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handoutMasterIdLst>
    <p:handoutMasterId r:id="rId23"/>
  </p:handoutMasterIdLst>
  <p:sldIdLst>
    <p:sldId id="256" r:id="rId2"/>
    <p:sldId id="540" r:id="rId3"/>
    <p:sldId id="547" r:id="rId4"/>
    <p:sldId id="522" r:id="rId5"/>
    <p:sldId id="526" r:id="rId6"/>
    <p:sldId id="528" r:id="rId7"/>
    <p:sldId id="529" r:id="rId8"/>
    <p:sldId id="530" r:id="rId9"/>
    <p:sldId id="533" r:id="rId10"/>
    <p:sldId id="527" r:id="rId11"/>
    <p:sldId id="534" r:id="rId12"/>
    <p:sldId id="548" r:id="rId13"/>
    <p:sldId id="536" r:id="rId14"/>
    <p:sldId id="541" r:id="rId15"/>
    <p:sldId id="542" r:id="rId16"/>
    <p:sldId id="543" r:id="rId17"/>
    <p:sldId id="544" r:id="rId18"/>
    <p:sldId id="545" r:id="rId19"/>
    <p:sldId id="546" r:id="rId20"/>
    <p:sldId id="523" r:id="rId21"/>
  </p:sldIdLst>
  <p:sldSz cx="12192000" cy="6858000"/>
  <p:notesSz cx="6759575" cy="9867900"/>
  <p:defaultTextStyle>
    <a:defPPr>
      <a:defRPr lang="en-US"/>
    </a:defPPr>
    <a:lvl1pPr algn="l" rtl="0" eaLnBrk="0" fontAlgn="base" hangingPunct="0">
      <a:spcBef>
        <a:spcPct val="0"/>
      </a:spcBef>
      <a:spcAft>
        <a:spcPct val="0"/>
      </a:spcAft>
      <a:defRPr sz="1400" kern="1200">
        <a:solidFill>
          <a:schemeClr val="tx1"/>
        </a:solidFill>
        <a:latin typeface="Times New Roman" panose="02020603050405020304" pitchFamily="18" charset="0"/>
        <a:ea typeface="+mn-ea"/>
        <a:cs typeface="+mn-cs"/>
      </a:defRPr>
    </a:lvl1pPr>
    <a:lvl2pPr marL="455613" indent="1588" algn="l" rtl="0" eaLnBrk="0" fontAlgn="base" hangingPunct="0">
      <a:spcBef>
        <a:spcPct val="0"/>
      </a:spcBef>
      <a:spcAft>
        <a:spcPct val="0"/>
      </a:spcAft>
      <a:defRPr sz="1400" kern="1200">
        <a:solidFill>
          <a:schemeClr val="tx1"/>
        </a:solidFill>
        <a:latin typeface="Times New Roman" panose="02020603050405020304" pitchFamily="18" charset="0"/>
        <a:ea typeface="+mn-ea"/>
        <a:cs typeface="+mn-cs"/>
      </a:defRPr>
    </a:lvl2pPr>
    <a:lvl3pPr marL="912813" indent="1588" algn="l" rtl="0" eaLnBrk="0" fontAlgn="base" hangingPunct="0">
      <a:spcBef>
        <a:spcPct val="0"/>
      </a:spcBef>
      <a:spcAft>
        <a:spcPct val="0"/>
      </a:spcAft>
      <a:defRPr sz="1400" kern="1200">
        <a:solidFill>
          <a:schemeClr val="tx1"/>
        </a:solidFill>
        <a:latin typeface="Times New Roman" panose="02020603050405020304" pitchFamily="18" charset="0"/>
        <a:ea typeface="+mn-ea"/>
        <a:cs typeface="+mn-cs"/>
      </a:defRPr>
    </a:lvl3pPr>
    <a:lvl4pPr marL="1370013" indent="1588" algn="l" rtl="0" eaLnBrk="0" fontAlgn="base" hangingPunct="0">
      <a:spcBef>
        <a:spcPct val="0"/>
      </a:spcBef>
      <a:spcAft>
        <a:spcPct val="0"/>
      </a:spcAft>
      <a:defRPr sz="1400" kern="1200">
        <a:solidFill>
          <a:schemeClr val="tx1"/>
        </a:solidFill>
        <a:latin typeface="Times New Roman" panose="02020603050405020304" pitchFamily="18" charset="0"/>
        <a:ea typeface="+mn-ea"/>
        <a:cs typeface="+mn-cs"/>
      </a:defRPr>
    </a:lvl4pPr>
    <a:lvl5pPr marL="1827213" indent="1588" algn="l" rtl="0" eaLnBrk="0" fontAlgn="base" hangingPunct="0">
      <a:spcBef>
        <a:spcPct val="0"/>
      </a:spcBef>
      <a:spcAft>
        <a:spcPct val="0"/>
      </a:spcAft>
      <a:defRPr sz="1400" kern="1200">
        <a:solidFill>
          <a:schemeClr val="tx1"/>
        </a:solidFill>
        <a:latin typeface="Times New Roman" panose="02020603050405020304" pitchFamily="18" charset="0"/>
        <a:ea typeface="+mn-ea"/>
        <a:cs typeface="+mn-cs"/>
      </a:defRPr>
    </a:lvl5pPr>
    <a:lvl6pPr marL="2286000" algn="l" defTabSz="914400" rtl="0" eaLnBrk="1" latinLnBrk="0" hangingPunct="1">
      <a:defRPr sz="1400" kern="1200">
        <a:solidFill>
          <a:schemeClr val="tx1"/>
        </a:solidFill>
        <a:latin typeface="Times New Roman" panose="02020603050405020304" pitchFamily="18" charset="0"/>
        <a:ea typeface="+mn-ea"/>
        <a:cs typeface="+mn-cs"/>
      </a:defRPr>
    </a:lvl6pPr>
    <a:lvl7pPr marL="2743200" algn="l" defTabSz="914400" rtl="0" eaLnBrk="1" latinLnBrk="0" hangingPunct="1">
      <a:defRPr sz="1400" kern="1200">
        <a:solidFill>
          <a:schemeClr val="tx1"/>
        </a:solidFill>
        <a:latin typeface="Times New Roman" panose="02020603050405020304" pitchFamily="18" charset="0"/>
        <a:ea typeface="+mn-ea"/>
        <a:cs typeface="+mn-cs"/>
      </a:defRPr>
    </a:lvl7pPr>
    <a:lvl8pPr marL="3200400" algn="l" defTabSz="914400" rtl="0" eaLnBrk="1" latinLnBrk="0" hangingPunct="1">
      <a:defRPr sz="1400" kern="1200">
        <a:solidFill>
          <a:schemeClr val="tx1"/>
        </a:solidFill>
        <a:latin typeface="Times New Roman" panose="02020603050405020304" pitchFamily="18" charset="0"/>
        <a:ea typeface="+mn-ea"/>
        <a:cs typeface="+mn-cs"/>
      </a:defRPr>
    </a:lvl8pPr>
    <a:lvl9pPr marL="3657600" algn="l" defTabSz="914400" rtl="0" eaLnBrk="1" latinLnBrk="0" hangingPunct="1">
      <a:defRPr sz="1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08">
          <p15:clr>
            <a:srgbClr val="A4A3A4"/>
          </p15:clr>
        </p15:guide>
        <p15:guide id="2" pos="21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3D07"/>
    <a:srgbClr val="BBCAFB"/>
    <a:srgbClr val="103C9E"/>
    <a:srgbClr val="ED6E05"/>
    <a:srgbClr val="FD8003"/>
    <a:srgbClr val="8FA8F9"/>
    <a:srgbClr val="F6BD8E"/>
    <a:srgbClr val="A48880"/>
    <a:srgbClr val="65A4F1"/>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91" autoAdjust="0"/>
    <p:restoredTop sz="99673" autoAdjust="0"/>
  </p:normalViewPr>
  <p:slideViewPr>
    <p:cSldViewPr snapToGrid="0">
      <p:cViewPr varScale="1">
        <p:scale>
          <a:sx n="114" d="100"/>
          <a:sy n="114" d="100"/>
        </p:scale>
        <p:origin x="234" y="114"/>
      </p:cViewPr>
      <p:guideLst>
        <p:guide orient="horz" pos="2160"/>
        <p:guide pos="3840"/>
      </p:guideLst>
    </p:cSldViewPr>
  </p:slideViewPr>
  <p:outlineViewPr>
    <p:cViewPr>
      <p:scale>
        <a:sx n="25" d="100"/>
        <a:sy n="25" d="100"/>
      </p:scale>
      <p:origin x="0" y="-6558"/>
    </p:cViewPr>
  </p:outlineViewPr>
  <p:notesTextViewPr>
    <p:cViewPr>
      <p:scale>
        <a:sx n="150" d="100"/>
        <a:sy n="150" d="100"/>
      </p:scale>
      <p:origin x="0" y="0"/>
    </p:cViewPr>
  </p:notesTextViewPr>
  <p:sorterViewPr>
    <p:cViewPr>
      <p:scale>
        <a:sx n="66" d="100"/>
        <a:sy n="66" d="100"/>
      </p:scale>
      <p:origin x="0" y="-2190"/>
    </p:cViewPr>
  </p:sorterViewPr>
  <p:notesViewPr>
    <p:cSldViewPr snapToGrid="0">
      <p:cViewPr varScale="1">
        <p:scale>
          <a:sx n="81" d="100"/>
          <a:sy n="81" d="100"/>
        </p:scale>
        <p:origin x="4002" y="108"/>
      </p:cViewPr>
      <p:guideLst>
        <p:guide orient="horz" pos="3108"/>
        <p:guide pos="2129"/>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3B8623F-A160-424D-B490-4D9FCDC51A5A}" type="slidenum">
              <a:rPr lang="en-US" altLang="ru-RU"/>
              <a:pPr>
                <a:defRPr/>
              </a:pPr>
              <a:t>‹#›</a:t>
            </a:fld>
            <a:endParaRPr lang="en-US" altLang="ru-RU"/>
          </a:p>
        </p:txBody>
      </p:sp>
    </p:spTree>
    <p:extLst>
      <p:ext uri="{BB962C8B-B14F-4D97-AF65-F5344CB8AC3E}">
        <p14:creationId xmlns:p14="http://schemas.microsoft.com/office/powerpoint/2010/main" val="4003939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4100" name="Rectangle 4"/>
          <p:cNvSpPr>
            <a:spLocks noGrp="1" noRot="1" noChangeAspect="1" noChangeArrowheads="1" noTextEdit="1"/>
          </p:cNvSpPr>
          <p:nvPr>
            <p:ph type="sldImg" idx="2"/>
          </p:nvPr>
        </p:nvSpPr>
        <p:spPr bwMode="auto">
          <a:xfrm>
            <a:off x="90488" y="739775"/>
            <a:ext cx="657860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EB817C5-510F-4DDE-9DA9-C73CFBBE2B63}" type="slidenum">
              <a:rPr lang="en-US" altLang="ru-RU"/>
              <a:pPr>
                <a:defRPr/>
              </a:pPr>
              <a:t>‹#›</a:t>
            </a:fld>
            <a:endParaRPr lang="en-US" altLang="ru-RU"/>
          </a:p>
        </p:txBody>
      </p:sp>
    </p:spTree>
    <p:extLst>
      <p:ext uri="{BB962C8B-B14F-4D97-AF65-F5344CB8AC3E}">
        <p14:creationId xmlns:p14="http://schemas.microsoft.com/office/powerpoint/2010/main" val="3362620467"/>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28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00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72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Образ слайда 1"/>
          <p:cNvSpPr>
            <a:spLocks noGrp="1" noRot="1" noChangeAspect="1" noTextEdit="1"/>
          </p:cNvSpPr>
          <p:nvPr>
            <p:ph type="sldImg"/>
          </p:nvPr>
        </p:nvSpPr>
        <p:spPr>
          <a:ln/>
        </p:spPr>
      </p:sp>
      <p:sp>
        <p:nvSpPr>
          <p:cNvPr id="7171"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altLang="ru-RU" sz="1000" dirty="0"/>
              <a:t>Уважаемые коллеги! Эта презентация посвящена решению задач моделирования динамики колесных машин в программном комплексе (ПК) «Универсальный механизм». В презентации приведены примеры исследований</a:t>
            </a:r>
            <a:r>
              <a:rPr lang="ru-RU" altLang="ru-RU" sz="1000" baseline="0" dirty="0"/>
              <a:t> с его использованием, </a:t>
            </a:r>
            <a:r>
              <a:rPr lang="ru-RU" altLang="ru-RU" sz="1000" dirty="0"/>
              <a:t>дан краткий обзор возможностей программы применительно к колесным машинам. </a:t>
            </a:r>
          </a:p>
        </p:txBody>
      </p:sp>
      <p:sp>
        <p:nvSpPr>
          <p:cNvPr id="7172"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42950" indent="-285750" defTabSz="912813">
              <a:spcBef>
                <a:spcPct val="30000"/>
              </a:spcBef>
              <a:defRPr sz="1200">
                <a:solidFill>
                  <a:schemeClr val="tx1"/>
                </a:solidFill>
                <a:latin typeface="Times New Roman" panose="02020603050405020304" pitchFamily="18" charset="0"/>
              </a:defRPr>
            </a:lvl2pPr>
            <a:lvl3pPr marL="1143000" indent="-228600" defTabSz="912813">
              <a:spcBef>
                <a:spcPct val="30000"/>
              </a:spcBef>
              <a:defRPr sz="1200">
                <a:solidFill>
                  <a:schemeClr val="tx1"/>
                </a:solidFill>
                <a:latin typeface="Times New Roman" panose="02020603050405020304" pitchFamily="18" charset="0"/>
              </a:defRPr>
            </a:lvl3pPr>
            <a:lvl4pPr marL="1600200" indent="-228600" defTabSz="912813">
              <a:spcBef>
                <a:spcPct val="30000"/>
              </a:spcBef>
              <a:defRPr sz="1200">
                <a:solidFill>
                  <a:schemeClr val="tx1"/>
                </a:solidFill>
                <a:latin typeface="Times New Roman" panose="02020603050405020304" pitchFamily="18" charset="0"/>
              </a:defRPr>
            </a:lvl4pPr>
            <a:lvl5pPr marL="2057400" indent="-228600" defTabSz="912813">
              <a:spcBef>
                <a:spcPct val="30000"/>
              </a:spcBef>
              <a:defRPr sz="1200">
                <a:solidFill>
                  <a:schemeClr val="tx1"/>
                </a:solidFill>
                <a:latin typeface="Times New Roman" panose="02020603050405020304" pitchFamily="18" charset="0"/>
              </a:defRPr>
            </a:lvl5pPr>
            <a:lvl6pPr marL="2514600" indent="-228600"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14EDAF7-1747-491E-9097-F18F4E228EA8}" type="slidenum">
              <a:rPr lang="en-US" altLang="ru-RU"/>
              <a:pPr>
                <a:spcBef>
                  <a:spcPct val="0"/>
                </a:spcBef>
              </a:pPr>
              <a:t>1</a:t>
            </a:fld>
            <a:endParaRPr lang="en-US" alt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Соедржание">
    <p:spTree>
      <p:nvGrpSpPr>
        <p:cNvPr id="1" name=""/>
        <p:cNvGrpSpPr/>
        <p:nvPr/>
      </p:nvGrpSpPr>
      <p:grpSpPr>
        <a:xfrm>
          <a:off x="0" y="0"/>
          <a:ext cx="0" cy="0"/>
          <a:chOff x="0" y="0"/>
          <a:chExt cx="0" cy="0"/>
        </a:xfrm>
      </p:grpSpPr>
      <p:sp>
        <p:nvSpPr>
          <p:cNvPr id="3" name="Right Triangle 2"/>
          <p:cNvSpPr/>
          <p:nvPr userDrawn="1"/>
        </p:nvSpPr>
        <p:spPr bwMode="auto">
          <a:xfrm rot="16200000">
            <a:off x="9063531" y="3725373"/>
            <a:ext cx="698500" cy="5566753"/>
          </a:xfrm>
          <a:prstGeom prst="rtTriangle">
            <a:avLst/>
          </a:prstGeom>
          <a:gradFill flip="none" rotWithShape="1">
            <a:gsLst>
              <a:gs pos="98649">
                <a:srgbClr val="F65616"/>
              </a:gs>
              <a:gs pos="2000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4" name="Right Triangle 3"/>
          <p:cNvSpPr/>
          <p:nvPr userDrawn="1"/>
        </p:nvSpPr>
        <p:spPr bwMode="auto">
          <a:xfrm>
            <a:off x="0" y="0"/>
            <a:ext cx="723900" cy="6858000"/>
          </a:xfrm>
          <a:prstGeom prst="rtTriangle">
            <a:avLst/>
          </a:prstGeom>
          <a:gradFill flip="none" rotWithShape="1">
            <a:gsLst>
              <a:gs pos="98649">
                <a:srgbClr val="F65616"/>
              </a:gs>
              <a:gs pos="9000">
                <a:schemeClr val="bg1"/>
              </a:gs>
              <a:gs pos="2300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5" name="Right Triangle 4"/>
          <p:cNvSpPr/>
          <p:nvPr userDrawn="1"/>
        </p:nvSpPr>
        <p:spPr bwMode="auto">
          <a:xfrm>
            <a:off x="0" y="0"/>
            <a:ext cx="1168400" cy="6858000"/>
          </a:xfrm>
          <a:prstGeom prst="rtTriangle">
            <a:avLst/>
          </a:prstGeom>
          <a:gradFill flip="none" rotWithShape="1">
            <a:gsLst>
              <a:gs pos="98649">
                <a:srgbClr val="F65616"/>
              </a:gs>
              <a:gs pos="9000">
                <a:schemeClr val="bg1"/>
              </a:gs>
              <a:gs pos="2300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938713"/>
            <a:ext cx="31178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Triangle 6"/>
          <p:cNvSpPr/>
          <p:nvPr userDrawn="1"/>
        </p:nvSpPr>
        <p:spPr bwMode="auto">
          <a:xfrm>
            <a:off x="0" y="5791200"/>
            <a:ext cx="7962900" cy="1066800"/>
          </a:xfrm>
          <a:prstGeom prst="rtTriangle">
            <a:avLst/>
          </a:prstGeom>
          <a:gradFill flip="none" rotWithShape="1">
            <a:gsLst>
              <a:gs pos="0">
                <a:srgbClr val="2556F3">
                  <a:alpha val="58000"/>
                </a:srgbClr>
              </a:gs>
              <a:gs pos="98649">
                <a:schemeClr val="accent1">
                  <a:tint val="44500"/>
                  <a:satMod val="160000"/>
                </a:schemeClr>
              </a:gs>
              <a:gs pos="53000">
                <a:schemeClr val="accent1">
                  <a:tint val="44500"/>
                  <a:satMod val="160000"/>
                  <a:alpha val="15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8" name="Right Triangle 7"/>
          <p:cNvSpPr/>
          <p:nvPr userDrawn="1"/>
        </p:nvSpPr>
        <p:spPr bwMode="auto">
          <a:xfrm rot="10800000" flipH="1">
            <a:off x="0" y="0"/>
            <a:ext cx="876300" cy="6858000"/>
          </a:xfrm>
          <a:prstGeom prst="rtTriangle">
            <a:avLst/>
          </a:prstGeom>
          <a:gradFill flip="none" rotWithShape="1">
            <a:gsLst>
              <a:gs pos="98649">
                <a:srgbClr val="F65616"/>
              </a:gs>
              <a:gs pos="11000">
                <a:srgbClr val="2556F3">
                  <a:alpha val="67000"/>
                </a:srgbClr>
              </a:gs>
              <a:gs pos="78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2" name="Заголовок 1"/>
          <p:cNvSpPr>
            <a:spLocks noGrp="1"/>
          </p:cNvSpPr>
          <p:nvPr>
            <p:ph type="title"/>
          </p:nvPr>
        </p:nvSpPr>
        <p:spPr>
          <a:xfrm>
            <a:off x="1168400" y="157162"/>
            <a:ext cx="10598151" cy="409575"/>
          </a:xfrm>
          <a:prstGeom prst="rect">
            <a:avLst/>
          </a:prstGeom>
        </p:spPr>
        <p:txBody>
          <a:bodyPr/>
          <a:lstStyle>
            <a:lvl1pPr algn="ctr">
              <a:defRPr sz="2000">
                <a:solidFill>
                  <a:srgbClr val="2556F3"/>
                </a:solidFill>
              </a:defRPr>
            </a:lvl1pPr>
          </a:lstStyle>
          <a:p>
            <a:r>
              <a:rPr lang="ru-RU" dirty="0"/>
              <a:t>Образец заголовка</a:t>
            </a:r>
          </a:p>
        </p:txBody>
      </p:sp>
    </p:spTree>
    <p:extLst>
      <p:ext uri="{BB962C8B-B14F-4D97-AF65-F5344CB8AC3E}">
        <p14:creationId xmlns:p14="http://schemas.microsoft.com/office/powerpoint/2010/main" val="2156881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234" y="1"/>
            <a:ext cx="11482917" cy="409575"/>
          </a:xfrm>
          <a:prstGeom prst="rect">
            <a:avLst/>
          </a:prstGeom>
        </p:spPr>
        <p:txBody>
          <a:bodyPr/>
          <a:lstStyle>
            <a:lvl1pPr>
              <a:defRPr sz="2000"/>
            </a:lvl1pPr>
          </a:lstStyle>
          <a:p>
            <a:r>
              <a:rPr lang="ru-RU" dirty="0"/>
              <a:t>Образец заголовка</a:t>
            </a:r>
          </a:p>
        </p:txBody>
      </p:sp>
      <p:sp>
        <p:nvSpPr>
          <p:cNvPr id="3" name="Line 29"/>
          <p:cNvSpPr>
            <a:spLocks noChangeShapeType="1"/>
          </p:cNvSpPr>
          <p:nvPr userDrawn="1"/>
        </p:nvSpPr>
        <p:spPr bwMode="auto">
          <a:xfrm>
            <a:off x="385234" y="420558"/>
            <a:ext cx="11406716" cy="0"/>
          </a:xfrm>
          <a:prstGeom prst="line">
            <a:avLst/>
          </a:prstGeom>
          <a:noFill/>
          <a:ln w="25400">
            <a:solidFill>
              <a:srgbClr val="0058CC"/>
            </a:solidFill>
            <a:round/>
            <a:headEnd/>
            <a:tailEnd/>
          </a:ln>
          <a:extLst>
            <a:ext uri="{909E8E84-426E-40DD-AFC4-6F175D3DCCD1}">
              <a14:hiddenFill xmlns:a14="http://schemas.microsoft.com/office/drawing/2010/main">
                <a:noFill/>
              </a14:hiddenFill>
            </a:ext>
          </a:extLst>
        </p:spPr>
        <p:txBody>
          <a:bodyPr wrap="none" lIns="0" tIns="46800" rIns="0">
            <a:spAutoFit/>
          </a:bodyPr>
          <a:lstStyle/>
          <a:p>
            <a:endParaRPr lang="ru-RU" sz="1400"/>
          </a:p>
        </p:txBody>
      </p:sp>
      <p:sp>
        <p:nvSpPr>
          <p:cNvPr id="4" name="Text Box 16"/>
          <p:cNvSpPr txBox="1">
            <a:spLocks noChangeArrowheads="1"/>
          </p:cNvSpPr>
          <p:nvPr userDrawn="1"/>
        </p:nvSpPr>
        <p:spPr bwMode="auto">
          <a:xfrm>
            <a:off x="1681951" y="6584778"/>
            <a:ext cx="981710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46800" rIns="18000" bIns="46800"/>
          <a:lstStyle>
            <a:lvl1pPr eaLnBrk="0" hangingPunct="0">
              <a:tabLst>
                <a:tab pos="863600" algn="l"/>
                <a:tab pos="1728788" algn="l"/>
                <a:tab pos="2171700" algn="l"/>
              </a:tabLst>
              <a:defRPr sz="1400">
                <a:solidFill>
                  <a:schemeClr val="tx1"/>
                </a:solidFill>
                <a:latin typeface="Times New Roman" pitchFamily="18" charset="0"/>
              </a:defRPr>
            </a:lvl1pPr>
            <a:lvl2pPr marL="742950" indent="-285750" eaLnBrk="0" hangingPunct="0">
              <a:tabLst>
                <a:tab pos="863600" algn="l"/>
                <a:tab pos="1728788" algn="l"/>
                <a:tab pos="2171700" algn="l"/>
              </a:tabLst>
              <a:defRPr sz="1400">
                <a:solidFill>
                  <a:schemeClr val="tx1"/>
                </a:solidFill>
                <a:latin typeface="Times New Roman" pitchFamily="18" charset="0"/>
              </a:defRPr>
            </a:lvl2pPr>
            <a:lvl3pPr marL="1143000" indent="-228600" eaLnBrk="0" hangingPunct="0">
              <a:tabLst>
                <a:tab pos="863600" algn="l"/>
                <a:tab pos="1728788" algn="l"/>
                <a:tab pos="2171700" algn="l"/>
              </a:tabLst>
              <a:defRPr sz="1400">
                <a:solidFill>
                  <a:schemeClr val="tx1"/>
                </a:solidFill>
                <a:latin typeface="Times New Roman" pitchFamily="18" charset="0"/>
              </a:defRPr>
            </a:lvl3pPr>
            <a:lvl4pPr marL="1600200" indent="-228600" eaLnBrk="0" hangingPunct="0">
              <a:tabLst>
                <a:tab pos="863600" algn="l"/>
                <a:tab pos="1728788" algn="l"/>
                <a:tab pos="2171700" algn="l"/>
              </a:tabLst>
              <a:defRPr sz="1400">
                <a:solidFill>
                  <a:schemeClr val="tx1"/>
                </a:solidFill>
                <a:latin typeface="Times New Roman" pitchFamily="18" charset="0"/>
              </a:defRPr>
            </a:lvl4pPr>
            <a:lvl5pPr marL="2057400" indent="-228600" eaLnBrk="0" hangingPunct="0">
              <a:tabLst>
                <a:tab pos="863600" algn="l"/>
                <a:tab pos="1728788" algn="l"/>
                <a:tab pos="2171700" algn="l"/>
              </a:tabLst>
              <a:defRPr sz="1400">
                <a:solidFill>
                  <a:schemeClr val="tx1"/>
                </a:solidFill>
                <a:latin typeface="Times New Roman" pitchFamily="18" charset="0"/>
              </a:defRPr>
            </a:lvl5pPr>
            <a:lvl6pPr marL="25146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6pPr>
            <a:lvl7pPr marL="29718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7pPr>
            <a:lvl8pPr marL="34290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8pPr>
            <a:lvl9pPr marL="38862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9pPr>
          </a:lstStyle>
          <a:p>
            <a:pPr algn="r">
              <a:lnSpc>
                <a:spcPct val="85000"/>
              </a:lnSpc>
              <a:spcBef>
                <a:spcPts val="325"/>
              </a:spcBef>
              <a:defRPr/>
            </a:pPr>
            <a:r>
              <a:rPr lang="ru-RU" altLang="ru-RU" sz="1200" dirty="0">
                <a:solidFill>
                  <a:srgbClr val="0058CC"/>
                </a:solidFill>
                <a:latin typeface="Arial" charset="0"/>
              </a:rPr>
              <a:t>Конференция: «Карьерный транспорт и горное машиностроение»</a:t>
            </a:r>
            <a:r>
              <a:rPr lang="ru-RU" altLang="ru-RU" sz="1200" baseline="0" dirty="0">
                <a:solidFill>
                  <a:srgbClr val="0058CC"/>
                </a:solidFill>
                <a:latin typeface="Arial" charset="0"/>
              </a:rPr>
              <a:t>,</a:t>
            </a:r>
            <a:r>
              <a:rPr lang="en-US" altLang="ru-RU" sz="1200" baseline="0" dirty="0">
                <a:solidFill>
                  <a:srgbClr val="0058CC"/>
                </a:solidFill>
                <a:latin typeface="Arial" charset="0"/>
              </a:rPr>
              <a:t> </a:t>
            </a:r>
            <a:r>
              <a:rPr lang="ru-RU" altLang="ru-RU" sz="1200" baseline="0" dirty="0">
                <a:solidFill>
                  <a:srgbClr val="0058CC"/>
                </a:solidFill>
                <a:latin typeface="Arial" charset="0"/>
              </a:rPr>
              <a:t>5-7 октября 2021 г., Екатеринбург</a:t>
            </a:r>
            <a:endParaRPr lang="en-US" altLang="ru-RU" sz="1200" dirty="0">
              <a:solidFill>
                <a:srgbClr val="0058CC"/>
              </a:solidFill>
              <a:latin typeface="Arial" charset="0"/>
            </a:endParaRPr>
          </a:p>
        </p:txBody>
      </p:sp>
      <p:pic>
        <p:nvPicPr>
          <p:cNvPr id="5" name="Picture 2" descr="S:\Projects\Дизайн\Фирменный стиль\UM Style\1_Logo\RGB\JPG\um_logo_rgb_4.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3877" t="29738" r="23551" b="30292"/>
          <a:stretch/>
        </p:blipFill>
        <p:spPr bwMode="auto">
          <a:xfrm>
            <a:off x="385234" y="6331821"/>
            <a:ext cx="694593" cy="396077"/>
          </a:xfrm>
          <a:prstGeom prst="rect">
            <a:avLst/>
          </a:prstGeom>
          <a:noFill/>
          <a:extLst>
            <a:ext uri="{909E8E84-426E-40DD-AFC4-6F175D3DCCD1}">
              <a14:hiddenFill xmlns:a14="http://schemas.microsoft.com/office/drawing/2010/main">
                <a:solidFill>
                  <a:srgbClr val="FFFFFF"/>
                </a:solidFill>
              </a14:hiddenFill>
            </a:ext>
          </a:extLst>
        </p:spPr>
      </p:pic>
      <p:sp>
        <p:nvSpPr>
          <p:cNvPr id="6" name="Line 29"/>
          <p:cNvSpPr>
            <a:spLocks noChangeShapeType="1"/>
          </p:cNvSpPr>
          <p:nvPr userDrawn="1"/>
        </p:nvSpPr>
        <p:spPr bwMode="auto">
          <a:xfrm>
            <a:off x="1405926" y="6516131"/>
            <a:ext cx="10521493" cy="13729"/>
          </a:xfrm>
          <a:prstGeom prst="line">
            <a:avLst/>
          </a:prstGeom>
          <a:noFill/>
          <a:ln w="25400">
            <a:solidFill>
              <a:srgbClr val="0058CC"/>
            </a:solidFill>
            <a:round/>
            <a:headEnd/>
            <a:tailEnd/>
          </a:ln>
          <a:extLst>
            <a:ext uri="{909E8E84-426E-40DD-AFC4-6F175D3DCCD1}">
              <a14:hiddenFill xmlns:a14="http://schemas.microsoft.com/office/drawing/2010/main">
                <a:noFill/>
              </a14:hiddenFill>
            </a:ext>
          </a:extLst>
        </p:spPr>
        <p:txBody>
          <a:bodyPr wrap="square" lIns="0" tIns="46800" rIns="0">
            <a:spAutoFit/>
          </a:bodyPr>
          <a:lstStyle/>
          <a:p>
            <a:endParaRPr lang="ru-RU" sz="1400"/>
          </a:p>
        </p:txBody>
      </p:sp>
    </p:spTree>
    <p:extLst>
      <p:ext uri="{BB962C8B-B14F-4D97-AF65-F5344CB8AC3E}">
        <p14:creationId xmlns:p14="http://schemas.microsoft.com/office/powerpoint/2010/main" val="143297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C8DBFDF-44AD-4186-9749-CE6CDC87A982}" type="datetimeFigureOut">
              <a:rPr lang="ru-RU" smtClean="0"/>
              <a:pPr/>
              <a:t>11.09.2024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E3DBA-FD44-4D76-B3E1-D8AA616AFD78}" type="slidenum">
              <a:rPr lang="ru-RU" smtClean="0"/>
              <a:pPr/>
              <a:t>‹#›</a:t>
            </a:fld>
            <a:endParaRPr lang="ru-RU"/>
          </a:p>
        </p:txBody>
      </p:sp>
    </p:spTree>
    <p:extLst>
      <p:ext uri="{BB962C8B-B14F-4D97-AF65-F5344CB8AC3E}">
        <p14:creationId xmlns:p14="http://schemas.microsoft.com/office/powerpoint/2010/main" val="2953553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Ordinary slide">
    <p:spTree>
      <p:nvGrpSpPr>
        <p:cNvPr id="1" name=""/>
        <p:cNvGrpSpPr/>
        <p:nvPr/>
      </p:nvGrpSpPr>
      <p:grpSpPr>
        <a:xfrm>
          <a:off x="0" y="0"/>
          <a:ext cx="0" cy="0"/>
          <a:chOff x="0" y="0"/>
          <a:chExt cx="0" cy="0"/>
        </a:xfrm>
      </p:grpSpPr>
      <p:grpSp>
        <p:nvGrpSpPr>
          <p:cNvPr id="7" name="Group 6"/>
          <p:cNvGrpSpPr/>
          <p:nvPr/>
        </p:nvGrpSpPr>
        <p:grpSpPr>
          <a:xfrm>
            <a:off x="0" y="0"/>
            <a:ext cx="12192000" cy="6866467"/>
            <a:chOff x="0" y="-8467"/>
            <a:chExt cx="12192000" cy="6866467"/>
          </a:xfrm>
        </p:grpSpPr>
        <p:sp>
          <p:nvSpPr>
            <p:cNvPr id="24" name="Rectangle 23"/>
            <p:cNvSpPr/>
            <p:nvPr/>
          </p:nvSpPr>
          <p:spPr>
            <a:xfrm>
              <a:off x="10190205" y="-8467"/>
              <a:ext cx="1998620"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10264346" y="-8467"/>
              <a:ext cx="1927654"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9778314" y="3048000"/>
              <a:ext cx="2413686"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userDrawn="1"/>
          </p:nvSpPr>
          <p:spPr>
            <a:xfrm>
              <a:off x="10107827" y="-8467"/>
              <a:ext cx="2080999"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rgbClr val="0070C0">
                <a:alpha val="32941"/>
              </a:srgb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rgbClr val="0070C0">
                <a:alpha val="25098"/>
              </a:srgb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62607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3" name="Заголовок 1"/>
          <p:cNvSpPr>
            <a:spLocks noGrp="1"/>
          </p:cNvSpPr>
          <p:nvPr>
            <p:ph type="title"/>
          </p:nvPr>
        </p:nvSpPr>
        <p:spPr>
          <a:xfrm>
            <a:off x="676553" y="59267"/>
            <a:ext cx="9428099" cy="409575"/>
          </a:xfrm>
          <a:prstGeom prst="rect">
            <a:avLst/>
          </a:prstGeom>
        </p:spPr>
        <p:txBody>
          <a:bodyPr>
            <a:normAutofit/>
          </a:bodyPr>
          <a:lstStyle>
            <a:lvl1pPr algn="ctr">
              <a:defRPr sz="2000">
                <a:solidFill>
                  <a:schemeClr val="tx1"/>
                </a:solidFill>
                <a:latin typeface="Arial" panose="020B0604020202020204" pitchFamily="34" charset="0"/>
                <a:cs typeface="Arial" panose="020B0604020202020204" pitchFamily="34" charset="0"/>
              </a:defRPr>
            </a:lvl1pPr>
          </a:lstStyle>
          <a:p>
            <a:r>
              <a:rPr lang="ru-RU" dirty="0"/>
              <a:t>Образец заголовка</a:t>
            </a:r>
          </a:p>
        </p:txBody>
      </p:sp>
      <p:sp>
        <p:nvSpPr>
          <p:cNvPr id="2" name="Freeform 1"/>
          <p:cNvSpPr/>
          <p:nvPr userDrawn="1"/>
        </p:nvSpPr>
        <p:spPr>
          <a:xfrm>
            <a:off x="11668125" y="3638550"/>
            <a:ext cx="523875" cy="3219450"/>
          </a:xfrm>
          <a:custGeom>
            <a:avLst/>
            <a:gdLst>
              <a:gd name="connsiteX0" fmla="*/ 0 w 523875"/>
              <a:gd name="connsiteY0" fmla="*/ 914400 h 3219450"/>
              <a:gd name="connsiteX1" fmla="*/ 514350 w 523875"/>
              <a:gd name="connsiteY1" fmla="*/ 0 h 3219450"/>
              <a:gd name="connsiteX2" fmla="*/ 523875 w 523875"/>
              <a:gd name="connsiteY2" fmla="*/ 3219450 h 3219450"/>
              <a:gd name="connsiteX3" fmla="*/ 400050 w 523875"/>
              <a:gd name="connsiteY3" fmla="*/ 3219450 h 3219450"/>
              <a:gd name="connsiteX4" fmla="*/ 0 w 523875"/>
              <a:gd name="connsiteY4" fmla="*/ 914400 h 321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3219450">
                <a:moveTo>
                  <a:pt x="0" y="914400"/>
                </a:moveTo>
                <a:lnTo>
                  <a:pt x="514350" y="0"/>
                </a:lnTo>
                <a:lnTo>
                  <a:pt x="523875" y="3219450"/>
                </a:lnTo>
                <a:lnTo>
                  <a:pt x="400050" y="3219450"/>
                </a:lnTo>
                <a:lnTo>
                  <a:pt x="0" y="914400"/>
                </a:lnTo>
                <a:close/>
              </a:path>
            </a:pathLst>
          </a:custGeom>
          <a:solidFill>
            <a:srgbClr val="0070C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 name="Straight Connector 3"/>
          <p:cNvCxnSpPr/>
          <p:nvPr userDrawn="1"/>
        </p:nvCxnSpPr>
        <p:spPr>
          <a:xfrm>
            <a:off x="676553" y="468842"/>
            <a:ext cx="9428099" cy="0"/>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6324557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Обычный ">
    <p:spTree>
      <p:nvGrpSpPr>
        <p:cNvPr id="1" name=""/>
        <p:cNvGrpSpPr/>
        <p:nvPr/>
      </p:nvGrpSpPr>
      <p:grpSpPr>
        <a:xfrm>
          <a:off x="0" y="0"/>
          <a:ext cx="0" cy="0"/>
          <a:chOff x="0" y="0"/>
          <a:chExt cx="0" cy="0"/>
        </a:xfrm>
      </p:grpSpPr>
      <p:sp>
        <p:nvSpPr>
          <p:cNvPr id="3" name="Right Triangle 2"/>
          <p:cNvSpPr/>
          <p:nvPr userDrawn="1"/>
        </p:nvSpPr>
        <p:spPr bwMode="auto">
          <a:xfrm>
            <a:off x="0" y="0"/>
            <a:ext cx="723900" cy="6858000"/>
          </a:xfrm>
          <a:prstGeom prst="rtTriangle">
            <a:avLst/>
          </a:prstGeom>
          <a:gradFill flip="none" rotWithShape="1">
            <a:gsLst>
              <a:gs pos="98649">
                <a:srgbClr val="F65616"/>
              </a:gs>
              <a:gs pos="9000">
                <a:schemeClr val="bg1"/>
              </a:gs>
              <a:gs pos="2300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4" name="Right Triangle 3"/>
          <p:cNvSpPr/>
          <p:nvPr userDrawn="1"/>
        </p:nvSpPr>
        <p:spPr bwMode="auto">
          <a:xfrm>
            <a:off x="0" y="0"/>
            <a:ext cx="1168400" cy="6858000"/>
          </a:xfrm>
          <a:prstGeom prst="rtTriangle">
            <a:avLst/>
          </a:prstGeom>
          <a:gradFill flip="none" rotWithShape="1">
            <a:gsLst>
              <a:gs pos="98649">
                <a:srgbClr val="F65616"/>
              </a:gs>
              <a:gs pos="3000">
                <a:schemeClr val="bg1"/>
              </a:gs>
              <a:gs pos="2300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5" name="Right Triangle 4"/>
          <p:cNvSpPr/>
          <p:nvPr userDrawn="1"/>
        </p:nvSpPr>
        <p:spPr bwMode="auto">
          <a:xfrm rot="10800000" flipH="1">
            <a:off x="0" y="0"/>
            <a:ext cx="876300" cy="6858000"/>
          </a:xfrm>
          <a:prstGeom prst="rtTriangle">
            <a:avLst/>
          </a:prstGeom>
          <a:gradFill flip="none" rotWithShape="1">
            <a:gsLst>
              <a:gs pos="98649">
                <a:srgbClr val="F65616"/>
              </a:gs>
              <a:gs pos="11000">
                <a:srgbClr val="2556F3">
                  <a:alpha val="67000"/>
                </a:srgbClr>
              </a:gs>
              <a:gs pos="78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013" y="5889625"/>
            <a:ext cx="9683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1168400" y="157162"/>
            <a:ext cx="10598151" cy="409575"/>
          </a:xfrm>
          <a:prstGeom prst="rect">
            <a:avLst/>
          </a:prstGeom>
        </p:spPr>
        <p:txBody>
          <a:bodyPr/>
          <a:lstStyle>
            <a:lvl1pPr algn="ctr">
              <a:defRPr sz="2000">
                <a:solidFill>
                  <a:srgbClr val="2556F3"/>
                </a:solidFill>
              </a:defRPr>
            </a:lvl1pPr>
          </a:lstStyle>
          <a:p>
            <a:r>
              <a:rPr lang="ru-RU" dirty="0"/>
              <a:t>Образец заголовка</a:t>
            </a:r>
          </a:p>
        </p:txBody>
      </p:sp>
    </p:spTree>
    <p:extLst>
      <p:ext uri="{BB962C8B-B14F-4D97-AF65-F5344CB8AC3E}">
        <p14:creationId xmlns:p14="http://schemas.microsoft.com/office/powerpoint/2010/main" val="485642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Обложка">
    <p:spTree>
      <p:nvGrpSpPr>
        <p:cNvPr id="1" name=""/>
        <p:cNvGrpSpPr/>
        <p:nvPr/>
      </p:nvGrpSpPr>
      <p:grpSpPr>
        <a:xfrm>
          <a:off x="0" y="0"/>
          <a:ext cx="0" cy="0"/>
          <a:chOff x="0" y="0"/>
          <a:chExt cx="0" cy="0"/>
        </a:xfrm>
      </p:grpSpPr>
      <p:sp>
        <p:nvSpPr>
          <p:cNvPr id="2" name="Right Triangle 1"/>
          <p:cNvSpPr/>
          <p:nvPr userDrawn="1"/>
        </p:nvSpPr>
        <p:spPr bwMode="auto">
          <a:xfrm>
            <a:off x="0" y="0"/>
            <a:ext cx="3479800" cy="6858000"/>
          </a:xfrm>
          <a:prstGeom prst="rtTriangle">
            <a:avLst/>
          </a:prstGeom>
          <a:gradFill flip="none" rotWithShape="1">
            <a:gsLst>
              <a:gs pos="98649">
                <a:schemeClr val="accent1">
                  <a:tint val="44500"/>
                  <a:satMod val="160000"/>
                </a:schemeClr>
              </a:gs>
              <a:gs pos="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3" name="Right Triangle 2"/>
          <p:cNvSpPr/>
          <p:nvPr userDrawn="1"/>
        </p:nvSpPr>
        <p:spPr bwMode="auto">
          <a:xfrm>
            <a:off x="0" y="2882900"/>
            <a:ext cx="6451600" cy="3975100"/>
          </a:xfrm>
          <a:prstGeom prst="rtTriangle">
            <a:avLst/>
          </a:prstGeom>
          <a:gradFill flip="none" rotWithShape="1">
            <a:gsLst>
              <a:gs pos="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
        <p:nvSpPr>
          <p:cNvPr id="4" name="Right Triangle 3"/>
          <p:cNvSpPr/>
          <p:nvPr userDrawn="1"/>
        </p:nvSpPr>
        <p:spPr bwMode="auto">
          <a:xfrm rot="16200000">
            <a:off x="9297961" y="3959805"/>
            <a:ext cx="551289" cy="5245100"/>
          </a:xfrm>
          <a:prstGeom prst="rtTriangle">
            <a:avLst/>
          </a:prstGeom>
          <a:gradFill flip="none" rotWithShape="1">
            <a:gsLst>
              <a:gs pos="98649">
                <a:schemeClr val="accent1">
                  <a:tint val="44500"/>
                  <a:satMod val="160000"/>
                </a:schemeClr>
              </a:gs>
              <a:gs pos="0">
                <a:srgbClr val="2556F3">
                  <a:alpha val="67000"/>
                </a:srgbClr>
              </a:gs>
              <a:gs pos="85000">
                <a:schemeClr val="accent1">
                  <a:tint val="44500"/>
                  <a:satMod val="160000"/>
                </a:schemeClr>
              </a:gs>
            </a:gsLst>
            <a:lin ang="16200000" scaled="1"/>
            <a:tileRect/>
          </a:gradFill>
          <a:ln w="9525" cap="flat" cmpd="sng" algn="ctr">
            <a:noFill/>
            <a:prstDash val="solid"/>
            <a:round/>
            <a:headEnd type="none" w="med" len="med"/>
            <a:tailEnd type="triangle" w="med" len="med"/>
          </a:ln>
          <a:effectLst/>
        </p:spPr>
        <p:txBody>
          <a:bodyPr lIns="0" tIns="46800" rIns="0">
            <a:spAutoFit/>
          </a:bodyPr>
          <a:lstStyle/>
          <a:p>
            <a:pPr algn="ctr" eaLnBrk="1" hangingPunct="1">
              <a:defRPr/>
            </a:pPr>
            <a:endParaRPr lang="ru-RU"/>
          </a:p>
        </p:txBody>
      </p:sp>
    </p:spTree>
    <p:extLst>
      <p:ext uri="{BB962C8B-B14F-4D97-AF65-F5344CB8AC3E}">
        <p14:creationId xmlns:p14="http://schemas.microsoft.com/office/powerpoint/2010/main" val="2739910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234" y="1"/>
            <a:ext cx="11482917" cy="409575"/>
          </a:xfrm>
          <a:prstGeom prst="rect">
            <a:avLst/>
          </a:prstGeom>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1335508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234" y="1"/>
            <a:ext cx="11482917" cy="409575"/>
          </a:xfrm>
          <a:prstGeom prst="rect">
            <a:avLst/>
          </a:prstGeom>
        </p:spPr>
        <p:txBody>
          <a:bodyPr/>
          <a:lstStyle/>
          <a:p>
            <a:r>
              <a:rPr lang="ru-RU"/>
              <a:t>Образец заголовка</a:t>
            </a:r>
          </a:p>
        </p:txBody>
      </p:sp>
    </p:spTree>
    <p:extLst>
      <p:ext uri="{BB962C8B-B14F-4D97-AF65-F5344CB8AC3E}">
        <p14:creationId xmlns:p14="http://schemas.microsoft.com/office/powerpoint/2010/main" val="3854935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235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a:prstGeom prst="rect">
            <a:avLst/>
          </a:prstGeo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extLst>
      <p:ext uri="{BB962C8B-B14F-4D97-AF65-F5344CB8AC3E}">
        <p14:creationId xmlns:p14="http://schemas.microsoft.com/office/powerpoint/2010/main" val="265306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385234" y="1"/>
            <a:ext cx="11482917" cy="409575"/>
          </a:xfrm>
          <a:prstGeom prst="rect">
            <a:avLst/>
          </a:prstGeom>
        </p:spPr>
        <p:txBody>
          <a:bodyPr/>
          <a:lstStyle/>
          <a:p>
            <a:r>
              <a:rPr lang="ru-RU"/>
              <a:t>Образец заголовка</a:t>
            </a:r>
          </a:p>
        </p:txBody>
      </p:sp>
      <p:sp>
        <p:nvSpPr>
          <p:cNvPr id="3" name="Содержимое 2"/>
          <p:cNvSpPr>
            <a:spLocks noGrp="1"/>
          </p:cNvSpPr>
          <p:nvPr>
            <p:ph sz="quarter" idx="1"/>
          </p:nvPr>
        </p:nvSpPr>
        <p:spPr>
          <a:xfrm>
            <a:off x="609600" y="1600200"/>
            <a:ext cx="5384800" cy="218598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6197600" y="1600200"/>
            <a:ext cx="5384800" cy="218598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Содержимое 4"/>
          <p:cNvSpPr>
            <a:spLocks noGrp="1"/>
          </p:cNvSpPr>
          <p:nvPr>
            <p:ph sz="quarter" idx="3"/>
          </p:nvPr>
        </p:nvSpPr>
        <p:spPr>
          <a:xfrm>
            <a:off x="609600" y="3938589"/>
            <a:ext cx="5384800" cy="21875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Содержимое 5"/>
          <p:cNvSpPr>
            <a:spLocks noGrp="1"/>
          </p:cNvSpPr>
          <p:nvPr>
            <p:ph sz="quarter" idx="4"/>
          </p:nvPr>
        </p:nvSpPr>
        <p:spPr>
          <a:xfrm>
            <a:off x="6197600" y="3938589"/>
            <a:ext cx="5384800" cy="21875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2942909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234" y="1"/>
            <a:ext cx="11482917" cy="409575"/>
          </a:xfrm>
          <a:prstGeom prst="rect">
            <a:avLst/>
          </a:prstGeom>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6197600" y="1600200"/>
            <a:ext cx="5384800" cy="218598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Содержимое 4"/>
          <p:cNvSpPr>
            <a:spLocks noGrp="1"/>
          </p:cNvSpPr>
          <p:nvPr>
            <p:ph sz="quarter" idx="3"/>
          </p:nvPr>
        </p:nvSpPr>
        <p:spPr>
          <a:xfrm>
            <a:off x="6197600" y="3938589"/>
            <a:ext cx="5384800" cy="21875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545701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61" r:id="rId4"/>
    <p:sldLayoutId id="2147483662" r:id="rId5"/>
    <p:sldLayoutId id="2147483663" r:id="rId6"/>
    <p:sldLayoutId id="2147483664" r:id="rId7"/>
    <p:sldLayoutId id="2147483665" r:id="rId8"/>
    <p:sldLayoutId id="2147483666" r:id="rId9"/>
    <p:sldLayoutId id="2147483670" r:id="rId10"/>
    <p:sldLayoutId id="2147483671" r:id="rId11"/>
    <p:sldLayoutId id="2147483672" r:id="rId12"/>
  </p:sldLayoutIdLst>
  <p:txStyles>
    <p:title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p:titleStyle>
    <p:bodyStyle>
      <a:lvl1pPr marL="341313" indent="-341313" algn="l" rtl="0" eaLnBrk="0" fontAlgn="base" hangingPunct="0">
        <a:spcBef>
          <a:spcPct val="20000"/>
        </a:spcBef>
        <a:spcAft>
          <a:spcPct val="0"/>
        </a:spcAft>
        <a:buClr>
          <a:schemeClr val="accent2"/>
        </a:buClr>
        <a:buFont typeface="Wingdings" panose="05000000000000000000" pitchFamily="2" charset="2"/>
        <a:buChar char="§"/>
        <a:defRPr sz="2400">
          <a:solidFill>
            <a:schemeClr val="tx1"/>
          </a:solidFill>
          <a:latin typeface="+mn-lt"/>
          <a:ea typeface="+mn-ea"/>
          <a:cs typeface="+mn-cs"/>
        </a:defRPr>
      </a:lvl1pPr>
      <a:lvl2pPr marL="741363" indent="-284163" algn="l" rtl="0" eaLnBrk="0" fontAlgn="base" hangingPunct="0">
        <a:spcBef>
          <a:spcPct val="20000"/>
        </a:spcBef>
        <a:spcAft>
          <a:spcPct val="0"/>
        </a:spcAft>
        <a:buClr>
          <a:schemeClr val="accent1"/>
        </a:buClr>
        <a:buChar char="•"/>
        <a:defRPr sz="2000">
          <a:solidFill>
            <a:schemeClr val="tx1"/>
          </a:solidFill>
          <a:latin typeface="+mn-lt"/>
        </a:defRPr>
      </a:lvl2pPr>
      <a:lvl3pPr marL="1141413" indent="-227013" algn="l" rtl="0" eaLnBrk="0" fontAlgn="base" hangingPunct="0">
        <a:spcBef>
          <a:spcPct val="20000"/>
        </a:spcBef>
        <a:spcAft>
          <a:spcPct val="0"/>
        </a:spcAft>
        <a:buChar char="•"/>
        <a:defRPr sz="2400">
          <a:solidFill>
            <a:schemeClr val="tx1"/>
          </a:solidFill>
          <a:latin typeface="+mn-lt"/>
        </a:defRPr>
      </a:lvl3pPr>
      <a:lvl4pPr marL="1598613" indent="-227013" algn="l" rtl="0" eaLnBrk="0" fontAlgn="base" hangingPunct="0">
        <a:spcBef>
          <a:spcPct val="20000"/>
        </a:spcBef>
        <a:spcAft>
          <a:spcPct val="0"/>
        </a:spcAft>
        <a:buChar char="–"/>
        <a:defRPr sz="2000">
          <a:solidFill>
            <a:schemeClr val="tx1"/>
          </a:solidFill>
          <a:latin typeface="+mn-lt"/>
        </a:defRPr>
      </a:lvl4pPr>
      <a:lvl5pPr marL="2055813" indent="-227013"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1"/>
          <p:cNvSpPr txBox="1">
            <a:spLocks noChangeArrowheads="1"/>
          </p:cNvSpPr>
          <p:nvPr/>
        </p:nvSpPr>
        <p:spPr>
          <a:xfrm>
            <a:off x="531813" y="0"/>
            <a:ext cx="11660187"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pPr eaLnBrk="1" hangingPunct="1"/>
            <a:r>
              <a:rPr lang="ru-RU" altLang="ru-RU" kern="0" dirty="0"/>
              <a:t>Универсальный механизм</a:t>
            </a:r>
          </a:p>
        </p:txBody>
      </p:sp>
      <p:pic>
        <p:nvPicPr>
          <p:cNvPr id="6" name="Picture 3" descr="S:\Projects\Дизайн\Фирменный стиль\UM Style\1_Logo\RGB\JPG\um_logo_rgb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735" b="40326"/>
          <a:stretch/>
        </p:blipFill>
        <p:spPr bwMode="auto">
          <a:xfrm>
            <a:off x="8678487" y="304934"/>
            <a:ext cx="3380905" cy="640279"/>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7"/>
          <p:cNvSpPr txBox="1">
            <a:spLocks noChangeArrowheads="1"/>
          </p:cNvSpPr>
          <p:nvPr/>
        </p:nvSpPr>
        <p:spPr bwMode="auto">
          <a:xfrm>
            <a:off x="169817" y="2612707"/>
            <a:ext cx="11665132"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3200" dirty="0">
                <a:latin typeface="Arial" charset="0"/>
              </a:rPr>
              <a:t>Эффективный алгоритм решения контактных задач с трением с использованием метода сил</a:t>
            </a:r>
          </a:p>
          <a:p>
            <a:pPr algn="ctr" eaLnBrk="1" hangingPunct="1"/>
            <a:endParaRPr lang="en-US" altLang="ru-RU" dirty="0">
              <a:latin typeface="Arial" charset="0"/>
            </a:endParaRPr>
          </a:p>
          <a:p>
            <a:pPr algn="ctr" eaLnBrk="1" hangingPunct="1"/>
            <a:r>
              <a:rPr lang="ru-RU" altLang="ru-RU" sz="2400" dirty="0">
                <a:latin typeface="Arial" charset="0"/>
              </a:rPr>
              <a:t>Ольшевский А.А.*, Ольшевский А.А.</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214" y="1683236"/>
            <a:ext cx="3265306" cy="669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Алгоритм расчета контакта</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580873"/>
            <a:ext cx="10756668" cy="769441"/>
          </a:xfrm>
          <a:prstGeom prst="rect">
            <a:avLst/>
          </a:prstGeom>
        </p:spPr>
        <p:txBody>
          <a:bodyPr wrap="square">
            <a:spAutoFit/>
          </a:bodyPr>
          <a:lstStyle/>
          <a:p>
            <a:pPr marL="457200" lvl="1" indent="-457200">
              <a:lnSpc>
                <a:spcPct val="110000"/>
              </a:lnSpc>
              <a:spcAft>
                <a:spcPts val="600"/>
              </a:spcAft>
              <a:buFont typeface="+mj-lt"/>
              <a:buAutoNum type="arabicPeriod"/>
            </a:pPr>
            <a:r>
              <a:rPr lang="ru-RU" sz="2000" dirty="0">
                <a:latin typeface="+mj-lt"/>
              </a:rPr>
              <a:t>Конечноэлементная модель преобразуется к </a:t>
            </a:r>
            <a:r>
              <a:rPr lang="ru-RU" sz="2000" dirty="0" err="1">
                <a:latin typeface="+mj-lt"/>
              </a:rPr>
              <a:t>кинематически</a:t>
            </a:r>
            <a:r>
              <a:rPr lang="ru-RU" sz="2000" dirty="0">
                <a:latin typeface="+mj-lt"/>
              </a:rPr>
              <a:t> неизменяемому виду путем введения дополнительных связей.</a:t>
            </a:r>
          </a:p>
        </p:txBody>
      </p:sp>
      <p:sp>
        <p:nvSpPr>
          <p:cNvPr id="6" name="Прямоугольник 5"/>
          <p:cNvSpPr/>
          <p:nvPr/>
        </p:nvSpPr>
        <p:spPr>
          <a:xfrm>
            <a:off x="1156977" y="1407343"/>
            <a:ext cx="10756668" cy="1107996"/>
          </a:xfrm>
          <a:prstGeom prst="rect">
            <a:avLst/>
          </a:prstGeom>
        </p:spPr>
        <p:txBody>
          <a:bodyPr wrap="square">
            <a:spAutoFit/>
          </a:bodyPr>
          <a:lstStyle/>
          <a:p>
            <a:pPr marL="457200" lvl="1" indent="-457200">
              <a:lnSpc>
                <a:spcPct val="110000"/>
              </a:lnSpc>
              <a:spcAft>
                <a:spcPts val="600"/>
              </a:spcAft>
              <a:buFont typeface="+mj-lt"/>
              <a:buAutoNum type="arabicPeriod" startAt="2"/>
            </a:pPr>
            <a:r>
              <a:rPr lang="ru-RU" sz="2000" dirty="0">
                <a:latin typeface="+mj-lt"/>
              </a:rPr>
              <a:t>Для полученной расчетной схемы записывается система уравнений и неравенств. Неизвестные: силы в контактных элементах и перемещения в дополнительных связях. Неравенства выражают условие отсутствия взаимного проникновения тел.</a:t>
            </a:r>
          </a:p>
        </p:txBody>
      </p:sp>
      <p:sp>
        <p:nvSpPr>
          <p:cNvPr id="7" name="Прямоугольник 6"/>
          <p:cNvSpPr/>
          <p:nvPr/>
        </p:nvSpPr>
        <p:spPr>
          <a:xfrm>
            <a:off x="1156977" y="2654252"/>
            <a:ext cx="10756668" cy="1107996"/>
          </a:xfrm>
          <a:prstGeom prst="rect">
            <a:avLst/>
          </a:prstGeom>
        </p:spPr>
        <p:txBody>
          <a:bodyPr wrap="square">
            <a:spAutoFit/>
          </a:bodyPr>
          <a:lstStyle/>
          <a:p>
            <a:pPr marL="457200" lvl="1" indent="-457200">
              <a:lnSpc>
                <a:spcPct val="110000"/>
              </a:lnSpc>
              <a:spcAft>
                <a:spcPts val="600"/>
              </a:spcAft>
              <a:buFont typeface="+mj-lt"/>
              <a:buAutoNum type="arabicPeriod" startAt="3"/>
            </a:pPr>
            <a:r>
              <a:rPr lang="ru-RU" sz="2000" dirty="0">
                <a:latin typeface="+mj-lt"/>
              </a:rPr>
              <a:t>Коэффициенты в неравенствах системы вычисляются по МКЭ как вариации зазоров </a:t>
            </a:r>
            <a:r>
              <a:rPr lang="ru-RU" sz="2000" i="1" dirty="0">
                <a:latin typeface="+mn-lt"/>
              </a:rPr>
              <a:t>U</a:t>
            </a:r>
            <a:r>
              <a:rPr lang="ru-RU" sz="2000" i="1" baseline="-25000" dirty="0">
                <a:latin typeface="+mn-lt"/>
              </a:rPr>
              <a:t>i</a:t>
            </a:r>
            <a:r>
              <a:rPr lang="ru-RU" sz="2000" dirty="0">
                <a:latin typeface="+mj-lt"/>
              </a:rPr>
              <a:t> между парами контактирующих узлов от единичных сил </a:t>
            </a:r>
            <a:r>
              <a:rPr lang="ru-RU" sz="2000" i="1" dirty="0">
                <a:latin typeface="+mn-lt"/>
              </a:rPr>
              <a:t>δ</a:t>
            </a:r>
            <a:r>
              <a:rPr lang="ru-RU" sz="2000" i="1" baseline="-25000" dirty="0">
                <a:latin typeface="+mn-lt"/>
              </a:rPr>
              <a:t>ij</a:t>
            </a:r>
            <a:r>
              <a:rPr lang="ru-RU" sz="2000" dirty="0">
                <a:latin typeface="+mj-lt"/>
              </a:rPr>
              <a:t> и единичных перемещений </a:t>
            </a:r>
            <a:r>
              <a:rPr lang="ru-RU" sz="2000" i="1" dirty="0">
                <a:latin typeface="+mn-lt"/>
              </a:rPr>
              <a:t>α</a:t>
            </a:r>
            <a:r>
              <a:rPr lang="ru-RU" sz="2000" i="1" baseline="-25000" dirty="0">
                <a:latin typeface="+mn-lt"/>
              </a:rPr>
              <a:t>nm</a:t>
            </a:r>
            <a:r>
              <a:rPr lang="ru-RU" sz="2000" dirty="0">
                <a:latin typeface="+mj-lt"/>
              </a:rPr>
              <a:t>. Система дополняется уравнениями равновесия:</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9295" y="3866565"/>
            <a:ext cx="8058468" cy="2704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751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Алгоритм расчета контакта</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031246" y="629226"/>
            <a:ext cx="10756668" cy="1785104"/>
          </a:xfrm>
          <a:prstGeom prst="rect">
            <a:avLst/>
          </a:prstGeom>
        </p:spPr>
        <p:txBody>
          <a:bodyPr wrap="square">
            <a:spAutoFit/>
          </a:bodyPr>
          <a:lstStyle/>
          <a:p>
            <a:pPr marL="0" lvl="1" indent="0">
              <a:lnSpc>
                <a:spcPct val="110000"/>
              </a:lnSpc>
              <a:spcAft>
                <a:spcPts val="0"/>
              </a:spcAft>
            </a:pPr>
            <a:r>
              <a:rPr lang="ru-RU" sz="2000" dirty="0">
                <a:latin typeface="+mj-lt"/>
              </a:rPr>
              <a:t>4. Область контакта неизвестна, поэтому система решается итерационно.</a:t>
            </a:r>
          </a:p>
          <a:p>
            <a:pPr marL="0" lvl="1" indent="0">
              <a:lnSpc>
                <a:spcPct val="110000"/>
              </a:lnSpc>
              <a:spcAft>
                <a:spcPts val="0"/>
              </a:spcAft>
            </a:pPr>
            <a:r>
              <a:rPr lang="ru-RU" sz="2000" dirty="0">
                <a:latin typeface="+mj-lt"/>
              </a:rPr>
              <a:t>    На каждом шаге оцениваются знаки контактных сил и величины зазоров</a:t>
            </a:r>
          </a:p>
          <a:p>
            <a:pPr marL="623888" lvl="1" indent="-174625">
              <a:lnSpc>
                <a:spcPct val="110000"/>
              </a:lnSpc>
              <a:spcAft>
                <a:spcPts val="0"/>
              </a:spcAft>
              <a:buFont typeface="Wingdings" panose="05000000000000000000" pitchFamily="2" charset="2"/>
              <a:buChar char="§"/>
              <a:tabLst>
                <a:tab pos="714375" algn="l"/>
              </a:tabLst>
            </a:pPr>
            <a:r>
              <a:rPr lang="ru-RU" sz="2000" dirty="0">
                <a:latin typeface="+mj-lt"/>
              </a:rPr>
              <a:t> Контактные силы должны быть неотрицательны.</a:t>
            </a:r>
          </a:p>
          <a:p>
            <a:pPr marL="623888" lvl="1" indent="-174625">
              <a:lnSpc>
                <a:spcPct val="110000"/>
              </a:lnSpc>
              <a:spcAft>
                <a:spcPts val="0"/>
              </a:spcAft>
              <a:buFont typeface="Wingdings" panose="05000000000000000000" pitchFamily="2" charset="2"/>
              <a:buChar char="§"/>
              <a:tabLst>
                <a:tab pos="714375" algn="l"/>
              </a:tabLst>
            </a:pPr>
            <a:r>
              <a:rPr lang="ru-RU" sz="2000" dirty="0">
                <a:latin typeface="+mj-lt"/>
              </a:rPr>
              <a:t> При нулевом зазоре соответствующее уравнение возвращается в систему на следующей итерации.</a:t>
            </a:r>
          </a:p>
        </p:txBody>
      </p:sp>
      <p:sp>
        <p:nvSpPr>
          <p:cNvPr id="9" name="Прямоугольник 8"/>
          <p:cNvSpPr/>
          <p:nvPr/>
        </p:nvSpPr>
        <p:spPr>
          <a:xfrm>
            <a:off x="1031246" y="2386241"/>
            <a:ext cx="10756668" cy="743217"/>
          </a:xfrm>
          <a:prstGeom prst="rect">
            <a:avLst/>
          </a:prstGeom>
        </p:spPr>
        <p:txBody>
          <a:bodyPr wrap="square">
            <a:spAutoFit/>
          </a:bodyPr>
          <a:lstStyle/>
          <a:p>
            <a:pPr marL="0" lvl="1" indent="0">
              <a:lnSpc>
                <a:spcPct val="110000"/>
              </a:lnSpc>
              <a:spcAft>
                <a:spcPts val="0"/>
              </a:spcAft>
            </a:pPr>
            <a:r>
              <a:rPr lang="ru-RU" sz="2000" dirty="0">
                <a:latin typeface="+mj-lt"/>
              </a:rPr>
              <a:t>5. Алгоритм завершается, если на текущей итерации неотрицательны все</a:t>
            </a:r>
          </a:p>
          <a:p>
            <a:pPr marL="0" lvl="1" indent="0">
              <a:lnSpc>
                <a:spcPct val="110000"/>
              </a:lnSpc>
              <a:spcAft>
                <a:spcPts val="0"/>
              </a:spcAft>
            </a:pPr>
            <a:r>
              <a:rPr lang="ru-RU" sz="2000" dirty="0">
                <a:latin typeface="+mj-lt"/>
              </a:rPr>
              <a:t>    контактные силы и все зазоры в парах узлов, не вошедших в контакт.</a:t>
            </a:r>
          </a:p>
        </p:txBody>
      </p:sp>
      <p:sp>
        <p:nvSpPr>
          <p:cNvPr id="10" name="Прямоугольник 9"/>
          <p:cNvSpPr/>
          <p:nvPr/>
        </p:nvSpPr>
        <p:spPr>
          <a:xfrm>
            <a:off x="1270715" y="3472284"/>
            <a:ext cx="10114210" cy="1631216"/>
          </a:xfrm>
          <a:prstGeom prst="rect">
            <a:avLst/>
          </a:prstGeom>
        </p:spPr>
        <p:txBody>
          <a:bodyPr wrap="square">
            <a:spAutoFit/>
          </a:bodyPr>
          <a:lstStyle/>
          <a:p>
            <a:r>
              <a:rPr lang="ru-RU" sz="2000" dirty="0">
                <a:latin typeface="+mj-lt"/>
              </a:rPr>
              <a:t>Время предварительного формирования матрицы коэффициентов влияния (1) в десятки раз превышает время решения системы, зависящее от числа контактных элементов и количества итераций. В многовариантных расчетах эта матрица неизменна, и общее время решения сокращается в десятки раз по сравнению с методом релаксаций. </a:t>
            </a:r>
          </a:p>
        </p:txBody>
      </p:sp>
    </p:spTree>
    <p:extLst>
      <p:ext uri="{BB962C8B-B14F-4D97-AF65-F5344CB8AC3E}">
        <p14:creationId xmlns:p14="http://schemas.microsoft.com/office/powerpoint/2010/main" val="1459908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Об учете трения</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031246" y="629226"/>
            <a:ext cx="10756668" cy="2123658"/>
          </a:xfrm>
          <a:prstGeom prst="rect">
            <a:avLst/>
          </a:prstGeom>
        </p:spPr>
        <p:txBody>
          <a:bodyPr wrap="square">
            <a:spAutoFit/>
          </a:bodyPr>
          <a:lstStyle/>
          <a:p>
            <a:pPr marL="0" lvl="1" indent="0">
              <a:lnSpc>
                <a:spcPct val="110000"/>
              </a:lnSpc>
              <a:spcAft>
                <a:spcPts val="0"/>
              </a:spcAft>
            </a:pPr>
            <a:r>
              <a:rPr lang="ru-RU" sz="2000" dirty="0">
                <a:latin typeface="+mj-lt"/>
              </a:rPr>
              <a:t>Ранее было изучено влияние трения на распределение контактных давлений для пятникового узла </a:t>
            </a:r>
            <a:r>
              <a:rPr lang="en-US" sz="2000" dirty="0">
                <a:latin typeface="+mj-lt"/>
              </a:rPr>
              <a:t>[1].</a:t>
            </a:r>
            <a:r>
              <a:rPr lang="ru-RU" sz="2000" dirty="0">
                <a:latin typeface="+mj-lt"/>
              </a:rPr>
              <a:t> Результаты показали, что трение имеет незначительное влияние на распределение контактных давлений. Однако для поглощающего аппарата трение играет решающую роль в определении разницы между прямым и обратным ходом.</a:t>
            </a:r>
          </a:p>
          <a:p>
            <a:pPr marL="0" lvl="1" indent="0">
              <a:lnSpc>
                <a:spcPct val="110000"/>
              </a:lnSpc>
              <a:spcAft>
                <a:spcPts val="0"/>
              </a:spcAft>
            </a:pPr>
            <a:r>
              <a:rPr lang="ru-RU" sz="2000" dirty="0">
                <a:latin typeface="+mj-lt"/>
              </a:rPr>
              <a:t>К счастью, направления сил трения известны из кинематики работы ПМКП-110, что делает метод сил оптимальным выбором для моделирования износа.</a:t>
            </a:r>
          </a:p>
        </p:txBody>
      </p:sp>
      <p:pic>
        <p:nvPicPr>
          <p:cNvPr id="12" name="Picture 2" descr="https://i.gyazo.com/3e4d36c4ccf043fc990a531a511edb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3216" y="2692193"/>
            <a:ext cx="10151450" cy="191870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88821" y="4671852"/>
            <a:ext cx="10763488" cy="1015663"/>
          </a:xfrm>
          <a:prstGeom prst="rect">
            <a:avLst/>
          </a:prstGeom>
        </p:spPr>
        <p:txBody>
          <a:bodyPr wrap="square">
            <a:spAutoFit/>
          </a:bodyPr>
          <a:lstStyle/>
          <a:p>
            <a:r>
              <a:rPr lang="ru-RU" sz="2000" dirty="0">
                <a:latin typeface="+mj-lt"/>
              </a:rPr>
              <a:t>Решение задачи с трением аналогично задаче без трения, но в качестве неизвестных используются не нормальные, а результирующие силы. Для расчета коэффициентов системы единичные силы прикладываются вдоль направлений этих сил.</a:t>
            </a:r>
          </a:p>
        </p:txBody>
      </p:sp>
      <p:sp>
        <p:nvSpPr>
          <p:cNvPr id="13" name="Прямоугольник 12"/>
          <p:cNvSpPr/>
          <p:nvPr/>
        </p:nvSpPr>
        <p:spPr>
          <a:xfrm>
            <a:off x="1099552" y="5918967"/>
            <a:ext cx="10763488" cy="584775"/>
          </a:xfrm>
          <a:prstGeom prst="rect">
            <a:avLst/>
          </a:prstGeom>
        </p:spPr>
        <p:txBody>
          <a:bodyPr wrap="square">
            <a:spAutoFit/>
          </a:bodyPr>
          <a:lstStyle/>
          <a:p>
            <a:r>
              <a:rPr lang="en-US" sz="1600" dirty="0">
                <a:latin typeface="+mj-lt"/>
              </a:rPr>
              <a:t>[1] </a:t>
            </a:r>
            <a:r>
              <a:rPr lang="en-US" sz="1600" dirty="0" err="1">
                <a:latin typeface="+mj-lt"/>
              </a:rPr>
              <a:t>Olshevskiy</a:t>
            </a:r>
            <a:r>
              <a:rPr lang="en-US" sz="1600" dirty="0">
                <a:latin typeface="+mj-lt"/>
              </a:rPr>
              <a:t>, A., Kim, C. W., Yang, H. I., &amp; </a:t>
            </a:r>
            <a:r>
              <a:rPr lang="en-US" sz="1600" dirty="0" err="1">
                <a:latin typeface="+mj-lt"/>
              </a:rPr>
              <a:t>Olshevskiy</a:t>
            </a:r>
            <a:r>
              <a:rPr lang="en-US" sz="1600" dirty="0">
                <a:latin typeface="+mj-lt"/>
              </a:rPr>
              <a:t>, A. (2015). Wear simulation for the </a:t>
            </a:r>
            <a:r>
              <a:rPr lang="en-US" sz="1600" dirty="0" err="1">
                <a:latin typeface="+mj-lt"/>
              </a:rPr>
              <a:t>centre</a:t>
            </a:r>
            <a:r>
              <a:rPr lang="en-US" sz="1600" dirty="0">
                <a:latin typeface="+mj-lt"/>
              </a:rPr>
              <a:t> plate arrangement of a freight car. Vehicle System Dynamics, 53(6), 856–876. https://doi.org/10.1080/00423114.2015.1023319</a:t>
            </a:r>
            <a:endParaRPr lang="ru-RU" sz="1600" dirty="0">
              <a:latin typeface="+mj-lt"/>
            </a:endParaRPr>
          </a:p>
        </p:txBody>
      </p:sp>
    </p:spTree>
    <p:extLst>
      <p:ext uri="{BB962C8B-B14F-4D97-AF65-F5344CB8AC3E}">
        <p14:creationId xmlns:p14="http://schemas.microsoft.com/office/powerpoint/2010/main" val="3478447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Тестирование</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1536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9789" y="805595"/>
            <a:ext cx="9013908" cy="3068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7404" y="4023360"/>
            <a:ext cx="8578677" cy="2338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288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err="1"/>
              <a:t>Конечноэлементная</a:t>
            </a:r>
            <a:r>
              <a:rPr lang="ru-RU" sz="2800" dirty="0"/>
              <a:t> модель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16390" name="Picture 6" descr="https://i.gyazo.com/cf9bffa55b54ba1f20c692ea0c25e6b3.png"/>
          <p:cNvPicPr>
            <a:picLocks noChangeAspect="1" noChangeArrowheads="1"/>
          </p:cNvPicPr>
          <p:nvPr/>
        </p:nvPicPr>
        <p:blipFill rotWithShape="1">
          <a:blip r:embed="rId2">
            <a:extLst>
              <a:ext uri="{28A0092B-C50C-407E-A947-70E740481C1C}">
                <a14:useLocalDpi xmlns:a14="http://schemas.microsoft.com/office/drawing/2010/main" val="0"/>
              </a:ext>
            </a:extLst>
          </a:blip>
          <a:srcRect r="46320"/>
          <a:stretch/>
        </p:blipFill>
        <p:spPr bwMode="auto">
          <a:xfrm>
            <a:off x="1226168" y="567547"/>
            <a:ext cx="3776344" cy="3580504"/>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5152" y="3462243"/>
            <a:ext cx="5456349" cy="296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descr="https://i.gyazo.com/cf9bffa55b54ba1f20c692ea0c25e6b3.png"/>
          <p:cNvPicPr>
            <a:picLocks noChangeAspect="1" noChangeArrowheads="1"/>
          </p:cNvPicPr>
          <p:nvPr/>
        </p:nvPicPr>
        <p:blipFill rotWithShape="1">
          <a:blip r:embed="rId2">
            <a:extLst>
              <a:ext uri="{28A0092B-C50C-407E-A947-70E740481C1C}">
                <a14:useLocalDpi xmlns:a14="http://schemas.microsoft.com/office/drawing/2010/main" val="0"/>
              </a:ext>
            </a:extLst>
          </a:blip>
          <a:srcRect l="56634" t="5508" b="24842"/>
          <a:stretch/>
        </p:blipFill>
        <p:spPr bwMode="auto">
          <a:xfrm>
            <a:off x="1750318" y="4201839"/>
            <a:ext cx="3050772" cy="249381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i.gyazo.com/f3dde380c1556072035f81882454520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447" y="741633"/>
            <a:ext cx="3644152" cy="2666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05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Влияние хода на деформацию корпуса</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3" name="Прямоугольник 2"/>
          <p:cNvSpPr/>
          <p:nvPr/>
        </p:nvSpPr>
        <p:spPr>
          <a:xfrm>
            <a:off x="847286" y="695119"/>
            <a:ext cx="7833075" cy="1323439"/>
          </a:xfrm>
          <a:prstGeom prst="rect">
            <a:avLst/>
          </a:prstGeom>
        </p:spPr>
        <p:txBody>
          <a:bodyPr wrap="square">
            <a:spAutoFit/>
          </a:bodyPr>
          <a:lstStyle/>
          <a:p>
            <a:r>
              <a:rPr lang="ru-RU" sz="2000" dirty="0">
                <a:latin typeface="+mj-lt"/>
              </a:rPr>
              <a:t>При ходе аппарата (110 мм) зазор между корпусом и подвижной пластиной</a:t>
            </a:r>
            <a:r>
              <a:rPr lang="en-US" sz="2000" dirty="0">
                <a:latin typeface="+mj-lt"/>
              </a:rPr>
              <a:t> </a:t>
            </a:r>
            <a:r>
              <a:rPr lang="ru-RU" sz="2000">
                <a:latin typeface="+mj-lt"/>
              </a:rPr>
              <a:t>достигает 0,65 </a:t>
            </a:r>
            <a:r>
              <a:rPr lang="ru-RU" sz="2000" dirty="0">
                <a:latin typeface="+mj-lt"/>
              </a:rPr>
              <a:t>мм, клин за счет деформаций корпуса смещается вниз </a:t>
            </a:r>
            <a:r>
              <a:rPr lang="ru-RU" sz="2000">
                <a:latin typeface="+mj-lt"/>
              </a:rPr>
              <a:t>на 1,2 </a:t>
            </a:r>
            <a:r>
              <a:rPr lang="ru-RU" sz="2000" dirty="0">
                <a:latin typeface="+mj-lt"/>
              </a:rPr>
              <a:t>мм, что позволяет нажимному конусу сместиться вперед </a:t>
            </a:r>
            <a:r>
              <a:rPr lang="ru-RU" sz="2000">
                <a:latin typeface="+mj-lt"/>
              </a:rPr>
              <a:t>на 1,35 </a:t>
            </a:r>
            <a:r>
              <a:rPr lang="ru-RU" sz="2000" dirty="0">
                <a:latin typeface="+mj-lt"/>
              </a:rPr>
              <a:t>мм.</a:t>
            </a:r>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26005" y="590086"/>
            <a:ext cx="3129514" cy="2596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705" y="3431202"/>
            <a:ext cx="6148109" cy="351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834408" y="2069019"/>
            <a:ext cx="6050836" cy="1323439"/>
          </a:xfrm>
          <a:prstGeom prst="rect">
            <a:avLst/>
          </a:prstGeom>
        </p:spPr>
        <p:txBody>
          <a:bodyPr wrap="square">
            <a:spAutoFit/>
          </a:bodyPr>
          <a:lstStyle/>
          <a:p>
            <a:r>
              <a:rPr lang="ru-RU" sz="2000" dirty="0">
                <a:latin typeface="+mj-lt"/>
              </a:rPr>
              <a:t>Зависимость, связывающая перемещения клина за счет разности деформаций корпуса при прямом и обратном ходе</a:t>
            </a:r>
            <a:r>
              <a:rPr lang="en-US" sz="2000" dirty="0">
                <a:latin typeface="+mj-lt"/>
              </a:rPr>
              <a:t>,</a:t>
            </a:r>
            <a:r>
              <a:rPr lang="ru-RU" sz="2000" dirty="0">
                <a:latin typeface="+mj-lt"/>
              </a:rPr>
              <a:t> с ходом аппарата, имеет вид:</a:t>
            </a:r>
            <a:r>
              <a:rPr lang="en-US" sz="2000" dirty="0">
                <a:latin typeface="+mj-lt"/>
              </a:rPr>
              <a:t>                                                             (1)</a:t>
            </a:r>
            <a:endParaRPr lang="ru-RU" sz="2000" dirty="0">
              <a:latin typeface="+mj-lt"/>
            </a:endParaRPr>
          </a:p>
        </p:txBody>
      </p:sp>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8581" y="3575486"/>
            <a:ext cx="4879189" cy="3046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Прямоугольник 9"/>
          <p:cNvSpPr/>
          <p:nvPr/>
        </p:nvSpPr>
        <p:spPr>
          <a:xfrm>
            <a:off x="832259" y="3886963"/>
            <a:ext cx="7047893" cy="1015663"/>
          </a:xfrm>
          <a:prstGeom prst="rect">
            <a:avLst/>
          </a:prstGeom>
        </p:spPr>
        <p:txBody>
          <a:bodyPr wrap="square">
            <a:spAutoFit/>
          </a:bodyPr>
          <a:lstStyle/>
          <a:p>
            <a:r>
              <a:rPr lang="ru-RU" sz="2000" dirty="0">
                <a:latin typeface="+mj-lt"/>
              </a:rPr>
              <a:t>Зависимость (1)</a:t>
            </a:r>
            <a:r>
              <a:rPr lang="en-US" sz="2000" dirty="0">
                <a:latin typeface="+mj-lt"/>
              </a:rPr>
              <a:t> </a:t>
            </a:r>
            <a:r>
              <a:rPr lang="ru-RU" sz="2000" dirty="0">
                <a:latin typeface="+mj-lt"/>
              </a:rPr>
              <a:t>использована в математической</a:t>
            </a:r>
            <a:endParaRPr lang="en-US" sz="2000" dirty="0">
              <a:latin typeface="+mj-lt"/>
            </a:endParaRPr>
          </a:p>
          <a:p>
            <a:r>
              <a:rPr lang="ru-RU" sz="2000" dirty="0">
                <a:latin typeface="+mj-lt"/>
              </a:rPr>
              <a:t>модели ПМКП-110 </a:t>
            </a:r>
            <a:r>
              <a:rPr lang="en-US" sz="2000" dirty="0">
                <a:latin typeface="+mj-lt"/>
              </a:rPr>
              <a:t>[2], </a:t>
            </a:r>
            <a:r>
              <a:rPr lang="ru-RU" sz="2000" dirty="0">
                <a:latin typeface="+mj-lt"/>
              </a:rPr>
              <a:t>которая применена в</a:t>
            </a:r>
          </a:p>
          <a:p>
            <a:r>
              <a:rPr lang="ru-RU" sz="2000" dirty="0">
                <a:latin typeface="+mj-lt"/>
              </a:rPr>
              <a:t>моделировании маневровых соударений </a:t>
            </a:r>
            <a:r>
              <a:rPr lang="en-US" sz="2000" dirty="0">
                <a:latin typeface="+mj-lt"/>
              </a:rPr>
              <a:t>[3].</a:t>
            </a:r>
            <a:endParaRPr lang="ru-RU" sz="2000" dirty="0">
              <a:latin typeface="+mj-lt"/>
            </a:endParaRPr>
          </a:p>
        </p:txBody>
      </p:sp>
      <p:sp>
        <p:nvSpPr>
          <p:cNvPr id="4" name="Прямоугольник 3"/>
          <p:cNvSpPr/>
          <p:nvPr/>
        </p:nvSpPr>
        <p:spPr>
          <a:xfrm>
            <a:off x="1072581" y="5093444"/>
            <a:ext cx="6096000" cy="738664"/>
          </a:xfrm>
          <a:prstGeom prst="rect">
            <a:avLst/>
          </a:prstGeom>
        </p:spPr>
        <p:txBody>
          <a:bodyPr>
            <a:spAutoFit/>
          </a:bodyPr>
          <a:lstStyle/>
          <a:p>
            <a:r>
              <a:rPr lang="en-US" dirty="0"/>
              <a:t>[2] </a:t>
            </a:r>
            <a:r>
              <a:rPr lang="en-US" dirty="0" err="1"/>
              <a:t>Olshevskiy</a:t>
            </a:r>
            <a:r>
              <a:rPr lang="en-US" dirty="0"/>
              <a:t> A. et al. An improved dynamic model of friction draft gear with a transitional characteristic accounting for housing deformation //Vehicle System Dynamics. – 2018. – Т. 56. – №. 10. – С. 1471-1491.</a:t>
            </a:r>
            <a:endParaRPr lang="ru-RU" dirty="0"/>
          </a:p>
        </p:txBody>
      </p:sp>
      <p:sp>
        <p:nvSpPr>
          <p:cNvPr id="5" name="Прямоугольник 4"/>
          <p:cNvSpPr/>
          <p:nvPr/>
        </p:nvSpPr>
        <p:spPr>
          <a:xfrm>
            <a:off x="1076383" y="5896503"/>
            <a:ext cx="6096000" cy="738664"/>
          </a:xfrm>
          <a:prstGeom prst="rect">
            <a:avLst/>
          </a:prstGeom>
        </p:spPr>
        <p:txBody>
          <a:bodyPr>
            <a:spAutoFit/>
          </a:bodyPr>
          <a:lstStyle/>
          <a:p>
            <a:r>
              <a:rPr lang="en-US" dirty="0"/>
              <a:t>[3] </a:t>
            </a:r>
            <a:r>
              <a:rPr lang="en-US" dirty="0" err="1"/>
              <a:t>Olshevskiy</a:t>
            </a:r>
            <a:r>
              <a:rPr lang="en-US" dirty="0"/>
              <a:t> A. et al. Freight cars shunting impacts analysis using an improved dynamic model of friction draft gear //Vehicle system dynamics. – 2018. – Т. 56. – №. 10. – С. 1492-1507.</a:t>
            </a:r>
            <a:endParaRPr lang="ru-RU" dirty="0"/>
          </a:p>
        </p:txBody>
      </p:sp>
    </p:spTree>
    <p:extLst>
      <p:ext uri="{BB962C8B-B14F-4D97-AF65-F5344CB8AC3E}">
        <p14:creationId xmlns:p14="http://schemas.microsoft.com/office/powerpoint/2010/main" val="3897240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Напряжения в деталях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22530" name="Picture 2" descr="https://i.gyazo.com/f855449ab860588b10a5110ad0354ef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7385" y="436108"/>
            <a:ext cx="414609" cy="5977284"/>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642" y="1014131"/>
            <a:ext cx="9405937" cy="4821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7303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Напряжения в деталях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22530" name="Picture 2" descr="https://i.gyazo.com/f855449ab860588b10a5110ad0354ef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7385" y="436108"/>
            <a:ext cx="414609" cy="5977284"/>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350" y="964277"/>
            <a:ext cx="9564387" cy="5272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8662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Напряжения в деталях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22530" name="Picture 2" descr="https://i.gyazo.com/f855449ab860588b10a5110ad0354ef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7385" y="436108"/>
            <a:ext cx="414609" cy="5977284"/>
          </a:xfrm>
          <a:prstGeom prst="rect">
            <a:avLst/>
          </a:prstGeom>
          <a:noFill/>
          <a:extLst>
            <a:ext uri="{909E8E84-426E-40DD-AFC4-6F175D3DCCD1}">
              <a14:hiddenFill xmlns:a14="http://schemas.microsoft.com/office/drawing/2010/main">
                <a:solidFill>
                  <a:srgbClr val="FFFFFF"/>
                </a:solidFill>
              </a14:hiddenFill>
            </a:ext>
          </a:extLst>
        </p:spPr>
      </p:pic>
      <p:pic>
        <p:nvPicPr>
          <p:cNvPr id="2457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961" b="9193"/>
          <a:stretch/>
        </p:blipFill>
        <p:spPr bwMode="auto">
          <a:xfrm>
            <a:off x="1528120" y="1184855"/>
            <a:ext cx="9120016" cy="3206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0186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Напряжения в деталях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3" name="Прямоугольник 2"/>
          <p:cNvSpPr/>
          <p:nvPr/>
        </p:nvSpPr>
        <p:spPr>
          <a:xfrm>
            <a:off x="1239727" y="4567540"/>
            <a:ext cx="10489048" cy="1815882"/>
          </a:xfrm>
          <a:prstGeom prst="rect">
            <a:avLst/>
          </a:prstGeom>
        </p:spPr>
        <p:txBody>
          <a:bodyPr wrap="square">
            <a:spAutoFit/>
          </a:bodyPr>
          <a:lstStyle/>
          <a:p>
            <a:r>
              <a:rPr lang="ru-RU" sz="2000" dirty="0">
                <a:latin typeface="+mj-lt"/>
              </a:rPr>
              <a:t>Предлагаемые улучшения конструкции корпуса включают:</a:t>
            </a:r>
          </a:p>
          <a:p>
            <a:endParaRPr lang="ru-RU" sz="2000" dirty="0">
              <a:latin typeface="+mj-lt"/>
            </a:endParaRPr>
          </a:p>
          <a:p>
            <a:pPr marL="285750" indent="-285750">
              <a:buFont typeface="Wingdings" panose="05000000000000000000" pitchFamily="2" charset="2"/>
              <a:buChar char="§"/>
            </a:pPr>
            <a:r>
              <a:rPr lang="ru-RU" sz="1800" dirty="0">
                <a:latin typeface="+mj-lt"/>
              </a:rPr>
              <a:t>Увеличение жесткости корпуса добавлением ребер жесткости на внешних стенках.</a:t>
            </a:r>
          </a:p>
          <a:p>
            <a:pPr marL="285750" indent="-285750">
              <a:buFont typeface="Wingdings" panose="05000000000000000000" pitchFamily="2" charset="2"/>
              <a:buChar char="§"/>
            </a:pPr>
            <a:r>
              <a:rPr lang="ru-RU" sz="1800" dirty="0">
                <a:latin typeface="+mj-lt"/>
              </a:rPr>
              <a:t>Изменение формы поперечного сечения подвижной пластины.</a:t>
            </a:r>
          </a:p>
          <a:p>
            <a:pPr marL="285750" indent="-285750">
              <a:buFont typeface="Wingdings" panose="05000000000000000000" pitchFamily="2" charset="2"/>
              <a:buChar char="§"/>
            </a:pPr>
            <a:r>
              <a:rPr lang="ru-RU" sz="1800" dirty="0">
                <a:latin typeface="+mj-lt"/>
              </a:rPr>
              <a:t>Изменение формы металлическо-керамической пластины для обеспечения согласованного контакта с внутренними стенками корпуса.</a:t>
            </a:r>
          </a:p>
        </p:txBody>
      </p:sp>
      <p:sp>
        <p:nvSpPr>
          <p:cNvPr id="7" name="Прямоугольник 6"/>
          <p:cNvSpPr/>
          <p:nvPr/>
        </p:nvSpPr>
        <p:spPr>
          <a:xfrm>
            <a:off x="1162453" y="666291"/>
            <a:ext cx="10820922" cy="3724096"/>
          </a:xfrm>
          <a:prstGeom prst="rect">
            <a:avLst/>
          </a:prstGeom>
        </p:spPr>
        <p:txBody>
          <a:bodyPr wrap="square">
            <a:spAutoFit/>
          </a:bodyPr>
          <a:lstStyle/>
          <a:p>
            <a:pPr marL="285750" indent="-285750">
              <a:spcAft>
                <a:spcPts val="600"/>
              </a:spcAft>
              <a:buFont typeface="Wingdings" panose="05000000000000000000" pitchFamily="2" charset="2"/>
              <a:buChar char="§"/>
            </a:pPr>
            <a:r>
              <a:rPr lang="ru-RU" sz="1800" dirty="0">
                <a:latin typeface="+mj-lt"/>
              </a:rPr>
              <a:t>Распределения напряжений при разном ходе схожи, уровень напряжений высокий (700+ МПа) </a:t>
            </a:r>
          </a:p>
          <a:p>
            <a:pPr marL="285750" indent="-285750">
              <a:spcAft>
                <a:spcPts val="600"/>
              </a:spcAft>
              <a:buFont typeface="Wingdings" panose="05000000000000000000" pitchFamily="2" charset="2"/>
              <a:buChar char="§"/>
            </a:pPr>
            <a:r>
              <a:rPr lang="ru-RU" sz="1800" dirty="0">
                <a:latin typeface="+mj-lt"/>
              </a:rPr>
              <a:t>Между корпусом и подвижной пластиной имеются пики в распределении контактных давления , что вызывает повышенный износ краев пластины. Это подтверждено экспериментально. </a:t>
            </a:r>
          </a:p>
          <a:p>
            <a:pPr marL="285750" indent="-285750">
              <a:spcAft>
                <a:spcPts val="600"/>
              </a:spcAft>
              <a:buFont typeface="Wingdings" panose="05000000000000000000" pitchFamily="2" charset="2"/>
              <a:buChar char="§"/>
            </a:pPr>
            <a:r>
              <a:rPr lang="ru-RU" sz="1800" dirty="0">
                <a:latin typeface="+mj-lt"/>
              </a:rPr>
              <a:t>Неравномерность отмечена в распределении контактных давлений между подвижной и стационарной пластинами, между стационарной пластиной и трением клином, и между давящим клином и фрикционным клином.</a:t>
            </a:r>
          </a:p>
          <a:p>
            <a:pPr marL="285750" indent="-285750">
              <a:spcAft>
                <a:spcPts val="600"/>
              </a:spcAft>
              <a:buFont typeface="Wingdings" panose="05000000000000000000" pitchFamily="2" charset="2"/>
              <a:buChar char="§"/>
            </a:pPr>
            <a:r>
              <a:rPr lang="ru-RU" sz="1800" dirty="0">
                <a:latin typeface="+mj-lt"/>
              </a:rPr>
              <a:t>Основная причина неравномерности контактных давлений — недостаточная жесткость корпуса по сравнению с жесткостью деталей клиновой системы.</a:t>
            </a:r>
          </a:p>
          <a:p>
            <a:pPr marL="285750" indent="-285750">
              <a:spcAft>
                <a:spcPts val="600"/>
              </a:spcAft>
              <a:buFont typeface="Wingdings" panose="05000000000000000000" pitchFamily="2" charset="2"/>
              <a:buChar char="§"/>
            </a:pPr>
            <a:r>
              <a:rPr lang="ru-RU" sz="1800" dirty="0">
                <a:latin typeface="+mj-lt"/>
              </a:rPr>
              <a:t>Пиковые значения контактных давлений достаточно высоки, но они быстро снижаются при износе краев контактирующих частей, увеличения контактных площадей и смещения контакта к центру корпуса, что ведет к дополнительным деформациям и ухудшению динамических характеристик устройства.</a:t>
            </a:r>
          </a:p>
        </p:txBody>
      </p:sp>
    </p:spTree>
    <p:extLst>
      <p:ext uri="{BB962C8B-B14F-4D97-AF65-F5344CB8AC3E}">
        <p14:creationId xmlns:p14="http://schemas.microsoft.com/office/powerpoint/2010/main" val="1609778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Конструкция и особенности работы и износа ПМКП-110</a:t>
            </a:r>
            <a:endParaRPr lang="ru-RU" sz="2800" kern="0" dirty="0"/>
          </a:p>
          <a:p>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16386" name="Picture 2" descr="https://gyazo.com/c7a9ca2c0cee1494dddba9baacdc85f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52" y="515071"/>
            <a:ext cx="10914306" cy="2635452"/>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p:cNvSpPr/>
          <p:nvPr/>
        </p:nvSpPr>
        <p:spPr>
          <a:xfrm>
            <a:off x="1147157" y="3246799"/>
            <a:ext cx="10756668" cy="2200602"/>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Поглощающий аппарат подвержен повторяющимся ударным нагрузкам, вызывающим высокие напряжения и контактные давления. В сложных эксплуатационных условиях происходит значительный фрикционный износ, который оказывает влияние на работу устройства</a:t>
            </a:r>
          </a:p>
          <a:p>
            <a:pPr marL="282575" lvl="1" indent="-282575">
              <a:lnSpc>
                <a:spcPct val="110000"/>
              </a:lnSpc>
              <a:spcAft>
                <a:spcPts val="600"/>
              </a:spcAft>
              <a:buFont typeface="Wingdings" pitchFamily="2" charset="2"/>
              <a:buChar char="§"/>
            </a:pPr>
            <a:r>
              <a:rPr lang="ru-RU" sz="2000" dirty="0">
                <a:latin typeface="+mj-lt"/>
              </a:rPr>
              <a:t>Статический анализ методом конечных элементов позволяет предсказать износ и оптимизировать конструкцию.</a:t>
            </a:r>
          </a:p>
        </p:txBody>
      </p:sp>
    </p:spTree>
    <p:extLst>
      <p:ext uri="{BB962C8B-B14F-4D97-AF65-F5344CB8AC3E}">
        <p14:creationId xmlns:p14="http://schemas.microsoft.com/office/powerpoint/2010/main" val="2951872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Заключение</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1</a:t>
            </a:r>
          </a:p>
        </p:txBody>
      </p:sp>
      <p:sp>
        <p:nvSpPr>
          <p:cNvPr id="7" name="Прямоугольник 6"/>
          <p:cNvSpPr/>
          <p:nvPr/>
        </p:nvSpPr>
        <p:spPr>
          <a:xfrm>
            <a:off x="1145540" y="895350"/>
            <a:ext cx="10629210" cy="1446550"/>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Метод сил, хорошо известный в механике, был адаптирован для использования в качестве основы алгоритма контакта. Оказалось, что это эффективный подход для решения задач имитации износа, динамики контакта и других задач, где модель анализируется повторно или время решения критично. </a:t>
            </a:r>
            <a:endParaRPr lang="en-US" sz="2000" dirty="0">
              <a:latin typeface="+mj-lt"/>
            </a:endParaRPr>
          </a:p>
        </p:txBody>
      </p:sp>
      <p:sp>
        <p:nvSpPr>
          <p:cNvPr id="9" name="Прямоугольник 8"/>
          <p:cNvSpPr/>
          <p:nvPr/>
        </p:nvSpPr>
        <p:spPr>
          <a:xfrm>
            <a:off x="1145539" y="2494270"/>
            <a:ext cx="10505961" cy="1107996"/>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Зависимость величины хода поглощающего аппарата от деформации корпуса была исследована и интерполирована квадратичным полиномом для использования в разработке уточненной математической модели поглощающего аппарата. </a:t>
            </a:r>
            <a:endParaRPr lang="en-US" sz="2000" dirty="0">
              <a:latin typeface="+mj-lt"/>
            </a:endParaRPr>
          </a:p>
        </p:txBody>
      </p:sp>
      <p:sp>
        <p:nvSpPr>
          <p:cNvPr id="10" name="Прямоугольник 9"/>
          <p:cNvSpPr/>
          <p:nvPr/>
        </p:nvSpPr>
        <p:spPr>
          <a:xfrm>
            <a:off x="1145539" y="3764542"/>
            <a:ext cx="10505961" cy="743217"/>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Были получены напряжения, деформации и контактные давления в деталях поглощающего аппарата ПМКП-110.</a:t>
            </a:r>
            <a:endParaRPr lang="en-US" sz="2000" dirty="0">
              <a:latin typeface="+mj-lt"/>
            </a:endParaRPr>
          </a:p>
        </p:txBody>
      </p:sp>
    </p:spTree>
    <p:extLst>
      <p:ext uri="{BB962C8B-B14F-4D97-AF65-F5344CB8AC3E}">
        <p14:creationId xmlns:p14="http://schemas.microsoft.com/office/powerpoint/2010/main" val="4034466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Конструкция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pic>
        <p:nvPicPr>
          <p:cNvPr id="7" name="Picture 8" descr="https://i.gyazo.com/bde727adc7777b05a79f77e3e647ce7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642" y="1864476"/>
            <a:ext cx="3594461" cy="396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https://i.gyazo.com/4f6de2d77bb9f18d364aa9efe345c6e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140" y="1864475"/>
            <a:ext cx="3348725" cy="3960000"/>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p:cNvSpPr/>
          <p:nvPr/>
        </p:nvSpPr>
        <p:spPr>
          <a:xfrm>
            <a:off x="1152404" y="722688"/>
            <a:ext cx="10784840" cy="769441"/>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Проектный ход PMKP-110 составляет 110 мм, и модель должна обеспечивать точные результаты для диапазона деформаций от 0 до 110 мм.</a:t>
            </a:r>
            <a:endParaRPr lang="en-US" sz="2000" dirty="0">
              <a:latin typeface="+mj-lt"/>
            </a:endParaRPr>
          </a:p>
        </p:txBody>
      </p:sp>
    </p:spTree>
    <p:extLst>
      <p:ext uri="{BB962C8B-B14F-4D97-AF65-F5344CB8AC3E}">
        <p14:creationId xmlns:p14="http://schemas.microsoft.com/office/powerpoint/2010/main" val="4024983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Цель исследования</a:t>
            </a:r>
            <a:endParaRPr lang="ru-RU" sz="2800" kern="0" dirty="0"/>
          </a:p>
        </p:txBody>
      </p:sp>
      <p:sp>
        <p:nvSpPr>
          <p:cNvPr id="3" name="TextBox 2"/>
          <p:cNvSpPr txBox="1"/>
          <p:nvPr/>
        </p:nvSpPr>
        <p:spPr>
          <a:xfrm>
            <a:off x="849916" y="714091"/>
            <a:ext cx="10721399" cy="3016210"/>
          </a:xfrm>
          <a:prstGeom prst="rect">
            <a:avLst/>
          </a:prstGeom>
          <a:noFill/>
        </p:spPr>
        <p:txBody>
          <a:bodyPr wrap="square" rtlCol="0">
            <a:spAutoFit/>
          </a:bodyPr>
          <a:lstStyle/>
          <a:p>
            <a:pPr marL="342900" indent="-342900">
              <a:spcBef>
                <a:spcPts val="600"/>
              </a:spcBef>
              <a:buClr>
                <a:schemeClr val="tx1"/>
              </a:buClr>
              <a:buFont typeface="Wingdings" panose="05000000000000000000" pitchFamily="2" charset="2"/>
              <a:buChar char="§"/>
            </a:pPr>
            <a:r>
              <a:rPr lang="ru-RU" sz="2000" dirty="0">
                <a:latin typeface="+mj-lt"/>
              </a:rPr>
              <a:t>Основная цель исследования – выяснение зависимости между смещением клиновой системы и деформацией корпуса под нагрузкой. Упругие деформации корпуса невелики (1-2 мм), но способны создавать гистерезис в характеристике сила-перемещение (ход), что критически важно для построения динамической модели поглощающего аппарата.</a:t>
            </a:r>
          </a:p>
          <a:p>
            <a:pPr marL="342900" indent="-342900">
              <a:spcBef>
                <a:spcPts val="600"/>
              </a:spcBef>
              <a:buClr>
                <a:schemeClr val="tx1"/>
              </a:buClr>
              <a:buFont typeface="Wingdings" panose="05000000000000000000" pitchFamily="2" charset="2"/>
              <a:buChar char="§"/>
            </a:pPr>
            <a:r>
              <a:rPr lang="ru-RU" sz="2000" dirty="0">
                <a:latin typeface="+mj-lt"/>
              </a:rPr>
              <a:t>Разработка эффективного алгоритма для моделирования контакта с трением с использованием метода конечных элементов.</a:t>
            </a:r>
            <a:endParaRPr lang="en-US" sz="2000" dirty="0">
              <a:latin typeface="+mj-lt"/>
            </a:endParaRPr>
          </a:p>
          <a:p>
            <a:pPr marL="342900" indent="-342900">
              <a:spcBef>
                <a:spcPts val="600"/>
              </a:spcBef>
              <a:buClr>
                <a:schemeClr val="tx1"/>
              </a:buClr>
              <a:buFont typeface="Wingdings" panose="05000000000000000000" pitchFamily="2" charset="2"/>
              <a:buChar char="§"/>
            </a:pPr>
            <a:r>
              <a:rPr lang="ru-RU" sz="2000" dirty="0">
                <a:latin typeface="+mj-lt"/>
              </a:rPr>
              <a:t>Оценка прочности </a:t>
            </a:r>
            <a:r>
              <a:rPr lang="ru-RU" sz="2000" strike="sngStrike" dirty="0">
                <a:latin typeface="+mj-lt"/>
              </a:rPr>
              <a:t>и износа</a:t>
            </a:r>
            <a:r>
              <a:rPr lang="ru-RU" sz="2000" dirty="0">
                <a:latin typeface="+mj-lt"/>
              </a:rPr>
              <a:t> поглощающего аппарата ПМКП-110 с учетом контактного взаимодействия.</a:t>
            </a:r>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1</a:t>
            </a:r>
          </a:p>
        </p:txBody>
      </p:sp>
      <p:sp>
        <p:nvSpPr>
          <p:cNvPr id="6" name="TextBox 5"/>
          <p:cNvSpPr txBox="1"/>
          <p:nvPr/>
        </p:nvSpPr>
        <p:spPr>
          <a:xfrm>
            <a:off x="1053350" y="3841790"/>
            <a:ext cx="10721399" cy="2554545"/>
          </a:xfrm>
          <a:prstGeom prst="rect">
            <a:avLst/>
          </a:prstGeom>
          <a:noFill/>
        </p:spPr>
        <p:txBody>
          <a:bodyPr wrap="square" rtlCol="0">
            <a:spAutoFit/>
          </a:bodyPr>
          <a:lstStyle/>
          <a:p>
            <a:r>
              <a:rPr lang="ru-RU" sz="2000" dirty="0">
                <a:latin typeface="+mj-lt"/>
              </a:rPr>
              <a:t>Метод релаксации не подходит для этой задачи в силу трех причин:</a:t>
            </a:r>
          </a:p>
          <a:p>
            <a:endParaRPr lang="ru-RU" sz="2000" dirty="0">
              <a:latin typeface="+mj-lt"/>
            </a:endParaRPr>
          </a:p>
          <a:p>
            <a:pPr marL="457200" indent="-457200">
              <a:buFont typeface="+mj-lt"/>
              <a:buAutoNum type="arabicPeriod"/>
            </a:pPr>
            <a:r>
              <a:rPr lang="ru-RU" sz="2000" dirty="0">
                <a:latin typeface="+mj-lt"/>
              </a:rPr>
              <a:t>Направления сил трения вычисляются автоматически.</a:t>
            </a:r>
          </a:p>
          <a:p>
            <a:pPr marL="457200" indent="-457200">
              <a:buFont typeface="+mj-lt"/>
              <a:buAutoNum type="arabicPeriod"/>
            </a:pPr>
            <a:r>
              <a:rPr lang="ru-RU" sz="2000" dirty="0">
                <a:latin typeface="+mj-lt"/>
              </a:rPr>
              <a:t>Высокая (по сравнению с жесткостью корпуса) жесткость клиньев усложняет решение.</a:t>
            </a:r>
          </a:p>
          <a:p>
            <a:pPr marL="457200" indent="-457200">
              <a:buFont typeface="+mj-lt"/>
              <a:buAutoNum type="arabicPeriod"/>
            </a:pPr>
            <a:r>
              <a:rPr lang="ru-RU" sz="2000" dirty="0">
                <a:latin typeface="+mj-lt"/>
              </a:rPr>
              <a:t>Заранее неизвестная область контакта требует итерационного решения, которое слишком </a:t>
            </a:r>
            <a:r>
              <a:rPr lang="ru-RU" sz="2000" dirty="0" err="1">
                <a:latin typeface="+mj-lt"/>
              </a:rPr>
              <a:t>затратно</a:t>
            </a:r>
            <a:r>
              <a:rPr lang="ru-RU" sz="2000" dirty="0">
                <a:latin typeface="+mj-lt"/>
              </a:rPr>
              <a:t> для многократного использования – например, для прогнозирования износа.</a:t>
            </a:r>
          </a:p>
        </p:txBody>
      </p:sp>
    </p:spTree>
    <p:extLst>
      <p:ext uri="{BB962C8B-B14F-4D97-AF65-F5344CB8AC3E}">
        <p14:creationId xmlns:p14="http://schemas.microsoft.com/office/powerpoint/2010/main" val="3740402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Особенности контактной задачи для ПМКП-110</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580873"/>
            <a:ext cx="10756668" cy="1938992"/>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Необходим учет сил трения.</a:t>
            </a:r>
          </a:p>
          <a:p>
            <a:pPr marL="282575" lvl="1" indent="-282575">
              <a:lnSpc>
                <a:spcPct val="110000"/>
              </a:lnSpc>
              <a:spcAft>
                <a:spcPts val="600"/>
              </a:spcAft>
              <a:buFont typeface="Wingdings" pitchFamily="2" charset="2"/>
              <a:buChar char="§"/>
            </a:pPr>
            <a:r>
              <a:rPr lang="ru-RU" sz="2000" dirty="0">
                <a:latin typeface="+mj-lt"/>
              </a:rPr>
              <a:t>Направления сил трения известны заранее и позволяет исключить вычислительно затратные итерации.</a:t>
            </a:r>
          </a:p>
          <a:p>
            <a:pPr marL="282575" lvl="1" indent="-282575">
              <a:lnSpc>
                <a:spcPct val="110000"/>
              </a:lnSpc>
              <a:spcAft>
                <a:spcPts val="600"/>
              </a:spcAft>
              <a:buFont typeface="Wingdings" pitchFamily="2" charset="2"/>
              <a:buChar char="§"/>
            </a:pPr>
            <a:r>
              <a:rPr lang="ru-RU" sz="2000" dirty="0">
                <a:latin typeface="+mj-lt"/>
              </a:rPr>
              <a:t>Высокая (по сравнению с корпусом) жесткость клиньев замедляет сходимость решения.</a:t>
            </a:r>
          </a:p>
        </p:txBody>
      </p:sp>
      <p:sp>
        <p:nvSpPr>
          <p:cNvPr id="6" name="Прямоугольник 5"/>
          <p:cNvSpPr/>
          <p:nvPr/>
        </p:nvSpPr>
        <p:spPr>
          <a:xfrm>
            <a:off x="1147157" y="2494911"/>
            <a:ext cx="10756668" cy="1184940"/>
          </a:xfrm>
          <a:prstGeom prst="rect">
            <a:avLst/>
          </a:prstGeom>
        </p:spPr>
        <p:txBody>
          <a:bodyPr wrap="square">
            <a:spAutoFit/>
          </a:bodyPr>
          <a:lstStyle/>
          <a:p>
            <a:pPr marL="282575" lvl="1" indent="-282575">
              <a:lnSpc>
                <a:spcPct val="110000"/>
              </a:lnSpc>
              <a:spcAft>
                <a:spcPts val="600"/>
              </a:spcAft>
              <a:buFont typeface="Wingdings" pitchFamily="2" charset="2"/>
              <a:buChar char="§"/>
            </a:pPr>
            <a:r>
              <a:rPr lang="ru-RU" sz="2000" dirty="0">
                <a:latin typeface="+mj-lt"/>
              </a:rPr>
              <a:t>Моделирование износа требует многократных расчетов, и требуется быстрый алгоритм решения.</a:t>
            </a:r>
            <a:endParaRPr lang="en-US" sz="2000" dirty="0">
              <a:latin typeface="+mj-lt"/>
            </a:endParaRPr>
          </a:p>
          <a:p>
            <a:pPr marL="282575" lvl="1" indent="-282575">
              <a:lnSpc>
                <a:spcPct val="110000"/>
              </a:lnSpc>
              <a:spcAft>
                <a:spcPts val="600"/>
              </a:spcAft>
              <a:buFont typeface="Wingdings" pitchFamily="2" charset="2"/>
              <a:buChar char="§"/>
            </a:pPr>
            <a:r>
              <a:rPr lang="ru-RU" sz="2000" dirty="0">
                <a:latin typeface="+mj-lt"/>
              </a:rPr>
              <a:t>Модель ПМКП-110 содержит несколько контактирующих поверхностей</a:t>
            </a:r>
          </a:p>
        </p:txBody>
      </p:sp>
    </p:spTree>
    <p:extLst>
      <p:ext uri="{BB962C8B-B14F-4D97-AF65-F5344CB8AC3E}">
        <p14:creationId xmlns:p14="http://schemas.microsoft.com/office/powerpoint/2010/main" val="3604031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Требования к алгоритму</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645268"/>
            <a:ext cx="10756668" cy="3293209"/>
          </a:xfrm>
          <a:prstGeom prst="rect">
            <a:avLst/>
          </a:prstGeom>
        </p:spPr>
        <p:txBody>
          <a:bodyPr wrap="square">
            <a:spAutoFit/>
          </a:bodyPr>
          <a:lstStyle/>
          <a:p>
            <a:pPr marL="457200" lvl="1" indent="-457200">
              <a:lnSpc>
                <a:spcPct val="110000"/>
              </a:lnSpc>
              <a:spcAft>
                <a:spcPts val="600"/>
              </a:spcAft>
              <a:buFont typeface="+mj-lt"/>
              <a:buAutoNum type="arabicPeriod"/>
            </a:pPr>
            <a:r>
              <a:rPr lang="ru-RU" sz="2000" b="1" dirty="0">
                <a:latin typeface="+mj-lt"/>
              </a:rPr>
              <a:t>Учет трения. </a:t>
            </a:r>
            <a:r>
              <a:rPr lang="ru-RU" sz="2000" dirty="0">
                <a:latin typeface="+mj-lt"/>
              </a:rPr>
              <a:t>Поскольку устройство работает за счет трения, контактный алгоритм должен учитывать силы, направления которых известны заранее.</a:t>
            </a:r>
          </a:p>
          <a:p>
            <a:pPr marL="457200" lvl="1" indent="-457200">
              <a:lnSpc>
                <a:spcPct val="110000"/>
              </a:lnSpc>
              <a:spcAft>
                <a:spcPts val="600"/>
              </a:spcAft>
              <a:buFont typeface="+mj-lt"/>
              <a:buAutoNum type="arabicPeriod"/>
            </a:pPr>
            <a:r>
              <a:rPr lang="ru-RU" sz="2000" b="1" dirty="0">
                <a:latin typeface="+mj-lt"/>
              </a:rPr>
              <a:t>Быстрота решения.</a:t>
            </a:r>
            <a:r>
              <a:rPr lang="ru-RU" sz="2000" dirty="0">
                <a:latin typeface="+mj-lt"/>
              </a:rPr>
              <a:t> Алгоритм должен быть быстрым для многократного решения задачи, так как моделирование износа требует повторных расчетов для одной модели. Метод релаксации слишком медленный, поэтому предпочтителен метод сил, который быстрее при известных направлениях трения.</a:t>
            </a:r>
          </a:p>
          <a:p>
            <a:pPr marL="457200" lvl="1" indent="-457200">
              <a:lnSpc>
                <a:spcPct val="110000"/>
              </a:lnSpc>
              <a:spcAft>
                <a:spcPts val="600"/>
              </a:spcAft>
              <a:buFont typeface="+mj-lt"/>
              <a:buAutoNum type="arabicPeriod"/>
            </a:pPr>
            <a:r>
              <a:rPr lang="ru-RU" sz="2000" b="1" dirty="0">
                <a:latin typeface="+mj-lt"/>
              </a:rPr>
              <a:t>Учет жесткости и износа</a:t>
            </a:r>
            <a:r>
              <a:rPr lang="ru-RU" sz="2000" dirty="0">
                <a:latin typeface="+mj-lt"/>
              </a:rPr>
              <a:t>. Алгоритм должен учитывать жесткость клиньев по сравнению с корпусом и моделировать износ путем изменения зазоров между деталями, без необходимости пересчета структурных матриц.</a:t>
            </a:r>
          </a:p>
        </p:txBody>
      </p:sp>
    </p:spTree>
    <p:extLst>
      <p:ext uri="{BB962C8B-B14F-4D97-AF65-F5344CB8AC3E}">
        <p14:creationId xmlns:p14="http://schemas.microsoft.com/office/powerpoint/2010/main" val="4216040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Преимущества метода сил</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709663"/>
            <a:ext cx="10756668" cy="5816977"/>
          </a:xfrm>
          <a:prstGeom prst="rect">
            <a:avLst/>
          </a:prstGeom>
        </p:spPr>
        <p:txBody>
          <a:bodyPr wrap="square">
            <a:spAutoFit/>
          </a:bodyPr>
          <a:lstStyle/>
          <a:p>
            <a:pPr marL="342900" lvl="1" indent="-342900">
              <a:lnSpc>
                <a:spcPct val="110000"/>
              </a:lnSpc>
              <a:spcAft>
                <a:spcPts val="600"/>
              </a:spcAft>
              <a:buFont typeface="Wingdings" pitchFamily="2" charset="2"/>
              <a:buChar char="§"/>
            </a:pPr>
            <a:r>
              <a:rPr lang="ru-RU" sz="2000" dirty="0">
                <a:latin typeface="+mj-lt"/>
              </a:rPr>
              <a:t>Применение метода сил позволяет быстро решать контактные задачи при определенных условиях.</a:t>
            </a:r>
          </a:p>
          <a:p>
            <a:pPr marL="342900" lvl="1" indent="-342900">
              <a:lnSpc>
                <a:spcPct val="110000"/>
              </a:lnSpc>
              <a:spcAft>
                <a:spcPts val="600"/>
              </a:spcAft>
              <a:buFont typeface="Wingdings" pitchFamily="2" charset="2"/>
              <a:buChar char="§"/>
            </a:pPr>
            <a:r>
              <a:rPr lang="ru-RU" sz="2000" dirty="0">
                <a:latin typeface="+mj-lt"/>
              </a:rPr>
              <a:t>Для анализа деформаций корпуса контактная задача решается для диапазона смещений от 0 до 100 мм. Формирование структурных матриц занимает много времени, после этого решение выполняется за доли секунды.</a:t>
            </a:r>
          </a:p>
          <a:p>
            <a:pPr marL="342900" lvl="1" indent="-342900">
              <a:lnSpc>
                <a:spcPct val="110000"/>
              </a:lnSpc>
              <a:spcAft>
                <a:spcPts val="600"/>
              </a:spcAft>
              <a:buFont typeface="Wingdings" pitchFamily="2" charset="2"/>
              <a:buChar char="§"/>
            </a:pPr>
            <a:r>
              <a:rPr lang="ru-RU" sz="2000" dirty="0">
                <a:latin typeface="+mj-lt"/>
              </a:rPr>
              <a:t>Износ моделируется изменением зазоров между деталями, без изменения их формы. Износ обычно не превышает 1 мм, что не требует пересчета матриц. Это делает метод сил перспективной основой для разработки контактного алгоритма.</a:t>
            </a:r>
          </a:p>
          <a:p>
            <a:pPr marL="282575" lvl="1" indent="-282575">
              <a:lnSpc>
                <a:spcPct val="110000"/>
              </a:lnSpc>
              <a:spcAft>
                <a:spcPts val="600"/>
              </a:spcAft>
              <a:buFont typeface="Wingdings" pitchFamily="2" charset="2"/>
              <a:buChar char="§"/>
            </a:pPr>
            <a:r>
              <a:rPr lang="ru-RU" sz="2000" dirty="0">
                <a:latin typeface="+mj-lt"/>
              </a:rPr>
              <a:t>Метод сил, выражающий соотношения между перемещениями и силами, позволяет быстро решить задачу, освобождая систему от избыточных связей и заменяя их неизвестными силами.</a:t>
            </a:r>
          </a:p>
          <a:p>
            <a:pPr marL="282575" lvl="1" indent="-282575">
              <a:lnSpc>
                <a:spcPct val="110000"/>
              </a:lnSpc>
              <a:spcAft>
                <a:spcPts val="600"/>
              </a:spcAft>
              <a:buFont typeface="Wingdings" pitchFamily="2" charset="2"/>
              <a:buChar char="§"/>
            </a:pPr>
            <a:r>
              <a:rPr lang="ru-RU" sz="2000" dirty="0">
                <a:latin typeface="+mj-lt"/>
              </a:rPr>
              <a:t>Движение деталей учитывается, но инерционные силы малы, что позволяет свести динамическую задачу к серии статических, где направления сил трения заранее известны. Это значительно ускоряет решение.  Динамическая задача сводится к последовательности статических, а износ моделируется уменьшением зазора без пересчета матриц.</a:t>
            </a:r>
          </a:p>
        </p:txBody>
      </p:sp>
    </p:spTree>
    <p:extLst>
      <p:ext uri="{BB962C8B-B14F-4D97-AF65-F5344CB8AC3E}">
        <p14:creationId xmlns:p14="http://schemas.microsoft.com/office/powerpoint/2010/main" val="170304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Метод сил</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580873"/>
            <a:ext cx="10756668" cy="3216265"/>
          </a:xfrm>
          <a:prstGeom prst="rect">
            <a:avLst/>
          </a:prstGeom>
        </p:spPr>
        <p:txBody>
          <a:bodyPr wrap="square">
            <a:spAutoFit/>
          </a:bodyPr>
          <a:lstStyle/>
          <a:p>
            <a:pPr marL="0" lvl="1" indent="0">
              <a:lnSpc>
                <a:spcPct val="110000"/>
              </a:lnSpc>
              <a:spcAft>
                <a:spcPts val="600"/>
              </a:spcAft>
            </a:pPr>
            <a:r>
              <a:rPr lang="ru-RU" sz="2000" dirty="0">
                <a:latin typeface="+mj-lt"/>
              </a:rPr>
              <a:t>Заданная статически неопределимая система освобождается от избыточных связей, действие которых заменяется силами и парами сил. Величины этих сил, обеспечивающие перемещения системы в рамках ограничений, задаваемых освобожденными связями, рассчитываются. Таким образом, силы являются неизвестными величинами в этом решении.</a:t>
            </a:r>
          </a:p>
          <a:p>
            <a:pPr marL="0" lvl="1" indent="0">
              <a:lnSpc>
                <a:spcPct val="110000"/>
              </a:lnSpc>
              <a:spcAft>
                <a:spcPts val="600"/>
              </a:spcAft>
            </a:pPr>
            <a:r>
              <a:rPr lang="ru-RU" sz="2000" dirty="0">
                <a:latin typeface="+mj-lt"/>
              </a:rPr>
              <a:t>Когда избыточные связи сняты, система статически определима. В узлы, где были ограничения на линейные перемещения и повороты, вводятся неизвестные силы и моменты. Эти неизвестные величины можно найти из канонических уравнений метода сил.</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3551640340"/>
              </p:ext>
            </p:extLst>
          </p:nvPr>
        </p:nvGraphicFramePr>
        <p:xfrm>
          <a:off x="1314515" y="4043967"/>
          <a:ext cx="3362380" cy="1448410"/>
        </p:xfrm>
        <a:graphic>
          <a:graphicData uri="http://schemas.openxmlformats.org/presentationml/2006/ole">
            <mc:AlternateContent xmlns:mc="http://schemas.openxmlformats.org/markup-compatibility/2006">
              <mc:Choice xmlns:v="urn:schemas-microsoft-com:vml" Requires="v">
                <p:oleObj name="Equation" r:id="rId2" imgW="1854200" imgH="800100" progId="Equation.3">
                  <p:embed/>
                </p:oleObj>
              </mc:Choice>
              <mc:Fallback>
                <p:oleObj name="Equation" r:id="rId2" imgW="1854200" imgH="800100" progId="Equation.3">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515" y="4043967"/>
                        <a:ext cx="3362380" cy="1448410"/>
                      </a:xfrm>
                      <a:prstGeom prst="rect">
                        <a:avLst/>
                      </a:prstGeom>
                      <a:solidFill>
                        <a:srgbClr val="FFFFFF"/>
                      </a:solidFill>
                    </p:spPr>
                  </p:pic>
                </p:oleObj>
              </mc:Fallback>
            </mc:AlternateContent>
          </a:graphicData>
        </a:graphic>
      </p:graphicFrame>
      <p:sp>
        <p:nvSpPr>
          <p:cNvPr id="7" name="Прямоугольник 6"/>
          <p:cNvSpPr/>
          <p:nvPr/>
        </p:nvSpPr>
        <p:spPr>
          <a:xfrm>
            <a:off x="4879570" y="4003066"/>
            <a:ext cx="6895180" cy="1938992"/>
          </a:xfrm>
          <a:prstGeom prst="rect">
            <a:avLst/>
          </a:prstGeom>
        </p:spPr>
        <p:txBody>
          <a:bodyPr wrap="square">
            <a:spAutoFit/>
          </a:bodyPr>
          <a:lstStyle/>
          <a:p>
            <a:pPr marL="0" lvl="1" indent="0">
              <a:lnSpc>
                <a:spcPct val="110000"/>
              </a:lnSpc>
              <a:spcAft>
                <a:spcPts val="600"/>
              </a:spcAft>
            </a:pPr>
            <a:r>
              <a:rPr lang="en-US" sz="2000" i="1" dirty="0"/>
              <a:t>X</a:t>
            </a:r>
            <a:r>
              <a:rPr lang="en-US" sz="2000" i="1" baseline="-25000" dirty="0"/>
              <a:t>i</a:t>
            </a:r>
            <a:r>
              <a:rPr lang="en-US" sz="2000" dirty="0"/>
              <a:t> </a:t>
            </a:r>
            <a:r>
              <a:rPr lang="ru-RU" sz="2000" dirty="0">
                <a:latin typeface="+mj-lt"/>
              </a:rPr>
              <a:t>— значение i-й силы или момента,  </a:t>
            </a:r>
          </a:p>
          <a:p>
            <a:pPr marL="0" lvl="1" indent="0">
              <a:lnSpc>
                <a:spcPct val="110000"/>
              </a:lnSpc>
              <a:spcAft>
                <a:spcPts val="600"/>
              </a:spcAft>
            </a:pPr>
            <a:r>
              <a:rPr lang="ru-RU" sz="2000" i="1" dirty="0"/>
              <a:t>δ</a:t>
            </a:r>
            <a:r>
              <a:rPr lang="en-US" sz="2000" i="1" baseline="-25000" dirty="0" err="1"/>
              <a:t>ij</a:t>
            </a:r>
            <a:r>
              <a:rPr lang="ru-RU" sz="2000" dirty="0">
                <a:latin typeface="+mj-lt"/>
              </a:rPr>
              <a:t> — перемещение в направлении i-й силы или момента под действием j-й силы или момента,  </a:t>
            </a:r>
          </a:p>
          <a:p>
            <a:pPr marL="0" lvl="1" indent="0">
              <a:lnSpc>
                <a:spcPct val="110000"/>
              </a:lnSpc>
              <a:spcAft>
                <a:spcPts val="600"/>
              </a:spcAft>
            </a:pPr>
            <a:r>
              <a:rPr lang="ru-RU" sz="2000" dirty="0">
                <a:latin typeface="+mj-lt"/>
              </a:rPr>
              <a:t> </a:t>
            </a:r>
            <a:r>
              <a:rPr lang="ru-RU" sz="2000" i="1" dirty="0"/>
              <a:t>δ</a:t>
            </a:r>
            <a:r>
              <a:rPr lang="en-US" sz="2000" i="1" baseline="-25000" dirty="0" err="1"/>
              <a:t>ip</a:t>
            </a:r>
            <a:r>
              <a:rPr lang="en-US" sz="2000" dirty="0"/>
              <a:t> </a:t>
            </a:r>
            <a:r>
              <a:rPr lang="ru-RU" sz="2000" dirty="0"/>
              <a:t> </a:t>
            </a:r>
            <a:r>
              <a:rPr lang="ru-RU" sz="2000" dirty="0">
                <a:latin typeface="+mj-lt"/>
              </a:rPr>
              <a:t>— перемещение в направлении i-й силы или момента под действием внешней нагрузки.</a:t>
            </a:r>
            <a:endParaRPr lang="en-US" sz="2000" dirty="0">
              <a:latin typeface="+mj-lt"/>
            </a:endParaRPr>
          </a:p>
        </p:txBody>
      </p:sp>
    </p:spTree>
    <p:extLst>
      <p:ext uri="{BB962C8B-B14F-4D97-AF65-F5344CB8AC3E}">
        <p14:creationId xmlns:p14="http://schemas.microsoft.com/office/powerpoint/2010/main" val="1028817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1053350" y="26533"/>
            <a:ext cx="10598151" cy="409575"/>
          </a:xfrm>
          <a:prstGeom prst="rect">
            <a:avLst/>
          </a:prstGeom>
        </p:spPr>
        <p:txBody>
          <a:bodyPr/>
          <a:lstStyle>
            <a:lvl1pPr algn="l" rtl="0" eaLnBrk="0" fontAlgn="base" hangingPunct="0">
              <a:spcBef>
                <a:spcPct val="0"/>
              </a:spcBef>
              <a:spcAft>
                <a:spcPct val="0"/>
              </a:spcAft>
              <a:defRPr sz="2000" b="1">
                <a:solidFill>
                  <a:schemeClr val="accent2"/>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a:lstStyle>
          <a:p>
            <a:r>
              <a:rPr lang="ru-RU" sz="2800" dirty="0"/>
              <a:t>Метод сил</a:t>
            </a:r>
            <a:endParaRPr lang="ru-RU" sz="2800" kern="0" dirty="0"/>
          </a:p>
        </p:txBody>
      </p:sp>
      <p:sp>
        <p:nvSpPr>
          <p:cNvPr id="8" name="TextBox 7"/>
          <p:cNvSpPr txBox="1"/>
          <p:nvPr/>
        </p:nvSpPr>
        <p:spPr>
          <a:xfrm>
            <a:off x="11774750" y="0"/>
            <a:ext cx="417250" cy="307777"/>
          </a:xfrm>
          <a:prstGeom prst="rect">
            <a:avLst/>
          </a:prstGeom>
          <a:noFill/>
          <a:ln w="3175">
            <a:solidFill>
              <a:schemeClr val="tx1"/>
            </a:solidFill>
          </a:ln>
        </p:spPr>
        <p:txBody>
          <a:bodyPr wrap="square" rtlCol="0">
            <a:spAutoFit/>
          </a:bodyPr>
          <a:lstStyle/>
          <a:p>
            <a:pPr algn="ctr"/>
            <a:r>
              <a:rPr lang="ru-RU" b="1" dirty="0"/>
              <a:t>2</a:t>
            </a:r>
          </a:p>
        </p:txBody>
      </p:sp>
      <p:sp>
        <p:nvSpPr>
          <p:cNvPr id="11" name="Прямоугольник 10"/>
          <p:cNvSpPr/>
          <p:nvPr/>
        </p:nvSpPr>
        <p:spPr>
          <a:xfrm>
            <a:off x="1147157" y="580873"/>
            <a:ext cx="10756668" cy="3041858"/>
          </a:xfrm>
          <a:prstGeom prst="rect">
            <a:avLst/>
          </a:prstGeom>
        </p:spPr>
        <p:txBody>
          <a:bodyPr wrap="square">
            <a:spAutoFit/>
          </a:bodyPr>
          <a:lstStyle/>
          <a:p>
            <a:pPr marL="285750" lvl="1" indent="-285750">
              <a:lnSpc>
                <a:spcPct val="110000"/>
              </a:lnSpc>
              <a:spcAft>
                <a:spcPts val="600"/>
              </a:spcAft>
              <a:buFont typeface="Wingdings" pitchFamily="2" charset="2"/>
              <a:buChar char="§"/>
            </a:pPr>
            <a:r>
              <a:rPr lang="ru-RU" sz="1800" dirty="0">
                <a:latin typeface="+mj-lt"/>
              </a:rPr>
              <a:t>Рассмотрим двумерную контактную задачу для двух упругих тел, с узлами на поверхностях в потенциальной контактной области. Для решения задачи статики методом конечных элементов система должна быть </a:t>
            </a:r>
            <a:r>
              <a:rPr lang="ru-RU" sz="1800" dirty="0" err="1">
                <a:latin typeface="+mj-lt"/>
              </a:rPr>
              <a:t>кинематически</a:t>
            </a:r>
            <a:r>
              <a:rPr lang="ru-RU" sz="1800" dirty="0">
                <a:latin typeface="+mj-lt"/>
              </a:rPr>
              <a:t> определимой.</a:t>
            </a:r>
          </a:p>
          <a:p>
            <a:pPr marL="285750" lvl="1" indent="-285750">
              <a:lnSpc>
                <a:spcPct val="110000"/>
              </a:lnSpc>
              <a:spcAft>
                <a:spcPts val="600"/>
              </a:spcAft>
              <a:buFont typeface="Wingdings" pitchFamily="2" charset="2"/>
              <a:buChar char="§"/>
            </a:pPr>
            <a:r>
              <a:rPr lang="ru-RU" sz="1800" dirty="0">
                <a:latin typeface="+mj-lt"/>
              </a:rPr>
              <a:t>Верхнее тело имеет 3 степени свободы: перемещения в двух направлениях на плоскости и поворот в плоскости</a:t>
            </a:r>
            <a:r>
              <a:rPr lang="en-US" sz="1800" dirty="0">
                <a:latin typeface="+mj-lt"/>
              </a:rPr>
              <a:t> (a)</a:t>
            </a:r>
            <a:r>
              <a:rPr lang="ru-RU" sz="1800" dirty="0">
                <a:latin typeface="+mj-lt"/>
              </a:rPr>
              <a:t>.</a:t>
            </a:r>
          </a:p>
          <a:p>
            <a:pPr marL="285750" lvl="1" indent="-285750">
              <a:lnSpc>
                <a:spcPct val="110000"/>
              </a:lnSpc>
              <a:spcAft>
                <a:spcPts val="600"/>
              </a:spcAft>
              <a:buFont typeface="Wingdings" pitchFamily="2" charset="2"/>
              <a:buChar char="§"/>
            </a:pPr>
            <a:r>
              <a:rPr lang="ru-RU" sz="1800" dirty="0">
                <a:latin typeface="+mj-lt"/>
              </a:rPr>
              <a:t>Фиксируем верхнее тело, введя три дополнительных связи (</a:t>
            </a:r>
            <a:r>
              <a:rPr lang="en-US" sz="1800" dirty="0">
                <a:latin typeface="+mj-lt"/>
              </a:rPr>
              <a:t>b)</a:t>
            </a:r>
            <a:r>
              <a:rPr lang="ru-RU" sz="1800" dirty="0">
                <a:latin typeface="+mj-lt"/>
              </a:rPr>
              <a:t>. </a:t>
            </a:r>
          </a:p>
          <a:p>
            <a:pPr marL="285750" lvl="1" indent="-285750">
              <a:lnSpc>
                <a:spcPct val="110000"/>
              </a:lnSpc>
              <a:spcAft>
                <a:spcPts val="600"/>
              </a:spcAft>
              <a:buFont typeface="Wingdings" pitchFamily="2" charset="2"/>
              <a:buChar char="§"/>
            </a:pPr>
            <a:r>
              <a:rPr lang="ru-RU" sz="1800" dirty="0">
                <a:latin typeface="+mj-lt"/>
              </a:rPr>
              <a:t>Прикладываем единичную силу к контактному узлу 1 верхнего тела в направлении нормали к контактной поверхности и определяем перемещения всех контактных узлов, решая задачу статического анализа методом конечных элементов</a:t>
            </a:r>
            <a:r>
              <a:rPr lang="en-US" sz="1800" dirty="0">
                <a:latin typeface="+mj-lt"/>
              </a:rPr>
              <a:t> (c)</a:t>
            </a:r>
            <a:r>
              <a:rPr lang="ru-RU" sz="1800" dirty="0">
                <a:latin typeface="+mj-lt"/>
              </a:rPr>
              <a:t>.</a:t>
            </a:r>
            <a:endParaRPr lang="en-US" sz="1800" dirty="0">
              <a:latin typeface="+mj-lt"/>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9218" name="Picture 2" descr="https://i.gyazo.com/142f0f82b784e2ded4f6fad7521312a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7910" y="3886972"/>
            <a:ext cx="6004156" cy="2333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58990"/>
      </p:ext>
    </p:extLst>
  </p:cSld>
  <p:clrMapOvr>
    <a:masterClrMapping/>
  </p:clrMapOvr>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2032569</TotalTime>
  <Words>1598</Words>
  <Application>Microsoft Office PowerPoint</Application>
  <PresentationFormat>Широкоэкранный</PresentationFormat>
  <Paragraphs>111</Paragraphs>
  <Slides>20</Slides>
  <Notes>1</Notes>
  <HiddenSlides>0</HiddenSlides>
  <MMClips>0</MMClips>
  <ScaleCrop>false</ScaleCrop>
  <HeadingPairs>
    <vt:vector size="8" baseType="variant">
      <vt:variant>
        <vt:lpstr>Использованные шрифты</vt:lpstr>
      </vt:variant>
      <vt:variant>
        <vt:i4>3</vt:i4>
      </vt: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5" baseType="lpstr">
      <vt:lpstr>Times New Roman</vt:lpstr>
      <vt:lpstr>Wingdings</vt:lpstr>
      <vt:lpstr>Arial</vt:lpstr>
      <vt:lpstr>Default Design</vt:lpstr>
      <vt:lpstr>Equation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BSTU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UM</cp:lastModifiedBy>
  <cp:revision>916</cp:revision>
  <dcterms:created xsi:type="dcterms:W3CDTF">2001-08-16T15:43:38Z</dcterms:created>
  <dcterms:modified xsi:type="dcterms:W3CDTF">2024-09-11T11:45:39Z</dcterms:modified>
</cp:coreProperties>
</file>