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00" autoAdjust="0"/>
    <p:restoredTop sz="93673" autoAdjust="0"/>
  </p:normalViewPr>
  <p:slideViewPr>
    <p:cSldViewPr snapToGrid="0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F30F4E-99CA-4785-A850-30FC61C40C9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AF4F83-0444-4D10-888E-1134FAC6A8DE}" type="pres">
      <dgm:prSet presAssocID="{42F30F4E-99CA-4785-A850-30FC61C40C9E}" presName="diagram" presStyleCnt="0">
        <dgm:presLayoutVars>
          <dgm:dir/>
          <dgm:resizeHandles val="exact"/>
        </dgm:presLayoutVars>
      </dgm:prSet>
      <dgm:spPr/>
    </dgm:pt>
  </dgm:ptLst>
  <dgm:cxnLst>
    <dgm:cxn modelId="{54BFEDB1-4F95-47C4-88EF-F21B0EE4B2C9}" type="presOf" srcId="{42F30F4E-99CA-4785-A850-30FC61C40C9E}" destId="{DCAF4F83-0444-4D10-888E-1134FAC6A8D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79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5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1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0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8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59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60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421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78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54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23A1AC-36C8-4EBF-9C27-29BE99D08907}" type="datetimeFigureOut">
              <a:rPr lang="ru-RU" smtClean="0"/>
              <a:t>11.09.2024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17F6F32-26F2-48F7-B69A-9ACDECE05D6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93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microsoft.com/office/2007/relationships/hdphoto" Target="../media/hdphoto5.wdp"/><Relationship Id="rId2" Type="http://schemas.openxmlformats.org/officeDocument/2006/relationships/image" Target="../media/image4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30.png"/><Relationship Id="rId5" Type="http://schemas.openxmlformats.org/officeDocument/2006/relationships/image" Target="../media/image27.png"/><Relationship Id="rId15" Type="http://schemas.openxmlformats.org/officeDocument/2006/relationships/image" Target="../media/image3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9.png"/><Relationship Id="rId1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openxmlformats.org/officeDocument/2006/relationships/image" Target="../media/image39.png"/><Relationship Id="rId5" Type="http://schemas.openxmlformats.org/officeDocument/2006/relationships/image" Target="../media/image35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microsoft.com/office/2007/relationships/hdphoto" Target="../media/hdphoto7.wdp"/><Relationship Id="rId9" Type="http://schemas.microsoft.com/office/2007/relationships/hdphoto" Target="../media/hdphoto9.wdp"/><Relationship Id="rId1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30517" y="347133"/>
            <a:ext cx="12034057" cy="1696577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assessment of the indicators of impact on the railway track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perspective locomotive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оценка показателей воздействия на путь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перспективного локомотива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818" t="628" r="1108" b="1822"/>
          <a:stretch/>
        </p:blipFill>
        <p:spPr>
          <a:xfrm>
            <a:off x="753095" y="2273263"/>
            <a:ext cx="5419011" cy="3046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50334" y="2290858"/>
            <a:ext cx="52099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Speaker:</a:t>
            </a:r>
          </a:p>
          <a:p>
            <a:pPr algn="r"/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Inshakova Tatyana Viktorovna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TMH Engineering LLC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separate division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city of Bryansk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bureau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Locomotives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</a:t>
            </a:r>
          </a:p>
          <a:p>
            <a:pPr algn="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Иншакова Татьяна Викторовна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«ТМХ Инжиниринг»,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 в г.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 «Конструкторское бюро «Локомотивы»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8663" y="6322423"/>
            <a:ext cx="1663337" cy="5389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13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097279" y="286604"/>
            <a:ext cx="10058400" cy="430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8400" y="1485322"/>
            <a:ext cx="105286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result of a preliminary assessment of the impact indicators on the railway track of a perspective locomotive, the following was obtained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bogie with a smaller base, the main impact indicators on the railway track are closer to the permissible values (discrepancies in the results are up to 6%), with the exception of the parameter – dynamic tensile stresses in the edges of the base of rail in the straight line, curves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best values of the indicators are achieved with equidistant axles of wheel pairs of bogies, the greater the difference between the distances (for a three-axle bogie), the worse the values of the indicators, the maximum discrepancies in the calculation results exceed 20 %;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base of the locomotive does not affect the main indicators of the impact on the railway track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straight lines, curves, and turnouts, the calculated indicators ensure the strength of the railway track within the permissible speeds of the locomotive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future, it is planned to improve the methodology for assessing the strength and stability of the upper structure of the track using CAE-systems, and also comparing the calculated results of the indicators with the test results of a perspective locomotive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9600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097279" y="286605"/>
            <a:ext cx="10058400" cy="430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8400" y="1485322"/>
            <a:ext cx="105286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1. В результате предварительной оценки показателей воздействия на путь перспективного локомотива было получено следующее: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для тележки с меньшей базой основные показатели воздействия на путь ближе к допускаемым значениям (расхождения результатов – до 6 %), за исключением параметра - динамические напряжения растяжения в кромках подошвы рельса в прямых, кривых участках пути;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наилучшие значения показателей достигаются при равноудаленных осях колесных пар тележек, чем больше разность между расстояниями (для трехосной тележки) - тем хуже значения показателей, максимальные расхождения результатов расчета превышают 20 %;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база тепловоза не влияет на основные показатели воздействия на путь.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2. Для прямой, кривых, стрелочных переводах вычисленные показатели обеспечивают прочность пути в пределах допускаемых скоростей движения локомотива.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3. В дальнейшем планируется усовершенствование методики оценки прочности и устойчивости верхнего строения пути с помощью применения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-систем, а также сравнение расчетных результатов показателей с результатами испытаний перспективного локомотива. 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79416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97279" y="2021305"/>
            <a:ext cx="10058400" cy="19410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attention!</a:t>
            </a:r>
          </a:p>
          <a:p>
            <a:pPr algn="ctr"/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0024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4977" y="205264"/>
            <a:ext cx="10058400" cy="1111351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Computational model of a perspective locomotive in the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Universal Mechanism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software package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перспективного локомотива в ПК «Универсальный механизм»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96613370"/>
              </p:ext>
            </p:extLst>
          </p:nvPr>
        </p:nvGraphicFramePr>
        <p:xfrm>
          <a:off x="2133600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" t="12775" r="16026" b="6264"/>
          <a:stretch/>
        </p:blipFill>
        <p:spPr bwMode="auto">
          <a:xfrm>
            <a:off x="3734062" y="1960453"/>
            <a:ext cx="3942641" cy="195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5711" y="3788218"/>
            <a:ext cx="2922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view of the locomotive model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вид модели локомотива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/>
          <a:srcRect t="18237"/>
          <a:stretch/>
        </p:blipFill>
        <p:spPr>
          <a:xfrm>
            <a:off x="8807657" y="1803742"/>
            <a:ext cx="2916046" cy="1176352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7676232" y="2683966"/>
            <a:ext cx="1106672" cy="10611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325057" y="2990342"/>
            <a:ext cx="2300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subsystems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Bogie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подсистемы «Тележка»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818491" y="3777563"/>
            <a:ext cx="1788600" cy="845816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1448" y="3615408"/>
            <a:ext cx="1573025" cy="159038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094333" y="5159238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subsystems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Wheel-motor block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подсистем «КМБ»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90946" y="4348988"/>
            <a:ext cx="1416711" cy="144533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796868" y="5711927"/>
            <a:ext cx="2865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subsystems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Wheelset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подсистем «Колесная пара»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578361" y="4058722"/>
            <a:ext cx="235931" cy="242884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96661" y="5707290"/>
            <a:ext cx="2954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Elastic and dissipative elements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Упругие и диссипативные элементы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3465616" y="3474026"/>
            <a:ext cx="218242" cy="177998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" name="Рисунок 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37854" y="1822664"/>
            <a:ext cx="818153" cy="85812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877559" y="2609971"/>
            <a:ext cx="2199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Axle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box springs and hydro dampers</a:t>
            </a:r>
          </a:p>
          <a:p>
            <a:pPr algn="ctr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Буксовые пружины и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гидродемферы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5898" y="2961739"/>
            <a:ext cx="2844616" cy="104642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968" y="3976864"/>
            <a:ext cx="3985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Flexicoil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supports, horizontal, vertical hydro dampers</a:t>
            </a:r>
            <a:endParaRPr lang="ru-RU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Опоры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Флексикойл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горизонтальные, вертикальные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гидродемпферы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99359" y="4374519"/>
            <a:ext cx="867187" cy="98731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074977" y="5311817"/>
            <a:ext cx="2119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Anti-wagging hydro dampers</a:t>
            </a:r>
          </a:p>
          <a:p>
            <a:pPr algn="ctr"/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Антивилятельные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гидродемпферы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flipH="1">
            <a:off x="5478087" y="4258916"/>
            <a:ext cx="21581" cy="167488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0" name="Рисунок 1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305957" y="4439074"/>
            <a:ext cx="2387423" cy="1419992"/>
          </a:xfrm>
          <a:prstGeom prst="rect">
            <a:avLst/>
          </a:prstGeom>
        </p:spPr>
      </p:pic>
      <p:sp>
        <p:nvSpPr>
          <p:cNvPr id="121" name="TextBox 120"/>
          <p:cNvSpPr txBox="1"/>
          <p:nvPr/>
        </p:nvSpPr>
        <p:spPr>
          <a:xfrm>
            <a:off x="4521502" y="5721568"/>
            <a:ext cx="1833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inclined draft sills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наклонные тяги</a:t>
            </a:r>
          </a:p>
        </p:txBody>
      </p:sp>
    </p:spTree>
    <p:extLst>
      <p:ext uri="{BB962C8B-B14F-4D97-AF65-F5344CB8AC3E}">
        <p14:creationId xmlns:p14="http://schemas.microsoft.com/office/powerpoint/2010/main" val="45445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1847" y="207175"/>
            <a:ext cx="10240962" cy="77999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indicators of the impact on the railway track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Оцениваемые показатели воздействия на путь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61183233"/>
              </p:ext>
            </p:extLst>
          </p:nvPr>
        </p:nvGraphicFramePr>
        <p:xfrm>
          <a:off x="846469" y="2423583"/>
          <a:ext cx="5128953" cy="3437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9658">
                  <a:extLst>
                    <a:ext uri="{9D8B030D-6E8A-4147-A177-3AD203B41FA5}">
                      <a16:colId xmlns:a16="http://schemas.microsoft.com/office/drawing/2014/main" val="1205243078"/>
                    </a:ext>
                  </a:extLst>
                </a:gridCol>
                <a:gridCol w="1629295">
                  <a:extLst>
                    <a:ext uri="{9D8B030D-6E8A-4147-A177-3AD203B41FA5}">
                      <a16:colId xmlns:a16="http://schemas.microsoft.com/office/drawing/2014/main" val="1172471686"/>
                    </a:ext>
                  </a:extLst>
                </a:gridCol>
              </a:tblGrid>
              <a:tr h="21914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Normative value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93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tensile stresses in the edges of the base of rail in the straight line,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curves, MPa,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1002738"/>
                  </a:ext>
                </a:extLst>
              </a:tr>
              <a:tr h="389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stresses in the edges of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switches</a:t>
                      </a:r>
                      <a:r>
                        <a:rPr lang="en-US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blades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1359336"/>
                  </a:ext>
                </a:extLst>
              </a:tr>
              <a:tr h="4405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Dynamic linear load on the railway track from the bogie, </a:t>
                      </a:r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/m, 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0743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Stresses on the </a:t>
                      </a:r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subballast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the subgrade, MPa,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8710615"/>
                  </a:ext>
                </a:extLst>
              </a:tr>
              <a:tr h="29417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Stresses in the ballast under the sleeper, MPa,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614216"/>
                  </a:ext>
                </a:extLst>
              </a:tr>
              <a:tr h="540327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 coefficient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the assembled rails and sleepers from transverse shear along the ballast,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04414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Lateral force, </a:t>
                      </a:r>
                      <a:r>
                        <a:rPr lang="en-US" sz="1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0,5·</a:t>
                      </a:r>
                      <a:r>
                        <a:rPr lang="en-US" sz="10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000" kern="1200" baseline="-250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496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ratio of the frame force to static load from the wheelset on the rail,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not more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556127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3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9187" y="1054901"/>
            <a:ext cx="108932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 31187-2011 Тепловозы магистральные. Общие технические требования.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 34759-2021 Железнодорожный подвижной состав. Нормы допустимого воздействия на железнодорожный путь и методы испытаний.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Магистральные грузовые автономные локомотивы для Восточного полигона. Технические требования.</a:t>
            </a:r>
          </a:p>
        </p:txBody>
      </p:sp>
      <p:graphicFrame>
        <p:nvGraphicFramePr>
          <p:cNvPr id="9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139593"/>
              </p:ext>
            </p:extLst>
          </p:nvPr>
        </p:nvGraphicFramePr>
        <p:xfrm>
          <a:off x="6245806" y="2423583"/>
          <a:ext cx="5128953" cy="3434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9658">
                  <a:extLst>
                    <a:ext uri="{9D8B030D-6E8A-4147-A177-3AD203B41FA5}">
                      <a16:colId xmlns:a16="http://schemas.microsoft.com/office/drawing/2014/main" val="1205243078"/>
                    </a:ext>
                  </a:extLst>
                </a:gridCol>
                <a:gridCol w="1629295">
                  <a:extLst>
                    <a:ext uri="{9D8B030D-6E8A-4147-A177-3AD203B41FA5}">
                      <a16:colId xmlns:a16="http://schemas.microsoft.com/office/drawing/2014/main" val="1172471686"/>
                    </a:ext>
                  </a:extLst>
                </a:gridCol>
              </a:tblGrid>
              <a:tr h="21914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Нормативное значение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93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Динамические напряжения растяжения в кромках подошвы рельса в прямых, кривых участках пути,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МПа, не более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1002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Динамические напряжения в кромках остряков стрелочных переводов, МПа, не более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1359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Динамическая погонная нагрузка на путь от тележки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</a:t>
                      </a:r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м, не более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0743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Напряжения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основной площадке земляного полотна, МПа, не более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8710615"/>
                  </a:ext>
                </a:extLst>
              </a:tr>
              <a:tr h="289516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Напряжения в балласте под шпалой, МПа,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более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9614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устойчивости рельсошпальной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решетки от поперечного сдвига по балласту (для ж</a:t>
                      </a:r>
                      <a:r>
                        <a:rPr lang="en-US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пути с типовой конструкцией верхнего строения пути), не более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0441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Боковая сила, кН, не более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0,5·</a:t>
                      </a:r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ru-RU" sz="1000" kern="1200" baseline="-250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4967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</a:t>
                      </a:r>
                      <a:r>
                        <a:rPr lang="ru-RU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рамной силы к статической нагрузке от колесной пары на рельс, не более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5561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37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3200" y="264791"/>
            <a:ext cx="10058400" cy="7540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Calculations of the strength of the superstructure of the railway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прочности верхнего строения пути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3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63" y="1665460"/>
            <a:ext cx="2679178" cy="231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51259" y="1400698"/>
            <a:ext cx="468049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ж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пути: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рельса – Р65;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шпал – железобетонные;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шпал в прямой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кривых, стрелочных переводах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 км пути – 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/2000;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балластный слой – щебёночный;</a:t>
            </a:r>
          </a:p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Расчетные характеристики ж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пути (ГОСТ 34759-21, ГОСТ 51685-2000):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упругости рельсового основания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МПа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шпал);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жесткости рельсового 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и рельса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1,338/1,421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шпал);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осями шпал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1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0,55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0,5 м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шпал);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полушпалы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l-GR" sz="1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3092·10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нижней постели шпалы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0,276 м;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толщина балластного слоя под шпалой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0,55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сопротивления поперечного сечения рельса относительно подошвы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1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435 см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60641" y="1400698"/>
            <a:ext cx="459061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characteristics of the railway: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rail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sleepers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reinforced concrete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sleepers in a straight line/curves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turnouts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km of track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/2000;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ballast bed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broken stone ballast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characteristics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railway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modulus of elasticity of the rail support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MP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sleepers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coefficient of relative stiffness of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rail support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rail</a:t>
            </a:r>
            <a:b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1,338/1,421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sleepers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distance between the sleeper axes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1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0,55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0,5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sleepers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the semi-sleeper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l-GR" sz="1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3092·10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the lower sleeper bearing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0,276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of the ballast bed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sleeper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0,55 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modulus of section of the cross section of the rail relative to the </a:t>
            </a:r>
            <a:b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rail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1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435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34" name="Picture 10" descr="Picture background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6" y="4432895"/>
            <a:ext cx="6257617" cy="127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891663" y="4355648"/>
            <a:ext cx="48843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modeling parameters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railways track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straight line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R300, curve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R600, turnout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speeds of the locomotive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40…120 km/h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bogie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3300…4700 mm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locomotive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9,8…12,8 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моделирования: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пути – прямая, кривая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R300,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R600,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стрелочный перевод;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скорости движения локомотива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40…120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км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3300…4700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тепловоза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9,8…12,8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</a:p>
        </p:txBody>
      </p:sp>
    </p:spTree>
    <p:extLst>
      <p:ext uri="{BB962C8B-B14F-4D97-AF65-F5344CB8AC3E}">
        <p14:creationId xmlns:p14="http://schemas.microsoft.com/office/powerpoint/2010/main" val="428455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10630" y="316581"/>
            <a:ext cx="10058400" cy="71225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indicators of impact on the railway track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показателей воздействия на путь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454396" y="1674678"/>
                <a:ext cx="2588978" cy="5307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1400" i="0">
                            <a:latin typeface="Cambria Math" panose="02040503050406030204" pitchFamily="18" charset="0"/>
                          </a:rPr>
                          <m:t>расч</m:t>
                        </m:r>
                      </m:sub>
                    </m:sSub>
                    <m:r>
                      <a:rPr lang="ru-RU" sz="1400" i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ru-RU" sz="1400" i="0">
                            <a:latin typeface="Cambria Math" panose="02040503050406030204" pitchFamily="18" charset="0"/>
                          </a:rPr>
                          <m:t>вер</m:t>
                        </m:r>
                      </m:sup>
                    </m:sSubSup>
                    <m:r>
                      <a:rPr lang="ru-RU" sz="14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ru-RU" sz="1400" i="0">
                            <a:latin typeface="Cambria Math" panose="02040503050406030204" pitchFamily="18" charset="0"/>
                          </a:rPr>
                          <m:t>ср</m:t>
                        </m:r>
                      </m:sub>
                    </m:sSub>
                    <m:r>
                      <a:rPr lang="ru-RU" sz="1400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14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ru-RU" sz="1400" i="0">
                        <a:latin typeface="Cambria Math" panose="020405030504060302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Sup>
                              <m:sSubSupPr>
                                <m:ctrlPr>
                                  <a:rPr lang="ru-RU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ru-RU" sz="14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ru-RU" sz="1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ru-RU" sz="14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e>
                    </m:rad>
                  </m:oMath>
                </a14:m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4396" y="1674678"/>
                <a:ext cx="2588978" cy="530723"/>
              </a:xfrm>
              <a:prstGeom prst="rect">
                <a:avLst/>
              </a:prstGeom>
              <a:blipFill>
                <a:blip r:embed="rId3"/>
                <a:stretch>
                  <a:fillRect t="-34483" r="-10142" b="-758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03676" y="1289607"/>
            <a:ext cx="5492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maximum probable value of the dynamic load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Расчетное максимальное вероятное значение динамической нагрузки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356030" y="2099710"/>
                <a:ext cx="10563661" cy="5706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</a:t>
                </a:r>
                <a:r>
                  <a:rPr lang="ru-RU" sz="1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ru-RU" sz="1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ru-RU" sz="1000">
                            <a:latin typeface="Cambria Math" panose="02040503050406030204" pitchFamily="18" charset="0"/>
                          </a:rPr>
                          <m:t>ср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mean value of the vertical load/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ru-RU" sz="1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ru-RU" sz="1000">
                            <a:latin typeface="Cambria Math" panose="02040503050406030204" pitchFamily="18" charset="0"/>
                          </a:rPr>
                          <m:t>ср</m:t>
                        </m:r>
                      </m:sub>
                    </m:sSub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среднее значение вертикальной нагрузки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endParaRPr lang="ru-RU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000" dirty="0"/>
                  <a:t>       </a:t>
                </a:r>
                <a:r>
                  <a:rPr lang="en-US" sz="1000" dirty="0"/>
                  <a:t>     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normalizing multiplier that determines the appearance of the maximum dynamic load/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нормирующий множитель, определяющий появление максимальной динамической нагрузки;  </a:t>
                </a:r>
              </a:p>
              <a:p>
                <a:r>
                  <a:rPr lang="ru-RU" sz="1000" dirty="0"/>
                  <a:t>       </a:t>
                </a:r>
                <a14:m>
                  <m:oMath xmlns:m="http://schemas.openxmlformats.org/officeDocument/2006/math">
                    <m:r>
                      <a:rPr lang="en-US" sz="1000" b="0" i="0" smtClean="0">
                        <a:latin typeface="Cambria Math" panose="02040503050406030204" pitchFamily="18" charset="0"/>
                      </a:rPr>
                      <m:t>     </m:t>
                    </m:r>
                    <m:sSub>
                      <m:sSubPr>
                        <m:ctrlPr>
                          <a:rPr lang="ru-RU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 value of square deviation from the forces of inertia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среднее </a:t>
                </a:r>
                <a:r>
                  <a:rPr lang="ru-RU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квадратическое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отклонение от сил инерции, Н.</a:t>
                </a: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30" y="2099710"/>
                <a:ext cx="10563661" cy="570605"/>
              </a:xfrm>
              <a:prstGeom prst="rect">
                <a:avLst/>
              </a:prstGeom>
              <a:blipFill>
                <a:blip r:embed="rId4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03676" y="3642425"/>
            <a:ext cx="8988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Bending moment in the rail, rail pressure om sleeper and rail deflection expressed in the terms of the equivalent force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Изгибающий момент в рельсе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давление рельса на шпалу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прогиб рельса, выраженные через эквивалентную силу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883571" y="2745119"/>
                <a:ext cx="1346651" cy="3452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ru-RU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ср</m:t>
                          </m:r>
                        </m:sub>
                      </m:sSub>
                      <m:r>
                        <a:rPr lang="ru-RU" sz="1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ст</m:t>
                          </m:r>
                        </m:sub>
                      </m:sSub>
                      <m:r>
                        <a:rPr lang="ru-RU" sz="1400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ru-RU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ru-RU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ср</m:t>
                          </m:r>
                        </m:sup>
                      </m:sSubSup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571" y="2745119"/>
                <a:ext cx="1346651" cy="3452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56030" y="5266983"/>
                <a:ext cx="319837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lines of influence/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1000" i="1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линии влияния.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30" y="5266983"/>
                <a:ext cx="3198376" cy="246221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4883571" y="3336090"/>
                <a:ext cx="1519327" cy="331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ru-RU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acc>
                        </m:e>
                        <m:sub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ср</m:t>
                          </m:r>
                        </m:sub>
                      </m:sSub>
                      <m:r>
                        <a:rPr lang="ru-RU" sz="1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1400" b="0" i="1" smtClean="0">
                          <a:latin typeface="Cambria Math" panose="02040503050406030204" pitchFamily="18" charset="0"/>
                        </a:rPr>
                        <m:t>0,75</m:t>
                      </m:r>
                      <m:r>
                        <a:rPr lang="ru-RU" sz="1400">
                          <a:latin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ru-RU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</m:sSubSup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571" y="3336090"/>
                <a:ext cx="1519327" cy="33105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4716775" y="4130086"/>
                <a:ext cx="2104615" cy="3976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140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ru-RU" sz="1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4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1400">
                            <a:latin typeface="Cambria Math" panose="02040503050406030204" pitchFamily="18" charset="0"/>
                          </a:rPr>
                          <m:t>4∙</m:t>
                        </m:r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d>
                      <m:d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ru-RU" sz="1400">
                                <a:latin typeface="Cambria Math" panose="02040503050406030204" pitchFamily="18" charset="0"/>
                              </a:rPr>
                              <m:t>расч</m:t>
                            </m:r>
                          </m:sub>
                        </m:sSub>
                        <m:r>
                          <a:rPr lang="ru-RU" sz="140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acc>
                              <m:accPr>
                                <m:chr m:val="̅"/>
                                <m:ctrlPr>
                                  <a:rPr lang="ru-RU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1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</m:nary>
                        <m:r>
                          <a:rPr lang="ru-RU" sz="1400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140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ru-RU" sz="1400" dirty="0"/>
                  <a:t> </a:t>
                </a: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775" y="4130086"/>
                <a:ext cx="2104615" cy="397673"/>
              </a:xfrm>
              <a:prstGeom prst="rect">
                <a:avLst/>
              </a:prstGeom>
              <a:blipFill>
                <a:blip r:embed="rId8"/>
                <a:stretch>
                  <a:fillRect t="-67692" r="-1739" b="-113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4672532" y="4502002"/>
                <a:ext cx="2148858" cy="401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140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ru-RU" sz="1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ru-RU" sz="1400">
                            <a:latin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14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ru-RU" sz="1400">
                                <a:latin typeface="Cambria Math" panose="02040503050406030204" pitchFamily="18" charset="0"/>
                              </a:rPr>
                              <m:t>ш</m:t>
                            </m:r>
                          </m:sub>
                        </m:sSub>
                      </m:num>
                      <m:den>
                        <m:r>
                          <a:rPr lang="ru-RU" sz="14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ru-RU" sz="1400">
                                <a:latin typeface="Cambria Math" panose="02040503050406030204" pitchFamily="18" charset="0"/>
                              </a:rPr>
                              <m:t>расч</m:t>
                            </m:r>
                          </m:sub>
                        </m:sSub>
                        <m:r>
                          <a:rPr lang="ru-RU" sz="140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acc>
                              <m:accPr>
                                <m:chr m:val="̅"/>
                                <m:ctrlPr>
                                  <a:rPr lang="ru-RU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1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</m:nary>
                        <m:r>
                          <a:rPr lang="ru-RU" sz="1400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2532" y="4502002"/>
                <a:ext cx="2148858" cy="401457"/>
              </a:xfrm>
              <a:prstGeom prst="rect">
                <a:avLst/>
              </a:prstGeom>
              <a:blipFill>
                <a:blip r:embed="rId9"/>
                <a:stretch>
                  <a:fillRect t="-66154" r="-1416" b="-1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4780639" y="4864116"/>
                <a:ext cx="2040751" cy="402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1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1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𝑘</m:t>
                        </m:r>
                      </m:num>
                      <m:den>
                        <m:r>
                          <a:rPr lang="ru-RU" sz="14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𝑈</m:t>
                        </m:r>
                      </m:den>
                    </m:f>
                    <m:d>
                      <m:dPr>
                        <m:ctrlPr>
                          <a:rPr lang="ru-RU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1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ru-RU" sz="1400">
                                <a:latin typeface="Cambria Math" panose="02040503050406030204" pitchFamily="18" charset="0"/>
                              </a:rPr>
                              <m:t>расч</m:t>
                            </m:r>
                          </m:sub>
                        </m:sSub>
                        <m:r>
                          <a:rPr lang="ru-RU" sz="140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ru-RU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acc>
                              <m:accPr>
                                <m:chr m:val="̅"/>
                                <m:ctrlPr>
                                  <a:rPr lang="ru-RU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ru-RU" sz="1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</m:nary>
                        <m:r>
                          <a:rPr lang="ru-RU" sz="1400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ru-RU" sz="14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639" y="4864116"/>
                <a:ext cx="2040751" cy="402867"/>
              </a:xfrm>
              <a:prstGeom prst="rect">
                <a:avLst/>
              </a:prstGeom>
              <a:blipFill>
                <a:blip r:embed="rId10"/>
                <a:stretch>
                  <a:fillRect t="-65152" r="-1493" b="-1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56030" y="3061255"/>
                <a:ext cx="11472308" cy="2730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ru-RU" sz="1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ru-RU" sz="1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ru-RU" sz="1000">
                            <a:latin typeface="Cambria Math" panose="02040503050406030204" pitchFamily="18" charset="0"/>
                          </a:rPr>
                          <m:t>ср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mean value of the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vertical component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inertia forces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the body oscillation on the springs/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ru-RU" sz="1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ru-RU" sz="1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ru-RU" sz="1000">
                            <a:latin typeface="Cambria Math" panose="02040503050406030204" pitchFamily="18" charset="0"/>
                          </a:rPr>
                          <m:t>ср</m:t>
                        </m:r>
                      </m:sup>
                    </m:sSubSup>
                  </m:oMath>
                </a14:m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среднее значение вертикальной составляющей сил инерции от колебаний кузова на рессорах</a:t>
                </a:r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30" y="3061255"/>
                <a:ext cx="11472308" cy="273023"/>
              </a:xfrm>
              <a:prstGeom prst="rect">
                <a:avLst/>
              </a:prstGeom>
              <a:blipFill>
                <a:blip r:embed="rId11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4446573" y="5451310"/>
                <a:ext cx="2596801" cy="335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ru-RU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ru-RU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𝑘𝑥</m:t>
                              </m:r>
                            </m:sup>
                          </m:sSup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∙(</m:t>
                          </m:r>
                          <m:r>
                            <m:rPr>
                              <m:sty m:val="p"/>
                            </m:rPr>
                            <a:rPr lang="ru-RU" sz="1400" i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𝑘𝑥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ru-RU" sz="1400" i="0"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𝑘𝑥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6573" y="5451310"/>
                <a:ext cx="2596801" cy="335476"/>
              </a:xfrm>
              <a:prstGeom prst="rect">
                <a:avLst/>
              </a:prstGeom>
              <a:blipFill>
                <a:blip r:embed="rId12"/>
                <a:stretch>
                  <a:fillRect t="-136364" r="-18310" b="-210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4466698" y="5831456"/>
                <a:ext cx="2594043" cy="335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ru-RU" sz="1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ru-RU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ru-RU" sz="14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1400" i="1">
                                  <a:latin typeface="Cambria Math" panose="02040503050406030204" pitchFamily="18" charset="0"/>
                                </a:rPr>
                                <m:t>𝑘𝑥</m:t>
                              </m:r>
                            </m:sup>
                          </m:sSup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∙(</m:t>
                          </m:r>
                          <m:r>
                            <m:rPr>
                              <m:sty m:val="p"/>
                            </m:rPr>
                            <a:rPr lang="ru-RU" sz="1400" i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𝑘𝑥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ru-RU" sz="1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ru-RU" sz="1400" i="0">
                              <a:latin typeface="Cambria Math" panose="02040503050406030204" pitchFamily="18" charset="0"/>
                            </a:rPr>
                            <m:t>sin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ru-RU" sz="1400" i="1">
                              <a:latin typeface="Cambria Math" panose="02040503050406030204" pitchFamily="18" charset="0"/>
                            </a:rPr>
                            <m:t>𝑘𝑥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698" y="5831456"/>
                <a:ext cx="2594043" cy="335476"/>
              </a:xfrm>
              <a:prstGeom prst="rect">
                <a:avLst/>
              </a:prstGeom>
              <a:blipFill>
                <a:blip r:embed="rId13"/>
                <a:stretch>
                  <a:fillRect t="-136364" r="-18118" b="-210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897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93470" y="1861573"/>
            <a:ext cx="10058400" cy="4022725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73" y="252511"/>
            <a:ext cx="10058400" cy="76413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computation the impact indicators on the railway track 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расчета показателей воздействия на путь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110658" y="5780508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8371479" y="4729011"/>
            <a:ext cx="180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in the ballast under the sleeper, MPa/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в балласте под шпалой, МПа</a:t>
            </a:r>
          </a:p>
        </p:txBody>
      </p:sp>
      <p:sp>
        <p:nvSpPr>
          <p:cNvPr id="33" name="Прямоугольник 32"/>
          <p:cNvSpPr/>
          <p:nvPr/>
        </p:nvSpPr>
        <p:spPr>
          <a:xfrm rot="16200000">
            <a:off x="-613445" y="4665324"/>
            <a:ext cx="2339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tensile stresses in the edges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base of rail in the straight line, curves,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напряжения растяжения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кромках подошвы рельса в прямых, кривых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участках пути, МПа</a:t>
            </a:r>
            <a:endParaRPr lang="ru-RU" sz="8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78311" y="3226978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-621594" y="2174990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on the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subballast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subgrade, MPa/</a:t>
            </a:r>
            <a:b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на основной площадке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земляного полотна, МПа</a:t>
            </a:r>
          </a:p>
        </p:txBody>
      </p:sp>
      <p:sp>
        <p:nvSpPr>
          <p:cNvPr id="59" name="Стрелка влево 58"/>
          <p:cNvSpPr/>
          <p:nvPr/>
        </p:nvSpPr>
        <p:spPr>
          <a:xfrm>
            <a:off x="3644279" y="2178894"/>
            <a:ext cx="374814" cy="286592"/>
          </a:xfrm>
          <a:prstGeom prst="leftArrow">
            <a:avLst>
              <a:gd name="adj1" fmla="val 4445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755247" y="1522624"/>
            <a:ext cx="2905086" cy="1700083"/>
            <a:chOff x="745719" y="1250134"/>
            <a:chExt cx="2905086" cy="1700083"/>
          </a:xfrm>
        </p:grpSpPr>
        <p:pic>
          <p:nvPicPr>
            <p:cNvPr id="140" name="Рисунок 139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5719" y="1250134"/>
              <a:ext cx="2083675" cy="1668162"/>
            </a:xfrm>
            <a:prstGeom prst="rect">
              <a:avLst/>
            </a:prstGeom>
          </p:spPr>
        </p:pic>
        <p:cxnSp>
          <p:nvCxnSpPr>
            <p:cNvPr id="48" name="Прямая соединительная линия 47"/>
            <p:cNvCxnSpPr/>
            <p:nvPr/>
          </p:nvCxnSpPr>
          <p:spPr>
            <a:xfrm>
              <a:off x="2478973" y="2020425"/>
              <a:ext cx="472505" cy="35953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2556102" y="2335183"/>
              <a:ext cx="401854" cy="36378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2556102" y="2642053"/>
              <a:ext cx="401854" cy="76522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 flipV="1">
              <a:off x="1827951" y="1575212"/>
              <a:ext cx="99162" cy="29681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2909770" y="2611663"/>
              <a:ext cx="7184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Straight line/</a:t>
              </a:r>
              <a:b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Прямая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903485" y="1864957"/>
              <a:ext cx="7473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 R300/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Кривая 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887431" y="2197625"/>
              <a:ext cx="7473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 R600/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Кривая 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R600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4292" y="1302925"/>
              <a:ext cx="11737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Permissible value/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Допускаемое значение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9579373" y="4133784"/>
            <a:ext cx="2346652" cy="1713210"/>
            <a:chOff x="537143" y="3467314"/>
            <a:chExt cx="1376883" cy="1109606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7143" y="3467314"/>
              <a:ext cx="1376883" cy="1109606"/>
            </a:xfrm>
            <a:prstGeom prst="rect">
              <a:avLst/>
            </a:prstGeom>
          </p:spPr>
        </p:pic>
        <p:cxnSp>
          <p:nvCxnSpPr>
            <p:cNvPr id="26" name="Прямая соединительная линия 25"/>
            <p:cNvCxnSpPr/>
            <p:nvPr/>
          </p:nvCxnSpPr>
          <p:spPr>
            <a:xfrm flipH="1" flipV="1">
              <a:off x="1386974" y="4009767"/>
              <a:ext cx="110081" cy="10153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>
              <a:off x="1472016" y="4154905"/>
              <a:ext cx="31702" cy="128897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46443" y="3894356"/>
              <a:ext cx="514451" cy="144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76647" y="4283802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4700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1240822" y="5801634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046441" y="5804260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5168429" y="4749469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on the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subballast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subgrade,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на основной площадке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земляного полотна, МПа</a:t>
            </a:r>
            <a:endParaRPr lang="ru-RU" sz="800" i="1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6619940" y="4068994"/>
            <a:ext cx="2199857" cy="1781698"/>
            <a:chOff x="5342555" y="4491962"/>
            <a:chExt cx="1574312" cy="1282266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42555" y="4491962"/>
              <a:ext cx="1574312" cy="1282266"/>
            </a:xfrm>
            <a:prstGeom prst="rect">
              <a:avLst/>
            </a:prstGeom>
          </p:spPr>
        </p:pic>
        <p:cxnSp>
          <p:nvCxnSpPr>
            <p:cNvPr id="49" name="Прямая соединительная линия 48"/>
            <p:cNvCxnSpPr/>
            <p:nvPr/>
          </p:nvCxnSpPr>
          <p:spPr>
            <a:xfrm flipH="1" flipV="1">
              <a:off x="5749068" y="4938561"/>
              <a:ext cx="99877" cy="167568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457065" y="4788219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Прямая соединительная линия 51"/>
            <p:cNvCxnSpPr>
              <a:endCxn id="54" idx="0"/>
            </p:cNvCxnSpPr>
            <p:nvPr/>
          </p:nvCxnSpPr>
          <p:spPr>
            <a:xfrm flipH="1">
              <a:off x="6481553" y="5062415"/>
              <a:ext cx="31318" cy="16839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217698" y="5230809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4700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699531" y="4113610"/>
            <a:ext cx="2166390" cy="1733384"/>
            <a:chOff x="7920660" y="4524326"/>
            <a:chExt cx="1625083" cy="1269294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920660" y="4524326"/>
              <a:ext cx="1625083" cy="1269294"/>
            </a:xfrm>
            <a:prstGeom prst="rect">
              <a:avLst/>
            </a:prstGeom>
          </p:spPr>
        </p:pic>
        <p:cxnSp>
          <p:nvCxnSpPr>
            <p:cNvPr id="56" name="Прямая соединительная линия 55"/>
            <p:cNvCxnSpPr/>
            <p:nvPr/>
          </p:nvCxnSpPr>
          <p:spPr>
            <a:xfrm flipH="1" flipV="1">
              <a:off x="8825640" y="4672164"/>
              <a:ext cx="122902" cy="193428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8556659" y="4547683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8" name="Прямая соединительная линия 57"/>
            <p:cNvCxnSpPr>
              <a:endCxn id="60" idx="0"/>
            </p:cNvCxnSpPr>
            <p:nvPr/>
          </p:nvCxnSpPr>
          <p:spPr>
            <a:xfrm flipH="1">
              <a:off x="8948540" y="5040693"/>
              <a:ext cx="31318" cy="16839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8684685" y="5209087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4700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Прямоугольник 60"/>
          <p:cNvSpPr/>
          <p:nvPr/>
        </p:nvSpPr>
        <p:spPr>
          <a:xfrm rot="16200000">
            <a:off x="2226836" y="4754928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linear load on the railway track from the bogie,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погонная нагрузка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путь от тележки, кН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8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4009655" y="5795228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66" name="Прямоугольник 65"/>
          <p:cNvSpPr/>
          <p:nvPr/>
        </p:nvSpPr>
        <p:spPr>
          <a:xfrm rot="16200000">
            <a:off x="7899658" y="2329474"/>
            <a:ext cx="23391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coefficient of the assembled rails and sleepers from transverse shear along the ballast/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устойчивости рельсошпальной решетки от поперечного сдвига по балласту (для ж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пути с типовой конструкцией верхнего строения пути)</a:t>
            </a:r>
            <a:endParaRPr lang="ru-RU" sz="800" i="1" dirty="0"/>
          </a:p>
        </p:txBody>
      </p:sp>
      <p:sp>
        <p:nvSpPr>
          <p:cNvPr id="67" name="TextBox 66"/>
          <p:cNvSpPr txBox="1"/>
          <p:nvPr/>
        </p:nvSpPr>
        <p:spPr>
          <a:xfrm>
            <a:off x="1204413" y="1138192"/>
            <a:ext cx="115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 = 3300 mm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38931" y="1076737"/>
            <a:ext cx="4336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l  = 3300 mm and l = 4700 mm, curve R300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772210" y="3686051"/>
            <a:ext cx="2811719" cy="2177010"/>
            <a:chOff x="695929" y="3684778"/>
            <a:chExt cx="2811719" cy="217701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850856" y="4106945"/>
              <a:ext cx="2196661" cy="1754843"/>
              <a:chOff x="3151966" y="4519512"/>
              <a:chExt cx="1403057" cy="1135660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3151966" y="4519512"/>
                <a:ext cx="1403057" cy="1135660"/>
                <a:chOff x="3151966" y="4519512"/>
                <a:chExt cx="1403057" cy="1135660"/>
              </a:xfrm>
            </p:grpSpPr>
            <p:pic>
              <p:nvPicPr>
                <p:cNvPr id="117" name="Рисунок 116"/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51966" y="4519512"/>
                  <a:ext cx="1403057" cy="1135660"/>
                </a:xfrm>
                <a:prstGeom prst="rect">
                  <a:avLst/>
                </a:prstGeom>
              </p:spPr>
            </p:pic>
            <p:cxnSp>
              <p:nvCxnSpPr>
                <p:cNvPr id="119" name="Прямая соединительная линия 118"/>
                <p:cNvCxnSpPr/>
                <p:nvPr/>
              </p:nvCxnSpPr>
              <p:spPr>
                <a:xfrm flipH="1" flipV="1">
                  <a:off x="3867476" y="4895718"/>
                  <a:ext cx="102144" cy="102035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TextBox 119"/>
                <p:cNvSpPr txBox="1"/>
                <p:nvPr/>
              </p:nvSpPr>
              <p:spPr>
                <a:xfrm>
                  <a:off x="3705921" y="4782310"/>
                  <a:ext cx="337060" cy="1394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</a:t>
                  </a:r>
                  <a:r>
                    <a: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= </a:t>
                  </a:r>
                  <a:r>
                    <a:rPr lang="ru-R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47</a:t>
                  </a:r>
                  <a:r>
                    <a: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00</a:t>
                  </a:r>
                  <a:endParaRPr lang="ru-RU" sz="8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30" name="Прямая соединительная линия 129"/>
                <p:cNvCxnSpPr>
                  <a:endCxn id="131" idx="0"/>
                </p:cNvCxnSpPr>
                <p:nvPr/>
              </p:nvCxnSpPr>
              <p:spPr>
                <a:xfrm flipH="1">
                  <a:off x="3930493" y="5087389"/>
                  <a:ext cx="31317" cy="168394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TextBox 130"/>
              <p:cNvSpPr txBox="1"/>
              <p:nvPr/>
            </p:nvSpPr>
            <p:spPr>
              <a:xfrm>
                <a:off x="3761963" y="5255783"/>
                <a:ext cx="337060" cy="139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</a:t>
                </a:r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</a:t>
                </a:r>
                <a:endParaRPr lang="ru-RU" sz="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1705374" y="4011445"/>
              <a:ext cx="224164" cy="397801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695929" y="3684778"/>
              <a:ext cx="2811719" cy="470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Speed limit in the curve/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Ограничение скорости в кривой 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9575087" y="1760763"/>
            <a:ext cx="2310402" cy="1912767"/>
            <a:chOff x="9575087" y="1760763"/>
            <a:chExt cx="2310402" cy="1912767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575087" y="1760763"/>
              <a:ext cx="2310402" cy="1912767"/>
            </a:xfrm>
            <a:prstGeom prst="rect">
              <a:avLst/>
            </a:prstGeom>
          </p:spPr>
        </p:pic>
        <p:cxnSp>
          <p:nvCxnSpPr>
            <p:cNvPr id="77" name="Прямая соединительная линия 76"/>
            <p:cNvCxnSpPr/>
            <p:nvPr/>
          </p:nvCxnSpPr>
          <p:spPr>
            <a:xfrm flipV="1">
              <a:off x="9847710" y="2577839"/>
              <a:ext cx="176482" cy="160286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9647727" y="2421871"/>
              <a:ext cx="8767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 flipH="1">
              <a:off x="10246775" y="2733375"/>
              <a:ext cx="54030" cy="191918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9743371" y="2925293"/>
              <a:ext cx="899386" cy="320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4700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89" name="Рисунок 8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81593" y="1694575"/>
            <a:ext cx="2074393" cy="1211809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60938" y="1699842"/>
            <a:ext cx="2152825" cy="1206542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4089678" y="1299032"/>
            <a:ext cx="4154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  = 3300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 = 4700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R300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8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08063" y="286604"/>
            <a:ext cx="10058400" cy="76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computation the impact indicators on the railway track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расчета показателей воздействия на путь</a:t>
            </a:r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-742793" y="4427556"/>
            <a:ext cx="2339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tensile stresses in the edges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base of rail in the straight line, curves,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напряжения растяжения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кромках подошвы рельса в прямых, кривых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участках пути, МПа</a:t>
            </a:r>
            <a:endParaRPr lang="ru-RU" sz="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13052" y="5762435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1871702" y="2053464"/>
            <a:ext cx="1562302" cy="1220535"/>
            <a:chOff x="2642623" y="1272775"/>
            <a:chExt cx="1973911" cy="1456831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642623" y="1272775"/>
              <a:ext cx="1973911" cy="123880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289449" y="2472452"/>
              <a:ext cx="1233835" cy="257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2000+2700 mm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027755" y="2597465"/>
              <a:ext cx="397566" cy="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128173" y="2047646"/>
            <a:ext cx="1582874" cy="1196952"/>
            <a:chOff x="383108" y="1264831"/>
            <a:chExt cx="1983349" cy="1489796"/>
          </a:xfrm>
        </p:grpSpPr>
        <p:sp>
          <p:nvSpPr>
            <p:cNvPr id="14" name="TextBox 13"/>
            <p:cNvSpPr txBox="1"/>
            <p:nvPr/>
          </p:nvSpPr>
          <p:spPr>
            <a:xfrm>
              <a:off x="962858" y="2486473"/>
              <a:ext cx="1223622" cy="268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1650+3050 mm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99713" y="2619302"/>
              <a:ext cx="397566" cy="0"/>
            </a:xfrm>
            <a:prstGeom prst="line">
              <a:avLst/>
            </a:prstGeom>
            <a:ln w="762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83108" y="1264831"/>
              <a:ext cx="1983349" cy="1258023"/>
            </a:xfrm>
            <a:prstGeom prst="rect">
              <a:avLst/>
            </a:prstGeom>
          </p:spPr>
        </p:pic>
      </p:grpSp>
      <p:grpSp>
        <p:nvGrpSpPr>
          <p:cNvPr id="34" name="Группа 33"/>
          <p:cNvGrpSpPr/>
          <p:nvPr/>
        </p:nvGrpSpPr>
        <p:grpSpPr>
          <a:xfrm>
            <a:off x="3564028" y="2054389"/>
            <a:ext cx="1683926" cy="1247502"/>
            <a:chOff x="4892700" y="1264831"/>
            <a:chExt cx="2012591" cy="1494242"/>
          </a:xfrm>
        </p:grpSpPr>
        <p:sp>
          <p:nvSpPr>
            <p:cNvPr id="22" name="TextBox 21"/>
            <p:cNvSpPr txBox="1"/>
            <p:nvPr/>
          </p:nvSpPr>
          <p:spPr>
            <a:xfrm>
              <a:off x="5578140" y="2501017"/>
              <a:ext cx="1167150" cy="258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2350+2350 mm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291021" y="2608739"/>
              <a:ext cx="397566" cy="0"/>
            </a:xfrm>
            <a:prstGeom prst="line">
              <a:avLst/>
            </a:prstGeom>
            <a:ln w="76200">
              <a:solidFill>
                <a:srgbClr val="9933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92700" y="1264831"/>
              <a:ext cx="2012591" cy="1246748"/>
            </a:xfrm>
            <a:prstGeom prst="rect">
              <a:avLst/>
            </a:prstGeom>
          </p:spPr>
        </p:pic>
      </p:grpSp>
      <p:grpSp>
        <p:nvGrpSpPr>
          <p:cNvPr id="33" name="Группа 32"/>
          <p:cNvGrpSpPr/>
          <p:nvPr/>
        </p:nvGrpSpPr>
        <p:grpSpPr>
          <a:xfrm>
            <a:off x="5400479" y="2048648"/>
            <a:ext cx="1727286" cy="1220399"/>
            <a:chOff x="7169278" y="1244436"/>
            <a:chExt cx="2162250" cy="1498463"/>
          </a:xfrm>
        </p:grpSpPr>
        <p:sp>
          <p:nvSpPr>
            <p:cNvPr id="24" name="TextBox 23"/>
            <p:cNvSpPr txBox="1"/>
            <p:nvPr/>
          </p:nvSpPr>
          <p:spPr>
            <a:xfrm>
              <a:off x="7961851" y="2478367"/>
              <a:ext cx="1222464" cy="264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2700+2000 mm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643851" y="2608739"/>
              <a:ext cx="397566" cy="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69278" y="1244436"/>
              <a:ext cx="2162250" cy="1234033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7280290" y="2046683"/>
            <a:ext cx="1671391" cy="1222119"/>
            <a:chOff x="9695072" y="1244150"/>
            <a:chExt cx="2127590" cy="1498482"/>
          </a:xfrm>
        </p:grpSpPr>
        <p:sp>
          <p:nvSpPr>
            <p:cNvPr id="26" name="TextBox 25"/>
            <p:cNvSpPr txBox="1"/>
            <p:nvPr/>
          </p:nvSpPr>
          <p:spPr>
            <a:xfrm>
              <a:off x="10405921" y="2478469"/>
              <a:ext cx="1243095" cy="264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3050+1650 mm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0095023" y="2597465"/>
              <a:ext cx="397566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695072" y="1244150"/>
              <a:ext cx="2127590" cy="1278704"/>
            </a:xfrm>
            <a:prstGeom prst="rect">
              <a:avLst/>
            </a:prstGeom>
          </p:spPr>
        </p:pic>
      </p:grpSp>
      <p:pic>
        <p:nvPicPr>
          <p:cNvPr id="37" name="Рисунок 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5712" y="3742301"/>
            <a:ext cx="2519129" cy="2040029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 rot="16200000">
            <a:off x="2177737" y="4517608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linear load on the railway track from the bogie,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погонная нагрузка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путь от тележки, кН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8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28831" y="5782330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12"/>
          <a:srcRect b="2160"/>
          <a:stretch/>
        </p:blipFill>
        <p:spPr>
          <a:xfrm>
            <a:off x="6532383" y="3740889"/>
            <a:ext cx="2563591" cy="2127615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 rot="16200000">
            <a:off x="5131993" y="4539792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on the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subballast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subgrade,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на основной площадке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земляного полотна, МПа</a:t>
            </a:r>
            <a:endParaRPr lang="ru-RU" sz="800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7044610" y="5823051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8401152" y="4573863"/>
            <a:ext cx="180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in the ballast under the sleeper, MPa/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в балласте под шпалой, МПа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32760" y="1481056"/>
            <a:ext cx="3110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Distances between the axes of the bogie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14187" y="1675502"/>
            <a:ext cx="3025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Расстояния между осями тележек</a:t>
            </a: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34890" y="3735977"/>
            <a:ext cx="2609405" cy="215062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076902" y="5823098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020377" y="3335501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51" name="Прямоугольник 50"/>
          <p:cNvSpPr/>
          <p:nvPr/>
        </p:nvSpPr>
        <p:spPr>
          <a:xfrm rot="16200000">
            <a:off x="7708296" y="2187017"/>
            <a:ext cx="3068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coefficient of the assembled rails and sleepers from transverse shear along the ballast/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устойчивости рельсошпальной решетки от поперечного сдвига по балласту (для ж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пути с типовой конструкцией верхнего строения пути)</a:t>
            </a:r>
            <a:endParaRPr lang="ru-RU" sz="800" i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9497363" y="1279125"/>
            <a:ext cx="2694572" cy="2056376"/>
            <a:chOff x="9497363" y="1279125"/>
            <a:chExt cx="2694572" cy="2056376"/>
          </a:xfrm>
        </p:grpSpPr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497363" y="1279125"/>
              <a:ext cx="2646932" cy="2056376"/>
            </a:xfrm>
            <a:prstGeom prst="rect">
              <a:avLst/>
            </a:prstGeom>
          </p:spPr>
        </p:pic>
        <p:cxnSp>
          <p:nvCxnSpPr>
            <p:cNvPr id="52" name="Прямая соединительная линия 51"/>
            <p:cNvCxnSpPr/>
            <p:nvPr/>
          </p:nvCxnSpPr>
          <p:spPr>
            <a:xfrm flipH="1" flipV="1">
              <a:off x="11601875" y="1584066"/>
              <a:ext cx="99162" cy="296810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1018216" y="1311779"/>
              <a:ext cx="11737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Permissible value/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Допускаемое значение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657051" y="3417069"/>
            <a:ext cx="2811719" cy="2345366"/>
            <a:chOff x="657051" y="3417069"/>
            <a:chExt cx="2811719" cy="2345366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30529" y="3757073"/>
              <a:ext cx="2424402" cy="2005362"/>
            </a:xfrm>
            <a:prstGeom prst="rect">
              <a:avLst/>
            </a:prstGeom>
          </p:spPr>
        </p:pic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1666496" y="3743736"/>
              <a:ext cx="224164" cy="397801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57051" y="3417069"/>
              <a:ext cx="2811719" cy="470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Speed limit in the curve/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Ограничение скорости в кривой </a:t>
              </a:r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R300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30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08063" y="286604"/>
            <a:ext cx="10058400" cy="76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computation the impact indicators on the railway track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расчета показателей воздействия на путь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329" y="1911177"/>
            <a:ext cx="2374910" cy="14543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r="303"/>
          <a:stretch/>
        </p:blipFill>
        <p:spPr>
          <a:xfrm>
            <a:off x="6107154" y="1853423"/>
            <a:ext cx="2410436" cy="14458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86259" y="1215790"/>
            <a:ext cx="4521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L  = 9800 mm and L = 11800 mm, curve R300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6200000">
            <a:off x="-684310" y="2321026"/>
            <a:ext cx="2339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tensile stresses in the edges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base of rail in the straight line, curves,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напряжения растяжения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кромках подошвы рельса в прямых, кривых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участках пути, МПа</a:t>
            </a:r>
            <a:endParaRPr lang="ru-RU" sz="800" i="1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-148137" y="1270407"/>
            <a:ext cx="3352198" cy="2528827"/>
            <a:chOff x="-148137" y="1270407"/>
            <a:chExt cx="3352198" cy="2528827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-148137" y="1270407"/>
              <a:ext cx="3352198" cy="2335008"/>
              <a:chOff x="-524548" y="2369386"/>
              <a:chExt cx="3352198" cy="2335008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480332" y="2531710"/>
                <a:ext cx="2347318" cy="2172684"/>
                <a:chOff x="480332" y="2531710"/>
                <a:chExt cx="2347318" cy="2172684"/>
              </a:xfrm>
            </p:grpSpPr>
            <p:pic>
              <p:nvPicPr>
                <p:cNvPr id="11" name="Рисунок 1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80332" y="2895505"/>
                  <a:ext cx="2199297" cy="1808889"/>
                </a:xfrm>
                <a:prstGeom prst="rect">
                  <a:avLst/>
                </a:prstGeom>
              </p:spPr>
            </p:pic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flipH="1" flipV="1">
                  <a:off x="2237590" y="2803997"/>
                  <a:ext cx="99162" cy="29681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1653931" y="2531710"/>
                  <a:ext cx="117371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Permissible value/</a:t>
                  </a:r>
                  <a:br>
                    <a:rPr lang="en-US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</a:br>
                  <a:r>
                    <a:rPr lang="ru-R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Допускаемое значение</a:t>
                  </a:r>
                  <a:endParaRPr lang="ru-RU" sz="8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5" name="Прямая соединительная линия 14"/>
              <p:cNvCxnSpPr/>
              <p:nvPr/>
            </p:nvCxnSpPr>
            <p:spPr>
              <a:xfrm flipH="1" flipV="1">
                <a:off x="1086630" y="2676187"/>
                <a:ext cx="250554" cy="348797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-524548" y="2369386"/>
                <a:ext cx="2811719" cy="470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Speed limit in the curve/</a:t>
                </a:r>
                <a:b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Ограничение скорости в кривой </a:t>
                </a:r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R300</a:t>
                </a:r>
                <a:endParaRPr lang="ru-RU" sz="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257722" y="3583790"/>
              <a:ext cx="14782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Velocity</a:t>
              </a:r>
              <a:r>
                <a:rPr lang="ru-RU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km/h/</a:t>
              </a:r>
              <a:r>
                <a:rPr lang="ru-RU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Скорость, км</a:t>
              </a:r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 rot="16200000">
            <a:off x="62651" y="4885217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linear load on the railway track from the bogie,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погонная нагрузка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путь от тележки, кН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800" i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8318" y="4084405"/>
            <a:ext cx="2398936" cy="195758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44800" y="6013423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372" y="4045008"/>
            <a:ext cx="2537409" cy="203139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 rot="16200000">
            <a:off x="3626003" y="4765661"/>
            <a:ext cx="2339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on the </a:t>
            </a:r>
            <a:r>
              <a:rPr lang="en-US" sz="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subballast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subgrade, MPa/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на основной площадке </a:t>
            </a:r>
            <a:b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земляного полотна, МПа</a:t>
            </a:r>
            <a:endParaRPr lang="ru-RU" sz="8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37523" y="1478014"/>
            <a:ext cx="4339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  = 9800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 = 11800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кривая</a:t>
            </a:r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R300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47212" y="6019662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7641553" y="4802001"/>
            <a:ext cx="1806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Stresses in the ballast under the sleeper, MPa/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 в балласте под шпалой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МПа</a:t>
            </a: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5603" y="4045008"/>
            <a:ext cx="2434834" cy="203388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285551" y="6009223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47293" y="1674968"/>
            <a:ext cx="2285113" cy="190882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0024696" y="3560400"/>
            <a:ext cx="14782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km/h/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Скорость, км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36" name="Прямоугольник 35"/>
          <p:cNvSpPr/>
          <p:nvPr/>
        </p:nvSpPr>
        <p:spPr>
          <a:xfrm rot="16200000">
            <a:off x="7683666" y="2303021"/>
            <a:ext cx="3068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coefficient of the assembled rails and sleepers from transverse shear along the ballast/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устойчивости рельсошпальной решетки от поперечного сдвига по балласту (для ж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 пути с типовой конструкцией верхнего строения пути)</a:t>
            </a:r>
            <a:endParaRPr lang="ru-RU" sz="800" i="1" dirty="0"/>
          </a:p>
        </p:txBody>
      </p:sp>
    </p:spTree>
    <p:extLst>
      <p:ext uri="{BB962C8B-B14F-4D97-AF65-F5344CB8AC3E}">
        <p14:creationId xmlns:p14="http://schemas.microsoft.com/office/powerpoint/2010/main" val="126240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0737"/>
          <a:stretch/>
        </p:blipFill>
        <p:spPr>
          <a:xfrm>
            <a:off x="330517" y="286604"/>
            <a:ext cx="1533525" cy="430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25943" y="64182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7571"/>
            <a:ext cx="1081604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scientific and technical workshop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 IN RAILWAY TRANSPORT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DYNAMICS, STRENGTH, WEAR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9-12 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</a:p>
          <a:p>
            <a:pPr>
              <a:lnSpc>
                <a:spcPct val="50000"/>
              </a:lnSpc>
            </a:pPr>
            <a:endParaRPr lang="en-US" sz="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международный научно-технический семинар «КОМПЬЮТЕРНОЕ МОДЕЛИРОВАНИЕ В ЖЕЛЕЗНОДОРОЖНОМ ТРАНСПОРТЕ: ДИНАМИКА, ПРОЧНОСТЬ, ИЗНОС»</a:t>
            </a:r>
            <a:r>
              <a:rPr lang="en-US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Брянск, 9-12 сентября 2024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308063" y="286604"/>
            <a:ext cx="10058400" cy="76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of computation the impact indicators on the railway track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расчета показателей воздействия на путь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81818" y="1034584"/>
            <a:ext cx="3850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stresses in the edges of switches blades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8706" y="1188472"/>
            <a:ext cx="5976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напряжения в кромках остряков стрелочных переводов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076" y="4205425"/>
            <a:ext cx="57037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данные для расчета: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движения локомотива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= 40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км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рельса – ОР65;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шпал в стрелочных переводах на 1 км пути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2000;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упругости рельсового основания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80,5 МПа (1840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шпал);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жесткости рельсового основания и рельса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1,506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инерции поперечного сечения рельса относительно горизонтальной оси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1861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инерции поперечного сечения рельса относительно вертикальной оси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705 см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сопротивления по низу подошвы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301 см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центра тяжести до низа подошвы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62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мм;</a:t>
            </a:r>
          </a:p>
          <a:p>
            <a:pPr marL="285750" indent="-285750">
              <a:buFontTx/>
              <a:buChar char="-"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центра тяжести до оси симметрии шейки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= 4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2587" y="2108372"/>
            <a:ext cx="1626740" cy="17869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38052" y="1514422"/>
            <a:ext cx="22442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Tongue point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Рельс </a:t>
            </a:r>
            <a:r>
              <a:rPr lang="ru-RU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остряковый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 55820-2013, ГОСТ 17507-85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940" y="2066749"/>
            <a:ext cx="509448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data for the calculation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of the locomotive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40 km/h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rail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tongue rail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65;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sleepers in a turnouts per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km of track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2000;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modulus of elasticity of the rail support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80,5 МПа;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coefficient of relative stiffness of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rail support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rail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1,506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of inertia of the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ross section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rail relative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horizontal axis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1861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of inertia of the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ross section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rail relative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vertical axis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705 с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modulus of section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bottom of the base of rail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=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301 см</a:t>
            </a:r>
            <a:r>
              <a:rPr lang="ru-RU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distance from the center of gravity to the bottom of the base of rail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62 mm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distance from the center of gravity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axis of  symmetry of the rail web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= 4 mm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7896741" y="1674177"/>
            <a:ext cx="3235309" cy="2505340"/>
            <a:chOff x="7902669" y="1698170"/>
            <a:chExt cx="3235309" cy="2505340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7902669" y="1698321"/>
              <a:ext cx="3235309" cy="2505189"/>
              <a:chOff x="7902669" y="1698321"/>
              <a:chExt cx="3235309" cy="2505189"/>
            </a:xfrm>
          </p:grpSpPr>
          <p:pic>
            <p:nvPicPr>
              <p:cNvPr id="17" name="Рисунок 16"/>
              <p:cNvPicPr>
                <a:picLocks noChangeAspect="1"/>
              </p:cNvPicPr>
              <p:nvPr/>
            </p:nvPicPr>
            <p:blipFill rotWithShape="1">
              <a:blip r:embed="rId5"/>
              <a:srcRect b="4051"/>
              <a:stretch/>
            </p:blipFill>
            <p:spPr>
              <a:xfrm>
                <a:off x="7902669" y="1698321"/>
                <a:ext cx="3235309" cy="2505189"/>
              </a:xfrm>
              <a:prstGeom prst="rect">
                <a:avLst/>
              </a:prstGeom>
            </p:spPr>
          </p:pic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8366846" y="3466769"/>
                <a:ext cx="0" cy="699714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8705176" y="2879678"/>
                <a:ext cx="0" cy="1286805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9038207" y="2755137"/>
                <a:ext cx="0" cy="1411346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9382617" y="3192780"/>
                <a:ext cx="0" cy="947962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9721707" y="3585210"/>
                <a:ext cx="0" cy="581273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10064607" y="3744464"/>
                <a:ext cx="0" cy="422019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10407507" y="3192780"/>
                <a:ext cx="0" cy="973703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10746597" y="3167039"/>
                <a:ext cx="0" cy="973703"/>
              </a:xfrm>
              <a:prstGeom prst="line">
                <a:avLst/>
              </a:prstGeom>
              <a:ln w="952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Прямая соединительная линия 17"/>
            <p:cNvCxnSpPr/>
            <p:nvPr/>
          </p:nvCxnSpPr>
          <p:spPr>
            <a:xfrm flipH="1" flipV="1">
              <a:off x="8951436" y="2002458"/>
              <a:ext cx="23853" cy="116425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44141" y="1698170"/>
              <a:ext cx="11737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Permissible value/</a:t>
              </a:r>
              <a:b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Допускаемое значение</a:t>
              </a:r>
              <a:endParaRPr lang="ru-RU" sz="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 rot="16200000">
            <a:off x="6186010" y="2721818"/>
            <a:ext cx="27010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stresses in the edges of switches blades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MPa/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напряжения в кромках остряков стрелочных переводов, МПа</a:t>
            </a:r>
            <a:endParaRPr lang="ru-RU" sz="1000" i="1" dirty="0"/>
          </a:p>
        </p:txBody>
      </p:sp>
      <p:sp>
        <p:nvSpPr>
          <p:cNvPr id="22" name="Прямоугольник 21"/>
          <p:cNvSpPr/>
          <p:nvPr/>
        </p:nvSpPr>
        <p:spPr>
          <a:xfrm rot="16200000">
            <a:off x="6992661" y="5074732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3,3 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тепловоза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м</a:t>
            </a:r>
            <a:endParaRPr lang="ru-RU" sz="1000" i="1" dirty="0"/>
          </a:p>
        </p:txBody>
      </p:sp>
      <p:sp>
        <p:nvSpPr>
          <p:cNvPr id="42" name="Прямоугольник 41"/>
          <p:cNvSpPr/>
          <p:nvPr/>
        </p:nvSpPr>
        <p:spPr>
          <a:xfrm rot="16200000">
            <a:off x="7327703" y="5082158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65+3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05)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</a:t>
            </a:r>
            <a:b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1,65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+3,05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  <p:sp>
        <p:nvSpPr>
          <p:cNvPr id="43" name="Прямоугольник 42"/>
          <p:cNvSpPr/>
          <p:nvPr/>
        </p:nvSpPr>
        <p:spPr>
          <a:xfrm rot="16200000">
            <a:off x="7710178" y="5123472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0+2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</a:t>
            </a:r>
            <a:b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8045006" y="5088713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тепловоза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м</a:t>
            </a:r>
            <a:endParaRPr lang="ru-RU" sz="1000" i="1" dirty="0"/>
          </a:p>
        </p:txBody>
      </p:sp>
      <p:sp>
        <p:nvSpPr>
          <p:cNvPr id="45" name="Прямоугольник 44"/>
          <p:cNvSpPr/>
          <p:nvPr/>
        </p:nvSpPr>
        <p:spPr>
          <a:xfrm rot="16200000">
            <a:off x="8366537" y="5063655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7+2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0)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0)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  <p:sp>
        <p:nvSpPr>
          <p:cNvPr id="46" name="Прямоугольник 45"/>
          <p:cNvSpPr/>
          <p:nvPr/>
        </p:nvSpPr>
        <p:spPr>
          <a:xfrm rot="16200000">
            <a:off x="8717799" y="5074732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bogy l =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05+1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65)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тележки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(3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65)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  <p:sp>
        <p:nvSpPr>
          <p:cNvPr id="47" name="Прямоугольник 46"/>
          <p:cNvSpPr/>
          <p:nvPr/>
        </p:nvSpPr>
        <p:spPr>
          <a:xfrm rot="16200000">
            <a:off x="9070057" y="5040494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locomotive L = 9,8 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тепловоза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9,8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  <p:sp>
        <p:nvSpPr>
          <p:cNvPr id="48" name="Прямоугольник 47"/>
          <p:cNvSpPr/>
          <p:nvPr/>
        </p:nvSpPr>
        <p:spPr>
          <a:xfrm rot="16200000">
            <a:off x="9422315" y="5018219"/>
            <a:ext cx="2701006" cy="327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of the locomotive L = 12,8 m/</a:t>
            </a:r>
            <a:b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тепловоза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12,8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000" i="1" dirty="0"/>
          </a:p>
        </p:txBody>
      </p:sp>
    </p:spTree>
    <p:extLst>
      <p:ext uri="{BB962C8B-B14F-4D97-AF65-F5344CB8AC3E}">
        <p14:creationId xmlns:p14="http://schemas.microsoft.com/office/powerpoint/2010/main" val="250403753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2824</TotalTime>
  <Words>3513</Words>
  <Application>Microsoft Office PowerPoint</Application>
  <PresentationFormat>Широкоэкранный</PresentationFormat>
  <Paragraphs>299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Cambria Math</vt:lpstr>
      <vt:lpstr>Times New Roman</vt:lpstr>
      <vt:lpstr>Ретро</vt:lpstr>
      <vt:lpstr>Preliminary assessment of the indicators of impact on the railway track  of a perspective locomotive Предварительная оценка показателей воздействия на путь  перспективного локомотива </vt:lpstr>
      <vt:lpstr>Computational model of a perspective locomotive in the  «Universal Mechanism» software package Модель перспективного локомотива в ПК «Универсальный механизм»</vt:lpstr>
      <vt:lpstr>Estimated indicators of the impact on the railway track Оцениваемые показатели воздействия на путь</vt:lpstr>
      <vt:lpstr>Calculations of the strength of the superstructure of the railway Расчеты прочности верхнего строения пути</vt:lpstr>
      <vt:lpstr> Definition of indicators of impact on the railway track Определение показателей воздействия на путь</vt:lpstr>
      <vt:lpstr> The results of computation the impact indicators on the railway track  Результаты расчета показателей воздействия на путь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Иншакова Татьяна Викторовна</dc:creator>
  <cp:lastModifiedBy>UM</cp:lastModifiedBy>
  <cp:revision>229</cp:revision>
  <cp:lastPrinted>2024-09-09T07:19:08Z</cp:lastPrinted>
  <dcterms:created xsi:type="dcterms:W3CDTF">2024-08-16T07:25:30Z</dcterms:created>
  <dcterms:modified xsi:type="dcterms:W3CDTF">2024-09-11T08:08:03Z</dcterms:modified>
</cp:coreProperties>
</file>