
<file path=[Content_Types].xml><?xml version="1.0" encoding="utf-8"?>
<Types xmlns="http://schemas.openxmlformats.org/package/2006/content-types"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9"/>
  </p:notesMasterIdLst>
  <p:sldIdLst>
    <p:sldId id="256" r:id="rId2"/>
    <p:sldId id="437" r:id="rId3"/>
    <p:sldId id="438" r:id="rId4"/>
    <p:sldId id="435" r:id="rId5"/>
    <p:sldId id="439" r:id="rId6"/>
    <p:sldId id="440" r:id="rId7"/>
    <p:sldId id="441" r:id="rId8"/>
  </p:sldIdLst>
  <p:sldSz cx="9144000" cy="6858000" type="screen4x3"/>
  <p:notesSz cx="6858000" cy="9144000"/>
  <p:defaultTextStyle>
    <a:defPPr>
      <a:defRPr lang="ru-RU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без заголовка" id="{60D68947-1AB7-4F89-B4C6-15EE45D596CC}">
          <p14:sldIdLst>
            <p14:sldId id="256"/>
            <p14:sldId id="437"/>
            <p14:sldId id="438"/>
            <p14:sldId id="435"/>
            <p14:sldId id="439"/>
            <p14:sldId id="440"/>
            <p14:sldId id="441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3903C"/>
    <a:srgbClr val="0C0A56"/>
    <a:srgbClr val="FFE9A3"/>
    <a:srgbClr val="E6AF00"/>
    <a:srgbClr val="FF5050"/>
    <a:srgbClr val="FFF4D1"/>
    <a:srgbClr val="FFD85D"/>
    <a:srgbClr val="4A7EB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069" autoAdjust="0"/>
    <p:restoredTop sz="94300" autoAdjust="0"/>
  </p:normalViewPr>
  <p:slideViewPr>
    <p:cSldViewPr snapToGrid="0" snapToObjects="1">
      <p:cViewPr varScale="1">
        <p:scale>
          <a:sx n="155" d="100"/>
          <a:sy n="155" d="100"/>
        </p:scale>
        <p:origin x="1404" y="13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B60B638-ABDB-3349-A191-A2A878D706AC}" type="datetimeFigureOut">
              <a:rPr lang="ru-RU" smtClean="0"/>
              <a:pPr/>
              <a:t>11.09.2024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1503A87-8C85-5147-AB89-567521C2DED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441624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AB5FFF-301B-284B-814A-299AE5D4C19E}" type="slidenum">
              <a:rPr lang="en-US" smtClean="0"/>
              <a:pPr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3520856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AB5FFF-301B-284B-814A-299AE5D4C19E}" type="slidenum">
              <a:rPr lang="en-US" smtClean="0"/>
              <a:pPr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19649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726C45-3949-1C47-B2E6-3A92718CDA4B}" type="datetimeFigureOut">
              <a:rPr lang="ru-RU" smtClean="0"/>
              <a:pPr/>
              <a:t>11.09.2024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01B665-67F2-2947-81FD-6CF9A214B31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074323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.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726C45-3949-1C47-B2E6-3A92718CDA4B}" type="datetimeFigureOut">
              <a:rPr lang="ru-RU" smtClean="0"/>
              <a:pPr/>
              <a:t>11.09.2024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01B665-67F2-2947-81FD-6CF9A214B31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457961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. загол.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726C45-3949-1C47-B2E6-3A92718CDA4B}" type="datetimeFigureOut">
              <a:rPr lang="ru-RU" smtClean="0"/>
              <a:pPr/>
              <a:t>11.09.2024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01B665-67F2-2947-81FD-6CF9A214B31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021673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726C45-3949-1C47-B2E6-3A92718CDA4B}" type="datetimeFigureOut">
              <a:rPr lang="ru-RU" smtClean="0"/>
              <a:pPr/>
              <a:t>11.09.2024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01B665-67F2-2947-81FD-6CF9A214B31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26114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726C45-3949-1C47-B2E6-3A92718CDA4B}" type="datetimeFigureOut">
              <a:rPr lang="ru-RU" smtClean="0"/>
              <a:pPr/>
              <a:t>11.09.2024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01B665-67F2-2947-81FD-6CF9A214B31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283984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726C45-3949-1C47-B2E6-3A92718CDA4B}" type="datetimeFigureOut">
              <a:rPr lang="ru-RU" smtClean="0"/>
              <a:pPr/>
              <a:t>11.09.2024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01B665-67F2-2947-81FD-6CF9A214B31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803219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726C45-3949-1C47-B2E6-3A92718CDA4B}" type="datetimeFigureOut">
              <a:rPr lang="ru-RU" smtClean="0"/>
              <a:pPr/>
              <a:t>11.09.2024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01B665-67F2-2947-81FD-6CF9A214B31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947171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726C45-3949-1C47-B2E6-3A92718CDA4B}" type="datetimeFigureOut">
              <a:rPr lang="ru-RU" smtClean="0"/>
              <a:pPr/>
              <a:t>11.09.2024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01B665-67F2-2947-81FD-6CF9A214B31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316443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726C45-3949-1C47-B2E6-3A92718CDA4B}" type="datetimeFigureOut">
              <a:rPr lang="ru-RU" smtClean="0"/>
              <a:pPr/>
              <a:t>11.09.2024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01B665-67F2-2947-81FD-6CF9A214B31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644328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726C45-3949-1C47-B2E6-3A92718CDA4B}" type="datetimeFigureOut">
              <a:rPr lang="ru-RU" smtClean="0"/>
              <a:pPr/>
              <a:t>11.09.2024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01B665-67F2-2947-81FD-6CF9A214B31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448177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726C45-3949-1C47-B2E6-3A92718CDA4B}" type="datetimeFigureOut">
              <a:rPr lang="ru-RU" smtClean="0"/>
              <a:pPr/>
              <a:t>11.09.2024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01B665-67F2-2947-81FD-6CF9A214B31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210082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726C45-3949-1C47-B2E6-3A92718CDA4B}" type="datetimeFigureOut">
              <a:rPr lang="ru-RU" smtClean="0"/>
              <a:pPr/>
              <a:t>11.09.2024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01B665-67F2-2947-81FD-6CF9A214B31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31275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mailto:i.kolotyrkin@3v-services.com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5" Type="http://schemas.openxmlformats.org/officeDocument/2006/relationships/hyperlink" Target="http://simintech.ru/" TargetMode="External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Прямоугольник 27">
            <a:extLst>
              <a:ext uri="{FF2B5EF4-FFF2-40B4-BE49-F238E27FC236}">
                <a16:creationId xmlns:a16="http://schemas.microsoft.com/office/drawing/2014/main" id="{9860CDBF-FB16-4563-8688-F0267F24B3D1}"/>
              </a:ext>
            </a:extLst>
          </p:cNvPr>
          <p:cNvSpPr/>
          <p:nvPr/>
        </p:nvSpPr>
        <p:spPr>
          <a:xfrm>
            <a:off x="-1" y="5906761"/>
            <a:ext cx="91440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>
                <a:solidFill>
                  <a:srgbClr val="0C0A5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ООО «ЗВ Сервис» </a:t>
            </a:r>
          </a:p>
          <a:p>
            <a:pPr algn="ctr"/>
            <a:r>
              <a:rPr lang="ru-RU" sz="1600" b="1" dirty="0">
                <a:solidFill>
                  <a:srgbClr val="0C0A5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202</a:t>
            </a:r>
            <a:r>
              <a:rPr lang="en-US" sz="1600" b="1" dirty="0">
                <a:solidFill>
                  <a:srgbClr val="0C0A5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  <a:endParaRPr lang="ru-RU" sz="1600" b="1" dirty="0">
              <a:solidFill>
                <a:srgbClr val="0C0A5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6" name="Прямоугольник 35">
            <a:extLst>
              <a:ext uri="{FF2B5EF4-FFF2-40B4-BE49-F238E27FC236}">
                <a16:creationId xmlns:a16="http://schemas.microsoft.com/office/drawing/2014/main" id="{C2EDFDC3-C1F6-4866-B22A-DE5BA21DD195}"/>
              </a:ext>
            </a:extLst>
          </p:cNvPr>
          <p:cNvSpPr/>
          <p:nvPr/>
        </p:nvSpPr>
        <p:spPr>
          <a:xfrm>
            <a:off x="1004071" y="2662104"/>
            <a:ext cx="7135856" cy="18004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700" dirty="0">
                <a:solidFill>
                  <a:srgbClr val="0C0A5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Разработка динамической модели движения экипажной части локомотива в </a:t>
            </a:r>
            <a:r>
              <a:rPr lang="en-US" sz="3700" dirty="0">
                <a:solidFill>
                  <a:srgbClr val="0C0A5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</a:t>
            </a:r>
            <a:r>
              <a:rPr lang="ru-RU" sz="3700" dirty="0">
                <a:solidFill>
                  <a:srgbClr val="0C0A5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im</a:t>
            </a:r>
            <a:r>
              <a:rPr lang="en-US" sz="3700" dirty="0">
                <a:solidFill>
                  <a:srgbClr val="0C0A5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lang="ru-RU" sz="3700" dirty="0">
                <a:solidFill>
                  <a:srgbClr val="0C0A5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</a:t>
            </a:r>
            <a:r>
              <a:rPr lang="en-US" sz="3700" dirty="0">
                <a:solidFill>
                  <a:srgbClr val="0C0A5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</a:t>
            </a:r>
            <a:r>
              <a:rPr lang="ru-RU" sz="3700" dirty="0">
                <a:solidFill>
                  <a:srgbClr val="0C0A5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ech</a:t>
            </a:r>
            <a:endParaRPr lang="ru-RU" sz="3700" dirty="0"/>
          </a:p>
        </p:txBody>
      </p:sp>
    </p:spTree>
    <p:extLst>
      <p:ext uri="{BB962C8B-B14F-4D97-AF65-F5344CB8AC3E}">
        <p14:creationId xmlns:p14="http://schemas.microsoft.com/office/powerpoint/2010/main" val="19172578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FE1E59D-B30B-B93E-CDD4-BEF32E4A75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123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>
                <a:solidFill>
                  <a:srgbClr val="0C0A56"/>
                </a:solidFill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Модель динамики движения экипажной части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1D744E5-EB3D-2AD2-C932-E8B4A0E4CFC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7548" y="1541986"/>
            <a:ext cx="4341824" cy="193778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1500" dirty="0">
                <a:solidFill>
                  <a:srgbClr val="0C0A56"/>
                </a:solidFill>
                <a:highlight>
                  <a:srgbClr val="FFE9A3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Библиотека «Механика 3</a:t>
            </a:r>
            <a:r>
              <a:rPr lang="en-US" sz="1500" dirty="0">
                <a:solidFill>
                  <a:srgbClr val="0C0A56"/>
                </a:solidFill>
                <a:highlight>
                  <a:srgbClr val="FFE9A3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D</a:t>
            </a:r>
            <a:r>
              <a:rPr lang="ru-RU" sz="1500" dirty="0">
                <a:solidFill>
                  <a:srgbClr val="0C0A56"/>
                </a:solidFill>
                <a:highlight>
                  <a:srgbClr val="FFE9A3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»</a:t>
            </a:r>
            <a:endParaRPr lang="ru-RU" sz="1500" dirty="0">
              <a:solidFill>
                <a:srgbClr val="0C0A5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1500" dirty="0">
                <a:solidFill>
                  <a:srgbClr val="0C0A5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решение прямой задачи динамики;</a:t>
            </a:r>
          </a:p>
          <a:p>
            <a:r>
              <a:rPr lang="ru-RU" sz="1500" dirty="0">
                <a:solidFill>
                  <a:srgbClr val="0C0A5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механическая система, состоящая из абсолютно твердых тел;</a:t>
            </a:r>
          </a:p>
          <a:p>
            <a:r>
              <a:rPr lang="ru-RU" sz="1500" dirty="0">
                <a:solidFill>
                  <a:srgbClr val="0C0A5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тела соединены кинематическими парами;</a:t>
            </a:r>
          </a:p>
          <a:p>
            <a:r>
              <a:rPr lang="ru-RU" sz="1500" dirty="0">
                <a:solidFill>
                  <a:srgbClr val="0C0A5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механическая система с произвольной топологией.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13C914AB-DDCC-CDCD-2D12-7C4475F0EF4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46297" y="3669780"/>
            <a:ext cx="3651406" cy="2509699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52DC51D2-1D65-4D0E-3FB4-3FAEA6ABCC70}"/>
              </a:ext>
            </a:extLst>
          </p:cNvPr>
          <p:cNvSpPr txBox="1"/>
          <p:nvPr/>
        </p:nvSpPr>
        <p:spPr>
          <a:xfrm>
            <a:off x="6397703" y="3324645"/>
            <a:ext cx="1771933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500" u="sng" dirty="0">
                <a:solidFill>
                  <a:srgbClr val="0C0A56"/>
                </a:solidFill>
              </a:rPr>
              <a:t>Корпус локомотива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941F0D2-F5A5-97BD-1888-DBE2CB99F1DD}"/>
              </a:ext>
            </a:extLst>
          </p:cNvPr>
          <p:cNvSpPr txBox="1"/>
          <p:nvPr/>
        </p:nvSpPr>
        <p:spPr>
          <a:xfrm>
            <a:off x="6773285" y="4499638"/>
            <a:ext cx="877157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500" u="sng" dirty="0">
                <a:solidFill>
                  <a:srgbClr val="0C0A56"/>
                </a:solidFill>
              </a:rPr>
              <a:t>Тележки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EA285B9-A9C7-C44B-CB54-62EEBA3361CE}"/>
              </a:ext>
            </a:extLst>
          </p:cNvPr>
          <p:cNvSpPr txBox="1"/>
          <p:nvPr/>
        </p:nvSpPr>
        <p:spPr>
          <a:xfrm>
            <a:off x="3853945" y="6340756"/>
            <a:ext cx="1450854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500" u="sng" dirty="0">
                <a:solidFill>
                  <a:srgbClr val="0C0A56"/>
                </a:solidFill>
              </a:rPr>
              <a:t>Колесные пары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C744637-96C3-B539-69FF-931F66500227}"/>
              </a:ext>
            </a:extLst>
          </p:cNvPr>
          <p:cNvSpPr txBox="1"/>
          <p:nvPr/>
        </p:nvSpPr>
        <p:spPr>
          <a:xfrm>
            <a:off x="457200" y="3961567"/>
            <a:ext cx="192743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500" dirty="0">
                <a:solidFill>
                  <a:srgbClr val="0C0A56"/>
                </a:solidFill>
                <a:ea typeface="DengXian" panose="02010600030101010101" pitchFamily="2" charset="-122"/>
                <a:cs typeface="Arial" panose="020B0604020202020204" pitchFamily="34" charset="0"/>
              </a:rPr>
              <a:t>П</a:t>
            </a:r>
            <a:r>
              <a:rPr lang="ru-RU" sz="1500" dirty="0">
                <a:solidFill>
                  <a:srgbClr val="0C0A56"/>
                </a:solidFill>
                <a:effectLst/>
                <a:ea typeface="DengXian" panose="02010600030101010101" pitchFamily="2" charset="-122"/>
                <a:cs typeface="Arial" panose="020B0604020202020204" pitchFamily="34" charset="0"/>
              </a:rPr>
              <a:t>ружины, демпферы</a:t>
            </a:r>
          </a:p>
          <a:p>
            <a:pPr algn="ctr"/>
            <a:r>
              <a:rPr lang="ru-RU" sz="1500" dirty="0">
                <a:solidFill>
                  <a:srgbClr val="0C0A56"/>
                </a:solidFill>
                <a:effectLst/>
                <a:ea typeface="DengXian" panose="02010600030101010101" pitchFamily="2" charset="-122"/>
                <a:cs typeface="Arial" panose="020B0604020202020204" pitchFamily="34" charset="0"/>
              </a:rPr>
              <a:t>и тяги</a:t>
            </a:r>
            <a:endParaRPr lang="ru-RU" sz="1500" dirty="0">
              <a:solidFill>
                <a:srgbClr val="0C0A56"/>
              </a:solidFill>
              <a:cs typeface="Arial" panose="020B0604020202020204" pitchFamily="34" charset="0"/>
            </a:endParaRPr>
          </a:p>
        </p:txBody>
      </p:sp>
      <p:sp>
        <p:nvSpPr>
          <p:cNvPr id="12" name="Объект 2">
            <a:extLst>
              <a:ext uri="{FF2B5EF4-FFF2-40B4-BE49-F238E27FC236}">
                <a16:creationId xmlns:a16="http://schemas.microsoft.com/office/drawing/2014/main" id="{B1A99478-DDDC-6B40-4014-76E48F23901E}"/>
              </a:ext>
            </a:extLst>
          </p:cNvPr>
          <p:cNvSpPr txBox="1">
            <a:spLocks/>
          </p:cNvSpPr>
          <p:nvPr/>
        </p:nvSpPr>
        <p:spPr>
          <a:xfrm>
            <a:off x="4579372" y="1541987"/>
            <a:ext cx="4402570" cy="193778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/>
              <a:buNone/>
            </a:pPr>
            <a:r>
              <a:rPr lang="ru-RU" sz="1500" dirty="0">
                <a:solidFill>
                  <a:srgbClr val="0C0A56"/>
                </a:solidFill>
                <a:highlight>
                  <a:srgbClr val="FFE9A3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Модель динамики движения экипажной части</a:t>
            </a:r>
            <a:endParaRPr lang="ru-RU" sz="1500" dirty="0">
              <a:solidFill>
                <a:srgbClr val="0C0A5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1500" dirty="0">
                <a:solidFill>
                  <a:srgbClr val="0C0A5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модель одномерной динамики вращения валов двигателей;</a:t>
            </a:r>
          </a:p>
          <a:p>
            <a:r>
              <a:rPr lang="ru-RU" sz="1500" dirty="0">
                <a:solidFill>
                  <a:srgbClr val="0C0A5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модель одномерного трения колес о рельсы;</a:t>
            </a:r>
          </a:p>
          <a:p>
            <a:r>
              <a:rPr lang="ru-RU" sz="1500" dirty="0">
                <a:solidFill>
                  <a:srgbClr val="0C0A5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модель трехмерной динамики движения локомотива.</a:t>
            </a:r>
          </a:p>
        </p:txBody>
      </p:sp>
      <p:sp>
        <p:nvSpPr>
          <p:cNvPr id="13" name="Дуга 12">
            <a:extLst>
              <a:ext uri="{FF2B5EF4-FFF2-40B4-BE49-F238E27FC236}">
                <a16:creationId xmlns:a16="http://schemas.microsoft.com/office/drawing/2014/main" id="{9364DD0E-32C5-4308-21E3-C4F5125F907A}"/>
              </a:ext>
            </a:extLst>
          </p:cNvPr>
          <p:cNvSpPr/>
          <p:nvPr/>
        </p:nvSpPr>
        <p:spPr>
          <a:xfrm rot="10800000" flipV="1">
            <a:off x="5958474" y="3070195"/>
            <a:ext cx="1312285" cy="1065472"/>
          </a:xfrm>
          <a:prstGeom prst="arc">
            <a:avLst>
              <a:gd name="adj1" fmla="val 5007222"/>
              <a:gd name="adj2" fmla="val 10654008"/>
            </a:avLst>
          </a:prstGeom>
          <a:ln w="12700">
            <a:solidFill>
              <a:srgbClr val="0C0A56"/>
            </a:solidFill>
            <a:head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Дуга 13">
            <a:extLst>
              <a:ext uri="{FF2B5EF4-FFF2-40B4-BE49-F238E27FC236}">
                <a16:creationId xmlns:a16="http://schemas.microsoft.com/office/drawing/2014/main" id="{A5818106-CBA7-DED7-AABA-53D52F16EB80}"/>
              </a:ext>
            </a:extLst>
          </p:cNvPr>
          <p:cNvSpPr/>
          <p:nvPr/>
        </p:nvSpPr>
        <p:spPr>
          <a:xfrm rot="16200000" flipV="1">
            <a:off x="1744659" y="3301367"/>
            <a:ext cx="1856583" cy="2549470"/>
          </a:xfrm>
          <a:prstGeom prst="arc">
            <a:avLst>
              <a:gd name="adj1" fmla="val 5435546"/>
              <a:gd name="adj2" fmla="val 10654008"/>
            </a:avLst>
          </a:prstGeom>
          <a:ln w="12700">
            <a:solidFill>
              <a:srgbClr val="0C0A56"/>
            </a:solidFill>
            <a:headEnd type="none"/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олилиния: фигура 18">
            <a:extLst>
              <a:ext uri="{FF2B5EF4-FFF2-40B4-BE49-F238E27FC236}">
                <a16:creationId xmlns:a16="http://schemas.microsoft.com/office/drawing/2014/main" id="{9653A466-09A1-41BF-AC98-3B25B44B4075}"/>
              </a:ext>
            </a:extLst>
          </p:cNvPr>
          <p:cNvSpPr/>
          <p:nvPr/>
        </p:nvSpPr>
        <p:spPr>
          <a:xfrm>
            <a:off x="1475652" y="4508009"/>
            <a:ext cx="1639614" cy="333157"/>
          </a:xfrm>
          <a:custGeom>
            <a:avLst/>
            <a:gdLst>
              <a:gd name="connsiteX0" fmla="*/ 0 w 1639614"/>
              <a:gd name="connsiteY0" fmla="*/ 0 h 322260"/>
              <a:gd name="connsiteX1" fmla="*/ 681071 w 1639614"/>
              <a:gd name="connsiteY1" fmla="*/ 277473 h 322260"/>
              <a:gd name="connsiteX2" fmla="*/ 1639614 w 1639614"/>
              <a:gd name="connsiteY2" fmla="*/ 321617 h 322260"/>
              <a:gd name="connsiteX3" fmla="*/ 1639614 w 1639614"/>
              <a:gd name="connsiteY3" fmla="*/ 321617 h 322260"/>
              <a:gd name="connsiteX0" fmla="*/ 0 w 1639614"/>
              <a:gd name="connsiteY0" fmla="*/ 0 h 376302"/>
              <a:gd name="connsiteX1" fmla="*/ 718908 w 1639614"/>
              <a:gd name="connsiteY1" fmla="*/ 359454 h 376302"/>
              <a:gd name="connsiteX2" fmla="*/ 1639614 w 1639614"/>
              <a:gd name="connsiteY2" fmla="*/ 321617 h 376302"/>
              <a:gd name="connsiteX3" fmla="*/ 1639614 w 1639614"/>
              <a:gd name="connsiteY3" fmla="*/ 321617 h 376302"/>
              <a:gd name="connsiteX0" fmla="*/ 0 w 1639614"/>
              <a:gd name="connsiteY0" fmla="*/ 0 h 394870"/>
              <a:gd name="connsiteX1" fmla="*/ 718908 w 1639614"/>
              <a:gd name="connsiteY1" fmla="*/ 359454 h 394870"/>
              <a:gd name="connsiteX2" fmla="*/ 1639614 w 1639614"/>
              <a:gd name="connsiteY2" fmla="*/ 321617 h 394870"/>
              <a:gd name="connsiteX3" fmla="*/ 1639614 w 1639614"/>
              <a:gd name="connsiteY3" fmla="*/ 321617 h 394870"/>
              <a:gd name="connsiteX0" fmla="*/ 0 w 1639614"/>
              <a:gd name="connsiteY0" fmla="*/ 0 h 343535"/>
              <a:gd name="connsiteX1" fmla="*/ 725214 w 1639614"/>
              <a:gd name="connsiteY1" fmla="*/ 290086 h 343535"/>
              <a:gd name="connsiteX2" fmla="*/ 1639614 w 1639614"/>
              <a:gd name="connsiteY2" fmla="*/ 321617 h 343535"/>
              <a:gd name="connsiteX3" fmla="*/ 1639614 w 1639614"/>
              <a:gd name="connsiteY3" fmla="*/ 321617 h 343535"/>
              <a:gd name="connsiteX0" fmla="*/ 0 w 1639614"/>
              <a:gd name="connsiteY0" fmla="*/ 0 h 333157"/>
              <a:gd name="connsiteX1" fmla="*/ 725214 w 1639614"/>
              <a:gd name="connsiteY1" fmla="*/ 290086 h 333157"/>
              <a:gd name="connsiteX2" fmla="*/ 1639614 w 1639614"/>
              <a:gd name="connsiteY2" fmla="*/ 321617 h 333157"/>
              <a:gd name="connsiteX3" fmla="*/ 1639614 w 1639614"/>
              <a:gd name="connsiteY3" fmla="*/ 321617 h 3331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39614" h="333157">
                <a:moveTo>
                  <a:pt x="0" y="0"/>
                </a:moveTo>
                <a:cubicBezTo>
                  <a:pt x="203901" y="111935"/>
                  <a:pt x="357351" y="217565"/>
                  <a:pt x="725214" y="290086"/>
                </a:cubicBezTo>
                <a:cubicBezTo>
                  <a:pt x="1093077" y="362607"/>
                  <a:pt x="1639614" y="321617"/>
                  <a:pt x="1639614" y="321617"/>
                </a:cubicBezTo>
                <a:lnTo>
                  <a:pt x="1639614" y="321617"/>
                </a:lnTo>
              </a:path>
            </a:pathLst>
          </a:custGeom>
          <a:ln w="12700">
            <a:solidFill>
              <a:srgbClr val="0C0A56"/>
            </a:solidFill>
            <a:headEnd type="none"/>
            <a:tailEnd type="triangle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олилиния: фигура 21">
            <a:extLst>
              <a:ext uri="{FF2B5EF4-FFF2-40B4-BE49-F238E27FC236}">
                <a16:creationId xmlns:a16="http://schemas.microsoft.com/office/drawing/2014/main" id="{E8618DC0-AB39-DF9C-6A35-54EFC6726216}"/>
              </a:ext>
            </a:extLst>
          </p:cNvPr>
          <p:cNvSpPr/>
          <p:nvPr/>
        </p:nvSpPr>
        <p:spPr>
          <a:xfrm>
            <a:off x="6394494" y="4826145"/>
            <a:ext cx="750438" cy="325098"/>
          </a:xfrm>
          <a:custGeom>
            <a:avLst/>
            <a:gdLst>
              <a:gd name="connsiteX0" fmla="*/ 0 w 750438"/>
              <a:gd name="connsiteY0" fmla="*/ 277473 h 277473"/>
              <a:gd name="connsiteX1" fmla="*/ 353147 w 750438"/>
              <a:gd name="connsiteY1" fmla="*/ 220717 h 277473"/>
              <a:gd name="connsiteX2" fmla="*/ 750438 w 750438"/>
              <a:gd name="connsiteY2" fmla="*/ 0 h 277473"/>
              <a:gd name="connsiteX0" fmla="*/ 0 w 750438"/>
              <a:gd name="connsiteY0" fmla="*/ 277473 h 277473"/>
              <a:gd name="connsiteX1" fmla="*/ 491883 w 750438"/>
              <a:gd name="connsiteY1" fmla="*/ 214411 h 277473"/>
              <a:gd name="connsiteX2" fmla="*/ 750438 w 750438"/>
              <a:gd name="connsiteY2" fmla="*/ 0 h 277473"/>
              <a:gd name="connsiteX0" fmla="*/ 0 w 750438"/>
              <a:gd name="connsiteY0" fmla="*/ 277473 h 277473"/>
              <a:gd name="connsiteX1" fmla="*/ 428821 w 750438"/>
              <a:gd name="connsiteY1" fmla="*/ 182880 h 277473"/>
              <a:gd name="connsiteX2" fmla="*/ 750438 w 750438"/>
              <a:gd name="connsiteY2" fmla="*/ 0 h 277473"/>
              <a:gd name="connsiteX0" fmla="*/ 0 w 750438"/>
              <a:gd name="connsiteY0" fmla="*/ 277473 h 277473"/>
              <a:gd name="connsiteX1" fmla="*/ 426440 w 750438"/>
              <a:gd name="connsiteY1" fmla="*/ 199549 h 277473"/>
              <a:gd name="connsiteX2" fmla="*/ 750438 w 750438"/>
              <a:gd name="connsiteY2" fmla="*/ 0 h 277473"/>
              <a:gd name="connsiteX0" fmla="*/ 0 w 750438"/>
              <a:gd name="connsiteY0" fmla="*/ 325098 h 325098"/>
              <a:gd name="connsiteX1" fmla="*/ 426440 w 750438"/>
              <a:gd name="connsiteY1" fmla="*/ 247174 h 325098"/>
              <a:gd name="connsiteX2" fmla="*/ 750438 w 750438"/>
              <a:gd name="connsiteY2" fmla="*/ 0 h 325098"/>
              <a:gd name="connsiteX0" fmla="*/ 0 w 750438"/>
              <a:gd name="connsiteY0" fmla="*/ 325098 h 325098"/>
              <a:gd name="connsiteX1" fmla="*/ 426440 w 750438"/>
              <a:gd name="connsiteY1" fmla="*/ 247174 h 325098"/>
              <a:gd name="connsiteX2" fmla="*/ 750438 w 750438"/>
              <a:gd name="connsiteY2" fmla="*/ 0 h 325098"/>
              <a:gd name="connsiteX0" fmla="*/ 0 w 750438"/>
              <a:gd name="connsiteY0" fmla="*/ 325098 h 325098"/>
              <a:gd name="connsiteX1" fmla="*/ 407390 w 750438"/>
              <a:gd name="connsiteY1" fmla="*/ 261462 h 325098"/>
              <a:gd name="connsiteX2" fmla="*/ 750438 w 750438"/>
              <a:gd name="connsiteY2" fmla="*/ 0 h 325098"/>
              <a:gd name="connsiteX0" fmla="*/ 0 w 750438"/>
              <a:gd name="connsiteY0" fmla="*/ 325098 h 325098"/>
              <a:gd name="connsiteX1" fmla="*/ 407390 w 750438"/>
              <a:gd name="connsiteY1" fmla="*/ 261462 h 325098"/>
              <a:gd name="connsiteX2" fmla="*/ 750438 w 750438"/>
              <a:gd name="connsiteY2" fmla="*/ 0 h 3250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50438" h="325098">
                <a:moveTo>
                  <a:pt x="0" y="325098"/>
                </a:moveTo>
                <a:cubicBezTo>
                  <a:pt x="114037" y="319842"/>
                  <a:pt x="282317" y="307707"/>
                  <a:pt x="407390" y="261462"/>
                </a:cubicBezTo>
                <a:cubicBezTo>
                  <a:pt x="532463" y="215217"/>
                  <a:pt x="645285" y="149149"/>
                  <a:pt x="750438" y="0"/>
                </a:cubicBezTo>
              </a:path>
            </a:pathLst>
          </a:custGeom>
          <a:noFill/>
          <a:ln w="12700">
            <a:solidFill>
              <a:srgbClr val="0C0A56"/>
            </a:solidFill>
            <a:headEnd type="triangle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3" name="Дуга 22">
            <a:extLst>
              <a:ext uri="{FF2B5EF4-FFF2-40B4-BE49-F238E27FC236}">
                <a16:creationId xmlns:a16="http://schemas.microsoft.com/office/drawing/2014/main" id="{BD297476-E935-E558-B48F-76FA3DF8B485}"/>
              </a:ext>
            </a:extLst>
          </p:cNvPr>
          <p:cNvSpPr/>
          <p:nvPr/>
        </p:nvSpPr>
        <p:spPr>
          <a:xfrm rot="10800000" flipV="1">
            <a:off x="4834190" y="5913297"/>
            <a:ext cx="926474" cy="587796"/>
          </a:xfrm>
          <a:prstGeom prst="arc">
            <a:avLst>
              <a:gd name="adj1" fmla="val 5007222"/>
              <a:gd name="adj2" fmla="val 10654008"/>
            </a:avLst>
          </a:prstGeom>
          <a:ln w="12700">
            <a:solidFill>
              <a:srgbClr val="0C0A56"/>
            </a:solidFill>
            <a:headEnd type="none"/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Дуга 23">
            <a:extLst>
              <a:ext uri="{FF2B5EF4-FFF2-40B4-BE49-F238E27FC236}">
                <a16:creationId xmlns:a16="http://schemas.microsoft.com/office/drawing/2014/main" id="{AFC515EF-FEBD-3C9F-B8D4-94E323F4D601}"/>
              </a:ext>
            </a:extLst>
          </p:cNvPr>
          <p:cNvSpPr/>
          <p:nvPr/>
        </p:nvSpPr>
        <p:spPr>
          <a:xfrm rot="10800000" flipH="1" flipV="1">
            <a:off x="3371127" y="5914542"/>
            <a:ext cx="926474" cy="587796"/>
          </a:xfrm>
          <a:prstGeom prst="arc">
            <a:avLst>
              <a:gd name="adj1" fmla="val 5007222"/>
              <a:gd name="adj2" fmla="val 10654008"/>
            </a:avLst>
          </a:prstGeom>
          <a:ln w="12700">
            <a:solidFill>
              <a:srgbClr val="0C0A56"/>
            </a:solidFill>
            <a:headEnd type="none"/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6" name="Прямая соединительная линия 25">
            <a:extLst>
              <a:ext uri="{FF2B5EF4-FFF2-40B4-BE49-F238E27FC236}">
                <a16:creationId xmlns:a16="http://schemas.microsoft.com/office/drawing/2014/main" id="{481D0606-4AAE-9178-26DF-DB33EFCDF688}"/>
              </a:ext>
            </a:extLst>
          </p:cNvPr>
          <p:cNvCxnSpPr>
            <a:cxnSpLocks/>
          </p:cNvCxnSpPr>
          <p:nvPr/>
        </p:nvCxnSpPr>
        <p:spPr>
          <a:xfrm>
            <a:off x="561975" y="4444205"/>
            <a:ext cx="1697832" cy="0"/>
          </a:xfrm>
          <a:prstGeom prst="line">
            <a:avLst/>
          </a:prstGeom>
          <a:ln w="12700">
            <a:solidFill>
              <a:srgbClr val="0C0A56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8561767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FE1E59D-B30B-B93E-CDD4-BEF32E4A75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-80964"/>
            <a:ext cx="8229600" cy="1143000"/>
          </a:xfrm>
        </p:spPr>
        <p:txBody>
          <a:bodyPr>
            <a:noAutofit/>
          </a:bodyPr>
          <a:lstStyle/>
          <a:p>
            <a:r>
              <a:rPr lang="ru-RU" sz="4000" dirty="0">
                <a:solidFill>
                  <a:srgbClr val="0C0A56"/>
                </a:solidFill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АТП и система управления</a:t>
            </a:r>
          </a:p>
        </p:txBody>
      </p:sp>
      <p:pic>
        <p:nvPicPr>
          <p:cNvPr id="15" name="Объект 14">
            <a:extLst>
              <a:ext uri="{FF2B5EF4-FFF2-40B4-BE49-F238E27FC236}">
                <a16:creationId xmlns:a16="http://schemas.microsoft.com/office/drawing/2014/main" id="{EB14301C-BA1E-AADA-FB46-229FD476524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/>
        </p:blipFill>
        <p:spPr>
          <a:xfrm>
            <a:off x="4192054" y="1322173"/>
            <a:ext cx="4672546" cy="2055577"/>
          </a:xfr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2EBCB98A-A874-E811-F4C2-657E203C4583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184150" y="4061616"/>
            <a:ext cx="5035550" cy="2225680"/>
          </a:xfrm>
          <a:prstGeom prst="rect">
            <a:avLst/>
          </a:prstGeom>
        </p:spPr>
      </p:pic>
      <p:sp>
        <p:nvSpPr>
          <p:cNvPr id="16" name="Объект 2">
            <a:extLst>
              <a:ext uri="{FF2B5EF4-FFF2-40B4-BE49-F238E27FC236}">
                <a16:creationId xmlns:a16="http://schemas.microsoft.com/office/drawing/2014/main" id="{D19ECB73-FE4B-EC90-B5A5-D2A30F2575B4}"/>
              </a:ext>
            </a:extLst>
          </p:cNvPr>
          <p:cNvSpPr txBox="1">
            <a:spLocks/>
          </p:cNvSpPr>
          <p:nvPr/>
        </p:nvSpPr>
        <p:spPr>
          <a:xfrm>
            <a:off x="237548" y="992186"/>
            <a:ext cx="3261302" cy="260667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/>
              <a:buNone/>
            </a:pPr>
            <a:r>
              <a:rPr lang="ru-RU" sz="1500" dirty="0">
                <a:solidFill>
                  <a:srgbClr val="0C0A56"/>
                </a:solidFill>
                <a:highlight>
                  <a:srgbClr val="FFE9A3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Модель асинхронного тягового привода</a:t>
            </a:r>
            <a:endParaRPr lang="ru-RU" sz="1500" dirty="0">
              <a:solidFill>
                <a:srgbClr val="0C0A5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1500" dirty="0">
                <a:solidFill>
                  <a:srgbClr val="0C0A5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шесть идентичных моделей;</a:t>
            </a:r>
          </a:p>
          <a:p>
            <a:r>
              <a:rPr lang="ru-RU" sz="1500" dirty="0">
                <a:solidFill>
                  <a:srgbClr val="0C0A5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входные сигналы – сигнал задания трехфазного напряжения и скорость вращения вала двигателя;</a:t>
            </a:r>
          </a:p>
          <a:p>
            <a:r>
              <a:rPr lang="ru-RU" sz="1500" dirty="0">
                <a:solidFill>
                  <a:srgbClr val="0C0A5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выходные сигналы – токи фаз, электромагнитный момент и угол поворота вала двигателя.</a:t>
            </a:r>
          </a:p>
        </p:txBody>
      </p:sp>
      <p:sp>
        <p:nvSpPr>
          <p:cNvPr id="17" name="Объект 2">
            <a:extLst>
              <a:ext uri="{FF2B5EF4-FFF2-40B4-BE49-F238E27FC236}">
                <a16:creationId xmlns:a16="http://schemas.microsoft.com/office/drawing/2014/main" id="{E4E734C0-CA0B-878D-0C42-80090C361D81}"/>
              </a:ext>
            </a:extLst>
          </p:cNvPr>
          <p:cNvSpPr txBox="1">
            <a:spLocks/>
          </p:cNvSpPr>
          <p:nvPr/>
        </p:nvSpPr>
        <p:spPr>
          <a:xfrm>
            <a:off x="5803900" y="3921919"/>
            <a:ext cx="3111500" cy="2326481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/>
              <a:buNone/>
            </a:pPr>
            <a:r>
              <a:rPr lang="ru-RU" sz="1500" dirty="0">
                <a:solidFill>
                  <a:srgbClr val="0C0A56"/>
                </a:solidFill>
                <a:highlight>
                  <a:srgbClr val="FFE9A3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Векторная система управления</a:t>
            </a:r>
          </a:p>
          <a:p>
            <a:r>
              <a:rPr lang="ru-RU" sz="1500" dirty="0">
                <a:solidFill>
                  <a:srgbClr val="0C0A5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алгоритмы управления одинаковы;</a:t>
            </a:r>
          </a:p>
          <a:p>
            <a:r>
              <a:rPr lang="ru-RU" sz="1500" dirty="0">
                <a:solidFill>
                  <a:srgbClr val="0C0A5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входные сигналы – токи фаз, угол поворота вала двигателя и требуемая угловая скорость;</a:t>
            </a:r>
          </a:p>
          <a:p>
            <a:r>
              <a:rPr lang="ru-RU" sz="1500" dirty="0">
                <a:solidFill>
                  <a:srgbClr val="0C0A5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выходные сигналы – сигнал задания трехфазного напряжения</a:t>
            </a:r>
          </a:p>
        </p:txBody>
      </p:sp>
      <p:sp>
        <p:nvSpPr>
          <p:cNvPr id="20" name="Стрелка: вправо 19">
            <a:extLst>
              <a:ext uri="{FF2B5EF4-FFF2-40B4-BE49-F238E27FC236}">
                <a16:creationId xmlns:a16="http://schemas.microsoft.com/office/drawing/2014/main" id="{C302C1B0-00A4-C824-043B-28F7F514885F}"/>
              </a:ext>
            </a:extLst>
          </p:cNvPr>
          <p:cNvSpPr/>
          <p:nvPr/>
        </p:nvSpPr>
        <p:spPr>
          <a:xfrm rot="10800000">
            <a:off x="5340350" y="4932140"/>
            <a:ext cx="508000" cy="484632"/>
          </a:xfrm>
          <a:prstGeom prst="rightArrow">
            <a:avLst/>
          </a:prstGeom>
          <a:solidFill>
            <a:srgbClr val="F3903C"/>
          </a:solidFill>
          <a:ln>
            <a:solidFill>
              <a:srgbClr val="0C0A56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Стрелка: вправо 20">
            <a:extLst>
              <a:ext uri="{FF2B5EF4-FFF2-40B4-BE49-F238E27FC236}">
                <a16:creationId xmlns:a16="http://schemas.microsoft.com/office/drawing/2014/main" id="{A40E636A-075D-39A9-3868-4048633EB0D1}"/>
              </a:ext>
            </a:extLst>
          </p:cNvPr>
          <p:cNvSpPr/>
          <p:nvPr/>
        </p:nvSpPr>
        <p:spPr>
          <a:xfrm>
            <a:off x="3498850" y="2047430"/>
            <a:ext cx="508000" cy="484632"/>
          </a:xfrm>
          <a:prstGeom prst="rightArrow">
            <a:avLst/>
          </a:prstGeom>
          <a:solidFill>
            <a:srgbClr val="F3903C"/>
          </a:solidFill>
          <a:ln>
            <a:solidFill>
              <a:srgbClr val="0C0A56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3521099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251985" y="371108"/>
            <a:ext cx="8640763" cy="533400"/>
          </a:xfrm>
        </p:spPr>
        <p:txBody>
          <a:bodyPr anchor="b">
            <a:noAutofit/>
          </a:bodyPr>
          <a:lstStyle/>
          <a:p>
            <a:r>
              <a:rPr lang="ru-RU" sz="4000" dirty="0">
                <a:solidFill>
                  <a:srgbClr val="0C0A5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Цель моделирования</a:t>
            </a:r>
            <a:endParaRPr lang="ru-RU" sz="4000" dirty="0">
              <a:solidFill>
                <a:srgbClr val="00009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6C9DE7F-3895-8845-7C60-40056C26C9F6}"/>
              </a:ext>
            </a:extLst>
          </p:cNvPr>
          <p:cNvSpPr txBox="1"/>
          <p:nvPr/>
        </p:nvSpPr>
        <p:spPr>
          <a:xfrm>
            <a:off x="3726933" y="1190340"/>
            <a:ext cx="4384783" cy="3565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160"/>
              </a:lnSpc>
              <a:buClr>
                <a:srgbClr val="F3903C"/>
              </a:buClr>
            </a:pPr>
            <a:r>
              <a:rPr lang="ru-RU" dirty="0">
                <a:solidFill>
                  <a:srgbClr val="0C0A56"/>
                </a:solidFill>
                <a:highlight>
                  <a:srgbClr val="FFE9A3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Нет слежения за проскальзыванием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AD11217-873F-CFC9-F9CA-D8A36A26847B}"/>
              </a:ext>
            </a:extLst>
          </p:cNvPr>
          <p:cNvSpPr txBox="1"/>
          <p:nvPr/>
        </p:nvSpPr>
        <p:spPr>
          <a:xfrm>
            <a:off x="251984" y="3874956"/>
            <a:ext cx="5939275" cy="3565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160"/>
              </a:lnSpc>
              <a:buClr>
                <a:srgbClr val="F3903C"/>
              </a:buClr>
            </a:pPr>
            <a:r>
              <a:rPr lang="ru-RU" dirty="0">
                <a:solidFill>
                  <a:srgbClr val="0C0A56"/>
                </a:solidFill>
                <a:highlight>
                  <a:srgbClr val="FFE9A3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Слежение за проскальзыванием</a:t>
            </a:r>
          </a:p>
        </p:txBody>
      </p:sp>
      <p:sp>
        <p:nvSpPr>
          <p:cNvPr id="17" name="Объект 2">
            <a:extLst>
              <a:ext uri="{FF2B5EF4-FFF2-40B4-BE49-F238E27FC236}">
                <a16:creationId xmlns:a16="http://schemas.microsoft.com/office/drawing/2014/main" id="{EB3075BB-6724-99A1-1D53-B3542C7A3849}"/>
              </a:ext>
            </a:extLst>
          </p:cNvPr>
          <p:cNvSpPr txBox="1">
            <a:spLocks/>
          </p:cNvSpPr>
          <p:nvPr/>
        </p:nvSpPr>
        <p:spPr>
          <a:xfrm>
            <a:off x="66165" y="1472457"/>
            <a:ext cx="2833141" cy="227585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324000"/>
            <a:r>
              <a:rPr lang="ru-RU" sz="1500" dirty="0">
                <a:solidFill>
                  <a:srgbClr val="0C0A5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последовательный наезд</a:t>
            </a:r>
            <a:r>
              <a:rPr lang="en-US" sz="1500" dirty="0">
                <a:solidFill>
                  <a:srgbClr val="0C0A5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500" dirty="0">
                <a:solidFill>
                  <a:srgbClr val="0C0A5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колес на масляное пятно;</a:t>
            </a:r>
          </a:p>
          <a:p>
            <a:pPr defTabSz="324000"/>
            <a:r>
              <a:rPr lang="ru-RU" sz="1500" dirty="0">
                <a:solidFill>
                  <a:srgbClr val="0C0A5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неравномерное распределение нагрузки на пружины;</a:t>
            </a:r>
          </a:p>
          <a:p>
            <a:pPr defTabSz="324000"/>
            <a:r>
              <a:rPr lang="ru-RU" sz="1500" dirty="0">
                <a:solidFill>
                  <a:srgbClr val="0C0A5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взаимовлияние привода и экипажной части;</a:t>
            </a:r>
          </a:p>
          <a:p>
            <a:pPr defTabSz="324000"/>
            <a:r>
              <a:rPr lang="ru-RU" sz="1500" u="sng" dirty="0">
                <a:solidFill>
                  <a:srgbClr val="0C0A5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проскальзывание колес.</a:t>
            </a:r>
          </a:p>
        </p:txBody>
      </p:sp>
      <p:sp>
        <p:nvSpPr>
          <p:cNvPr id="21" name="Объект 2">
            <a:extLst>
              <a:ext uri="{FF2B5EF4-FFF2-40B4-BE49-F238E27FC236}">
                <a16:creationId xmlns:a16="http://schemas.microsoft.com/office/drawing/2014/main" id="{01AE3453-0B22-D028-2D0E-921E30B5C83C}"/>
              </a:ext>
            </a:extLst>
          </p:cNvPr>
          <p:cNvSpPr txBox="1">
            <a:spLocks/>
          </p:cNvSpPr>
          <p:nvPr/>
        </p:nvSpPr>
        <p:spPr>
          <a:xfrm>
            <a:off x="6348657" y="4166370"/>
            <a:ext cx="2795343" cy="197885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500" dirty="0">
                <a:solidFill>
                  <a:srgbClr val="0C0A5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настройка коэффициентов регулятора;</a:t>
            </a:r>
          </a:p>
          <a:p>
            <a:r>
              <a:rPr lang="ru-RU" sz="1500" dirty="0">
                <a:solidFill>
                  <a:srgbClr val="0C0A5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алгоритм слежения за проскальзыванием;</a:t>
            </a:r>
          </a:p>
          <a:p>
            <a:r>
              <a:rPr lang="ru-RU" sz="1500" u="sng" dirty="0">
                <a:solidFill>
                  <a:srgbClr val="0C0A5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снижение проскальзывания</a:t>
            </a:r>
            <a:r>
              <a:rPr lang="ru-RU" sz="1500" dirty="0">
                <a:solidFill>
                  <a:srgbClr val="0C0A5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25" name="Полилиния: фигура 24">
            <a:extLst>
              <a:ext uri="{FF2B5EF4-FFF2-40B4-BE49-F238E27FC236}">
                <a16:creationId xmlns:a16="http://schemas.microsoft.com/office/drawing/2014/main" id="{C5A37387-75BF-FEDD-ADC3-902860DD2C96}"/>
              </a:ext>
            </a:extLst>
          </p:cNvPr>
          <p:cNvSpPr/>
          <p:nvPr/>
        </p:nvSpPr>
        <p:spPr>
          <a:xfrm>
            <a:off x="5072449" y="3555640"/>
            <a:ext cx="849399" cy="529180"/>
          </a:xfrm>
          <a:custGeom>
            <a:avLst/>
            <a:gdLst>
              <a:gd name="connsiteX0" fmla="*/ 0 w 750438"/>
              <a:gd name="connsiteY0" fmla="*/ 277473 h 277473"/>
              <a:gd name="connsiteX1" fmla="*/ 353147 w 750438"/>
              <a:gd name="connsiteY1" fmla="*/ 220717 h 277473"/>
              <a:gd name="connsiteX2" fmla="*/ 750438 w 750438"/>
              <a:gd name="connsiteY2" fmla="*/ 0 h 277473"/>
              <a:gd name="connsiteX0" fmla="*/ 0 w 750438"/>
              <a:gd name="connsiteY0" fmla="*/ 277473 h 277473"/>
              <a:gd name="connsiteX1" fmla="*/ 491883 w 750438"/>
              <a:gd name="connsiteY1" fmla="*/ 214411 h 277473"/>
              <a:gd name="connsiteX2" fmla="*/ 750438 w 750438"/>
              <a:gd name="connsiteY2" fmla="*/ 0 h 277473"/>
              <a:gd name="connsiteX0" fmla="*/ 0 w 750438"/>
              <a:gd name="connsiteY0" fmla="*/ 277473 h 277473"/>
              <a:gd name="connsiteX1" fmla="*/ 428821 w 750438"/>
              <a:gd name="connsiteY1" fmla="*/ 182880 h 277473"/>
              <a:gd name="connsiteX2" fmla="*/ 750438 w 750438"/>
              <a:gd name="connsiteY2" fmla="*/ 0 h 277473"/>
              <a:gd name="connsiteX0" fmla="*/ 0 w 750438"/>
              <a:gd name="connsiteY0" fmla="*/ 277473 h 277473"/>
              <a:gd name="connsiteX1" fmla="*/ 426440 w 750438"/>
              <a:gd name="connsiteY1" fmla="*/ 199549 h 277473"/>
              <a:gd name="connsiteX2" fmla="*/ 750438 w 750438"/>
              <a:gd name="connsiteY2" fmla="*/ 0 h 277473"/>
              <a:gd name="connsiteX0" fmla="*/ 0 w 750438"/>
              <a:gd name="connsiteY0" fmla="*/ 325098 h 325098"/>
              <a:gd name="connsiteX1" fmla="*/ 426440 w 750438"/>
              <a:gd name="connsiteY1" fmla="*/ 247174 h 325098"/>
              <a:gd name="connsiteX2" fmla="*/ 750438 w 750438"/>
              <a:gd name="connsiteY2" fmla="*/ 0 h 325098"/>
              <a:gd name="connsiteX0" fmla="*/ 0 w 750438"/>
              <a:gd name="connsiteY0" fmla="*/ 325098 h 325098"/>
              <a:gd name="connsiteX1" fmla="*/ 426440 w 750438"/>
              <a:gd name="connsiteY1" fmla="*/ 247174 h 325098"/>
              <a:gd name="connsiteX2" fmla="*/ 750438 w 750438"/>
              <a:gd name="connsiteY2" fmla="*/ 0 h 325098"/>
              <a:gd name="connsiteX0" fmla="*/ 0 w 750438"/>
              <a:gd name="connsiteY0" fmla="*/ 325098 h 325098"/>
              <a:gd name="connsiteX1" fmla="*/ 407390 w 750438"/>
              <a:gd name="connsiteY1" fmla="*/ 261462 h 325098"/>
              <a:gd name="connsiteX2" fmla="*/ 750438 w 750438"/>
              <a:gd name="connsiteY2" fmla="*/ 0 h 325098"/>
              <a:gd name="connsiteX0" fmla="*/ 0 w 750438"/>
              <a:gd name="connsiteY0" fmla="*/ 325098 h 325098"/>
              <a:gd name="connsiteX1" fmla="*/ 407390 w 750438"/>
              <a:gd name="connsiteY1" fmla="*/ 261462 h 325098"/>
              <a:gd name="connsiteX2" fmla="*/ 750438 w 750438"/>
              <a:gd name="connsiteY2" fmla="*/ 0 h 3250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50438" h="325098">
                <a:moveTo>
                  <a:pt x="0" y="325098"/>
                </a:moveTo>
                <a:cubicBezTo>
                  <a:pt x="114037" y="319842"/>
                  <a:pt x="282317" y="307707"/>
                  <a:pt x="407390" y="261462"/>
                </a:cubicBezTo>
                <a:cubicBezTo>
                  <a:pt x="532463" y="215217"/>
                  <a:pt x="645285" y="149149"/>
                  <a:pt x="750438" y="0"/>
                </a:cubicBezTo>
              </a:path>
            </a:pathLst>
          </a:custGeom>
          <a:noFill/>
          <a:ln w="38100" cap="rnd">
            <a:solidFill>
              <a:srgbClr val="F3903C"/>
            </a:solidFill>
            <a:headEnd type="triangle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542FD33B-BC54-8324-229D-25C5D118249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20360" y="4358104"/>
            <a:ext cx="2970900" cy="1787122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7ED2062D-A474-C14F-3008-E2E5F5D81E6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1985" y="4358104"/>
            <a:ext cx="2968375" cy="1787122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45F2CA64-0923-91F9-8EBC-92CD5025431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919325" y="1641878"/>
            <a:ext cx="2970899" cy="1787122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C3E6B350-AB46-1774-9553-DCBFE26B939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953472" y="1641878"/>
            <a:ext cx="2968376" cy="17871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06876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5F1728F-A796-08DD-1692-932A1ED65E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8958"/>
            <a:ext cx="8229600" cy="1143000"/>
          </a:xfrm>
        </p:spPr>
        <p:txBody>
          <a:bodyPr>
            <a:normAutofit/>
          </a:bodyPr>
          <a:lstStyle/>
          <a:p>
            <a:r>
              <a:rPr lang="ru-RU" sz="4000" dirty="0">
                <a:solidFill>
                  <a:srgbClr val="0C0A56"/>
                </a:solidFill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Визуализация работы модели</a:t>
            </a:r>
            <a:endParaRPr lang="ru-RU" sz="4000" dirty="0"/>
          </a:p>
        </p:txBody>
      </p:sp>
      <p:sp>
        <p:nvSpPr>
          <p:cNvPr id="7" name="Объект 2">
            <a:extLst>
              <a:ext uri="{FF2B5EF4-FFF2-40B4-BE49-F238E27FC236}">
                <a16:creationId xmlns:a16="http://schemas.microsoft.com/office/drawing/2014/main" id="{AA03383D-8048-7048-AC19-369A06F3E50F}"/>
              </a:ext>
            </a:extLst>
          </p:cNvPr>
          <p:cNvSpPr txBox="1">
            <a:spLocks/>
          </p:cNvSpPr>
          <p:nvPr/>
        </p:nvSpPr>
        <p:spPr>
          <a:xfrm>
            <a:off x="6293526" y="1163699"/>
            <a:ext cx="2807429" cy="84385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500" dirty="0">
                <a:solidFill>
                  <a:srgbClr val="0C0A5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возможность загрузить 3</a:t>
            </a:r>
            <a:r>
              <a:rPr lang="en-US" sz="1500" dirty="0">
                <a:solidFill>
                  <a:srgbClr val="0C0A5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</a:t>
            </a:r>
            <a:r>
              <a:rPr lang="ru-RU" sz="1500" dirty="0">
                <a:solidFill>
                  <a:srgbClr val="0C0A5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-модель локомотива; </a:t>
            </a:r>
          </a:p>
        </p:txBody>
      </p:sp>
      <p:sp>
        <p:nvSpPr>
          <p:cNvPr id="8" name="Полилиния: фигура 7">
            <a:extLst>
              <a:ext uri="{FF2B5EF4-FFF2-40B4-BE49-F238E27FC236}">
                <a16:creationId xmlns:a16="http://schemas.microsoft.com/office/drawing/2014/main" id="{7CE6A2CD-8F01-BDA4-FB1C-6DEDDC4007BD}"/>
              </a:ext>
            </a:extLst>
          </p:cNvPr>
          <p:cNvSpPr/>
          <p:nvPr/>
        </p:nvSpPr>
        <p:spPr>
          <a:xfrm>
            <a:off x="6528217" y="1868913"/>
            <a:ext cx="1049312" cy="416909"/>
          </a:xfrm>
          <a:custGeom>
            <a:avLst/>
            <a:gdLst>
              <a:gd name="connsiteX0" fmla="*/ 0 w 750438"/>
              <a:gd name="connsiteY0" fmla="*/ 277473 h 277473"/>
              <a:gd name="connsiteX1" fmla="*/ 353147 w 750438"/>
              <a:gd name="connsiteY1" fmla="*/ 220717 h 277473"/>
              <a:gd name="connsiteX2" fmla="*/ 750438 w 750438"/>
              <a:gd name="connsiteY2" fmla="*/ 0 h 277473"/>
              <a:gd name="connsiteX0" fmla="*/ 0 w 750438"/>
              <a:gd name="connsiteY0" fmla="*/ 277473 h 277473"/>
              <a:gd name="connsiteX1" fmla="*/ 491883 w 750438"/>
              <a:gd name="connsiteY1" fmla="*/ 214411 h 277473"/>
              <a:gd name="connsiteX2" fmla="*/ 750438 w 750438"/>
              <a:gd name="connsiteY2" fmla="*/ 0 h 277473"/>
              <a:gd name="connsiteX0" fmla="*/ 0 w 750438"/>
              <a:gd name="connsiteY0" fmla="*/ 277473 h 277473"/>
              <a:gd name="connsiteX1" fmla="*/ 428821 w 750438"/>
              <a:gd name="connsiteY1" fmla="*/ 182880 h 277473"/>
              <a:gd name="connsiteX2" fmla="*/ 750438 w 750438"/>
              <a:gd name="connsiteY2" fmla="*/ 0 h 277473"/>
              <a:gd name="connsiteX0" fmla="*/ 0 w 750438"/>
              <a:gd name="connsiteY0" fmla="*/ 277473 h 277473"/>
              <a:gd name="connsiteX1" fmla="*/ 426440 w 750438"/>
              <a:gd name="connsiteY1" fmla="*/ 199549 h 277473"/>
              <a:gd name="connsiteX2" fmla="*/ 750438 w 750438"/>
              <a:gd name="connsiteY2" fmla="*/ 0 h 277473"/>
              <a:gd name="connsiteX0" fmla="*/ 0 w 750438"/>
              <a:gd name="connsiteY0" fmla="*/ 325098 h 325098"/>
              <a:gd name="connsiteX1" fmla="*/ 426440 w 750438"/>
              <a:gd name="connsiteY1" fmla="*/ 247174 h 325098"/>
              <a:gd name="connsiteX2" fmla="*/ 750438 w 750438"/>
              <a:gd name="connsiteY2" fmla="*/ 0 h 325098"/>
              <a:gd name="connsiteX0" fmla="*/ 0 w 750438"/>
              <a:gd name="connsiteY0" fmla="*/ 325098 h 325098"/>
              <a:gd name="connsiteX1" fmla="*/ 426440 w 750438"/>
              <a:gd name="connsiteY1" fmla="*/ 247174 h 325098"/>
              <a:gd name="connsiteX2" fmla="*/ 750438 w 750438"/>
              <a:gd name="connsiteY2" fmla="*/ 0 h 325098"/>
              <a:gd name="connsiteX0" fmla="*/ 0 w 750438"/>
              <a:gd name="connsiteY0" fmla="*/ 325098 h 325098"/>
              <a:gd name="connsiteX1" fmla="*/ 407390 w 750438"/>
              <a:gd name="connsiteY1" fmla="*/ 261462 h 325098"/>
              <a:gd name="connsiteX2" fmla="*/ 750438 w 750438"/>
              <a:gd name="connsiteY2" fmla="*/ 0 h 325098"/>
              <a:gd name="connsiteX0" fmla="*/ 0 w 750438"/>
              <a:gd name="connsiteY0" fmla="*/ 325098 h 325098"/>
              <a:gd name="connsiteX1" fmla="*/ 407390 w 750438"/>
              <a:gd name="connsiteY1" fmla="*/ 261462 h 325098"/>
              <a:gd name="connsiteX2" fmla="*/ 750438 w 750438"/>
              <a:gd name="connsiteY2" fmla="*/ 0 h 3250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50438" h="325098">
                <a:moveTo>
                  <a:pt x="0" y="325098"/>
                </a:moveTo>
                <a:cubicBezTo>
                  <a:pt x="114037" y="319842"/>
                  <a:pt x="282317" y="307707"/>
                  <a:pt x="407390" y="261462"/>
                </a:cubicBezTo>
                <a:cubicBezTo>
                  <a:pt x="532463" y="215217"/>
                  <a:pt x="645285" y="149149"/>
                  <a:pt x="750438" y="0"/>
                </a:cubicBezTo>
              </a:path>
            </a:pathLst>
          </a:custGeom>
          <a:noFill/>
          <a:ln w="38100" cap="rnd">
            <a:solidFill>
              <a:srgbClr val="0C0A56"/>
            </a:solidFill>
            <a:headEnd type="triangle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9" name="Объект 2">
            <a:extLst>
              <a:ext uri="{FF2B5EF4-FFF2-40B4-BE49-F238E27FC236}">
                <a16:creationId xmlns:a16="http://schemas.microsoft.com/office/drawing/2014/main" id="{FC7B660D-BCFE-FE3E-F268-2A4D01A6E4BD}"/>
              </a:ext>
            </a:extLst>
          </p:cNvPr>
          <p:cNvSpPr txBox="1">
            <a:spLocks/>
          </p:cNvSpPr>
          <p:nvPr/>
        </p:nvSpPr>
        <p:spPr>
          <a:xfrm>
            <a:off x="1601241" y="3141423"/>
            <a:ext cx="6096000" cy="102618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sz="1500" dirty="0">
                <a:solidFill>
                  <a:srgbClr val="0C0A56"/>
                </a:solidFill>
                <a:highlight>
                  <a:srgbClr val="FFE9A3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Визуализация движения экипажной части локомотива</a:t>
            </a:r>
            <a:endParaRPr lang="ru-RU" sz="1500" dirty="0">
              <a:solidFill>
                <a:srgbClr val="0C0A5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05BAE4AA-76A9-A9B3-D606-DF03E32099F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9802" y="937601"/>
            <a:ext cx="5949540" cy="2075421"/>
          </a:xfrm>
          <a:prstGeom prst="rect">
            <a:avLst/>
          </a:prstGeom>
        </p:spPr>
      </p:pic>
      <p:pic>
        <p:nvPicPr>
          <p:cNvPr id="13" name="loco(1) (online-video-cutter.com) (1)">
            <a:hlinkClick r:id="" action="ppaction://media"/>
            <a:extLst>
              <a:ext uri="{FF2B5EF4-FFF2-40B4-BE49-F238E27FC236}">
                <a16:creationId xmlns:a16="http://schemas.microsoft.com/office/drawing/2014/main" id="{DC01D2D0-146E-9B09-F348-C994740A31A2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830071" y="3619720"/>
            <a:ext cx="5483857" cy="29570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27812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4572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mute="1">
                <p:cTn id="7" repeatCount="indefinite" fill="remove" display="0">
                  <p:stCondLst>
                    <p:cond delay="indefinite"/>
                  </p:stCondLst>
                </p:cTn>
                <p:tgtEl>
                  <p:spTgt spid="1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251618" y="529139"/>
            <a:ext cx="8640763" cy="533400"/>
          </a:xfrm>
        </p:spPr>
        <p:txBody>
          <a:bodyPr anchor="b">
            <a:noAutofit/>
          </a:bodyPr>
          <a:lstStyle/>
          <a:p>
            <a:r>
              <a:rPr lang="ru-RU" sz="4000" dirty="0">
                <a:solidFill>
                  <a:srgbClr val="0C0A5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Выводы</a:t>
            </a:r>
            <a:endParaRPr lang="ru-RU" sz="4000" dirty="0">
              <a:solidFill>
                <a:srgbClr val="00009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Объект 2">
            <a:extLst>
              <a:ext uri="{FF2B5EF4-FFF2-40B4-BE49-F238E27FC236}">
                <a16:creationId xmlns:a16="http://schemas.microsoft.com/office/drawing/2014/main" id="{A0E774C6-BC13-664B-B8F6-14B8D7330DE9}"/>
              </a:ext>
            </a:extLst>
          </p:cNvPr>
          <p:cNvSpPr txBox="1">
            <a:spLocks/>
          </p:cNvSpPr>
          <p:nvPr/>
        </p:nvSpPr>
        <p:spPr>
          <a:xfrm>
            <a:off x="624898" y="1303625"/>
            <a:ext cx="7997992" cy="360931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200" dirty="0">
                <a:solidFill>
                  <a:srgbClr val="0C0A5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Продемонстрирована возможность проектирования экипажной части локомотива в </a:t>
            </a:r>
            <a:r>
              <a:rPr lang="en-US" sz="2200" dirty="0">
                <a:solidFill>
                  <a:srgbClr val="0C0A5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SimInTech </a:t>
            </a:r>
            <a:r>
              <a:rPr lang="ru-RU" sz="2200" dirty="0">
                <a:solidFill>
                  <a:srgbClr val="0C0A5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 учетом неравномерной нагрузки на колесные пары.</a:t>
            </a:r>
          </a:p>
          <a:p>
            <a:r>
              <a:rPr lang="ru-RU" sz="2200" dirty="0">
                <a:solidFill>
                  <a:srgbClr val="0C0A5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Использование пакетной организации проектов позволяет создать комплексную модель сложного объекта управления.</a:t>
            </a:r>
          </a:p>
          <a:p>
            <a:r>
              <a:rPr lang="ru-RU" sz="2200" dirty="0">
                <a:solidFill>
                  <a:srgbClr val="0C0A5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Данный подход возможно использовать для проектирования реальных локомотивов и отладки их систем управления, снижая количество дорогостоящих натурных испытаний. </a:t>
            </a:r>
            <a:endParaRPr lang="en-US" sz="2200" dirty="0">
              <a:solidFill>
                <a:srgbClr val="0C0A5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DE083CC-1894-50A0-31CD-90FC88BB685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87600" y="5214744"/>
            <a:ext cx="8768800" cy="714108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2800" b="1" dirty="0">
                <a:solidFill>
                  <a:srgbClr val="0C0A56"/>
                </a:solidFill>
                <a:highlight>
                  <a:srgbClr val="FFE9A3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Сокращение стоимости и длительности процесса разработки технических устройств</a:t>
            </a:r>
            <a:endParaRPr lang="ru-RU" sz="2800" b="1" dirty="0">
              <a:solidFill>
                <a:srgbClr val="0C0A5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082487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FE1303EE-0A8F-4749-8259-2D020646918D}"/>
              </a:ext>
            </a:extLst>
          </p:cNvPr>
          <p:cNvSpPr>
            <a:spLocks noGrp="1"/>
          </p:cNvSpPr>
          <p:nvPr/>
        </p:nvSpPr>
        <p:spPr>
          <a:xfrm>
            <a:off x="276677" y="5591174"/>
            <a:ext cx="3758540" cy="98425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7200" marR="0" lvl="1" indent="0" defTabSz="4572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FF6600"/>
              </a:buClr>
              <a:buSzTx/>
              <a:buFontTx/>
              <a:buNone/>
              <a:tabLst/>
              <a:defRPr/>
            </a:pPr>
            <a:r>
              <a:rPr kumimoji="0" lang="ru-RU" sz="1400" b="0" i="0" u="none" strike="noStrike" kern="1200" cap="none" spc="0" normalizeH="0" baseline="0" noProof="1">
                <a:ln>
                  <a:noFill/>
                </a:ln>
                <a:solidFill>
                  <a:srgbClr val="0C0A56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Илья Колотыркин, коммерческий директор</a:t>
            </a:r>
            <a:endParaRPr kumimoji="0" lang="en-US" sz="1400" b="0" i="0" u="none" strike="noStrike" kern="1200" cap="none" spc="0" normalizeH="0" baseline="0" noProof="1">
              <a:ln>
                <a:noFill/>
              </a:ln>
              <a:solidFill>
                <a:srgbClr val="0C0A56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7200" marR="0" lvl="1" indent="0" defTabSz="4572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FF6600"/>
              </a:buClr>
              <a:buSzTx/>
              <a:buFontTx/>
              <a:buNone/>
              <a:tabLst/>
              <a:defRPr/>
            </a:pPr>
            <a:r>
              <a:rPr kumimoji="0" lang="ru-RU" sz="1400" b="0" i="0" u="none" strike="noStrike" kern="1200" cap="none" spc="0" normalizeH="0" baseline="0" noProof="1">
                <a:ln>
                  <a:noFill/>
                </a:ln>
                <a:solidFill>
                  <a:srgbClr val="0C0A56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+7 (916) 582-26-66</a:t>
            </a:r>
            <a:endParaRPr kumimoji="0" lang="en-US" sz="1400" b="0" i="0" u="none" strike="noStrike" kern="1200" cap="none" spc="0" normalizeH="0" baseline="0" noProof="1">
              <a:ln>
                <a:noFill/>
              </a:ln>
              <a:solidFill>
                <a:srgbClr val="0C0A56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7200" marR="0" lvl="1" indent="0" defTabSz="4572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FF6600"/>
              </a:buClr>
              <a:buSzTx/>
              <a:buFontTx/>
              <a:buNone/>
              <a:tabLst/>
              <a:defRPr/>
            </a:pP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srgbClr val="0C0A56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  <a:hlinkClick r:id="rId3"/>
              </a:rPr>
              <a:t>i.kolotyrkin@3v-services.com</a:t>
            </a:r>
            <a:endParaRPr kumimoji="0" lang="ru-RU" sz="1400" b="0" i="0" u="none" strike="noStrike" kern="1200" cap="none" spc="0" normalizeH="0" baseline="0" noProof="1">
              <a:ln>
                <a:noFill/>
              </a:ln>
              <a:solidFill>
                <a:srgbClr val="0C0A56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3" name="Объект 2">
            <a:extLst>
              <a:ext uri="{FF2B5EF4-FFF2-40B4-BE49-F238E27FC236}">
                <a16:creationId xmlns:a16="http://schemas.microsoft.com/office/drawing/2014/main" id="{846EDB62-5C4C-8878-3FA1-1134C8C7D585}"/>
              </a:ext>
            </a:extLst>
          </p:cNvPr>
          <p:cNvSpPr txBox="1">
            <a:spLocks/>
          </p:cNvSpPr>
          <p:nvPr/>
        </p:nvSpPr>
        <p:spPr>
          <a:xfrm>
            <a:off x="809625" y="2577798"/>
            <a:ext cx="7524749" cy="98425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/>
              <a:buNone/>
            </a:pPr>
            <a:r>
              <a:rPr lang="ru-RU" sz="5400" dirty="0">
                <a:solidFill>
                  <a:srgbClr val="0C0A5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Спасибо за внимание!</a:t>
            </a:r>
          </a:p>
        </p:txBody>
      </p:sp>
      <p:sp>
        <p:nvSpPr>
          <p:cNvPr id="14" name="Объект 2">
            <a:extLst>
              <a:ext uri="{FF2B5EF4-FFF2-40B4-BE49-F238E27FC236}">
                <a16:creationId xmlns:a16="http://schemas.microsoft.com/office/drawing/2014/main" id="{AAC4F032-73A5-67FB-710D-165FF3014272}"/>
              </a:ext>
            </a:extLst>
          </p:cNvPr>
          <p:cNvSpPr txBox="1">
            <a:spLocks/>
          </p:cNvSpPr>
          <p:nvPr/>
        </p:nvSpPr>
        <p:spPr>
          <a:xfrm>
            <a:off x="276677" y="5249860"/>
            <a:ext cx="2008404" cy="34131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/>
              <a:buNone/>
            </a:pPr>
            <a:r>
              <a:rPr lang="ru-RU" sz="1500" dirty="0">
                <a:solidFill>
                  <a:srgbClr val="0C0A56"/>
                </a:solidFill>
                <a:highlight>
                  <a:srgbClr val="FFE9A3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Контактные данные</a:t>
            </a:r>
            <a:endParaRPr lang="ru-RU" sz="1500" dirty="0">
              <a:solidFill>
                <a:srgbClr val="0C0A5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20" name="Группа 19">
            <a:extLst>
              <a:ext uri="{FF2B5EF4-FFF2-40B4-BE49-F238E27FC236}">
                <a16:creationId xmlns:a16="http://schemas.microsoft.com/office/drawing/2014/main" id="{EC993F92-A2A1-EEBE-53FF-B098C7224BDD}"/>
              </a:ext>
            </a:extLst>
          </p:cNvPr>
          <p:cNvGrpSpPr/>
          <p:nvPr/>
        </p:nvGrpSpPr>
        <p:grpSpPr>
          <a:xfrm>
            <a:off x="6752054" y="4224831"/>
            <a:ext cx="2189832" cy="2391372"/>
            <a:chOff x="6963924" y="4275232"/>
            <a:chExt cx="2189832" cy="2391372"/>
          </a:xfrm>
        </p:grpSpPr>
        <p:pic>
          <p:nvPicPr>
            <p:cNvPr id="17" name="Рисунок 16">
              <a:extLst>
                <a:ext uri="{FF2B5EF4-FFF2-40B4-BE49-F238E27FC236}">
                  <a16:creationId xmlns:a16="http://schemas.microsoft.com/office/drawing/2014/main" id="{2ADD6045-392F-C71E-FA34-8E6BF36B776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175794" y="4746624"/>
              <a:ext cx="1766092" cy="1766092"/>
            </a:xfrm>
            <a:prstGeom prst="rect">
              <a:avLst/>
            </a:prstGeom>
          </p:spPr>
        </p:pic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14533E97-9ECC-2DC7-5369-AAFDC4F739C4}"/>
                </a:ext>
              </a:extLst>
            </p:cNvPr>
            <p:cNvSpPr txBox="1"/>
            <p:nvPr/>
          </p:nvSpPr>
          <p:spPr>
            <a:xfrm>
              <a:off x="7219158" y="4575271"/>
              <a:ext cx="1679365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1" indent="0" algn="ctr" defTabSz="457200" rtl="0" eaLnBrk="1" fontAlgn="auto" latinLnBrk="0" hangingPunct="1">
                <a:lnSpc>
                  <a:spcPct val="100000"/>
                </a:lnSpc>
                <a:spcBef>
                  <a:spcPts val="18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400" b="0" i="0" u="none" strike="noStrike" kern="1200" cap="none" spc="0" normalizeH="0" baseline="0" noProof="1">
                  <a:ln>
                    <a:noFill/>
                  </a:ln>
                  <a:solidFill>
                    <a:srgbClr val="0C0A56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Тестовая версия: </a:t>
              </a:r>
            </a:p>
          </p:txBody>
        </p:sp>
        <p:sp>
          <p:nvSpPr>
            <p:cNvPr id="15" name="Объект 2">
              <a:extLst>
                <a:ext uri="{FF2B5EF4-FFF2-40B4-BE49-F238E27FC236}">
                  <a16:creationId xmlns:a16="http://schemas.microsoft.com/office/drawing/2014/main" id="{98C43CA0-08D4-6719-E7C0-06B2D18FC633}"/>
                </a:ext>
              </a:extLst>
            </p:cNvPr>
            <p:cNvSpPr txBox="1">
              <a:spLocks/>
            </p:cNvSpPr>
            <p:nvPr/>
          </p:nvSpPr>
          <p:spPr>
            <a:xfrm>
              <a:off x="6963924" y="4275232"/>
              <a:ext cx="2189832" cy="341314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457200" rtl="0" eaLnBrk="1" latinLnBrk="0" hangingPunct="1">
                <a:spcBef>
                  <a:spcPct val="20000"/>
                </a:spcBef>
                <a:buFont typeface="Arial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457200" rtl="0" eaLnBrk="1" latinLnBrk="0" hangingPunct="1">
                <a:spcBef>
                  <a:spcPct val="20000"/>
                </a:spcBef>
                <a:buFont typeface="Arial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457200" rtl="0" eaLnBrk="1" latinLnBrk="0" hangingPunct="1">
                <a:spcBef>
                  <a:spcPct val="20000"/>
                </a:spcBef>
                <a:buFont typeface="Arial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Arial"/>
                <a:buNone/>
              </a:pPr>
              <a:r>
                <a:rPr lang="ru-RU" sz="1500" dirty="0">
                  <a:solidFill>
                    <a:srgbClr val="0C0A56"/>
                  </a:solidFill>
                  <a:highlight>
                    <a:srgbClr val="FFE9A3"/>
                  </a:highlight>
                  <a:latin typeface="Arial" panose="020B0604020202020204" pitchFamily="34" charset="0"/>
                  <a:cs typeface="Arial" panose="020B0604020202020204" pitchFamily="34" charset="0"/>
                </a:rPr>
                <a:t>Попробуйте </a:t>
              </a:r>
              <a:r>
                <a:rPr lang="en-US" sz="1500" dirty="0">
                  <a:solidFill>
                    <a:srgbClr val="0C0A56"/>
                  </a:solidFill>
                  <a:highlight>
                    <a:srgbClr val="FFE9A3"/>
                  </a:highlight>
                  <a:latin typeface="Arial" panose="020B0604020202020204" pitchFamily="34" charset="0"/>
                  <a:cs typeface="Arial" panose="020B0604020202020204" pitchFamily="34" charset="0"/>
                </a:rPr>
                <a:t>SimInTech</a:t>
              </a:r>
              <a:endParaRPr lang="ru-RU" sz="1500" dirty="0">
                <a:solidFill>
                  <a:srgbClr val="0C0A56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A6190152-BB56-6CAC-5577-DE476E62D01D}"/>
                </a:ext>
              </a:extLst>
            </p:cNvPr>
            <p:cNvSpPr txBox="1"/>
            <p:nvPr/>
          </p:nvSpPr>
          <p:spPr>
            <a:xfrm>
              <a:off x="7026965" y="6358827"/>
              <a:ext cx="2063750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1" indent="0" algn="ctr" defTabSz="457200" rtl="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1">
                  <a:ln>
                    <a:noFill/>
                  </a:ln>
                  <a:solidFill>
                    <a:srgbClr val="0C0A56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  <a:hlinkClick r:id="rId5"/>
                </a:rPr>
                <a:t>http://simintech.ru/</a:t>
              </a:r>
              <a:endParaRPr lang="ru-RU" sz="1400" dirty="0"/>
            </a:p>
          </p:txBody>
        </p:sp>
      </p:grpSp>
    </p:spTree>
    <p:extLst>
      <p:ext uri="{BB962C8B-B14F-4D97-AF65-F5344CB8AC3E}">
        <p14:creationId xmlns:p14="http://schemas.microsoft.com/office/powerpoint/2010/main" val="1860642854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12878</TotalTime>
  <Words>312</Words>
  <Application>Microsoft Office PowerPoint</Application>
  <PresentationFormat>Экран (4:3)</PresentationFormat>
  <Paragraphs>55</Paragraphs>
  <Slides>7</Slides>
  <Notes>2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11" baseType="lpstr">
      <vt:lpstr>DengXian</vt:lpstr>
      <vt:lpstr>Arial</vt:lpstr>
      <vt:lpstr>Calibri</vt:lpstr>
      <vt:lpstr>Тема Office</vt:lpstr>
      <vt:lpstr>Презентация PowerPoint</vt:lpstr>
      <vt:lpstr>Модель динамики движения экипажной части</vt:lpstr>
      <vt:lpstr>АТП и система управления</vt:lpstr>
      <vt:lpstr>Цель моделирования</vt:lpstr>
      <vt:lpstr>Визуализация работы модели</vt:lpstr>
      <vt:lpstr>Выводы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Илья Колотыркин</dc:creator>
  <cp:lastModifiedBy>Елизавета Авдонина</cp:lastModifiedBy>
  <cp:revision>567</cp:revision>
  <dcterms:created xsi:type="dcterms:W3CDTF">2014-02-24T18:44:56Z</dcterms:created>
  <dcterms:modified xsi:type="dcterms:W3CDTF">2024-09-11T09:47:05Z</dcterms:modified>
</cp:coreProperties>
</file>