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9"/>
  </p:notesMasterIdLst>
  <p:sldIdLst>
    <p:sldId id="270" r:id="rId2"/>
    <p:sldId id="295" r:id="rId3"/>
    <p:sldId id="293" r:id="rId4"/>
    <p:sldId id="284" r:id="rId5"/>
    <p:sldId id="294" r:id="rId6"/>
    <p:sldId id="296" r:id="rId7"/>
    <p:sldId id="275" r:id="rId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0" autoAdjust="0"/>
    <p:restoredTop sz="94621" autoAdjust="0"/>
  </p:normalViewPr>
  <p:slideViewPr>
    <p:cSldViewPr>
      <p:cViewPr>
        <p:scale>
          <a:sx n="150" d="100"/>
          <a:sy n="150" d="100"/>
        </p:scale>
        <p:origin x="-3164" y="-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6448E-2842-4EB9-9C41-5917C1EFEC1D}" type="datetimeFigureOut">
              <a:rPr lang="ru-RU" smtClean="0"/>
              <a:pPr/>
              <a:t>29.08.2024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E8D811-EE5B-4710-B889-6B691BF8C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5947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4610-DE29-4BEC-AECA-90390649D5EF}" type="datetime1">
              <a:rPr lang="ru-RU" smtClean="0"/>
              <a:pPr/>
              <a:t>29.08.2024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B658-1731-4522-8E99-20207A49D7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E82B-3AFD-46B2-BE12-29C33BFADF9D}" type="datetime1">
              <a:rPr lang="ru-RU" smtClean="0"/>
              <a:pPr/>
              <a:t>29.08.2024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B658-1731-4522-8E99-20207A49D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093F-C96C-4282-AC7C-370A730EF8BC}" type="datetime1">
              <a:rPr lang="ru-RU" smtClean="0"/>
              <a:pPr/>
              <a:t>29.08.2024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B658-1731-4522-8E99-20207A49D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3AB9-6D9A-453C-8DED-0431E4FBCD47}" type="datetime1">
              <a:rPr lang="ru-RU" smtClean="0"/>
              <a:pPr/>
              <a:t>29.08.2024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B658-1731-4522-8E99-20207A49D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209E-28B9-4106-B38E-467C2D24E3A7}" type="datetime1">
              <a:rPr lang="ru-RU" smtClean="0"/>
              <a:pPr/>
              <a:t>29.08.2024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B658-1731-4522-8E99-20207A49D7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F539D-FC46-48CF-8DE4-A00274970E4F}" type="datetime1">
              <a:rPr lang="ru-RU" smtClean="0"/>
              <a:pPr/>
              <a:t>29.08.2024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B658-1731-4522-8E99-20207A49D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7F6F-609D-40AE-9E4E-0FE65B1ECAD2}" type="datetime1">
              <a:rPr lang="ru-RU" smtClean="0"/>
              <a:pPr/>
              <a:t>29.08.2024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B658-1731-4522-8E99-20207A49D72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7735-999A-45AE-99EE-3912D50A0D7C}" type="datetime1">
              <a:rPr lang="ru-RU" smtClean="0"/>
              <a:pPr/>
              <a:t>29.08.2024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B658-1731-4522-8E99-20207A49D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5C71-48C6-4611-8FDB-9ED7D0002281}" type="datetime1">
              <a:rPr lang="ru-RU" smtClean="0"/>
              <a:pPr/>
              <a:t>29.08.2024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B658-1731-4522-8E99-20207A49D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17D6-6E05-4A95-BABD-77F553753C97}" type="datetime1">
              <a:rPr lang="ru-RU" smtClean="0"/>
              <a:pPr/>
              <a:t>29.08.2024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B658-1731-4522-8E99-20207A49D72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0D14-0BE1-4CF5-B43C-87ADADBEBC08}" type="datetime1">
              <a:rPr lang="ru-RU" smtClean="0"/>
              <a:pPr/>
              <a:t>29.08.2024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8B658-1731-4522-8E99-20207A49D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6A32D7B-70AF-4234-AACF-8572268C0D30}" type="datetime1">
              <a:rPr lang="ru-RU" smtClean="0"/>
              <a:pPr/>
              <a:t>29.08.2024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F688B658-1731-4522-8E99-20207A49D7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564904"/>
            <a:ext cx="7543800" cy="1791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762000" y="5648980"/>
            <a:ext cx="2513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+mn-lt"/>
              </a:rPr>
              <a:t>г . Брянск, 2024 год   </a:t>
            </a:r>
            <a:br>
              <a:rPr lang="ru-RU" sz="1400" b="1" i="1" dirty="0" smtClean="0">
                <a:latin typeface="+mn-lt"/>
              </a:rPr>
            </a:br>
            <a:r>
              <a:rPr lang="ru-RU" sz="1400" b="1" i="1" dirty="0" smtClean="0">
                <a:latin typeface="+mn-lt"/>
              </a:rPr>
              <a:t>Липов Евгений Геннадьевич</a:t>
            </a:r>
            <a:endParaRPr lang="ru-RU" sz="1400" b="1" i="1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692696"/>
            <a:ext cx="73448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ФРИКЦИОННЫЙ </a:t>
            </a:r>
            <a:r>
              <a:rPr lang="ru-RU" b="1" dirty="0"/>
              <a:t>УЗЕЛ С ПОВЫШЕННЫМ УРОВНЕМ ЭКСПЛУАТАЦИОННЫХ </a:t>
            </a:r>
            <a:r>
              <a:rPr lang="ru-RU" b="1" dirty="0" smtClean="0"/>
              <a:t>СВОЙСТВ</a:t>
            </a:r>
          </a:p>
          <a:p>
            <a:pPr algn="ctr"/>
            <a:endParaRPr lang="ru-RU" b="1" dirty="0" smtClean="0"/>
          </a:p>
          <a:p>
            <a:pPr algn="ctr"/>
            <a:r>
              <a:rPr lang="en-US" dirty="0" smtClean="0"/>
              <a:t>A FRICTION UNIT WITH AN INCREASED LEVEL OF OPERATIONAL PROPERTIES</a:t>
            </a:r>
            <a:endParaRPr lang="ru-RU" dirty="0"/>
          </a:p>
          <a:p>
            <a:pPr algn="ctr"/>
            <a:endParaRPr lang="ru-RU" sz="2400" b="1" dirty="0"/>
          </a:p>
        </p:txBody>
      </p:sp>
      <p:pic>
        <p:nvPicPr>
          <p:cNvPr id="6" name="Рисунок 5" descr="18-100 през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068960"/>
            <a:ext cx="4153644" cy="2769096"/>
          </a:xfrm>
          <a:prstGeom prst="rect">
            <a:avLst/>
          </a:prstGeom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6630144" y="5661248"/>
            <a:ext cx="2513856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 anchorCtr="0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1400" b="1" i="1" dirty="0" smtClean="0"/>
              <a:t>Bryansk, 2024 </a:t>
            </a:r>
            <a:endParaRPr lang="ru-RU" sz="1400" b="1" i="1" dirty="0" smtClean="0"/>
          </a:p>
          <a:p>
            <a:pPr lvl="0">
              <a:spcBef>
                <a:spcPct val="0"/>
              </a:spcBef>
            </a:pPr>
            <a:r>
              <a:rPr lang="en-US" sz="1400" b="1" i="1" dirty="0" err="1" smtClean="0"/>
              <a:t>Lipov</a:t>
            </a:r>
            <a:r>
              <a:rPr lang="en-US" sz="1400" b="1" i="1" dirty="0" smtClean="0"/>
              <a:t> </a:t>
            </a:r>
            <a:r>
              <a:rPr lang="en-US" sz="1400" b="1" i="1" dirty="0" err="1" smtClean="0"/>
              <a:t>Evgeny</a:t>
            </a:r>
            <a:r>
              <a:rPr lang="en-US" sz="1400" b="1" i="1" dirty="0" smtClean="0"/>
              <a:t> </a:t>
            </a:r>
            <a:r>
              <a:rPr lang="en-US" sz="1400" b="1" i="1" dirty="0" err="1" smtClean="0"/>
              <a:t>Gennadievich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10076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100" y="2594233"/>
            <a:ext cx="7543800" cy="1791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323528" y="5810498"/>
            <a:ext cx="1865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+mn-lt"/>
              </a:rPr>
              <a:t>г . Брянск, 2024 год</a:t>
            </a:r>
            <a:endParaRPr lang="ru-RU" sz="1400" b="1" i="1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16632"/>
            <a:ext cx="734481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/>
          </a:p>
          <a:p>
            <a:pPr algn="just"/>
            <a:r>
              <a:rPr lang="ru-RU" dirty="0" smtClean="0"/>
              <a:t>Анализ </a:t>
            </a:r>
            <a:r>
              <a:rPr lang="ru-RU" dirty="0" smtClean="0"/>
              <a:t>данных </a:t>
            </a:r>
            <a:r>
              <a:rPr lang="ru-RU" dirty="0" smtClean="0"/>
              <a:t>ЦВ по отцепкам вагонов в текущий неплановый ремонт показывает, что около 38 % вагонов поступают с отказами сборочных единиц тележек. Нагрузки, действующие на тележки, носят случайный характер и зависят от полезной нагрузки, скорости движения, состояния пути и ряда других факторов. Поэтому и отказы также носят случайный характер. Все дефекты боковых рам тележек можно разбить на две основные группы: дефекты усталостного происхождения и износы трущихся поверхностей.</a:t>
            </a:r>
          </a:p>
          <a:p>
            <a:pPr algn="ctr"/>
            <a:r>
              <a:rPr lang="ru-RU" sz="1600" b="1" dirty="0" smtClean="0">
                <a:solidFill>
                  <a:srgbClr val="000000"/>
                </a:solidFill>
              </a:rPr>
              <a:t>Изменение </a:t>
            </a:r>
            <a:r>
              <a:rPr lang="ru-RU" sz="1600" b="1" dirty="0">
                <a:solidFill>
                  <a:srgbClr val="000000"/>
                </a:solidFill>
              </a:rPr>
              <a:t>коэффициента относительного трения тележки </a:t>
            </a:r>
            <a:r>
              <a:rPr lang="ru-RU" sz="1600" b="1" dirty="0" smtClean="0">
                <a:solidFill>
                  <a:srgbClr val="000000"/>
                </a:solidFill>
              </a:rPr>
              <a:t>18-578</a:t>
            </a:r>
          </a:p>
          <a:p>
            <a:pPr algn="ctr"/>
            <a:r>
              <a:rPr lang="ru-RU" sz="1600" b="1" dirty="0" smtClean="0">
                <a:solidFill>
                  <a:srgbClr val="000000"/>
                </a:solidFill>
              </a:rPr>
              <a:t> </a:t>
            </a:r>
            <a:r>
              <a:rPr lang="ru-RU" sz="1600" b="1" dirty="0">
                <a:solidFill>
                  <a:srgbClr val="000000"/>
                </a:solidFill>
              </a:rPr>
              <a:t>в зависимости от пробега </a:t>
            </a:r>
            <a:r>
              <a:rPr lang="ru-RU" sz="1600" b="1" dirty="0" smtClean="0">
                <a:solidFill>
                  <a:srgbClr val="000000"/>
                </a:solidFill>
              </a:rPr>
              <a:t>– ТРАНССИБ, отделение В, ВНИИЖТ </a:t>
            </a:r>
          </a:p>
          <a:p>
            <a:pPr algn="ctr"/>
            <a:endParaRPr lang="ru-RU" sz="1600" b="1" dirty="0">
              <a:solidFill>
                <a:srgbClr val="000000"/>
              </a:solidFill>
            </a:endParaRPr>
          </a:p>
          <a:p>
            <a:pPr algn="ctr"/>
            <a:endParaRPr lang="ru-RU" sz="1600" b="1" dirty="0" smtClean="0">
              <a:solidFill>
                <a:srgbClr val="000000"/>
              </a:solidFill>
            </a:endParaRPr>
          </a:p>
          <a:p>
            <a:pPr algn="ctr"/>
            <a:endParaRPr lang="ru-RU" sz="1600" b="1" dirty="0">
              <a:solidFill>
                <a:srgbClr val="000000"/>
              </a:solidFill>
            </a:endParaRPr>
          </a:p>
          <a:p>
            <a:pPr algn="just"/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/>
        </p:nvPicPr>
        <p:blipFill>
          <a:blip r:embed="rId2" cstate="print">
            <a:lum bright="-18000"/>
          </a:blip>
          <a:srcRect/>
          <a:stretch>
            <a:fillRect/>
          </a:stretch>
        </p:blipFill>
        <p:spPr bwMode="auto">
          <a:xfrm>
            <a:off x="1979712" y="3212976"/>
            <a:ext cx="5394193" cy="2880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82000" y="6492875"/>
            <a:ext cx="762000" cy="365125"/>
          </a:xfrm>
        </p:spPr>
        <p:txBody>
          <a:bodyPr/>
          <a:lstStyle/>
          <a:p>
            <a:fld id="{F688B658-1731-4522-8E99-20207A49D72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28392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560" y="260648"/>
            <a:ext cx="7674863" cy="1087016"/>
          </a:xfrm>
        </p:spPr>
        <p:txBody>
          <a:bodyPr>
            <a:normAutofit/>
          </a:bodyPr>
          <a:lstStyle/>
          <a:p>
            <a:pPr algn="ctr"/>
            <a:r>
              <a:rPr lang="ru-RU" sz="1800" b="1" cap="all" dirty="0" smtClean="0">
                <a:latin typeface="Arial" pitchFamily="34" charset="0"/>
                <a:cs typeface="Arial" pitchFamily="34" charset="0"/>
              </a:rPr>
              <a:t>Комплексная задача - Устранение </a:t>
            </a:r>
            <a:r>
              <a:rPr lang="ru-RU" sz="1800" b="1" cap="all" dirty="0">
                <a:latin typeface="Arial" pitchFamily="34" charset="0"/>
                <a:cs typeface="Arial" pitchFamily="34" charset="0"/>
              </a:rPr>
              <a:t>факторов, влияющих на снижение </a:t>
            </a:r>
            <a:r>
              <a:rPr lang="ru-RU" sz="1800" b="1" cap="all" dirty="0" smtClean="0">
                <a:latin typeface="Arial" pitchFamily="34" charset="0"/>
                <a:cs typeface="Arial" pitchFamily="34" charset="0"/>
              </a:rPr>
              <a:t>ресурса боковой рамы</a:t>
            </a:r>
            <a:r>
              <a:rPr lang="ru-RU" sz="1800" b="1" cap="all" dirty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cap="all" dirty="0">
                <a:latin typeface="Arial" pitchFamily="34" charset="0"/>
                <a:cs typeface="Arial" pitchFamily="34" charset="0"/>
              </a:rPr>
            </a:br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0006" y="1196752"/>
            <a:ext cx="88094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cap="all" dirty="0"/>
              <a:t>1.Винтовые пружины </a:t>
            </a:r>
            <a:r>
              <a:rPr lang="ru-RU" sz="1200" dirty="0"/>
              <a:t>Благодаря активной позиции Департамента вагонного хозяйства освоен выпуск качественных пружин. НПЦ «Пружина», </a:t>
            </a:r>
            <a:r>
              <a:rPr lang="ru-RU" sz="1200" dirty="0" err="1"/>
              <a:t>г.Ижевск</a:t>
            </a:r>
            <a:r>
              <a:rPr lang="ru-RU" sz="1200" dirty="0"/>
              <a:t>: высокотемпературная термомеханическая обработка; «</a:t>
            </a:r>
            <a:r>
              <a:rPr lang="ru-RU" sz="1200" dirty="0" err="1"/>
              <a:t>Вагонмаш</a:t>
            </a:r>
            <a:r>
              <a:rPr lang="ru-RU" sz="1200" dirty="0"/>
              <a:t>», </a:t>
            </a:r>
            <a:r>
              <a:rPr lang="ru-RU" sz="1200" dirty="0" err="1"/>
              <a:t>г.Железногорск</a:t>
            </a:r>
            <a:r>
              <a:rPr lang="ru-RU" sz="1200" dirty="0"/>
              <a:t>: объемно-поверхностная закалка сталей ПП и РП по ГОСТ 1452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7294" y="1902729"/>
            <a:ext cx="86654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cap="all" dirty="0" smtClean="0"/>
              <a:t>2.Металлополимерные распределители нагрузки и жесткость пружин</a:t>
            </a:r>
            <a:endParaRPr lang="ru-RU" sz="12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8738" t="31100" r="49843" b="43386"/>
          <a:stretch/>
        </p:blipFill>
        <p:spPr bwMode="auto">
          <a:xfrm>
            <a:off x="140278" y="2158216"/>
            <a:ext cx="1280538" cy="95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420816" y="2158712"/>
            <a:ext cx="4385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/>
              <a:t>В целях обеспечения равномерности </a:t>
            </a:r>
            <a:r>
              <a:rPr lang="ru-RU" sz="1200" dirty="0" err="1" smtClean="0"/>
              <a:t>нагружения</a:t>
            </a:r>
            <a:r>
              <a:rPr lang="ru-RU" sz="1200" dirty="0" smtClean="0"/>
              <a:t> клиньев и всего рессорного комплекта под пружины устанавливаются металлополимерные распределители нагрузки. В качестве упругого элемента применяется термоэластопласт, у которого декремент затухания в 9 раз выше, чем у резины.</a:t>
            </a:r>
            <a:endParaRPr lang="ru-RU" sz="1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8530" y="3329468"/>
            <a:ext cx="86654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cap="all" dirty="0" smtClean="0">
                <a:solidFill>
                  <a:srgbClr val="FF0000"/>
                </a:solidFill>
              </a:rPr>
              <a:t>3.Цель и задачи исследования по фрикционному узлу:</a:t>
            </a:r>
          </a:p>
          <a:p>
            <a:pPr algn="just"/>
            <a:r>
              <a:rPr lang="ru-RU" sz="1200" b="1" dirty="0" smtClean="0"/>
              <a:t>Разработка и внедрение новой системы закалочного охлаждения обеспечивает высокий уровень эксплуатационных свойств клина из стали 20Л (бюджетный вариант) и цельной планки из стали 20 (бюджетный вариант)</a:t>
            </a:r>
          </a:p>
          <a:p>
            <a:pPr algn="just"/>
            <a:endParaRPr lang="ru-RU" sz="1200" dirty="0">
              <a:solidFill>
                <a:srgbClr val="FF0000"/>
              </a:solidFill>
            </a:endParaRPr>
          </a:p>
        </p:txBody>
      </p:sp>
      <p:pic>
        <p:nvPicPr>
          <p:cNvPr id="18" name="Picture 5" descr="DSCN1016"/>
          <p:cNvPicPr>
            <a:picLocks noChangeAspect="1" noChangeArrowheads="1"/>
          </p:cNvPicPr>
          <p:nvPr/>
        </p:nvPicPr>
        <p:blipFill>
          <a:blip r:embed="rId3" cstate="print">
            <a:lum bright="-6000" contrast="12000"/>
          </a:blip>
          <a:srcRect/>
          <a:stretch>
            <a:fillRect/>
          </a:stretch>
        </p:blipFill>
        <p:spPr bwMode="auto">
          <a:xfrm>
            <a:off x="178530" y="3997503"/>
            <a:ext cx="2304256" cy="1730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2490652" y="3861048"/>
            <a:ext cx="66318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zh-CN" sz="1000" dirty="0"/>
              <a:t>1. Детали стандартной комплектации (клинья Сч25, Сч35, составные планки) в процессе циклических испытаний нагреваются</a:t>
            </a:r>
            <a:r>
              <a:rPr lang="ru-RU" altLang="zh-CN" sz="1000" dirty="0" smtClean="0"/>
              <a:t>: клинья </a:t>
            </a:r>
            <a:r>
              <a:rPr lang="ru-RU" altLang="zh-CN" sz="1000" dirty="0">
                <a:solidFill>
                  <a:srgbClr val="FF0000"/>
                </a:solidFill>
              </a:rPr>
              <a:t>до 40 </a:t>
            </a:r>
            <a:r>
              <a:rPr lang="ru-RU" altLang="zh-CN" sz="1000" baseline="30000" dirty="0">
                <a:solidFill>
                  <a:srgbClr val="FF0000"/>
                </a:solidFill>
              </a:rPr>
              <a:t>О</a:t>
            </a:r>
            <a:r>
              <a:rPr lang="ru-RU" altLang="zh-CN" sz="1000" dirty="0">
                <a:solidFill>
                  <a:srgbClr val="FF0000"/>
                </a:solidFill>
              </a:rPr>
              <a:t>С</a:t>
            </a:r>
            <a:r>
              <a:rPr lang="ru-RU" altLang="zh-CN" sz="1000" dirty="0"/>
              <a:t>, составные планки </a:t>
            </a:r>
            <a:r>
              <a:rPr lang="ru-RU" altLang="zh-CN" sz="1000" dirty="0">
                <a:solidFill>
                  <a:srgbClr val="FF0000"/>
                </a:solidFill>
              </a:rPr>
              <a:t>до 40 </a:t>
            </a:r>
            <a:r>
              <a:rPr lang="ru-RU" altLang="zh-CN" sz="1000" baseline="30000" dirty="0">
                <a:solidFill>
                  <a:srgbClr val="FF0000"/>
                </a:solidFill>
              </a:rPr>
              <a:t>О</a:t>
            </a:r>
            <a:r>
              <a:rPr lang="ru-RU" altLang="zh-CN" sz="1000" dirty="0">
                <a:solidFill>
                  <a:srgbClr val="FF0000"/>
                </a:solidFill>
              </a:rPr>
              <a:t>С</a:t>
            </a:r>
            <a:r>
              <a:rPr lang="ru-RU" altLang="zh-CN" sz="1000" dirty="0"/>
              <a:t>, </a:t>
            </a:r>
            <a:r>
              <a:rPr lang="ru-RU" altLang="zh-CN" sz="1000" dirty="0" smtClean="0"/>
              <a:t>Весовой </a:t>
            </a:r>
            <a:r>
              <a:rPr lang="ru-RU" altLang="zh-CN" sz="1000" dirty="0"/>
              <a:t>износ клина – 600 г, </a:t>
            </a:r>
            <a:r>
              <a:rPr lang="ru-RU" altLang="zh-CN" sz="1000" dirty="0" smtClean="0"/>
              <a:t>весовой </a:t>
            </a:r>
            <a:r>
              <a:rPr lang="ru-RU" altLang="zh-CN" sz="1000" dirty="0"/>
              <a:t>износ планки – 150 г</a:t>
            </a:r>
            <a:r>
              <a:rPr lang="ru-RU" altLang="zh-CN" sz="1000" dirty="0" smtClean="0"/>
              <a:t>, Глубина </a:t>
            </a:r>
            <a:r>
              <a:rPr lang="ru-RU" altLang="zh-CN" sz="1000" dirty="0"/>
              <a:t>износа балки – 0,2 – 0,6 мм</a:t>
            </a:r>
            <a:endParaRPr lang="ru-RU" sz="1000" dirty="0"/>
          </a:p>
          <a:p>
            <a:endParaRPr lang="ru-RU" altLang="zh-CN" sz="1000" dirty="0"/>
          </a:p>
          <a:p>
            <a:r>
              <a:rPr lang="ru-RU" altLang="zh-CN" sz="1000" dirty="0"/>
              <a:t>2. Комплектация с клиньями Сч25, Сч35 ОПЗ: </a:t>
            </a:r>
            <a:r>
              <a:rPr lang="ru-RU" altLang="zh-CN" sz="1000" dirty="0" smtClean="0"/>
              <a:t>температура </a:t>
            </a:r>
            <a:r>
              <a:rPr lang="ru-RU" altLang="zh-CN" sz="1000" dirty="0"/>
              <a:t>клиньев </a:t>
            </a:r>
            <a:r>
              <a:rPr lang="ru-RU" altLang="zh-CN" sz="1000" dirty="0">
                <a:solidFill>
                  <a:srgbClr val="FF0000"/>
                </a:solidFill>
              </a:rPr>
              <a:t>до 70 </a:t>
            </a:r>
            <a:r>
              <a:rPr lang="ru-RU" altLang="zh-CN" sz="1000" baseline="30000" dirty="0">
                <a:solidFill>
                  <a:srgbClr val="FF0000"/>
                </a:solidFill>
              </a:rPr>
              <a:t>О</a:t>
            </a:r>
            <a:r>
              <a:rPr lang="ru-RU" altLang="zh-CN" sz="1000" dirty="0">
                <a:solidFill>
                  <a:srgbClr val="FF0000"/>
                </a:solidFill>
              </a:rPr>
              <a:t>С</a:t>
            </a:r>
            <a:r>
              <a:rPr lang="ru-RU" altLang="zh-CN" sz="1000" dirty="0"/>
              <a:t>, </a:t>
            </a:r>
            <a:r>
              <a:rPr lang="ru-RU" altLang="zh-CN" sz="1000" dirty="0" smtClean="0"/>
              <a:t>цельных </a:t>
            </a:r>
            <a:r>
              <a:rPr lang="ru-RU" altLang="zh-CN" sz="1000" dirty="0"/>
              <a:t>планок </a:t>
            </a:r>
            <a:r>
              <a:rPr lang="ru-RU" altLang="zh-CN" sz="1000" dirty="0">
                <a:solidFill>
                  <a:srgbClr val="FF0000"/>
                </a:solidFill>
              </a:rPr>
              <a:t>до 60 </a:t>
            </a:r>
            <a:r>
              <a:rPr lang="ru-RU" altLang="zh-CN" sz="1000" baseline="30000" dirty="0">
                <a:solidFill>
                  <a:srgbClr val="FF0000"/>
                </a:solidFill>
              </a:rPr>
              <a:t>О</a:t>
            </a:r>
            <a:r>
              <a:rPr lang="ru-RU" altLang="zh-CN" sz="1000" dirty="0">
                <a:solidFill>
                  <a:srgbClr val="FF0000"/>
                </a:solidFill>
              </a:rPr>
              <a:t>С</a:t>
            </a:r>
            <a:r>
              <a:rPr lang="ru-RU" altLang="zh-CN" sz="1000" dirty="0"/>
              <a:t>, </a:t>
            </a:r>
            <a:r>
              <a:rPr lang="ru-RU" altLang="zh-CN" sz="1000" dirty="0" smtClean="0"/>
              <a:t>Весовой </a:t>
            </a:r>
            <a:r>
              <a:rPr lang="ru-RU" altLang="zh-CN" sz="1000" dirty="0"/>
              <a:t>износ клина – 200 г, </a:t>
            </a:r>
            <a:r>
              <a:rPr lang="ru-RU" altLang="zh-CN" sz="1000" dirty="0" smtClean="0"/>
              <a:t>весовой </a:t>
            </a:r>
            <a:r>
              <a:rPr lang="ru-RU" altLang="zh-CN" sz="1000" dirty="0"/>
              <a:t>износ планки – 150 г, </a:t>
            </a:r>
            <a:r>
              <a:rPr lang="ru-RU" altLang="zh-CN" sz="1000" dirty="0" smtClean="0"/>
              <a:t>Глубина </a:t>
            </a:r>
            <a:r>
              <a:rPr lang="ru-RU" altLang="zh-CN" sz="1000" dirty="0"/>
              <a:t>износа балки – 0,1 – 0,4 </a:t>
            </a:r>
            <a:r>
              <a:rPr lang="ru-RU" altLang="zh-CN" sz="1000" dirty="0" smtClean="0"/>
              <a:t>мм</a:t>
            </a:r>
          </a:p>
          <a:p>
            <a:endParaRPr lang="ru-RU" sz="1000" dirty="0" smtClean="0"/>
          </a:p>
          <a:p>
            <a:r>
              <a:rPr lang="ru-RU" altLang="zh-CN" sz="1000" dirty="0" smtClean="0"/>
              <a:t>3. Комплектация с клиньями 20ГЛ ОПЗ: температура клиньев </a:t>
            </a:r>
            <a:r>
              <a:rPr lang="ru-RU" altLang="zh-CN" sz="1000" dirty="0" smtClean="0">
                <a:solidFill>
                  <a:srgbClr val="FF0000"/>
                </a:solidFill>
              </a:rPr>
              <a:t>до 80 </a:t>
            </a:r>
            <a:r>
              <a:rPr lang="ru-RU" altLang="zh-CN" sz="1000" baseline="30000" dirty="0" smtClean="0">
                <a:solidFill>
                  <a:srgbClr val="FF0000"/>
                </a:solidFill>
              </a:rPr>
              <a:t>О</a:t>
            </a:r>
            <a:r>
              <a:rPr lang="ru-RU" altLang="zh-CN" sz="1000" dirty="0" smtClean="0">
                <a:solidFill>
                  <a:srgbClr val="FF0000"/>
                </a:solidFill>
              </a:rPr>
              <a:t>С</a:t>
            </a:r>
            <a:r>
              <a:rPr lang="ru-RU" altLang="zh-CN" sz="1000" dirty="0" smtClean="0"/>
              <a:t>, цельных планок </a:t>
            </a:r>
            <a:r>
              <a:rPr lang="ru-RU" altLang="zh-CN" sz="1000" dirty="0" smtClean="0">
                <a:solidFill>
                  <a:srgbClr val="FF0000"/>
                </a:solidFill>
              </a:rPr>
              <a:t>до 80 </a:t>
            </a:r>
            <a:r>
              <a:rPr lang="ru-RU" altLang="zh-CN" sz="1000" baseline="30000" dirty="0" smtClean="0">
                <a:solidFill>
                  <a:srgbClr val="FF0000"/>
                </a:solidFill>
              </a:rPr>
              <a:t>О</a:t>
            </a:r>
            <a:r>
              <a:rPr lang="ru-RU" altLang="zh-CN" sz="1000" dirty="0" smtClean="0">
                <a:solidFill>
                  <a:srgbClr val="FF0000"/>
                </a:solidFill>
              </a:rPr>
              <a:t>С</a:t>
            </a:r>
            <a:r>
              <a:rPr lang="ru-RU" altLang="zh-CN" sz="1000" dirty="0" smtClean="0"/>
              <a:t>, Весовой износ клина – 50 г, весовой износ планки – 150 г, Глубина износа балки – 0,3 – 0,6 мм</a:t>
            </a:r>
            <a:endParaRPr lang="ru-RU" sz="1000" dirty="0" smtClean="0"/>
          </a:p>
          <a:p>
            <a:endParaRPr lang="ru-RU" altLang="zh-CN" sz="1000" dirty="0" smtClean="0"/>
          </a:p>
          <a:p>
            <a:r>
              <a:rPr lang="ru-RU" altLang="zh-CN" sz="1000" dirty="0" smtClean="0"/>
              <a:t>Примечание: База испытаний – 1,0 млн. циклов </a:t>
            </a:r>
            <a:r>
              <a:rPr lang="ru-RU" altLang="zh-CN" sz="1000" dirty="0" err="1" smtClean="0"/>
              <a:t>нагружения</a:t>
            </a:r>
            <a:r>
              <a:rPr lang="ru-RU" altLang="zh-CN" sz="1000" dirty="0" smtClean="0"/>
              <a:t>. Режим нагружения:  Р</a:t>
            </a:r>
            <a:r>
              <a:rPr lang="en-US" altLang="zh-CN" sz="1000" dirty="0" smtClean="0">
                <a:ea typeface="SimSun" pitchFamily="2" charset="-122"/>
              </a:rPr>
              <a:t>max</a:t>
            </a:r>
            <a:r>
              <a:rPr lang="ru-RU" altLang="zh-CN" sz="1000" dirty="0" smtClean="0"/>
              <a:t>=(260 - 350)  кН,  Р</a:t>
            </a:r>
            <a:r>
              <a:rPr lang="en-US" altLang="zh-CN" sz="1000" dirty="0" smtClean="0">
                <a:ea typeface="SimSun" pitchFamily="2" charset="-122"/>
              </a:rPr>
              <a:t>min</a:t>
            </a:r>
            <a:r>
              <a:rPr lang="ru-RU" altLang="zh-CN" sz="1000" dirty="0" smtClean="0"/>
              <a:t>=(80 - 100)  кН, полная амплитуда перемещения 7,0 – 10,0 мм. Составная планка (стандартная)</a:t>
            </a:r>
            <a:endParaRPr lang="ru-RU" altLang="zh-CN" sz="1000" dirty="0"/>
          </a:p>
        </p:txBody>
      </p:sp>
      <p:graphicFrame>
        <p:nvGraphicFramePr>
          <p:cNvPr id="20" name="Group 43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80724574"/>
              </p:ext>
            </p:extLst>
          </p:nvPr>
        </p:nvGraphicFramePr>
        <p:xfrm>
          <a:off x="5940152" y="2178936"/>
          <a:ext cx="2944169" cy="1322072"/>
        </p:xfrm>
        <a:graphic>
          <a:graphicData uri="http://schemas.openxmlformats.org/drawingml/2006/table">
            <a:tbl>
              <a:tblPr/>
              <a:tblGrid>
                <a:gridCol w="720081"/>
                <a:gridCol w="709944"/>
                <a:gridCol w="757072"/>
                <a:gridCol w="373050"/>
                <a:gridCol w="384022"/>
              </a:tblGrid>
              <a:tr h="28575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Параметры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18-100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18-578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18-194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100.30.002, Ø30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 тс/ось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100.30.006, Ø28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 тс/ось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194.30.017-0, Ø27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тс/ось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Жесткость комплекта пружин, Н/мм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683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425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614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414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382000" y="6492875"/>
            <a:ext cx="762000" cy="365125"/>
          </a:xfrm>
        </p:spPr>
        <p:txBody>
          <a:bodyPr/>
          <a:lstStyle/>
          <a:p>
            <a:fld id="{F688B658-1731-4522-8E99-20207A49D721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06354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203923" y="285728"/>
            <a:ext cx="894007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ТЕХНИЧЕСКИЕ МЕРОПРИЯТИЯ ПО увеличению срока службы  фрикционного узла. Опытно-промышленный участок МИИТ - Метровагонмаш</a:t>
            </a:r>
            <a:endParaRPr lang="ru-RU" b="1" cap="all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27784" y="3138635"/>
            <a:ext cx="65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spAutoFit/>
          </a:bodyPr>
          <a:lstStyle/>
          <a:p>
            <a:endParaRPr lang="ru-RU" sz="1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07504" y="1412776"/>
            <a:ext cx="2797945" cy="27699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Опытно-промышленный участок:</a:t>
            </a:r>
            <a:endParaRPr lang="ru-RU" sz="1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58110" y="5627531"/>
            <a:ext cx="5769053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Гарантированный пробег клиньев 500,0 тыс. км, закрывает проблему увеличения износа фрикционных клиньев  на сети дорог  и обеспечивает требования параметров коэффициента относительного трения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7504" y="5085184"/>
            <a:ext cx="2966954" cy="646331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Внешний вид закалочной установки </a:t>
            </a:r>
            <a:r>
              <a:rPr lang="ru-RU" sz="1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 закалочных устройств для </a:t>
            </a:r>
            <a:r>
              <a:rPr lang="ru-RU" sz="12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планок и клиньев </a:t>
            </a:r>
            <a:endParaRPr lang="ru-RU" sz="1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3923928" y="3099738"/>
            <a:ext cx="42148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Клинья фрикционные из стали </a:t>
            </a:r>
            <a:r>
              <a:rPr lang="ru-RU" sz="1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20Л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/>
              <a:t>Friction </a:t>
            </a:r>
            <a:r>
              <a:rPr lang="en-US" sz="1200" dirty="0" smtClean="0"/>
              <a:t>wedges made of 20L steel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3779912" y="5085184"/>
            <a:ext cx="4230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Планки фрикционные из стали </a:t>
            </a:r>
            <a:r>
              <a:rPr lang="ru-RU" sz="1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20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/>
              <a:t>Friction </a:t>
            </a:r>
            <a:r>
              <a:rPr lang="en-US" sz="1200" dirty="0" smtClean="0"/>
              <a:t>strips made of steel 20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72" t="6481" r="4167" b="8333"/>
          <a:stretch/>
        </p:blipFill>
        <p:spPr>
          <a:xfrm>
            <a:off x="539552" y="1844824"/>
            <a:ext cx="2128431" cy="1472303"/>
          </a:xfrm>
          <a:prstGeom prst="rect">
            <a:avLst/>
          </a:prstGeom>
        </p:spPr>
      </p:pic>
      <p:pic>
        <p:nvPicPr>
          <p:cNvPr id="30" name="Рисунок 29" descr="DSCN1248"/>
          <p:cNvPicPr/>
          <p:nvPr/>
        </p:nvPicPr>
        <p:blipFill>
          <a:blip r:embed="rId3" cstate="print">
            <a:lum bright="6000" contrast="-1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181" t="3214" r="24208"/>
          <a:stretch>
            <a:fillRect/>
          </a:stretch>
        </p:blipFill>
        <p:spPr bwMode="auto">
          <a:xfrm>
            <a:off x="467544" y="3356992"/>
            <a:ext cx="1064215" cy="1696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30" descr="111"/>
          <p:cNvPicPr/>
          <p:nvPr/>
        </p:nvPicPr>
        <p:blipFill>
          <a:blip r:embed="rId4" cstate="print">
            <a:lum contrast="6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697" t="23798" r="23730" b="9312"/>
          <a:stretch>
            <a:fillRect/>
          </a:stretch>
        </p:blipFill>
        <p:spPr bwMode="auto">
          <a:xfrm>
            <a:off x="1547664" y="3356992"/>
            <a:ext cx="1176940" cy="1696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Рисунок 31" descr="3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5600" b="24001"/>
          <a:stretch>
            <a:fillRect/>
          </a:stretch>
        </p:blipFill>
        <p:spPr bwMode="auto">
          <a:xfrm>
            <a:off x="4139952" y="1799202"/>
            <a:ext cx="3744415" cy="1287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568" r="1285" b="2917"/>
          <a:stretch>
            <a:fillRect/>
          </a:stretch>
        </p:blipFill>
        <p:spPr bwMode="auto">
          <a:xfrm>
            <a:off x="4689617" y="3804158"/>
            <a:ext cx="2291715" cy="13303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82000" y="6443506"/>
            <a:ext cx="762000" cy="365125"/>
          </a:xfrm>
        </p:spPr>
        <p:txBody>
          <a:bodyPr/>
          <a:lstStyle/>
          <a:p>
            <a:fld id="{F688B658-1731-4522-8E99-20207A49D721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1628800"/>
            <a:ext cx="1800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Pilot industrial site:</a:t>
            </a:r>
            <a:endParaRPr lang="ru-RU" sz="1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07504" y="5661248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Appearance of the quenching plant and quenching devices for slats and wedges</a:t>
            </a:r>
            <a:endParaRPr lang="ru-RU" sz="1200" dirty="0"/>
          </a:p>
        </p:txBody>
      </p:sp>
    </p:spTree>
    <p:extLst>
      <p:ext uri="{BB962C8B-B14F-4D97-AF65-F5344CB8AC3E}">
        <p14:creationId xmlns="" xmlns:p14="http://schemas.microsoft.com/office/powerpoint/2010/main" val="14888927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2136" y="697920"/>
            <a:ext cx="86654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cap="all" dirty="0" smtClean="0"/>
              <a:t>Научная </a:t>
            </a:r>
            <a:r>
              <a:rPr lang="ru-RU" sz="1600" b="1" cap="all" dirty="0" smtClean="0"/>
              <a:t>новизна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2136" y="1036474"/>
            <a:ext cx="866541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- Показана эффективность применения рядовых марок сталей, упрочненных интенсивным закалочным охлаждением быстродвижущимся потоком воды. Разработана и изучена</a:t>
            </a:r>
            <a:r>
              <a:rPr lang="ru-RU" sz="1600" b="1" dirty="0" smtClean="0"/>
              <a:t> </a:t>
            </a:r>
            <a:r>
              <a:rPr lang="ru-RU" sz="1600" dirty="0" smtClean="0"/>
              <a:t>новая система </a:t>
            </a:r>
            <a:r>
              <a:rPr lang="ru-RU" sz="1600" dirty="0"/>
              <a:t>закалочного </a:t>
            </a:r>
            <a:r>
              <a:rPr lang="ru-RU" sz="1600" dirty="0" smtClean="0"/>
              <a:t>охлаждения деталей фрикционного узла (клин, планка).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 smtClean="0"/>
              <a:t>- Изучено влияние параметров интенсивного охлаждения на состояние поверхностного слоя, определяющего работоспособность деталей из рядовых марок сталей: сталь 20Л и сталь 20.</a:t>
            </a:r>
          </a:p>
          <a:p>
            <a:pPr algn="just"/>
            <a:endParaRPr lang="ru-RU" sz="16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293096"/>
            <a:ext cx="86654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cap="all" dirty="0" smtClean="0"/>
              <a:t>Экономическая </a:t>
            </a:r>
            <a:r>
              <a:rPr lang="ru-RU" sz="1600" b="1" cap="all" dirty="0" smtClean="0"/>
              <a:t>эффективность </a:t>
            </a:r>
          </a:p>
          <a:p>
            <a:pPr algn="just"/>
            <a:r>
              <a:rPr lang="ru-RU" sz="1600" dirty="0" smtClean="0"/>
              <a:t>- достигается за счет оптимизации технологического процесса производства клина (оптимальный химический состав стали – сталь 20Л, снижение металлоемкости клина) и планки (применение стали 20 взамен стали 30ХГСА, 20Х, устранение операции отпуска) и кратное увеличение срока службы в эксплуатации.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708920"/>
            <a:ext cx="66001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cs typeface="Arial" pitchFamily="34" charset="0"/>
              </a:rPr>
              <a:t>РАБОТЫ ПО ПОДГОТОВКЕ ПОДНАДЗОРНОЙ ЭКСПЛУАТАЦИИ:</a:t>
            </a:r>
            <a:r>
              <a:rPr lang="ru-RU" sz="1600" b="1" dirty="0" smtClean="0"/>
              <a:t>  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996952"/>
            <a:ext cx="86493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cs typeface="Arial" pitchFamily="34" charset="0"/>
              </a:rPr>
              <a:t>1. Три партии клиньев из трех марок стали.</a:t>
            </a:r>
          </a:p>
          <a:p>
            <a:r>
              <a:rPr lang="ru-RU" sz="1600" dirty="0" smtClean="0">
                <a:cs typeface="Arial" pitchFamily="34" charset="0"/>
              </a:rPr>
              <a:t>2. Цельные фрикционные планки.</a:t>
            </a:r>
          </a:p>
          <a:p>
            <a:r>
              <a:rPr lang="ru-RU" sz="1600" dirty="0" smtClean="0">
                <a:cs typeface="Arial" pitchFamily="34" charset="0"/>
              </a:rPr>
              <a:t>3. Наличие участка по закалке быстродвижущимся потоком воды -   работы по реализации пунктов ГОСТ постановки продукции на производство и корректировка конструкции закалочных устройств.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62900" y="6492875"/>
            <a:ext cx="762000" cy="365125"/>
          </a:xfrm>
        </p:spPr>
        <p:txBody>
          <a:bodyPr/>
          <a:lstStyle/>
          <a:p>
            <a:fld id="{F688B658-1731-4522-8E99-20207A49D72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70642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564904"/>
            <a:ext cx="7543800" cy="1791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762000" y="5864423"/>
            <a:ext cx="1865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+mn-lt"/>
              </a:rPr>
              <a:t>г . Брянск, 2024 год</a:t>
            </a:r>
            <a:endParaRPr lang="ru-RU" sz="1400" b="1" i="1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548680"/>
            <a:ext cx="734481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600" b="1" dirty="0" smtClean="0"/>
          </a:p>
          <a:p>
            <a:pPr algn="just"/>
            <a:r>
              <a:rPr lang="ru-RU" sz="3600" b="1" dirty="0"/>
              <a:t>	</a:t>
            </a:r>
            <a:r>
              <a:rPr lang="ru-RU" sz="2000" b="1" dirty="0" smtClean="0"/>
              <a:t>Актуальность темы по фрикционному узлу подтверждена</a:t>
            </a:r>
            <a:r>
              <a:rPr lang="ru-RU" sz="2000" dirty="0"/>
              <a:t> </a:t>
            </a:r>
            <a:r>
              <a:rPr lang="ru-RU" sz="2000" dirty="0" smtClean="0"/>
              <a:t>материалами Совета главных конструкторов ОПЖТ от 19.01.2023г. № СГК 01/23. Протокол утвержден Президентом ОПЖТ В.А. Гапановичем 02.02.2023 г. Для выбора оптимального решения по работе фрикционного узла тележки грузового вагона модели 18-100 применялся опыт содержания тележек </a:t>
            </a:r>
            <a:r>
              <a:rPr lang="en-US" sz="2000" dirty="0" smtClean="0"/>
              <a:t>Barber </a:t>
            </a:r>
            <a:r>
              <a:rPr lang="ru-RU" sz="2000" dirty="0" smtClean="0"/>
              <a:t> и </a:t>
            </a:r>
            <a:r>
              <a:rPr lang="en-US" sz="2000" dirty="0" smtClean="0"/>
              <a:t>Motion Control</a:t>
            </a:r>
            <a:r>
              <a:rPr lang="ru-RU" sz="2000" dirty="0" smtClean="0"/>
              <a:t>. </a:t>
            </a:r>
          </a:p>
          <a:p>
            <a:pPr algn="just"/>
            <a:r>
              <a:rPr lang="ru-RU" sz="2000" dirty="0" smtClean="0"/>
              <a:t>	</a:t>
            </a:r>
            <a:r>
              <a:rPr lang="ru-RU" sz="2000" b="1" dirty="0" smtClean="0"/>
              <a:t>Достижимость</a:t>
            </a:r>
            <a:r>
              <a:rPr lang="ru-RU" sz="2000" dirty="0"/>
              <a:t> </a:t>
            </a:r>
            <a:r>
              <a:rPr lang="ru-RU" sz="2000" b="1" dirty="0" smtClean="0"/>
              <a:t>заявленной</a:t>
            </a:r>
            <a:r>
              <a:rPr lang="ru-RU" sz="2000" dirty="0" smtClean="0"/>
              <a:t> </a:t>
            </a:r>
            <a:r>
              <a:rPr lang="ru-RU" sz="2000" b="1" dirty="0" smtClean="0"/>
              <a:t>цели работы </a:t>
            </a:r>
            <a:r>
              <a:rPr lang="ru-RU" sz="2000" dirty="0" smtClean="0"/>
              <a:t>подтверждается гарантированным пробегом 500,0 тыс.км. для фрикционного узла тележки грузового вагона модели 18-100 за счет применения отечественной технологии интенсивного закалочного охлаждения быстродвижущимся потоком воды  рядовых марок сталей: клин – сталь 20Л, сталь 25Л, сталь 20ГЛ; планка цельная – сталь 20.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82000" y="6492875"/>
            <a:ext cx="762000" cy="365125"/>
          </a:xfrm>
        </p:spPr>
        <p:txBody>
          <a:bodyPr/>
          <a:lstStyle/>
          <a:p>
            <a:fld id="{F688B658-1731-4522-8E99-20207A49D721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5226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564904"/>
            <a:ext cx="7543800" cy="1791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/>
              <a:t> </a:t>
            </a:r>
            <a:r>
              <a:rPr lang="ru-RU" sz="5400" dirty="0" smtClean="0"/>
              <a:t>            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762000" y="5864423"/>
            <a:ext cx="1865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+mn-lt"/>
              </a:rPr>
              <a:t>г . Брянск, 2024 год</a:t>
            </a:r>
            <a:endParaRPr lang="ru-RU" sz="1400" b="1" i="1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060848"/>
            <a:ext cx="734481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3600" b="1" dirty="0" smtClean="0"/>
          </a:p>
          <a:p>
            <a:pPr algn="ctr"/>
            <a:endParaRPr lang="ru-RU" sz="2400" b="1" dirty="0" smtClean="0"/>
          </a:p>
          <a:p>
            <a:pPr algn="just"/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30710076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1816</TotalTime>
  <Words>742</Words>
  <Application>Microsoft Office PowerPoint</Application>
  <PresentationFormat>Экран 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NewsPrint</vt:lpstr>
      <vt:lpstr>г . Брянск, 2024 год    Липов Евгений Геннадьевич</vt:lpstr>
      <vt:lpstr>г . Брянск, 2024 год</vt:lpstr>
      <vt:lpstr>Комплексная задача - Устранение факторов, влияющих на снижение ресурса боковой рамы </vt:lpstr>
      <vt:lpstr>Слайд 4</vt:lpstr>
      <vt:lpstr>Слайд 5</vt:lpstr>
      <vt:lpstr>г . Брянск, 2024 год</vt:lpstr>
      <vt:lpstr>г . Брянск, 2024 год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Легостаев Александр Федорович</dc:creator>
  <cp:lastModifiedBy>LipovEG</cp:lastModifiedBy>
  <cp:revision>275</cp:revision>
  <dcterms:created xsi:type="dcterms:W3CDTF">2016-07-13T09:53:57Z</dcterms:created>
  <dcterms:modified xsi:type="dcterms:W3CDTF">2024-08-29T06:31:37Z</dcterms:modified>
</cp:coreProperties>
</file>