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30775-F68A-48F3-B8D9-AEE1C13B6CA1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44847-2A17-462E-969B-AD89C7C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3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95C2F-E14F-40DE-ACB4-8A8AECFDECFD}" type="datetime1">
              <a:rPr lang="ru-RU" smtClean="0"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02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ED6-8702-46B7-86AC-C8C3BC9A4D92}" type="datetime1">
              <a:rPr lang="ru-RU" smtClean="0"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123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2D7-80EB-4F5E-9AD2-D8D00FBF218C}" type="datetime1">
              <a:rPr lang="ru-RU" smtClean="0"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30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CC697-62AE-4450-9E2D-530820D5AFC8}" type="datetime1">
              <a:rPr lang="ru-RU" smtClean="0"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75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CD34-027E-46BA-978A-C623DF888A77}" type="datetime1">
              <a:rPr lang="ru-RU" smtClean="0"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83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BF1C-B2D9-4B3F-9723-E9C95EC7579E}" type="datetime1">
              <a:rPr lang="ru-RU" smtClean="0"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172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736-A050-469B-93D9-48A4A4DFC171}" type="datetime1">
              <a:rPr lang="ru-RU" smtClean="0"/>
              <a:t>11.09.2024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46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F2F38-651F-4405-AA64-26B7945CA1C8}" type="datetime1">
              <a:rPr lang="ru-RU" smtClean="0"/>
              <a:t>11.09.2024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365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B49ED-AE11-4C57-B5FB-068344435053}" type="datetime1">
              <a:rPr lang="ru-RU" smtClean="0"/>
              <a:t>11.09.2024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202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B4E7-5F70-4C3C-A771-0AD4E9F720CD}" type="datetime1">
              <a:rPr lang="ru-RU" smtClean="0"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802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19D9-C1F5-48AF-8691-FC316AF53C13}" type="datetime1">
              <a:rPr lang="ru-RU" smtClean="0"/>
              <a:t>11.09.2024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067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78573-CE75-4901-9780-01B6446220B6}" type="datetime1">
              <a:rPr lang="ru-RU" smtClean="0"/>
              <a:t>11.09.2024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D3050-B60B-4FF5-9873-F3E38ACFF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35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122363"/>
            <a:ext cx="11353800" cy="2387600"/>
          </a:xfrm>
        </p:spPr>
        <p:txBody>
          <a:bodyPr>
            <a:normAutofit fontScale="90000"/>
          </a:bodyPr>
          <a:lstStyle/>
          <a:p>
            <a:r>
              <a:rPr lang="ru-RU" sz="4900" b="1" dirty="0"/>
              <a:t>Вопросы практического и теоретического исследования интенсивного закалочного охлаждения деталей железнодорожного транспорта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8300" y="6419850"/>
            <a:ext cx="9144000" cy="438150"/>
          </a:xfrm>
        </p:spPr>
        <p:txBody>
          <a:bodyPr/>
          <a:lstStyle/>
          <a:p>
            <a:r>
              <a:rPr lang="ru-RU" dirty="0"/>
              <a:t>МОСКВА 2024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8692978" y="4141316"/>
            <a:ext cx="3078892" cy="183111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9600" b="1" dirty="0"/>
              <a:t>В.М. Федин – МИИТ</a:t>
            </a:r>
            <a:endParaRPr lang="en-US" sz="9600" b="1" dirty="0"/>
          </a:p>
          <a:p>
            <a:pPr algn="l"/>
            <a:r>
              <a:rPr lang="ru-RU" sz="5800" b="1" dirty="0"/>
              <a:t>К.А. </a:t>
            </a:r>
            <a:r>
              <a:rPr lang="ru-RU" sz="5800" b="1" dirty="0" err="1"/>
              <a:t>Чернышёв</a:t>
            </a:r>
            <a:endParaRPr lang="ru-RU" sz="5800" b="1" dirty="0"/>
          </a:p>
          <a:p>
            <a:pPr algn="l"/>
            <a:r>
              <a:rPr lang="ru-RU" sz="5800" b="1" dirty="0"/>
              <a:t>Т.А. Попова</a:t>
            </a:r>
          </a:p>
          <a:p>
            <a:pPr algn="l"/>
            <a:r>
              <a:rPr lang="ru-RU" sz="5800" b="1" dirty="0"/>
              <a:t>Е.Г. </a:t>
            </a:r>
            <a:r>
              <a:rPr lang="ru-RU" sz="5800" b="1" dirty="0" err="1"/>
              <a:t>Липов</a:t>
            </a:r>
            <a:endParaRPr lang="ru-RU" sz="5800" b="1" dirty="0"/>
          </a:p>
          <a:p>
            <a:pPr algn="l"/>
            <a:r>
              <a:rPr lang="ru-RU" sz="5800" b="1" dirty="0"/>
              <a:t>А.А. </a:t>
            </a:r>
            <a:r>
              <a:rPr lang="ru-RU" sz="5800" b="1" dirty="0" err="1"/>
              <a:t>Байматов</a:t>
            </a:r>
            <a:endParaRPr lang="ru-RU" sz="5800" b="1" dirty="0"/>
          </a:p>
          <a:p>
            <a:pPr algn="l"/>
            <a:r>
              <a:rPr lang="ru-RU" sz="5800" b="1" dirty="0"/>
              <a:t>Ю.А. Фокин</a:t>
            </a:r>
          </a:p>
          <a:p>
            <a:r>
              <a:rPr lang="ru-RU" dirty="0"/>
              <a:t>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59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517775"/>
            <a:ext cx="114300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802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7425"/>
          </a:xfrm>
        </p:spPr>
        <p:txBody>
          <a:bodyPr/>
          <a:lstStyle/>
          <a:p>
            <a:r>
              <a:rPr lang="ru-RU" dirty="0"/>
              <a:t>Постановка проблемы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825625"/>
            <a:ext cx="11601450" cy="435133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Закалочное охлаждение изделий со скоростями, существенно превышающими критические, как в интервале температур диффузионного распада аустенита, так и в области мартенситного превращения, обеспечивают получение важных прочностных преимуществ, по сравнению с обычными скоростями охлаждения.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Интенсивное закалочное охлаждение благоприятно воздействует на тонкую структуру за счет получения более дисперсионного кристаллического строения по сравнению с закалочным охлаждением с обычными скоростями в спокойных средах (вода, масло), что также способствует повышению уровня хрупкой прочности.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Быстродвижущийся поток воды (БПВ) – движение охлаждающей жидкости со скоростью выше критической скорости охлаждения на заданной толщине изделия в интервале температур наименьшей устойчивости аустенита (720-550 °C), так и в области мартенситного превращения (320-200 °C).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015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Примеры реализации технологии интенсивного закалочного охлаждения (БПВ)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41375"/>
          </a:xfrm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фрикционного узла тележки грузового вагона (клин - сталь 20Л, 25Л, 20ГЛ, планка – сталь 20)</a:t>
            </a:r>
          </a:p>
        </p:txBody>
      </p:sp>
      <p:pic>
        <p:nvPicPr>
          <p:cNvPr id="4" name="Рисунок 3" descr="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00" b="24001"/>
          <a:stretch>
            <a:fillRect/>
          </a:stretch>
        </p:blipFill>
        <p:spPr bwMode="auto">
          <a:xfrm>
            <a:off x="1143000" y="3189766"/>
            <a:ext cx="4024423" cy="2163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8" r="1285" b="2917"/>
          <a:stretch>
            <a:fillRect/>
          </a:stretch>
        </p:blipFill>
        <p:spPr bwMode="auto">
          <a:xfrm>
            <a:off x="6600726" y="3189767"/>
            <a:ext cx="3925507" cy="21632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314450" y="6059487"/>
            <a:ext cx="9563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Детали фрикционного узла тележки модели 18-100: а – клин – сталь 20Л; б – планка – сталь 20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29093" y="5487987"/>
            <a:ext cx="81881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060629" y="5487987"/>
            <a:ext cx="83324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б)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380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46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Примеры реализации технологии интенсивного закалочного охлаждения (БПВ)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157" y="1671124"/>
            <a:ext cx="6591300" cy="1274075"/>
          </a:xfrm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Винтовые пружины пассажирского подвижного состава (стали 60С2ХА, 60С2ХФА, 51CrV4)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666617" y="1225689"/>
            <a:ext cx="441108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Пружины после экспериментальной термообработки для испытаний: 1 – черт. 30.38.103, сталь 60С2ХА; 2 – черт. 875.20.001, сталь 60С2ХА; 3 – черт. 7600.31.36.103, сталь 60С2ХА; 4 – черт. 7600.31.36.102, сталь 60С2ХА; 5 – черт. 7600.31.36.103, сталь 60С2ХФА; 6 – черт. 7600.31.36.102, сталь 60С2ХФА; 7 – черт. 7600.31.36.103, сталь 60С2ХФА; 8 – черт. 7600.31.36.102, сталь 60С2ХФА; 9 – черт. 1.7172К.31.35.101.00, сталь 51CrV4; 10 – черт. 1.7172.31.35.100.00, сталь 51CrV4; 11 – черт. 30.30.103, сталь 60С2ХА; 12 – черт. 875.20.001, сталь 60С2ХА.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Термическая обработка: 1, 2, 3, 4, 5, 6 – объемное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душирование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отпуск 520 °С, 1час; 7, 8 – серийное производство; 9, 10 – закалка быстродвижущимся потоком воды, отпуск 540 °С, 1 час; 11, 12 – серийное производство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29093" y="5487987"/>
            <a:ext cx="81881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57" y="2999561"/>
            <a:ext cx="3524250" cy="34151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057" y="3116136"/>
            <a:ext cx="3904410" cy="3071251"/>
          </a:xfrm>
          <a:prstGeom prst="rect">
            <a:avLst/>
          </a:prstGeom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865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367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Примеры реализации технологии интенсивного закалочного охлаждения (БПВ)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0350" y="1590352"/>
            <a:ext cx="6591300" cy="631571"/>
          </a:xfrm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Шпинтон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(замена стали 40Х на сталь 35)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99960" y="2291196"/>
            <a:ext cx="55443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а -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шпинтонный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узел вагона метрополитена: 1 – защитный колпак; 2 – резиновая прокладка; 3 – нижняя опора пружины; 4 – пластмассовая втулка; 5 – крепежная проволока; 6 – пружина; 7 – верхняя направляющая опора; 8 –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шпинтон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; 9 – стопорная планка; 10 – винт; 11 – фиксирующая гайка; 12 – защитный кожух; 13 – гайка; 14 – нижняя опора пружины; 15 – резиновая втулка; 16 – стяжной хомут; б –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шпинтоны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из стали 35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86043" y="6374246"/>
            <a:ext cx="81881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а)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0" t="20465" r="48131" b="6119"/>
          <a:stretch>
            <a:fillRect/>
          </a:stretch>
        </p:blipFill>
        <p:spPr bwMode="auto">
          <a:xfrm>
            <a:off x="439215" y="2279073"/>
            <a:ext cx="2799285" cy="3917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9" t="3724" r="52585" b="8215"/>
          <a:stretch/>
        </p:blipFill>
        <p:spPr bwMode="auto">
          <a:xfrm>
            <a:off x="3599610" y="2279073"/>
            <a:ext cx="2439240" cy="3917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059710" y="6374246"/>
            <a:ext cx="833241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б)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57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367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Примеры реализации технологии интенсивного закалочного охлаждения (БПВ)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950" y="1495102"/>
            <a:ext cx="10763250" cy="631571"/>
          </a:xfrm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Чугунная гильза цилиндра дизеля (замена чугуна СЧХНМД на Сч20)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45821" y="6024408"/>
            <a:ext cx="9696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Гильза цилиндра Д49 из Сч20. а - нагрев; б -закалочное охлаждение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23042" y="5518958"/>
            <a:ext cx="81881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279579" y="5518958"/>
            <a:ext cx="833241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б)</a:t>
            </a:r>
          </a:p>
        </p:txBody>
      </p:sp>
      <p:pic>
        <p:nvPicPr>
          <p:cNvPr id="9" name="Рисунок 8" descr="C:\Users\1\Desktop\гильза\Фото0338.jpg"/>
          <p:cNvPicPr/>
          <p:nvPr/>
        </p:nvPicPr>
        <p:blipFill rotWithShape="1">
          <a:blip r:embed="rId2" cstate="print"/>
          <a:srcRect l="23494" t="30128" r="34499" b="39078"/>
          <a:stretch/>
        </p:blipFill>
        <p:spPr bwMode="auto">
          <a:xfrm>
            <a:off x="2419014" y="2426682"/>
            <a:ext cx="3017756" cy="29977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Admin\Desktop\ГИЛЬЗА-БПВ-Д49,10Д100,Рубашка, ТЭО,виза Гапановича В.А\Фото0332-охл. БПВ,Д4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0" t="20855" r="17909" b="43206"/>
          <a:stretch/>
        </p:blipFill>
        <p:spPr bwMode="auto">
          <a:xfrm>
            <a:off x="6512620" y="2426682"/>
            <a:ext cx="2857920" cy="29977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620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367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Примеры реализации технологии интенсивного закалочного охлаждения (БПВ)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75" y="1571626"/>
            <a:ext cx="10763250" cy="468999"/>
          </a:xfrm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Скрепление для крутых кривых (ЖБР65Л)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3825" y="5690919"/>
            <a:ext cx="119443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а – не обрезиненная и обрезиненная подкладки; б - скрепление ЖБР65Л: протокол № 6 НТС ОАО «РЖД» 2016г; протокол № ЦТЕХ-221/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от 05.05.2017 г; протокол № ЦДИ-2120/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от 02.12.2019 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02457" y="4946545"/>
            <a:ext cx="81881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641529" y="5363346"/>
            <a:ext cx="833241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б)</a:t>
            </a:r>
          </a:p>
        </p:txBody>
      </p:sp>
      <p:pic>
        <p:nvPicPr>
          <p:cNvPr id="11" name="Picture 1" descr="C:\Users\Samsung\Desktop\DSCN496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553667"/>
            <a:ext cx="4876800" cy="2374837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3" t="3463" r="1720" b="16929"/>
          <a:stretch/>
        </p:blipFill>
        <p:spPr>
          <a:xfrm>
            <a:off x="6096000" y="2374117"/>
            <a:ext cx="4305300" cy="296633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340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93675"/>
            <a:ext cx="11430000" cy="1325563"/>
          </a:xfrm>
        </p:spPr>
        <p:txBody>
          <a:bodyPr>
            <a:normAutofit/>
          </a:bodyPr>
          <a:lstStyle/>
          <a:p>
            <a:r>
              <a:rPr lang="ru-RU" dirty="0"/>
              <a:t>Перспективы внедрения технологии интенсивного закалочного охлаждения (БПВ)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8449" y="3619500"/>
            <a:ext cx="1168717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Принятая система хозяйствования в системе железнодорожного транспорта пока не предусматривает интереса к увеличению срока службы деталей без увеличения себестоимости. Пример, фрикционный узел, башмаки тормозные горочные – увеличение срока службы на порядок. Это в масштабах отрасли хорошая экономическая эффективность. Еще более перспективная тема – скрепление для крутых кривых. Работа проведена по протоколу Ц, одобрена ЦТЕХ и ЦДИ. Стендовые испытания подтверждают высокий результат. Утерянная исполнительская дисциплина по выполнению принятых решений не позволяет выйти на полигонные испытания. Комплектация узла скрепления с уникальными прочностными свойствами для 30 шпал ждет решения по испытаниям. </a:t>
            </a:r>
          </a:p>
        </p:txBody>
      </p:sp>
      <p:pic>
        <p:nvPicPr>
          <p:cNvPr id="10" name="Рисунок 9" descr="C:\Users\Admin\Desktop\IMG_261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" t="32711" r="574" b="25167"/>
          <a:stretch/>
        </p:blipFill>
        <p:spPr bwMode="auto">
          <a:xfrm>
            <a:off x="123825" y="1519238"/>
            <a:ext cx="5857875" cy="1890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02037" y="2264539"/>
            <a:ext cx="58089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Башмак тормозной горочный, Ст3, сталь 20 БПВ</a:t>
            </a:r>
            <a:endParaRPr lang="ru-RU" sz="20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600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93675"/>
            <a:ext cx="114300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ЗАКЛЮЧЕНИЕ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2412" y="2025162"/>
            <a:ext cx="11687175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	Современное положение дел 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области новых работ </a:t>
            </a:r>
            <a:r>
              <a:rPr lang="ru-RU" sz="2000">
                <a:latin typeface="Times New Roman" panose="02020603050405020304" pitchFamily="18" charset="0"/>
                <a:ea typeface="Calibri" panose="020F0502020204030204" pitchFamily="34" charset="0"/>
              </a:rPr>
              <a:t>требует моделирования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процессов термической обработки деталей железнодорожного транспорта, которое строится на решении трех задач: задачи нелинейной нестационарной теплопроводности, моделирования формирования структурных превращений и собственно вычисления величины напряжений путем решения упругопластической задачи, с учетом реологических свойств исследуемой стали. Ранее в таких исследованиях применялся шаговый метод расчета, при котором имелась возможность на каждом шаге по времени решать задачу по определению температуры, структуры и величины напряжений, независимо друг от друга.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	Современные исследования в приведенных выше работах, в расчетной области на данный момент отсутствуют.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D3050-B60B-4FF5-9873-F3E38ACFF25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6939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865</Words>
  <Application>Microsoft Office PowerPoint</Application>
  <PresentationFormat>Широкоэкранный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Вопросы практического и теоретического исследования интенсивного закалочного охлаждения деталей железнодорожного транспорта</vt:lpstr>
      <vt:lpstr>Постановка проблемы</vt:lpstr>
      <vt:lpstr>Примеры реализации технологии интенсивного закалочного охлаждения (БПВ)</vt:lpstr>
      <vt:lpstr>Примеры реализации технологии интенсивного закалочного охлаждения (БПВ)</vt:lpstr>
      <vt:lpstr>Примеры реализации технологии интенсивного закалочного охлаждения (БПВ)</vt:lpstr>
      <vt:lpstr>Примеры реализации технологии интенсивного закалочного охлаждения (БПВ)</vt:lpstr>
      <vt:lpstr>Примеры реализации технологии интенсивного закалочного охлаждения (БПВ)</vt:lpstr>
      <vt:lpstr>Перспективы внедрения технологии интенсивного закалочного охлаждения (БПВ)</vt:lpstr>
      <vt:lpstr>ЗАКЛЮЧЕНИЕ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практического и теоретического исследования интенсивного закалочного охлаждения деталей железнодорожного транспорта</dc:title>
  <dc:creator>Пользователь</dc:creator>
  <cp:lastModifiedBy>UM</cp:lastModifiedBy>
  <cp:revision>12</cp:revision>
  <dcterms:created xsi:type="dcterms:W3CDTF">2024-08-30T09:24:27Z</dcterms:created>
  <dcterms:modified xsi:type="dcterms:W3CDTF">2024-09-11T06:07:39Z</dcterms:modified>
</cp:coreProperties>
</file>