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413" r:id="rId3"/>
    <p:sldId id="419" r:id="rId4"/>
    <p:sldId id="421" r:id="rId5"/>
    <p:sldId id="425" r:id="rId6"/>
    <p:sldId id="424" r:id="rId7"/>
    <p:sldId id="427" r:id="rId8"/>
    <p:sldId id="428" r:id="rId9"/>
    <p:sldId id="420" r:id="rId10"/>
    <p:sldId id="423" r:id="rId11"/>
    <p:sldId id="422" r:id="rId12"/>
    <p:sldId id="416" r:id="rId13"/>
    <p:sldId id="417" r:id="rId14"/>
    <p:sldId id="418" r:id="rId15"/>
    <p:sldId id="415" r:id="rId16"/>
    <p:sldId id="414" r:id="rId17"/>
    <p:sldId id="426" r:id="rId18"/>
  </p:sldIdLst>
  <p:sldSz cx="9144000" cy="5143500" type="screen16x9"/>
  <p:notesSz cx="6759575" cy="9867900"/>
  <p:embeddedFontLst>
    <p:embeddedFont>
      <p:font typeface="Cambria Math" panose="02040503050406030204" pitchFamily="18" charset="0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2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8CC"/>
    <a:srgbClr val="FF5100"/>
    <a:srgbClr val="CCECFF"/>
    <a:srgbClr val="66FFFF"/>
    <a:srgbClr val="FFFFCC"/>
    <a:srgbClr val="FFCCFF"/>
    <a:srgbClr val="CCCCFF"/>
    <a:srgbClr val="FF0000"/>
    <a:srgbClr val="00CC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92" autoAdjust="0"/>
    <p:restoredTop sz="88380" autoAdjust="0"/>
  </p:normalViewPr>
  <p:slideViewPr>
    <p:cSldViewPr snapToGrid="0">
      <p:cViewPr>
        <p:scale>
          <a:sx n="160" d="100"/>
          <a:sy n="160" d="100"/>
        </p:scale>
        <p:origin x="1668" y="576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1680" y="-91"/>
      </p:cViewPr>
      <p:guideLst>
        <p:guide orient="horz" pos="3108"/>
        <p:guide pos="2129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BDB182C-061A-44F8-900B-CCCD1DAAA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6221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39775"/>
            <a:ext cx="657860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1700" y="4687888"/>
            <a:ext cx="4956175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C06732A-8D31-4ADD-8ACF-5E135F249A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56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39775"/>
            <a:ext cx="6578600" cy="3700463"/>
          </a:xfrm>
          <a:ln/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21EAABD-3EA2-4823-9414-0BC6B758BC2F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1</a:t>
            </a:fld>
            <a:endParaRPr lang="en-US" alt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39775"/>
            <a:ext cx="6578600" cy="3700463"/>
          </a:xfrm>
          <a:ln/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21EAABD-3EA2-4823-9414-0BC6B758BC2F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17</a:t>
            </a:fld>
            <a:endParaRPr lang="en-US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085534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020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15"/>
          <p:cNvSpPr>
            <a:spLocks noChangeShapeType="1"/>
          </p:cNvSpPr>
          <p:nvPr userDrawn="1"/>
        </p:nvSpPr>
        <p:spPr bwMode="auto">
          <a:xfrm flipV="1">
            <a:off x="1560513" y="4908947"/>
            <a:ext cx="7408862" cy="4763"/>
          </a:xfrm>
          <a:prstGeom prst="line">
            <a:avLst/>
          </a:prstGeom>
          <a:noFill/>
          <a:ln w="25527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8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288925" y="1"/>
            <a:ext cx="8612188" cy="307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8980" tIns="49491" rIns="98980" bIns="4949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 smtClean="0"/>
              <a:t>Заголовок</a:t>
            </a:r>
            <a:endParaRPr lang="en-US" altLang="ru-RU" dirty="0" smtClean="0"/>
          </a:p>
        </p:txBody>
      </p:sp>
      <p:sp>
        <p:nvSpPr>
          <p:cNvPr id="1029" name="Line 29"/>
          <p:cNvSpPr>
            <a:spLocks noChangeShapeType="1"/>
          </p:cNvSpPr>
          <p:nvPr userDrawn="1"/>
        </p:nvSpPr>
        <p:spPr bwMode="auto">
          <a:xfrm>
            <a:off x="300039" y="304800"/>
            <a:ext cx="8555037" cy="0"/>
          </a:xfrm>
          <a:prstGeom prst="line">
            <a:avLst/>
          </a:prstGeom>
          <a:noFill/>
          <a:ln w="25400">
            <a:solidFill>
              <a:srgbClr val="0058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46800" rIns="0">
            <a:spAutoFit/>
          </a:bodyPr>
          <a:lstStyle/>
          <a:p>
            <a:endParaRPr lang="ru-RU"/>
          </a:p>
        </p:txBody>
      </p:sp>
      <p:pic>
        <p:nvPicPr>
          <p:cNvPr id="7" name="Picture 2" descr="S:\Projects\Дизайн\Фирменный стиль\UM Style\1_Logo\RGB\JPG\um_logo_rgb_4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7" t="29738" r="23551" b="30292"/>
          <a:stretch/>
        </p:blipFill>
        <p:spPr bwMode="auto">
          <a:xfrm>
            <a:off x="49225" y="4743451"/>
            <a:ext cx="47349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6"/>
          <p:cNvSpPr txBox="1">
            <a:spLocks noChangeArrowheads="1"/>
          </p:cNvSpPr>
          <p:nvPr userDrawn="1"/>
        </p:nvSpPr>
        <p:spPr bwMode="auto">
          <a:xfrm>
            <a:off x="1634497" y="4894262"/>
            <a:ext cx="7362825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/>
          <a:lstStyle>
            <a:lvl1pPr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lnSpc>
                <a:spcPct val="85000"/>
              </a:lnSpc>
              <a:spcBef>
                <a:spcPts val="325"/>
              </a:spcBef>
              <a:defRPr/>
            </a:pPr>
            <a:r>
              <a:rPr lang="en-US" altLang="ru-RU" dirty="0" smtClean="0">
                <a:solidFill>
                  <a:srgbClr val="FF5100"/>
                </a:solidFill>
                <a:latin typeface="Arial" charset="0"/>
              </a:rPr>
              <a:t>U</a:t>
            </a:r>
            <a:r>
              <a:rPr lang="en-US" altLang="ru-RU" dirty="0" smtClean="0">
                <a:solidFill>
                  <a:srgbClr val="0058CC"/>
                </a:solidFill>
                <a:latin typeface="Arial" charset="0"/>
              </a:rPr>
              <a:t>niversal</a:t>
            </a:r>
            <a:r>
              <a:rPr lang="ru-RU" altLang="ru-RU" dirty="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altLang="ru-RU" dirty="0" smtClean="0">
                <a:solidFill>
                  <a:srgbClr val="FF5100"/>
                </a:solidFill>
                <a:latin typeface="Arial" charset="0"/>
              </a:rPr>
              <a:t>M</a:t>
            </a:r>
            <a:r>
              <a:rPr lang="en-US" altLang="ru-RU" dirty="0" smtClean="0">
                <a:solidFill>
                  <a:srgbClr val="0058CC"/>
                </a:solidFill>
                <a:latin typeface="Arial" charset="0"/>
              </a:rPr>
              <a:t>echanism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58C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um@umlab.ru" TargetMode="External"/><Relationship Id="rId4" Type="http://schemas.openxmlformats.org/officeDocument/2006/relationships/hyperlink" Target="http://www.umlab.r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media" Target="../media/media2.mp4"/><Relationship Id="rId7" Type="http://schemas.openxmlformats.org/officeDocument/2006/relationships/image" Target="../media/image3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um@umlab.ru" TargetMode="External"/><Relationship Id="rId4" Type="http://schemas.openxmlformats.org/officeDocument/2006/relationships/hyperlink" Target="http://www.umlab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0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S:\Projects\Дизайн\Фирменный стиль\UM Style\1_Logo\RGB\JPG\um_logo_rgb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49" b="38386"/>
          <a:stretch/>
        </p:blipFill>
        <p:spPr bwMode="auto">
          <a:xfrm>
            <a:off x="2139351" y="414604"/>
            <a:ext cx="4865298" cy="113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02092" y="1594908"/>
            <a:ext cx="848677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ru-RU" sz="3200" dirty="0" smtClean="0">
              <a:latin typeface="Arial" charset="0"/>
            </a:endParaRPr>
          </a:p>
          <a:p>
            <a:pPr eaLnBrk="1" hangingPunct="1"/>
            <a:r>
              <a:rPr lang="en-US" altLang="ru-RU" sz="3200" dirty="0" smtClean="0">
                <a:latin typeface="+mn-lt"/>
              </a:rPr>
              <a:t>Multibody </a:t>
            </a:r>
            <a:r>
              <a:rPr lang="en-US" altLang="ru-RU" sz="3200" dirty="0">
                <a:latin typeface="+mn-lt"/>
              </a:rPr>
              <a:t>simulation vehicle-track interaction in switches and </a:t>
            </a:r>
            <a:r>
              <a:rPr lang="en-US" altLang="ru-RU" sz="3200" dirty="0" smtClean="0">
                <a:latin typeface="+mn-lt"/>
              </a:rPr>
              <a:t>crossing</a:t>
            </a:r>
          </a:p>
          <a:p>
            <a:pPr eaLnBrk="1" hangingPunct="1"/>
            <a:endParaRPr lang="ru-RU" altLang="ru-RU" sz="2000" dirty="0" smtClean="0">
              <a:latin typeface="Arial" charset="0"/>
            </a:endParaRPr>
          </a:p>
          <a:p>
            <a:pPr eaLnBrk="1" hangingPunct="1"/>
            <a:r>
              <a:rPr lang="en-US" altLang="ru-RU" sz="2000" dirty="0" smtClean="0">
                <a:latin typeface="Arial" charset="0"/>
              </a:rPr>
              <a:t>Alexander Rodikov</a:t>
            </a:r>
          </a:p>
          <a:p>
            <a:pPr eaLnBrk="1" hangingPunct="1"/>
            <a:endParaRPr lang="ru-RU" altLang="ru-RU" sz="2000" dirty="0" smtClean="0">
              <a:latin typeface="Arial" charset="0"/>
            </a:endParaRPr>
          </a:p>
          <a:p>
            <a:pPr eaLnBrk="1" hangingPunct="1"/>
            <a:endParaRPr lang="ru-RU" altLang="ru-RU" sz="2000" dirty="0">
              <a:solidFill>
                <a:schemeClr val="accent2"/>
              </a:solidFill>
              <a:latin typeface="Arial" charset="0"/>
            </a:endParaRPr>
          </a:p>
          <a:p>
            <a:pPr eaLnBrk="1" hangingPunct="1"/>
            <a:r>
              <a:rPr lang="en-US" altLang="ru-RU" sz="2000" dirty="0">
                <a:solidFill>
                  <a:srgbClr val="0058CC"/>
                </a:solidFill>
                <a:latin typeface="Arial" charset="0"/>
                <a:hlinkClick r:id="rId4"/>
              </a:rPr>
              <a:t>www.umlab.ru</a:t>
            </a:r>
            <a:r>
              <a:rPr lang="ru-RU" altLang="ru-RU" sz="2000" dirty="0">
                <a:solidFill>
                  <a:schemeClr val="accent2"/>
                </a:solidFill>
                <a:latin typeface="Arial" charset="0"/>
              </a:rPr>
              <a:t>		</a:t>
            </a:r>
            <a:r>
              <a:rPr lang="en-US" altLang="ru-RU" sz="2000" dirty="0">
                <a:solidFill>
                  <a:schemeClr val="accent2"/>
                </a:solidFill>
                <a:latin typeface="Arial" charset="0"/>
                <a:hlinkClick r:id="rId5"/>
              </a:rPr>
              <a:t>um@umlab.ru</a:t>
            </a:r>
            <a:endParaRPr lang="ru-RU" altLang="ru-RU" sz="2000" dirty="0">
              <a:solidFill>
                <a:schemeClr val="accent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/>
              <a:t>Rail profiles geometry </a:t>
            </a:r>
            <a:r>
              <a:rPr lang="en-US" altLang="ru-RU" dirty="0" smtClean="0"/>
              <a:t>interpolation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38" y="429876"/>
            <a:ext cx="7904762" cy="366666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2638" y="4219237"/>
            <a:ext cx="7904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Comparison of W/R normal contact forces wheel/switch rail pair for </a:t>
            </a:r>
            <a:r>
              <a:rPr lang="en-US" sz="1600" dirty="0" smtClean="0"/>
              <a:t>ruled surface interpolation</a:t>
            </a:r>
            <a:r>
              <a:rPr lang="ru-RU" sz="1600" dirty="0" smtClean="0"/>
              <a:t> (</a:t>
            </a:r>
            <a:r>
              <a:rPr lang="en-US" sz="1600" dirty="0" smtClean="0"/>
              <a:t>black</a:t>
            </a:r>
            <a:r>
              <a:rPr lang="ru-RU" sz="1600" dirty="0" smtClean="0"/>
              <a:t>)</a:t>
            </a:r>
            <a:r>
              <a:rPr lang="en-US" sz="1600" dirty="0" smtClean="0"/>
              <a:t> </a:t>
            </a:r>
            <a:r>
              <a:rPr lang="en-US" sz="1600" dirty="0"/>
              <a:t>and surface B-spline </a:t>
            </a:r>
            <a:r>
              <a:rPr lang="en-US" sz="1600" dirty="0" smtClean="0"/>
              <a:t>interpolation (green) cases</a:t>
            </a:r>
            <a:endParaRPr lang="ru-RU" sz="16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190" y="1387490"/>
            <a:ext cx="3361905" cy="2419048"/>
          </a:xfrm>
          <a:prstGeom prst="rect">
            <a:avLst/>
          </a:prstGeom>
          <a:ln w="12700">
            <a:solidFill>
              <a:srgbClr val="0058CC"/>
            </a:solidFill>
          </a:ln>
        </p:spPr>
      </p:pic>
    </p:spTree>
    <p:extLst>
      <p:ext uri="{BB962C8B-B14F-4D97-AF65-F5344CB8AC3E}">
        <p14:creationId xmlns:p14="http://schemas.microsoft.com/office/powerpoint/2010/main" val="398843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  <a:endParaRPr lang="ru-RU" dirty="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666749" y="786141"/>
            <a:ext cx="8234363" cy="3518177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sz="2800" kern="0" dirty="0" smtClean="0"/>
              <a:t> Introduction</a:t>
            </a: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sz="2800" kern="0" dirty="0" smtClean="0"/>
              <a:t> Rail profiles </a:t>
            </a:r>
            <a:r>
              <a:rPr lang="en-US" altLang="ru-RU" sz="2800" kern="0" dirty="0"/>
              <a:t>geometry </a:t>
            </a:r>
            <a:r>
              <a:rPr lang="en-US" altLang="ru-RU" sz="2800" kern="0" dirty="0" smtClean="0"/>
              <a:t>interpolation</a:t>
            </a:r>
            <a:endParaRPr lang="ru-RU" altLang="ru-RU" sz="2800" kern="0" dirty="0" smtClean="0"/>
          </a:p>
          <a:p>
            <a:pPr eaLnBrk="1" hangingPunct="1">
              <a:lnSpc>
                <a:spcPct val="140000"/>
              </a:lnSpc>
              <a:buClr>
                <a:srgbClr val="FF5100"/>
              </a:buClr>
              <a:buFont typeface="Wingdings" pitchFamily="2" charset="2"/>
              <a:buChar char="è"/>
            </a:pPr>
            <a:r>
              <a:rPr lang="ru-RU" altLang="ru-RU" sz="2800" kern="0" dirty="0" smtClean="0"/>
              <a:t> </a:t>
            </a:r>
            <a:r>
              <a:rPr lang="en-US" altLang="ru-RU" sz="2800" kern="0" dirty="0" smtClean="0"/>
              <a:t>S&amp;C benchmark</a:t>
            </a:r>
          </a:p>
        </p:txBody>
      </p:sp>
    </p:spTree>
    <p:extLst>
      <p:ext uri="{BB962C8B-B14F-4D97-AF65-F5344CB8AC3E}">
        <p14:creationId xmlns:p14="http://schemas.microsoft.com/office/powerpoint/2010/main" val="322003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S&amp;C benchmark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4000" y="423591"/>
            <a:ext cx="606986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800" dirty="0"/>
              <a:t>Two different designs of turnouts and two routes are </a:t>
            </a:r>
            <a:r>
              <a:rPr lang="en-US" sz="1800" dirty="0" smtClean="0"/>
              <a:t>considered</a:t>
            </a:r>
            <a:endParaRPr lang="ru-RU" sz="1800" dirty="0"/>
          </a:p>
          <a:p>
            <a:pPr algn="l">
              <a:lnSpc>
                <a:spcPct val="150000"/>
              </a:lnSpc>
            </a:pPr>
            <a:r>
              <a:rPr lang="en-US" sz="1800" b="1" dirty="0"/>
              <a:t>Turnouts </a:t>
            </a:r>
            <a:r>
              <a:rPr lang="en-US" sz="1800" b="1" dirty="0" smtClean="0"/>
              <a:t>specification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221065"/>
              </p:ext>
            </p:extLst>
          </p:nvPr>
        </p:nvGraphicFramePr>
        <p:xfrm>
          <a:off x="324000" y="1463330"/>
          <a:ext cx="8438809" cy="1098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9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9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5633">
                  <a:extLst>
                    <a:ext uri="{9D8B030D-6E8A-4147-A177-3AD203B41FA5}">
                      <a16:colId xmlns:a16="http://schemas.microsoft.com/office/drawing/2014/main" val="674590601"/>
                    </a:ext>
                  </a:extLst>
                </a:gridCol>
                <a:gridCol w="1668257">
                  <a:extLst>
                    <a:ext uri="{9D8B030D-6E8A-4147-A177-3AD203B41FA5}">
                      <a16:colId xmlns:a16="http://schemas.microsoft.com/office/drawing/2014/main" val="2880364487"/>
                    </a:ext>
                  </a:extLst>
                </a:gridCol>
                <a:gridCol w="20060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1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Turnout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baseline="0" dirty="0" smtClean="0">
                          <a:latin typeface="+mn-lt"/>
                        </a:rPr>
                        <a:t>Rail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Radius [m]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Crossing angle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Max</a:t>
                      </a:r>
                      <a:r>
                        <a:rPr lang="en-US" sz="1800" b="0" baseline="0" dirty="0" smtClean="0">
                          <a:latin typeface="+mn-lt"/>
                        </a:rPr>
                        <a:t> speed [km/h]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128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60E1-R760-1:15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60E1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760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1:15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80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128"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56E1-R245-1:9.25</a:t>
                      </a:r>
                      <a:endParaRPr lang="ru-RU" sz="18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56E1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245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1:9.25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43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2856626"/>
            <a:ext cx="3569478" cy="156213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4000" y="4041927"/>
            <a:ext cx="1309846" cy="376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 smtClean="0"/>
              <a:t>Through route</a:t>
            </a:r>
            <a:endParaRPr lang="en-US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404" y="2856626"/>
            <a:ext cx="3245530" cy="15624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543404" y="2856626"/>
            <a:ext cx="1393267" cy="376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b="1" dirty="0" smtClean="0"/>
              <a:t>Diverging route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4340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S&amp;C benchmark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4000" y="460495"/>
            <a:ext cx="193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800" b="1" dirty="0" smtClean="0"/>
              <a:t>Simulation cases*</a:t>
            </a:r>
            <a:endParaRPr lang="en-US" sz="1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554419"/>
              </p:ext>
            </p:extLst>
          </p:nvPr>
        </p:nvGraphicFramePr>
        <p:xfrm>
          <a:off x="324000" y="829827"/>
          <a:ext cx="8438809" cy="3295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0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5633">
                  <a:extLst>
                    <a:ext uri="{9D8B030D-6E8A-4147-A177-3AD203B41FA5}">
                      <a16:colId xmlns:a16="http://schemas.microsoft.com/office/drawing/2014/main" val="674590601"/>
                    </a:ext>
                  </a:extLst>
                </a:gridCol>
                <a:gridCol w="2160832">
                  <a:extLst>
                    <a:ext uri="{9D8B030D-6E8A-4147-A177-3AD203B41FA5}">
                      <a16:colId xmlns:a16="http://schemas.microsoft.com/office/drawing/2014/main" val="2880364487"/>
                    </a:ext>
                  </a:extLst>
                </a:gridCol>
                <a:gridCol w="1513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12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baseline="0" dirty="0" smtClean="0">
                          <a:latin typeface="+mn-lt"/>
                        </a:rPr>
                        <a:t>Turnout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Panel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Route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baseline="0" dirty="0" smtClean="0">
                          <a:latin typeface="+mn-lt"/>
                        </a:rPr>
                        <a:t>Speed [km/h]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128"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1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56E1-R245-1:9.25</a:t>
                      </a:r>
                      <a:endParaRPr lang="ru-RU" sz="18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Switch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Through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100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128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dirty="0" smtClean="0">
                          <a:latin typeface="+mn-lt"/>
                        </a:rPr>
                        <a:t>2</a:t>
                      </a:r>
                      <a:endParaRPr lang="ru-RU" sz="18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56E1-R245-1:9.25</a:t>
                      </a:r>
                      <a:endParaRPr lang="ru-RU" sz="18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Switch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Diverging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43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128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dirty="0" smtClean="0">
                          <a:latin typeface="+mn-lt"/>
                        </a:rPr>
                        <a:t>3</a:t>
                      </a:r>
                      <a:endParaRPr lang="ru-RU" sz="18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atin typeface="+mn-lt"/>
                        </a:rPr>
                        <a:t>60E1-R760-1:15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Switch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atin typeface="+mn-lt"/>
                        </a:rPr>
                        <a:t>Through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160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5163793"/>
                  </a:ext>
                </a:extLst>
              </a:tr>
              <a:tr h="366128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dirty="0" smtClean="0">
                          <a:latin typeface="+mn-lt"/>
                        </a:rPr>
                        <a:t>4</a:t>
                      </a:r>
                      <a:endParaRPr lang="ru-RU" sz="18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atin typeface="+mn-lt"/>
                        </a:rPr>
                        <a:t>60E1-R760-1:15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Switch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Diverging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80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5154506"/>
                  </a:ext>
                </a:extLst>
              </a:tr>
              <a:tr h="366128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dirty="0" smtClean="0">
                          <a:latin typeface="+mn-lt"/>
                        </a:rPr>
                        <a:t>5</a:t>
                      </a:r>
                      <a:endParaRPr lang="ru-RU" sz="18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56E1-R245-1:9.25</a:t>
                      </a:r>
                      <a:endParaRPr lang="ru-RU" sz="18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Crossing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atin typeface="+mn-lt"/>
                        </a:rPr>
                        <a:t>Through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100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2977252"/>
                  </a:ext>
                </a:extLst>
              </a:tr>
              <a:tr h="366128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dirty="0" smtClean="0">
                          <a:latin typeface="+mn-lt"/>
                        </a:rPr>
                        <a:t>6</a:t>
                      </a:r>
                      <a:endParaRPr lang="ru-RU" sz="18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56E1-R245-1:9.25</a:t>
                      </a:r>
                      <a:endParaRPr lang="ru-RU" sz="1800" b="0" i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Crossing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Diverging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43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189477"/>
                  </a:ext>
                </a:extLst>
              </a:tr>
              <a:tr h="366128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dirty="0" smtClean="0">
                          <a:latin typeface="+mn-lt"/>
                        </a:rPr>
                        <a:t>7</a:t>
                      </a:r>
                      <a:endParaRPr lang="ru-RU" sz="18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atin typeface="+mn-lt"/>
                        </a:rPr>
                        <a:t>60E1-R760-1:15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Crossing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atin typeface="+mn-lt"/>
                        </a:rPr>
                        <a:t>Through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160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0976595"/>
                  </a:ext>
                </a:extLst>
              </a:tr>
              <a:tr h="366128">
                <a:tc>
                  <a:txBody>
                    <a:bodyPr/>
                    <a:lstStyle/>
                    <a:p>
                      <a:pPr algn="r"/>
                      <a:r>
                        <a:rPr lang="en-US" sz="1800" b="0" i="0" dirty="0" smtClean="0">
                          <a:latin typeface="+mn-lt"/>
                        </a:rPr>
                        <a:t>8</a:t>
                      </a:r>
                      <a:endParaRPr lang="ru-RU" sz="18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atin typeface="+mn-lt"/>
                        </a:rPr>
                        <a:t>60E1-R760-1:15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latin typeface="+mn-lt"/>
                        </a:rPr>
                        <a:t>Crossing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Diverging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b="0" dirty="0" smtClean="0">
                          <a:latin typeface="+mn-lt"/>
                        </a:rPr>
                        <a:t>43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7982527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4000" y="4152805"/>
            <a:ext cx="2947730" cy="4174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 dirty="0"/>
              <a:t>*Facing </a:t>
            </a:r>
            <a:r>
              <a:rPr lang="en-US" sz="1600" dirty="0" smtClean="0"/>
              <a:t>traffic </a:t>
            </a:r>
            <a:r>
              <a:rPr lang="en-US" sz="1600" dirty="0"/>
              <a:t>is considered only</a:t>
            </a:r>
          </a:p>
        </p:txBody>
      </p:sp>
    </p:spTree>
    <p:extLst>
      <p:ext uri="{BB962C8B-B14F-4D97-AF65-F5344CB8AC3E}">
        <p14:creationId xmlns:p14="http://schemas.microsoft.com/office/powerpoint/2010/main" val="191509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S&amp;C benchmark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47" y="429028"/>
            <a:ext cx="8057143" cy="36571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5049" y="4208017"/>
            <a:ext cx="7719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/>
              <a:t>Run #</a:t>
            </a:r>
            <a:r>
              <a:rPr lang="en-US" sz="1600" dirty="0" smtClean="0"/>
              <a:t>2. </a:t>
            </a:r>
            <a:r>
              <a:rPr lang="en-US" sz="1600" dirty="0"/>
              <a:t>Comparison of W/R normal contact forces wheel/switch rail pair for VI-Rail (blue), SIMPACK (black) and UM (marked green</a:t>
            </a:r>
            <a:r>
              <a:rPr lang="en-US" sz="1600" dirty="0" smtClean="0"/>
              <a:t>).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8971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S&amp;C benchmark</a:t>
            </a:r>
            <a:endParaRPr lang="ru-RU" dirty="0"/>
          </a:p>
        </p:txBody>
      </p:sp>
      <p:pic>
        <p:nvPicPr>
          <p:cNvPr id="3" name="SwitchPanel_origina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3387" y="351632"/>
            <a:ext cx="3786462" cy="2620168"/>
          </a:xfrm>
          <a:prstGeom prst="rect">
            <a:avLst/>
          </a:prstGeom>
        </p:spPr>
      </p:pic>
      <p:pic>
        <p:nvPicPr>
          <p:cNvPr id="4" name="SwitchPanel_modified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33236" y="351632"/>
            <a:ext cx="3787376" cy="2620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48" y="3016250"/>
            <a:ext cx="3098139" cy="14414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412" y="3017700"/>
            <a:ext cx="3095023" cy="144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8169" y="4502150"/>
            <a:ext cx="4096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Original </a:t>
            </a:r>
            <a:r>
              <a:rPr lang="en-US" sz="1600" b="1" dirty="0"/>
              <a:t>track model of the S&amp;C </a:t>
            </a:r>
            <a:r>
              <a:rPr lang="en-US" sz="1600" b="1" dirty="0" smtClean="0"/>
              <a:t>benchmark </a:t>
            </a:r>
            <a:endParaRPr lang="ru-RU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98110" y="4502150"/>
            <a:ext cx="385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Refined </a:t>
            </a:r>
            <a:r>
              <a:rPr lang="en-US" sz="1600" b="1" dirty="0"/>
              <a:t>track model of </a:t>
            </a:r>
            <a:r>
              <a:rPr lang="en-US" sz="1600" b="1" dirty="0" smtClean="0"/>
              <a:t>the switch panel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38377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0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0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S&amp;C benchmark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81176" y="4188617"/>
            <a:ext cx="6827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/>
              <a:t>Comparison of W/R contact forces between the original track model of the S&amp;C benchmark (</a:t>
            </a:r>
            <a:r>
              <a:rPr lang="en-US" sz="1600" dirty="0" smtClean="0"/>
              <a:t>marked line</a:t>
            </a:r>
            <a:r>
              <a:rPr lang="en-US" sz="1600" dirty="0"/>
              <a:t>) and refined track model of the switch panel (solid line</a:t>
            </a:r>
            <a:r>
              <a:rPr lang="en-US" sz="1600" dirty="0" smtClean="0"/>
              <a:t>) </a:t>
            </a:r>
            <a:endParaRPr lang="ru-RU" sz="16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33" y="438375"/>
            <a:ext cx="7828571" cy="361904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 bwMode="auto">
          <a:xfrm>
            <a:off x="2378057" y="514350"/>
            <a:ext cx="508018" cy="3341845"/>
          </a:xfrm>
          <a:prstGeom prst="rect">
            <a:avLst/>
          </a:prstGeom>
          <a:solidFill>
            <a:schemeClr val="accent1">
              <a:alpha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 flipH="1">
            <a:off x="2101852" y="3352800"/>
            <a:ext cx="37464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 flipH="1">
            <a:off x="2101852" y="2633662"/>
            <a:ext cx="46037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 flipV="1">
            <a:off x="2157415" y="2633661"/>
            <a:ext cx="0" cy="71913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 rot="16200000">
            <a:off x="1220971" y="2854730"/>
            <a:ext cx="1375247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10.5 kN vs 25.5 kN </a:t>
            </a:r>
            <a:r>
              <a:rPr lang="ru-RU" sz="1200" dirty="0" smtClean="0"/>
              <a:t>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24139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S:\Projects\Дизайн\Фирменный стиль\UM Style\1_Logo\RGB\JPG\um_logo_rgb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49" b="38386"/>
          <a:stretch/>
        </p:blipFill>
        <p:spPr bwMode="auto">
          <a:xfrm>
            <a:off x="2139351" y="414604"/>
            <a:ext cx="4865298" cy="113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02092" y="1594908"/>
            <a:ext cx="8486775" cy="326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ru-RU" sz="3200" dirty="0" smtClean="0">
              <a:latin typeface="Arial" charset="0"/>
            </a:endParaRPr>
          </a:p>
          <a:p>
            <a:pPr eaLnBrk="1" hangingPunct="1"/>
            <a:r>
              <a:rPr lang="en-US" altLang="ru-RU" sz="3200" dirty="0" smtClean="0">
                <a:latin typeface="+mn-lt"/>
              </a:rPr>
              <a:t>Multibody </a:t>
            </a:r>
            <a:r>
              <a:rPr lang="en-US" altLang="ru-RU" sz="3200" dirty="0">
                <a:latin typeface="+mn-lt"/>
              </a:rPr>
              <a:t>simulation vehicle-track interaction in switches and </a:t>
            </a:r>
            <a:r>
              <a:rPr lang="en-US" altLang="ru-RU" sz="3200" dirty="0" smtClean="0">
                <a:latin typeface="+mn-lt"/>
              </a:rPr>
              <a:t>crossing</a:t>
            </a:r>
          </a:p>
          <a:p>
            <a:pPr eaLnBrk="1" hangingPunct="1"/>
            <a:endParaRPr lang="ru-RU" altLang="ru-RU" sz="2000" dirty="0" smtClean="0">
              <a:latin typeface="Arial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000000"/>
                </a:solidFill>
                <a:ea typeface="Times New Roman" panose="02020603050405020304" pitchFamily="18" charset="0"/>
              </a:rPr>
              <a:t>Thank you for your attention!</a:t>
            </a:r>
            <a:endParaRPr lang="ru-RU" sz="20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eaLnBrk="1" hangingPunct="1"/>
            <a:endParaRPr lang="ru-RU" altLang="ru-RU" sz="2000" dirty="0" smtClean="0">
              <a:latin typeface="Arial" charset="0"/>
            </a:endParaRPr>
          </a:p>
          <a:p>
            <a:pPr eaLnBrk="1" hangingPunct="1"/>
            <a:endParaRPr lang="ru-RU" altLang="ru-RU" sz="2000" dirty="0">
              <a:solidFill>
                <a:schemeClr val="accent2"/>
              </a:solidFill>
              <a:latin typeface="Arial" charset="0"/>
            </a:endParaRPr>
          </a:p>
          <a:p>
            <a:pPr eaLnBrk="1" hangingPunct="1"/>
            <a:r>
              <a:rPr lang="en-US" altLang="ru-RU" sz="2000" dirty="0">
                <a:solidFill>
                  <a:srgbClr val="0058CC"/>
                </a:solidFill>
                <a:latin typeface="Arial" charset="0"/>
                <a:hlinkClick r:id="rId4"/>
              </a:rPr>
              <a:t>www.umlab.ru</a:t>
            </a:r>
            <a:r>
              <a:rPr lang="ru-RU" altLang="ru-RU" sz="2000" dirty="0">
                <a:solidFill>
                  <a:schemeClr val="accent2"/>
                </a:solidFill>
                <a:latin typeface="Arial" charset="0"/>
              </a:rPr>
              <a:t>		</a:t>
            </a:r>
            <a:r>
              <a:rPr lang="en-US" altLang="ru-RU" sz="2000" dirty="0">
                <a:solidFill>
                  <a:schemeClr val="accent2"/>
                </a:solidFill>
                <a:latin typeface="Arial" charset="0"/>
                <a:hlinkClick r:id="rId5"/>
              </a:rPr>
              <a:t>um@umlab.ru</a:t>
            </a:r>
            <a:endParaRPr lang="ru-RU" altLang="ru-RU" sz="2000" dirty="0">
              <a:solidFill>
                <a:schemeClr val="accent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4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  <a:endParaRPr lang="ru-RU" dirty="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666749" y="786141"/>
            <a:ext cx="8234363" cy="3518177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FF5100"/>
              </a:buClr>
              <a:buFont typeface="Wingdings" pitchFamily="2" charset="2"/>
              <a:buChar char="è"/>
            </a:pPr>
            <a:r>
              <a:rPr lang="en-US" altLang="ru-RU" sz="2800" kern="0" dirty="0" smtClean="0"/>
              <a:t> Introduction</a:t>
            </a: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sz="2800" kern="0" dirty="0" smtClean="0"/>
              <a:t> Rail profiles </a:t>
            </a:r>
            <a:r>
              <a:rPr lang="en-US" altLang="ru-RU" sz="2800" kern="0" dirty="0"/>
              <a:t>geometry </a:t>
            </a:r>
            <a:r>
              <a:rPr lang="en-US" altLang="ru-RU" sz="2800" kern="0" dirty="0" smtClean="0"/>
              <a:t>interpolation</a:t>
            </a:r>
            <a:endParaRPr lang="ru-RU" altLang="ru-RU" sz="2800" kern="0" dirty="0" smtClean="0"/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ru-RU" altLang="ru-RU" sz="2800" kern="0" dirty="0" smtClean="0"/>
              <a:t> </a:t>
            </a:r>
            <a:r>
              <a:rPr lang="en-US" altLang="ru-RU" sz="2800" kern="0" dirty="0" smtClean="0"/>
              <a:t>S&amp;C benchmark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Introduction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88925" y="356464"/>
            <a:ext cx="5960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 smtClean="0"/>
              <a:t>Three </a:t>
            </a:r>
            <a:r>
              <a:rPr lang="en-US" sz="1600" b="1" dirty="0"/>
              <a:t>aspects of simulation of the rail vehicle-turnout </a:t>
            </a:r>
            <a:r>
              <a:rPr lang="en-US" sz="1600" b="1" dirty="0" smtClean="0"/>
              <a:t>interaction</a:t>
            </a:r>
            <a:endParaRPr lang="ru-RU" sz="1600" b="1" dirty="0"/>
          </a:p>
        </p:txBody>
      </p:sp>
      <p:sp>
        <p:nvSpPr>
          <p:cNvPr id="12" name="Овал 11"/>
          <p:cNvSpPr/>
          <p:nvPr/>
        </p:nvSpPr>
        <p:spPr>
          <a:xfrm>
            <a:off x="288925" y="800400"/>
            <a:ext cx="240188" cy="240188"/>
          </a:xfrm>
          <a:prstGeom prst="ellipse">
            <a:avLst/>
          </a:prstGeom>
          <a:solidFill>
            <a:schemeClr val="bg1"/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925" y="746273"/>
            <a:ext cx="23494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smtClean="0"/>
              <a:t>Track centerline geometry</a:t>
            </a:r>
            <a:endParaRPr lang="ru-RU" sz="16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5" y="1145970"/>
            <a:ext cx="5915531" cy="1716763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287913" y="3017767"/>
            <a:ext cx="241200" cy="241200"/>
          </a:xfrm>
          <a:prstGeom prst="ellipse">
            <a:avLst/>
          </a:prstGeom>
          <a:solidFill>
            <a:schemeClr val="bg1"/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8925" y="2969090"/>
            <a:ext cx="122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smtClean="0"/>
              <a:t>Track model</a:t>
            </a:r>
            <a:endParaRPr lang="ru-RU" sz="160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3" y="3363337"/>
            <a:ext cx="3074661" cy="1430527"/>
          </a:xfrm>
          <a:prstGeom prst="rect">
            <a:avLst/>
          </a:prstGeom>
        </p:spPr>
      </p:pic>
      <p:sp>
        <p:nvSpPr>
          <p:cNvPr id="18" name="Овал 17"/>
          <p:cNvSpPr/>
          <p:nvPr/>
        </p:nvSpPr>
        <p:spPr>
          <a:xfrm>
            <a:off x="6204456" y="805613"/>
            <a:ext cx="234000" cy="234000"/>
          </a:xfrm>
          <a:prstGeom prst="ellipse">
            <a:avLst/>
          </a:prstGeom>
          <a:solidFill>
            <a:schemeClr val="bg1"/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456" y="1145970"/>
            <a:ext cx="2462657" cy="213728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570270" y="744300"/>
            <a:ext cx="20377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smtClean="0"/>
              <a:t>Rail profiles geometry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5011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  <a:endParaRPr lang="ru-RU" dirty="0"/>
          </a:p>
        </p:txBody>
      </p:sp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666749" y="786141"/>
            <a:ext cx="8234363" cy="3518177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sz="2800" kern="0" dirty="0" smtClean="0"/>
              <a:t> Introduction</a:t>
            </a:r>
          </a:p>
          <a:p>
            <a:pPr eaLnBrk="1" hangingPunct="1">
              <a:lnSpc>
                <a:spcPct val="140000"/>
              </a:lnSpc>
              <a:buClr>
                <a:srgbClr val="FF5100"/>
              </a:buClr>
              <a:buFont typeface="Wingdings" pitchFamily="2" charset="2"/>
              <a:buChar char="è"/>
            </a:pPr>
            <a:r>
              <a:rPr lang="en-US" altLang="ru-RU" sz="2800" kern="0" dirty="0" smtClean="0"/>
              <a:t> Rail profiles </a:t>
            </a:r>
            <a:r>
              <a:rPr lang="en-US" altLang="ru-RU" sz="2800" kern="0" dirty="0"/>
              <a:t>geometry </a:t>
            </a:r>
            <a:r>
              <a:rPr lang="en-US" altLang="ru-RU" sz="2800" kern="0" dirty="0" smtClean="0"/>
              <a:t>interpolation</a:t>
            </a:r>
            <a:endParaRPr lang="ru-RU" altLang="ru-RU" sz="2800" kern="0" dirty="0" smtClean="0"/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ru-RU" altLang="ru-RU" sz="2800" kern="0" dirty="0" smtClean="0"/>
              <a:t> </a:t>
            </a:r>
            <a:r>
              <a:rPr lang="en-US" altLang="ru-RU" sz="2800" kern="0" dirty="0" smtClean="0"/>
              <a:t>S&amp;C benchmark</a:t>
            </a:r>
          </a:p>
        </p:txBody>
      </p:sp>
    </p:spTree>
    <p:extLst>
      <p:ext uri="{BB962C8B-B14F-4D97-AF65-F5344CB8AC3E}">
        <p14:creationId xmlns:p14="http://schemas.microsoft.com/office/powerpoint/2010/main" val="213449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/>
              <a:t>Rail profiles geometry interpolation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26" y="1151248"/>
            <a:ext cx="2913894" cy="21518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1337140" y="3169520"/>
                <a:ext cx="598305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0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0,</m:t>
                          </m:r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7140" y="3169520"/>
                <a:ext cx="598305" cy="2462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254172" y="2104083"/>
                <a:ext cx="598305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0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1,</m:t>
                          </m:r>
                          <m:r>
                            <a:rPr lang="en-US" sz="10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4172" y="2104083"/>
                <a:ext cx="598305" cy="24622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Прямая со стрелкой 10"/>
          <p:cNvCxnSpPr/>
          <p:nvPr/>
        </p:nvCxnSpPr>
        <p:spPr bwMode="auto">
          <a:xfrm flipV="1">
            <a:off x="2076576" y="2659495"/>
            <a:ext cx="704724" cy="40042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5100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 rot="19837962">
                <a:off x="2042892" y="2849579"/>
                <a:ext cx="856966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0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1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000" b="0" i="1" smtClean="0">
                          <a:latin typeface="Cambria Math" panose="02040503050406030204" pitchFamily="18" charset="0"/>
                        </a:rPr>
                        <m:t>𝑑𝑖𝑟𝑒𝑐𝑡𝑖𝑜𝑛</m:t>
                      </m:r>
                    </m:oMath>
                  </m:oMathPara>
                </a14:m>
                <a:endParaRPr lang="ru-RU" dirty="0">
                  <a:latin typeface="+mn-lt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837962">
                <a:off x="2042892" y="2849579"/>
                <a:ext cx="856966" cy="2462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Прямая со стрелкой 14"/>
          <p:cNvCxnSpPr/>
          <p:nvPr/>
        </p:nvCxnSpPr>
        <p:spPr bwMode="auto">
          <a:xfrm flipH="1" flipV="1">
            <a:off x="446681" y="2388520"/>
            <a:ext cx="366590" cy="712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58CC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 rot="680529">
                <a:off x="205097" y="2424707"/>
                <a:ext cx="849759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000" b="0" i="1" dirty="0" smtClean="0"/>
                  <a:t>v</a:t>
                </a:r>
                <a14:m>
                  <m:oMath xmlns:m="http://schemas.openxmlformats.org/officeDocument/2006/math"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000" b="0" i="1" smtClean="0">
                        <a:latin typeface="Cambria Math" panose="02040503050406030204" pitchFamily="18" charset="0"/>
                      </a:rPr>
                      <m:t>𝑑𝑖𝑟𝑒𝑐𝑡𝑖𝑜𝑛</m:t>
                    </m:r>
                  </m:oMath>
                </a14:m>
                <a:endParaRPr lang="ru-RU" dirty="0">
                  <a:latin typeface="+mn-lt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680529">
                <a:off x="205097" y="2424707"/>
                <a:ext cx="849759" cy="24622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494757" y="3570229"/>
                <a:ext cx="2946063" cy="590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𝐒</m:t>
                      </m:r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</m:d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𝑢</m:t>
                      </m:r>
                    </m:oMath>
                  </m:oMathPara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1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p>
                        <m:r>
                          <a:rPr lang="en-US" sz="1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en-US" sz="1800" b="1" dirty="0" smtClean="0">
                    <a:solidFill>
                      <a:srgbClr val="FF0000"/>
                    </a:solidFill>
                    <a:latin typeface="+mn-lt"/>
                  </a:rPr>
                  <a:t> continuity!</a:t>
                </a:r>
                <a:endParaRPr lang="ru-RU" sz="18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757" y="3570229"/>
                <a:ext cx="2946063" cy="590996"/>
              </a:xfrm>
              <a:prstGeom prst="rect">
                <a:avLst/>
              </a:prstGeom>
              <a:blipFill>
                <a:blip r:embed="rId7"/>
                <a:stretch>
                  <a:fillRect b="-154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Овал 19"/>
          <p:cNvSpPr/>
          <p:nvPr/>
        </p:nvSpPr>
        <p:spPr>
          <a:xfrm>
            <a:off x="288925" y="855707"/>
            <a:ext cx="240188" cy="240188"/>
          </a:xfrm>
          <a:prstGeom prst="ellipse">
            <a:avLst/>
          </a:prstGeom>
          <a:solidFill>
            <a:schemeClr val="bg1"/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1600" y="806524"/>
            <a:ext cx="2178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smtClean="0"/>
              <a:t>Piecewise ruled surface 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288925" y="356464"/>
            <a:ext cx="5960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/>
              <a:t>Approaches to approximating of the variable rail profile geometry</a:t>
            </a:r>
            <a:endParaRPr lang="ru-RU" sz="1600" b="1" dirty="0"/>
          </a:p>
        </p:txBody>
      </p:sp>
      <p:sp>
        <p:nvSpPr>
          <p:cNvPr id="16" name="Овал 15"/>
          <p:cNvSpPr/>
          <p:nvPr/>
        </p:nvSpPr>
        <p:spPr>
          <a:xfrm>
            <a:off x="4415824" y="849990"/>
            <a:ext cx="240188" cy="240188"/>
          </a:xfrm>
          <a:prstGeom prst="ellipse">
            <a:avLst/>
          </a:prstGeom>
          <a:solidFill>
            <a:schemeClr val="bg1"/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18499" y="800807"/>
            <a:ext cx="2060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/>
              <a:t>B-spline </a:t>
            </a:r>
            <a:r>
              <a:rPr lang="en-US" sz="1600" dirty="0" smtClean="0"/>
              <a:t>lofted surface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499" y="1188643"/>
            <a:ext cx="2340989" cy="179016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4573670" y="3169520"/>
                <a:ext cx="2830647" cy="981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𝐒</m:t>
                      </m:r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𝑢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</m:d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𝑣</m:t>
                                  </m:r>
                                </m:e>
                              </m:d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𝐏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𝒊</m:t>
                                  </m:r>
                                  <m:r>
                                    <a:rPr lang="en-US" b="1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,</m:t>
                                  </m:r>
                                  <m:r>
                                    <a:rPr lang="en-US" b="1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𝒋</m:t>
                                  </m:r>
                                </m:sub>
                              </m:sSub>
                            </m:e>
                          </m:nary>
                        </m:e>
                      </m:nary>
                    </m:oMath>
                  </m:oMathPara>
                </a14:m>
                <a:endParaRPr lang="en-US" dirty="0" smtClean="0"/>
              </a:p>
              <a:p>
                <a:r>
                  <a:rPr lang="en-US" sz="1800" b="1" dirty="0">
                    <a:solidFill>
                      <a:srgbClr val="0058CC"/>
                    </a:solidFill>
                  </a:rPr>
                  <a:t>Highly smooth surfaces</a:t>
                </a:r>
                <a:endParaRPr lang="ru-RU" sz="1800" b="1" dirty="0">
                  <a:solidFill>
                    <a:srgbClr val="0058CC"/>
                  </a:solidFill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3670" y="3169520"/>
                <a:ext cx="2830647" cy="981872"/>
              </a:xfrm>
              <a:prstGeom prst="rect">
                <a:avLst/>
              </a:prstGeom>
              <a:blipFill>
                <a:blip r:embed="rId9"/>
                <a:stretch>
                  <a:fillRect b="-93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87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/>
              <a:t>Rail profiles geometry interpolation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88925" y="339168"/>
                <a:ext cx="8612188" cy="2166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600" b="1" dirty="0" smtClean="0"/>
                  <a:t>B-spline</a:t>
                </a:r>
                <a:r>
                  <a:rPr lang="en-US" sz="1600" dirty="0" smtClean="0"/>
                  <a:t> curve is defined by:</a:t>
                </a:r>
                <a:endParaRPr lang="en-US" sz="1600" dirty="0"/>
              </a:p>
              <a:p>
                <a:pPr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𝐂</m:t>
                      </m:r>
                      <m:d>
                        <m:dPr>
                          <m:ctrlPr>
                            <a:rPr lang="ru-RU" sz="16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ru-RU" sz="16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ru-RU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ru-RU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𝑢</m:t>
                              </m:r>
                            </m:e>
                          </m:d>
                          <m:sSub>
                            <m:sSubPr>
                              <m:ctrlPr>
                                <a:rPr lang="ru-RU" sz="16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16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𝒊</m:t>
                              </m:r>
                            </m:sub>
                          </m:sSub>
                        </m:e>
                      </m:nary>
                      <m:r>
                        <a:rPr lang="en-US" sz="16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𝑢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</m:oMath>
                  </m:oMathPara>
                </a14:m>
                <a:endParaRPr lang="ru-RU" sz="1600" i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800"/>
                  </a:spcAft>
                </a:pPr>
                <a:r>
                  <a:rPr lang="en-US" sz="1600" dirty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where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𝐏</m:t>
                        </m:r>
                      </m:e>
                      <m:sub>
                        <m:r>
                          <a:rPr lang="en-US" sz="1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sz="1600" dirty="0" smtClean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are </a:t>
                </a:r>
                <a:r>
                  <a:rPr lang="en-US" sz="1600" dirty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 </a:t>
                </a:r>
                <a:r>
                  <a:rPr lang="en-US" sz="1600" b="1" dirty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control points</a:t>
                </a:r>
                <a:r>
                  <a:rPr lang="en-US" sz="1600" dirty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sub>
                    </m:sSub>
                    <m:d>
                      <m:dPr>
                        <m:ctrlPr>
                          <a:rPr lang="ru-RU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d>
                  </m:oMath>
                </a14:m>
                <a:r>
                  <a:rPr lang="en-US" sz="1600" dirty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are the </a:t>
                </a:r>
                <a:r>
                  <a:rPr lang="en-US" sz="1600" i="1" dirty="0" smtClean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p-</a:t>
                </a:r>
                <a:r>
                  <a:rPr lang="en-US" sz="1600" dirty="0" err="1" smtClean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</a:t>
                </a:r>
                <a:r>
                  <a:rPr lang="en-US" sz="1600" dirty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600" dirty="0" smtClean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degree </a:t>
                </a:r>
                <a:r>
                  <a:rPr lang="en-US" sz="1600" dirty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B-spline </a:t>
                </a:r>
                <a:r>
                  <a:rPr lang="en-US" sz="1600" b="1" dirty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basis function</a:t>
                </a:r>
                <a:r>
                  <a:rPr lang="en-US" sz="1600" dirty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defined on </a:t>
                </a:r>
                <a:r>
                  <a:rPr lang="en-US" sz="1600" b="1" dirty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knot vector</a:t>
                </a:r>
                <a:r>
                  <a:rPr lang="en-US" sz="1600" b="1" dirty="0" smtClean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1" i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𝐔</m:t>
                    </m:r>
                    <m:r>
                      <a:rPr lang="en-US" sz="1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ru-RU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ru-RU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limLow>
                                <m:limLowPr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limLowPr>
                                <m:e>
                                  <m:groupChr>
                                    <m:groupChrPr>
                                      <m:chr m:val="⏟"/>
                                      <m:ctrlPr>
                                        <a:rPr lang="en-US" sz="160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groupChr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,…,</m:t>
                                      </m:r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</m:groupChr>
                                </m:e>
                                <m:lim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+1</m:t>
                                  </m:r>
                                </m:lim>
                              </m:limLow>
                            </m:e>
                            <m:e>
                              <m:sSub>
                                <m:sSubPr>
                                  <m:ctrlPr>
                                    <a:rPr lang="ru-RU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 …,</m:t>
                              </m:r>
                              <m:sSub>
                                <m:sSubPr>
                                  <m:ctrlPr>
                                    <a:rPr lang="ru-RU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  <m:e>
                              <m:limLow>
                                <m:limLowPr>
                                  <m:ctrlPr>
                                    <a:rPr lang="en-US" sz="1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limLowPr>
                                <m:e>
                                  <m:groupChr>
                                    <m:groupChrPr>
                                      <m:chr m:val="⏟"/>
                                      <m:ctrlPr>
                                        <a:rPr lang="en-US" sz="1600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groupChr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,…,</m:t>
                                      </m:r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</m:groupChr>
                                </m:e>
                                <m:lim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+1</m:t>
                                  </m:r>
                                </m:lim>
                              </m:limLow>
                            </m:e>
                          </m:mr>
                        </m:m>
                      </m:e>
                    </m:d>
                    <m:r>
                      <a:rPr lang="en-US" sz="1600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en-US" sz="1600" b="0" dirty="0" smtClean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spcAft>
                    <a:spcPts val="800"/>
                  </a:spcAft>
                </a:pPr>
                <a:r>
                  <a:rPr lang="en-US" sz="1600" b="0" dirty="0" smtClean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where</a:t>
                </a:r>
                <a:r>
                  <a:rPr lang="en-US" sz="1600" dirty="0" smtClean="0">
                    <a:latin typeface="+mn-lt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16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</m:oMath>
                </a14:m>
                <a:r>
                  <a:rPr lang="en-US" sz="1600" dirty="0" smtClean="0">
                    <a:latin typeface="+mn-lt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+1,…,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sz="1600" dirty="0" smtClean="0">
                    <a:latin typeface="+mn-lt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sz="1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US" sz="1600" dirty="0" smtClean="0">
                    <a:latin typeface="+mn-lt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  </a:t>
                </a:r>
                <a:r>
                  <a:rPr lang="en-US" sz="16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endParaRPr lang="en-US" sz="1600" i="1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925" y="339168"/>
                <a:ext cx="8612188" cy="2166619"/>
              </a:xfrm>
              <a:prstGeom prst="rect">
                <a:avLst/>
              </a:prstGeom>
              <a:blipFill>
                <a:blip r:embed="rId2"/>
                <a:stretch>
                  <a:fillRect l="-354" t="-845" r="-425" b="-28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2286000" y="1612032"/>
            <a:ext cx="4572000" cy="3126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81" y="2630102"/>
            <a:ext cx="2530712" cy="198387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716" y="2731599"/>
            <a:ext cx="5315284" cy="19454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 rot="16200000">
                <a:off x="212098" y="3554770"/>
                <a:ext cx="512127" cy="2414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9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9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9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b>
                      </m:sSub>
                      <m:d>
                        <m:dPr>
                          <m:ctrlPr>
                            <a:rPr lang="ru-RU" sz="9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9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12098" y="3554770"/>
                <a:ext cx="512127" cy="24147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Прямоугольник 23"/>
          <p:cNvSpPr/>
          <p:nvPr/>
        </p:nvSpPr>
        <p:spPr>
          <a:xfrm>
            <a:off x="929987" y="4607912"/>
            <a:ext cx="19127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B-</a:t>
            </a:r>
            <a:r>
              <a:rPr lang="en-US" dirty="0" smtClean="0"/>
              <a:t>spline basis functions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059" y="2031332"/>
            <a:ext cx="1487098" cy="118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48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/>
              <a:t>Rail profiles geometry interpolation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88924" y="356464"/>
                <a:ext cx="8716043" cy="23884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sz="1600" b="1" dirty="0" smtClean="0"/>
                  <a:t>Curve interpolation using B-spline</a:t>
                </a:r>
              </a:p>
              <a:p>
                <a:pPr algn="l"/>
                <a:r>
                  <a:rPr lang="en-US" sz="1600" dirty="0" smtClean="0"/>
                  <a:t>Problem statement:</a:t>
                </a:r>
                <a:endParaRPr lang="en-US" sz="1600" b="1" i="1" dirty="0" smtClean="0"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600" b="1" i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𝐐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𝒌</m:t>
                          </m:r>
                        </m:sub>
                      </m:sSub>
                      <m:r>
                        <a:rPr lang="en-US" sz="1600" b="1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600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𝐂</m:t>
                      </m:r>
                      <m:d>
                        <m:dPr>
                          <m:ctrlPr>
                            <a:rPr lang="ru-RU" sz="160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sz="160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ru-RU" sz="16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+2</m:t>
                          </m:r>
                        </m:sup>
                        <m:e>
                          <m:sSub>
                            <m:sSubPr>
                              <m:ctrlPr>
                                <a:rPr lang="ru-RU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ru-RU" sz="16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ru-RU" sz="160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ru-RU" sz="16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1600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𝒊</m:t>
                              </m:r>
                            </m:sub>
                          </m:sSub>
                        </m:e>
                      </m:nary>
                      <m:r>
                        <a:rPr lang="en-US" sz="1600" b="1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 </m:t>
                      </m:r>
                      <m:sSup>
                        <m:sSup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600" b="1" i="0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𝐂</m:t>
                          </m:r>
                        </m:e>
                        <m:sup>
                          <m:r>
                            <a:rPr lang="en-US" sz="1600" b="1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1600" b="1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600" b="1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𝐃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𝟎</m:t>
                          </m:r>
                        </m:sub>
                      </m:sSub>
                      <m:r>
                        <a:rPr lang="en-US" sz="1600" b="1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600" b="1" i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𝐂</m:t>
                          </m:r>
                        </m:e>
                        <m:sup>
                          <m:r>
                            <a:rPr lang="en-US" sz="1600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1600" b="1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1600" b="1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600" b="1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600" b="1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𝐃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1600" dirty="0" smtClean="0"/>
              </a:p>
              <a:p>
                <a:pPr algn="l"/>
                <a:r>
                  <a:rPr lang="en-US" sz="1600" dirty="0" smtClean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Knot vector</a:t>
                </a:r>
                <a:r>
                  <a:rPr lang="en-US" sz="1600" b="1" dirty="0" smtClean="0">
                    <a:latin typeface="+mn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𝐔</m:t>
                    </m:r>
                  </m:oMath>
                </a14:m>
                <a:r>
                  <a:rPr lang="ru-RU" sz="1600" b="1" dirty="0" smtClean="0">
                    <a:latin typeface="+mn-lt"/>
                  </a:rPr>
                  <a:t> </a:t>
                </a:r>
                <a:r>
                  <a:rPr lang="en-US" sz="1600" dirty="0">
                    <a:latin typeface="+mn-lt"/>
                  </a:rPr>
                  <a:t>is defined </a:t>
                </a:r>
                <a:r>
                  <a:rPr lang="en-US" sz="1600" dirty="0" smtClean="0">
                    <a:latin typeface="+mn-lt"/>
                  </a:rPr>
                  <a:t>as </a:t>
                </a:r>
                <a14:m>
                  <m:oMath xmlns:m="http://schemas.openxmlformats.org/officeDocument/2006/math">
                    <m:r>
                      <a:rPr lang="en-US" sz="1600" b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𝐔</m:t>
                    </m:r>
                    <m:r>
                      <a:rPr lang="en-US" sz="16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ru-RU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ru-RU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limLow>
                                <m:limLow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limLowPr>
                                <m:e>
                                  <m:groupChr>
                                    <m:groupChrPr>
                                      <m:chr m:val="⏟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groupChr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,…,</m:t>
                                      </m:r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</m:groupChr>
                                </m:e>
                                <m:li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+1</m:t>
                                  </m:r>
                                </m:lim>
                              </m:limLow>
                            </m:e>
                            <m:e>
                              <m:sSub>
                                <m:sSubPr>
                                  <m:ctrlPr>
                                    <a:rPr lang="ru-RU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, …,</m:t>
                              </m:r>
                              <m:sSub>
                                <m:sSubPr>
                                  <m:ctrlPr>
                                    <a:rPr lang="ru-RU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+2</m:t>
                                  </m:r>
                                </m:sub>
                              </m:sSub>
                            </m:e>
                            <m:e>
                              <m:limLow>
                                <m:limLow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limLowPr>
                                <m:e>
                                  <m:groupChr>
                                    <m:groupChrPr>
                                      <m:chr m:val="⏟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groupChr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,…,</m:t>
                                      </m:r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</m:e>
                                  </m:groupChr>
                                </m:e>
                                <m:li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+1</m:t>
                                  </m:r>
                                </m:lim>
                              </m:limLow>
                            </m:e>
                          </m:mr>
                        </m:m>
                      </m:e>
                    </m:d>
                    <m:r>
                      <a:rPr lang="en-US" sz="1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</m:oMath>
                </a14:m>
                <a:r>
                  <a:rPr lang="en-US" sz="1600" b="0" i="0" dirty="0" smtClean="0"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where</a:t>
                </a: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1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=0,  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𝑢</m:t>
                              </m:r>
                            </m:e>
                          </m:acc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𝑘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=1,…,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=1,  </m:t>
                      </m:r>
                      <m:sSub>
                        <m:sSubPr>
                          <m:ctrlPr>
                            <a:rPr lang="ru-RU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6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ru-RU" sz="1600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ru-RU" sz="16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6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ru-RU" sz="1600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ru-RU" sz="160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r>
                        <a:rPr lang="ru-RU" sz="160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type m:val="lin"/>
                          <m:ctrlPr>
                            <a:rPr lang="ru-RU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ru-RU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ru-RU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16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ru-RU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  <m:r>
                                <a:rPr lang="ru-RU" sz="16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ru-RU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1600" i="1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ru-RU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ru-RU" sz="160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nary>
                            <m:naryPr>
                              <m:chr m:val="∑"/>
                              <m:limLoc m:val="undOvr"/>
                              <m:ctrlPr>
                                <a:rPr lang="ru-RU" sz="16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ru-RU" sz="16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ru-RU" sz="160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ru-RU" sz="16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ru-RU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ru-RU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u-RU" sz="1600" i="1">
                                          <a:latin typeface="Cambria Math" panose="02040503050406030204" pitchFamily="18" charset="0"/>
                                        </a:rPr>
                                        <m:t>𝑄</m:t>
                                      </m:r>
                                    </m:e>
                                    <m:sub>
                                      <m:r>
                                        <a:rPr lang="ru-RU" sz="16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  <m:r>
                                    <a:rPr lang="ru-RU" sz="160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ru-RU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u-RU" sz="1600" i="1">
                                          <a:latin typeface="Cambria Math" panose="02040503050406030204" pitchFamily="18" charset="0"/>
                                        </a:rPr>
                                        <m:t>𝑄</m:t>
                                      </m:r>
                                    </m:e>
                                    <m:sub>
                                      <m:r>
                                        <a:rPr lang="ru-RU" sz="16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  <m:r>
                                        <a:rPr lang="ru-RU" sz="1600"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</m:oMath>
                  </m:oMathPara>
                </a14:m>
                <a:endParaRPr lang="en-US" sz="1600" b="0" i="1" dirty="0" smtClean="0">
                  <a:latin typeface="+mn-lt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924" y="356464"/>
                <a:ext cx="8716043" cy="2388411"/>
              </a:xfrm>
              <a:prstGeom prst="rect">
                <a:avLst/>
              </a:prstGeom>
              <a:blipFill>
                <a:blip r:embed="rId2"/>
                <a:stretch>
                  <a:fillRect l="-350" t="-7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Прямоугольник 12"/>
          <p:cNvSpPr/>
          <p:nvPr/>
        </p:nvSpPr>
        <p:spPr>
          <a:xfrm>
            <a:off x="4041150" y="3445350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88924" y="2804851"/>
            <a:ext cx="3489158" cy="1323439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1600" b="1" i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Note:</a:t>
            </a:r>
            <a:endParaRPr lang="ru-RU" b="1" i="1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algn="just"/>
            <a:r>
              <a:rPr lang="en-US" sz="1600" dirty="0" smtClean="0">
                <a:cs typeface="Times New Roman" panose="02020603050405020304" pitchFamily="18" charset="0"/>
              </a:rPr>
              <a:t>For </a:t>
            </a:r>
            <a:r>
              <a:rPr lang="en-US" sz="1600" dirty="0">
                <a:cs typeface="Times New Roman" panose="02020603050405020304" pitchFamily="18" charset="0"/>
              </a:rPr>
              <a:t>the cubic </a:t>
            </a:r>
            <a:r>
              <a:rPr lang="en-US" sz="1600" dirty="0" smtClean="0">
                <a:cs typeface="Times New Roman" panose="02020603050405020304" pitchFamily="18" charset="0"/>
              </a:rPr>
              <a:t>B-spline </a:t>
            </a:r>
            <a:r>
              <a:rPr lang="en-US" sz="1600" dirty="0">
                <a:cs typeface="Times New Roman" panose="02020603050405020304" pitchFamily="18" charset="0"/>
              </a:rPr>
              <a:t>have a SLAE with tridiagonal matrix.</a:t>
            </a:r>
            <a:r>
              <a:rPr lang="ru-RU" sz="1600" dirty="0">
                <a:cs typeface="Times New Roman" panose="02020603050405020304" pitchFamily="18" charset="0"/>
              </a:rPr>
              <a:t> </a:t>
            </a:r>
            <a:r>
              <a:rPr lang="en-US" sz="1600" dirty="0">
                <a:cs typeface="Times New Roman" panose="02020603050405020304" pitchFamily="18" charset="0"/>
              </a:rPr>
              <a:t>Tridiagonal matrix pivoting solver take only </a:t>
            </a:r>
            <a:r>
              <a:rPr lang="en-US" sz="1600" i="1" dirty="0">
                <a:cs typeface="Times New Roman" panose="02020603050405020304" pitchFamily="18" charset="0"/>
              </a:rPr>
              <a:t>O(27N) </a:t>
            </a:r>
            <a:r>
              <a:rPr lang="en-US" sz="1600" dirty="0">
                <a:cs typeface="Times New Roman" panose="02020603050405020304" pitchFamily="18" charset="0"/>
              </a:rPr>
              <a:t>operations.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696" y="2516365"/>
            <a:ext cx="2812720" cy="2023185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4847733" y="4587670"/>
            <a:ext cx="20366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Curve interpolation example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07246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/>
              <a:t>Rail profiles geometry interpolation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288925" y="356400"/>
                <a:ext cx="8612188" cy="18293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b="1" dirty="0" smtClean="0"/>
                  <a:t>Surface </a:t>
                </a:r>
                <a:r>
                  <a:rPr lang="en-US" b="1" dirty="0"/>
                  <a:t>interpolation using B-spline</a:t>
                </a: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1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𝐐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𝒌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𝒍</m:t>
                          </m:r>
                        </m:sub>
                      </m:sSub>
                      <m:r>
                        <a:rPr lang="en-US" b="1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𝐒</m:t>
                      </m:r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d>
                      <m:r>
                        <a:rPr lang="en-US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ru-RU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𝑢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d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</m:e>
                              </m:d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𝐏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𝒊</m:t>
                                  </m:r>
                                  <m:r>
                                    <a:rPr lang="en-US" b="1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,</m:t>
                                  </m:r>
                                  <m:r>
                                    <a:rPr lang="en-US" b="1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𝒋</m:t>
                                  </m:r>
                                </m:sub>
                              </m:sSub>
                            </m:e>
                          </m:nary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</m:e>
                      </m:nary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d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chr m:val="∑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=0</m:t>
                                  </m:r>
                                </m:sub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𝑗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𝑞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𝑣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𝑙</m:t>
                                          </m:r>
                                        </m:sub>
                                      </m:sSub>
                                    </m:e>
                                  </m:d>
                                  <m:sSub>
                                    <m:sSubPr>
                                      <m:ctrlPr>
                                        <a:rPr lang="en-US" b="1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𝐏</m:t>
                                      </m:r>
                                    </m:e>
                                    <m:sub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𝒊</m:t>
                                      </m:r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b="1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𝒋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d>
                        </m:e>
                      </m:nary>
                      <m:r>
                        <a:rPr lang="en-US" b="1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ru-RU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ru-RU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𝒊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𝒍</m:t>
                              </m:r>
                            </m:sub>
                          </m:sSub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</m:oMath>
                  </m:oMathPara>
                </a14:m>
                <a:endParaRPr lang="en-US" dirty="0" smtClean="0"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l"/>
                <a:r>
                  <a:rPr lang="en-US" dirty="0" smtClean="0"/>
                  <a:t>where</a:t>
                </a: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b="1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𝑹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𝒊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𝒍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𝑞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𝑙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en-US" b="1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𝒊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𝒋</m:t>
                              </m:r>
                            </m:sub>
                          </m:sSub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i="1" dirty="0" smtClean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925" y="356400"/>
                <a:ext cx="8612188" cy="1829347"/>
              </a:xfrm>
              <a:prstGeom prst="rect">
                <a:avLst/>
              </a:prstGeom>
              <a:blipFill>
                <a:blip r:embed="rId2"/>
                <a:stretch>
                  <a:fillRect l="-212" t="-3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5" y="2234965"/>
            <a:ext cx="2652128" cy="217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2650498" y="3877163"/>
                <a:ext cx="1853777" cy="9203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dirty="0" smtClean="0"/>
                  <a:t>Step 1: interpolation</a:t>
                </a: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𝑹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𝒊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𝒍</m:t>
                          </m:r>
                        </m:sub>
                      </m:sSub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𝑞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𝑙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en-US" b="1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𝒊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𝒋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0498" y="3877163"/>
                <a:ext cx="1853777" cy="920317"/>
              </a:xfrm>
              <a:prstGeom prst="rect">
                <a:avLst/>
              </a:prstGeom>
              <a:blipFill>
                <a:blip r:embed="rId4"/>
                <a:stretch>
                  <a:fillRect l="-987" t="-13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051" y="2234965"/>
            <a:ext cx="3138257" cy="24127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7225176" y="3901337"/>
                <a:ext cx="1865351" cy="896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dirty="0" smtClean="0"/>
                  <a:t>Step 2: interpolation</a:t>
                </a: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b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𝐐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𝒌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𝒍</m:t>
                          </m:r>
                        </m:sub>
                      </m:sSub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ru-RU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ru-RU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𝒊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𝒍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5176" y="3901337"/>
                <a:ext cx="1865351" cy="896143"/>
              </a:xfrm>
              <a:prstGeom prst="rect">
                <a:avLst/>
              </a:prstGeom>
              <a:blipFill>
                <a:blip r:embed="rId6"/>
                <a:stretch>
                  <a:fillRect l="-980" t="-13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176" y="1410563"/>
            <a:ext cx="1653896" cy="130657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299653" y="2766542"/>
            <a:ext cx="15049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2D basis function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60049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/>
              <a:t>Rail profiles geometry </a:t>
            </a:r>
            <a:r>
              <a:rPr lang="en-US" altLang="ru-RU" dirty="0" smtClean="0"/>
              <a:t>interpolation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5" y="471225"/>
            <a:ext cx="5887364" cy="335080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8925" y="3986070"/>
            <a:ext cx="4485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/>
              <a:t>B-spline </a:t>
            </a:r>
            <a:r>
              <a:rPr lang="en-US" sz="1600" dirty="0"/>
              <a:t>surface of the crossing nose of the turnout of design </a:t>
            </a:r>
            <a:r>
              <a:rPr lang="en-US" sz="1600" dirty="0" smtClean="0"/>
              <a:t>2750</a:t>
            </a: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289" y="1619422"/>
            <a:ext cx="4047619" cy="32285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4" y="375601"/>
            <a:ext cx="1897441" cy="212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40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CC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1595302</TotalTime>
  <Words>409</Words>
  <Application>Microsoft Office PowerPoint</Application>
  <PresentationFormat>Экран (16:9)</PresentationFormat>
  <Paragraphs>156</Paragraphs>
  <Slides>17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Cambria Math</vt:lpstr>
      <vt:lpstr>Arial</vt:lpstr>
      <vt:lpstr>Times New Roman</vt:lpstr>
      <vt:lpstr>Wingdings</vt:lpstr>
      <vt:lpstr>Calibri</vt:lpstr>
      <vt:lpstr>Default Design</vt:lpstr>
      <vt:lpstr>Презентация PowerPoint</vt:lpstr>
      <vt:lpstr>Contents</vt:lpstr>
      <vt:lpstr>Introduction</vt:lpstr>
      <vt:lpstr>Contents</vt:lpstr>
      <vt:lpstr>Rail profiles geometry interpolation</vt:lpstr>
      <vt:lpstr>Rail profiles geometry interpolation</vt:lpstr>
      <vt:lpstr>Rail profiles geometry interpolation</vt:lpstr>
      <vt:lpstr>Rail profiles geometry interpolation</vt:lpstr>
      <vt:lpstr>Rail profiles geometry interpolation</vt:lpstr>
      <vt:lpstr>Rail profiles geometry interpolation</vt:lpstr>
      <vt:lpstr>Contents</vt:lpstr>
      <vt:lpstr>S&amp;C benchmark</vt:lpstr>
      <vt:lpstr>S&amp;C benchmark</vt:lpstr>
      <vt:lpstr>S&amp;C benchmark</vt:lpstr>
      <vt:lpstr>S&amp;C benchmark</vt:lpstr>
      <vt:lpstr>S&amp;C benchmark</vt:lpstr>
      <vt:lpstr>Презентация PowerPoint</vt:lpstr>
    </vt:vector>
  </TitlesOfParts>
  <Company>BSTU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Содержание</dc:title>
  <dc:creator>Pogorelov</dc:creator>
  <cp:lastModifiedBy>Alex Rodikov</cp:lastModifiedBy>
  <cp:revision>658</cp:revision>
  <dcterms:created xsi:type="dcterms:W3CDTF">2001-08-16T15:43:38Z</dcterms:created>
  <dcterms:modified xsi:type="dcterms:W3CDTF">2024-09-09T12:51:09Z</dcterms:modified>
</cp:coreProperties>
</file>