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3"/>
  </p:notesMasterIdLst>
  <p:sldIdLst>
    <p:sldId id="256" r:id="rId2"/>
    <p:sldId id="257" r:id="rId3"/>
    <p:sldId id="262" r:id="rId4"/>
    <p:sldId id="278" r:id="rId5"/>
    <p:sldId id="279" r:id="rId6"/>
    <p:sldId id="280" r:id="rId7"/>
    <p:sldId id="281" r:id="rId8"/>
    <p:sldId id="277" r:id="rId9"/>
    <p:sldId id="282" r:id="rId10"/>
    <p:sldId id="259" r:id="rId11"/>
    <p:sldId id="274" r:id="rId12"/>
    <p:sldId id="275" r:id="rId13"/>
    <p:sldId id="286" r:id="rId14"/>
    <p:sldId id="266" r:id="rId15"/>
    <p:sldId id="287" r:id="rId16"/>
    <p:sldId id="291" r:id="rId17"/>
    <p:sldId id="288" r:id="rId18"/>
    <p:sldId id="292" r:id="rId19"/>
    <p:sldId id="289" r:id="rId20"/>
    <p:sldId id="290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9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7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2C8AE-AC08-441A-A0AB-AEFB99AA5DB1}" type="datetimeFigureOut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DC566-5916-4744-90D6-256C5BA9E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559F-860D-446F-8ECF-B8AF192603D6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C9DB-7FF6-46EC-9D00-72D243CF9BE9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F2A2-F55E-402E-8C16-A0AA8B241D32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7E2D-3ABF-402C-8C52-1794FE52FEC9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B4D8-A26C-4226-B85A-A96E887D990C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B9DB-76EC-429E-A450-D07EDCAA7C91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D1A3-1415-4597-A496-39FF6F2BEA28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0BE3-620E-42D1-9FEB-859A7CE4F167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D334-7146-4474-B0E2-4625703CB113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7154-5F70-4DA2-9F05-DB0886316C89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D5B1-1420-4546-A5CB-1397A2E81DDA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F14BB-91A3-4F4A-8760-C4935B5DAF99}" type="datetime1">
              <a:rPr lang="ru-RU" smtClean="0"/>
              <a:pPr/>
              <a:t>09.09.2024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2488" y="119346"/>
            <a:ext cx="743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БРЯНСКИЙ ГОСУДАРСТВЕННЫЙ ТЕХНИЧЕСКИЙ УНИВЕРСИТЕТ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869729"/>
            <a:ext cx="34918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Семинар: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«Компьютерное моделирование в железнодорожном транспорте: динамика, прочность, износ» </a:t>
            </a:r>
          </a:p>
          <a:p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5859269"/>
            <a:ext cx="2699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Авторы: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Г.А.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Феядева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К.Ж.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Киендо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Р.Д.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Джежуля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Н.А.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Буглаев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5297" y="6536663"/>
            <a:ext cx="1213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Брянск 2024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084176" y="3092767"/>
            <a:ext cx="6975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моделирование</a:t>
            </a:r>
            <a:r>
              <a:rPr lang="en-US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</a:t>
            </a:r>
            <a:r>
              <a:rPr lang="en-US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управления сложными Техническими объектами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D:\БРЯГОТЕУН\Аспирантура\конференции\Конференция_апрель_2016\Изображения для презентации\логотип БГТ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924" y="1132257"/>
            <a:ext cx="1368152" cy="13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10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016" y="188640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СОВМЕЩЕНИЕ ПОДСИСТЕМ ЭЛЕКТРОМЕХАНИЧЕСКОЙ МОДЕЛИ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MATLAB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539552" y="1844824"/>
            <a:ext cx="3744416" cy="2376264"/>
            <a:chOff x="539552" y="2204864"/>
            <a:chExt cx="3744416" cy="237626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3955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6484" y="2302272"/>
              <a:ext cx="3168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Механическая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3" name="Picture 11" descr="http://1.u0134863.z8.ru/upload/iblock/9f3/9f3ced202e7d5f21ee2cb156c65eafb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632" y="2896141"/>
              <a:ext cx="2304256" cy="1252939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539552" y="1124744"/>
            <a:ext cx="37444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Universal Mechanism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0032" y="1128936"/>
            <a:ext cx="36936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Matlab Simulink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860032" y="1844824"/>
            <a:ext cx="3744416" cy="2376264"/>
            <a:chOff x="4860032" y="2204864"/>
            <a:chExt cx="3744416" cy="237626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86003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3081" name="Picture 9" descr="http://ww2.bluetechnix.com/media/filer_public_thumbnails/filer_public/2014/01/31/matlab_3200x2000_72dpi.png__1200x750_q95_crop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76056" y="2564904"/>
              <a:ext cx="3096344" cy="1935215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5173464" y="2302272"/>
              <a:ext cx="3145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Электрическая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195736" y="3933056"/>
            <a:ext cx="4824535" cy="1080120"/>
            <a:chOff x="2195736" y="4509120"/>
            <a:chExt cx="4824535" cy="1080120"/>
          </a:xfrm>
        </p:grpSpPr>
        <p:sp>
          <p:nvSpPr>
            <p:cNvPr id="38" name="Развернутая стрелка 37"/>
            <p:cNvSpPr/>
            <p:nvPr/>
          </p:nvSpPr>
          <p:spPr>
            <a:xfrm rot="10800000" flipH="1">
              <a:off x="2195736" y="4509120"/>
              <a:ext cx="4824535" cy="1080120"/>
            </a:xfrm>
            <a:prstGeom prst="uturnArrow">
              <a:avLst>
                <a:gd name="adj1" fmla="val 41461"/>
                <a:gd name="adj2" fmla="val 25000"/>
                <a:gd name="adj3" fmla="val 22648"/>
                <a:gd name="adj4" fmla="val 28465"/>
                <a:gd name="adj5" fmla="val 10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13470" y="5178400"/>
              <a:ext cx="40421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Интерфейс </a:t>
              </a:r>
              <a:r>
                <a:rPr lang="en-US" spc="1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MatLab</a:t>
              </a:r>
              <a:r>
                <a:rPr lang="en-US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pc="1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CoSimulation</a:t>
              </a:r>
              <a:endParaRPr lang="ru-RU" spc="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34568" y="5075892"/>
            <a:ext cx="4197672" cy="3693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 - Function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242088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11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07340"/>
            <a:ext cx="82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МОСТОВОГО КРАНА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620688"/>
            <a:ext cx="5832648" cy="238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9780" y="3501008"/>
            <a:ext cx="5722540" cy="232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882304" y="3145309"/>
            <a:ext cx="5832648" cy="3049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Перекос крана: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без коррекции,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6496" y="5898506"/>
            <a:ext cx="585385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Поперечное смещение крана: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без коррекции,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12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5" y="107340"/>
            <a:ext cx="792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ТЕПЛОВОЗА ТЭМ9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 t="8524"/>
          <a:stretch>
            <a:fillRect/>
          </a:stretch>
        </p:blipFill>
        <p:spPr bwMode="auto">
          <a:xfrm>
            <a:off x="1835696" y="620688"/>
            <a:ext cx="51339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0" y="5631631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Перераспределение  вертикальных нагрузок  колес  1-4 осей  тепловоза ТЭМ9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 </a:t>
            </a:r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составом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1000 </a:t>
            </a:r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т, моменты АТД линейно нарастают до 5400 Н∙м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(тяга) и снижаются до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−</a:t>
            </a:r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5400 Н∙м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(торможение) 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55576" y="2862482"/>
            <a:ext cx="741682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Совмещение ПК «Универсальный механизм» и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MatLab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 создании комплексной электромеханических модели тепловоза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9147" y="3746723"/>
            <a:ext cx="51911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13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107341"/>
            <a:ext cx="7871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ТЕПЛОВОЗА ТЭМ9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39552" y="5631631"/>
            <a:ext cx="86044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Приведённые к линейной скорости колеса скорости роторов (1…4 - АТД1…АТД4 соответственно) и скорость локомотива (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V</a:t>
            </a:r>
            <a:r>
              <a:rPr lang="ru-RU" sz="1600" baseline="-25000" dirty="0" smtClean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55576" y="2999274"/>
            <a:ext cx="741682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Электромагнитные моменты двигателей первой (М</a:t>
            </a:r>
            <a:r>
              <a:rPr lang="ru-RU" sz="1600" baseline="-25000" dirty="0" smtClean="0">
                <a:solidFill>
                  <a:schemeClr val="accent1">
                    <a:lumMod val="75000"/>
                  </a:schemeClr>
                </a:solidFill>
              </a:rPr>
              <a:t>д1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 и второй (М</a:t>
            </a:r>
            <a:r>
              <a:rPr lang="ru-RU" sz="1600" baseline="-25000" dirty="0" smtClean="0">
                <a:solidFill>
                  <a:schemeClr val="accent1">
                    <a:lumMod val="75000"/>
                  </a:schemeClr>
                </a:solidFill>
              </a:rPr>
              <a:t>д2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 осей 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и задание  на  электромагнитный  момент  (М</a:t>
            </a:r>
            <a:r>
              <a:rPr lang="ru-RU" sz="1600" baseline="-25000" dirty="0" smtClean="0">
                <a:solidFill>
                  <a:schemeClr val="accent1">
                    <a:lumMod val="75000"/>
                  </a:schemeClr>
                </a:solidFill>
              </a:rPr>
              <a:t>з1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662920"/>
            <a:ext cx="5112568" cy="24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573016"/>
            <a:ext cx="5040560" cy="212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9512" y="107340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ИССЛЕДОВАНИЙ СИСТЕМЫ УПРАВЛЕНИЯ КРАНА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14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51520" y="764704"/>
            <a:ext cx="8640960" cy="1254825"/>
            <a:chOff x="0" y="0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61256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 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Разработанная 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СУ крана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позволяет ограничить нагрузки на ходовую часть мостового крана за счет полного исключения контакта реборд с рельсами. 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Устраняются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перекос  и поперечное смещение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298128" y="2708920"/>
            <a:ext cx="2232248" cy="100811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Устранение перекоса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8128" y="4661644"/>
            <a:ext cx="2232248" cy="100811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Устранение поперечного смещения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2674392" y="2996952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674392" y="4941168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132856"/>
            <a:ext cx="5400600" cy="209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49080"/>
            <a:ext cx="5328592" cy="203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9512" y="107340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ИССЛЕДОВАНИЙ СИСТЕМЫ УПРАВЛЕНИЯ ТЭМ9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15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251520" y="764704"/>
            <a:ext cx="8640960" cy="1254825"/>
            <a:chOff x="0" y="0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61256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 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Разработанная 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СУ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локомотива позволяет</a:t>
              </a:r>
              <a:r>
                <a:rPr lang="en-US" sz="1800" kern="1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осуществить регулирование АТД, 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подключённых к общему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инвертору (для каждой тележки), с высоким использованием потенциальных условий сцепления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251520" y="2276872"/>
            <a:ext cx="2736304" cy="165618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Несмотря на существенное различие вертикальных нагрузок  колёс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осей  (1- 4)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8128" y="4365104"/>
            <a:ext cx="2833712" cy="172819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обеспечивается высокое использование  потенциальных условий сцепления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2771800" y="2996952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771800" y="4941168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5192787" cy="208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9" y="4365104"/>
            <a:ext cx="5112568" cy="175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16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12" y="1886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СОВМЕЩЕНИЕ ПОДСИСТЕМ ЭЛЕКТРОМЕХАНИЧЕСКОЙ МОДЕЛИ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SIMINTECH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2"/>
          <p:cNvGrpSpPr/>
          <p:nvPr/>
        </p:nvGrpSpPr>
        <p:grpSpPr>
          <a:xfrm>
            <a:off x="539552" y="1844824"/>
            <a:ext cx="3744416" cy="2376264"/>
            <a:chOff x="539552" y="2204864"/>
            <a:chExt cx="3744416" cy="237626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3955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6484" y="2302272"/>
              <a:ext cx="3168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Механическая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3" name="Picture 11" descr="http://1.u0134863.z8.ru/upload/iblock/9f3/9f3ced202e7d5f21ee2cb156c65eafb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632" y="2896141"/>
              <a:ext cx="2304256" cy="1252939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539552" y="1124744"/>
            <a:ext cx="37444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Universal Mechanism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0032" y="1128936"/>
            <a:ext cx="36936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SimInTech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23"/>
          <p:cNvGrpSpPr/>
          <p:nvPr/>
        </p:nvGrpSpPr>
        <p:grpSpPr>
          <a:xfrm>
            <a:off x="4860032" y="1844824"/>
            <a:ext cx="3744416" cy="2376264"/>
            <a:chOff x="4860032" y="2204864"/>
            <a:chExt cx="3744416" cy="237626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86003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73464" y="2302272"/>
              <a:ext cx="3145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Электрическая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2195736" y="3933056"/>
            <a:ext cx="4824535" cy="1080120"/>
            <a:chOff x="2195736" y="4509120"/>
            <a:chExt cx="4824535" cy="1080120"/>
          </a:xfrm>
        </p:grpSpPr>
        <p:sp>
          <p:nvSpPr>
            <p:cNvPr id="38" name="Развернутая стрелка 37"/>
            <p:cNvSpPr/>
            <p:nvPr/>
          </p:nvSpPr>
          <p:spPr>
            <a:xfrm rot="10800000" flipH="1">
              <a:off x="2195736" y="4509120"/>
              <a:ext cx="4824535" cy="1080120"/>
            </a:xfrm>
            <a:prstGeom prst="uturnArrow">
              <a:avLst>
                <a:gd name="adj1" fmla="val 41461"/>
                <a:gd name="adj2" fmla="val 25000"/>
                <a:gd name="adj3" fmla="val 22648"/>
                <a:gd name="adj4" fmla="val 28465"/>
                <a:gd name="adj5" fmla="val 10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440313" y="5178400"/>
              <a:ext cx="4388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Интерфейс </a:t>
              </a:r>
              <a:r>
                <a:rPr lang="en-US" spc="1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SimInTech</a:t>
              </a:r>
              <a:r>
                <a:rPr lang="en-US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pc="1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CoSimulation</a:t>
              </a:r>
              <a:endParaRPr lang="ru-RU" spc="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907704" y="5075892"/>
            <a:ext cx="5400600" cy="3693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Блок внешней модели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«Интеграция с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492896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52291" y="2503156"/>
            <a:ext cx="254810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17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8520" y="107340"/>
            <a:ext cx="90354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</a:t>
            </a: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6-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ОСНОГО ЛОКОМОТИВА, ВЫПОЛНЕННАЯ В </a:t>
            </a: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ИМПОРТИРОВАНА В </a:t>
            </a: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SIMINTECH</a:t>
            </a:r>
            <a:endParaRPr lang="ru-RU" sz="15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79928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18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8520" y="107340"/>
            <a:ext cx="90354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моделирования в </a:t>
            </a:r>
            <a:r>
              <a:rPr lang="en-US" sz="15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SimInTtch</a:t>
            </a: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наезда 6-осного локомотива на масляное пятно</a:t>
            </a:r>
            <a:endParaRPr lang="ru-RU" sz="15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553" y="620688"/>
            <a:ext cx="9019951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39552" y="5569495"/>
            <a:ext cx="835292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Угловые скорости колёс и приведённая линейная скорость локомотива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>
            <a:off x="1883021" y="5416004"/>
            <a:ext cx="5281269" cy="762000"/>
          </a:xfrm>
          <a:custGeom>
            <a:avLst/>
            <a:gdLst>
              <a:gd name="connsiteX0" fmla="*/ 0 w 5281269"/>
              <a:gd name="connsiteY0" fmla="*/ 0 h 762000"/>
              <a:gd name="connsiteX1" fmla="*/ 5281269 w 5281269"/>
              <a:gd name="connsiteY1" fmla="*/ 0 h 762000"/>
              <a:gd name="connsiteX2" fmla="*/ 5281269 w 5281269"/>
              <a:gd name="connsiteY2" fmla="*/ 762000 h 762000"/>
              <a:gd name="connsiteX3" fmla="*/ 0 w 5281269"/>
              <a:gd name="connsiteY3" fmla="*/ 762000 h 762000"/>
              <a:gd name="connsiteX4" fmla="*/ 0 w 5281269"/>
              <a:gd name="connsiteY4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269" h="762000">
                <a:moveTo>
                  <a:pt x="0" y="0"/>
                </a:moveTo>
                <a:lnTo>
                  <a:pt x="5281269" y="0"/>
                </a:lnTo>
                <a:lnTo>
                  <a:pt x="5281269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КОМПЛЕКСНАЯ ЭЛЕКТРОМЕХАНИЧЕСКАЯ МОДЕЛЬ</a:t>
            </a:r>
            <a:endParaRPr lang="ru-RU" sz="1800" kern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83568" y="107340"/>
            <a:ext cx="717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ПРОВЕДЕННЫХ ИССЛЕДОВАНИЙ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19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11"/>
          <p:cNvGrpSpPr/>
          <p:nvPr/>
        </p:nvGrpSpPr>
        <p:grpSpPr>
          <a:xfrm>
            <a:off x="251520" y="764704"/>
            <a:ext cx="8640960" cy="1254825"/>
            <a:chOff x="0" y="2685888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2685888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2747144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Представленная методика моделирования позволяет, используя детализированные модели механической части, разработанные в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UM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, и возможности </a:t>
              </a:r>
              <a:r>
                <a:rPr lang="ru-RU" dirty="0" err="1" smtClean="0">
                  <a:latin typeface="Arial" pitchFamily="34" charset="0"/>
                  <a:cs typeface="Arial" pitchFamily="34" charset="0"/>
                </a:rPr>
                <a:t>MatLab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ru-RU" dirty="0" err="1" smtClean="0">
                  <a:latin typeface="Arial" pitchFamily="34" charset="0"/>
                  <a:cs typeface="Arial" pitchFamily="34" charset="0"/>
                </a:rPr>
                <a:t>Simulink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 и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SimInTech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по моделированию СУ, наиболее полно учесть взаимовлияние электрической и механической подсистем сложных технических объектов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Стрелка вниз 20"/>
          <p:cNvSpPr/>
          <p:nvPr/>
        </p:nvSpPr>
        <p:spPr>
          <a:xfrm>
            <a:off x="4206156" y="5012327"/>
            <a:ext cx="635000" cy="40640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Полилиния 22"/>
          <p:cNvSpPr/>
          <p:nvPr/>
        </p:nvSpPr>
        <p:spPr>
          <a:xfrm>
            <a:off x="4437118" y="2708916"/>
            <a:ext cx="1287006" cy="1305283"/>
          </a:xfrm>
          <a:custGeom>
            <a:avLst/>
            <a:gdLst>
              <a:gd name="connsiteX0" fmla="*/ 0 w 1287006"/>
              <a:gd name="connsiteY0" fmla="*/ 652642 h 1305283"/>
              <a:gd name="connsiteX1" fmla="*/ 185281 w 1287006"/>
              <a:gd name="connsiteY1" fmla="*/ 194420 h 1305283"/>
              <a:gd name="connsiteX2" fmla="*/ 643504 w 1287006"/>
              <a:gd name="connsiteY2" fmla="*/ 1 h 1305283"/>
              <a:gd name="connsiteX3" fmla="*/ 1101726 w 1287006"/>
              <a:gd name="connsiteY3" fmla="*/ 194421 h 1305283"/>
              <a:gd name="connsiteX4" fmla="*/ 1287006 w 1287006"/>
              <a:gd name="connsiteY4" fmla="*/ 652644 h 1305283"/>
              <a:gd name="connsiteX5" fmla="*/ 1101725 w 1287006"/>
              <a:gd name="connsiteY5" fmla="*/ 1110866 h 1305283"/>
              <a:gd name="connsiteX6" fmla="*/ 643502 w 1287006"/>
              <a:gd name="connsiteY6" fmla="*/ 1305286 h 1305283"/>
              <a:gd name="connsiteX7" fmla="*/ 185280 w 1287006"/>
              <a:gd name="connsiteY7" fmla="*/ 1110866 h 1305283"/>
              <a:gd name="connsiteX8" fmla="*/ 0 w 1287006"/>
              <a:gd name="connsiteY8" fmla="*/ 652643 h 1305283"/>
              <a:gd name="connsiteX9" fmla="*/ 0 w 1287006"/>
              <a:gd name="connsiteY9" fmla="*/ 652642 h 1305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7006" h="1305283">
                <a:moveTo>
                  <a:pt x="0" y="652642"/>
                </a:moveTo>
                <a:cubicBezTo>
                  <a:pt x="0" y="481145"/>
                  <a:pt x="66558" y="316539"/>
                  <a:pt x="185281" y="194420"/>
                </a:cubicBezTo>
                <a:cubicBezTo>
                  <a:pt x="306212" y="70030"/>
                  <a:pt x="471263" y="1"/>
                  <a:pt x="643504" y="1"/>
                </a:cubicBezTo>
                <a:cubicBezTo>
                  <a:pt x="815744" y="1"/>
                  <a:pt x="980796" y="70031"/>
                  <a:pt x="1101726" y="194421"/>
                </a:cubicBezTo>
                <a:cubicBezTo>
                  <a:pt x="1220449" y="316540"/>
                  <a:pt x="1287006" y="481146"/>
                  <a:pt x="1287006" y="652644"/>
                </a:cubicBezTo>
                <a:cubicBezTo>
                  <a:pt x="1287006" y="824141"/>
                  <a:pt x="1220448" y="988747"/>
                  <a:pt x="1101725" y="1110866"/>
                </a:cubicBezTo>
                <a:cubicBezTo>
                  <a:pt x="980794" y="1235256"/>
                  <a:pt x="815743" y="1305286"/>
                  <a:pt x="643502" y="1305286"/>
                </a:cubicBezTo>
                <a:cubicBezTo>
                  <a:pt x="471262" y="1305286"/>
                  <a:pt x="306210" y="1235256"/>
                  <a:pt x="185280" y="1110866"/>
                </a:cubicBezTo>
                <a:cubicBezTo>
                  <a:pt x="66557" y="988747"/>
                  <a:pt x="-1" y="824141"/>
                  <a:pt x="0" y="652643"/>
                </a:cubicBezTo>
                <a:lnTo>
                  <a:pt x="0" y="652642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29118" tIns="231794" rIns="229118" bIns="23179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kern="1200" dirty="0" smtClean="0">
                <a:latin typeface="Arial" pitchFamily="34" charset="0"/>
                <a:cs typeface="Arial" pitchFamily="34" charset="0"/>
              </a:rPr>
              <a:t>UM</a:t>
            </a:r>
            <a:endParaRPr lang="ru-RU" sz="320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3194711" y="2555780"/>
            <a:ext cx="1305283" cy="1305271"/>
          </a:xfrm>
          <a:custGeom>
            <a:avLst/>
            <a:gdLst>
              <a:gd name="connsiteX0" fmla="*/ 0 w 1305283"/>
              <a:gd name="connsiteY0" fmla="*/ 652636 h 1305271"/>
              <a:gd name="connsiteX1" fmla="*/ 191157 w 1305283"/>
              <a:gd name="connsiteY1" fmla="*/ 191151 h 1305271"/>
              <a:gd name="connsiteX2" fmla="*/ 652643 w 1305283"/>
              <a:gd name="connsiteY2" fmla="*/ 1 h 1305271"/>
              <a:gd name="connsiteX3" fmla="*/ 1114128 w 1305283"/>
              <a:gd name="connsiteY3" fmla="*/ 191152 h 1305271"/>
              <a:gd name="connsiteX4" fmla="*/ 1305284 w 1305283"/>
              <a:gd name="connsiteY4" fmla="*/ 652638 h 1305271"/>
              <a:gd name="connsiteX5" fmla="*/ 1114127 w 1305283"/>
              <a:gd name="connsiteY5" fmla="*/ 1114124 h 1305271"/>
              <a:gd name="connsiteX6" fmla="*/ 652641 w 1305283"/>
              <a:gd name="connsiteY6" fmla="*/ 1305274 h 1305271"/>
              <a:gd name="connsiteX7" fmla="*/ 191156 w 1305283"/>
              <a:gd name="connsiteY7" fmla="*/ 1114123 h 1305271"/>
              <a:gd name="connsiteX8" fmla="*/ 0 w 1305283"/>
              <a:gd name="connsiteY8" fmla="*/ 652637 h 1305271"/>
              <a:gd name="connsiteX9" fmla="*/ 0 w 1305283"/>
              <a:gd name="connsiteY9" fmla="*/ 652636 h 130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5283" h="1305271">
                <a:moveTo>
                  <a:pt x="0" y="652636"/>
                </a:moveTo>
                <a:cubicBezTo>
                  <a:pt x="0" y="479545"/>
                  <a:pt x="68762" y="313544"/>
                  <a:pt x="191157" y="191151"/>
                </a:cubicBezTo>
                <a:cubicBezTo>
                  <a:pt x="313551" y="68759"/>
                  <a:pt x="479552" y="1"/>
                  <a:pt x="652643" y="1"/>
                </a:cubicBezTo>
                <a:cubicBezTo>
                  <a:pt x="825733" y="1"/>
                  <a:pt x="991735" y="68760"/>
                  <a:pt x="1114128" y="191152"/>
                </a:cubicBezTo>
                <a:cubicBezTo>
                  <a:pt x="1236523" y="313545"/>
                  <a:pt x="1305284" y="479547"/>
                  <a:pt x="1305284" y="652638"/>
                </a:cubicBezTo>
                <a:cubicBezTo>
                  <a:pt x="1305284" y="825729"/>
                  <a:pt x="1236523" y="991730"/>
                  <a:pt x="1114127" y="1114124"/>
                </a:cubicBezTo>
                <a:cubicBezTo>
                  <a:pt x="991733" y="1236516"/>
                  <a:pt x="825732" y="1305275"/>
                  <a:pt x="652641" y="1305274"/>
                </a:cubicBezTo>
                <a:cubicBezTo>
                  <a:pt x="479551" y="1305274"/>
                  <a:pt x="313549" y="1236515"/>
                  <a:pt x="191156" y="1114123"/>
                </a:cubicBezTo>
                <a:cubicBezTo>
                  <a:pt x="68761" y="991730"/>
                  <a:pt x="0" y="825728"/>
                  <a:pt x="0" y="652637"/>
                </a:cubicBezTo>
                <a:lnTo>
                  <a:pt x="0" y="652636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11474" tIns="211472" rIns="211474" bIns="21147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MATLAB</a:t>
            </a:r>
            <a:endParaRPr lang="ru-RU" sz="1600" b="1" kern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25"/>
          <p:cNvGrpSpPr/>
          <p:nvPr/>
        </p:nvGrpSpPr>
        <p:grpSpPr>
          <a:xfrm>
            <a:off x="2745655" y="2240379"/>
            <a:ext cx="3556000" cy="2844800"/>
            <a:chOff x="2745655" y="2240379"/>
            <a:chExt cx="3556000" cy="2844800"/>
          </a:xfrm>
        </p:grpSpPr>
        <p:sp>
          <p:nvSpPr>
            <p:cNvPr id="20" name="Овал 19"/>
            <p:cNvSpPr/>
            <p:nvPr/>
          </p:nvSpPr>
          <p:spPr>
            <a:xfrm>
              <a:off x="2880275" y="2363088"/>
              <a:ext cx="3276600" cy="1137920"/>
            </a:xfrm>
            <a:prstGeom prst="ellipse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Shape 24"/>
            <p:cNvSpPr/>
            <p:nvPr/>
          </p:nvSpPr>
          <p:spPr>
            <a:xfrm>
              <a:off x="2745655" y="2240379"/>
              <a:ext cx="3556000" cy="2844800"/>
            </a:xfrm>
            <a:prstGeom prst="funnel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520" y="116632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АКТУАЛЬНА ОТРАБОТКА АЛГОРИТМОВ УПРАВЛЕНИЯ НА МОДЕЛЯХ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1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49" name="Прямая соединительная линия 48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2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D:\07_12_2014 Total\Работа\ФОТО работа\Работа фото\ЦИР\ФОТО ИСПЫТАНИЯ ТЭМ9Н\ЛЮДИНОВО 2012\ЦИР- А.Зубихину\DSC_7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692697"/>
            <a:ext cx="3816424" cy="2553184"/>
          </a:xfrm>
          <a:prstGeom prst="rect">
            <a:avLst/>
          </a:prstGeom>
          <a:noFill/>
        </p:spPr>
      </p:pic>
      <p:pic>
        <p:nvPicPr>
          <p:cNvPr id="24" name="Рисунок 23" descr="Mostovoy_kran_foto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692696"/>
            <a:ext cx="4714909" cy="2603755"/>
          </a:xfrm>
          <a:prstGeom prst="rect">
            <a:avLst/>
          </a:prstGeom>
        </p:spPr>
      </p:pic>
      <p:pic>
        <p:nvPicPr>
          <p:cNvPr id="27" name="Picture 3" descr="D:\07_12_2014 Total\Работа\ФОТО работа\Работа фото\ЦИР\ФОТО ИСПЫТАНИЯ ТЭМ9Н\ЛЮДИНОВО 2012\Первые работы Людиново 2012 февраль\DSC09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17032"/>
            <a:ext cx="3096344" cy="2170253"/>
          </a:xfrm>
          <a:prstGeom prst="rect">
            <a:avLst/>
          </a:prstGeom>
          <a:noFill/>
        </p:spPr>
      </p:pic>
      <p:pic>
        <p:nvPicPr>
          <p:cNvPr id="28" name="Рисунок 27" descr="Picture background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717032"/>
            <a:ext cx="38884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79512" y="3337247"/>
            <a:ext cx="388843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Срыв сцепления, автоколебания, поломки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11960" y="3356992"/>
            <a:ext cx="486003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Перекос моста, износ колёс и пути, колебания груза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27984" y="5929535"/>
            <a:ext cx="446449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Ошибки позиционирования, колебания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528" y="5949280"/>
            <a:ext cx="374441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Лучше отлаживать на моделях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>
            <a:off x="1883021" y="5416004"/>
            <a:ext cx="5281269" cy="762000"/>
          </a:xfrm>
          <a:custGeom>
            <a:avLst/>
            <a:gdLst>
              <a:gd name="connsiteX0" fmla="*/ 0 w 5281269"/>
              <a:gd name="connsiteY0" fmla="*/ 0 h 762000"/>
              <a:gd name="connsiteX1" fmla="*/ 5281269 w 5281269"/>
              <a:gd name="connsiteY1" fmla="*/ 0 h 762000"/>
              <a:gd name="connsiteX2" fmla="*/ 5281269 w 5281269"/>
              <a:gd name="connsiteY2" fmla="*/ 762000 h 762000"/>
              <a:gd name="connsiteX3" fmla="*/ 0 w 5281269"/>
              <a:gd name="connsiteY3" fmla="*/ 762000 h 762000"/>
              <a:gd name="connsiteX4" fmla="*/ 0 w 5281269"/>
              <a:gd name="connsiteY4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269" h="762000">
                <a:moveTo>
                  <a:pt x="0" y="0"/>
                </a:moveTo>
                <a:lnTo>
                  <a:pt x="5281269" y="0"/>
                </a:lnTo>
                <a:lnTo>
                  <a:pt x="5281269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КОМПЛЕКСНАЯ ЭЛЕКТРОМЕХАНИЧЕСКАЯ МОДЕЛЬ</a:t>
            </a:r>
            <a:r>
              <a:rPr lang="en-US" sz="1800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СЧИТАЕТ В 4 РАЗА БЫСТРЕЕ</a:t>
            </a:r>
            <a:endParaRPr lang="ru-RU" sz="1800" kern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83568" y="107340"/>
            <a:ext cx="717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ПРОВЕДЕННЫХ ИССЛЕДОВАНИЙ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20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251520" y="764704"/>
            <a:ext cx="8640960" cy="1254825"/>
            <a:chOff x="0" y="2685888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2685888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2747144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Представленная методика моделирования позволяет, используя детализированные модели механической части, разработанные в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UM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, и возможности </a:t>
              </a:r>
              <a:r>
                <a:rPr lang="ru-RU" dirty="0" err="1" smtClean="0">
                  <a:latin typeface="Arial" pitchFamily="34" charset="0"/>
                  <a:cs typeface="Arial" pitchFamily="34" charset="0"/>
                </a:rPr>
                <a:t>MatLab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ru-RU" dirty="0" err="1" smtClean="0">
                  <a:latin typeface="Arial" pitchFamily="34" charset="0"/>
                  <a:cs typeface="Arial" pitchFamily="34" charset="0"/>
                </a:rPr>
                <a:t>Simulink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 и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SimInTech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по моделированию СУ, наиболее полно учесть взаимовлияние электрической и механической подсистем сложных технических объектов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Стрелка вниз 20"/>
          <p:cNvSpPr/>
          <p:nvPr/>
        </p:nvSpPr>
        <p:spPr>
          <a:xfrm>
            <a:off x="4206156" y="5012327"/>
            <a:ext cx="635000" cy="40640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Полилиния 22"/>
          <p:cNvSpPr/>
          <p:nvPr/>
        </p:nvSpPr>
        <p:spPr>
          <a:xfrm>
            <a:off x="4437118" y="2564904"/>
            <a:ext cx="1431026" cy="1449295"/>
          </a:xfrm>
          <a:custGeom>
            <a:avLst/>
            <a:gdLst>
              <a:gd name="connsiteX0" fmla="*/ 0 w 1287006"/>
              <a:gd name="connsiteY0" fmla="*/ 652642 h 1305283"/>
              <a:gd name="connsiteX1" fmla="*/ 185281 w 1287006"/>
              <a:gd name="connsiteY1" fmla="*/ 194420 h 1305283"/>
              <a:gd name="connsiteX2" fmla="*/ 643504 w 1287006"/>
              <a:gd name="connsiteY2" fmla="*/ 1 h 1305283"/>
              <a:gd name="connsiteX3" fmla="*/ 1101726 w 1287006"/>
              <a:gd name="connsiteY3" fmla="*/ 194421 h 1305283"/>
              <a:gd name="connsiteX4" fmla="*/ 1287006 w 1287006"/>
              <a:gd name="connsiteY4" fmla="*/ 652644 h 1305283"/>
              <a:gd name="connsiteX5" fmla="*/ 1101725 w 1287006"/>
              <a:gd name="connsiteY5" fmla="*/ 1110866 h 1305283"/>
              <a:gd name="connsiteX6" fmla="*/ 643502 w 1287006"/>
              <a:gd name="connsiteY6" fmla="*/ 1305286 h 1305283"/>
              <a:gd name="connsiteX7" fmla="*/ 185280 w 1287006"/>
              <a:gd name="connsiteY7" fmla="*/ 1110866 h 1305283"/>
              <a:gd name="connsiteX8" fmla="*/ 0 w 1287006"/>
              <a:gd name="connsiteY8" fmla="*/ 652643 h 1305283"/>
              <a:gd name="connsiteX9" fmla="*/ 0 w 1287006"/>
              <a:gd name="connsiteY9" fmla="*/ 652642 h 1305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7006" h="1305283">
                <a:moveTo>
                  <a:pt x="0" y="652642"/>
                </a:moveTo>
                <a:cubicBezTo>
                  <a:pt x="0" y="481145"/>
                  <a:pt x="66558" y="316539"/>
                  <a:pt x="185281" y="194420"/>
                </a:cubicBezTo>
                <a:cubicBezTo>
                  <a:pt x="306212" y="70030"/>
                  <a:pt x="471263" y="1"/>
                  <a:pt x="643504" y="1"/>
                </a:cubicBezTo>
                <a:cubicBezTo>
                  <a:pt x="815744" y="1"/>
                  <a:pt x="980796" y="70031"/>
                  <a:pt x="1101726" y="194421"/>
                </a:cubicBezTo>
                <a:cubicBezTo>
                  <a:pt x="1220449" y="316540"/>
                  <a:pt x="1287006" y="481146"/>
                  <a:pt x="1287006" y="652644"/>
                </a:cubicBezTo>
                <a:cubicBezTo>
                  <a:pt x="1287006" y="824141"/>
                  <a:pt x="1220448" y="988747"/>
                  <a:pt x="1101725" y="1110866"/>
                </a:cubicBezTo>
                <a:cubicBezTo>
                  <a:pt x="980794" y="1235256"/>
                  <a:pt x="815743" y="1305286"/>
                  <a:pt x="643502" y="1305286"/>
                </a:cubicBezTo>
                <a:cubicBezTo>
                  <a:pt x="471262" y="1305286"/>
                  <a:pt x="306210" y="1235256"/>
                  <a:pt x="185280" y="1110866"/>
                </a:cubicBezTo>
                <a:cubicBezTo>
                  <a:pt x="66557" y="988747"/>
                  <a:pt x="-1" y="824141"/>
                  <a:pt x="0" y="652643"/>
                </a:cubicBezTo>
                <a:lnTo>
                  <a:pt x="0" y="652642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29118" tIns="231794" rIns="229118" bIns="23179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kern="1200" dirty="0" smtClean="0">
                <a:latin typeface="Arial" pitchFamily="34" charset="0"/>
                <a:cs typeface="Arial" pitchFamily="34" charset="0"/>
              </a:rPr>
              <a:t>UM</a:t>
            </a:r>
            <a:endParaRPr lang="ru-RU" sz="320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3059832" y="2420888"/>
            <a:ext cx="1440163" cy="1440163"/>
          </a:xfrm>
          <a:custGeom>
            <a:avLst/>
            <a:gdLst>
              <a:gd name="connsiteX0" fmla="*/ 0 w 1305283"/>
              <a:gd name="connsiteY0" fmla="*/ 652636 h 1305271"/>
              <a:gd name="connsiteX1" fmla="*/ 191157 w 1305283"/>
              <a:gd name="connsiteY1" fmla="*/ 191151 h 1305271"/>
              <a:gd name="connsiteX2" fmla="*/ 652643 w 1305283"/>
              <a:gd name="connsiteY2" fmla="*/ 1 h 1305271"/>
              <a:gd name="connsiteX3" fmla="*/ 1114128 w 1305283"/>
              <a:gd name="connsiteY3" fmla="*/ 191152 h 1305271"/>
              <a:gd name="connsiteX4" fmla="*/ 1305284 w 1305283"/>
              <a:gd name="connsiteY4" fmla="*/ 652638 h 1305271"/>
              <a:gd name="connsiteX5" fmla="*/ 1114127 w 1305283"/>
              <a:gd name="connsiteY5" fmla="*/ 1114124 h 1305271"/>
              <a:gd name="connsiteX6" fmla="*/ 652641 w 1305283"/>
              <a:gd name="connsiteY6" fmla="*/ 1305274 h 1305271"/>
              <a:gd name="connsiteX7" fmla="*/ 191156 w 1305283"/>
              <a:gd name="connsiteY7" fmla="*/ 1114123 h 1305271"/>
              <a:gd name="connsiteX8" fmla="*/ 0 w 1305283"/>
              <a:gd name="connsiteY8" fmla="*/ 652637 h 1305271"/>
              <a:gd name="connsiteX9" fmla="*/ 0 w 1305283"/>
              <a:gd name="connsiteY9" fmla="*/ 652636 h 130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5283" h="1305271">
                <a:moveTo>
                  <a:pt x="0" y="652636"/>
                </a:moveTo>
                <a:cubicBezTo>
                  <a:pt x="0" y="479545"/>
                  <a:pt x="68762" y="313544"/>
                  <a:pt x="191157" y="191151"/>
                </a:cubicBezTo>
                <a:cubicBezTo>
                  <a:pt x="313551" y="68759"/>
                  <a:pt x="479552" y="1"/>
                  <a:pt x="652643" y="1"/>
                </a:cubicBezTo>
                <a:cubicBezTo>
                  <a:pt x="825733" y="1"/>
                  <a:pt x="991735" y="68760"/>
                  <a:pt x="1114128" y="191152"/>
                </a:cubicBezTo>
                <a:cubicBezTo>
                  <a:pt x="1236523" y="313545"/>
                  <a:pt x="1305284" y="479547"/>
                  <a:pt x="1305284" y="652638"/>
                </a:cubicBezTo>
                <a:cubicBezTo>
                  <a:pt x="1305284" y="825729"/>
                  <a:pt x="1236523" y="991730"/>
                  <a:pt x="1114127" y="1114124"/>
                </a:cubicBezTo>
                <a:cubicBezTo>
                  <a:pt x="991733" y="1236516"/>
                  <a:pt x="825732" y="1305275"/>
                  <a:pt x="652641" y="1305274"/>
                </a:cubicBezTo>
                <a:cubicBezTo>
                  <a:pt x="479551" y="1305274"/>
                  <a:pt x="313549" y="1236515"/>
                  <a:pt x="191156" y="1114123"/>
                </a:cubicBezTo>
                <a:cubicBezTo>
                  <a:pt x="68761" y="991730"/>
                  <a:pt x="0" y="825728"/>
                  <a:pt x="0" y="652637"/>
                </a:cubicBezTo>
                <a:lnTo>
                  <a:pt x="0" y="652636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11474" tIns="211472" rIns="211474" bIns="21147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SimInTech</a:t>
            </a:r>
            <a:endParaRPr lang="ru-RU" sz="1600" b="1" kern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25"/>
          <p:cNvGrpSpPr/>
          <p:nvPr/>
        </p:nvGrpSpPr>
        <p:grpSpPr>
          <a:xfrm>
            <a:off x="2771800" y="2276872"/>
            <a:ext cx="3556000" cy="2844800"/>
            <a:chOff x="2745655" y="2240379"/>
            <a:chExt cx="3556000" cy="2844800"/>
          </a:xfrm>
        </p:grpSpPr>
        <p:sp>
          <p:nvSpPr>
            <p:cNvPr id="20" name="Овал 19"/>
            <p:cNvSpPr/>
            <p:nvPr/>
          </p:nvSpPr>
          <p:spPr>
            <a:xfrm>
              <a:off x="2880275" y="2363088"/>
              <a:ext cx="3276600" cy="1137920"/>
            </a:xfrm>
            <a:prstGeom prst="ellipse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Shape 24"/>
            <p:cNvSpPr/>
            <p:nvPr/>
          </p:nvSpPr>
          <p:spPr>
            <a:xfrm>
              <a:off x="2745655" y="2240379"/>
              <a:ext cx="3556000" cy="2844800"/>
            </a:xfrm>
            <a:prstGeom prst="funnel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630932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D:\БРЯГОТЕУН\Аспирантура\конференции\Конференция_апрель_2016\Изображения для презентации\логотип БГТ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924" y="908720"/>
            <a:ext cx="1368152" cy="136063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084176" y="2988196"/>
            <a:ext cx="6975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внимание !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2488" y="119346"/>
            <a:ext cx="743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БРЯНСКИЙ ГОСУДАРСТВЕННЫЙ ТЕХНИЧЕСКИЙ УНИВЕРСИТЕТ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2974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Семинар: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«Компьютерное моделирование в железнодорожном транспорте: динамика, прочность, износ»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805312" y="6406728"/>
            <a:ext cx="1509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Брянск 2024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83568" y="116632"/>
            <a:ext cx="836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ЧАСТИ ТЕПЛОВОЗА ТЭМ9Н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СОСТАВОМ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3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" y="1740793"/>
            <a:ext cx="87058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/>
          <p:nvPr/>
        </p:nvPicPr>
        <p:blipFill rotWithShape="1">
          <a:blip r:embed="rId4" cstate="print"/>
          <a:srcRect l="4085" b="27855"/>
          <a:stretch/>
        </p:blipFill>
        <p:spPr bwMode="auto">
          <a:xfrm>
            <a:off x="139700" y="3861049"/>
            <a:ext cx="3312368" cy="1728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pic>
        <p:nvPicPr>
          <p:cNvPr id="26" name="Рисунок 25"/>
          <p:cNvPicPr/>
          <p:nvPr/>
        </p:nvPicPr>
        <p:blipFill rotWithShape="1">
          <a:blip r:embed="rId5" cstate="print"/>
          <a:srcRect l="10213" r="9939" b="15877"/>
          <a:stretch/>
        </p:blipFill>
        <p:spPr bwMode="auto">
          <a:xfrm>
            <a:off x="6156176" y="3861049"/>
            <a:ext cx="2736303" cy="1728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3635896" y="3212976"/>
            <a:ext cx="2448272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К локомотиву подсоединена модель состава. Используются модели 10-и вагонов с 26 степенями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свободы на каждый вагон, в вагонах моделируются 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автосцепки Ш-2-В с зазорами 15 мм на сторону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95536" y="838453"/>
            <a:ext cx="849694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Динамическая модель локомотива ТЭМ9Н имеет 66 степеней свободы. Кузов моделируется твердым телом с 6 степенями свободы и по 30 степеней свободы имеют тела, образующие каждую из тележек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99592" y="116632"/>
            <a:ext cx="783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ПОДСИСТЕМЫ МОСТОВОГО КРАНА В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kran_08_04_2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70567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395536" y="692696"/>
            <a:ext cx="849694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части мостового крана с индивидуальным электроприводом балансирных тележек моста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kran_08_04_2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846936" y="4581128"/>
            <a:ext cx="2208213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/>
          <p:nvPr/>
        </p:nvCxnSpPr>
        <p:spPr>
          <a:xfrm>
            <a:off x="3491880" y="4869160"/>
            <a:ext cx="230425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436096" y="4293096"/>
            <a:ext cx="2808312" cy="17281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99792" y="4509120"/>
            <a:ext cx="93610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451090" y="3810526"/>
            <a:ext cx="307751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балансирная тележка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4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99592" y="116632"/>
            <a:ext cx="783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ЧАСТИ РОБОТА-МАНИПУЛЯТОРА В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5536" y="2699628"/>
            <a:ext cx="849694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Процесс перемещения груза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5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44677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212976"/>
            <a:ext cx="442334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38375" y="692696"/>
            <a:ext cx="46672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39552" y="11663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ОБОБЩЁННАЯ ФУНКЦИОНАЛЬНАЯ СХЕМА ЭЛЕКТРОПРИВОДА ТЭМ9Н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6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23850" y="5013176"/>
            <a:ext cx="84963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6088" algn="just"/>
            <a:r>
              <a:rPr lang="ru-RU" dirty="0" smtClean="0">
                <a:solidFill>
                  <a:schemeClr val="tx2"/>
                </a:solidFill>
              </a:rPr>
              <a:t>По условиям размещения и экономическим соображениям на локомотивах часто применяют параллельное подключение АД тележки к одному инвертору (совместное регулирование). Это усложняет управление асинхронными двигателями в динамических режимах.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3163" y="692696"/>
            <a:ext cx="6999287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59632" y="107340"/>
            <a:ext cx="693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ФУНКЦИОНАЛЬНАЯ СХЕМА СИТЕМЫ УПРАВЛЕНИЯ ТЭМ9Н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7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0825" y="5406315"/>
            <a:ext cx="849630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6088" algn="ct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В режиме тяги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 регуляторе скольжения колес (РСК)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используется абсолютная величина скольжения колес первой оси тележки имеющей в режиме тяги меньшую вертикальную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нагрузку (в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режиме электрического торможения – второй оси тележки) 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7092950" y="4005064"/>
            <a:ext cx="2051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/>
              <a:t>Вычисление задания на скорость в БВЗС :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231063" y="3212976"/>
            <a:ext cx="1728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Изменение частоты переключений  транзисторов АИН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949"/>
            <a:ext cx="71247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949261"/>
            <a:ext cx="29178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228184" y="697294"/>
            <a:ext cx="2800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в режиме тяги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режиме электрического торможения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i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16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191250" y="498574"/>
            <a:ext cx="2917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/>
              <a:t>Адаптация ускорения в БАУ:</a:t>
            </a:r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653136"/>
            <a:ext cx="18764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73611" y="107340"/>
            <a:ext cx="719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ПРИНЦИП ПОСТРОЕНИЯ СИСТЕМЫ УПРАВЛЕНИЯ КРАНОМ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800" y="1124744"/>
            <a:ext cx="661040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195736" y="683404"/>
            <a:ext cx="504056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Структурная схема механизма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5642084"/>
            <a:ext cx="6801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Д1, Д2, Д3, Д4 – бесконтактные датчики для измерения расстояния до рельсов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М1, М2 – приводные асинхронные электродвигатели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699792" y="287833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687092" y="357301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32240" y="285293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732240" y="357301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8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18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531" y="1040482"/>
            <a:ext cx="6484938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2024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9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620688"/>
            <a:ext cx="777686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Функциональная схема системы управления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3611" y="107340"/>
            <a:ext cx="719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ПРИНЦИП ПОСТРОЕНИЯ СИСТЕМЫ УПРАВЛЕНИЯ КРАНОМ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5067761"/>
            <a:ext cx="45365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РС – регулятор скорости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БЗМ – блок задания момента с учетом ограничений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КП – координатный преобразователь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РФТ – регулятор фазных токов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 – распределитель импульсов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2444</TotalTime>
  <Words>864</Words>
  <Application>Microsoft Office PowerPoint</Application>
  <PresentationFormat>Экран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DIMas9</dc:creator>
  <cp:lastModifiedBy>artbook</cp:lastModifiedBy>
  <cp:revision>219</cp:revision>
  <dcterms:modified xsi:type="dcterms:W3CDTF">2024-09-09T14:28:40Z</dcterms:modified>
</cp:coreProperties>
</file>