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5143500" type="screen16x9"/>
  <p:notesSz cx="6858000" cy="9144000"/>
  <p:embeddedFontLst>
    <p:embeddedFont>
      <p:font typeface="Calibri" panose="020F0502020204030204" pitchFamily="34" charset="0"/>
      <p:regular r:id="rId16"/>
      <p:bold r:id="rId17"/>
      <p:italic r:id="rId18"/>
      <p:boldItalic r:id="rId19"/>
    </p:embeddedFont>
    <p:embeddedFont>
      <p:font typeface="Rubik" panose="020B0604020202020204" charset="-79"/>
      <p:regular r:id="rId20"/>
      <p:bold r:id="rId21"/>
      <p:italic r:id="rId22"/>
      <p:boldItalic r:id="rId2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6A6221BD-4ADA-4049-BC56-59BE7EEF1A91}">
  <a:tblStyle styleId="{6A6221BD-4ADA-4049-BC56-59BE7EEF1A91}"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2" d="100"/>
          <a:sy n="92" d="100"/>
        </p:scale>
        <p:origin x="78" y="35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8.fntdata"/><Relationship Id="rId10" Type="http://schemas.openxmlformats.org/officeDocument/2006/relationships/slide" Target="slides/slide9.xml"/><Relationship Id="rId19" Type="http://schemas.openxmlformats.org/officeDocument/2006/relationships/font" Target="fonts/font4.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7.fntdata"/><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4" name="Google Shape;154;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6" name="Google Shape;166;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0" name="Google Shape;200;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Google Shape;6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3" name="Google Shape;63;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3" name="Google Shape;73;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5" name="Google Shape;85;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5" name="Google Shape;95;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5" name="Google Shape;105;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7" name="Google Shape;117;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0" name="Google Shape;130;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2" name="Google Shape;142;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5" name="Google Shape;15;p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16" name="Google Shape;16;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4"/>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19" name="Google Shape;19;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9"/>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RU"/>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RU"/>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ru-RU"/>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5.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5.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5.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6.jpg"/><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p:cNvPicPr preferRelativeResize="0"/>
          <p:nvPr/>
        </p:nvPicPr>
        <p:blipFill rotWithShape="1">
          <a:blip r:embed="rId3">
            <a:alphaModFix/>
          </a:blip>
          <a:srcRect r="63613"/>
          <a:stretch/>
        </p:blipFill>
        <p:spPr>
          <a:xfrm>
            <a:off x="25" y="0"/>
            <a:ext cx="3327125" cy="5143500"/>
          </a:xfrm>
          <a:prstGeom prst="rect">
            <a:avLst/>
          </a:prstGeom>
          <a:noFill/>
          <a:ln>
            <a:noFill/>
          </a:ln>
        </p:spPr>
      </p:pic>
      <p:sp>
        <p:nvSpPr>
          <p:cNvPr id="55" name="Google Shape;55;p13"/>
          <p:cNvSpPr txBox="1">
            <a:spLocks noGrp="1"/>
          </p:cNvSpPr>
          <p:nvPr>
            <p:ph type="ctrTitle"/>
          </p:nvPr>
        </p:nvSpPr>
        <p:spPr>
          <a:xfrm>
            <a:off x="3327151" y="1100595"/>
            <a:ext cx="5453168" cy="177992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990"/>
              <a:buNone/>
            </a:pPr>
            <a:r>
              <a:rPr lang="ru-RU" sz="2200" b="1" dirty="0">
                <a:solidFill>
                  <a:srgbClr val="0C5ADB"/>
                </a:solidFill>
                <a:latin typeface="Rubik"/>
                <a:ea typeface="Rubik"/>
                <a:cs typeface="Rubik"/>
                <a:sym typeface="Rubik"/>
              </a:rPr>
              <a:t>Процессуальные особенности использования</a:t>
            </a:r>
            <a:br>
              <a:rPr lang="ru-RU" sz="2200" b="1" dirty="0">
                <a:solidFill>
                  <a:srgbClr val="0C5ADB"/>
                </a:solidFill>
                <a:latin typeface="Rubik"/>
                <a:ea typeface="Rubik"/>
                <a:cs typeface="Rubik"/>
                <a:sym typeface="Rubik"/>
              </a:rPr>
            </a:br>
            <a:r>
              <a:rPr lang="ru-RU" sz="2200" b="1" dirty="0">
                <a:solidFill>
                  <a:srgbClr val="0C5ADB"/>
                </a:solidFill>
                <a:latin typeface="Rubik"/>
                <a:ea typeface="Rubik"/>
                <a:cs typeface="Rubik"/>
                <a:sym typeface="Rubik"/>
              </a:rPr>
              <a:t> программных средств </a:t>
            </a:r>
            <a:br>
              <a:rPr lang="ru-RU" sz="2200" b="1" dirty="0">
                <a:solidFill>
                  <a:srgbClr val="0C5ADB"/>
                </a:solidFill>
                <a:latin typeface="Rubik"/>
                <a:ea typeface="Rubik"/>
                <a:cs typeface="Rubik"/>
                <a:sym typeface="Rubik"/>
              </a:rPr>
            </a:br>
            <a:r>
              <a:rPr lang="ru-RU" sz="2200" b="1" dirty="0">
                <a:solidFill>
                  <a:srgbClr val="0C5ADB"/>
                </a:solidFill>
                <a:latin typeface="Rubik"/>
                <a:ea typeface="Rubik"/>
                <a:cs typeface="Rubik"/>
                <a:sym typeface="Rubik"/>
              </a:rPr>
              <a:t>в железнодорожно-транспортных экспертизах</a:t>
            </a:r>
            <a:endParaRPr sz="2200" b="1" dirty="0">
              <a:solidFill>
                <a:srgbClr val="0C5ADB"/>
              </a:solidFill>
              <a:latin typeface="Rubik"/>
              <a:ea typeface="Rubik"/>
              <a:cs typeface="Rubik"/>
              <a:sym typeface="Rubik"/>
            </a:endParaRPr>
          </a:p>
        </p:txBody>
      </p:sp>
      <p:sp>
        <p:nvSpPr>
          <p:cNvPr id="56" name="Google Shape;56;p13"/>
          <p:cNvSpPr txBox="1"/>
          <p:nvPr/>
        </p:nvSpPr>
        <p:spPr>
          <a:xfrm>
            <a:off x="2354350" y="497100"/>
            <a:ext cx="30489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 name="Google Shape;57;p13"/>
          <p:cNvSpPr txBox="1"/>
          <p:nvPr/>
        </p:nvSpPr>
        <p:spPr>
          <a:xfrm>
            <a:off x="3576874" y="2996496"/>
            <a:ext cx="5026799" cy="104641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ru-RU" sz="1400" b="0" i="0" u="none" strike="noStrike" cap="none" dirty="0">
                <a:solidFill>
                  <a:srgbClr val="000000"/>
                </a:solidFill>
                <a:latin typeface="Rubik"/>
                <a:ea typeface="Rubik"/>
                <a:cs typeface="Rubik"/>
                <a:sym typeface="Rubik"/>
              </a:rPr>
              <a:t>Исаев Александр Владимирович, </a:t>
            </a:r>
            <a:endParaRPr dirty="0"/>
          </a:p>
          <a:p>
            <a:pPr marL="0" marR="0" lvl="0" indent="0" algn="l" rtl="0">
              <a:lnSpc>
                <a:spcPct val="100000"/>
              </a:lnSpc>
              <a:spcBef>
                <a:spcPts val="0"/>
              </a:spcBef>
              <a:spcAft>
                <a:spcPts val="0"/>
              </a:spcAft>
              <a:buClr>
                <a:srgbClr val="000000"/>
              </a:buClr>
              <a:buSzPts val="1400"/>
              <a:buFont typeface="Arial"/>
              <a:buNone/>
            </a:pPr>
            <a:r>
              <a:rPr lang="ru-RU" sz="1400" b="0" i="0" u="none" strike="noStrike" cap="none" dirty="0">
                <a:solidFill>
                  <a:srgbClr val="000000"/>
                </a:solidFill>
                <a:latin typeface="Rubik"/>
                <a:ea typeface="Rubik"/>
                <a:cs typeface="Rubik"/>
                <a:sym typeface="Rubik"/>
              </a:rPr>
              <a:t>к.т.н., руководитель программы «Судебная экспертиза»</a:t>
            </a:r>
            <a:endParaRPr dirty="0"/>
          </a:p>
          <a:p>
            <a:pPr marL="0" marR="0" lvl="0" indent="0" algn="l" rtl="0">
              <a:lnSpc>
                <a:spcPct val="100000"/>
              </a:lnSpc>
              <a:spcBef>
                <a:spcPts val="0"/>
              </a:spcBef>
              <a:spcAft>
                <a:spcPts val="0"/>
              </a:spcAft>
              <a:buClr>
                <a:srgbClr val="000000"/>
              </a:buClr>
              <a:buSzPts val="1400"/>
              <a:buFont typeface="Arial"/>
              <a:buNone/>
            </a:pPr>
            <a:r>
              <a:rPr lang="ru-RU" sz="1400" b="0" i="0" u="none" strike="noStrike" cap="none" dirty="0">
                <a:solidFill>
                  <a:srgbClr val="000000"/>
                </a:solidFill>
                <a:latin typeface="Rubik"/>
                <a:ea typeface="Rubik"/>
                <a:cs typeface="Rubik"/>
                <a:sym typeface="Rubik"/>
              </a:rPr>
              <a:t>Санкт-Петербургского </a:t>
            </a:r>
          </a:p>
          <a:p>
            <a:pPr marL="0" marR="0" lvl="0" indent="0" algn="l" rtl="0">
              <a:lnSpc>
                <a:spcPct val="100000"/>
              </a:lnSpc>
              <a:spcBef>
                <a:spcPts val="0"/>
              </a:spcBef>
              <a:spcAft>
                <a:spcPts val="0"/>
              </a:spcAft>
              <a:buClr>
                <a:srgbClr val="000000"/>
              </a:buClr>
              <a:buSzPts val="1400"/>
              <a:buFont typeface="Arial"/>
              <a:buNone/>
            </a:pPr>
            <a:r>
              <a:rPr lang="ru-RU" sz="1400" b="0" i="0" u="none" strike="noStrike" cap="none" dirty="0">
                <a:solidFill>
                  <a:srgbClr val="000000"/>
                </a:solidFill>
                <a:latin typeface="Rubik"/>
                <a:ea typeface="Rubik"/>
                <a:cs typeface="Rubik"/>
                <a:sym typeface="Rubik"/>
              </a:rPr>
              <a:t>политехнического университета Петра Великого</a:t>
            </a:r>
            <a:endParaRPr sz="1400" b="0" i="0" u="none" strike="noStrike" cap="none" dirty="0">
              <a:solidFill>
                <a:srgbClr val="000000"/>
              </a:solidFill>
              <a:latin typeface="Rubik"/>
              <a:ea typeface="Rubik"/>
              <a:cs typeface="Rubik"/>
              <a:sym typeface="Rubik"/>
            </a:endParaRPr>
          </a:p>
        </p:txBody>
      </p:sp>
      <p:grpSp>
        <p:nvGrpSpPr>
          <p:cNvPr id="58" name="Google Shape;58;p13"/>
          <p:cNvGrpSpPr/>
          <p:nvPr/>
        </p:nvGrpSpPr>
        <p:grpSpPr>
          <a:xfrm>
            <a:off x="6414067" y="1998"/>
            <a:ext cx="2729908" cy="1110884"/>
            <a:chOff x="5841538" y="0"/>
            <a:chExt cx="2729908" cy="1110884"/>
          </a:xfrm>
        </p:grpSpPr>
        <p:pic>
          <p:nvPicPr>
            <p:cNvPr id="59" name="Google Shape;59;p13"/>
            <p:cNvPicPr preferRelativeResize="0"/>
            <p:nvPr/>
          </p:nvPicPr>
          <p:blipFill rotWithShape="1">
            <a:blip r:embed="rId4">
              <a:alphaModFix/>
            </a:blip>
            <a:srcRect l="52669" t="6405" r="25164" b="24477"/>
            <a:stretch/>
          </p:blipFill>
          <p:spPr>
            <a:xfrm>
              <a:off x="7164288" y="0"/>
              <a:ext cx="1407158" cy="1110884"/>
            </a:xfrm>
            <a:prstGeom prst="rect">
              <a:avLst/>
            </a:prstGeom>
            <a:noFill/>
            <a:ln>
              <a:noFill/>
            </a:ln>
          </p:spPr>
        </p:pic>
        <p:pic>
          <p:nvPicPr>
            <p:cNvPr id="60" name="Google Shape;60;p13"/>
            <p:cNvPicPr preferRelativeResize="0"/>
            <p:nvPr/>
          </p:nvPicPr>
          <p:blipFill rotWithShape="1">
            <a:blip r:embed="rId4">
              <a:alphaModFix/>
            </a:blip>
            <a:srcRect l="6422" t="6405" r="72741" b="24477"/>
            <a:stretch/>
          </p:blipFill>
          <p:spPr>
            <a:xfrm>
              <a:off x="5841538" y="0"/>
              <a:ext cx="1322750" cy="1110884"/>
            </a:xfrm>
            <a:prstGeom prst="rect">
              <a:avLst/>
            </a:prstGeom>
            <a:noFill/>
            <a:ln>
              <a:noFill/>
            </a:ln>
          </p:spPr>
        </p:pic>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22"/>
          <p:cNvSpPr txBox="1"/>
          <p:nvPr/>
        </p:nvSpPr>
        <p:spPr>
          <a:xfrm>
            <a:off x="626024" y="290848"/>
            <a:ext cx="417583" cy="446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700"/>
              <a:buFont typeface="Arial"/>
              <a:buNone/>
            </a:pPr>
            <a:r>
              <a:rPr lang="ru-RU" sz="1700" b="0" i="0" u="none" strike="noStrike" cap="none">
                <a:solidFill>
                  <a:srgbClr val="000000"/>
                </a:solidFill>
                <a:latin typeface="Rubik"/>
                <a:ea typeface="Rubik"/>
                <a:cs typeface="Rubik"/>
                <a:sym typeface="Rubik"/>
              </a:rPr>
              <a:t>10</a:t>
            </a:r>
            <a:endParaRPr sz="1700" b="0" i="0" u="none" strike="noStrike" cap="none">
              <a:solidFill>
                <a:srgbClr val="000000"/>
              </a:solidFill>
              <a:latin typeface="Rubik"/>
              <a:ea typeface="Rubik"/>
              <a:cs typeface="Rubik"/>
              <a:sym typeface="Rubik"/>
            </a:endParaRPr>
          </a:p>
        </p:txBody>
      </p:sp>
      <p:pic>
        <p:nvPicPr>
          <p:cNvPr id="157" name="Google Shape;157;p22"/>
          <p:cNvPicPr preferRelativeResize="0"/>
          <p:nvPr/>
        </p:nvPicPr>
        <p:blipFill rotWithShape="1">
          <a:blip r:embed="rId3">
            <a:alphaModFix/>
          </a:blip>
          <a:srcRect/>
          <a:stretch/>
        </p:blipFill>
        <p:spPr>
          <a:xfrm>
            <a:off x="922212" y="2338"/>
            <a:ext cx="642875" cy="1102525"/>
          </a:xfrm>
          <a:prstGeom prst="rect">
            <a:avLst/>
          </a:prstGeom>
          <a:noFill/>
          <a:ln>
            <a:noFill/>
          </a:ln>
        </p:spPr>
      </p:pic>
      <p:pic>
        <p:nvPicPr>
          <p:cNvPr id="158" name="Google Shape;158;p22"/>
          <p:cNvPicPr preferRelativeResize="0"/>
          <p:nvPr/>
        </p:nvPicPr>
        <p:blipFill rotWithShape="1">
          <a:blip r:embed="rId4">
            <a:alphaModFix/>
          </a:blip>
          <a:srcRect t="37971"/>
          <a:stretch/>
        </p:blipFill>
        <p:spPr>
          <a:xfrm rot="5400000">
            <a:off x="7724319" y="3722738"/>
            <a:ext cx="2213600" cy="627925"/>
          </a:xfrm>
          <a:prstGeom prst="rect">
            <a:avLst/>
          </a:prstGeom>
          <a:noFill/>
          <a:ln>
            <a:noFill/>
          </a:ln>
        </p:spPr>
      </p:pic>
      <p:pic>
        <p:nvPicPr>
          <p:cNvPr id="159" name="Google Shape;159;p22"/>
          <p:cNvPicPr preferRelativeResize="0"/>
          <p:nvPr/>
        </p:nvPicPr>
        <p:blipFill rotWithShape="1">
          <a:blip r:embed="rId5">
            <a:alphaModFix/>
          </a:blip>
          <a:srcRect/>
          <a:stretch/>
        </p:blipFill>
        <p:spPr>
          <a:xfrm>
            <a:off x="7569112" y="401750"/>
            <a:ext cx="1138125" cy="303700"/>
          </a:xfrm>
          <a:prstGeom prst="rect">
            <a:avLst/>
          </a:prstGeom>
          <a:noFill/>
          <a:ln>
            <a:noFill/>
          </a:ln>
        </p:spPr>
      </p:pic>
      <p:sp>
        <p:nvSpPr>
          <p:cNvPr id="160" name="Google Shape;160;p22"/>
          <p:cNvSpPr/>
          <p:nvPr/>
        </p:nvSpPr>
        <p:spPr>
          <a:xfrm>
            <a:off x="3131840" y="1145863"/>
            <a:ext cx="2495269" cy="52322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br>
              <a:rPr lang="ru-RU" sz="1400" b="0" i="0" u="none" strike="noStrike" cap="none">
                <a:solidFill>
                  <a:srgbClr val="0070C0"/>
                </a:solidFill>
                <a:latin typeface="Rubik"/>
                <a:ea typeface="Rubik"/>
                <a:cs typeface="Rubik"/>
                <a:sym typeface="Rubik"/>
              </a:rPr>
            </a:br>
            <a:endParaRPr sz="1400" b="0" i="0" u="none" strike="noStrike" cap="none">
              <a:solidFill>
                <a:srgbClr val="000000"/>
              </a:solidFill>
              <a:latin typeface="Arial"/>
              <a:ea typeface="Arial"/>
              <a:cs typeface="Arial"/>
              <a:sym typeface="Arial"/>
            </a:endParaRPr>
          </a:p>
        </p:txBody>
      </p:sp>
      <p:sp>
        <p:nvSpPr>
          <p:cNvPr id="161" name="Google Shape;161;p22"/>
          <p:cNvSpPr/>
          <p:nvPr/>
        </p:nvSpPr>
        <p:spPr>
          <a:xfrm>
            <a:off x="3228280" y="4270861"/>
            <a:ext cx="2064322" cy="307777"/>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162" name="Google Shape;162;p22"/>
          <p:cNvSpPr/>
          <p:nvPr/>
        </p:nvSpPr>
        <p:spPr>
          <a:xfrm>
            <a:off x="1974440" y="290848"/>
            <a:ext cx="5261856" cy="830997"/>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ru-RU" sz="1600" b="0" i="0" u="none" strike="noStrike" cap="none">
                <a:solidFill>
                  <a:srgbClr val="7F7F7F"/>
                </a:solidFill>
                <a:latin typeface="Rubik"/>
                <a:ea typeface="Rubik"/>
                <a:cs typeface="Rubik"/>
                <a:sym typeface="Rubik"/>
              </a:rPr>
              <a:t>Процессуальные особенности </a:t>
            </a:r>
            <a:endParaRPr/>
          </a:p>
          <a:p>
            <a:pPr marL="0" marR="0" lvl="0" indent="0" algn="ctr" rtl="0">
              <a:lnSpc>
                <a:spcPct val="100000"/>
              </a:lnSpc>
              <a:spcBef>
                <a:spcPts val="0"/>
              </a:spcBef>
              <a:spcAft>
                <a:spcPts val="0"/>
              </a:spcAft>
              <a:buNone/>
            </a:pPr>
            <a:r>
              <a:rPr lang="ru-RU" sz="1600" b="0" i="0" u="none" strike="noStrike" cap="none">
                <a:solidFill>
                  <a:srgbClr val="7F7F7F"/>
                </a:solidFill>
                <a:latin typeface="Rubik"/>
                <a:ea typeface="Rubik"/>
                <a:cs typeface="Rubik"/>
                <a:sym typeface="Rubik"/>
              </a:rPr>
              <a:t>использования программных средств </a:t>
            </a:r>
            <a:endParaRPr/>
          </a:p>
          <a:p>
            <a:pPr marL="0" marR="0" lvl="0" indent="0" algn="ctr" rtl="0">
              <a:lnSpc>
                <a:spcPct val="100000"/>
              </a:lnSpc>
              <a:spcBef>
                <a:spcPts val="0"/>
              </a:spcBef>
              <a:spcAft>
                <a:spcPts val="0"/>
              </a:spcAft>
              <a:buNone/>
            </a:pPr>
            <a:r>
              <a:rPr lang="ru-RU" sz="1600" b="0" i="0" u="none" strike="noStrike" cap="none">
                <a:solidFill>
                  <a:srgbClr val="7F7F7F"/>
                </a:solidFill>
                <a:latin typeface="Rubik"/>
                <a:ea typeface="Rubik"/>
                <a:cs typeface="Rubik"/>
                <a:sym typeface="Rubik"/>
              </a:rPr>
              <a:t>в ж.-д. транспортных экспертизах</a:t>
            </a:r>
            <a:endParaRPr/>
          </a:p>
        </p:txBody>
      </p:sp>
      <p:pic>
        <p:nvPicPr>
          <p:cNvPr id="163" name="Google Shape;163;p22"/>
          <p:cNvPicPr preferRelativeResize="0"/>
          <p:nvPr/>
        </p:nvPicPr>
        <p:blipFill rotWithShape="1">
          <a:blip r:embed="rId6">
            <a:alphaModFix/>
          </a:blip>
          <a:srcRect/>
          <a:stretch/>
        </p:blipFill>
        <p:spPr>
          <a:xfrm>
            <a:off x="827584" y="1491631"/>
            <a:ext cx="6984775" cy="2592288"/>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23"/>
          <p:cNvSpPr txBox="1"/>
          <p:nvPr/>
        </p:nvSpPr>
        <p:spPr>
          <a:xfrm>
            <a:off x="589396" y="259050"/>
            <a:ext cx="454212" cy="446246"/>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700"/>
              <a:buFont typeface="Arial"/>
              <a:buNone/>
            </a:pPr>
            <a:r>
              <a:rPr lang="ru-RU" sz="1700" b="0" i="0" u="none" strike="noStrike" cap="none">
                <a:solidFill>
                  <a:srgbClr val="000000"/>
                </a:solidFill>
                <a:latin typeface="Rubik"/>
                <a:ea typeface="Rubik"/>
                <a:cs typeface="Rubik"/>
                <a:sym typeface="Rubik"/>
              </a:rPr>
              <a:t>11</a:t>
            </a:r>
            <a:endParaRPr sz="1700" b="0" i="0" u="none" strike="noStrike" cap="none">
              <a:solidFill>
                <a:srgbClr val="000000"/>
              </a:solidFill>
              <a:latin typeface="Rubik"/>
              <a:ea typeface="Rubik"/>
              <a:cs typeface="Rubik"/>
              <a:sym typeface="Rubik"/>
            </a:endParaRPr>
          </a:p>
        </p:txBody>
      </p:sp>
      <p:pic>
        <p:nvPicPr>
          <p:cNvPr id="169" name="Google Shape;169;p23"/>
          <p:cNvPicPr preferRelativeResize="0"/>
          <p:nvPr/>
        </p:nvPicPr>
        <p:blipFill rotWithShape="1">
          <a:blip r:embed="rId3">
            <a:alphaModFix/>
          </a:blip>
          <a:srcRect/>
          <a:stretch/>
        </p:blipFill>
        <p:spPr>
          <a:xfrm>
            <a:off x="922212" y="2338"/>
            <a:ext cx="642875" cy="1102525"/>
          </a:xfrm>
          <a:prstGeom prst="rect">
            <a:avLst/>
          </a:prstGeom>
          <a:noFill/>
          <a:ln>
            <a:noFill/>
          </a:ln>
        </p:spPr>
      </p:pic>
      <p:pic>
        <p:nvPicPr>
          <p:cNvPr id="170" name="Google Shape;170;p23"/>
          <p:cNvPicPr preferRelativeResize="0"/>
          <p:nvPr/>
        </p:nvPicPr>
        <p:blipFill rotWithShape="1">
          <a:blip r:embed="rId4">
            <a:alphaModFix/>
          </a:blip>
          <a:srcRect t="37971"/>
          <a:stretch/>
        </p:blipFill>
        <p:spPr>
          <a:xfrm rot="5400000">
            <a:off x="7724319" y="3722738"/>
            <a:ext cx="2213600" cy="627925"/>
          </a:xfrm>
          <a:prstGeom prst="rect">
            <a:avLst/>
          </a:prstGeom>
          <a:noFill/>
          <a:ln>
            <a:noFill/>
          </a:ln>
        </p:spPr>
      </p:pic>
      <p:pic>
        <p:nvPicPr>
          <p:cNvPr id="171" name="Google Shape;171;p23"/>
          <p:cNvPicPr preferRelativeResize="0"/>
          <p:nvPr/>
        </p:nvPicPr>
        <p:blipFill rotWithShape="1">
          <a:blip r:embed="rId5">
            <a:alphaModFix/>
          </a:blip>
          <a:srcRect/>
          <a:stretch/>
        </p:blipFill>
        <p:spPr>
          <a:xfrm>
            <a:off x="7569112" y="401750"/>
            <a:ext cx="1138125" cy="303700"/>
          </a:xfrm>
          <a:prstGeom prst="rect">
            <a:avLst/>
          </a:prstGeom>
          <a:noFill/>
          <a:ln>
            <a:noFill/>
          </a:ln>
        </p:spPr>
      </p:pic>
      <p:sp>
        <p:nvSpPr>
          <p:cNvPr id="172" name="Google Shape;172;p23"/>
          <p:cNvSpPr/>
          <p:nvPr/>
        </p:nvSpPr>
        <p:spPr>
          <a:xfrm>
            <a:off x="3131840" y="1145863"/>
            <a:ext cx="2495269" cy="52322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br>
              <a:rPr lang="ru-RU" sz="1400" b="0" i="0" u="none" strike="noStrike" cap="none">
                <a:solidFill>
                  <a:srgbClr val="0070C0"/>
                </a:solidFill>
                <a:latin typeface="Rubik"/>
                <a:ea typeface="Rubik"/>
                <a:cs typeface="Rubik"/>
                <a:sym typeface="Rubik"/>
              </a:rPr>
            </a:br>
            <a:endParaRPr sz="1400" b="0" i="0" u="none" strike="noStrike" cap="none">
              <a:solidFill>
                <a:srgbClr val="000000"/>
              </a:solidFill>
              <a:latin typeface="Arial"/>
              <a:ea typeface="Arial"/>
              <a:cs typeface="Arial"/>
              <a:sym typeface="Arial"/>
            </a:endParaRPr>
          </a:p>
        </p:txBody>
      </p:sp>
      <p:sp>
        <p:nvSpPr>
          <p:cNvPr id="173" name="Google Shape;173;p23"/>
          <p:cNvSpPr/>
          <p:nvPr/>
        </p:nvSpPr>
        <p:spPr>
          <a:xfrm>
            <a:off x="4283968" y="4283754"/>
            <a:ext cx="2064322" cy="307777"/>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174" name="Google Shape;174;p23"/>
          <p:cNvSpPr/>
          <p:nvPr/>
        </p:nvSpPr>
        <p:spPr>
          <a:xfrm>
            <a:off x="1974440" y="290848"/>
            <a:ext cx="5261856" cy="830997"/>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ru-RU" sz="1600" b="0" i="0" u="none" strike="noStrike" cap="none">
                <a:solidFill>
                  <a:srgbClr val="7F7F7F"/>
                </a:solidFill>
                <a:latin typeface="Rubik"/>
                <a:ea typeface="Rubik"/>
                <a:cs typeface="Rubik"/>
                <a:sym typeface="Rubik"/>
              </a:rPr>
              <a:t>Процессуальные особенности </a:t>
            </a:r>
            <a:endParaRPr/>
          </a:p>
          <a:p>
            <a:pPr marL="0" marR="0" lvl="0" indent="0" algn="ctr" rtl="0">
              <a:lnSpc>
                <a:spcPct val="100000"/>
              </a:lnSpc>
              <a:spcBef>
                <a:spcPts val="0"/>
              </a:spcBef>
              <a:spcAft>
                <a:spcPts val="0"/>
              </a:spcAft>
              <a:buNone/>
            </a:pPr>
            <a:r>
              <a:rPr lang="ru-RU" sz="1600" b="0" i="0" u="none" strike="noStrike" cap="none">
                <a:solidFill>
                  <a:srgbClr val="7F7F7F"/>
                </a:solidFill>
                <a:latin typeface="Rubik"/>
                <a:ea typeface="Rubik"/>
                <a:cs typeface="Rubik"/>
                <a:sym typeface="Rubik"/>
              </a:rPr>
              <a:t>использования программных средств </a:t>
            </a:r>
            <a:endParaRPr/>
          </a:p>
          <a:p>
            <a:pPr marL="0" marR="0" lvl="0" indent="0" algn="ctr" rtl="0">
              <a:lnSpc>
                <a:spcPct val="100000"/>
              </a:lnSpc>
              <a:spcBef>
                <a:spcPts val="0"/>
              </a:spcBef>
              <a:spcAft>
                <a:spcPts val="0"/>
              </a:spcAft>
              <a:buNone/>
            </a:pPr>
            <a:r>
              <a:rPr lang="ru-RU" sz="1600" b="0" i="0" u="none" strike="noStrike" cap="none">
                <a:solidFill>
                  <a:srgbClr val="7F7F7F"/>
                </a:solidFill>
                <a:latin typeface="Rubik"/>
                <a:ea typeface="Rubik"/>
                <a:cs typeface="Rubik"/>
                <a:sym typeface="Rubik"/>
              </a:rPr>
              <a:t>в ж.-д. транспортных экспертизах</a:t>
            </a:r>
            <a:endParaRPr/>
          </a:p>
        </p:txBody>
      </p:sp>
      <p:sp>
        <p:nvSpPr>
          <p:cNvPr id="175" name="Google Shape;175;p23"/>
          <p:cNvSpPr/>
          <p:nvPr/>
        </p:nvSpPr>
        <p:spPr>
          <a:xfrm>
            <a:off x="1173163" y="1152525"/>
            <a:ext cx="9144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176" name="Google Shape;176;p23"/>
          <p:cNvPicPr preferRelativeResize="0"/>
          <p:nvPr/>
        </p:nvPicPr>
        <p:blipFill rotWithShape="1">
          <a:blip r:embed="rId6">
            <a:alphaModFix/>
          </a:blip>
          <a:srcRect/>
          <a:stretch/>
        </p:blipFill>
        <p:spPr>
          <a:xfrm>
            <a:off x="42360" y="1181119"/>
            <a:ext cx="3224849" cy="2809598"/>
          </a:xfrm>
          <a:prstGeom prst="rect">
            <a:avLst/>
          </a:prstGeom>
          <a:noFill/>
          <a:ln>
            <a:noFill/>
          </a:ln>
        </p:spPr>
      </p:pic>
      <p:pic>
        <p:nvPicPr>
          <p:cNvPr id="177" name="Google Shape;177;p23"/>
          <p:cNvPicPr preferRelativeResize="0"/>
          <p:nvPr/>
        </p:nvPicPr>
        <p:blipFill rotWithShape="1">
          <a:blip r:embed="rId7">
            <a:alphaModFix/>
          </a:blip>
          <a:srcRect/>
          <a:stretch/>
        </p:blipFill>
        <p:spPr>
          <a:xfrm>
            <a:off x="3395961" y="1121845"/>
            <a:ext cx="4698404" cy="2809599"/>
          </a:xfrm>
          <a:prstGeom prst="rect">
            <a:avLst/>
          </a:prstGeom>
          <a:noFill/>
          <a:ln>
            <a:noFill/>
          </a:ln>
        </p:spPr>
      </p:pic>
      <p:sp>
        <p:nvSpPr>
          <p:cNvPr id="178" name="Google Shape;178;p23"/>
          <p:cNvSpPr/>
          <p:nvPr/>
        </p:nvSpPr>
        <p:spPr>
          <a:xfrm>
            <a:off x="42360" y="4015388"/>
            <a:ext cx="3089480" cy="830997"/>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ru-RU" sz="1600" b="0" i="0" u="none" strike="noStrike" cap="none" dirty="0">
                <a:solidFill>
                  <a:srgbClr val="0070C0"/>
                </a:solidFill>
                <a:latin typeface="Rubik"/>
                <a:ea typeface="Rubik"/>
                <a:cs typeface="Rubik"/>
                <a:sym typeface="Rubik"/>
              </a:rPr>
              <a:t>Вертикальные силы </a:t>
            </a:r>
          </a:p>
          <a:p>
            <a:pPr marL="0" marR="0" lvl="0" indent="0" algn="ctr" rtl="0">
              <a:lnSpc>
                <a:spcPct val="100000"/>
              </a:lnSpc>
              <a:spcBef>
                <a:spcPts val="0"/>
              </a:spcBef>
              <a:spcAft>
                <a:spcPts val="0"/>
              </a:spcAft>
              <a:buNone/>
            </a:pPr>
            <a:r>
              <a:rPr lang="ru-RU" sz="1600" b="0" i="0" u="none" strike="noStrike" cap="none" dirty="0">
                <a:solidFill>
                  <a:srgbClr val="0070C0"/>
                </a:solidFill>
                <a:latin typeface="Rubik"/>
                <a:ea typeface="Rubik"/>
                <a:cs typeface="Rubik"/>
                <a:sym typeface="Rubik"/>
              </a:rPr>
              <a:t>на раме вагона</a:t>
            </a:r>
            <a:endParaRPr dirty="0"/>
          </a:p>
          <a:p>
            <a:pPr marL="0" marR="0" lvl="0" indent="0" algn="ctr" rtl="0">
              <a:lnSpc>
                <a:spcPct val="100000"/>
              </a:lnSpc>
              <a:spcBef>
                <a:spcPts val="0"/>
              </a:spcBef>
              <a:spcAft>
                <a:spcPts val="0"/>
              </a:spcAft>
              <a:buNone/>
            </a:pPr>
            <a:r>
              <a:rPr lang="ru-RU" sz="1600" b="0" i="0" u="none" strike="noStrike" cap="none" dirty="0">
                <a:solidFill>
                  <a:srgbClr val="0070C0"/>
                </a:solidFill>
                <a:latin typeface="Rubik"/>
                <a:ea typeface="Rubik"/>
                <a:cs typeface="Rubik"/>
                <a:sym typeface="Rubik"/>
              </a:rPr>
              <a:t> (прохождение стыка)</a:t>
            </a:r>
            <a:endParaRPr dirty="0"/>
          </a:p>
        </p:txBody>
      </p:sp>
      <p:sp>
        <p:nvSpPr>
          <p:cNvPr id="179" name="Google Shape;179;p23"/>
          <p:cNvSpPr/>
          <p:nvPr/>
        </p:nvSpPr>
        <p:spPr>
          <a:xfrm>
            <a:off x="3233851" y="4160857"/>
            <a:ext cx="5053956" cy="338554"/>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ru-RU" sz="1600" b="0" i="0" u="none" strike="noStrike" cap="none">
                <a:solidFill>
                  <a:srgbClr val="0070C0"/>
                </a:solidFill>
                <a:latin typeface="Rubik"/>
                <a:ea typeface="Rubik"/>
                <a:cs typeface="Rubik"/>
                <a:sym typeface="Rubik"/>
              </a:rPr>
              <a:t>Критерий Надаля для правого колеса 4 к/п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24"/>
          <p:cNvSpPr txBox="1"/>
          <p:nvPr/>
        </p:nvSpPr>
        <p:spPr>
          <a:xfrm>
            <a:off x="589396" y="259050"/>
            <a:ext cx="454212" cy="446246"/>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700"/>
              <a:buFont typeface="Arial"/>
              <a:buNone/>
            </a:pPr>
            <a:r>
              <a:rPr lang="ru-RU" sz="1700" b="0" i="0" u="none" strike="noStrike" cap="none">
                <a:solidFill>
                  <a:srgbClr val="000000"/>
                </a:solidFill>
                <a:latin typeface="Rubik"/>
                <a:ea typeface="Rubik"/>
                <a:cs typeface="Rubik"/>
                <a:sym typeface="Rubik"/>
              </a:rPr>
              <a:t>12</a:t>
            </a:r>
            <a:endParaRPr sz="1700" b="0" i="0" u="none" strike="noStrike" cap="none">
              <a:solidFill>
                <a:srgbClr val="000000"/>
              </a:solidFill>
              <a:latin typeface="Rubik"/>
              <a:ea typeface="Rubik"/>
              <a:cs typeface="Rubik"/>
              <a:sym typeface="Rubik"/>
            </a:endParaRPr>
          </a:p>
        </p:txBody>
      </p:sp>
      <p:pic>
        <p:nvPicPr>
          <p:cNvPr id="185" name="Google Shape;185;p24"/>
          <p:cNvPicPr preferRelativeResize="0"/>
          <p:nvPr/>
        </p:nvPicPr>
        <p:blipFill rotWithShape="1">
          <a:blip r:embed="rId3">
            <a:alphaModFix/>
          </a:blip>
          <a:srcRect/>
          <a:stretch/>
        </p:blipFill>
        <p:spPr>
          <a:xfrm>
            <a:off x="922212" y="2338"/>
            <a:ext cx="642875" cy="1102525"/>
          </a:xfrm>
          <a:prstGeom prst="rect">
            <a:avLst/>
          </a:prstGeom>
          <a:noFill/>
          <a:ln>
            <a:noFill/>
          </a:ln>
        </p:spPr>
      </p:pic>
      <p:pic>
        <p:nvPicPr>
          <p:cNvPr id="186" name="Google Shape;186;p24"/>
          <p:cNvPicPr preferRelativeResize="0"/>
          <p:nvPr/>
        </p:nvPicPr>
        <p:blipFill rotWithShape="1">
          <a:blip r:embed="rId4">
            <a:alphaModFix/>
          </a:blip>
          <a:srcRect t="37971"/>
          <a:stretch/>
        </p:blipFill>
        <p:spPr>
          <a:xfrm rot="5400000">
            <a:off x="7724319" y="3722738"/>
            <a:ext cx="2213600" cy="627925"/>
          </a:xfrm>
          <a:prstGeom prst="rect">
            <a:avLst/>
          </a:prstGeom>
          <a:noFill/>
          <a:ln>
            <a:noFill/>
          </a:ln>
        </p:spPr>
      </p:pic>
      <p:pic>
        <p:nvPicPr>
          <p:cNvPr id="187" name="Google Shape;187;p24"/>
          <p:cNvPicPr preferRelativeResize="0"/>
          <p:nvPr/>
        </p:nvPicPr>
        <p:blipFill rotWithShape="1">
          <a:blip r:embed="rId5">
            <a:alphaModFix/>
          </a:blip>
          <a:srcRect/>
          <a:stretch/>
        </p:blipFill>
        <p:spPr>
          <a:xfrm>
            <a:off x="7569112" y="401750"/>
            <a:ext cx="1138125" cy="303700"/>
          </a:xfrm>
          <a:prstGeom prst="rect">
            <a:avLst/>
          </a:prstGeom>
          <a:noFill/>
          <a:ln>
            <a:noFill/>
          </a:ln>
        </p:spPr>
      </p:pic>
      <p:sp>
        <p:nvSpPr>
          <p:cNvPr id="188" name="Google Shape;188;p24"/>
          <p:cNvSpPr/>
          <p:nvPr/>
        </p:nvSpPr>
        <p:spPr>
          <a:xfrm>
            <a:off x="3131840" y="1145863"/>
            <a:ext cx="2495269" cy="52322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br>
              <a:rPr lang="ru-RU" sz="1400" b="0" i="0" u="none" strike="noStrike" cap="none">
                <a:solidFill>
                  <a:srgbClr val="0070C0"/>
                </a:solidFill>
                <a:latin typeface="Rubik"/>
                <a:ea typeface="Rubik"/>
                <a:cs typeface="Rubik"/>
                <a:sym typeface="Rubik"/>
              </a:rPr>
            </a:br>
            <a:endParaRPr sz="1400" b="0" i="0" u="none" strike="noStrike" cap="none">
              <a:solidFill>
                <a:srgbClr val="000000"/>
              </a:solidFill>
              <a:latin typeface="Arial"/>
              <a:ea typeface="Arial"/>
              <a:cs typeface="Arial"/>
              <a:sym typeface="Arial"/>
            </a:endParaRPr>
          </a:p>
        </p:txBody>
      </p:sp>
      <p:sp>
        <p:nvSpPr>
          <p:cNvPr id="189" name="Google Shape;189;p24"/>
          <p:cNvSpPr/>
          <p:nvPr/>
        </p:nvSpPr>
        <p:spPr>
          <a:xfrm>
            <a:off x="3228280" y="4270861"/>
            <a:ext cx="2064322" cy="307777"/>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190" name="Google Shape;190;p24"/>
          <p:cNvSpPr/>
          <p:nvPr/>
        </p:nvSpPr>
        <p:spPr>
          <a:xfrm>
            <a:off x="1974440" y="290848"/>
            <a:ext cx="5261856" cy="830997"/>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ru-RU" sz="1600" b="0" i="0" u="none" strike="noStrike" cap="none">
                <a:solidFill>
                  <a:srgbClr val="7F7F7F"/>
                </a:solidFill>
                <a:latin typeface="Rubik"/>
                <a:ea typeface="Rubik"/>
                <a:cs typeface="Rubik"/>
                <a:sym typeface="Rubik"/>
              </a:rPr>
              <a:t>Процессуальные особенности </a:t>
            </a:r>
            <a:endParaRPr/>
          </a:p>
          <a:p>
            <a:pPr marL="0" marR="0" lvl="0" indent="0" algn="ctr" rtl="0">
              <a:lnSpc>
                <a:spcPct val="100000"/>
              </a:lnSpc>
              <a:spcBef>
                <a:spcPts val="0"/>
              </a:spcBef>
              <a:spcAft>
                <a:spcPts val="0"/>
              </a:spcAft>
              <a:buNone/>
            </a:pPr>
            <a:r>
              <a:rPr lang="ru-RU" sz="1600" b="0" i="0" u="none" strike="noStrike" cap="none">
                <a:solidFill>
                  <a:srgbClr val="7F7F7F"/>
                </a:solidFill>
                <a:latin typeface="Rubik"/>
                <a:ea typeface="Rubik"/>
                <a:cs typeface="Rubik"/>
                <a:sym typeface="Rubik"/>
              </a:rPr>
              <a:t>использования программных средств </a:t>
            </a:r>
            <a:endParaRPr/>
          </a:p>
          <a:p>
            <a:pPr marL="0" marR="0" lvl="0" indent="0" algn="ctr" rtl="0">
              <a:lnSpc>
                <a:spcPct val="100000"/>
              </a:lnSpc>
              <a:spcBef>
                <a:spcPts val="0"/>
              </a:spcBef>
              <a:spcAft>
                <a:spcPts val="0"/>
              </a:spcAft>
              <a:buNone/>
            </a:pPr>
            <a:r>
              <a:rPr lang="ru-RU" sz="1600" b="0" i="0" u="none" strike="noStrike" cap="none">
                <a:solidFill>
                  <a:srgbClr val="7F7F7F"/>
                </a:solidFill>
                <a:latin typeface="Rubik"/>
                <a:ea typeface="Rubik"/>
                <a:cs typeface="Rubik"/>
                <a:sym typeface="Rubik"/>
              </a:rPr>
              <a:t>в ж.-д. транспортных экспертизах</a:t>
            </a:r>
            <a:endParaRPr/>
          </a:p>
        </p:txBody>
      </p:sp>
      <p:sp>
        <p:nvSpPr>
          <p:cNvPr id="191" name="Google Shape;191;p24"/>
          <p:cNvSpPr/>
          <p:nvPr/>
        </p:nvSpPr>
        <p:spPr>
          <a:xfrm>
            <a:off x="1173163" y="1152525"/>
            <a:ext cx="9144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192" name="Google Shape;192;p24"/>
          <p:cNvPicPr preferRelativeResize="0"/>
          <p:nvPr/>
        </p:nvPicPr>
        <p:blipFill rotWithShape="1">
          <a:blip r:embed="rId6">
            <a:alphaModFix/>
          </a:blip>
          <a:srcRect l="2792" t="2328" r="2546" b="980"/>
          <a:stretch/>
        </p:blipFill>
        <p:spPr>
          <a:xfrm>
            <a:off x="4251701" y="1364685"/>
            <a:ext cx="4357314" cy="2560954"/>
          </a:xfrm>
          <a:prstGeom prst="rect">
            <a:avLst/>
          </a:prstGeom>
          <a:noFill/>
          <a:ln>
            <a:noFill/>
          </a:ln>
        </p:spPr>
      </p:pic>
      <p:grpSp>
        <p:nvGrpSpPr>
          <p:cNvPr id="193" name="Google Shape;193;p24"/>
          <p:cNvGrpSpPr/>
          <p:nvPr/>
        </p:nvGrpSpPr>
        <p:grpSpPr>
          <a:xfrm>
            <a:off x="516577" y="1241247"/>
            <a:ext cx="4181031" cy="2643467"/>
            <a:chOff x="243221" y="-59911"/>
            <a:chExt cx="6255539" cy="3869847"/>
          </a:xfrm>
        </p:grpSpPr>
        <p:pic>
          <p:nvPicPr>
            <p:cNvPr id="194" name="Google Shape;194;p24"/>
            <p:cNvPicPr preferRelativeResize="0"/>
            <p:nvPr/>
          </p:nvPicPr>
          <p:blipFill rotWithShape="1">
            <a:blip r:embed="rId7">
              <a:alphaModFix/>
            </a:blip>
            <a:srcRect/>
            <a:stretch/>
          </p:blipFill>
          <p:spPr>
            <a:xfrm>
              <a:off x="243221" y="-59911"/>
              <a:ext cx="6255539" cy="3869847"/>
            </a:xfrm>
            <a:prstGeom prst="rect">
              <a:avLst/>
            </a:prstGeom>
            <a:noFill/>
            <a:ln>
              <a:noFill/>
            </a:ln>
          </p:spPr>
        </p:pic>
        <p:sp>
          <p:nvSpPr>
            <p:cNvPr id="195" name="Google Shape;195;p24"/>
            <p:cNvSpPr/>
            <p:nvPr/>
          </p:nvSpPr>
          <p:spPr>
            <a:xfrm>
              <a:off x="4665142" y="2295065"/>
              <a:ext cx="639877" cy="596178"/>
            </a:xfrm>
            <a:custGeom>
              <a:avLst/>
              <a:gdLst/>
              <a:ahLst/>
              <a:cxnLst/>
              <a:rect l="l" t="t" r="r" b="b"/>
              <a:pathLst>
                <a:path w="639876" h="596177" extrusionOk="0">
                  <a:moveTo>
                    <a:pt x="0" y="0"/>
                  </a:moveTo>
                  <a:cubicBezTo>
                    <a:pt x="39423" y="25302"/>
                    <a:pt x="78847" y="50604"/>
                    <a:pt x="95323" y="63549"/>
                  </a:cubicBezTo>
                  <a:cubicBezTo>
                    <a:pt x="111799" y="76494"/>
                    <a:pt x="77671" y="43543"/>
                    <a:pt x="98854" y="77671"/>
                  </a:cubicBezTo>
                  <a:cubicBezTo>
                    <a:pt x="120037" y="111799"/>
                    <a:pt x="180055" y="201239"/>
                    <a:pt x="222421" y="268318"/>
                  </a:cubicBezTo>
                  <a:cubicBezTo>
                    <a:pt x="264787" y="335398"/>
                    <a:pt x="315391" y="431898"/>
                    <a:pt x="353050" y="480148"/>
                  </a:cubicBezTo>
                  <a:cubicBezTo>
                    <a:pt x="390709" y="528398"/>
                    <a:pt x="417776" y="538990"/>
                    <a:pt x="448374" y="557819"/>
                  </a:cubicBezTo>
                  <a:cubicBezTo>
                    <a:pt x="478972" y="576648"/>
                    <a:pt x="507804" y="587240"/>
                    <a:pt x="536636" y="593124"/>
                  </a:cubicBezTo>
                  <a:cubicBezTo>
                    <a:pt x="565468" y="599008"/>
                    <a:pt x="604304" y="594889"/>
                    <a:pt x="621368" y="593124"/>
                  </a:cubicBezTo>
                  <a:cubicBezTo>
                    <a:pt x="638432" y="591359"/>
                    <a:pt x="636667" y="583710"/>
                    <a:pt x="639021" y="582533"/>
                  </a:cubicBezTo>
                  <a:cubicBezTo>
                    <a:pt x="641375" y="581356"/>
                    <a:pt x="638432" y="583709"/>
                    <a:pt x="635490" y="586063"/>
                  </a:cubicBezTo>
                </a:path>
              </a:pathLst>
            </a:custGeom>
            <a:noFill/>
            <a:ln w="38100" cap="flat" cmpd="sng">
              <a:solidFill>
                <a:srgbClr val="FF0000"/>
              </a:solidFill>
              <a:prstDash val="solid"/>
              <a:round/>
              <a:headEnd type="none" w="sm" len="sm"/>
              <a:tailEnd type="none" w="sm" len="sm"/>
            </a:ln>
            <a:effectLst>
              <a:outerShdw blurRad="40000" dist="23000" dir="5400000" rotWithShape="0">
                <a:srgbClr val="000000">
                  <a:alpha val="34901"/>
                </a:srgbClr>
              </a:outerShdw>
            </a:effectLst>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chemeClr val="dk1"/>
                </a:solidFill>
                <a:latin typeface="Arial"/>
                <a:ea typeface="Arial"/>
                <a:cs typeface="Arial"/>
                <a:sym typeface="Arial"/>
              </a:endParaRPr>
            </a:p>
          </p:txBody>
        </p:sp>
      </p:grpSp>
      <p:sp>
        <p:nvSpPr>
          <p:cNvPr id="196" name="Google Shape;196;p24"/>
          <p:cNvSpPr/>
          <p:nvPr/>
        </p:nvSpPr>
        <p:spPr>
          <a:xfrm>
            <a:off x="-282980" y="3947696"/>
            <a:ext cx="5261856" cy="904956"/>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ru-RU" sz="1600" b="0" i="0" u="none" strike="noStrike" cap="none" dirty="0">
                <a:solidFill>
                  <a:srgbClr val="0070C0"/>
                </a:solidFill>
                <a:latin typeface="Rubik"/>
                <a:ea typeface="Rubik"/>
                <a:cs typeface="Rubik"/>
                <a:sym typeface="Rubik"/>
              </a:rPr>
              <a:t>Расположение следов на поверхностях </a:t>
            </a:r>
          </a:p>
          <a:p>
            <a:pPr marL="0" marR="0" lvl="0" indent="0" algn="ctr" rtl="0">
              <a:lnSpc>
                <a:spcPct val="100000"/>
              </a:lnSpc>
              <a:spcBef>
                <a:spcPts val="0"/>
              </a:spcBef>
              <a:spcAft>
                <a:spcPts val="0"/>
              </a:spcAft>
              <a:buNone/>
            </a:pPr>
            <a:r>
              <a:rPr lang="ru-RU" sz="1600" b="0" i="0" u="none" strike="noStrike" cap="none" dirty="0">
                <a:solidFill>
                  <a:srgbClr val="0070C0"/>
                </a:solidFill>
                <a:latin typeface="Rubik"/>
                <a:ea typeface="Rubik"/>
                <a:cs typeface="Rubik"/>
                <a:sym typeface="Rubik"/>
              </a:rPr>
              <a:t>гребней правых колёс</a:t>
            </a:r>
          </a:p>
          <a:p>
            <a:pPr marL="0" marR="0" lvl="0" indent="0" algn="ctr" rtl="0">
              <a:lnSpc>
                <a:spcPct val="100000"/>
              </a:lnSpc>
              <a:spcBef>
                <a:spcPts val="0"/>
              </a:spcBef>
              <a:spcAft>
                <a:spcPts val="0"/>
              </a:spcAft>
              <a:buNone/>
            </a:pPr>
            <a:r>
              <a:rPr lang="ru-RU" sz="1600" b="0" i="0" u="none" strike="noStrike" cap="none" dirty="0">
                <a:solidFill>
                  <a:srgbClr val="0070C0"/>
                </a:solidFill>
                <a:latin typeface="Rubik"/>
                <a:ea typeface="Rubik"/>
                <a:cs typeface="Rubik"/>
                <a:sym typeface="Rubik"/>
              </a:rPr>
              <a:t> вагонов поезда №ХХХХ</a:t>
            </a:r>
            <a:endParaRPr dirty="0"/>
          </a:p>
        </p:txBody>
      </p:sp>
      <p:sp>
        <p:nvSpPr>
          <p:cNvPr id="197" name="Google Shape;197;p24"/>
          <p:cNvSpPr/>
          <p:nvPr/>
        </p:nvSpPr>
        <p:spPr>
          <a:xfrm>
            <a:off x="4080152" y="4207879"/>
            <a:ext cx="5261856" cy="338554"/>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ru-RU" sz="1600" b="0" i="0" u="none" strike="noStrike" cap="none" dirty="0">
                <a:solidFill>
                  <a:srgbClr val="0070C0"/>
                </a:solidFill>
                <a:latin typeface="Rubik"/>
                <a:ea typeface="Rubik"/>
                <a:cs typeface="Rubik"/>
                <a:sym typeface="Rubik"/>
              </a:rPr>
              <a:t>Фотография из материалов дела</a:t>
            </a:r>
            <a:endParaRP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pic>
        <p:nvPicPr>
          <p:cNvPr id="202" name="Google Shape;202;p25"/>
          <p:cNvPicPr preferRelativeResize="0"/>
          <p:nvPr/>
        </p:nvPicPr>
        <p:blipFill rotWithShape="1">
          <a:blip r:embed="rId3">
            <a:alphaModFix/>
          </a:blip>
          <a:srcRect/>
          <a:stretch/>
        </p:blipFill>
        <p:spPr>
          <a:xfrm>
            <a:off x="-339998" y="-95625"/>
            <a:ext cx="9483998" cy="5334749"/>
          </a:xfrm>
          <a:prstGeom prst="rect">
            <a:avLst/>
          </a:prstGeom>
          <a:noFill/>
          <a:ln>
            <a:noFill/>
          </a:ln>
        </p:spPr>
      </p:pic>
      <p:pic>
        <p:nvPicPr>
          <p:cNvPr id="203" name="Google Shape;203;p25"/>
          <p:cNvPicPr preferRelativeResize="0"/>
          <p:nvPr/>
        </p:nvPicPr>
        <p:blipFill rotWithShape="1">
          <a:blip r:embed="rId4">
            <a:alphaModFix/>
          </a:blip>
          <a:srcRect/>
          <a:stretch/>
        </p:blipFill>
        <p:spPr>
          <a:xfrm>
            <a:off x="3367616" y="843558"/>
            <a:ext cx="2408768" cy="576064"/>
          </a:xfrm>
          <a:prstGeom prst="rect">
            <a:avLst/>
          </a:prstGeom>
          <a:noFill/>
          <a:ln>
            <a:noFill/>
          </a:ln>
        </p:spPr>
      </p:pic>
      <p:sp>
        <p:nvSpPr>
          <p:cNvPr id="204" name="Google Shape;204;p25"/>
          <p:cNvSpPr txBox="1">
            <a:spLocks noGrp="1"/>
          </p:cNvSpPr>
          <p:nvPr>
            <p:ph type="ctrTitle" idx="4294967295"/>
          </p:nvPr>
        </p:nvSpPr>
        <p:spPr>
          <a:xfrm>
            <a:off x="2051720" y="2125350"/>
            <a:ext cx="4984698" cy="152652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chemeClr val="dk1"/>
              </a:buClr>
              <a:buSzPts val="990"/>
              <a:buFont typeface="Arial"/>
              <a:buNone/>
            </a:pPr>
            <a:r>
              <a:rPr lang="ru-RU" sz="2800" b="1" i="0" u="none" strike="noStrike" cap="none">
                <a:solidFill>
                  <a:schemeClr val="lt1"/>
                </a:solidFill>
                <a:latin typeface="Rubik"/>
                <a:ea typeface="Rubik"/>
                <a:cs typeface="Rubik"/>
                <a:sym typeface="Rubik"/>
              </a:rPr>
              <a:t>БЛАГОДАРИМ ЗА ВНИМАНИЕ</a:t>
            </a:r>
            <a:br>
              <a:rPr lang="ru-RU" sz="2600" b="1" i="0" u="none" strike="noStrike" cap="none">
                <a:solidFill>
                  <a:schemeClr val="lt1"/>
                </a:solidFill>
                <a:latin typeface="Rubik"/>
                <a:ea typeface="Rubik"/>
                <a:cs typeface="Rubik"/>
                <a:sym typeface="Rubik"/>
              </a:rPr>
            </a:br>
            <a:br>
              <a:rPr lang="ru-RU" sz="2600" b="1" i="0" u="none" strike="noStrike" cap="none">
                <a:solidFill>
                  <a:schemeClr val="lt1"/>
                </a:solidFill>
                <a:latin typeface="Rubik"/>
                <a:ea typeface="Rubik"/>
                <a:cs typeface="Rubik"/>
                <a:sym typeface="Rubik"/>
              </a:rPr>
            </a:br>
            <a:r>
              <a:rPr lang="ru-RU" sz="1800" b="1" i="0" u="none" strike="noStrike" cap="none">
                <a:solidFill>
                  <a:schemeClr val="lt1"/>
                </a:solidFill>
                <a:latin typeface="Rubik"/>
                <a:ea typeface="Rubik"/>
                <a:cs typeface="Rubik"/>
                <a:sym typeface="Rubik"/>
              </a:rPr>
              <a:t>e-mail: isaev@avtomashinist.ru</a:t>
            </a:r>
            <a:br>
              <a:rPr lang="ru-RU" sz="1800" b="1" i="0" u="none" strike="noStrike" cap="none">
                <a:solidFill>
                  <a:schemeClr val="lt1"/>
                </a:solidFill>
                <a:latin typeface="Rubik"/>
                <a:ea typeface="Rubik"/>
                <a:cs typeface="Rubik"/>
                <a:sym typeface="Rubik"/>
              </a:rPr>
            </a:br>
            <a:r>
              <a:rPr lang="ru-RU" sz="1800" b="1" i="0" u="none" strike="noStrike" cap="none">
                <a:solidFill>
                  <a:schemeClr val="lt1"/>
                </a:solidFill>
                <a:latin typeface="Rubik"/>
                <a:ea typeface="Rubik"/>
                <a:cs typeface="Rubik"/>
                <a:sym typeface="Rubik"/>
              </a:rPr>
              <a:t>+7 (921) 943-15-67</a:t>
            </a:r>
            <a:endParaRPr sz="1600" b="0" i="0" u="none" strike="noStrike" cap="none">
              <a:solidFill>
                <a:schemeClr val="lt1"/>
              </a:solidFill>
              <a:latin typeface="Rubik"/>
              <a:ea typeface="Rubik"/>
              <a:cs typeface="Rubik"/>
              <a:sym typeface="Rubik"/>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Google Shape;65;p14"/>
          <p:cNvSpPr txBox="1"/>
          <p:nvPr/>
        </p:nvSpPr>
        <p:spPr>
          <a:xfrm>
            <a:off x="1000686" y="160133"/>
            <a:ext cx="6568426" cy="923299"/>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600"/>
              <a:buFont typeface="Arial"/>
              <a:buNone/>
            </a:pPr>
            <a:r>
              <a:rPr lang="ru-RU" sz="1600" b="0" i="0" u="none" strike="noStrike" cap="none">
                <a:solidFill>
                  <a:srgbClr val="7F7F7F"/>
                </a:solidFill>
                <a:latin typeface="Rubik"/>
                <a:ea typeface="Rubik"/>
                <a:cs typeface="Rubik"/>
                <a:sym typeface="Rubik"/>
              </a:rPr>
              <a:t>Процессуальные особенности </a:t>
            </a:r>
            <a:endParaRPr/>
          </a:p>
          <a:p>
            <a:pPr marL="0" marR="0" lvl="0" indent="0" algn="ctr" rtl="0">
              <a:lnSpc>
                <a:spcPct val="100000"/>
              </a:lnSpc>
              <a:spcBef>
                <a:spcPts val="0"/>
              </a:spcBef>
              <a:spcAft>
                <a:spcPts val="0"/>
              </a:spcAft>
              <a:buClr>
                <a:srgbClr val="000000"/>
              </a:buClr>
              <a:buSzPts val="1600"/>
              <a:buFont typeface="Arial"/>
              <a:buNone/>
            </a:pPr>
            <a:r>
              <a:rPr lang="ru-RU" sz="1600" b="0" i="0" u="none" strike="noStrike" cap="none">
                <a:solidFill>
                  <a:srgbClr val="7F7F7F"/>
                </a:solidFill>
                <a:latin typeface="Rubik"/>
                <a:ea typeface="Rubik"/>
                <a:cs typeface="Rubik"/>
                <a:sym typeface="Rubik"/>
              </a:rPr>
              <a:t>использования программных средств </a:t>
            </a:r>
            <a:endParaRPr/>
          </a:p>
          <a:p>
            <a:pPr marL="0" marR="0" lvl="0" indent="0" algn="ctr" rtl="0">
              <a:lnSpc>
                <a:spcPct val="100000"/>
              </a:lnSpc>
              <a:spcBef>
                <a:spcPts val="0"/>
              </a:spcBef>
              <a:spcAft>
                <a:spcPts val="0"/>
              </a:spcAft>
              <a:buClr>
                <a:srgbClr val="000000"/>
              </a:buClr>
              <a:buSzPts val="1600"/>
              <a:buFont typeface="Arial"/>
              <a:buNone/>
            </a:pPr>
            <a:r>
              <a:rPr lang="ru-RU" sz="1600" b="0" i="0" u="none" strike="noStrike" cap="none">
                <a:solidFill>
                  <a:srgbClr val="7F7F7F"/>
                </a:solidFill>
                <a:latin typeface="Rubik"/>
                <a:ea typeface="Rubik"/>
                <a:cs typeface="Rubik"/>
                <a:sym typeface="Rubik"/>
              </a:rPr>
              <a:t>в ж.-д. транспортных экспертизах</a:t>
            </a:r>
            <a:endParaRPr sz="1600" b="0" i="0" u="none" strike="noStrike" cap="none">
              <a:solidFill>
                <a:srgbClr val="7F7F7F"/>
              </a:solidFill>
              <a:latin typeface="Rubik"/>
              <a:ea typeface="Rubik"/>
              <a:cs typeface="Rubik"/>
              <a:sym typeface="Rubik"/>
            </a:endParaRPr>
          </a:p>
        </p:txBody>
      </p:sp>
      <p:sp>
        <p:nvSpPr>
          <p:cNvPr id="66" name="Google Shape;66;p14"/>
          <p:cNvSpPr txBox="1"/>
          <p:nvPr/>
        </p:nvSpPr>
        <p:spPr>
          <a:xfrm>
            <a:off x="585381" y="290848"/>
            <a:ext cx="379800" cy="446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700"/>
              <a:buFont typeface="Arial"/>
              <a:buNone/>
            </a:pPr>
            <a:r>
              <a:rPr lang="ru-RU" sz="1700" b="0" i="0" u="none" strike="noStrike" cap="none">
                <a:solidFill>
                  <a:srgbClr val="000000"/>
                </a:solidFill>
                <a:latin typeface="Rubik"/>
                <a:ea typeface="Rubik"/>
                <a:cs typeface="Rubik"/>
                <a:sym typeface="Rubik"/>
              </a:rPr>
              <a:t>2</a:t>
            </a:r>
            <a:endParaRPr sz="1700" b="0" i="0" u="none" strike="noStrike" cap="none">
              <a:solidFill>
                <a:srgbClr val="000000"/>
              </a:solidFill>
              <a:latin typeface="Rubik"/>
              <a:ea typeface="Rubik"/>
              <a:cs typeface="Rubik"/>
              <a:sym typeface="Rubik"/>
            </a:endParaRPr>
          </a:p>
        </p:txBody>
      </p:sp>
      <p:sp>
        <p:nvSpPr>
          <p:cNvPr id="67" name="Google Shape;67;p14"/>
          <p:cNvSpPr txBox="1">
            <a:spLocks noGrp="1"/>
          </p:cNvSpPr>
          <p:nvPr>
            <p:ph type="ctrTitle" idx="4294967295"/>
          </p:nvPr>
        </p:nvSpPr>
        <p:spPr>
          <a:xfrm>
            <a:off x="585382" y="1025837"/>
            <a:ext cx="7142216" cy="3826911"/>
          </a:xfrm>
          <a:prstGeom prst="rect">
            <a:avLst/>
          </a:prstGeom>
          <a:noFill/>
          <a:ln>
            <a:noFill/>
          </a:ln>
        </p:spPr>
        <p:txBody>
          <a:bodyPr spcFirstLastPara="1" wrap="square" lIns="91425" tIns="91425" rIns="91425" bIns="91425" anchor="t" anchorCtr="0">
            <a:noAutofit/>
          </a:bodyPr>
          <a:lstStyle/>
          <a:p>
            <a:pPr marL="0" marR="0" lvl="0" indent="0" rtl="0">
              <a:lnSpc>
                <a:spcPct val="100000"/>
              </a:lnSpc>
              <a:spcBef>
                <a:spcPts val="0"/>
              </a:spcBef>
              <a:spcAft>
                <a:spcPts val="0"/>
              </a:spcAft>
              <a:buClr>
                <a:schemeClr val="dk1"/>
              </a:buClr>
              <a:buSzPts val="2800"/>
              <a:buFont typeface="Arial"/>
              <a:buNone/>
            </a:pPr>
            <a:r>
              <a:rPr lang="ru-RU" sz="1600" b="0" i="0" u="none" strike="noStrike" cap="none" dirty="0">
                <a:solidFill>
                  <a:srgbClr val="0070C0"/>
                </a:solidFill>
                <a:latin typeface="Rubik"/>
                <a:ea typeface="Rubik"/>
                <a:cs typeface="Rubik"/>
                <a:sym typeface="Rubik"/>
              </a:rPr>
              <a:t>«</a:t>
            </a:r>
            <a:r>
              <a:rPr lang="ru-RU" sz="1600" b="0" i="0" u="none" strike="noStrike" cap="none" dirty="0">
                <a:solidFill>
                  <a:srgbClr val="FF0000"/>
                </a:solidFill>
                <a:latin typeface="Rubik"/>
                <a:ea typeface="Rubik"/>
                <a:cs typeface="Rubik"/>
                <a:sym typeface="Rubik"/>
              </a:rPr>
              <a:t>Судебная экспертиза </a:t>
            </a:r>
            <a:r>
              <a:rPr lang="ru-RU" sz="1600" b="0" i="0" u="none" strike="noStrike" cap="none" dirty="0">
                <a:solidFill>
                  <a:srgbClr val="0070C0"/>
                </a:solidFill>
                <a:latin typeface="Rubik"/>
                <a:ea typeface="Rubik"/>
                <a:cs typeface="Rubik"/>
                <a:sym typeface="Rubik"/>
              </a:rPr>
              <a:t>– процессуальное действие, состоящее</a:t>
            </a:r>
            <a:br>
              <a:rPr lang="ru-RU" sz="1600" b="0" i="0" u="none" strike="noStrike" cap="none" dirty="0">
                <a:solidFill>
                  <a:srgbClr val="0070C0"/>
                </a:solidFill>
                <a:latin typeface="Rubik"/>
                <a:ea typeface="Rubik"/>
                <a:cs typeface="Rubik"/>
                <a:sym typeface="Rubik"/>
              </a:rPr>
            </a:br>
            <a:r>
              <a:rPr lang="ru-RU" sz="1600" b="0" i="0" u="none" strike="noStrike" cap="none" dirty="0">
                <a:solidFill>
                  <a:srgbClr val="0070C0"/>
                </a:solidFill>
                <a:latin typeface="Rubik"/>
                <a:ea typeface="Rubik"/>
                <a:cs typeface="Rubik"/>
                <a:sym typeface="Rubik"/>
              </a:rPr>
              <a:t> из проведения исследований и дачи заключения экспертом по вопросам, разрешение которых требует специальных знаний в области науки, техники, искусства или ремесла и которые поставлены перед экспертом судом, судьёй, органом дознания, лицом, производящим дознание, следователем, в целях установления обстоятельств, подлежащих доказыванию по конкретному делу»</a:t>
            </a:r>
            <a:br>
              <a:rPr lang="ru-RU" sz="1600" b="0" i="0" u="none" strike="noStrike" cap="none" dirty="0">
                <a:solidFill>
                  <a:srgbClr val="0070C0"/>
                </a:solidFill>
                <a:latin typeface="Rubik"/>
                <a:ea typeface="Rubik"/>
                <a:cs typeface="Rubik"/>
                <a:sym typeface="Rubik"/>
              </a:rPr>
            </a:br>
            <a:r>
              <a:rPr lang="ru-RU" sz="1600" b="0" i="0" u="none" strike="noStrike" cap="none" dirty="0">
                <a:solidFill>
                  <a:srgbClr val="0070C0"/>
                </a:solidFill>
                <a:latin typeface="Rubik"/>
                <a:ea typeface="Rubik"/>
                <a:cs typeface="Rubik"/>
                <a:sym typeface="Rubik"/>
              </a:rPr>
              <a:t>(ФЗ-73,ст.9)</a:t>
            </a:r>
            <a:br>
              <a:rPr lang="ru-RU" sz="1600" b="0" i="0" u="none" strike="noStrike" cap="none" dirty="0">
                <a:solidFill>
                  <a:srgbClr val="0070C0"/>
                </a:solidFill>
                <a:latin typeface="Rubik"/>
                <a:ea typeface="Rubik"/>
                <a:cs typeface="Rubik"/>
                <a:sym typeface="Rubik"/>
              </a:rPr>
            </a:br>
            <a:br>
              <a:rPr lang="ru-RU" sz="1600" b="0" i="0" u="none" strike="noStrike" cap="none" dirty="0">
                <a:solidFill>
                  <a:srgbClr val="0070C0"/>
                </a:solidFill>
                <a:latin typeface="Rubik"/>
                <a:ea typeface="Rubik"/>
                <a:cs typeface="Rubik"/>
                <a:sym typeface="Rubik"/>
              </a:rPr>
            </a:br>
            <a:r>
              <a:rPr lang="ru-RU" sz="1600" b="0" i="0" u="none" strike="noStrike" cap="none" dirty="0" err="1">
                <a:solidFill>
                  <a:srgbClr val="FF0000"/>
                </a:solidFill>
                <a:latin typeface="Rubik"/>
                <a:ea typeface="Rubik"/>
                <a:cs typeface="Rubik"/>
                <a:sym typeface="Rubik"/>
              </a:rPr>
              <a:t>Forensic</a:t>
            </a:r>
            <a:r>
              <a:rPr lang="ru-RU" sz="1600" b="0" i="0" u="none" strike="noStrike" cap="none" dirty="0">
                <a:solidFill>
                  <a:srgbClr val="FF0000"/>
                </a:solidFill>
                <a:latin typeface="Rubik"/>
                <a:ea typeface="Rubik"/>
                <a:cs typeface="Rubik"/>
                <a:sym typeface="Rubik"/>
              </a:rPr>
              <a:t> </a:t>
            </a:r>
            <a:r>
              <a:rPr lang="ru-RU" sz="1600" b="0" i="0" u="none" strike="noStrike" cap="none" dirty="0" err="1">
                <a:solidFill>
                  <a:srgbClr val="FF0000"/>
                </a:solidFill>
                <a:latin typeface="Rubik"/>
                <a:ea typeface="Rubik"/>
                <a:cs typeface="Rubik"/>
                <a:sym typeface="Rubik"/>
              </a:rPr>
              <a:t>examination</a:t>
            </a:r>
            <a:r>
              <a:rPr lang="ru-RU" sz="1600" b="0" i="0" u="none" strike="noStrike" cap="none" dirty="0">
                <a:solidFill>
                  <a:srgbClr val="FF000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is</a:t>
            </a:r>
            <a:r>
              <a:rPr lang="ru-RU" sz="1600" b="0" i="0" u="none" strike="noStrike" cap="none" dirty="0">
                <a:solidFill>
                  <a:srgbClr val="0070C0"/>
                </a:solidFill>
                <a:latin typeface="Rubik"/>
                <a:ea typeface="Rubik"/>
                <a:cs typeface="Rubik"/>
                <a:sym typeface="Rubik"/>
              </a:rPr>
              <a:t> a </a:t>
            </a:r>
            <a:r>
              <a:rPr lang="ru-RU" sz="1600" b="0" i="0" u="none" strike="noStrike" cap="none" dirty="0" err="1">
                <a:solidFill>
                  <a:srgbClr val="0070C0"/>
                </a:solidFill>
                <a:latin typeface="Rubik"/>
                <a:ea typeface="Rubik"/>
                <a:cs typeface="Rubik"/>
                <a:sym typeface="Rubik"/>
              </a:rPr>
              <a:t>procedural</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action</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consisting</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of</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conducting</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research</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and</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giving</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an</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expert</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opinion</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on</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issues</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whose</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resolution</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requires</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special</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knowledge</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in</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the</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field</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of</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science</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technology</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art</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or</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craft</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and</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which</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are</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put</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before</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the</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expert</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by</a:t>
            </a:r>
            <a:r>
              <a:rPr lang="ru-RU" sz="1600" b="0" i="0" u="none" strike="noStrike" cap="none" dirty="0">
                <a:solidFill>
                  <a:srgbClr val="0070C0"/>
                </a:solidFill>
                <a:latin typeface="Rubik"/>
                <a:ea typeface="Rubik"/>
                <a:cs typeface="Rubik"/>
                <a:sym typeface="Rubik"/>
              </a:rPr>
              <a:t> a </a:t>
            </a:r>
            <a:r>
              <a:rPr lang="ru-RU" sz="1600" b="0" i="0" u="none" strike="noStrike" cap="none" dirty="0" err="1">
                <a:solidFill>
                  <a:srgbClr val="0070C0"/>
                </a:solidFill>
                <a:latin typeface="Rubik"/>
                <a:ea typeface="Rubik"/>
                <a:cs typeface="Rubik"/>
                <a:sym typeface="Rubik"/>
              </a:rPr>
              <a:t>court</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judge</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body</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of</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inquiry</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person</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conducting</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an</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inquiry</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investigator</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in</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order</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to</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establish</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the</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circumstances</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to</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be</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proved</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in</a:t>
            </a:r>
            <a:r>
              <a:rPr lang="ru-RU" sz="1600" b="0" i="0" u="none" strike="noStrike" cap="none" dirty="0">
                <a:solidFill>
                  <a:srgbClr val="0070C0"/>
                </a:solidFill>
                <a:latin typeface="Rubik"/>
                <a:ea typeface="Rubik"/>
                <a:cs typeface="Rubik"/>
                <a:sym typeface="Rubik"/>
              </a:rPr>
              <a:t> a </a:t>
            </a:r>
            <a:r>
              <a:rPr lang="ru-RU" sz="1600" b="0" i="0" u="none" strike="noStrike" cap="none" dirty="0" err="1">
                <a:solidFill>
                  <a:srgbClr val="0070C0"/>
                </a:solidFill>
                <a:latin typeface="Rubik"/>
                <a:ea typeface="Rubik"/>
                <a:cs typeface="Rubik"/>
                <a:sym typeface="Rubik"/>
              </a:rPr>
              <a:t>particular</a:t>
            </a:r>
            <a:r>
              <a:rPr lang="ru-RU" sz="1600" b="0" i="0" u="none" strike="noStrike" cap="none" dirty="0">
                <a:solidFill>
                  <a:srgbClr val="0070C0"/>
                </a:solidFill>
                <a:latin typeface="Rubik"/>
                <a:ea typeface="Rubik"/>
                <a:cs typeface="Rubik"/>
                <a:sym typeface="Rubik"/>
              </a:rPr>
              <a:t> </a:t>
            </a:r>
            <a:r>
              <a:rPr lang="ru-RU" sz="1600" b="0" i="0" u="none" strike="noStrike" cap="none" dirty="0" err="1">
                <a:solidFill>
                  <a:srgbClr val="0070C0"/>
                </a:solidFill>
                <a:latin typeface="Rubik"/>
                <a:ea typeface="Rubik"/>
                <a:cs typeface="Rubik"/>
                <a:sym typeface="Rubik"/>
              </a:rPr>
              <a:t>case</a:t>
            </a:r>
            <a:br>
              <a:rPr lang="ru-RU" sz="1600" b="0" i="0" u="none" strike="noStrike" cap="none" dirty="0">
                <a:solidFill>
                  <a:srgbClr val="0070C0"/>
                </a:solidFill>
                <a:latin typeface="Rubik"/>
                <a:ea typeface="Rubik"/>
                <a:cs typeface="Rubik"/>
                <a:sym typeface="Rubik"/>
              </a:rPr>
            </a:br>
            <a:br>
              <a:rPr lang="ru-RU" sz="1600" b="0" i="0" u="none" strike="noStrike" cap="none" dirty="0">
                <a:solidFill>
                  <a:schemeClr val="dk1"/>
                </a:solidFill>
                <a:latin typeface="Times New Roman"/>
                <a:ea typeface="Times New Roman"/>
                <a:cs typeface="Times New Roman"/>
                <a:sym typeface="Times New Roman"/>
              </a:rPr>
            </a:br>
            <a:endParaRPr sz="1600" b="0" i="0" u="none" strike="noStrike" cap="none" dirty="0">
              <a:solidFill>
                <a:srgbClr val="0C5ADB"/>
              </a:solidFill>
              <a:latin typeface="Rubik"/>
              <a:ea typeface="Rubik"/>
              <a:cs typeface="Rubik"/>
              <a:sym typeface="Rubik"/>
            </a:endParaRPr>
          </a:p>
        </p:txBody>
      </p:sp>
      <p:pic>
        <p:nvPicPr>
          <p:cNvPr id="68" name="Google Shape;68;p14"/>
          <p:cNvPicPr preferRelativeResize="0"/>
          <p:nvPr/>
        </p:nvPicPr>
        <p:blipFill rotWithShape="1">
          <a:blip r:embed="rId3">
            <a:alphaModFix/>
          </a:blip>
          <a:srcRect/>
          <a:stretch/>
        </p:blipFill>
        <p:spPr>
          <a:xfrm>
            <a:off x="922212" y="-19093"/>
            <a:ext cx="642875" cy="1102525"/>
          </a:xfrm>
          <a:prstGeom prst="rect">
            <a:avLst/>
          </a:prstGeom>
          <a:noFill/>
          <a:ln>
            <a:noFill/>
          </a:ln>
        </p:spPr>
      </p:pic>
      <p:pic>
        <p:nvPicPr>
          <p:cNvPr id="69" name="Google Shape;69;p14"/>
          <p:cNvPicPr preferRelativeResize="0"/>
          <p:nvPr/>
        </p:nvPicPr>
        <p:blipFill rotWithShape="1">
          <a:blip r:embed="rId4">
            <a:alphaModFix/>
          </a:blip>
          <a:srcRect t="37971"/>
          <a:stretch/>
        </p:blipFill>
        <p:spPr>
          <a:xfrm rot="5400000">
            <a:off x="7723237" y="3722738"/>
            <a:ext cx="2213600" cy="627925"/>
          </a:xfrm>
          <a:prstGeom prst="rect">
            <a:avLst/>
          </a:prstGeom>
          <a:noFill/>
          <a:ln>
            <a:noFill/>
          </a:ln>
        </p:spPr>
      </p:pic>
      <p:pic>
        <p:nvPicPr>
          <p:cNvPr id="70" name="Google Shape;70;p14"/>
          <p:cNvPicPr preferRelativeResize="0"/>
          <p:nvPr/>
        </p:nvPicPr>
        <p:blipFill rotWithShape="1">
          <a:blip r:embed="rId5">
            <a:alphaModFix/>
          </a:blip>
          <a:srcRect/>
          <a:stretch/>
        </p:blipFill>
        <p:spPr>
          <a:xfrm>
            <a:off x="7569112" y="401750"/>
            <a:ext cx="1138125" cy="3037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Google Shape;75;p15"/>
          <p:cNvSpPr/>
          <p:nvPr/>
        </p:nvSpPr>
        <p:spPr>
          <a:xfrm>
            <a:off x="349492" y="1057328"/>
            <a:ext cx="8098317" cy="3816429"/>
          </a:xfrm>
          <a:prstGeom prst="rect">
            <a:avLst/>
          </a:prstGeom>
          <a:noFill/>
          <a:ln>
            <a:noFill/>
          </a:ln>
        </p:spPr>
        <p:txBody>
          <a:bodyPr spcFirstLastPara="1" wrap="square" lIns="91425" tIns="45700" rIns="91425" bIns="45700" anchor="t" anchorCtr="0">
            <a:noAutofit/>
          </a:bodyPr>
          <a:lstStyle/>
          <a:p>
            <a:pPr marL="0" marR="0" lvl="0" indent="0" algn="ctr" rtl="0">
              <a:lnSpc>
                <a:spcPct val="90000"/>
              </a:lnSpc>
              <a:spcBef>
                <a:spcPts val="0"/>
              </a:spcBef>
              <a:spcAft>
                <a:spcPts val="0"/>
              </a:spcAft>
              <a:buNone/>
            </a:pPr>
            <a:r>
              <a:rPr lang="ru-RU" sz="1400" b="1" i="0" u="none" strike="noStrike" cap="small" dirty="0">
                <a:solidFill>
                  <a:srgbClr val="C00000"/>
                </a:solidFill>
                <a:latin typeface="Rubik"/>
                <a:ea typeface="Rubik"/>
                <a:cs typeface="Rubik"/>
                <a:sym typeface="Rubik"/>
              </a:rPr>
              <a:t>Идентификационные задачи (</a:t>
            </a:r>
            <a:r>
              <a:rPr lang="ru-RU" sz="1400" b="1" i="0" u="none" strike="noStrike" cap="small" dirty="0" err="1">
                <a:solidFill>
                  <a:srgbClr val="C00000"/>
                </a:solidFill>
                <a:latin typeface="Rubik"/>
                <a:ea typeface="Rubik"/>
                <a:cs typeface="Rubik"/>
                <a:sym typeface="Rubik"/>
              </a:rPr>
              <a:t>Identification</a:t>
            </a:r>
            <a:r>
              <a:rPr lang="ru-RU" sz="1400" b="1" i="0" u="none" strike="noStrike" cap="small" dirty="0">
                <a:solidFill>
                  <a:srgbClr val="C00000"/>
                </a:solidFill>
                <a:latin typeface="Rubik"/>
                <a:ea typeface="Rubik"/>
                <a:cs typeface="Rubik"/>
                <a:sym typeface="Rubik"/>
              </a:rPr>
              <a:t> </a:t>
            </a:r>
            <a:r>
              <a:rPr lang="ru-RU" sz="1400" b="1" i="0" u="none" strike="noStrike" cap="small" dirty="0" err="1">
                <a:solidFill>
                  <a:srgbClr val="C00000"/>
                </a:solidFill>
                <a:latin typeface="Rubik"/>
                <a:ea typeface="Rubik"/>
                <a:cs typeface="Rubik"/>
                <a:sym typeface="Rubik"/>
              </a:rPr>
              <a:t>tasks</a:t>
            </a:r>
            <a:r>
              <a:rPr lang="ru-RU" sz="1400" b="1" i="0" u="none" strike="noStrike" cap="small" dirty="0">
                <a:solidFill>
                  <a:srgbClr val="C00000"/>
                </a:solidFill>
                <a:latin typeface="Rubik"/>
                <a:ea typeface="Rubik"/>
                <a:cs typeface="Rubik"/>
                <a:sym typeface="Rubik"/>
              </a:rPr>
              <a:t>):</a:t>
            </a:r>
            <a:endParaRPr dirty="0"/>
          </a:p>
          <a:p>
            <a:pPr marL="0" marR="0" lvl="0" indent="0" algn="ctr" rtl="0">
              <a:lnSpc>
                <a:spcPct val="90000"/>
              </a:lnSpc>
              <a:spcBef>
                <a:spcPts val="1000"/>
              </a:spcBef>
              <a:spcAft>
                <a:spcPts val="0"/>
              </a:spcAft>
              <a:buNone/>
            </a:pPr>
            <a:r>
              <a:rPr lang="ru-RU" sz="1400" b="0" i="0" u="none" strike="noStrike" cap="none" dirty="0">
                <a:solidFill>
                  <a:srgbClr val="0070C0"/>
                </a:solidFill>
                <a:latin typeface="Rubik"/>
                <a:ea typeface="Rubik"/>
                <a:cs typeface="Rubik"/>
                <a:sym typeface="Rubik"/>
              </a:rPr>
              <a:t>установление групповой принадлежности объекта (</a:t>
            </a:r>
            <a:r>
              <a:rPr lang="ru-RU" sz="1400" b="0" i="0" u="none" strike="noStrike" cap="none" dirty="0" err="1">
                <a:solidFill>
                  <a:srgbClr val="0070C0"/>
                </a:solidFill>
                <a:latin typeface="Rubik"/>
                <a:ea typeface="Rubik"/>
                <a:cs typeface="Rubik"/>
                <a:sym typeface="Rubik"/>
              </a:rPr>
              <a:t>establishing</a:t>
            </a:r>
            <a:r>
              <a:rPr lang="ru-RU" sz="1400" b="0" i="0" u="none" strike="noStrike" cap="none" dirty="0">
                <a:solidFill>
                  <a:srgbClr val="0070C0"/>
                </a:solidFill>
                <a:latin typeface="Rubik"/>
                <a:ea typeface="Rubik"/>
                <a:cs typeface="Rubik"/>
                <a:sym typeface="Rubik"/>
              </a:rPr>
              <a:t> </a:t>
            </a:r>
            <a:r>
              <a:rPr lang="ru-RU" sz="1400" b="0" i="0" u="none" strike="noStrike" cap="none" dirty="0" err="1">
                <a:solidFill>
                  <a:srgbClr val="0070C0"/>
                </a:solidFill>
                <a:latin typeface="Rubik"/>
                <a:ea typeface="Rubik"/>
                <a:cs typeface="Rubik"/>
                <a:sym typeface="Rubik"/>
              </a:rPr>
              <a:t>the</a:t>
            </a:r>
            <a:r>
              <a:rPr lang="ru-RU" sz="1400" b="0" i="0" u="none" strike="noStrike" cap="none" dirty="0">
                <a:solidFill>
                  <a:srgbClr val="0070C0"/>
                </a:solidFill>
                <a:latin typeface="Rubik"/>
                <a:ea typeface="Rubik"/>
                <a:cs typeface="Rubik"/>
                <a:sym typeface="Rubik"/>
              </a:rPr>
              <a:t> </a:t>
            </a:r>
            <a:r>
              <a:rPr lang="ru-RU" sz="1400" b="0" i="0" u="none" strike="noStrike" cap="none" dirty="0" err="1">
                <a:solidFill>
                  <a:srgbClr val="0070C0"/>
                </a:solidFill>
                <a:latin typeface="Rubik"/>
                <a:ea typeface="Rubik"/>
                <a:cs typeface="Rubik"/>
                <a:sym typeface="Rubik"/>
              </a:rPr>
              <a:t>group</a:t>
            </a:r>
            <a:r>
              <a:rPr lang="ru-RU" sz="1400" b="0" i="0" u="none" strike="noStrike" cap="none" dirty="0">
                <a:solidFill>
                  <a:srgbClr val="0070C0"/>
                </a:solidFill>
                <a:latin typeface="Rubik"/>
                <a:ea typeface="Rubik"/>
                <a:cs typeface="Rubik"/>
                <a:sym typeface="Rubik"/>
              </a:rPr>
              <a:t> </a:t>
            </a:r>
            <a:r>
              <a:rPr lang="ru-RU" sz="1400" b="0" i="0" u="none" strike="noStrike" cap="none" dirty="0" err="1">
                <a:solidFill>
                  <a:srgbClr val="0070C0"/>
                </a:solidFill>
                <a:latin typeface="Rubik"/>
                <a:ea typeface="Rubik"/>
                <a:cs typeface="Rubik"/>
                <a:sym typeface="Rubik"/>
              </a:rPr>
              <a:t>affiliation</a:t>
            </a:r>
            <a:r>
              <a:rPr lang="ru-RU" sz="1400" b="0" i="0" u="none" strike="noStrike" cap="none" dirty="0">
                <a:solidFill>
                  <a:srgbClr val="0070C0"/>
                </a:solidFill>
                <a:latin typeface="Rubik"/>
                <a:ea typeface="Rubik"/>
                <a:cs typeface="Rubik"/>
                <a:sym typeface="Rubik"/>
              </a:rPr>
              <a:t> </a:t>
            </a:r>
            <a:r>
              <a:rPr lang="ru-RU" sz="1400" b="0" i="0" u="none" strike="noStrike" cap="none" dirty="0" err="1">
                <a:solidFill>
                  <a:srgbClr val="0070C0"/>
                </a:solidFill>
                <a:latin typeface="Rubik"/>
                <a:ea typeface="Rubik"/>
                <a:cs typeface="Rubik"/>
                <a:sym typeface="Rubik"/>
              </a:rPr>
              <a:t>of</a:t>
            </a:r>
            <a:r>
              <a:rPr lang="ru-RU" sz="1400" b="0" i="0" u="none" strike="noStrike" cap="none" dirty="0">
                <a:solidFill>
                  <a:srgbClr val="0070C0"/>
                </a:solidFill>
                <a:latin typeface="Rubik"/>
                <a:ea typeface="Rubik"/>
                <a:cs typeface="Rubik"/>
                <a:sym typeface="Rubik"/>
              </a:rPr>
              <a:t> </a:t>
            </a:r>
            <a:r>
              <a:rPr lang="ru-RU" sz="1400" b="0" i="0" u="none" strike="noStrike" cap="none" dirty="0" err="1">
                <a:solidFill>
                  <a:srgbClr val="0070C0"/>
                </a:solidFill>
                <a:latin typeface="Rubik"/>
                <a:ea typeface="Rubik"/>
                <a:cs typeface="Rubik"/>
                <a:sym typeface="Rubik"/>
              </a:rPr>
              <a:t>the</a:t>
            </a:r>
            <a:r>
              <a:rPr lang="ru-RU" sz="1400" b="0" i="0" u="none" strike="noStrike" cap="none" dirty="0">
                <a:solidFill>
                  <a:srgbClr val="0070C0"/>
                </a:solidFill>
                <a:latin typeface="Rubik"/>
                <a:ea typeface="Rubik"/>
                <a:cs typeface="Rubik"/>
                <a:sym typeface="Rubik"/>
              </a:rPr>
              <a:t> </a:t>
            </a:r>
            <a:r>
              <a:rPr lang="ru-RU" sz="1400" b="0" i="0" u="none" strike="noStrike" cap="none" dirty="0" err="1">
                <a:solidFill>
                  <a:srgbClr val="0070C0"/>
                </a:solidFill>
                <a:latin typeface="Rubik"/>
                <a:ea typeface="Rubik"/>
                <a:cs typeface="Rubik"/>
                <a:sym typeface="Rubik"/>
              </a:rPr>
              <a:t>object</a:t>
            </a:r>
            <a:r>
              <a:rPr lang="ru-RU" sz="1400" b="0" i="0" u="none" strike="noStrike" cap="none" dirty="0">
                <a:solidFill>
                  <a:srgbClr val="0070C0"/>
                </a:solidFill>
                <a:latin typeface="Rubik"/>
                <a:ea typeface="Rubik"/>
                <a:cs typeface="Rubik"/>
                <a:sym typeface="Rubik"/>
              </a:rPr>
              <a:t>)</a:t>
            </a:r>
            <a:endParaRPr sz="1400" b="0" i="0" u="none" strike="noStrike" cap="none" dirty="0">
              <a:solidFill>
                <a:srgbClr val="0070C0"/>
              </a:solidFill>
              <a:latin typeface="Rubik"/>
              <a:ea typeface="Rubik"/>
              <a:cs typeface="Rubik"/>
              <a:sym typeface="Rubik"/>
            </a:endParaRPr>
          </a:p>
          <a:p>
            <a:pPr marL="0" marR="0" lvl="0" indent="0" algn="ctr" rtl="0">
              <a:lnSpc>
                <a:spcPct val="90000"/>
              </a:lnSpc>
              <a:spcBef>
                <a:spcPts val="1000"/>
              </a:spcBef>
              <a:spcAft>
                <a:spcPts val="0"/>
              </a:spcAft>
              <a:buNone/>
            </a:pPr>
            <a:r>
              <a:rPr lang="ru-RU" sz="1400" b="0" i="1" u="none" strike="noStrike" cap="none" dirty="0">
                <a:solidFill>
                  <a:srgbClr val="000000"/>
                </a:solidFill>
                <a:latin typeface="Rubik"/>
                <a:ea typeface="Rubik"/>
                <a:cs typeface="Rubik"/>
                <a:sym typeface="Rubik"/>
              </a:rPr>
              <a:t>«Принадлежит ли элемент (например, пружина, изъятая на месте аварии) к конкретному объекту (рессорному комплекту тележки грузового вагона №ХХХХХХХ)?»</a:t>
            </a:r>
            <a:endParaRPr dirty="0"/>
          </a:p>
          <a:p>
            <a:pPr marL="0" marR="0" lvl="0" indent="0" algn="ctr" rtl="0">
              <a:lnSpc>
                <a:spcPct val="90000"/>
              </a:lnSpc>
              <a:spcBef>
                <a:spcPts val="1000"/>
              </a:spcBef>
              <a:spcAft>
                <a:spcPts val="0"/>
              </a:spcAft>
              <a:buNone/>
            </a:pPr>
            <a:r>
              <a:rPr lang="ru-RU" sz="1400" b="1" i="0" u="none" strike="noStrike" cap="small" dirty="0">
                <a:solidFill>
                  <a:srgbClr val="C00000"/>
                </a:solidFill>
                <a:latin typeface="Rubik"/>
                <a:ea typeface="Rubik"/>
                <a:cs typeface="Rubik"/>
                <a:sym typeface="Rubik"/>
              </a:rPr>
              <a:t> Простые диагностические задачи  (</a:t>
            </a:r>
            <a:r>
              <a:rPr lang="ru-RU" sz="1400" b="1" i="0" u="none" strike="noStrike" cap="small" dirty="0" err="1">
                <a:solidFill>
                  <a:srgbClr val="C00000"/>
                </a:solidFill>
                <a:latin typeface="Rubik"/>
                <a:ea typeface="Rubik"/>
                <a:cs typeface="Rubik"/>
                <a:sym typeface="Rubik"/>
              </a:rPr>
              <a:t>Simple</a:t>
            </a:r>
            <a:r>
              <a:rPr lang="ru-RU" sz="1400" b="1" i="0" u="none" strike="noStrike" cap="small" dirty="0">
                <a:solidFill>
                  <a:srgbClr val="C00000"/>
                </a:solidFill>
                <a:latin typeface="Rubik"/>
                <a:ea typeface="Rubik"/>
                <a:cs typeface="Rubik"/>
                <a:sym typeface="Rubik"/>
              </a:rPr>
              <a:t> </a:t>
            </a:r>
            <a:r>
              <a:rPr lang="ru-RU" sz="1400" b="1" i="0" u="none" strike="noStrike" cap="small" dirty="0" err="1">
                <a:solidFill>
                  <a:srgbClr val="C00000"/>
                </a:solidFill>
                <a:latin typeface="Rubik"/>
                <a:ea typeface="Rubik"/>
                <a:cs typeface="Rubik"/>
                <a:sym typeface="Rubik"/>
              </a:rPr>
              <a:t>diagnostic</a:t>
            </a:r>
            <a:r>
              <a:rPr lang="ru-RU" sz="1400" b="1" i="0" u="none" strike="noStrike" cap="small" dirty="0">
                <a:solidFill>
                  <a:srgbClr val="C00000"/>
                </a:solidFill>
                <a:latin typeface="Rubik"/>
                <a:ea typeface="Rubik"/>
                <a:cs typeface="Rubik"/>
                <a:sym typeface="Rubik"/>
              </a:rPr>
              <a:t> </a:t>
            </a:r>
            <a:r>
              <a:rPr lang="ru-RU" sz="1400" b="1" i="0" u="none" strike="noStrike" cap="small" dirty="0" err="1">
                <a:solidFill>
                  <a:srgbClr val="C00000"/>
                </a:solidFill>
                <a:latin typeface="Rubik"/>
                <a:ea typeface="Rubik"/>
                <a:cs typeface="Rubik"/>
                <a:sym typeface="Rubik"/>
              </a:rPr>
              <a:t>tasks</a:t>
            </a:r>
            <a:r>
              <a:rPr lang="ru-RU" sz="1400" b="1" i="0" u="none" strike="noStrike" cap="small" dirty="0">
                <a:solidFill>
                  <a:srgbClr val="C00000"/>
                </a:solidFill>
                <a:latin typeface="Rubik"/>
                <a:ea typeface="Rubik"/>
                <a:cs typeface="Rubik"/>
                <a:sym typeface="Rubik"/>
              </a:rPr>
              <a:t>):</a:t>
            </a:r>
            <a:endParaRPr dirty="0"/>
          </a:p>
          <a:p>
            <a:pPr marL="0" marR="0" lvl="0" indent="0" algn="l" rtl="0">
              <a:lnSpc>
                <a:spcPct val="100000"/>
              </a:lnSpc>
              <a:spcBef>
                <a:spcPts val="0"/>
              </a:spcBef>
              <a:spcAft>
                <a:spcPts val="0"/>
              </a:spcAft>
              <a:buNone/>
            </a:pPr>
            <a:r>
              <a:rPr lang="ru-RU" sz="1400" b="0" i="0" u="none" strike="noStrike" cap="none" dirty="0">
                <a:solidFill>
                  <a:srgbClr val="000000"/>
                </a:solidFill>
                <a:latin typeface="Rubik"/>
                <a:ea typeface="Rubik"/>
                <a:cs typeface="Rubik"/>
                <a:sym typeface="Rubik"/>
              </a:rPr>
              <a:t>установление фактического технического состояния объекта (локомотива, вагона, железнодорожного пути, искусственного сооружения, земляного полотна и т.п.);</a:t>
            </a:r>
            <a:endParaRPr dirty="0"/>
          </a:p>
          <a:p>
            <a:pPr marL="0" marR="0" lvl="0" indent="0" algn="l" rtl="0">
              <a:lnSpc>
                <a:spcPct val="100000"/>
              </a:lnSpc>
              <a:spcBef>
                <a:spcPts val="0"/>
              </a:spcBef>
              <a:spcAft>
                <a:spcPts val="0"/>
              </a:spcAft>
              <a:buNone/>
            </a:pPr>
            <a:r>
              <a:rPr lang="ru-RU" sz="1400" b="0" i="0" u="none" strike="noStrike" cap="none" dirty="0">
                <a:solidFill>
                  <a:srgbClr val="000000"/>
                </a:solidFill>
                <a:latin typeface="Rubik"/>
                <a:ea typeface="Rubik"/>
                <a:cs typeface="Rubik"/>
                <a:sym typeface="Rubik"/>
              </a:rPr>
              <a:t>определение соответствия объекта требованиям и нормам  безопасности движения </a:t>
            </a:r>
          </a:p>
          <a:p>
            <a:pPr marL="0" marR="0" lvl="0" indent="0" algn="l" rtl="0">
              <a:lnSpc>
                <a:spcPct val="100000"/>
              </a:lnSpc>
              <a:spcBef>
                <a:spcPts val="0"/>
              </a:spcBef>
              <a:spcAft>
                <a:spcPts val="0"/>
              </a:spcAft>
              <a:buNone/>
            </a:pPr>
            <a:r>
              <a:rPr lang="ru-RU" sz="1400" b="0" i="0" u="none" strike="noStrike" cap="none" dirty="0">
                <a:solidFill>
                  <a:srgbClr val="000000"/>
                </a:solidFill>
                <a:latin typeface="Rubik"/>
                <a:ea typeface="Rubik"/>
                <a:cs typeface="Rubik"/>
                <a:sym typeface="Rubik"/>
              </a:rPr>
              <a:t>на железнодорожном транспорте;</a:t>
            </a:r>
            <a:endParaRPr dirty="0"/>
          </a:p>
          <a:p>
            <a:pPr marL="0" marR="0" lvl="0" indent="0" algn="l" rtl="0">
              <a:lnSpc>
                <a:spcPct val="100000"/>
              </a:lnSpc>
              <a:spcBef>
                <a:spcPts val="0"/>
              </a:spcBef>
              <a:spcAft>
                <a:spcPts val="0"/>
              </a:spcAft>
              <a:buNone/>
            </a:pPr>
            <a:r>
              <a:rPr lang="ru-RU" sz="1400" b="0" i="0" u="none" strike="noStrike" cap="none" dirty="0">
                <a:solidFill>
                  <a:srgbClr val="000000"/>
                </a:solidFill>
                <a:latin typeface="Rubik"/>
                <a:ea typeface="Rubik"/>
                <a:cs typeface="Rubik"/>
                <a:sym typeface="Rubik"/>
              </a:rPr>
              <a:t>установление причины выхода объекта из строя;</a:t>
            </a:r>
            <a:endParaRPr dirty="0"/>
          </a:p>
          <a:p>
            <a:pPr marL="0" marR="0" lvl="0" indent="0" algn="l" rtl="0">
              <a:lnSpc>
                <a:spcPct val="100000"/>
              </a:lnSpc>
              <a:spcBef>
                <a:spcPts val="0"/>
              </a:spcBef>
              <a:spcAft>
                <a:spcPts val="0"/>
              </a:spcAft>
              <a:buNone/>
            </a:pPr>
            <a:r>
              <a:rPr lang="ru-RU" sz="1400" b="0" i="0" u="none" strike="noStrike" cap="none" dirty="0">
                <a:solidFill>
                  <a:srgbClr val="0C5ADB"/>
                </a:solidFill>
                <a:latin typeface="Rubik"/>
                <a:ea typeface="Rubik"/>
                <a:cs typeface="Rubik"/>
                <a:sym typeface="Rubik"/>
              </a:rPr>
              <a:t>определение  полного остановочного пути поезда</a:t>
            </a:r>
            <a:endParaRPr dirty="0"/>
          </a:p>
          <a:p>
            <a:pPr marL="0" marR="0" lvl="0" indent="0" algn="l" rtl="0">
              <a:lnSpc>
                <a:spcPct val="100000"/>
              </a:lnSpc>
              <a:spcBef>
                <a:spcPts val="0"/>
              </a:spcBef>
              <a:spcAft>
                <a:spcPts val="0"/>
              </a:spcAft>
              <a:buNone/>
            </a:pPr>
            <a:r>
              <a:rPr lang="ru-RU" sz="1400" b="0" i="0" u="none" strike="noStrike" cap="none" dirty="0">
                <a:solidFill>
                  <a:srgbClr val="0C5ADB"/>
                </a:solidFill>
                <a:latin typeface="Rubik"/>
                <a:ea typeface="Rubik"/>
                <a:cs typeface="Rubik"/>
                <a:sym typeface="Rubik"/>
              </a:rPr>
              <a:t>(</a:t>
            </a:r>
            <a:r>
              <a:rPr lang="ru-RU" sz="1400" b="0" i="0" u="none" strike="noStrike" cap="none" dirty="0" err="1">
                <a:solidFill>
                  <a:srgbClr val="0C5ADB"/>
                </a:solidFill>
                <a:latin typeface="Rubik"/>
                <a:ea typeface="Rubik"/>
                <a:cs typeface="Rubik"/>
                <a:sym typeface="Rubik"/>
              </a:rPr>
              <a:t>determination</a:t>
            </a:r>
            <a:r>
              <a:rPr lang="ru-RU" sz="1400" b="0" i="0" u="none" strike="noStrike" cap="none" dirty="0">
                <a:solidFill>
                  <a:srgbClr val="0C5ADB"/>
                </a:solidFill>
                <a:latin typeface="Rubik"/>
                <a:ea typeface="Rubik"/>
                <a:cs typeface="Rubik"/>
                <a:sym typeface="Rubik"/>
              </a:rPr>
              <a:t> </a:t>
            </a:r>
            <a:r>
              <a:rPr lang="ru-RU" sz="1400" b="0" i="0" u="none" strike="noStrike" cap="none" dirty="0" err="1">
                <a:solidFill>
                  <a:srgbClr val="0C5ADB"/>
                </a:solidFill>
                <a:latin typeface="Rubik"/>
                <a:ea typeface="Rubik"/>
                <a:cs typeface="Rubik"/>
                <a:sym typeface="Rubik"/>
              </a:rPr>
              <a:t>of</a:t>
            </a:r>
            <a:r>
              <a:rPr lang="ru-RU" sz="1400" b="0" i="0" u="none" strike="noStrike" cap="none" dirty="0">
                <a:solidFill>
                  <a:srgbClr val="0C5ADB"/>
                </a:solidFill>
                <a:latin typeface="Rubik"/>
                <a:ea typeface="Rubik"/>
                <a:cs typeface="Rubik"/>
                <a:sym typeface="Rubik"/>
              </a:rPr>
              <a:t> </a:t>
            </a:r>
            <a:r>
              <a:rPr lang="ru-RU" sz="1400" b="0" i="0" u="none" strike="noStrike" cap="none" dirty="0" err="1">
                <a:solidFill>
                  <a:srgbClr val="0C5ADB"/>
                </a:solidFill>
                <a:latin typeface="Rubik"/>
                <a:ea typeface="Rubik"/>
                <a:cs typeface="Rubik"/>
                <a:sym typeface="Rubik"/>
              </a:rPr>
              <a:t>the</a:t>
            </a:r>
            <a:r>
              <a:rPr lang="ru-RU" sz="1400" b="0" i="0" u="none" strike="noStrike" cap="none" dirty="0">
                <a:solidFill>
                  <a:srgbClr val="0C5ADB"/>
                </a:solidFill>
                <a:latin typeface="Rubik"/>
                <a:ea typeface="Rubik"/>
                <a:cs typeface="Rubik"/>
                <a:sym typeface="Rubik"/>
              </a:rPr>
              <a:t> </a:t>
            </a:r>
            <a:r>
              <a:rPr lang="ru-RU" sz="1400" b="0" i="0" u="none" strike="noStrike" cap="none" dirty="0" err="1">
                <a:solidFill>
                  <a:srgbClr val="0C5ADB"/>
                </a:solidFill>
                <a:latin typeface="Rubik"/>
                <a:ea typeface="Rubik"/>
                <a:cs typeface="Rubik"/>
                <a:sym typeface="Rubik"/>
              </a:rPr>
              <a:t>full</a:t>
            </a:r>
            <a:r>
              <a:rPr lang="ru-RU" sz="1400" b="0" i="0" u="none" strike="noStrike" cap="none" dirty="0">
                <a:solidFill>
                  <a:srgbClr val="0C5ADB"/>
                </a:solidFill>
                <a:latin typeface="Rubik"/>
                <a:ea typeface="Rubik"/>
                <a:cs typeface="Rubik"/>
                <a:sym typeface="Rubik"/>
              </a:rPr>
              <a:t> </a:t>
            </a:r>
            <a:r>
              <a:rPr lang="ru-RU" sz="1400" b="0" i="0" u="none" strike="noStrike" cap="none" dirty="0" err="1">
                <a:solidFill>
                  <a:srgbClr val="0C5ADB"/>
                </a:solidFill>
                <a:latin typeface="Rubik"/>
                <a:ea typeface="Rubik"/>
                <a:cs typeface="Rubik"/>
                <a:sym typeface="Rubik"/>
              </a:rPr>
              <a:t>stopping</a:t>
            </a:r>
            <a:r>
              <a:rPr lang="ru-RU" sz="1400" b="0" i="0" u="none" strike="noStrike" cap="none" dirty="0">
                <a:solidFill>
                  <a:srgbClr val="0C5ADB"/>
                </a:solidFill>
                <a:latin typeface="Rubik"/>
                <a:ea typeface="Rubik"/>
                <a:cs typeface="Rubik"/>
                <a:sym typeface="Rubik"/>
              </a:rPr>
              <a:t> </a:t>
            </a:r>
            <a:r>
              <a:rPr lang="ru-RU" sz="1400" b="0" i="0" u="none" strike="noStrike" cap="none" dirty="0" err="1">
                <a:solidFill>
                  <a:srgbClr val="0C5ADB"/>
                </a:solidFill>
                <a:latin typeface="Rubik"/>
                <a:ea typeface="Rubik"/>
                <a:cs typeface="Rubik"/>
                <a:sym typeface="Rubik"/>
              </a:rPr>
              <a:t>distance</a:t>
            </a:r>
            <a:r>
              <a:rPr lang="ru-RU" sz="1400" b="0" i="0" u="none" strike="noStrike" cap="none" dirty="0">
                <a:solidFill>
                  <a:srgbClr val="0C5ADB"/>
                </a:solidFill>
                <a:latin typeface="Rubik"/>
                <a:ea typeface="Rubik"/>
                <a:cs typeface="Rubik"/>
                <a:sym typeface="Rubik"/>
              </a:rPr>
              <a:t> </a:t>
            </a:r>
            <a:r>
              <a:rPr lang="ru-RU" sz="1400" b="0" i="0" u="none" strike="noStrike" cap="none" dirty="0" err="1">
                <a:solidFill>
                  <a:srgbClr val="0C5ADB"/>
                </a:solidFill>
                <a:latin typeface="Rubik"/>
                <a:ea typeface="Rubik"/>
                <a:cs typeface="Rubik"/>
                <a:sym typeface="Rubik"/>
              </a:rPr>
              <a:t>of</a:t>
            </a:r>
            <a:r>
              <a:rPr lang="ru-RU" sz="1400" b="0" i="0" u="none" strike="noStrike" cap="none" dirty="0">
                <a:solidFill>
                  <a:srgbClr val="0C5ADB"/>
                </a:solidFill>
                <a:latin typeface="Rubik"/>
                <a:ea typeface="Rubik"/>
                <a:cs typeface="Rubik"/>
                <a:sym typeface="Rubik"/>
              </a:rPr>
              <a:t> </a:t>
            </a:r>
            <a:r>
              <a:rPr lang="ru-RU" sz="1400" b="0" i="0" u="none" strike="noStrike" cap="none" dirty="0" err="1">
                <a:solidFill>
                  <a:srgbClr val="0C5ADB"/>
                </a:solidFill>
                <a:latin typeface="Rubik"/>
                <a:ea typeface="Rubik"/>
                <a:cs typeface="Rubik"/>
                <a:sym typeface="Rubik"/>
              </a:rPr>
              <a:t>the</a:t>
            </a:r>
            <a:r>
              <a:rPr lang="ru-RU" sz="1400" b="0" i="0" u="none" strike="noStrike" cap="none" dirty="0">
                <a:solidFill>
                  <a:srgbClr val="0C5ADB"/>
                </a:solidFill>
                <a:latin typeface="Rubik"/>
                <a:ea typeface="Rubik"/>
                <a:cs typeface="Rubik"/>
                <a:sym typeface="Rubik"/>
              </a:rPr>
              <a:t> </a:t>
            </a:r>
            <a:r>
              <a:rPr lang="ru-RU" sz="1400" b="0" i="0" u="none" strike="noStrike" cap="none" dirty="0" err="1">
                <a:solidFill>
                  <a:srgbClr val="0C5ADB"/>
                </a:solidFill>
                <a:latin typeface="Rubik"/>
                <a:ea typeface="Rubik"/>
                <a:cs typeface="Rubik"/>
                <a:sym typeface="Rubik"/>
              </a:rPr>
              <a:t>train</a:t>
            </a:r>
            <a:r>
              <a:rPr lang="ru-RU" sz="1400" b="0" i="0" u="none" strike="noStrike" cap="none" dirty="0">
                <a:solidFill>
                  <a:srgbClr val="0C5ADB"/>
                </a:solidFill>
                <a:latin typeface="Rubik"/>
                <a:ea typeface="Rubik"/>
                <a:cs typeface="Rubik"/>
                <a:sym typeface="Rubik"/>
              </a:rPr>
              <a:t>)</a:t>
            </a:r>
            <a:r>
              <a:rPr lang="ru-RU" sz="1400" b="0" i="0" u="none" strike="noStrike" cap="none" dirty="0">
                <a:solidFill>
                  <a:srgbClr val="000000"/>
                </a:solidFill>
                <a:latin typeface="Rubik"/>
                <a:ea typeface="Rubik"/>
                <a:cs typeface="Rubik"/>
                <a:sym typeface="Rubik"/>
              </a:rPr>
              <a:t>;</a:t>
            </a:r>
            <a:endParaRPr dirty="0"/>
          </a:p>
          <a:p>
            <a:pPr marL="0" marR="0" lvl="0" indent="0" algn="l" rtl="0">
              <a:lnSpc>
                <a:spcPct val="100000"/>
              </a:lnSpc>
              <a:spcBef>
                <a:spcPts val="0"/>
              </a:spcBef>
              <a:spcAft>
                <a:spcPts val="0"/>
              </a:spcAft>
              <a:buNone/>
            </a:pPr>
            <a:r>
              <a:rPr lang="ru-RU" sz="1400" b="0" i="0" u="none" strike="noStrike" cap="none" dirty="0">
                <a:solidFill>
                  <a:srgbClr val="000000"/>
                </a:solidFill>
                <a:latin typeface="Rubik"/>
                <a:ea typeface="Rubik"/>
                <a:cs typeface="Rubik"/>
                <a:sym typeface="Rubik"/>
              </a:rPr>
              <a:t>определение, является ли повреждённый объект деталью, узлом или агрегатом;</a:t>
            </a:r>
            <a:endParaRPr dirty="0"/>
          </a:p>
          <a:p>
            <a:pPr marL="0" marR="0" lvl="0" indent="0" algn="l" rtl="0">
              <a:lnSpc>
                <a:spcPct val="100000"/>
              </a:lnSpc>
              <a:spcBef>
                <a:spcPts val="0"/>
              </a:spcBef>
              <a:spcAft>
                <a:spcPts val="0"/>
              </a:spcAft>
              <a:buNone/>
            </a:pPr>
            <a:r>
              <a:rPr lang="ru-RU" sz="1400" b="0" i="0" u="none" strike="noStrike" cap="none" dirty="0">
                <a:solidFill>
                  <a:srgbClr val="0070C0"/>
                </a:solidFill>
                <a:latin typeface="Rubik"/>
                <a:ea typeface="Rubik"/>
                <a:cs typeface="Rubik"/>
                <a:sym typeface="Rubik"/>
              </a:rPr>
              <a:t>определение происхождения и степени информативности следов </a:t>
            </a:r>
            <a:r>
              <a:rPr lang="ru-RU" sz="1400" b="0" i="0" u="none" strike="noStrike" cap="none" dirty="0">
                <a:solidFill>
                  <a:srgbClr val="000000"/>
                </a:solidFill>
                <a:latin typeface="Rubik"/>
                <a:ea typeface="Rubik"/>
                <a:cs typeface="Rubik"/>
                <a:sym typeface="Rubik"/>
              </a:rPr>
              <a:t>на элементах верхнего строения пути (рельсах, шпалах, скреплениях, частях стрелочных переводов), на колёсных парах подвижного состава и на деталях узлов и агрегатов.</a:t>
            </a:r>
            <a:endParaRPr sz="1400" b="0" i="0" u="none" strike="noStrike" cap="none" dirty="0">
              <a:solidFill>
                <a:srgbClr val="000000"/>
              </a:solidFill>
              <a:latin typeface="Rubik"/>
              <a:ea typeface="Rubik"/>
              <a:cs typeface="Rubik"/>
              <a:sym typeface="Rubik"/>
            </a:endParaRPr>
          </a:p>
        </p:txBody>
      </p:sp>
      <p:sp>
        <p:nvSpPr>
          <p:cNvPr id="76" name="Google Shape;76;p15"/>
          <p:cNvSpPr txBox="1"/>
          <p:nvPr/>
        </p:nvSpPr>
        <p:spPr>
          <a:xfrm>
            <a:off x="1383050" y="159814"/>
            <a:ext cx="6368100" cy="923299"/>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ru-RU" sz="1600" b="0" i="0" u="none" strike="noStrike" cap="none">
                <a:solidFill>
                  <a:srgbClr val="7F7F7F"/>
                </a:solidFill>
                <a:latin typeface="Rubik"/>
                <a:ea typeface="Rubik"/>
                <a:cs typeface="Rubik"/>
                <a:sym typeface="Rubik"/>
              </a:rPr>
              <a:t>Процессуальные особенности </a:t>
            </a:r>
            <a:endParaRPr/>
          </a:p>
          <a:p>
            <a:pPr marL="0" marR="0" lvl="0" indent="0" algn="ctr" rtl="0">
              <a:lnSpc>
                <a:spcPct val="100000"/>
              </a:lnSpc>
              <a:spcBef>
                <a:spcPts val="0"/>
              </a:spcBef>
              <a:spcAft>
                <a:spcPts val="0"/>
              </a:spcAft>
              <a:buNone/>
            </a:pPr>
            <a:r>
              <a:rPr lang="ru-RU" sz="1600" b="0" i="0" u="none" strike="noStrike" cap="none">
                <a:solidFill>
                  <a:srgbClr val="7F7F7F"/>
                </a:solidFill>
                <a:latin typeface="Rubik"/>
                <a:ea typeface="Rubik"/>
                <a:cs typeface="Rubik"/>
                <a:sym typeface="Rubik"/>
              </a:rPr>
              <a:t>использования программных средств </a:t>
            </a:r>
            <a:endParaRPr/>
          </a:p>
          <a:p>
            <a:pPr marL="0" marR="0" lvl="0" indent="0" algn="ctr" rtl="0">
              <a:lnSpc>
                <a:spcPct val="100000"/>
              </a:lnSpc>
              <a:spcBef>
                <a:spcPts val="0"/>
              </a:spcBef>
              <a:spcAft>
                <a:spcPts val="0"/>
              </a:spcAft>
              <a:buNone/>
            </a:pPr>
            <a:r>
              <a:rPr lang="ru-RU" sz="1600" b="0" i="0" u="none" strike="noStrike" cap="none">
                <a:solidFill>
                  <a:srgbClr val="7F7F7F"/>
                </a:solidFill>
                <a:latin typeface="Rubik"/>
                <a:ea typeface="Rubik"/>
                <a:cs typeface="Rubik"/>
                <a:sym typeface="Rubik"/>
              </a:rPr>
              <a:t>в ж.-д. транспортных экспертизах</a:t>
            </a:r>
            <a:endParaRPr/>
          </a:p>
        </p:txBody>
      </p:sp>
      <p:sp>
        <p:nvSpPr>
          <p:cNvPr id="77" name="Google Shape;77;p15"/>
          <p:cNvSpPr txBox="1"/>
          <p:nvPr/>
        </p:nvSpPr>
        <p:spPr>
          <a:xfrm>
            <a:off x="626025" y="290848"/>
            <a:ext cx="379800" cy="446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700"/>
              <a:buFont typeface="Arial"/>
              <a:buNone/>
            </a:pPr>
            <a:r>
              <a:rPr lang="ru-RU" sz="1700" b="0" i="0" u="none" strike="noStrike" cap="none">
                <a:solidFill>
                  <a:srgbClr val="000000"/>
                </a:solidFill>
                <a:latin typeface="Rubik"/>
                <a:ea typeface="Rubik"/>
                <a:cs typeface="Rubik"/>
                <a:sym typeface="Rubik"/>
              </a:rPr>
              <a:t>3</a:t>
            </a:r>
            <a:endParaRPr sz="1700" b="0" i="0" u="none" strike="noStrike" cap="none">
              <a:solidFill>
                <a:srgbClr val="000000"/>
              </a:solidFill>
              <a:latin typeface="Rubik"/>
              <a:ea typeface="Rubik"/>
              <a:cs typeface="Rubik"/>
              <a:sym typeface="Rubik"/>
            </a:endParaRPr>
          </a:p>
        </p:txBody>
      </p:sp>
      <p:sp>
        <p:nvSpPr>
          <p:cNvPr id="78" name="Google Shape;78;p15"/>
          <p:cNvSpPr txBox="1">
            <a:spLocks noGrp="1"/>
          </p:cNvSpPr>
          <p:nvPr>
            <p:ph type="ctrTitle" idx="4294967295"/>
          </p:nvPr>
        </p:nvSpPr>
        <p:spPr>
          <a:xfrm>
            <a:off x="4310920" y="4585019"/>
            <a:ext cx="4104456" cy="577476"/>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chemeClr val="dk1"/>
              </a:buClr>
              <a:buSzPts val="990"/>
              <a:buFont typeface="Arial"/>
              <a:buNone/>
            </a:pPr>
            <a:endParaRPr sz="1400" b="0" i="0" u="none" strike="noStrike" cap="none">
              <a:solidFill>
                <a:srgbClr val="0070C0"/>
              </a:solidFill>
              <a:latin typeface="Rubik"/>
              <a:ea typeface="Rubik"/>
              <a:cs typeface="Rubik"/>
              <a:sym typeface="Rubik"/>
            </a:endParaRPr>
          </a:p>
        </p:txBody>
      </p:sp>
      <p:pic>
        <p:nvPicPr>
          <p:cNvPr id="79" name="Google Shape;79;p15"/>
          <p:cNvPicPr preferRelativeResize="0"/>
          <p:nvPr/>
        </p:nvPicPr>
        <p:blipFill rotWithShape="1">
          <a:blip r:embed="rId3">
            <a:alphaModFix/>
          </a:blip>
          <a:srcRect/>
          <a:stretch/>
        </p:blipFill>
        <p:spPr>
          <a:xfrm>
            <a:off x="922212" y="2338"/>
            <a:ext cx="642875" cy="1102525"/>
          </a:xfrm>
          <a:prstGeom prst="rect">
            <a:avLst/>
          </a:prstGeom>
          <a:noFill/>
          <a:ln>
            <a:noFill/>
          </a:ln>
        </p:spPr>
      </p:pic>
      <p:pic>
        <p:nvPicPr>
          <p:cNvPr id="80" name="Google Shape;80;p15"/>
          <p:cNvPicPr preferRelativeResize="0"/>
          <p:nvPr/>
        </p:nvPicPr>
        <p:blipFill rotWithShape="1">
          <a:blip r:embed="rId4">
            <a:alphaModFix/>
          </a:blip>
          <a:srcRect t="37971"/>
          <a:stretch/>
        </p:blipFill>
        <p:spPr>
          <a:xfrm rot="5400000">
            <a:off x="7724319" y="3722738"/>
            <a:ext cx="2213600" cy="627925"/>
          </a:xfrm>
          <a:prstGeom prst="rect">
            <a:avLst/>
          </a:prstGeom>
          <a:noFill/>
          <a:ln>
            <a:noFill/>
          </a:ln>
        </p:spPr>
      </p:pic>
      <p:sp>
        <p:nvSpPr>
          <p:cNvPr id="81" name="Google Shape;81;p15"/>
          <p:cNvSpPr txBox="1"/>
          <p:nvPr/>
        </p:nvSpPr>
        <p:spPr>
          <a:xfrm>
            <a:off x="611687" y="1401974"/>
            <a:ext cx="3584416" cy="292388"/>
          </a:xfrm>
          <a:prstGeom prst="rect">
            <a:avLst/>
          </a:prstGeom>
          <a:noFill/>
          <a:ln>
            <a:noFill/>
          </a:ln>
        </p:spPr>
        <p:txBody>
          <a:bodyPr spcFirstLastPara="1" wrap="square" lIns="91425" tIns="45700" rIns="91425" bIns="45700" anchor="t" anchorCtr="0">
            <a:spAutoFit/>
          </a:bodyPr>
          <a:lstStyle/>
          <a:p>
            <a:pPr marL="0" marR="0" lvl="0" indent="0" algn="just" rtl="0">
              <a:lnSpc>
                <a:spcPct val="100000"/>
              </a:lnSpc>
              <a:spcBef>
                <a:spcPts val="0"/>
              </a:spcBef>
              <a:spcAft>
                <a:spcPts val="0"/>
              </a:spcAft>
              <a:buNone/>
            </a:pPr>
            <a:endParaRPr sz="1300" b="0" i="0" u="none" strike="noStrike" cap="none">
              <a:solidFill>
                <a:schemeClr val="dk1"/>
              </a:solidFill>
              <a:latin typeface="Rubik"/>
              <a:ea typeface="Rubik"/>
              <a:cs typeface="Rubik"/>
              <a:sym typeface="Rubik"/>
            </a:endParaRPr>
          </a:p>
        </p:txBody>
      </p:sp>
      <p:pic>
        <p:nvPicPr>
          <p:cNvPr id="82" name="Google Shape;82;p15"/>
          <p:cNvPicPr preferRelativeResize="0"/>
          <p:nvPr/>
        </p:nvPicPr>
        <p:blipFill rotWithShape="1">
          <a:blip r:embed="rId5">
            <a:alphaModFix/>
          </a:blip>
          <a:srcRect/>
          <a:stretch/>
        </p:blipFill>
        <p:spPr>
          <a:xfrm>
            <a:off x="7569112" y="401750"/>
            <a:ext cx="1138125" cy="3037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Google Shape;87;p16"/>
          <p:cNvSpPr txBox="1"/>
          <p:nvPr/>
        </p:nvSpPr>
        <p:spPr>
          <a:xfrm>
            <a:off x="1383050" y="159814"/>
            <a:ext cx="6368100" cy="923299"/>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ru-RU" sz="1600" b="0" i="0" u="none" strike="noStrike" cap="none">
                <a:solidFill>
                  <a:srgbClr val="7F7F7F"/>
                </a:solidFill>
                <a:latin typeface="Rubik"/>
                <a:ea typeface="Rubik"/>
                <a:cs typeface="Rubik"/>
                <a:sym typeface="Rubik"/>
              </a:rPr>
              <a:t>Процессуальные особенности </a:t>
            </a:r>
            <a:endParaRPr/>
          </a:p>
          <a:p>
            <a:pPr marL="0" marR="0" lvl="0" indent="0" algn="ctr" rtl="0">
              <a:lnSpc>
                <a:spcPct val="100000"/>
              </a:lnSpc>
              <a:spcBef>
                <a:spcPts val="0"/>
              </a:spcBef>
              <a:spcAft>
                <a:spcPts val="0"/>
              </a:spcAft>
              <a:buNone/>
            </a:pPr>
            <a:r>
              <a:rPr lang="ru-RU" sz="1600" b="0" i="0" u="none" strike="noStrike" cap="none">
                <a:solidFill>
                  <a:srgbClr val="7F7F7F"/>
                </a:solidFill>
                <a:latin typeface="Rubik"/>
                <a:ea typeface="Rubik"/>
                <a:cs typeface="Rubik"/>
                <a:sym typeface="Rubik"/>
              </a:rPr>
              <a:t>использования программных средств </a:t>
            </a:r>
            <a:endParaRPr/>
          </a:p>
          <a:p>
            <a:pPr marL="0" marR="0" lvl="0" indent="0" algn="ctr" rtl="0">
              <a:lnSpc>
                <a:spcPct val="100000"/>
              </a:lnSpc>
              <a:spcBef>
                <a:spcPts val="0"/>
              </a:spcBef>
              <a:spcAft>
                <a:spcPts val="0"/>
              </a:spcAft>
              <a:buNone/>
            </a:pPr>
            <a:r>
              <a:rPr lang="ru-RU" sz="1600" b="0" i="0" u="none" strike="noStrike" cap="none">
                <a:solidFill>
                  <a:srgbClr val="7F7F7F"/>
                </a:solidFill>
                <a:latin typeface="Rubik"/>
                <a:ea typeface="Rubik"/>
                <a:cs typeface="Rubik"/>
                <a:sym typeface="Rubik"/>
              </a:rPr>
              <a:t>в ж.-д. транспортных экспертизах</a:t>
            </a:r>
            <a:endParaRPr/>
          </a:p>
        </p:txBody>
      </p:sp>
      <p:sp>
        <p:nvSpPr>
          <p:cNvPr id="88" name="Google Shape;88;p16"/>
          <p:cNvSpPr txBox="1"/>
          <p:nvPr/>
        </p:nvSpPr>
        <p:spPr>
          <a:xfrm>
            <a:off x="626025" y="290848"/>
            <a:ext cx="379800" cy="446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700"/>
              <a:buFont typeface="Arial"/>
              <a:buNone/>
            </a:pPr>
            <a:r>
              <a:rPr lang="ru-RU" sz="1700" b="0" i="0" u="none" strike="noStrike" cap="none">
                <a:solidFill>
                  <a:srgbClr val="000000"/>
                </a:solidFill>
                <a:latin typeface="Rubik"/>
                <a:ea typeface="Rubik"/>
                <a:cs typeface="Rubik"/>
                <a:sym typeface="Rubik"/>
              </a:rPr>
              <a:t>4</a:t>
            </a:r>
            <a:endParaRPr sz="1700" b="0" i="0" u="none" strike="noStrike" cap="none">
              <a:solidFill>
                <a:srgbClr val="000000"/>
              </a:solidFill>
              <a:latin typeface="Rubik"/>
              <a:ea typeface="Rubik"/>
              <a:cs typeface="Rubik"/>
              <a:sym typeface="Rubik"/>
            </a:endParaRPr>
          </a:p>
        </p:txBody>
      </p:sp>
      <p:pic>
        <p:nvPicPr>
          <p:cNvPr id="89" name="Google Shape;89;p16"/>
          <p:cNvPicPr preferRelativeResize="0"/>
          <p:nvPr/>
        </p:nvPicPr>
        <p:blipFill rotWithShape="1">
          <a:blip r:embed="rId3">
            <a:alphaModFix/>
          </a:blip>
          <a:srcRect/>
          <a:stretch/>
        </p:blipFill>
        <p:spPr>
          <a:xfrm>
            <a:off x="922212" y="2338"/>
            <a:ext cx="642875" cy="1102525"/>
          </a:xfrm>
          <a:prstGeom prst="rect">
            <a:avLst/>
          </a:prstGeom>
          <a:noFill/>
          <a:ln>
            <a:noFill/>
          </a:ln>
        </p:spPr>
      </p:pic>
      <p:pic>
        <p:nvPicPr>
          <p:cNvPr id="90" name="Google Shape;90;p16"/>
          <p:cNvPicPr preferRelativeResize="0"/>
          <p:nvPr/>
        </p:nvPicPr>
        <p:blipFill rotWithShape="1">
          <a:blip r:embed="rId4">
            <a:alphaModFix/>
          </a:blip>
          <a:srcRect t="37971"/>
          <a:stretch/>
        </p:blipFill>
        <p:spPr>
          <a:xfrm rot="5400000">
            <a:off x="7724319" y="3722738"/>
            <a:ext cx="2213600" cy="627925"/>
          </a:xfrm>
          <a:prstGeom prst="rect">
            <a:avLst/>
          </a:prstGeom>
          <a:noFill/>
          <a:ln>
            <a:noFill/>
          </a:ln>
        </p:spPr>
      </p:pic>
      <p:sp>
        <p:nvSpPr>
          <p:cNvPr id="91" name="Google Shape;91;p16"/>
          <p:cNvSpPr txBox="1"/>
          <p:nvPr/>
        </p:nvSpPr>
        <p:spPr>
          <a:xfrm>
            <a:off x="566250" y="1117609"/>
            <a:ext cx="7776736" cy="3624582"/>
          </a:xfrm>
          <a:prstGeom prst="rect">
            <a:avLst/>
          </a:prstGeom>
          <a:noFill/>
          <a:ln>
            <a:noFill/>
          </a:ln>
        </p:spPr>
        <p:txBody>
          <a:bodyPr spcFirstLastPara="1" wrap="square" lIns="91425" tIns="45700" rIns="91425" bIns="45700" anchor="t" anchorCtr="0">
            <a:spAutoFit/>
          </a:bodyPr>
          <a:lstStyle/>
          <a:p>
            <a:pPr marL="0" marR="0" lvl="0" indent="0" algn="ctr" rtl="0">
              <a:lnSpc>
                <a:spcPct val="90000"/>
              </a:lnSpc>
              <a:spcBef>
                <a:spcPts val="0"/>
              </a:spcBef>
              <a:spcAft>
                <a:spcPts val="0"/>
              </a:spcAft>
              <a:buNone/>
            </a:pPr>
            <a:r>
              <a:rPr lang="ru-RU" sz="1400" b="1" i="0" u="none" strike="noStrike" cap="small">
                <a:solidFill>
                  <a:srgbClr val="C00000"/>
                </a:solidFill>
                <a:latin typeface="Rubik"/>
                <a:ea typeface="Rubik"/>
                <a:cs typeface="Rubik"/>
                <a:sym typeface="Rubik"/>
              </a:rPr>
              <a:t>Сложные (составные) диагностические задачи (Complex (composite) diagnostic tasks):</a:t>
            </a:r>
            <a:endParaRPr/>
          </a:p>
          <a:p>
            <a:pPr marL="0" marR="0" lvl="0" indent="0" algn="ctr" rtl="0">
              <a:lnSpc>
                <a:spcPct val="90000"/>
              </a:lnSpc>
              <a:spcBef>
                <a:spcPts val="1000"/>
              </a:spcBef>
              <a:spcAft>
                <a:spcPts val="0"/>
              </a:spcAft>
              <a:buNone/>
            </a:pPr>
            <a:endParaRPr sz="1400" b="1" i="0" u="none" strike="noStrike" cap="small">
              <a:solidFill>
                <a:srgbClr val="C00000"/>
              </a:solidFill>
              <a:latin typeface="Rubik"/>
              <a:ea typeface="Rubik"/>
              <a:cs typeface="Rubik"/>
              <a:sym typeface="Rubik"/>
            </a:endParaRPr>
          </a:p>
          <a:p>
            <a:pPr marL="0" marR="0" lvl="0" indent="0" algn="ctr" rtl="0">
              <a:lnSpc>
                <a:spcPct val="100000"/>
              </a:lnSpc>
              <a:spcBef>
                <a:spcPts val="0"/>
              </a:spcBef>
              <a:spcAft>
                <a:spcPts val="0"/>
              </a:spcAft>
              <a:buNone/>
            </a:pPr>
            <a:r>
              <a:rPr lang="ru-RU" sz="1400" b="0" i="1" u="none" strike="noStrike" cap="none">
                <a:solidFill>
                  <a:schemeClr val="dk1"/>
                </a:solidFill>
                <a:latin typeface="Rubik"/>
                <a:ea typeface="Rubik"/>
                <a:cs typeface="Rubik"/>
                <a:sym typeface="Rubik"/>
              </a:rPr>
              <a:t>«Имеется ли причинно-следственная связь между несоответствии действий определённых лиц правил, инструкций, иных нормативно-распорядительных актов и наступившими последствиями?»</a:t>
            </a:r>
            <a:endParaRPr/>
          </a:p>
          <a:p>
            <a:pPr marL="0" marR="0" lvl="0" indent="0" algn="ctr" rtl="0">
              <a:lnSpc>
                <a:spcPct val="100000"/>
              </a:lnSpc>
              <a:spcBef>
                <a:spcPts val="0"/>
              </a:spcBef>
              <a:spcAft>
                <a:spcPts val="0"/>
              </a:spcAft>
              <a:buNone/>
            </a:pPr>
            <a:r>
              <a:rPr lang="ru-RU" sz="1400" b="0" i="1" u="none" strike="noStrike" cap="none">
                <a:solidFill>
                  <a:schemeClr val="dk1"/>
                </a:solidFill>
                <a:latin typeface="Rubik"/>
                <a:ea typeface="Rubik"/>
                <a:cs typeface="Rubik"/>
                <a:sym typeface="Rubik"/>
              </a:rPr>
              <a:t>("Is there a causal relationship between violations of rules, instructions, other regulatory and administrative acts and the consequences that have occurred?»);</a:t>
            </a:r>
            <a:endParaRPr/>
          </a:p>
          <a:p>
            <a:pPr marL="0" marR="0" lvl="0" indent="0" algn="ctr" rtl="0">
              <a:lnSpc>
                <a:spcPct val="100000"/>
              </a:lnSpc>
              <a:spcBef>
                <a:spcPts val="0"/>
              </a:spcBef>
              <a:spcAft>
                <a:spcPts val="0"/>
              </a:spcAft>
              <a:buNone/>
            </a:pPr>
            <a:r>
              <a:rPr lang="ru-RU" sz="1400" b="0" i="0" u="none" strike="noStrike" cap="none">
                <a:solidFill>
                  <a:schemeClr val="dk1"/>
                </a:solidFill>
                <a:latin typeface="Rubik"/>
                <a:ea typeface="Rubik"/>
                <a:cs typeface="Rubik"/>
                <a:sym typeface="Rubik"/>
              </a:rPr>
              <a:t>«Какова последовательность развития транспортного события или происшествия?»;</a:t>
            </a:r>
            <a:endParaRPr/>
          </a:p>
          <a:p>
            <a:pPr marL="0" marR="0" lvl="0" indent="0" algn="ctr" rtl="0">
              <a:lnSpc>
                <a:spcPct val="100000"/>
              </a:lnSpc>
              <a:spcBef>
                <a:spcPts val="0"/>
              </a:spcBef>
              <a:spcAft>
                <a:spcPts val="0"/>
              </a:spcAft>
              <a:buNone/>
            </a:pPr>
            <a:r>
              <a:rPr lang="ru-RU" sz="1400" b="0" i="1" u="none" strike="noStrike" cap="none">
                <a:solidFill>
                  <a:schemeClr val="dk1"/>
                </a:solidFill>
                <a:latin typeface="Rubik"/>
                <a:ea typeface="Rubik"/>
                <a:cs typeface="Rubik"/>
                <a:sym typeface="Rubik"/>
              </a:rPr>
              <a:t>«Какова непосредственная техническая причина (комплекс причин) транспортного события?»</a:t>
            </a:r>
            <a:endParaRPr/>
          </a:p>
          <a:p>
            <a:pPr marL="0" marR="0" lvl="0" indent="0" algn="ctr" rtl="0">
              <a:lnSpc>
                <a:spcPct val="100000"/>
              </a:lnSpc>
              <a:spcBef>
                <a:spcPts val="0"/>
              </a:spcBef>
              <a:spcAft>
                <a:spcPts val="0"/>
              </a:spcAft>
              <a:buNone/>
            </a:pPr>
            <a:r>
              <a:rPr lang="ru-RU" sz="1400" b="0" i="1" u="none" strike="noStrike" cap="none">
                <a:solidFill>
                  <a:schemeClr val="dk1"/>
                </a:solidFill>
                <a:latin typeface="Rubik"/>
                <a:ea typeface="Rubik"/>
                <a:cs typeface="Rubik"/>
                <a:sym typeface="Rubik"/>
              </a:rPr>
              <a:t>("What is the immediate technical cause (complex of causes) of a transport event?»)</a:t>
            </a:r>
            <a:endParaRPr/>
          </a:p>
          <a:p>
            <a:pPr marL="0" marR="0" lvl="0" indent="0" algn="l" rtl="0">
              <a:lnSpc>
                <a:spcPct val="100000"/>
              </a:lnSpc>
              <a:spcBef>
                <a:spcPts val="0"/>
              </a:spcBef>
              <a:spcAft>
                <a:spcPts val="0"/>
              </a:spcAft>
              <a:buNone/>
            </a:pPr>
            <a:endParaRPr sz="1400" b="0" i="0" u="none" strike="noStrike" cap="none">
              <a:solidFill>
                <a:srgbClr val="000000"/>
              </a:solidFill>
              <a:latin typeface="Rubik"/>
              <a:ea typeface="Rubik"/>
              <a:cs typeface="Rubik"/>
              <a:sym typeface="Rubik"/>
            </a:endParaRPr>
          </a:p>
          <a:p>
            <a:pPr marL="0" marR="0" lvl="0" indent="0" algn="ctr" rtl="0">
              <a:lnSpc>
                <a:spcPct val="100000"/>
              </a:lnSpc>
              <a:spcBef>
                <a:spcPts val="0"/>
              </a:spcBef>
              <a:spcAft>
                <a:spcPts val="0"/>
              </a:spcAft>
              <a:buNone/>
            </a:pPr>
            <a:r>
              <a:rPr lang="ru-RU" sz="1400" b="1" i="0" u="none" strike="noStrike" cap="small">
                <a:solidFill>
                  <a:srgbClr val="C00000"/>
                </a:solidFill>
                <a:latin typeface="Rubik"/>
                <a:ea typeface="Rubik"/>
                <a:cs typeface="Rubik"/>
                <a:sym typeface="Rubik"/>
              </a:rPr>
              <a:t>Нормативистские  задачи (Normative tasks):</a:t>
            </a:r>
            <a:endParaRPr/>
          </a:p>
          <a:p>
            <a:pPr marL="0" marR="0" lvl="0" indent="0" algn="just" rtl="0">
              <a:lnSpc>
                <a:spcPct val="100000"/>
              </a:lnSpc>
              <a:spcBef>
                <a:spcPts val="0"/>
              </a:spcBef>
              <a:spcAft>
                <a:spcPts val="0"/>
              </a:spcAft>
              <a:buNone/>
            </a:pPr>
            <a:r>
              <a:rPr lang="ru-RU" sz="1400" b="0" i="0" u="none" strike="noStrike" cap="none">
                <a:solidFill>
                  <a:srgbClr val="000000"/>
                </a:solidFill>
                <a:latin typeface="Rubik"/>
                <a:ea typeface="Rubik"/>
                <a:cs typeface="Rubik"/>
                <a:sym typeface="Rubik"/>
              </a:rPr>
              <a:t>исследование нормативных актов в разных областях ж.-д. транспорта (строительство, организация движения поездов, ремонт ПС и.т.п) и обоснованности издания на их основании локальных организационно-распорядительных документов (в основном – телеграмм ОАО «РЖД» и аффилированных с ним лиц). </a:t>
            </a:r>
            <a:endParaRPr sz="1400" b="1" i="0" u="none" strike="noStrike" cap="small">
              <a:solidFill>
                <a:srgbClr val="C00000"/>
              </a:solidFill>
              <a:latin typeface="Rubik"/>
              <a:ea typeface="Rubik"/>
              <a:cs typeface="Rubik"/>
              <a:sym typeface="Rubik"/>
            </a:endParaRPr>
          </a:p>
        </p:txBody>
      </p:sp>
      <p:pic>
        <p:nvPicPr>
          <p:cNvPr id="92" name="Google Shape;92;p16"/>
          <p:cNvPicPr preferRelativeResize="0"/>
          <p:nvPr/>
        </p:nvPicPr>
        <p:blipFill rotWithShape="1">
          <a:blip r:embed="rId5">
            <a:alphaModFix/>
          </a:blip>
          <a:srcRect/>
          <a:stretch/>
        </p:blipFill>
        <p:spPr>
          <a:xfrm>
            <a:off x="7569112" y="401750"/>
            <a:ext cx="1138125" cy="3037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7"/>
          <p:cNvSpPr txBox="1"/>
          <p:nvPr/>
        </p:nvSpPr>
        <p:spPr>
          <a:xfrm>
            <a:off x="1383050" y="175509"/>
            <a:ext cx="6368100" cy="923299"/>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ru-RU" sz="1600" b="0" i="0" u="none" strike="noStrike" cap="none">
                <a:solidFill>
                  <a:srgbClr val="7F7F7F"/>
                </a:solidFill>
                <a:latin typeface="Rubik"/>
                <a:ea typeface="Rubik"/>
                <a:cs typeface="Rubik"/>
                <a:sym typeface="Rubik"/>
              </a:rPr>
              <a:t>Процессуальные особенности </a:t>
            </a:r>
            <a:endParaRPr/>
          </a:p>
          <a:p>
            <a:pPr marL="0" marR="0" lvl="0" indent="0" algn="ctr" rtl="0">
              <a:lnSpc>
                <a:spcPct val="100000"/>
              </a:lnSpc>
              <a:spcBef>
                <a:spcPts val="0"/>
              </a:spcBef>
              <a:spcAft>
                <a:spcPts val="0"/>
              </a:spcAft>
              <a:buNone/>
            </a:pPr>
            <a:r>
              <a:rPr lang="ru-RU" sz="1600" b="0" i="0" u="none" strike="noStrike" cap="none">
                <a:solidFill>
                  <a:srgbClr val="7F7F7F"/>
                </a:solidFill>
                <a:latin typeface="Rubik"/>
                <a:ea typeface="Rubik"/>
                <a:cs typeface="Rubik"/>
                <a:sym typeface="Rubik"/>
              </a:rPr>
              <a:t>использования программных средств </a:t>
            </a:r>
            <a:endParaRPr/>
          </a:p>
          <a:p>
            <a:pPr marL="0" marR="0" lvl="0" indent="0" algn="ctr" rtl="0">
              <a:lnSpc>
                <a:spcPct val="100000"/>
              </a:lnSpc>
              <a:spcBef>
                <a:spcPts val="0"/>
              </a:spcBef>
              <a:spcAft>
                <a:spcPts val="0"/>
              </a:spcAft>
              <a:buNone/>
            </a:pPr>
            <a:r>
              <a:rPr lang="ru-RU" sz="1600" b="0" i="0" u="none" strike="noStrike" cap="none">
                <a:solidFill>
                  <a:srgbClr val="7F7F7F"/>
                </a:solidFill>
                <a:latin typeface="Rubik"/>
                <a:ea typeface="Rubik"/>
                <a:cs typeface="Rubik"/>
                <a:sym typeface="Rubik"/>
              </a:rPr>
              <a:t>в ж.-д. транспортных экспертизах</a:t>
            </a:r>
            <a:endParaRPr/>
          </a:p>
        </p:txBody>
      </p:sp>
      <p:sp>
        <p:nvSpPr>
          <p:cNvPr id="98" name="Google Shape;98;p17"/>
          <p:cNvSpPr txBox="1"/>
          <p:nvPr/>
        </p:nvSpPr>
        <p:spPr>
          <a:xfrm>
            <a:off x="626025" y="290848"/>
            <a:ext cx="379800" cy="446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700"/>
              <a:buFont typeface="Arial"/>
              <a:buNone/>
            </a:pPr>
            <a:r>
              <a:rPr lang="ru-RU" sz="1700" b="0" i="0" u="none" strike="noStrike" cap="none">
                <a:solidFill>
                  <a:srgbClr val="000000"/>
                </a:solidFill>
                <a:latin typeface="Rubik"/>
                <a:ea typeface="Rubik"/>
                <a:cs typeface="Rubik"/>
                <a:sym typeface="Rubik"/>
              </a:rPr>
              <a:t>5</a:t>
            </a:r>
            <a:endParaRPr sz="1700" b="0" i="0" u="none" strike="noStrike" cap="none">
              <a:solidFill>
                <a:srgbClr val="000000"/>
              </a:solidFill>
              <a:latin typeface="Rubik"/>
              <a:ea typeface="Rubik"/>
              <a:cs typeface="Rubik"/>
              <a:sym typeface="Rubik"/>
            </a:endParaRPr>
          </a:p>
        </p:txBody>
      </p:sp>
      <p:pic>
        <p:nvPicPr>
          <p:cNvPr id="99" name="Google Shape;99;p17"/>
          <p:cNvPicPr preferRelativeResize="0"/>
          <p:nvPr/>
        </p:nvPicPr>
        <p:blipFill rotWithShape="1">
          <a:blip r:embed="rId3">
            <a:alphaModFix/>
          </a:blip>
          <a:srcRect/>
          <a:stretch/>
        </p:blipFill>
        <p:spPr>
          <a:xfrm>
            <a:off x="922212" y="2338"/>
            <a:ext cx="642875" cy="1102525"/>
          </a:xfrm>
          <a:prstGeom prst="rect">
            <a:avLst/>
          </a:prstGeom>
          <a:noFill/>
          <a:ln>
            <a:noFill/>
          </a:ln>
        </p:spPr>
      </p:pic>
      <p:pic>
        <p:nvPicPr>
          <p:cNvPr id="100" name="Google Shape;100;p17"/>
          <p:cNvPicPr preferRelativeResize="0"/>
          <p:nvPr/>
        </p:nvPicPr>
        <p:blipFill rotWithShape="1">
          <a:blip r:embed="rId4">
            <a:alphaModFix/>
          </a:blip>
          <a:srcRect t="37971"/>
          <a:stretch/>
        </p:blipFill>
        <p:spPr>
          <a:xfrm rot="5400000">
            <a:off x="7724319" y="3722738"/>
            <a:ext cx="2213600" cy="627925"/>
          </a:xfrm>
          <a:prstGeom prst="rect">
            <a:avLst/>
          </a:prstGeom>
          <a:noFill/>
          <a:ln>
            <a:noFill/>
          </a:ln>
        </p:spPr>
      </p:pic>
      <p:pic>
        <p:nvPicPr>
          <p:cNvPr id="101" name="Google Shape;101;p17"/>
          <p:cNvPicPr preferRelativeResize="0"/>
          <p:nvPr/>
        </p:nvPicPr>
        <p:blipFill rotWithShape="1">
          <a:blip r:embed="rId5">
            <a:alphaModFix/>
          </a:blip>
          <a:srcRect/>
          <a:stretch/>
        </p:blipFill>
        <p:spPr>
          <a:xfrm>
            <a:off x="7569112" y="401750"/>
            <a:ext cx="1138125" cy="303700"/>
          </a:xfrm>
          <a:prstGeom prst="rect">
            <a:avLst/>
          </a:prstGeom>
          <a:noFill/>
          <a:ln>
            <a:noFill/>
          </a:ln>
        </p:spPr>
      </p:pic>
      <p:sp>
        <p:nvSpPr>
          <p:cNvPr id="102" name="Google Shape;102;p17"/>
          <p:cNvSpPr txBox="1"/>
          <p:nvPr/>
        </p:nvSpPr>
        <p:spPr>
          <a:xfrm>
            <a:off x="802574" y="872836"/>
            <a:ext cx="7200800" cy="4042354"/>
          </a:xfrm>
          <a:prstGeom prst="rect">
            <a:avLst/>
          </a:prstGeom>
          <a:noFill/>
          <a:ln>
            <a:noFill/>
          </a:ln>
        </p:spPr>
        <p:txBody>
          <a:bodyPr spcFirstLastPara="1" wrap="square" lIns="91425" tIns="91425" rIns="91425" bIns="91425" anchor="t" anchorCtr="0">
            <a:noAutofit/>
          </a:bodyPr>
          <a:lstStyle/>
          <a:p>
            <a:pPr marL="0" marR="0" lvl="0" indent="0" algn="ctr" rtl="0">
              <a:lnSpc>
                <a:spcPct val="90000"/>
              </a:lnSpc>
              <a:spcBef>
                <a:spcPts val="1000"/>
              </a:spcBef>
              <a:spcAft>
                <a:spcPts val="0"/>
              </a:spcAft>
              <a:buClr>
                <a:schemeClr val="dk1"/>
              </a:buClr>
              <a:buSzPts val="2800"/>
              <a:buFont typeface="Arial"/>
              <a:buNone/>
            </a:pPr>
            <a:r>
              <a:rPr lang="ru-RU" sz="1400" b="1" i="0" u="none" strike="noStrike" cap="small">
                <a:solidFill>
                  <a:srgbClr val="C00000"/>
                </a:solidFill>
                <a:latin typeface="Rubik"/>
                <a:ea typeface="Rubik"/>
                <a:cs typeface="Rubik"/>
                <a:sym typeface="Rubik"/>
              </a:rPr>
              <a:t>Затруднения (</a:t>
            </a:r>
            <a:r>
              <a:rPr lang="ru-RU" sz="1400" b="1" i="0" u="none" strike="noStrike" cap="none">
                <a:solidFill>
                  <a:srgbClr val="C00000"/>
                </a:solidFill>
                <a:latin typeface="Rubik"/>
                <a:ea typeface="Rubik"/>
                <a:cs typeface="Rubik"/>
                <a:sym typeface="Rubik"/>
              </a:rPr>
              <a:t>Difficulties)</a:t>
            </a:r>
            <a:endParaRPr sz="1400" b="1" i="0" u="none" strike="noStrike" cap="small">
              <a:solidFill>
                <a:srgbClr val="C00000"/>
              </a:solidFill>
              <a:latin typeface="Rubik"/>
              <a:ea typeface="Rubik"/>
              <a:cs typeface="Rubik"/>
              <a:sym typeface="Rubik"/>
            </a:endParaRPr>
          </a:p>
          <a:p>
            <a:pPr marL="0" marR="0" lvl="0" indent="0" algn="just" rtl="0">
              <a:lnSpc>
                <a:spcPct val="100000"/>
              </a:lnSpc>
              <a:spcBef>
                <a:spcPts val="0"/>
              </a:spcBef>
              <a:spcAft>
                <a:spcPts val="0"/>
              </a:spcAft>
              <a:buClr>
                <a:schemeClr val="dk1"/>
              </a:buClr>
              <a:buSzPts val="2800"/>
              <a:buFont typeface="Arial"/>
              <a:buNone/>
            </a:pPr>
            <a:r>
              <a:rPr lang="ru-RU" sz="1400" b="0" i="0" u="none" strike="noStrike" cap="none">
                <a:solidFill>
                  <a:schemeClr val="dk1"/>
                </a:solidFill>
                <a:latin typeface="Rubik"/>
                <a:ea typeface="Rubik"/>
                <a:cs typeface="Rubik"/>
                <a:sym typeface="Rubik"/>
              </a:rPr>
              <a:t>Отсутствие достоверных и надлежащим способом оформленных материалов служебного расследования субъекта ЖДТ и Ространснадзора. </a:t>
            </a:r>
            <a:endParaRPr/>
          </a:p>
          <a:p>
            <a:pPr marL="0" marR="0" lvl="0" indent="0" algn="just" rtl="0">
              <a:lnSpc>
                <a:spcPct val="100000"/>
              </a:lnSpc>
              <a:spcBef>
                <a:spcPts val="0"/>
              </a:spcBef>
              <a:spcAft>
                <a:spcPts val="0"/>
              </a:spcAft>
              <a:buClr>
                <a:schemeClr val="dk1"/>
              </a:buClr>
              <a:buSzPts val="2800"/>
              <a:buFont typeface="Arial"/>
              <a:buNone/>
            </a:pPr>
            <a:endParaRPr sz="1400" b="0" i="0" u="none" strike="noStrike" cap="none">
              <a:solidFill>
                <a:schemeClr val="dk1"/>
              </a:solidFill>
              <a:latin typeface="Rubik"/>
              <a:ea typeface="Rubik"/>
              <a:cs typeface="Rubik"/>
              <a:sym typeface="Rubik"/>
            </a:endParaRPr>
          </a:p>
          <a:p>
            <a:pPr marL="0" marR="0" lvl="0" indent="0" algn="just" rtl="0">
              <a:lnSpc>
                <a:spcPct val="100000"/>
              </a:lnSpc>
              <a:spcBef>
                <a:spcPts val="0"/>
              </a:spcBef>
              <a:spcAft>
                <a:spcPts val="0"/>
              </a:spcAft>
              <a:buClr>
                <a:schemeClr val="dk1"/>
              </a:buClr>
              <a:buSzPts val="2800"/>
              <a:buFont typeface="Arial"/>
              <a:buNone/>
            </a:pPr>
            <a:r>
              <a:rPr lang="ru-RU" sz="1400" b="0" i="0" u="none" strike="noStrike" cap="none">
                <a:solidFill>
                  <a:schemeClr val="dk1"/>
                </a:solidFill>
                <a:latin typeface="Rubik"/>
                <a:ea typeface="Rubik"/>
                <a:cs typeface="Rubik"/>
                <a:sym typeface="Rubik"/>
              </a:rPr>
              <a:t>Отсутствие в тех же материалах сведений о состоянии пути и подвижного состава с выполнением измерений согласно требований ФЗ-102 «Об обеспечении единства измерений» (предусмотрены действующими ПТЭ).</a:t>
            </a:r>
            <a:endParaRPr/>
          </a:p>
          <a:p>
            <a:pPr marL="0" marR="0" lvl="0" indent="0" algn="just" rtl="0">
              <a:lnSpc>
                <a:spcPct val="100000"/>
              </a:lnSpc>
              <a:spcBef>
                <a:spcPts val="0"/>
              </a:spcBef>
              <a:spcAft>
                <a:spcPts val="0"/>
              </a:spcAft>
              <a:buClr>
                <a:schemeClr val="dk1"/>
              </a:buClr>
              <a:buSzPts val="2800"/>
              <a:buFont typeface="Arial"/>
              <a:buNone/>
            </a:pPr>
            <a:endParaRPr sz="1400" b="0" i="0" u="none" strike="noStrike" cap="none">
              <a:solidFill>
                <a:schemeClr val="dk1"/>
              </a:solidFill>
              <a:latin typeface="Rubik"/>
              <a:ea typeface="Rubik"/>
              <a:cs typeface="Rubik"/>
              <a:sym typeface="Rubik"/>
            </a:endParaRPr>
          </a:p>
          <a:p>
            <a:pPr marL="0" marR="0" lvl="0" indent="0" algn="just" rtl="0">
              <a:lnSpc>
                <a:spcPct val="100000"/>
              </a:lnSpc>
              <a:spcBef>
                <a:spcPts val="0"/>
              </a:spcBef>
              <a:spcAft>
                <a:spcPts val="0"/>
              </a:spcAft>
              <a:buClr>
                <a:schemeClr val="dk1"/>
              </a:buClr>
              <a:buSzPts val="2800"/>
              <a:buFont typeface="Arial"/>
              <a:buNone/>
            </a:pPr>
            <a:r>
              <a:rPr lang="ru-RU" sz="1400" b="0" i="0" u="none" strike="noStrike" cap="none">
                <a:solidFill>
                  <a:schemeClr val="dk1"/>
                </a:solidFill>
                <a:latin typeface="Rubik"/>
                <a:ea typeface="Rubik"/>
                <a:cs typeface="Rubik"/>
                <a:sym typeface="Rubik"/>
              </a:rPr>
              <a:t>Отсутствие нормативно-технической документации, позволяющей достоверно установить взаимосвязи между размерами деталей подвижного состава/ВСП и сходом.</a:t>
            </a:r>
            <a:endParaRPr/>
          </a:p>
          <a:p>
            <a:pPr marL="0" marR="0" lvl="0" indent="0" algn="just" rtl="0">
              <a:lnSpc>
                <a:spcPct val="100000"/>
              </a:lnSpc>
              <a:spcBef>
                <a:spcPts val="0"/>
              </a:spcBef>
              <a:spcAft>
                <a:spcPts val="0"/>
              </a:spcAft>
              <a:buClr>
                <a:schemeClr val="dk1"/>
              </a:buClr>
              <a:buSzPts val="2800"/>
              <a:buFont typeface="Arial"/>
              <a:buNone/>
            </a:pPr>
            <a:endParaRPr sz="1400" b="0" i="0" u="none" strike="noStrike" cap="none">
              <a:solidFill>
                <a:schemeClr val="dk1"/>
              </a:solidFill>
              <a:latin typeface="Rubik"/>
              <a:ea typeface="Rubik"/>
              <a:cs typeface="Rubik"/>
              <a:sym typeface="Rubik"/>
            </a:endParaRPr>
          </a:p>
          <a:p>
            <a:pPr marL="0" marR="0" lvl="0" indent="0" algn="l" rtl="0">
              <a:lnSpc>
                <a:spcPct val="100000"/>
              </a:lnSpc>
              <a:spcBef>
                <a:spcPts val="0"/>
              </a:spcBef>
              <a:spcAft>
                <a:spcPts val="0"/>
              </a:spcAft>
              <a:buClr>
                <a:schemeClr val="dk1"/>
              </a:buClr>
              <a:buSzPts val="2800"/>
              <a:buFont typeface="Arial"/>
              <a:buNone/>
            </a:pPr>
            <a:r>
              <a:rPr lang="ru-RU" sz="1400" b="0" i="1" u="none" strike="noStrike" cap="none">
                <a:solidFill>
                  <a:srgbClr val="0070C0"/>
                </a:solidFill>
                <a:latin typeface="Rubik"/>
                <a:ea typeface="Rubik"/>
                <a:cs typeface="Rubik"/>
                <a:sym typeface="Rubik"/>
              </a:rPr>
              <a:t>«Условия и работка у нас такие, что любой бывалый шерлок, даже из столичной уголовки, от отчаяния повесился бы на первом же суку.</a:t>
            </a:r>
            <a:endParaRPr/>
          </a:p>
          <a:p>
            <a:pPr marL="0" marR="0" lvl="0" indent="0" algn="l" rtl="0">
              <a:lnSpc>
                <a:spcPct val="100000"/>
              </a:lnSpc>
              <a:spcBef>
                <a:spcPts val="0"/>
              </a:spcBef>
              <a:spcAft>
                <a:spcPts val="0"/>
              </a:spcAft>
              <a:buClr>
                <a:schemeClr val="dk1"/>
              </a:buClr>
              <a:buSzPts val="2800"/>
              <a:buFont typeface="Arial"/>
              <a:buNone/>
            </a:pPr>
            <a:r>
              <a:rPr lang="ru-RU" sz="1400" b="0" i="1" u="none" strike="noStrike" cap="none">
                <a:solidFill>
                  <a:srgbClr val="0070C0"/>
                </a:solidFill>
                <a:latin typeface="Rubik"/>
                <a:ea typeface="Rubik"/>
                <a:cs typeface="Rubik"/>
                <a:sym typeface="Rubik"/>
              </a:rPr>
              <a:t>В любом уголовном розыске — дактилоскопия, оперативные учеты, лаборатории и научно-технические отделы; там на каждом шагу — постовой и дворник, готовые помочь и словом и делом. А у нас?.. »</a:t>
            </a:r>
            <a:endParaRPr/>
          </a:p>
          <a:p>
            <a:pPr marL="0" marR="0" lvl="0" indent="0" algn="l" rtl="0">
              <a:lnSpc>
                <a:spcPct val="100000"/>
              </a:lnSpc>
              <a:spcBef>
                <a:spcPts val="0"/>
              </a:spcBef>
              <a:spcAft>
                <a:spcPts val="0"/>
              </a:spcAft>
              <a:buClr>
                <a:schemeClr val="dk1"/>
              </a:buClr>
              <a:buSzPts val="2800"/>
              <a:buFont typeface="Arial"/>
              <a:buNone/>
            </a:pPr>
            <a:endParaRPr sz="1400" b="0" i="1" u="none" strike="noStrike" cap="none">
              <a:solidFill>
                <a:srgbClr val="0070C0"/>
              </a:solidFill>
              <a:latin typeface="Rubik"/>
              <a:ea typeface="Rubik"/>
              <a:cs typeface="Rubik"/>
              <a:sym typeface="Rubik"/>
            </a:endParaRPr>
          </a:p>
          <a:p>
            <a:pPr marL="0" marR="0" lvl="0" indent="0" algn="l" rtl="0">
              <a:lnSpc>
                <a:spcPct val="100000"/>
              </a:lnSpc>
              <a:spcBef>
                <a:spcPts val="0"/>
              </a:spcBef>
              <a:spcAft>
                <a:spcPts val="0"/>
              </a:spcAft>
              <a:buClr>
                <a:schemeClr val="dk1"/>
              </a:buClr>
              <a:buSzPts val="2800"/>
              <a:buFont typeface="Arial"/>
              <a:buNone/>
            </a:pPr>
            <a:r>
              <a:rPr lang="ru-RU" sz="1400" b="0" i="1" u="none" strike="noStrike" cap="none">
                <a:solidFill>
                  <a:srgbClr val="0070C0"/>
                </a:solidFill>
                <a:latin typeface="Rubik"/>
                <a:ea typeface="Rubik"/>
                <a:cs typeface="Rubik"/>
                <a:sym typeface="Rubik"/>
              </a:rPr>
              <a:t>(В.О. Богомолов, «В августе сорок четвёртого»)</a:t>
            </a:r>
            <a:endParaRPr/>
          </a:p>
          <a:p>
            <a:pPr marL="0" marR="0" lvl="0" indent="0" algn="just" rtl="0">
              <a:lnSpc>
                <a:spcPct val="100000"/>
              </a:lnSpc>
              <a:spcBef>
                <a:spcPts val="0"/>
              </a:spcBef>
              <a:spcAft>
                <a:spcPts val="0"/>
              </a:spcAft>
              <a:buClr>
                <a:schemeClr val="dk1"/>
              </a:buClr>
              <a:buSzPts val="2800"/>
              <a:buFont typeface="Arial"/>
              <a:buNone/>
            </a:pPr>
            <a:endParaRPr sz="1400" b="0" i="0" u="none" strike="noStrike" cap="none">
              <a:solidFill>
                <a:schemeClr val="dk1"/>
              </a:solidFill>
              <a:latin typeface="Rubik"/>
              <a:ea typeface="Rubik"/>
              <a:cs typeface="Rubik"/>
              <a:sym typeface="Rubik"/>
            </a:endParaRPr>
          </a:p>
          <a:p>
            <a:pPr marL="0" marR="0" lvl="0" indent="0" algn="just" rtl="0">
              <a:lnSpc>
                <a:spcPct val="100000"/>
              </a:lnSpc>
              <a:spcBef>
                <a:spcPts val="0"/>
              </a:spcBef>
              <a:spcAft>
                <a:spcPts val="0"/>
              </a:spcAft>
              <a:buClr>
                <a:schemeClr val="dk1"/>
              </a:buClr>
              <a:buSzPts val="2800"/>
              <a:buFont typeface="Arial"/>
              <a:buNone/>
            </a:pPr>
            <a:endParaRPr sz="1400" b="0" i="0" u="none" strike="noStrike" cap="none">
              <a:solidFill>
                <a:schemeClr val="dk1"/>
              </a:solidFill>
              <a:latin typeface="Rubik"/>
              <a:ea typeface="Rubik"/>
              <a:cs typeface="Rubik"/>
              <a:sym typeface="Rubik"/>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7" name="Google Shape;107;p18"/>
          <p:cNvSpPr txBox="1"/>
          <p:nvPr/>
        </p:nvSpPr>
        <p:spPr>
          <a:xfrm>
            <a:off x="1387950" y="269416"/>
            <a:ext cx="6368100" cy="923299"/>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None/>
            </a:pPr>
            <a:r>
              <a:rPr lang="ru-RU" sz="1600" b="0" i="0" u="none" strike="noStrike" cap="none">
                <a:solidFill>
                  <a:srgbClr val="7F7F7F"/>
                </a:solidFill>
                <a:latin typeface="Rubik"/>
                <a:ea typeface="Rubik"/>
                <a:cs typeface="Rubik"/>
                <a:sym typeface="Rubik"/>
              </a:rPr>
              <a:t>Процессуальные особенности </a:t>
            </a:r>
            <a:endParaRPr/>
          </a:p>
          <a:p>
            <a:pPr marL="0" marR="0" lvl="0" indent="0" algn="ctr" rtl="0">
              <a:lnSpc>
                <a:spcPct val="100000"/>
              </a:lnSpc>
              <a:spcBef>
                <a:spcPts val="0"/>
              </a:spcBef>
              <a:spcAft>
                <a:spcPts val="0"/>
              </a:spcAft>
              <a:buNone/>
            </a:pPr>
            <a:r>
              <a:rPr lang="ru-RU" sz="1600" b="0" i="0" u="none" strike="noStrike" cap="none">
                <a:solidFill>
                  <a:srgbClr val="7F7F7F"/>
                </a:solidFill>
                <a:latin typeface="Rubik"/>
                <a:ea typeface="Rubik"/>
                <a:cs typeface="Rubik"/>
                <a:sym typeface="Rubik"/>
              </a:rPr>
              <a:t>использования программных средств </a:t>
            </a:r>
            <a:endParaRPr/>
          </a:p>
          <a:p>
            <a:pPr marL="0" marR="0" lvl="0" indent="0" algn="ctr" rtl="0">
              <a:lnSpc>
                <a:spcPct val="100000"/>
              </a:lnSpc>
              <a:spcBef>
                <a:spcPts val="0"/>
              </a:spcBef>
              <a:spcAft>
                <a:spcPts val="0"/>
              </a:spcAft>
              <a:buNone/>
            </a:pPr>
            <a:r>
              <a:rPr lang="ru-RU" sz="1600" b="0" i="0" u="none" strike="noStrike" cap="none">
                <a:solidFill>
                  <a:srgbClr val="7F7F7F"/>
                </a:solidFill>
                <a:latin typeface="Rubik"/>
                <a:ea typeface="Rubik"/>
                <a:cs typeface="Rubik"/>
                <a:sym typeface="Rubik"/>
              </a:rPr>
              <a:t>в ж.-д. транспортных экспертизах</a:t>
            </a:r>
            <a:endParaRPr/>
          </a:p>
        </p:txBody>
      </p:sp>
      <p:sp>
        <p:nvSpPr>
          <p:cNvPr id="108" name="Google Shape;108;p18"/>
          <p:cNvSpPr txBox="1"/>
          <p:nvPr/>
        </p:nvSpPr>
        <p:spPr>
          <a:xfrm>
            <a:off x="626025" y="290848"/>
            <a:ext cx="379800" cy="446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700"/>
              <a:buFont typeface="Arial"/>
              <a:buNone/>
            </a:pPr>
            <a:r>
              <a:rPr lang="ru-RU" sz="1700" b="0" i="0" u="none" strike="noStrike" cap="none">
                <a:solidFill>
                  <a:srgbClr val="000000"/>
                </a:solidFill>
                <a:latin typeface="Rubik"/>
                <a:ea typeface="Rubik"/>
                <a:cs typeface="Rubik"/>
                <a:sym typeface="Rubik"/>
              </a:rPr>
              <a:t>6</a:t>
            </a:r>
            <a:endParaRPr sz="1700" b="0" i="0" u="none" strike="noStrike" cap="none">
              <a:solidFill>
                <a:srgbClr val="000000"/>
              </a:solidFill>
              <a:latin typeface="Rubik"/>
              <a:ea typeface="Rubik"/>
              <a:cs typeface="Rubik"/>
              <a:sym typeface="Rubik"/>
            </a:endParaRPr>
          </a:p>
        </p:txBody>
      </p:sp>
      <p:sp>
        <p:nvSpPr>
          <p:cNvPr id="109" name="Google Shape;109;p18"/>
          <p:cNvSpPr txBox="1">
            <a:spLocks noGrp="1"/>
          </p:cNvSpPr>
          <p:nvPr>
            <p:ph type="ctrTitle" idx="4294967295"/>
          </p:nvPr>
        </p:nvSpPr>
        <p:spPr>
          <a:xfrm>
            <a:off x="782520" y="1546693"/>
            <a:ext cx="6786592" cy="2383432"/>
          </a:xfrm>
          <a:prstGeom prst="rect">
            <a:avLst/>
          </a:prstGeom>
          <a:noFill/>
          <a:ln>
            <a:noFill/>
          </a:ln>
        </p:spPr>
        <p:txBody>
          <a:bodyPr spcFirstLastPara="1" wrap="square" lIns="91425" tIns="91425" rIns="91425" bIns="91425" anchor="t" anchorCtr="0">
            <a:noAutofit/>
          </a:bodyPr>
          <a:lstStyle/>
          <a:p>
            <a:pPr marL="0" marR="0" lvl="0" indent="0" algn="r" rtl="0">
              <a:lnSpc>
                <a:spcPct val="100000"/>
              </a:lnSpc>
              <a:spcBef>
                <a:spcPts val="0"/>
              </a:spcBef>
              <a:spcAft>
                <a:spcPts val="0"/>
              </a:spcAft>
              <a:buClr>
                <a:schemeClr val="dk1"/>
              </a:buClr>
              <a:buSzPts val="990"/>
              <a:buFont typeface="Arial"/>
              <a:buNone/>
            </a:pPr>
            <a:r>
              <a:rPr lang="ru-RU" sz="1200" b="0" i="1" u="none" strike="noStrike" cap="none">
                <a:solidFill>
                  <a:schemeClr val="accent1"/>
                </a:solidFill>
                <a:latin typeface="Rubik"/>
                <a:ea typeface="Rubik"/>
                <a:cs typeface="Rubik"/>
                <a:sym typeface="Rubik"/>
              </a:rPr>
              <a:t>«</a:t>
            </a:r>
            <a:endParaRPr sz="1200" b="0" i="1" u="none" strike="noStrike" cap="none">
              <a:solidFill>
                <a:schemeClr val="accent1"/>
              </a:solidFill>
              <a:latin typeface="Rubik"/>
              <a:ea typeface="Rubik"/>
              <a:cs typeface="Rubik"/>
              <a:sym typeface="Rubik"/>
            </a:endParaRPr>
          </a:p>
        </p:txBody>
      </p:sp>
      <p:pic>
        <p:nvPicPr>
          <p:cNvPr id="110" name="Google Shape;110;p18"/>
          <p:cNvPicPr preferRelativeResize="0"/>
          <p:nvPr/>
        </p:nvPicPr>
        <p:blipFill rotWithShape="1">
          <a:blip r:embed="rId3">
            <a:alphaModFix/>
          </a:blip>
          <a:srcRect/>
          <a:stretch/>
        </p:blipFill>
        <p:spPr>
          <a:xfrm>
            <a:off x="922212" y="2338"/>
            <a:ext cx="642875" cy="1102525"/>
          </a:xfrm>
          <a:prstGeom prst="rect">
            <a:avLst/>
          </a:prstGeom>
          <a:noFill/>
          <a:ln>
            <a:noFill/>
          </a:ln>
        </p:spPr>
      </p:pic>
      <p:pic>
        <p:nvPicPr>
          <p:cNvPr id="111" name="Google Shape;111;p18"/>
          <p:cNvPicPr preferRelativeResize="0"/>
          <p:nvPr/>
        </p:nvPicPr>
        <p:blipFill rotWithShape="1">
          <a:blip r:embed="rId4">
            <a:alphaModFix/>
          </a:blip>
          <a:srcRect t="37971"/>
          <a:stretch/>
        </p:blipFill>
        <p:spPr>
          <a:xfrm rot="5400000">
            <a:off x="7724319" y="3722738"/>
            <a:ext cx="2213600" cy="627925"/>
          </a:xfrm>
          <a:prstGeom prst="rect">
            <a:avLst/>
          </a:prstGeom>
          <a:noFill/>
          <a:ln>
            <a:noFill/>
          </a:ln>
        </p:spPr>
      </p:pic>
      <p:pic>
        <p:nvPicPr>
          <p:cNvPr id="112" name="Google Shape;112;p18"/>
          <p:cNvPicPr preferRelativeResize="0"/>
          <p:nvPr/>
        </p:nvPicPr>
        <p:blipFill rotWithShape="1">
          <a:blip r:embed="rId5">
            <a:alphaModFix/>
          </a:blip>
          <a:srcRect/>
          <a:stretch/>
        </p:blipFill>
        <p:spPr>
          <a:xfrm>
            <a:off x="7569112" y="401750"/>
            <a:ext cx="1138125" cy="303700"/>
          </a:xfrm>
          <a:prstGeom prst="rect">
            <a:avLst/>
          </a:prstGeom>
          <a:noFill/>
          <a:ln>
            <a:noFill/>
          </a:ln>
        </p:spPr>
      </p:pic>
      <p:sp>
        <p:nvSpPr>
          <p:cNvPr id="113" name="Google Shape;113;p18"/>
          <p:cNvSpPr txBox="1"/>
          <p:nvPr/>
        </p:nvSpPr>
        <p:spPr>
          <a:xfrm>
            <a:off x="8244408" y="2382705"/>
            <a:ext cx="432048" cy="92333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ru-RU" sz="5400" b="0" i="0" u="none" strike="noStrike" cap="none">
                <a:solidFill>
                  <a:schemeClr val="dk1"/>
                </a:solidFill>
                <a:latin typeface="Rubik"/>
                <a:ea typeface="Rubik"/>
                <a:cs typeface="Rubik"/>
                <a:sym typeface="Rubik"/>
              </a:rPr>
              <a:t>”</a:t>
            </a:r>
            <a:endParaRPr sz="1400" b="0" i="0" u="none" strike="noStrike" cap="none">
              <a:solidFill>
                <a:schemeClr val="dk1"/>
              </a:solidFill>
              <a:latin typeface="Arial"/>
              <a:ea typeface="Arial"/>
              <a:cs typeface="Arial"/>
              <a:sym typeface="Arial"/>
            </a:endParaRPr>
          </a:p>
        </p:txBody>
      </p:sp>
      <p:sp>
        <p:nvSpPr>
          <p:cNvPr id="114" name="Google Shape;114;p18"/>
          <p:cNvSpPr/>
          <p:nvPr/>
        </p:nvSpPr>
        <p:spPr>
          <a:xfrm>
            <a:off x="920015" y="1201425"/>
            <a:ext cx="6836035" cy="2031325"/>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ru-RU" sz="1400" b="1" i="0" u="none" strike="noStrike" cap="small">
                <a:solidFill>
                  <a:srgbClr val="C00000"/>
                </a:solidFill>
                <a:latin typeface="Rubik"/>
                <a:ea typeface="Rubik"/>
                <a:cs typeface="Rubik"/>
                <a:sym typeface="Rubik"/>
              </a:rPr>
              <a:t>Задача (Task):</a:t>
            </a:r>
            <a:endParaRPr/>
          </a:p>
          <a:p>
            <a:pPr marL="0" marR="0" lvl="0" indent="0" algn="just" rtl="0">
              <a:lnSpc>
                <a:spcPct val="100000"/>
              </a:lnSpc>
              <a:spcBef>
                <a:spcPts val="0"/>
              </a:spcBef>
              <a:spcAft>
                <a:spcPts val="0"/>
              </a:spcAft>
              <a:buNone/>
            </a:pPr>
            <a:r>
              <a:rPr lang="ru-RU" sz="1400" b="0" i="0" u="none" strike="noStrike" cap="none">
                <a:solidFill>
                  <a:srgbClr val="0070C0"/>
                </a:solidFill>
                <a:latin typeface="Rubik"/>
                <a:ea typeface="Rubik"/>
                <a:cs typeface="Rubik"/>
                <a:sym typeface="Rubik"/>
              </a:rPr>
              <a:t>«</a:t>
            </a:r>
            <a:r>
              <a:rPr lang="ru-RU" sz="1400" b="0" i="1" u="none" strike="noStrike" cap="none">
                <a:solidFill>
                  <a:srgbClr val="0070C0"/>
                </a:solidFill>
                <a:latin typeface="Rubik"/>
                <a:ea typeface="Rubik"/>
                <a:cs typeface="Rubik"/>
                <a:sym typeface="Rubik"/>
              </a:rPr>
              <a:t>Соответствуют ли динамические характеристики экипажа с максимально изношенными деталями критериям безопасности?».</a:t>
            </a:r>
            <a:endParaRPr/>
          </a:p>
          <a:p>
            <a:pPr marL="0" marR="0" lvl="0" indent="0" algn="just" rtl="0">
              <a:lnSpc>
                <a:spcPct val="100000"/>
              </a:lnSpc>
              <a:spcBef>
                <a:spcPts val="0"/>
              </a:spcBef>
              <a:spcAft>
                <a:spcPts val="0"/>
              </a:spcAft>
              <a:buNone/>
            </a:pPr>
            <a:r>
              <a:rPr lang="ru-RU" sz="1400" b="0" i="0" u="none" strike="noStrike" cap="small">
                <a:solidFill>
                  <a:srgbClr val="0070C0"/>
                </a:solidFill>
                <a:latin typeface="Rubik"/>
                <a:ea typeface="Rubik"/>
                <a:cs typeface="Rubik"/>
                <a:sym typeface="Rubik"/>
              </a:rPr>
              <a:t>(«Do the dynamic characteristics of the crew with the most worn-out parts meet the safety criteria?»)</a:t>
            </a:r>
            <a:endParaRPr/>
          </a:p>
          <a:p>
            <a:pPr marL="0" marR="0" lvl="0" indent="0" algn="just" rtl="0">
              <a:lnSpc>
                <a:spcPct val="100000"/>
              </a:lnSpc>
              <a:spcBef>
                <a:spcPts val="0"/>
              </a:spcBef>
              <a:spcAft>
                <a:spcPts val="0"/>
              </a:spcAft>
              <a:buNone/>
            </a:pPr>
            <a:r>
              <a:rPr lang="ru-RU" sz="1400" b="0" i="1" u="none" strike="noStrike" cap="small">
                <a:solidFill>
                  <a:srgbClr val="0070C0"/>
                </a:solidFill>
                <a:latin typeface="Rubik"/>
                <a:ea typeface="Rubik"/>
                <a:cs typeface="Rubik"/>
                <a:sym typeface="Rubik"/>
              </a:rPr>
              <a:t>«Соответствуют ли установленные параметры ВСП критериям безопасности?»</a:t>
            </a:r>
            <a:endParaRPr/>
          </a:p>
          <a:p>
            <a:pPr marL="0" marR="0" lvl="0" indent="0" algn="just" rtl="0">
              <a:lnSpc>
                <a:spcPct val="100000"/>
              </a:lnSpc>
              <a:spcBef>
                <a:spcPts val="0"/>
              </a:spcBef>
              <a:spcAft>
                <a:spcPts val="0"/>
              </a:spcAft>
              <a:buNone/>
            </a:pPr>
            <a:r>
              <a:rPr lang="ru-RU" sz="1400" b="0" i="0" u="none" strike="noStrike" cap="none">
                <a:solidFill>
                  <a:srgbClr val="0070C0"/>
                </a:solidFill>
                <a:latin typeface="Rubik"/>
                <a:ea typeface="Rubik"/>
                <a:cs typeface="Rubik"/>
                <a:sym typeface="Rubik"/>
              </a:rPr>
              <a:t>(«Do the established parameters of the upper structure of the railway track meet the safety criteria?»)</a:t>
            </a:r>
            <a:endParaRPr sz="1400" b="0" i="0" u="none" strike="noStrike" cap="small">
              <a:solidFill>
                <a:srgbClr val="0070C0"/>
              </a:solidFill>
              <a:latin typeface="Rubik"/>
              <a:ea typeface="Rubik"/>
              <a:cs typeface="Rubik"/>
              <a:sym typeface="Rubik"/>
            </a:endParaRPr>
          </a:p>
          <a:p>
            <a:pPr marL="0" marR="0" lvl="0" indent="0" algn="l" rtl="0">
              <a:lnSpc>
                <a:spcPct val="100000"/>
              </a:lnSpc>
              <a:spcBef>
                <a:spcPts val="0"/>
              </a:spcBef>
              <a:spcAft>
                <a:spcPts val="0"/>
              </a:spcAft>
              <a:buNone/>
            </a:pPr>
            <a:endParaRPr sz="1400" b="0" i="0" u="none" strike="noStrike" cap="none">
              <a:solidFill>
                <a:srgbClr val="000000"/>
              </a:solidFill>
              <a:latin typeface="Rubik"/>
              <a:ea typeface="Rubik"/>
              <a:cs typeface="Rubik"/>
              <a:sym typeface="Rubik"/>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19"/>
          <p:cNvSpPr txBox="1"/>
          <p:nvPr/>
        </p:nvSpPr>
        <p:spPr>
          <a:xfrm>
            <a:off x="626025" y="290848"/>
            <a:ext cx="379800" cy="446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700"/>
              <a:buFont typeface="Arial"/>
              <a:buNone/>
            </a:pPr>
            <a:r>
              <a:rPr lang="ru-RU" sz="1700" b="0" i="0" u="none" strike="noStrike" cap="none">
                <a:solidFill>
                  <a:srgbClr val="000000"/>
                </a:solidFill>
                <a:latin typeface="Rubik"/>
                <a:ea typeface="Rubik"/>
                <a:cs typeface="Rubik"/>
                <a:sym typeface="Rubik"/>
              </a:rPr>
              <a:t>7</a:t>
            </a:r>
            <a:endParaRPr sz="1700" b="0" i="0" u="none" strike="noStrike" cap="none">
              <a:solidFill>
                <a:srgbClr val="000000"/>
              </a:solidFill>
              <a:latin typeface="Rubik"/>
              <a:ea typeface="Rubik"/>
              <a:cs typeface="Rubik"/>
              <a:sym typeface="Rubik"/>
            </a:endParaRPr>
          </a:p>
        </p:txBody>
      </p:sp>
      <p:pic>
        <p:nvPicPr>
          <p:cNvPr id="120" name="Google Shape;120;p19"/>
          <p:cNvPicPr preferRelativeResize="0"/>
          <p:nvPr/>
        </p:nvPicPr>
        <p:blipFill rotWithShape="1">
          <a:blip r:embed="rId3">
            <a:alphaModFix/>
          </a:blip>
          <a:srcRect/>
          <a:stretch/>
        </p:blipFill>
        <p:spPr>
          <a:xfrm>
            <a:off x="922212" y="2338"/>
            <a:ext cx="642875" cy="1102525"/>
          </a:xfrm>
          <a:prstGeom prst="rect">
            <a:avLst/>
          </a:prstGeom>
          <a:noFill/>
          <a:ln>
            <a:noFill/>
          </a:ln>
        </p:spPr>
      </p:pic>
      <p:pic>
        <p:nvPicPr>
          <p:cNvPr id="121" name="Google Shape;121;p19"/>
          <p:cNvPicPr preferRelativeResize="0"/>
          <p:nvPr/>
        </p:nvPicPr>
        <p:blipFill rotWithShape="1">
          <a:blip r:embed="rId4">
            <a:alphaModFix/>
          </a:blip>
          <a:srcRect t="37971"/>
          <a:stretch/>
        </p:blipFill>
        <p:spPr>
          <a:xfrm rot="5400000">
            <a:off x="7724319" y="3722738"/>
            <a:ext cx="2213600" cy="627925"/>
          </a:xfrm>
          <a:prstGeom prst="rect">
            <a:avLst/>
          </a:prstGeom>
          <a:noFill/>
          <a:ln>
            <a:noFill/>
          </a:ln>
        </p:spPr>
      </p:pic>
      <p:pic>
        <p:nvPicPr>
          <p:cNvPr id="122" name="Google Shape;122;p19"/>
          <p:cNvPicPr preferRelativeResize="0"/>
          <p:nvPr/>
        </p:nvPicPr>
        <p:blipFill rotWithShape="1">
          <a:blip r:embed="rId5">
            <a:alphaModFix/>
          </a:blip>
          <a:srcRect/>
          <a:stretch/>
        </p:blipFill>
        <p:spPr>
          <a:xfrm>
            <a:off x="7569112" y="401750"/>
            <a:ext cx="1138125" cy="303700"/>
          </a:xfrm>
          <a:prstGeom prst="rect">
            <a:avLst/>
          </a:prstGeom>
          <a:noFill/>
          <a:ln>
            <a:noFill/>
          </a:ln>
        </p:spPr>
      </p:pic>
      <p:sp>
        <p:nvSpPr>
          <p:cNvPr id="123" name="Google Shape;123;p19"/>
          <p:cNvSpPr/>
          <p:nvPr/>
        </p:nvSpPr>
        <p:spPr>
          <a:xfrm>
            <a:off x="3131840" y="1145863"/>
            <a:ext cx="2495269" cy="52322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br>
              <a:rPr lang="ru-RU" sz="1400" b="0" i="0" u="none" strike="noStrike" cap="none">
                <a:solidFill>
                  <a:srgbClr val="0070C0"/>
                </a:solidFill>
                <a:latin typeface="Rubik"/>
                <a:ea typeface="Rubik"/>
                <a:cs typeface="Rubik"/>
                <a:sym typeface="Rubik"/>
              </a:rPr>
            </a:br>
            <a:endParaRPr sz="1400" b="0" i="0" u="none" strike="noStrike" cap="none">
              <a:solidFill>
                <a:srgbClr val="000000"/>
              </a:solidFill>
              <a:latin typeface="Arial"/>
              <a:ea typeface="Arial"/>
              <a:cs typeface="Arial"/>
              <a:sym typeface="Arial"/>
            </a:endParaRPr>
          </a:p>
        </p:txBody>
      </p:sp>
      <p:sp>
        <p:nvSpPr>
          <p:cNvPr id="124" name="Google Shape;124;p19"/>
          <p:cNvSpPr/>
          <p:nvPr/>
        </p:nvSpPr>
        <p:spPr>
          <a:xfrm>
            <a:off x="3228280" y="4270861"/>
            <a:ext cx="2064322" cy="307777"/>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125" name="Google Shape;125;p19"/>
          <p:cNvSpPr/>
          <p:nvPr/>
        </p:nvSpPr>
        <p:spPr>
          <a:xfrm>
            <a:off x="1974440" y="290848"/>
            <a:ext cx="5261856" cy="830997"/>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ru-RU" sz="1600" b="0" i="0" u="none" strike="noStrike" cap="none">
                <a:solidFill>
                  <a:srgbClr val="7F7F7F"/>
                </a:solidFill>
                <a:latin typeface="Rubik"/>
                <a:ea typeface="Rubik"/>
                <a:cs typeface="Rubik"/>
                <a:sym typeface="Rubik"/>
              </a:rPr>
              <a:t>Процессуальные особенности </a:t>
            </a:r>
            <a:endParaRPr/>
          </a:p>
          <a:p>
            <a:pPr marL="0" marR="0" lvl="0" indent="0" algn="ctr" rtl="0">
              <a:lnSpc>
                <a:spcPct val="100000"/>
              </a:lnSpc>
              <a:spcBef>
                <a:spcPts val="0"/>
              </a:spcBef>
              <a:spcAft>
                <a:spcPts val="0"/>
              </a:spcAft>
              <a:buNone/>
            </a:pPr>
            <a:r>
              <a:rPr lang="ru-RU" sz="1600" b="0" i="0" u="none" strike="noStrike" cap="none">
                <a:solidFill>
                  <a:srgbClr val="7F7F7F"/>
                </a:solidFill>
                <a:latin typeface="Rubik"/>
                <a:ea typeface="Rubik"/>
                <a:cs typeface="Rubik"/>
                <a:sym typeface="Rubik"/>
              </a:rPr>
              <a:t>использования программных средств </a:t>
            </a:r>
            <a:endParaRPr/>
          </a:p>
          <a:p>
            <a:pPr marL="0" marR="0" lvl="0" indent="0" algn="ctr" rtl="0">
              <a:lnSpc>
                <a:spcPct val="100000"/>
              </a:lnSpc>
              <a:spcBef>
                <a:spcPts val="0"/>
              </a:spcBef>
              <a:spcAft>
                <a:spcPts val="0"/>
              </a:spcAft>
              <a:buNone/>
            </a:pPr>
            <a:r>
              <a:rPr lang="ru-RU" sz="1600" b="0" i="0" u="none" strike="noStrike" cap="none">
                <a:solidFill>
                  <a:srgbClr val="7F7F7F"/>
                </a:solidFill>
                <a:latin typeface="Rubik"/>
                <a:ea typeface="Rubik"/>
                <a:cs typeface="Rubik"/>
                <a:sym typeface="Rubik"/>
              </a:rPr>
              <a:t>в ж.-д. транспортных экспертизах</a:t>
            </a:r>
            <a:endParaRPr/>
          </a:p>
        </p:txBody>
      </p:sp>
      <p:graphicFrame>
        <p:nvGraphicFramePr>
          <p:cNvPr id="126" name="Google Shape;126;p19"/>
          <p:cNvGraphicFramePr/>
          <p:nvPr/>
        </p:nvGraphicFramePr>
        <p:xfrm>
          <a:off x="1565087" y="1221750"/>
          <a:ext cx="6798200" cy="3404625"/>
        </p:xfrm>
        <a:graphic>
          <a:graphicData uri="http://schemas.openxmlformats.org/drawingml/2006/table">
            <a:tbl>
              <a:tblPr>
                <a:noFill/>
                <a:tableStyleId>{6A6221BD-4ADA-4049-BC56-59BE7EEF1A91}</a:tableStyleId>
              </a:tblPr>
              <a:tblGrid>
                <a:gridCol w="1434075">
                  <a:extLst>
                    <a:ext uri="{9D8B030D-6E8A-4147-A177-3AD203B41FA5}">
                      <a16:colId xmlns:a16="http://schemas.microsoft.com/office/drawing/2014/main" val="20000"/>
                    </a:ext>
                  </a:extLst>
                </a:gridCol>
                <a:gridCol w="746550">
                  <a:extLst>
                    <a:ext uri="{9D8B030D-6E8A-4147-A177-3AD203B41FA5}">
                      <a16:colId xmlns:a16="http://schemas.microsoft.com/office/drawing/2014/main" val="20001"/>
                    </a:ext>
                  </a:extLst>
                </a:gridCol>
                <a:gridCol w="746550">
                  <a:extLst>
                    <a:ext uri="{9D8B030D-6E8A-4147-A177-3AD203B41FA5}">
                      <a16:colId xmlns:a16="http://schemas.microsoft.com/office/drawing/2014/main" val="20002"/>
                    </a:ext>
                  </a:extLst>
                </a:gridCol>
                <a:gridCol w="939900">
                  <a:extLst>
                    <a:ext uri="{9D8B030D-6E8A-4147-A177-3AD203B41FA5}">
                      <a16:colId xmlns:a16="http://schemas.microsoft.com/office/drawing/2014/main" val="20003"/>
                    </a:ext>
                  </a:extLst>
                </a:gridCol>
                <a:gridCol w="933300">
                  <a:extLst>
                    <a:ext uri="{9D8B030D-6E8A-4147-A177-3AD203B41FA5}">
                      <a16:colId xmlns:a16="http://schemas.microsoft.com/office/drawing/2014/main" val="20004"/>
                    </a:ext>
                  </a:extLst>
                </a:gridCol>
                <a:gridCol w="873825">
                  <a:extLst>
                    <a:ext uri="{9D8B030D-6E8A-4147-A177-3AD203B41FA5}">
                      <a16:colId xmlns:a16="http://schemas.microsoft.com/office/drawing/2014/main" val="20005"/>
                    </a:ext>
                  </a:extLst>
                </a:gridCol>
                <a:gridCol w="1124000">
                  <a:extLst>
                    <a:ext uri="{9D8B030D-6E8A-4147-A177-3AD203B41FA5}">
                      <a16:colId xmlns:a16="http://schemas.microsoft.com/office/drawing/2014/main" val="20006"/>
                    </a:ext>
                  </a:extLst>
                </a:gridCol>
              </a:tblGrid>
              <a:tr h="134050">
                <a:tc rowSpan="2">
                  <a:txBody>
                    <a:bodyPr/>
                    <a:lstStyle/>
                    <a:p>
                      <a:pPr marL="0" marR="0" lvl="0" indent="0" algn="ctr" rtl="0">
                        <a:lnSpc>
                          <a:spcPct val="115000"/>
                        </a:lnSpc>
                        <a:spcBef>
                          <a:spcPts val="0"/>
                        </a:spcBef>
                        <a:spcAft>
                          <a:spcPts val="0"/>
                        </a:spcAft>
                        <a:buNone/>
                      </a:pPr>
                      <a:r>
                        <a:rPr lang="ru-RU" sz="800" b="1" u="none" strike="noStrike" cap="none">
                          <a:solidFill>
                            <a:srgbClr val="000000"/>
                          </a:solidFill>
                          <a:latin typeface="Times New Roman"/>
                          <a:ea typeface="Times New Roman"/>
                          <a:cs typeface="Times New Roman"/>
                          <a:sym typeface="Times New Roman"/>
                        </a:rPr>
                        <a:t>Параметр</a:t>
                      </a:r>
                      <a:endParaRPr sz="700" u="none" strike="noStrike" cap="none">
                        <a:solidFill>
                          <a:srgbClr val="000000"/>
                        </a:solidFill>
                        <a:latin typeface="Times New Roman"/>
                        <a:ea typeface="Times New Roman"/>
                        <a:cs typeface="Times New Roman"/>
                        <a:sym typeface="Times New Roman"/>
                      </a:endParaRPr>
                    </a:p>
                  </a:txBody>
                  <a:tcPr marL="47525" marR="4752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gridSpan="2">
                  <a:txBody>
                    <a:bodyPr/>
                    <a:lstStyle/>
                    <a:p>
                      <a:pPr marL="0" marR="0" lvl="0" indent="0" algn="ctr" rtl="0">
                        <a:lnSpc>
                          <a:spcPct val="115000"/>
                        </a:lnSpc>
                        <a:spcBef>
                          <a:spcPts val="0"/>
                        </a:spcBef>
                        <a:spcAft>
                          <a:spcPts val="0"/>
                        </a:spcAft>
                        <a:buNone/>
                      </a:pPr>
                      <a:r>
                        <a:rPr lang="ru-RU" sz="800" b="1" u="none" strike="noStrike" cap="none">
                          <a:solidFill>
                            <a:srgbClr val="000000"/>
                          </a:solidFill>
                          <a:latin typeface="Times New Roman"/>
                          <a:ea typeface="Times New Roman"/>
                          <a:cs typeface="Times New Roman"/>
                          <a:sym typeface="Times New Roman"/>
                        </a:rPr>
                        <a:t>Фактическое значение, мм.</a:t>
                      </a:r>
                      <a:endParaRPr sz="700" u="none" strike="noStrike" cap="none">
                        <a:solidFill>
                          <a:srgbClr val="000000"/>
                        </a:solidFill>
                        <a:latin typeface="Times New Roman"/>
                        <a:ea typeface="Times New Roman"/>
                        <a:cs typeface="Times New Roman"/>
                        <a:sym typeface="Times New Roman"/>
                      </a:endParaRPr>
                    </a:p>
                  </a:txBody>
                  <a:tcPr marL="47525" marR="4752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ru-RU"/>
                    </a:p>
                  </a:txBody>
                  <a:tcPr/>
                </a:tc>
                <a:tc rowSpan="2">
                  <a:txBody>
                    <a:bodyPr/>
                    <a:lstStyle/>
                    <a:p>
                      <a:pPr marL="0" marR="0" lvl="0" indent="0" algn="ctr" rtl="0">
                        <a:lnSpc>
                          <a:spcPct val="115000"/>
                        </a:lnSpc>
                        <a:spcBef>
                          <a:spcPts val="0"/>
                        </a:spcBef>
                        <a:spcAft>
                          <a:spcPts val="0"/>
                        </a:spcAft>
                        <a:buNone/>
                      </a:pPr>
                      <a:r>
                        <a:rPr lang="ru-RU" sz="800" b="1" u="none" strike="noStrike" cap="none">
                          <a:solidFill>
                            <a:srgbClr val="000000"/>
                          </a:solidFill>
                          <a:latin typeface="Times New Roman"/>
                          <a:ea typeface="Times New Roman"/>
                          <a:cs typeface="Times New Roman"/>
                          <a:sym typeface="Times New Roman"/>
                        </a:rPr>
                        <a:t>Норматив</a:t>
                      </a:r>
                      <a:endParaRPr sz="700" u="none" strike="noStrike" cap="none">
                        <a:solidFill>
                          <a:srgbClr val="000000"/>
                        </a:solidFill>
                        <a:latin typeface="Times New Roman"/>
                        <a:ea typeface="Times New Roman"/>
                        <a:cs typeface="Times New Roman"/>
                        <a:sym typeface="Times New Roman"/>
                      </a:endParaRPr>
                    </a:p>
                    <a:p>
                      <a:pPr marL="0" marR="0" lvl="0" indent="0" algn="ctr" rtl="0">
                        <a:lnSpc>
                          <a:spcPct val="115000"/>
                        </a:lnSpc>
                        <a:spcBef>
                          <a:spcPts val="0"/>
                        </a:spcBef>
                        <a:spcAft>
                          <a:spcPts val="0"/>
                        </a:spcAft>
                        <a:buNone/>
                      </a:pPr>
                      <a:r>
                        <a:rPr lang="ru-RU" sz="800" b="1" i="1" u="none" strike="noStrike" cap="none">
                          <a:solidFill>
                            <a:srgbClr val="000000"/>
                          </a:solidFill>
                          <a:latin typeface="Times New Roman"/>
                          <a:ea typeface="Times New Roman"/>
                          <a:cs typeface="Times New Roman"/>
                          <a:sym typeface="Times New Roman"/>
                        </a:rPr>
                        <a:t>Инструкции ОРВ, мм.</a:t>
                      </a:r>
                      <a:endParaRPr sz="700" u="none" strike="noStrike" cap="none">
                        <a:solidFill>
                          <a:srgbClr val="000000"/>
                        </a:solidFill>
                        <a:latin typeface="Times New Roman"/>
                        <a:ea typeface="Times New Roman"/>
                        <a:cs typeface="Times New Roman"/>
                        <a:sym typeface="Times New Roman"/>
                      </a:endParaRPr>
                    </a:p>
                  </a:txBody>
                  <a:tcPr marL="47525" marR="4752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rowSpan="2">
                  <a:txBody>
                    <a:bodyPr/>
                    <a:lstStyle/>
                    <a:p>
                      <a:pPr marL="0" marR="0" lvl="0" indent="0" algn="ctr" rtl="0">
                        <a:lnSpc>
                          <a:spcPct val="115000"/>
                        </a:lnSpc>
                        <a:spcBef>
                          <a:spcPts val="0"/>
                        </a:spcBef>
                        <a:spcAft>
                          <a:spcPts val="0"/>
                        </a:spcAft>
                        <a:buNone/>
                      </a:pPr>
                      <a:r>
                        <a:rPr lang="ru-RU" sz="800" b="1" u="none" strike="noStrike" cap="none">
                          <a:solidFill>
                            <a:srgbClr val="000000"/>
                          </a:solidFill>
                          <a:latin typeface="Times New Roman"/>
                          <a:ea typeface="Times New Roman"/>
                          <a:cs typeface="Times New Roman"/>
                          <a:sym typeface="Times New Roman"/>
                        </a:rPr>
                        <a:t>Норматив </a:t>
                      </a:r>
                      <a:r>
                        <a:rPr lang="ru-RU" sz="800" b="1" i="1" u="none" strike="noStrike" cap="none">
                          <a:solidFill>
                            <a:srgbClr val="000000"/>
                          </a:solidFill>
                          <a:latin typeface="Times New Roman"/>
                          <a:ea typeface="Times New Roman"/>
                          <a:cs typeface="Times New Roman"/>
                          <a:sym typeface="Times New Roman"/>
                        </a:rPr>
                        <a:t>РД 32 ЦВ 052-2009 (при ДР), мм.</a:t>
                      </a:r>
                      <a:endParaRPr sz="700" u="none" strike="noStrike" cap="none">
                        <a:solidFill>
                          <a:srgbClr val="000000"/>
                        </a:solidFill>
                        <a:latin typeface="Times New Roman"/>
                        <a:ea typeface="Times New Roman"/>
                        <a:cs typeface="Times New Roman"/>
                        <a:sym typeface="Times New Roman"/>
                      </a:endParaRPr>
                    </a:p>
                  </a:txBody>
                  <a:tcPr marL="47525" marR="4752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rowSpan="2">
                  <a:txBody>
                    <a:bodyPr/>
                    <a:lstStyle/>
                    <a:p>
                      <a:pPr marL="0" marR="0" lvl="0" indent="0" algn="ctr" rtl="0">
                        <a:lnSpc>
                          <a:spcPct val="115000"/>
                        </a:lnSpc>
                        <a:spcBef>
                          <a:spcPts val="0"/>
                        </a:spcBef>
                        <a:spcAft>
                          <a:spcPts val="0"/>
                        </a:spcAft>
                        <a:buNone/>
                      </a:pPr>
                      <a:r>
                        <a:rPr lang="ru-RU" sz="800" b="1" i="1" u="none" strike="noStrike" cap="none">
                          <a:solidFill>
                            <a:srgbClr val="000000"/>
                          </a:solidFill>
                          <a:latin typeface="Times New Roman"/>
                          <a:ea typeface="Times New Roman"/>
                          <a:cs typeface="Times New Roman"/>
                          <a:sym typeface="Times New Roman"/>
                        </a:rPr>
                        <a:t>Норматив РД 32 ЦВ 067-2008</a:t>
                      </a:r>
                      <a:endParaRPr sz="700" u="none" strike="noStrike" cap="none">
                        <a:solidFill>
                          <a:srgbClr val="000000"/>
                        </a:solidFill>
                        <a:latin typeface="Times New Roman"/>
                        <a:ea typeface="Times New Roman"/>
                        <a:cs typeface="Times New Roman"/>
                        <a:sym typeface="Times New Roman"/>
                      </a:endParaRPr>
                    </a:p>
                  </a:txBody>
                  <a:tcPr marL="47525" marR="4752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rowSpan="2">
                  <a:txBody>
                    <a:bodyPr/>
                    <a:lstStyle/>
                    <a:p>
                      <a:pPr marL="0" marR="0" lvl="0" indent="0" algn="ctr" rtl="0">
                        <a:lnSpc>
                          <a:spcPct val="115000"/>
                        </a:lnSpc>
                        <a:spcBef>
                          <a:spcPts val="0"/>
                        </a:spcBef>
                        <a:spcAft>
                          <a:spcPts val="0"/>
                        </a:spcAft>
                        <a:buNone/>
                      </a:pPr>
                      <a:r>
                        <a:rPr lang="ru-RU" sz="800" b="1" u="none" strike="noStrike" cap="none">
                          <a:solidFill>
                            <a:srgbClr val="000000"/>
                          </a:solidFill>
                          <a:latin typeface="Times New Roman"/>
                          <a:ea typeface="Times New Roman"/>
                          <a:cs typeface="Times New Roman"/>
                          <a:sym typeface="Times New Roman"/>
                        </a:rPr>
                        <a:t>Норматив </a:t>
                      </a:r>
                      <a:r>
                        <a:rPr lang="ru-RU" sz="800" b="1" i="1" u="none" strike="noStrike" cap="none">
                          <a:solidFill>
                            <a:srgbClr val="000000"/>
                          </a:solidFill>
                          <a:latin typeface="Times New Roman"/>
                          <a:ea typeface="Times New Roman"/>
                          <a:cs typeface="Times New Roman"/>
                          <a:sym typeface="Times New Roman"/>
                        </a:rPr>
                        <a:t>Распоряжения 1145р, мм.</a:t>
                      </a:r>
                      <a:endParaRPr sz="700" u="none" strike="noStrike" cap="none">
                        <a:solidFill>
                          <a:srgbClr val="000000"/>
                        </a:solidFill>
                        <a:latin typeface="Times New Roman"/>
                        <a:ea typeface="Times New Roman"/>
                        <a:cs typeface="Times New Roman"/>
                        <a:sym typeface="Times New Roman"/>
                      </a:endParaRPr>
                    </a:p>
                  </a:txBody>
                  <a:tcPr marL="47525" marR="4752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279850">
                <a:tc vMerge="1">
                  <a:txBody>
                    <a:bodyPr/>
                    <a:lstStyle/>
                    <a:p>
                      <a:endParaRPr lang="ru-RU"/>
                    </a:p>
                  </a:txBody>
                  <a:tcPr/>
                </a:tc>
                <a:tc>
                  <a:txBody>
                    <a:bodyPr/>
                    <a:lstStyle/>
                    <a:p>
                      <a:pPr marL="0" marR="0" lvl="0" indent="0" algn="ctr" rtl="0">
                        <a:lnSpc>
                          <a:spcPct val="115000"/>
                        </a:lnSpc>
                        <a:spcBef>
                          <a:spcPts val="0"/>
                        </a:spcBef>
                        <a:spcAft>
                          <a:spcPts val="0"/>
                        </a:spcAft>
                        <a:buNone/>
                      </a:pPr>
                      <a:r>
                        <a:rPr lang="ru-RU" sz="800" b="1" u="none" strike="noStrike" cap="none">
                          <a:solidFill>
                            <a:srgbClr val="000000"/>
                          </a:solidFill>
                          <a:latin typeface="Times New Roman"/>
                          <a:ea typeface="Times New Roman"/>
                          <a:cs typeface="Times New Roman"/>
                          <a:sym typeface="Times New Roman"/>
                        </a:rPr>
                        <a:t>1 тележка</a:t>
                      </a:r>
                      <a:endParaRPr sz="700" u="none" strike="noStrike" cap="none">
                        <a:solidFill>
                          <a:srgbClr val="000000"/>
                        </a:solidFill>
                        <a:latin typeface="Times New Roman"/>
                        <a:ea typeface="Times New Roman"/>
                        <a:cs typeface="Times New Roman"/>
                        <a:sym typeface="Times New Roman"/>
                      </a:endParaRPr>
                    </a:p>
                  </a:txBody>
                  <a:tcPr marL="47525" marR="4752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ru-RU" sz="800" b="1" u="none" strike="noStrike" cap="none">
                          <a:solidFill>
                            <a:srgbClr val="000000"/>
                          </a:solidFill>
                          <a:latin typeface="Times New Roman"/>
                          <a:ea typeface="Times New Roman"/>
                          <a:cs typeface="Times New Roman"/>
                          <a:sym typeface="Times New Roman"/>
                        </a:rPr>
                        <a:t>2 тележка</a:t>
                      </a:r>
                      <a:endParaRPr sz="700" u="none" strike="noStrike" cap="none">
                        <a:solidFill>
                          <a:srgbClr val="000000"/>
                        </a:solidFill>
                        <a:latin typeface="Times New Roman"/>
                        <a:ea typeface="Times New Roman"/>
                        <a:cs typeface="Times New Roman"/>
                        <a:sym typeface="Times New Roman"/>
                      </a:endParaRPr>
                    </a:p>
                  </a:txBody>
                  <a:tcPr marL="47525" marR="4752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extLst>
                  <a:ext uri="{0D108BD9-81ED-4DB2-BD59-A6C34878D82A}">
                    <a16:rowId xmlns:a16="http://schemas.microsoft.com/office/drawing/2014/main" val="10001"/>
                  </a:ext>
                </a:extLst>
              </a:tr>
              <a:tr h="279825">
                <a:tc>
                  <a:txBody>
                    <a:bodyPr/>
                    <a:lstStyle/>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Разница высот пружин в одном рессорном комплекте</a:t>
                      </a:r>
                      <a:endParaRPr sz="700" u="none" strike="noStrike" cap="none">
                        <a:solidFill>
                          <a:srgbClr val="000000"/>
                        </a:solidFill>
                        <a:latin typeface="Times New Roman"/>
                        <a:ea typeface="Times New Roman"/>
                        <a:cs typeface="Times New Roman"/>
                        <a:sym typeface="Times New Roman"/>
                      </a:endParaRPr>
                    </a:p>
                  </a:txBody>
                  <a:tcPr marL="47525" marR="4752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8 – лев. стор.</a:t>
                      </a:r>
                      <a:endParaRPr sz="700" u="none" strike="noStrike" cap="none">
                        <a:solidFill>
                          <a:srgbClr val="000000"/>
                        </a:solidFill>
                        <a:latin typeface="Times New Roman"/>
                        <a:ea typeface="Times New Roman"/>
                        <a:cs typeface="Times New Roman"/>
                        <a:sym typeface="Times New Roman"/>
                      </a:endParaRPr>
                    </a:p>
                  </a:txBody>
                  <a:tcPr marL="47525" marR="4752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ru-RU" sz="800" u="none" strike="noStrike" cap="none">
                          <a:solidFill>
                            <a:srgbClr val="000000"/>
                          </a:solidFill>
                          <a:highlight>
                            <a:srgbClr val="FFFF00"/>
                          </a:highlight>
                          <a:latin typeface="Times New Roman"/>
                          <a:ea typeface="Times New Roman"/>
                          <a:cs typeface="Times New Roman"/>
                          <a:sym typeface="Times New Roman"/>
                        </a:rPr>
                        <a:t>9 – лев. стор.</a:t>
                      </a:r>
                      <a:endParaRPr sz="700" u="none" strike="noStrike" cap="none">
                        <a:solidFill>
                          <a:srgbClr val="000000"/>
                        </a:solidFill>
                        <a:highlight>
                          <a:srgbClr val="FFFF00"/>
                        </a:highlight>
                        <a:latin typeface="Times New Roman"/>
                        <a:ea typeface="Times New Roman"/>
                        <a:cs typeface="Times New Roman"/>
                        <a:sym typeface="Times New Roman"/>
                      </a:endParaRPr>
                    </a:p>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5 – прав. стор</a:t>
                      </a:r>
                      <a:endParaRPr sz="700" u="none" strike="noStrike" cap="none">
                        <a:solidFill>
                          <a:srgbClr val="000000"/>
                        </a:solidFill>
                        <a:latin typeface="Times New Roman"/>
                        <a:ea typeface="Times New Roman"/>
                        <a:cs typeface="Times New Roman"/>
                        <a:sym typeface="Times New Roman"/>
                      </a:endParaRPr>
                    </a:p>
                  </a:txBody>
                  <a:tcPr marL="47525" marR="4752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Контролируется состояние пружин</a:t>
                      </a:r>
                      <a:endParaRPr sz="700" u="none" strike="noStrike" cap="none">
                        <a:solidFill>
                          <a:srgbClr val="000000"/>
                        </a:solidFill>
                        <a:latin typeface="Times New Roman"/>
                        <a:ea typeface="Times New Roman"/>
                        <a:cs typeface="Times New Roman"/>
                        <a:sym typeface="Times New Roman"/>
                      </a:endParaRPr>
                    </a:p>
                  </a:txBody>
                  <a:tcPr marL="47525" marR="4752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Не более 4 (п.11.3)</a:t>
                      </a:r>
                      <a:endParaRPr sz="700" u="none" strike="noStrike" cap="none">
                        <a:solidFill>
                          <a:srgbClr val="000000"/>
                        </a:solidFill>
                        <a:latin typeface="Times New Roman"/>
                        <a:ea typeface="Times New Roman"/>
                        <a:cs typeface="Times New Roman"/>
                        <a:sym typeface="Times New Roman"/>
                      </a:endParaRPr>
                    </a:p>
                  </a:txBody>
                  <a:tcPr marL="47525" marR="4752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rowSpan="4">
                  <a:txBody>
                    <a:bodyPr/>
                    <a:lstStyle/>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 </a:t>
                      </a:r>
                      <a:endParaRPr sz="700" u="none" strike="noStrike" cap="none">
                        <a:solidFill>
                          <a:srgbClr val="000000"/>
                        </a:solidFill>
                        <a:latin typeface="Times New Roman"/>
                        <a:ea typeface="Times New Roman"/>
                        <a:cs typeface="Times New Roman"/>
                        <a:sym typeface="Times New Roman"/>
                      </a:endParaRPr>
                    </a:p>
                  </a:txBody>
                  <a:tcPr marL="47525" marR="4752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ru-RU" sz="800" u="none" strike="noStrike" cap="none">
                          <a:solidFill>
                            <a:srgbClr val="000000"/>
                          </a:solidFill>
                          <a:highlight>
                            <a:srgbClr val="FFFF00"/>
                          </a:highlight>
                          <a:latin typeface="Times New Roman"/>
                          <a:ea typeface="Times New Roman"/>
                          <a:cs typeface="Times New Roman"/>
                          <a:sym typeface="Times New Roman"/>
                        </a:rPr>
                        <a:t>Не более 8 </a:t>
                      </a:r>
                      <a:endParaRPr sz="700" u="none" strike="noStrike" cap="none">
                        <a:solidFill>
                          <a:srgbClr val="000000"/>
                        </a:solidFill>
                        <a:highlight>
                          <a:srgbClr val="FFFF00"/>
                        </a:highlight>
                        <a:latin typeface="Times New Roman"/>
                        <a:ea typeface="Times New Roman"/>
                        <a:cs typeface="Times New Roman"/>
                        <a:sym typeface="Times New Roman"/>
                      </a:endParaRPr>
                    </a:p>
                  </a:txBody>
                  <a:tcPr marL="47525" marR="4752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425575">
                <a:tc>
                  <a:txBody>
                    <a:bodyPr/>
                    <a:lstStyle/>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Суммарный износ рабочих поверхностей фрикционного клина</a:t>
                      </a:r>
                      <a:endParaRPr sz="700" u="none" strike="noStrike" cap="none">
                        <a:solidFill>
                          <a:srgbClr val="000000"/>
                        </a:solidFill>
                        <a:latin typeface="Times New Roman"/>
                        <a:ea typeface="Times New Roman"/>
                        <a:cs typeface="Times New Roman"/>
                        <a:sym typeface="Times New Roman"/>
                      </a:endParaRPr>
                    </a:p>
                  </a:txBody>
                  <a:tcPr marL="47525" marR="4752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 </a:t>
                      </a:r>
                      <a:endParaRPr sz="700" u="none" strike="noStrike" cap="none">
                        <a:solidFill>
                          <a:srgbClr val="000000"/>
                        </a:solidFill>
                        <a:latin typeface="Times New Roman"/>
                        <a:ea typeface="Times New Roman"/>
                        <a:cs typeface="Times New Roman"/>
                        <a:sym typeface="Times New Roman"/>
                      </a:endParaRPr>
                    </a:p>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5 – прав. стор.</a:t>
                      </a:r>
                      <a:endParaRPr sz="700" u="none" strike="noStrike" cap="none">
                        <a:solidFill>
                          <a:srgbClr val="000000"/>
                        </a:solidFill>
                        <a:latin typeface="Times New Roman"/>
                        <a:ea typeface="Times New Roman"/>
                        <a:cs typeface="Times New Roman"/>
                        <a:sym typeface="Times New Roman"/>
                      </a:endParaRPr>
                    </a:p>
                  </a:txBody>
                  <a:tcPr marL="47525" marR="4752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 </a:t>
                      </a:r>
                      <a:endParaRPr sz="700" u="none" strike="noStrike" cap="none">
                        <a:solidFill>
                          <a:srgbClr val="000000"/>
                        </a:solidFill>
                        <a:latin typeface="Times New Roman"/>
                        <a:ea typeface="Times New Roman"/>
                        <a:cs typeface="Times New Roman"/>
                        <a:sym typeface="Times New Roman"/>
                      </a:endParaRPr>
                    </a:p>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5 – прав. стор.</a:t>
                      </a:r>
                      <a:endParaRPr sz="700" u="none" strike="noStrike" cap="none">
                        <a:solidFill>
                          <a:srgbClr val="000000"/>
                        </a:solidFill>
                        <a:latin typeface="Times New Roman"/>
                        <a:ea typeface="Times New Roman"/>
                        <a:cs typeface="Times New Roman"/>
                        <a:sym typeface="Times New Roman"/>
                      </a:endParaRPr>
                    </a:p>
                  </a:txBody>
                  <a:tcPr marL="47525" marR="4752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rowSpan="2">
                  <a:txBody>
                    <a:bodyPr/>
                    <a:lstStyle/>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Не допускаются трещины, изломы, отколы фрикционных клиньев</a:t>
                      </a:r>
                      <a:endParaRPr sz="700" u="none" strike="noStrike" cap="none">
                        <a:solidFill>
                          <a:srgbClr val="000000"/>
                        </a:solidFill>
                        <a:latin typeface="Times New Roman"/>
                        <a:ea typeface="Times New Roman"/>
                        <a:cs typeface="Times New Roman"/>
                        <a:sym typeface="Times New Roman"/>
                      </a:endParaRPr>
                    </a:p>
                  </a:txBody>
                  <a:tcPr marL="47525" marR="4752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Не более </a:t>
                      </a:r>
                      <a:endParaRPr sz="700" u="none" strike="noStrike" cap="none">
                        <a:solidFill>
                          <a:srgbClr val="000000"/>
                        </a:solidFill>
                        <a:latin typeface="Times New Roman"/>
                        <a:ea typeface="Times New Roman"/>
                        <a:cs typeface="Times New Roman"/>
                        <a:sym typeface="Times New Roman"/>
                      </a:endParaRPr>
                    </a:p>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3 (п.10.3)</a:t>
                      </a:r>
                      <a:endParaRPr sz="700" u="none" strike="noStrike" cap="none">
                        <a:solidFill>
                          <a:srgbClr val="000000"/>
                        </a:solidFill>
                        <a:latin typeface="Times New Roman"/>
                        <a:ea typeface="Times New Roman"/>
                        <a:cs typeface="Times New Roman"/>
                        <a:sym typeface="Times New Roman"/>
                      </a:endParaRPr>
                    </a:p>
                  </a:txBody>
                  <a:tcPr marL="47525" marR="4752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vMerge="1">
                  <a:txBody>
                    <a:bodyPr/>
                    <a:lstStyle/>
                    <a:p>
                      <a:endParaRPr lang="ru-RU"/>
                    </a:p>
                  </a:txBody>
                  <a:tcPr/>
                </a:tc>
                <a:tc>
                  <a:txBody>
                    <a:bodyPr/>
                    <a:lstStyle/>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 </a:t>
                      </a:r>
                      <a:endParaRPr sz="700" u="none" strike="noStrike" cap="none">
                        <a:solidFill>
                          <a:srgbClr val="000000"/>
                        </a:solidFill>
                        <a:latin typeface="Times New Roman"/>
                        <a:ea typeface="Times New Roman"/>
                        <a:cs typeface="Times New Roman"/>
                        <a:sym typeface="Times New Roman"/>
                      </a:endParaRPr>
                    </a:p>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Не более 10 </a:t>
                      </a:r>
                      <a:endParaRPr sz="700" u="none" strike="noStrike" cap="none">
                        <a:solidFill>
                          <a:srgbClr val="000000"/>
                        </a:solidFill>
                        <a:latin typeface="Times New Roman"/>
                        <a:ea typeface="Times New Roman"/>
                        <a:cs typeface="Times New Roman"/>
                        <a:sym typeface="Times New Roman"/>
                      </a:endParaRPr>
                    </a:p>
                  </a:txBody>
                  <a:tcPr marL="47525" marR="4752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571325">
                <a:tc>
                  <a:txBody>
                    <a:bodyPr/>
                    <a:lstStyle/>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Износ рабочих поверхностей фрикционных клиньев на сторону рессорного комплекта</a:t>
                      </a:r>
                      <a:endParaRPr sz="700" u="none" strike="noStrike" cap="none">
                        <a:solidFill>
                          <a:srgbClr val="000000"/>
                        </a:solidFill>
                        <a:latin typeface="Times New Roman"/>
                        <a:ea typeface="Times New Roman"/>
                        <a:cs typeface="Times New Roman"/>
                        <a:sym typeface="Times New Roman"/>
                      </a:endParaRPr>
                    </a:p>
                  </a:txBody>
                  <a:tcPr marL="47525" marR="4752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 </a:t>
                      </a:r>
                      <a:endParaRPr sz="700" u="none" strike="noStrike" cap="none">
                        <a:solidFill>
                          <a:srgbClr val="000000"/>
                        </a:solidFill>
                        <a:latin typeface="Times New Roman"/>
                        <a:ea typeface="Times New Roman"/>
                        <a:cs typeface="Times New Roman"/>
                        <a:sym typeface="Times New Roman"/>
                      </a:endParaRPr>
                    </a:p>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3 – лев. стор.</a:t>
                      </a:r>
                      <a:endParaRPr sz="700" u="none" strike="noStrike" cap="none">
                        <a:solidFill>
                          <a:srgbClr val="000000"/>
                        </a:solidFill>
                        <a:latin typeface="Times New Roman"/>
                        <a:ea typeface="Times New Roman"/>
                        <a:cs typeface="Times New Roman"/>
                        <a:sym typeface="Times New Roman"/>
                      </a:endParaRPr>
                    </a:p>
                  </a:txBody>
                  <a:tcPr marL="47525" marR="4752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 </a:t>
                      </a:r>
                      <a:endParaRPr sz="700" u="none" strike="noStrike" cap="none">
                        <a:solidFill>
                          <a:srgbClr val="000000"/>
                        </a:solidFill>
                        <a:latin typeface="Times New Roman"/>
                        <a:ea typeface="Times New Roman"/>
                        <a:cs typeface="Times New Roman"/>
                        <a:sym typeface="Times New Roman"/>
                      </a:endParaRPr>
                    </a:p>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4 – лев. стор.</a:t>
                      </a:r>
                      <a:endParaRPr sz="700" u="none" strike="noStrike" cap="none">
                        <a:solidFill>
                          <a:srgbClr val="000000"/>
                        </a:solidFill>
                        <a:latin typeface="Times New Roman"/>
                        <a:ea typeface="Times New Roman"/>
                        <a:cs typeface="Times New Roman"/>
                        <a:sym typeface="Times New Roman"/>
                      </a:endParaRPr>
                    </a:p>
                  </a:txBody>
                  <a:tcPr marL="47525" marR="4752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vMerge="1">
                  <a:txBody>
                    <a:bodyPr/>
                    <a:lstStyle/>
                    <a:p>
                      <a:endParaRPr lang="ru-RU"/>
                    </a:p>
                  </a:txBody>
                  <a:tcPr/>
                </a:tc>
                <a:tc>
                  <a:txBody>
                    <a:bodyPr/>
                    <a:lstStyle/>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 </a:t>
                      </a:r>
                      <a:endParaRPr sz="700" u="none" strike="noStrike" cap="none">
                        <a:solidFill>
                          <a:srgbClr val="000000"/>
                        </a:solidFill>
                        <a:latin typeface="Times New Roman"/>
                        <a:ea typeface="Times New Roman"/>
                        <a:cs typeface="Times New Roman"/>
                        <a:sym typeface="Times New Roman"/>
                      </a:endParaRPr>
                    </a:p>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Не более 2 на сторону (п.10.3)</a:t>
                      </a:r>
                      <a:endParaRPr sz="700" u="none" strike="noStrike" cap="none">
                        <a:solidFill>
                          <a:srgbClr val="000000"/>
                        </a:solidFill>
                        <a:latin typeface="Times New Roman"/>
                        <a:ea typeface="Times New Roman"/>
                        <a:cs typeface="Times New Roman"/>
                        <a:sym typeface="Times New Roman"/>
                      </a:endParaRPr>
                    </a:p>
                  </a:txBody>
                  <a:tcPr marL="47525" marR="4752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vMerge="1">
                  <a:txBody>
                    <a:bodyPr/>
                    <a:lstStyle/>
                    <a:p>
                      <a:endParaRPr lang="ru-RU"/>
                    </a:p>
                  </a:txBody>
                  <a:tcPr/>
                </a:tc>
                <a:tc>
                  <a:txBody>
                    <a:bodyPr/>
                    <a:lstStyle/>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 </a:t>
                      </a:r>
                      <a:endParaRPr sz="700" u="none" strike="noStrike" cap="none">
                        <a:solidFill>
                          <a:srgbClr val="000000"/>
                        </a:solidFill>
                        <a:latin typeface="Times New Roman"/>
                        <a:ea typeface="Times New Roman"/>
                        <a:cs typeface="Times New Roman"/>
                        <a:sym typeface="Times New Roman"/>
                      </a:endParaRPr>
                    </a:p>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Не более 6 </a:t>
                      </a:r>
                      <a:endParaRPr sz="700" u="none" strike="noStrike" cap="none">
                        <a:solidFill>
                          <a:srgbClr val="000000"/>
                        </a:solidFill>
                        <a:latin typeface="Times New Roman"/>
                        <a:ea typeface="Times New Roman"/>
                        <a:cs typeface="Times New Roman"/>
                        <a:sym typeface="Times New Roman"/>
                      </a:endParaRPr>
                    </a:p>
                  </a:txBody>
                  <a:tcPr marL="47525" marR="4752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717100">
                <a:tc>
                  <a:txBody>
                    <a:bodyPr/>
                    <a:lstStyle/>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Непараллельность фрикционных планок в вертикальной плоскости</a:t>
                      </a:r>
                      <a:endParaRPr sz="700" u="none" strike="noStrike" cap="none">
                        <a:solidFill>
                          <a:srgbClr val="000000"/>
                        </a:solidFill>
                        <a:latin typeface="Times New Roman"/>
                        <a:ea typeface="Times New Roman"/>
                        <a:cs typeface="Times New Roman"/>
                        <a:sym typeface="Times New Roman"/>
                      </a:endParaRPr>
                    </a:p>
                  </a:txBody>
                  <a:tcPr marL="47525" marR="4752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 </a:t>
                      </a:r>
                      <a:endParaRPr sz="700" u="none" strike="noStrike" cap="none">
                        <a:solidFill>
                          <a:srgbClr val="000000"/>
                        </a:solidFill>
                        <a:latin typeface="Times New Roman"/>
                        <a:ea typeface="Times New Roman"/>
                        <a:cs typeface="Times New Roman"/>
                        <a:sym typeface="Times New Roman"/>
                      </a:endParaRPr>
                    </a:p>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3 – лев. стор.</a:t>
                      </a:r>
                      <a:endParaRPr sz="700" u="none" strike="noStrike" cap="none">
                        <a:solidFill>
                          <a:srgbClr val="000000"/>
                        </a:solidFill>
                        <a:latin typeface="Times New Roman"/>
                        <a:ea typeface="Times New Roman"/>
                        <a:cs typeface="Times New Roman"/>
                        <a:sym typeface="Times New Roman"/>
                      </a:endParaRPr>
                    </a:p>
                  </a:txBody>
                  <a:tcPr marL="47525" marR="4752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 </a:t>
                      </a:r>
                      <a:endParaRPr sz="700" u="none" strike="noStrike" cap="none">
                        <a:solidFill>
                          <a:srgbClr val="000000"/>
                        </a:solidFill>
                        <a:latin typeface="Times New Roman"/>
                        <a:ea typeface="Times New Roman"/>
                        <a:cs typeface="Times New Roman"/>
                        <a:sym typeface="Times New Roman"/>
                      </a:endParaRPr>
                    </a:p>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3 – прав. стор.</a:t>
                      </a:r>
                      <a:endParaRPr sz="700" u="none" strike="noStrike" cap="none">
                        <a:solidFill>
                          <a:srgbClr val="000000"/>
                        </a:solidFill>
                        <a:latin typeface="Times New Roman"/>
                        <a:ea typeface="Times New Roman"/>
                        <a:cs typeface="Times New Roman"/>
                        <a:sym typeface="Times New Roman"/>
                      </a:endParaRPr>
                    </a:p>
                  </a:txBody>
                  <a:tcPr marL="47525" marR="4752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Не допускаются трещины, изломы, отколы фрикционных планок</a:t>
                      </a:r>
                      <a:endParaRPr sz="700" u="none" strike="noStrike" cap="none">
                        <a:solidFill>
                          <a:srgbClr val="000000"/>
                        </a:solidFill>
                        <a:latin typeface="Times New Roman"/>
                        <a:ea typeface="Times New Roman"/>
                        <a:cs typeface="Times New Roman"/>
                        <a:sym typeface="Times New Roman"/>
                      </a:endParaRPr>
                    </a:p>
                  </a:txBody>
                  <a:tcPr marL="47525" marR="4752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 </a:t>
                      </a:r>
                      <a:endParaRPr sz="700" u="none" strike="noStrike" cap="none">
                        <a:solidFill>
                          <a:srgbClr val="000000"/>
                        </a:solidFill>
                        <a:latin typeface="Times New Roman"/>
                        <a:ea typeface="Times New Roman"/>
                        <a:cs typeface="Times New Roman"/>
                        <a:sym typeface="Times New Roman"/>
                      </a:endParaRPr>
                    </a:p>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4..10 (п. 10.6)</a:t>
                      </a:r>
                      <a:endParaRPr sz="700" u="none" strike="noStrike" cap="none">
                        <a:solidFill>
                          <a:srgbClr val="000000"/>
                        </a:solidFill>
                        <a:latin typeface="Times New Roman"/>
                        <a:ea typeface="Times New Roman"/>
                        <a:cs typeface="Times New Roman"/>
                        <a:sym typeface="Times New Roman"/>
                      </a:endParaRPr>
                    </a:p>
                  </a:txBody>
                  <a:tcPr marL="47525" marR="4752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vMerge="1">
                  <a:txBody>
                    <a:bodyPr/>
                    <a:lstStyle/>
                    <a:p>
                      <a:endParaRPr lang="ru-RU"/>
                    </a:p>
                  </a:txBody>
                  <a:tcPr/>
                </a:tc>
                <a:tc>
                  <a:txBody>
                    <a:bodyPr/>
                    <a:lstStyle/>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 </a:t>
                      </a:r>
                      <a:endParaRPr sz="700" u="none" strike="noStrike" cap="none">
                        <a:solidFill>
                          <a:srgbClr val="000000"/>
                        </a:solidFill>
                        <a:latin typeface="Times New Roman"/>
                        <a:ea typeface="Times New Roman"/>
                        <a:cs typeface="Times New Roman"/>
                        <a:sym typeface="Times New Roman"/>
                      </a:endParaRPr>
                    </a:p>
                  </a:txBody>
                  <a:tcPr marL="47525" marR="4752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r h="134050">
                <a:tc>
                  <a:txBody>
                    <a:bodyPr/>
                    <a:lstStyle/>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Диаметр пятника</a:t>
                      </a:r>
                      <a:endParaRPr sz="700" u="none" strike="noStrike" cap="none">
                        <a:solidFill>
                          <a:srgbClr val="000000"/>
                        </a:solidFill>
                        <a:latin typeface="Times New Roman"/>
                        <a:ea typeface="Times New Roman"/>
                        <a:cs typeface="Times New Roman"/>
                        <a:sym typeface="Times New Roman"/>
                      </a:endParaRPr>
                    </a:p>
                  </a:txBody>
                  <a:tcPr marL="47525" marR="4752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295,2</a:t>
                      </a:r>
                      <a:endParaRPr sz="700" u="none" strike="noStrike" cap="none">
                        <a:solidFill>
                          <a:srgbClr val="000000"/>
                        </a:solidFill>
                        <a:latin typeface="Times New Roman"/>
                        <a:ea typeface="Times New Roman"/>
                        <a:cs typeface="Times New Roman"/>
                        <a:sym typeface="Times New Roman"/>
                      </a:endParaRPr>
                    </a:p>
                  </a:txBody>
                  <a:tcPr marL="47525" marR="4752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295,3</a:t>
                      </a:r>
                      <a:endParaRPr sz="700" u="none" strike="noStrike" cap="none">
                        <a:solidFill>
                          <a:srgbClr val="000000"/>
                        </a:solidFill>
                        <a:latin typeface="Times New Roman"/>
                        <a:ea typeface="Times New Roman"/>
                        <a:cs typeface="Times New Roman"/>
                        <a:sym typeface="Times New Roman"/>
                      </a:endParaRPr>
                    </a:p>
                  </a:txBody>
                  <a:tcPr marL="47525" marR="4752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rowSpan="2">
                  <a:txBody>
                    <a:bodyPr/>
                    <a:lstStyle/>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Контролируется целостность заклёпок</a:t>
                      </a:r>
                      <a:endParaRPr sz="700" u="none" strike="noStrike" cap="none">
                        <a:solidFill>
                          <a:srgbClr val="000000"/>
                        </a:solidFill>
                        <a:latin typeface="Times New Roman"/>
                        <a:ea typeface="Times New Roman"/>
                        <a:cs typeface="Times New Roman"/>
                        <a:sym typeface="Times New Roman"/>
                      </a:endParaRPr>
                    </a:p>
                  </a:txBody>
                  <a:tcPr marL="47525" marR="4752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296</a:t>
                      </a:r>
                      <a:endParaRPr sz="700" u="none" strike="noStrike" cap="none">
                        <a:solidFill>
                          <a:srgbClr val="000000"/>
                        </a:solidFill>
                        <a:latin typeface="Times New Roman"/>
                        <a:ea typeface="Times New Roman"/>
                        <a:cs typeface="Times New Roman"/>
                        <a:sym typeface="Times New Roman"/>
                      </a:endParaRPr>
                    </a:p>
                  </a:txBody>
                  <a:tcPr marL="47525" marR="4752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296 (Прил. А)</a:t>
                      </a:r>
                      <a:endParaRPr sz="700" u="none" strike="noStrike" cap="none">
                        <a:solidFill>
                          <a:srgbClr val="000000"/>
                        </a:solidFill>
                        <a:latin typeface="Times New Roman"/>
                        <a:ea typeface="Times New Roman"/>
                        <a:cs typeface="Times New Roman"/>
                        <a:sym typeface="Times New Roman"/>
                      </a:endParaRPr>
                    </a:p>
                  </a:txBody>
                  <a:tcPr marL="47525" marR="4752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rowSpan="2">
                  <a:txBody>
                    <a:bodyPr/>
                    <a:lstStyle/>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Разница диаметров пятника и подпятника, измеренная в одном сечении, не более 18</a:t>
                      </a:r>
                      <a:endParaRPr sz="700" u="none" strike="noStrike" cap="none">
                        <a:solidFill>
                          <a:srgbClr val="000000"/>
                        </a:solidFill>
                        <a:latin typeface="Times New Roman"/>
                        <a:ea typeface="Times New Roman"/>
                        <a:cs typeface="Times New Roman"/>
                        <a:sym typeface="Times New Roman"/>
                      </a:endParaRPr>
                    </a:p>
                  </a:txBody>
                  <a:tcPr marL="47525" marR="4752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6"/>
                  </a:ext>
                </a:extLst>
              </a:tr>
              <a:tr h="437275">
                <a:tc>
                  <a:txBody>
                    <a:bodyPr/>
                    <a:lstStyle/>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Диаметр подпятника надрессорной балки</a:t>
                      </a:r>
                      <a:endParaRPr sz="700" u="none" strike="noStrike" cap="none">
                        <a:solidFill>
                          <a:srgbClr val="000000"/>
                        </a:solidFill>
                        <a:latin typeface="Times New Roman"/>
                        <a:ea typeface="Times New Roman"/>
                        <a:cs typeface="Times New Roman"/>
                        <a:sym typeface="Times New Roman"/>
                      </a:endParaRPr>
                    </a:p>
                  </a:txBody>
                  <a:tcPr marL="47525" marR="4752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306,0</a:t>
                      </a:r>
                      <a:endParaRPr sz="700" u="none" strike="noStrike" cap="none">
                        <a:solidFill>
                          <a:srgbClr val="000000"/>
                        </a:solidFill>
                        <a:latin typeface="Times New Roman"/>
                        <a:ea typeface="Times New Roman"/>
                        <a:cs typeface="Times New Roman"/>
                        <a:sym typeface="Times New Roman"/>
                      </a:endParaRPr>
                    </a:p>
                  </a:txBody>
                  <a:tcPr marL="47525" marR="4752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306,0</a:t>
                      </a:r>
                      <a:endParaRPr sz="700" u="none" strike="noStrike" cap="none">
                        <a:solidFill>
                          <a:srgbClr val="000000"/>
                        </a:solidFill>
                        <a:latin typeface="Times New Roman"/>
                        <a:ea typeface="Times New Roman"/>
                        <a:cs typeface="Times New Roman"/>
                        <a:sym typeface="Times New Roman"/>
                      </a:endParaRPr>
                    </a:p>
                  </a:txBody>
                  <a:tcPr marL="47525" marR="4752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vMerge="1">
                  <a:txBody>
                    <a:bodyPr/>
                    <a:lstStyle/>
                    <a:p>
                      <a:endParaRPr lang="ru-RU"/>
                    </a:p>
                  </a:txBody>
                  <a:tcPr/>
                </a:tc>
                <a:tc>
                  <a:txBody>
                    <a:bodyPr/>
                    <a:lstStyle/>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302,5</a:t>
                      </a:r>
                      <a:r>
                        <a:rPr lang="ru-RU" sz="800" u="none" strike="noStrike" cap="none" baseline="30000">
                          <a:solidFill>
                            <a:srgbClr val="000000"/>
                          </a:solidFill>
                          <a:latin typeface="Times New Roman"/>
                          <a:ea typeface="Times New Roman"/>
                          <a:cs typeface="Times New Roman"/>
                          <a:sym typeface="Times New Roman"/>
                        </a:rPr>
                        <a:t>+1,5</a:t>
                      </a:r>
                      <a:r>
                        <a:rPr lang="ru-RU" sz="800" u="none" strike="noStrike" cap="none">
                          <a:solidFill>
                            <a:srgbClr val="000000"/>
                          </a:solidFill>
                          <a:latin typeface="Times New Roman"/>
                          <a:ea typeface="Times New Roman"/>
                          <a:cs typeface="Times New Roman"/>
                          <a:sym typeface="Times New Roman"/>
                        </a:rPr>
                        <a:t> (п.9.4.1)</a:t>
                      </a:r>
                      <a:endParaRPr sz="700" u="none" strike="noStrike" cap="none">
                        <a:solidFill>
                          <a:srgbClr val="000000"/>
                        </a:solidFill>
                        <a:latin typeface="Times New Roman"/>
                        <a:ea typeface="Times New Roman"/>
                        <a:cs typeface="Times New Roman"/>
                        <a:sym typeface="Times New Roman"/>
                      </a:endParaRPr>
                    </a:p>
                  </a:txBody>
                  <a:tcPr marL="47525" marR="4752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 </a:t>
                      </a:r>
                      <a:endParaRPr sz="700" u="none" strike="noStrike" cap="none">
                        <a:solidFill>
                          <a:srgbClr val="000000"/>
                        </a:solidFill>
                        <a:latin typeface="Times New Roman"/>
                        <a:ea typeface="Times New Roman"/>
                        <a:cs typeface="Times New Roman"/>
                        <a:sym typeface="Times New Roman"/>
                      </a:endParaRPr>
                    </a:p>
                  </a:txBody>
                  <a:tcPr marL="47525" marR="4752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vMerge="1">
                  <a:txBody>
                    <a:bodyPr/>
                    <a:lstStyle/>
                    <a:p>
                      <a:endParaRPr lang="ru-RU"/>
                    </a:p>
                  </a:txBody>
                  <a:tcPr/>
                </a:tc>
                <a:extLst>
                  <a:ext uri="{0D108BD9-81ED-4DB2-BD59-A6C34878D82A}">
                    <a16:rowId xmlns:a16="http://schemas.microsoft.com/office/drawing/2014/main" val="10007"/>
                  </a:ext>
                </a:extLst>
              </a:tr>
              <a:tr h="425575">
                <a:tc>
                  <a:txBody>
                    <a:bodyPr/>
                    <a:lstStyle/>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Высота пятника</a:t>
                      </a:r>
                      <a:endParaRPr sz="700" u="none" strike="noStrike" cap="none">
                        <a:solidFill>
                          <a:srgbClr val="000000"/>
                        </a:solidFill>
                        <a:latin typeface="Times New Roman"/>
                        <a:ea typeface="Times New Roman"/>
                        <a:cs typeface="Times New Roman"/>
                        <a:sym typeface="Times New Roman"/>
                      </a:endParaRPr>
                    </a:p>
                  </a:txBody>
                  <a:tcPr marL="47525" marR="4752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107,0</a:t>
                      </a:r>
                      <a:endParaRPr sz="700" u="none" strike="noStrike" cap="none">
                        <a:solidFill>
                          <a:srgbClr val="000000"/>
                        </a:solidFill>
                        <a:latin typeface="Times New Roman"/>
                        <a:ea typeface="Times New Roman"/>
                        <a:cs typeface="Times New Roman"/>
                        <a:sym typeface="Times New Roman"/>
                      </a:endParaRPr>
                    </a:p>
                  </a:txBody>
                  <a:tcPr marL="47525" marR="4752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108,0</a:t>
                      </a:r>
                      <a:endParaRPr sz="700" u="none" strike="noStrike" cap="none">
                        <a:solidFill>
                          <a:srgbClr val="000000"/>
                        </a:solidFill>
                        <a:latin typeface="Times New Roman"/>
                        <a:ea typeface="Times New Roman"/>
                        <a:cs typeface="Times New Roman"/>
                        <a:sym typeface="Times New Roman"/>
                      </a:endParaRPr>
                    </a:p>
                  </a:txBody>
                  <a:tcPr marL="47525" marR="4752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Не допускаются трещины в пятниках</a:t>
                      </a:r>
                      <a:endParaRPr sz="700" u="none" strike="noStrike" cap="none">
                        <a:solidFill>
                          <a:srgbClr val="000000"/>
                        </a:solidFill>
                        <a:latin typeface="Times New Roman"/>
                        <a:ea typeface="Times New Roman"/>
                        <a:cs typeface="Times New Roman"/>
                        <a:sym typeface="Times New Roman"/>
                      </a:endParaRPr>
                    </a:p>
                  </a:txBody>
                  <a:tcPr marL="47525" marR="4752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 </a:t>
                      </a:r>
                      <a:endParaRPr sz="700" u="none" strike="noStrike" cap="none">
                        <a:solidFill>
                          <a:srgbClr val="000000"/>
                        </a:solidFill>
                        <a:latin typeface="Times New Roman"/>
                        <a:ea typeface="Times New Roman"/>
                        <a:cs typeface="Times New Roman"/>
                        <a:sym typeface="Times New Roman"/>
                      </a:endParaRPr>
                    </a:p>
                  </a:txBody>
                  <a:tcPr marL="47525" marR="4752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110</a:t>
                      </a:r>
                      <a:r>
                        <a:rPr lang="ru-RU" sz="800" u="none" strike="noStrike" cap="none" baseline="30000">
                          <a:solidFill>
                            <a:srgbClr val="000000"/>
                          </a:solidFill>
                          <a:latin typeface="Times New Roman"/>
                          <a:ea typeface="Times New Roman"/>
                          <a:cs typeface="Times New Roman"/>
                          <a:sym typeface="Times New Roman"/>
                        </a:rPr>
                        <a:t>+2</a:t>
                      </a:r>
                      <a:r>
                        <a:rPr lang="ru-RU" sz="800" u="none" strike="noStrike" cap="none" baseline="-25000">
                          <a:solidFill>
                            <a:srgbClr val="000000"/>
                          </a:solidFill>
                          <a:latin typeface="Times New Roman"/>
                          <a:ea typeface="Times New Roman"/>
                          <a:cs typeface="Times New Roman"/>
                          <a:sym typeface="Times New Roman"/>
                        </a:rPr>
                        <a:t>-1</a:t>
                      </a:r>
                      <a:r>
                        <a:rPr lang="ru-RU" sz="800" u="none" strike="noStrike" cap="none">
                          <a:solidFill>
                            <a:srgbClr val="000000"/>
                          </a:solidFill>
                          <a:latin typeface="Times New Roman"/>
                          <a:ea typeface="Times New Roman"/>
                          <a:cs typeface="Times New Roman"/>
                          <a:sym typeface="Times New Roman"/>
                        </a:rPr>
                        <a:t> (п. 6.4.1)</a:t>
                      </a:r>
                      <a:endParaRPr sz="700" u="none" strike="noStrike" cap="none">
                        <a:solidFill>
                          <a:srgbClr val="000000"/>
                        </a:solidFill>
                        <a:latin typeface="Times New Roman"/>
                        <a:ea typeface="Times New Roman"/>
                        <a:cs typeface="Times New Roman"/>
                        <a:sym typeface="Times New Roman"/>
                      </a:endParaRPr>
                    </a:p>
                  </a:txBody>
                  <a:tcPr marL="47525" marR="4752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15000"/>
                        </a:lnSpc>
                        <a:spcBef>
                          <a:spcPts val="0"/>
                        </a:spcBef>
                        <a:spcAft>
                          <a:spcPts val="0"/>
                        </a:spcAft>
                        <a:buNone/>
                      </a:pPr>
                      <a:r>
                        <a:rPr lang="ru-RU" sz="800" u="none" strike="noStrike" cap="none">
                          <a:solidFill>
                            <a:srgbClr val="000000"/>
                          </a:solidFill>
                          <a:latin typeface="Times New Roman"/>
                          <a:ea typeface="Times New Roman"/>
                          <a:cs typeface="Times New Roman"/>
                          <a:sym typeface="Times New Roman"/>
                        </a:rPr>
                        <a:t> </a:t>
                      </a:r>
                      <a:endParaRPr sz="700" u="none" strike="noStrike" cap="none">
                        <a:solidFill>
                          <a:srgbClr val="000000"/>
                        </a:solidFill>
                        <a:latin typeface="Times New Roman"/>
                        <a:ea typeface="Times New Roman"/>
                        <a:cs typeface="Times New Roman"/>
                        <a:sym typeface="Times New Roman"/>
                      </a:endParaRPr>
                    </a:p>
                  </a:txBody>
                  <a:tcPr marL="47525" marR="47525"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8"/>
                  </a:ext>
                </a:extLst>
              </a:tr>
            </a:tbl>
          </a:graphicData>
        </a:graphic>
      </p:graphicFrame>
      <p:sp>
        <p:nvSpPr>
          <p:cNvPr id="127" name="Google Shape;127;p19"/>
          <p:cNvSpPr/>
          <p:nvPr/>
        </p:nvSpPr>
        <p:spPr>
          <a:xfrm>
            <a:off x="1173163" y="1152525"/>
            <a:ext cx="9144000" cy="457200"/>
          </a:xfrm>
          <a:prstGeom prst="rect">
            <a:avLst/>
          </a:prstGeom>
          <a:no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20"/>
          <p:cNvSpPr txBox="1"/>
          <p:nvPr/>
        </p:nvSpPr>
        <p:spPr>
          <a:xfrm>
            <a:off x="626025" y="290848"/>
            <a:ext cx="379800" cy="446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700"/>
              <a:buFont typeface="Arial"/>
              <a:buNone/>
            </a:pPr>
            <a:r>
              <a:rPr lang="ru-RU" sz="1700" b="0" i="0" u="none" strike="noStrike" cap="none">
                <a:solidFill>
                  <a:srgbClr val="000000"/>
                </a:solidFill>
                <a:latin typeface="Rubik"/>
                <a:ea typeface="Rubik"/>
                <a:cs typeface="Rubik"/>
                <a:sym typeface="Rubik"/>
              </a:rPr>
              <a:t>8</a:t>
            </a:r>
            <a:endParaRPr sz="1700" b="0" i="0" u="none" strike="noStrike" cap="none">
              <a:solidFill>
                <a:srgbClr val="000000"/>
              </a:solidFill>
              <a:latin typeface="Rubik"/>
              <a:ea typeface="Rubik"/>
              <a:cs typeface="Rubik"/>
              <a:sym typeface="Rubik"/>
            </a:endParaRPr>
          </a:p>
        </p:txBody>
      </p:sp>
      <p:pic>
        <p:nvPicPr>
          <p:cNvPr id="133" name="Google Shape;133;p20"/>
          <p:cNvPicPr preferRelativeResize="0"/>
          <p:nvPr/>
        </p:nvPicPr>
        <p:blipFill rotWithShape="1">
          <a:blip r:embed="rId3">
            <a:alphaModFix/>
          </a:blip>
          <a:srcRect/>
          <a:stretch/>
        </p:blipFill>
        <p:spPr>
          <a:xfrm>
            <a:off x="922212" y="2338"/>
            <a:ext cx="642875" cy="1102525"/>
          </a:xfrm>
          <a:prstGeom prst="rect">
            <a:avLst/>
          </a:prstGeom>
          <a:noFill/>
          <a:ln>
            <a:noFill/>
          </a:ln>
        </p:spPr>
      </p:pic>
      <p:pic>
        <p:nvPicPr>
          <p:cNvPr id="134" name="Google Shape;134;p20"/>
          <p:cNvPicPr preferRelativeResize="0"/>
          <p:nvPr/>
        </p:nvPicPr>
        <p:blipFill rotWithShape="1">
          <a:blip r:embed="rId4">
            <a:alphaModFix/>
          </a:blip>
          <a:srcRect t="37971"/>
          <a:stretch/>
        </p:blipFill>
        <p:spPr>
          <a:xfrm rot="5400000">
            <a:off x="7724319" y="3722738"/>
            <a:ext cx="2213600" cy="627925"/>
          </a:xfrm>
          <a:prstGeom prst="rect">
            <a:avLst/>
          </a:prstGeom>
          <a:noFill/>
          <a:ln>
            <a:noFill/>
          </a:ln>
        </p:spPr>
      </p:pic>
      <p:pic>
        <p:nvPicPr>
          <p:cNvPr id="135" name="Google Shape;135;p20"/>
          <p:cNvPicPr preferRelativeResize="0"/>
          <p:nvPr/>
        </p:nvPicPr>
        <p:blipFill rotWithShape="1">
          <a:blip r:embed="rId5">
            <a:alphaModFix/>
          </a:blip>
          <a:srcRect/>
          <a:stretch/>
        </p:blipFill>
        <p:spPr>
          <a:xfrm>
            <a:off x="7569112" y="401750"/>
            <a:ext cx="1138125" cy="303700"/>
          </a:xfrm>
          <a:prstGeom prst="rect">
            <a:avLst/>
          </a:prstGeom>
          <a:noFill/>
          <a:ln>
            <a:noFill/>
          </a:ln>
        </p:spPr>
      </p:pic>
      <p:sp>
        <p:nvSpPr>
          <p:cNvPr id="136" name="Google Shape;136;p20"/>
          <p:cNvSpPr/>
          <p:nvPr/>
        </p:nvSpPr>
        <p:spPr>
          <a:xfrm>
            <a:off x="3131840" y="1145863"/>
            <a:ext cx="2495269" cy="52322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br>
              <a:rPr lang="ru-RU" sz="1400" b="0" i="0" u="none" strike="noStrike" cap="none">
                <a:solidFill>
                  <a:srgbClr val="0070C0"/>
                </a:solidFill>
                <a:latin typeface="Rubik"/>
                <a:ea typeface="Rubik"/>
                <a:cs typeface="Rubik"/>
                <a:sym typeface="Rubik"/>
              </a:rPr>
            </a:br>
            <a:endParaRPr sz="1400" b="0" i="0" u="none" strike="noStrike" cap="none">
              <a:solidFill>
                <a:srgbClr val="000000"/>
              </a:solidFill>
              <a:latin typeface="Arial"/>
              <a:ea typeface="Arial"/>
              <a:cs typeface="Arial"/>
              <a:sym typeface="Arial"/>
            </a:endParaRPr>
          </a:p>
        </p:txBody>
      </p:sp>
      <p:sp>
        <p:nvSpPr>
          <p:cNvPr id="137" name="Google Shape;137;p20"/>
          <p:cNvSpPr/>
          <p:nvPr/>
        </p:nvSpPr>
        <p:spPr>
          <a:xfrm>
            <a:off x="3228280" y="4270861"/>
            <a:ext cx="2064322" cy="307777"/>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138" name="Google Shape;138;p20"/>
          <p:cNvSpPr/>
          <p:nvPr/>
        </p:nvSpPr>
        <p:spPr>
          <a:xfrm>
            <a:off x="1974440" y="290848"/>
            <a:ext cx="5261856" cy="830997"/>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ru-RU" sz="1600" b="0" i="0" u="none" strike="noStrike" cap="none">
                <a:solidFill>
                  <a:srgbClr val="7F7F7F"/>
                </a:solidFill>
                <a:latin typeface="Rubik"/>
                <a:ea typeface="Rubik"/>
                <a:cs typeface="Rubik"/>
                <a:sym typeface="Rubik"/>
              </a:rPr>
              <a:t>Процессуальные особенности </a:t>
            </a:r>
            <a:endParaRPr/>
          </a:p>
          <a:p>
            <a:pPr marL="0" marR="0" lvl="0" indent="0" algn="ctr" rtl="0">
              <a:lnSpc>
                <a:spcPct val="100000"/>
              </a:lnSpc>
              <a:spcBef>
                <a:spcPts val="0"/>
              </a:spcBef>
              <a:spcAft>
                <a:spcPts val="0"/>
              </a:spcAft>
              <a:buNone/>
            </a:pPr>
            <a:r>
              <a:rPr lang="ru-RU" sz="1600" b="0" i="0" u="none" strike="noStrike" cap="none">
                <a:solidFill>
                  <a:srgbClr val="7F7F7F"/>
                </a:solidFill>
                <a:latin typeface="Rubik"/>
                <a:ea typeface="Rubik"/>
                <a:cs typeface="Rubik"/>
                <a:sym typeface="Rubik"/>
              </a:rPr>
              <a:t>использования программных средств </a:t>
            </a:r>
            <a:endParaRPr/>
          </a:p>
          <a:p>
            <a:pPr marL="0" marR="0" lvl="0" indent="0" algn="ctr" rtl="0">
              <a:lnSpc>
                <a:spcPct val="100000"/>
              </a:lnSpc>
              <a:spcBef>
                <a:spcPts val="0"/>
              </a:spcBef>
              <a:spcAft>
                <a:spcPts val="0"/>
              </a:spcAft>
              <a:buNone/>
            </a:pPr>
            <a:r>
              <a:rPr lang="ru-RU" sz="1600" b="0" i="0" u="none" strike="noStrike" cap="none">
                <a:solidFill>
                  <a:srgbClr val="7F7F7F"/>
                </a:solidFill>
                <a:latin typeface="Rubik"/>
                <a:ea typeface="Rubik"/>
                <a:cs typeface="Rubik"/>
                <a:sym typeface="Rubik"/>
              </a:rPr>
              <a:t>в ж.-д. транспортных экспертизах</a:t>
            </a:r>
            <a:endParaRPr/>
          </a:p>
        </p:txBody>
      </p:sp>
      <p:graphicFrame>
        <p:nvGraphicFramePr>
          <p:cNvPr id="139" name="Google Shape;139;p20"/>
          <p:cNvGraphicFramePr/>
          <p:nvPr/>
        </p:nvGraphicFramePr>
        <p:xfrm>
          <a:off x="850740" y="1049966"/>
          <a:ext cx="6961000" cy="3992462"/>
        </p:xfrm>
        <a:graphic>
          <a:graphicData uri="http://schemas.openxmlformats.org/drawingml/2006/table">
            <a:tbl>
              <a:tblPr>
                <a:noFill/>
                <a:tableStyleId>{6A6221BD-4ADA-4049-BC56-59BE7EEF1A91}</a:tableStyleId>
              </a:tblPr>
              <a:tblGrid>
                <a:gridCol w="4008650">
                  <a:extLst>
                    <a:ext uri="{9D8B030D-6E8A-4147-A177-3AD203B41FA5}">
                      <a16:colId xmlns:a16="http://schemas.microsoft.com/office/drawing/2014/main" val="20000"/>
                    </a:ext>
                  </a:extLst>
                </a:gridCol>
                <a:gridCol w="684425">
                  <a:extLst>
                    <a:ext uri="{9D8B030D-6E8A-4147-A177-3AD203B41FA5}">
                      <a16:colId xmlns:a16="http://schemas.microsoft.com/office/drawing/2014/main" val="20001"/>
                    </a:ext>
                  </a:extLst>
                </a:gridCol>
                <a:gridCol w="707525">
                  <a:extLst>
                    <a:ext uri="{9D8B030D-6E8A-4147-A177-3AD203B41FA5}">
                      <a16:colId xmlns:a16="http://schemas.microsoft.com/office/drawing/2014/main" val="20002"/>
                    </a:ext>
                  </a:extLst>
                </a:gridCol>
                <a:gridCol w="792100">
                  <a:extLst>
                    <a:ext uri="{9D8B030D-6E8A-4147-A177-3AD203B41FA5}">
                      <a16:colId xmlns:a16="http://schemas.microsoft.com/office/drawing/2014/main" val="20003"/>
                    </a:ext>
                  </a:extLst>
                </a:gridCol>
                <a:gridCol w="768300">
                  <a:extLst>
                    <a:ext uri="{9D8B030D-6E8A-4147-A177-3AD203B41FA5}">
                      <a16:colId xmlns:a16="http://schemas.microsoft.com/office/drawing/2014/main" val="20004"/>
                    </a:ext>
                  </a:extLst>
                </a:gridCol>
              </a:tblGrid>
              <a:tr h="101325">
                <a:tc rowSpan="2">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Параметры</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gridSpan="2">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Calibri"/>
                          <a:ea typeface="Calibri"/>
                          <a:cs typeface="Calibri"/>
                          <a:sym typeface="Calibri"/>
                        </a:rPr>
                        <a:t>Первая тележка</a:t>
                      </a:r>
                      <a:endParaRPr sz="900" u="none" strike="noStrike" cap="none">
                        <a:solidFill>
                          <a:srgbClr val="000000"/>
                        </a:solidFill>
                        <a:latin typeface="Times New Roman"/>
                        <a:ea typeface="Times New Roman"/>
                        <a:cs typeface="Times New Roman"/>
                        <a:sym typeface="Times New Roman"/>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ru-RU"/>
                    </a:p>
                  </a:txBody>
                  <a:tcPr/>
                </a:tc>
                <a:tc gridSpan="2">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Calibri"/>
                          <a:ea typeface="Calibri"/>
                          <a:cs typeface="Calibri"/>
                          <a:sym typeface="Calibri"/>
                        </a:rPr>
                        <a:t>Вторая тележка</a:t>
                      </a:r>
                      <a:endParaRPr sz="900" u="none" strike="noStrike" cap="none">
                        <a:solidFill>
                          <a:srgbClr val="000000"/>
                        </a:solidFill>
                        <a:latin typeface="Times New Roman"/>
                        <a:ea typeface="Times New Roman"/>
                        <a:cs typeface="Times New Roman"/>
                        <a:sym typeface="Times New Roman"/>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ru-RU"/>
                    </a:p>
                  </a:txBody>
                  <a:tcPr/>
                </a:tc>
                <a:extLst>
                  <a:ext uri="{0D108BD9-81ED-4DB2-BD59-A6C34878D82A}">
                    <a16:rowId xmlns:a16="http://schemas.microsoft.com/office/drawing/2014/main" val="10000"/>
                  </a:ext>
                </a:extLst>
              </a:tr>
              <a:tr h="201275">
                <a:tc vMerge="1">
                  <a:txBody>
                    <a:bodyPr/>
                    <a:lstStyle/>
                    <a:p>
                      <a:endParaRPr lang="ru-RU"/>
                    </a:p>
                  </a:txBody>
                  <a:tcPr/>
                </a:tc>
                <a:tc>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Лев.ст.</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Пр. ст.</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Лев. ст.</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Пр. ст.</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102875">
                <a:tc>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Разность высот пружин, мм.</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8,0</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 </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9,0</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5,0</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202625">
                <a:tc>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Суммарный износ рабочих поверхностей фрикционных клиньев, мм.</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 </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5,0</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 </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5,0</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202625">
                <a:tc>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Износ рабочих поверхностей фрикционных клиньев, мм.</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3,0</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 </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4,0</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 </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202625">
                <a:tc>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Непараллельность фрикционных планок в вертикальной плоскости, мм.</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3,0</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 </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 </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3,0</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r h="101325">
                <a:tc>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Диамиетр пятника (вдоль тележки), мм.</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gridSpan="2">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295,2</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ru-RU"/>
                    </a:p>
                  </a:txBody>
                  <a:tcPr/>
                </a:tc>
                <a:tc gridSpan="2">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295,3</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ru-RU"/>
                    </a:p>
                  </a:txBody>
                  <a:tcPr/>
                </a:tc>
                <a:extLst>
                  <a:ext uri="{0D108BD9-81ED-4DB2-BD59-A6C34878D82A}">
                    <a16:rowId xmlns:a16="http://schemas.microsoft.com/office/drawing/2014/main" val="10006"/>
                  </a:ext>
                </a:extLst>
              </a:tr>
              <a:tr h="202625">
                <a:tc>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Диаметр подпятника надрессорной балки (вдоль тележки), мм.</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gridSpan="2">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306,0</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ru-RU"/>
                    </a:p>
                  </a:txBody>
                  <a:tcPr/>
                </a:tc>
                <a:tc gridSpan="2">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306,0</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ru-RU"/>
                    </a:p>
                  </a:txBody>
                  <a:tcPr/>
                </a:tc>
                <a:extLst>
                  <a:ext uri="{0D108BD9-81ED-4DB2-BD59-A6C34878D82A}">
                    <a16:rowId xmlns:a16="http://schemas.microsoft.com/office/drawing/2014/main" val="10007"/>
                  </a:ext>
                </a:extLst>
              </a:tr>
              <a:tr h="101325">
                <a:tc>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Высота пятника, мм.</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gridSpan="2">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107,0</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ru-RU"/>
                    </a:p>
                  </a:txBody>
                  <a:tcPr/>
                </a:tc>
                <a:tc gridSpan="2">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108,0</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ru-RU"/>
                    </a:p>
                  </a:txBody>
                  <a:tcPr/>
                </a:tc>
                <a:extLst>
                  <a:ext uri="{0D108BD9-81ED-4DB2-BD59-A6C34878D82A}">
                    <a16:rowId xmlns:a16="http://schemas.microsoft.com/office/drawing/2014/main" val="10008"/>
                  </a:ext>
                </a:extLst>
              </a:tr>
              <a:tr h="101325">
                <a:tc>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Ширина вагона по фитинговым упорам, мм.</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gridSpan="4">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2310,0</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9"/>
                  </a:ext>
                </a:extLst>
              </a:tr>
              <a:tr h="101325">
                <a:tc>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Высота контейнера, мм.</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gridSpan="4">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2896,0</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10"/>
                  </a:ext>
                </a:extLst>
              </a:tr>
              <a:tr h="101325">
                <a:tc>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Длина вагона по осям автосцепок, мм.</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gridSpan="4">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19620,0</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11"/>
                  </a:ext>
                </a:extLst>
              </a:tr>
              <a:tr h="101325">
                <a:tc>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База вагона, мм.</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gridSpan="4">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14400,0</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12"/>
                  </a:ext>
                </a:extLst>
              </a:tr>
              <a:tr h="202625">
                <a:tc>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Длина контейнера по фитинговым упорам, мм.</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gridSpan="4">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11 925,0</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13"/>
                  </a:ext>
                </a:extLst>
              </a:tr>
              <a:tr h="202625">
                <a:tc>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Расстояние от "оси базы" до фитингового упора (внутри базы)</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gridSpan="4">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1 237,5</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14"/>
                  </a:ext>
                </a:extLst>
              </a:tr>
              <a:tr h="101325">
                <a:tc>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Масса контейнера, кг.</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gridSpan="4">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4000,0</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15"/>
                  </a:ext>
                </a:extLst>
              </a:tr>
              <a:tr h="101325">
                <a:tc>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Нагрузка на один фитинговый упор, кг.</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gridSpan="4">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1 000,0</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16"/>
                  </a:ext>
                </a:extLst>
              </a:tr>
              <a:tr h="101325">
                <a:tc>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Скорость движения, км/ч.</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gridSpan="4">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63</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17"/>
                  </a:ext>
                </a:extLst>
              </a:tr>
              <a:tr h="101325">
                <a:tc>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Тип рельсов</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gridSpan="4">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Р65</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18"/>
                  </a:ext>
                </a:extLst>
              </a:tr>
              <a:tr h="101325">
                <a:tc>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Тип шпал</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gridSpan="4">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ЖБ</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19"/>
                  </a:ext>
                </a:extLst>
              </a:tr>
              <a:tr h="101325">
                <a:tc>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Тип балласта</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gridSpan="4">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Щебень</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20"/>
                  </a:ext>
                </a:extLst>
              </a:tr>
              <a:tr h="101325">
                <a:tc>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Стык</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gridSpan="4">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Один</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21"/>
                  </a:ext>
                </a:extLst>
              </a:tr>
              <a:tr h="101325">
                <a:tc>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Режим ведения</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gridSpan="4">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Тяга</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22"/>
                  </a:ext>
                </a:extLst>
              </a:tr>
              <a:tr h="101325">
                <a:tc>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Уклон, промилле</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gridSpan="4">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-1</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23"/>
                  </a:ext>
                </a:extLst>
              </a:tr>
              <a:tr h="101325">
                <a:tc>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Температура, градусы Цельсия</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gridSpan="4">
                  <a:txBody>
                    <a:bodyPr/>
                    <a:lstStyle/>
                    <a:p>
                      <a:pPr marL="0" marR="0" lvl="0" indent="0" algn="ctr" rtl="0">
                        <a:lnSpc>
                          <a:spcPct val="107000"/>
                        </a:lnSpc>
                        <a:spcBef>
                          <a:spcPts val="0"/>
                        </a:spcBef>
                        <a:spcAft>
                          <a:spcPts val="0"/>
                        </a:spcAft>
                        <a:buNone/>
                      </a:pPr>
                      <a:r>
                        <a:rPr lang="ru-RU" sz="900" u="none" strike="noStrike" cap="none">
                          <a:solidFill>
                            <a:srgbClr val="000000"/>
                          </a:solidFill>
                          <a:latin typeface="Rubik"/>
                          <a:ea typeface="Rubik"/>
                          <a:cs typeface="Rubik"/>
                          <a:sym typeface="Rubik"/>
                        </a:rPr>
                        <a:t>-10</a:t>
                      </a:r>
                      <a:endParaRPr/>
                    </a:p>
                  </a:txBody>
                  <a:tcPr marL="36475" marR="36475" marT="0" marB="0"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24"/>
                  </a:ext>
                </a:extLst>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21"/>
          <p:cNvSpPr txBox="1"/>
          <p:nvPr/>
        </p:nvSpPr>
        <p:spPr>
          <a:xfrm>
            <a:off x="626025" y="290848"/>
            <a:ext cx="379800" cy="4464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700"/>
              <a:buFont typeface="Arial"/>
              <a:buNone/>
            </a:pPr>
            <a:r>
              <a:rPr lang="ru-RU" sz="1700" b="0" i="0" u="none" strike="noStrike" cap="none">
                <a:solidFill>
                  <a:srgbClr val="000000"/>
                </a:solidFill>
                <a:latin typeface="Rubik"/>
                <a:ea typeface="Rubik"/>
                <a:cs typeface="Rubik"/>
                <a:sym typeface="Rubik"/>
              </a:rPr>
              <a:t>9</a:t>
            </a:r>
            <a:endParaRPr sz="1700" b="0" i="0" u="none" strike="noStrike" cap="none">
              <a:solidFill>
                <a:srgbClr val="000000"/>
              </a:solidFill>
              <a:latin typeface="Rubik"/>
              <a:ea typeface="Rubik"/>
              <a:cs typeface="Rubik"/>
              <a:sym typeface="Rubik"/>
            </a:endParaRPr>
          </a:p>
        </p:txBody>
      </p:sp>
      <p:pic>
        <p:nvPicPr>
          <p:cNvPr id="145" name="Google Shape;145;p21"/>
          <p:cNvPicPr preferRelativeResize="0"/>
          <p:nvPr/>
        </p:nvPicPr>
        <p:blipFill rotWithShape="1">
          <a:blip r:embed="rId3">
            <a:alphaModFix/>
          </a:blip>
          <a:srcRect/>
          <a:stretch/>
        </p:blipFill>
        <p:spPr>
          <a:xfrm>
            <a:off x="922212" y="2338"/>
            <a:ext cx="642875" cy="1102525"/>
          </a:xfrm>
          <a:prstGeom prst="rect">
            <a:avLst/>
          </a:prstGeom>
          <a:noFill/>
          <a:ln>
            <a:noFill/>
          </a:ln>
        </p:spPr>
      </p:pic>
      <p:pic>
        <p:nvPicPr>
          <p:cNvPr id="146" name="Google Shape;146;p21"/>
          <p:cNvPicPr preferRelativeResize="0"/>
          <p:nvPr/>
        </p:nvPicPr>
        <p:blipFill rotWithShape="1">
          <a:blip r:embed="rId4">
            <a:alphaModFix/>
          </a:blip>
          <a:srcRect t="37971"/>
          <a:stretch/>
        </p:blipFill>
        <p:spPr>
          <a:xfrm rot="5400000">
            <a:off x="7724319" y="3722738"/>
            <a:ext cx="2213600" cy="627925"/>
          </a:xfrm>
          <a:prstGeom prst="rect">
            <a:avLst/>
          </a:prstGeom>
          <a:noFill/>
          <a:ln>
            <a:noFill/>
          </a:ln>
        </p:spPr>
      </p:pic>
      <p:pic>
        <p:nvPicPr>
          <p:cNvPr id="147" name="Google Shape;147;p21"/>
          <p:cNvPicPr preferRelativeResize="0"/>
          <p:nvPr/>
        </p:nvPicPr>
        <p:blipFill rotWithShape="1">
          <a:blip r:embed="rId5">
            <a:alphaModFix/>
          </a:blip>
          <a:srcRect/>
          <a:stretch/>
        </p:blipFill>
        <p:spPr>
          <a:xfrm>
            <a:off x="7569112" y="401750"/>
            <a:ext cx="1138125" cy="303700"/>
          </a:xfrm>
          <a:prstGeom prst="rect">
            <a:avLst/>
          </a:prstGeom>
          <a:noFill/>
          <a:ln>
            <a:noFill/>
          </a:ln>
        </p:spPr>
      </p:pic>
      <p:sp>
        <p:nvSpPr>
          <p:cNvPr id="148" name="Google Shape;148;p21"/>
          <p:cNvSpPr/>
          <p:nvPr/>
        </p:nvSpPr>
        <p:spPr>
          <a:xfrm>
            <a:off x="3131840" y="1145863"/>
            <a:ext cx="2495269" cy="52322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br>
              <a:rPr lang="ru-RU" sz="1400" b="0" i="0" u="none" strike="noStrike" cap="none">
                <a:solidFill>
                  <a:srgbClr val="0070C0"/>
                </a:solidFill>
                <a:latin typeface="Rubik"/>
                <a:ea typeface="Rubik"/>
                <a:cs typeface="Rubik"/>
                <a:sym typeface="Rubik"/>
              </a:rPr>
            </a:br>
            <a:endParaRPr sz="1400" b="0" i="0" u="none" strike="noStrike" cap="none">
              <a:solidFill>
                <a:srgbClr val="000000"/>
              </a:solidFill>
              <a:latin typeface="Arial"/>
              <a:ea typeface="Arial"/>
              <a:cs typeface="Arial"/>
              <a:sym typeface="Arial"/>
            </a:endParaRPr>
          </a:p>
        </p:txBody>
      </p:sp>
      <p:sp>
        <p:nvSpPr>
          <p:cNvPr id="149" name="Google Shape;149;p21"/>
          <p:cNvSpPr/>
          <p:nvPr/>
        </p:nvSpPr>
        <p:spPr>
          <a:xfrm>
            <a:off x="3228280" y="4270861"/>
            <a:ext cx="2064322" cy="307777"/>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150" name="Google Shape;150;p21"/>
          <p:cNvSpPr/>
          <p:nvPr/>
        </p:nvSpPr>
        <p:spPr>
          <a:xfrm>
            <a:off x="1974440" y="290848"/>
            <a:ext cx="5261856" cy="830997"/>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ru-RU" sz="1600" b="0" i="0" u="none" strike="noStrike" cap="none">
                <a:solidFill>
                  <a:srgbClr val="7F7F7F"/>
                </a:solidFill>
                <a:latin typeface="Rubik"/>
                <a:ea typeface="Rubik"/>
                <a:cs typeface="Rubik"/>
                <a:sym typeface="Rubik"/>
              </a:rPr>
              <a:t>Процессуальные особенности </a:t>
            </a:r>
            <a:endParaRPr/>
          </a:p>
          <a:p>
            <a:pPr marL="0" marR="0" lvl="0" indent="0" algn="ctr" rtl="0">
              <a:lnSpc>
                <a:spcPct val="100000"/>
              </a:lnSpc>
              <a:spcBef>
                <a:spcPts val="0"/>
              </a:spcBef>
              <a:spcAft>
                <a:spcPts val="0"/>
              </a:spcAft>
              <a:buNone/>
            </a:pPr>
            <a:r>
              <a:rPr lang="ru-RU" sz="1600" b="0" i="0" u="none" strike="noStrike" cap="none">
                <a:solidFill>
                  <a:srgbClr val="7F7F7F"/>
                </a:solidFill>
                <a:latin typeface="Rubik"/>
                <a:ea typeface="Rubik"/>
                <a:cs typeface="Rubik"/>
                <a:sym typeface="Rubik"/>
              </a:rPr>
              <a:t>использования программных средств </a:t>
            </a:r>
            <a:endParaRPr/>
          </a:p>
          <a:p>
            <a:pPr marL="0" marR="0" lvl="0" indent="0" algn="ctr" rtl="0">
              <a:lnSpc>
                <a:spcPct val="100000"/>
              </a:lnSpc>
              <a:spcBef>
                <a:spcPts val="0"/>
              </a:spcBef>
              <a:spcAft>
                <a:spcPts val="0"/>
              </a:spcAft>
              <a:buNone/>
            </a:pPr>
            <a:r>
              <a:rPr lang="ru-RU" sz="1600" b="0" i="0" u="none" strike="noStrike" cap="none">
                <a:solidFill>
                  <a:srgbClr val="7F7F7F"/>
                </a:solidFill>
                <a:latin typeface="Rubik"/>
                <a:ea typeface="Rubik"/>
                <a:cs typeface="Rubik"/>
                <a:sym typeface="Rubik"/>
              </a:rPr>
              <a:t>в ж.-д. транспортных экспертизах</a:t>
            </a:r>
            <a:endParaRPr/>
          </a:p>
        </p:txBody>
      </p:sp>
      <p:pic>
        <p:nvPicPr>
          <p:cNvPr id="151" name="Google Shape;151;p21"/>
          <p:cNvPicPr preferRelativeResize="0"/>
          <p:nvPr/>
        </p:nvPicPr>
        <p:blipFill>
          <a:blip r:embed="rId6">
            <a:alphaModFix/>
          </a:blip>
          <a:stretch>
            <a:fillRect/>
          </a:stretch>
        </p:blipFill>
        <p:spPr>
          <a:xfrm>
            <a:off x="364025" y="1265851"/>
            <a:ext cx="8076925" cy="3697724"/>
          </a:xfrm>
          <a:prstGeom prst="rect">
            <a:avLst/>
          </a:prstGeom>
          <a:noFill/>
          <a:ln>
            <a:noFill/>
          </a:ln>
        </p:spPr>
      </p:pic>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1089</Words>
  <Application>Microsoft Office PowerPoint</Application>
  <PresentationFormat>Экран (16:9)</PresentationFormat>
  <Paragraphs>237</Paragraphs>
  <Slides>13</Slides>
  <Notes>13</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13</vt:i4>
      </vt:variant>
    </vt:vector>
  </HeadingPairs>
  <TitlesOfParts>
    <vt:vector size="18" baseType="lpstr">
      <vt:lpstr>Times New Roman</vt:lpstr>
      <vt:lpstr>Arial</vt:lpstr>
      <vt:lpstr>Calibri</vt:lpstr>
      <vt:lpstr>Rubik</vt:lpstr>
      <vt:lpstr>Simple Light</vt:lpstr>
      <vt:lpstr>Процессуальные особенности использования  программных средств  в железнодорожно-транспортных экспертизах</vt:lpstr>
      <vt:lpstr>«Судебная экспертиза – процессуальное действие, состоящее  из проведения исследований и дачи заключения экспертом по вопросам, разрешение которых требует специальных знаний в области науки, техники, искусства или ремесла и которые поставлены перед экспертом судом, судьёй, органом дознания, лицом, производящим дознание, следователем, в целях установления обстоятельств, подлежащих доказыванию по конкретному делу» (ФЗ-73,ст.9)  Forensic examination is a procedural action consisting of conducting research and giving an expert opinion on issues whose resolution requires special knowledge in the field of science, technology, art or craft and which are put before the expert by a court, judge, body of inquiry, person conducting an inquiry, investigator, in order to establish the circumstances to be proved in a particular case  </vt:lpstr>
      <vt:lpstr>Презентация PowerPoint</vt:lpstr>
      <vt:lpstr>Презентация PowerPoint</vt:lpstr>
      <vt:lpstr>Презентация PowerPoint</vt:lpstr>
      <vt:lpstr>«</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БЛАГОДАРИМ ЗА ВНИМАНИЕ  e-mail: isaev@avtomashinist.ru +7 (921) 943-15-67</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Процессуальные особенности использования программных средств в железнодорожно-транспортных экспертизах</dc:title>
  <cp:lastModifiedBy>Исаев Александр Владимирович</cp:lastModifiedBy>
  <cp:revision>4</cp:revision>
  <dcterms:modified xsi:type="dcterms:W3CDTF">2024-09-08T14:35:42Z</dcterms:modified>
</cp:coreProperties>
</file>