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5143500" type="screen16x9"/>
  <p:notesSz cx="9144000" cy="5143500"/>
  <p:defaultTextStyle>
    <a:defPPr>
      <a:defRPr lang="ru-RU"/>
    </a:defPPr>
    <a:lvl1pPr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+mn-ea"/>
        <a:cs typeface="Arial"/>
      </a:defRPr>
    </a:lvl1pPr>
    <a:lvl2pPr marL="4572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+mn-ea"/>
        <a:cs typeface="Arial"/>
      </a:defRPr>
    </a:lvl2pPr>
    <a:lvl3pPr marL="9144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+mn-ea"/>
        <a:cs typeface="Arial"/>
      </a:defRPr>
    </a:lvl3pPr>
    <a:lvl4pPr marL="13716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+mn-ea"/>
        <a:cs typeface="Arial"/>
      </a:defRPr>
    </a:lvl4pPr>
    <a:lvl5pPr marL="18288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+mn-ea"/>
        <a:cs typeface="Arial"/>
      </a:defRPr>
    </a:lvl5pPr>
    <a:lvl6pPr marL="2286000" algn="l" defTabSz="914400">
      <a:defRPr>
        <a:solidFill>
          <a:schemeClr val="tx1"/>
        </a:solidFill>
        <a:latin typeface="Calibri"/>
        <a:ea typeface="+mn-ea"/>
        <a:cs typeface="Arial"/>
      </a:defRPr>
    </a:lvl6pPr>
    <a:lvl7pPr marL="2743200" algn="l" defTabSz="914400">
      <a:defRPr>
        <a:solidFill>
          <a:schemeClr val="tx1"/>
        </a:solidFill>
        <a:latin typeface="Calibri"/>
        <a:ea typeface="+mn-ea"/>
        <a:cs typeface="Arial"/>
      </a:defRPr>
    </a:lvl7pPr>
    <a:lvl8pPr marL="3200400" algn="l" defTabSz="914400">
      <a:defRPr>
        <a:solidFill>
          <a:schemeClr val="tx1"/>
        </a:solidFill>
        <a:latin typeface="Calibri"/>
        <a:ea typeface="+mn-ea"/>
        <a:cs typeface="Arial"/>
      </a:defRPr>
    </a:lvl8pPr>
    <a:lvl9pPr marL="3657600" algn="l" defTabSz="914400">
      <a:defRPr>
        <a:solidFill>
          <a:schemeClr val="tx1"/>
        </a:solidFill>
        <a:latin typeface="Calibri"/>
        <a:ea typeface="+mn-ea"/>
        <a:cs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1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9" d="100"/>
          <a:sy n="139" d="100"/>
        </p:scale>
        <p:origin x="-750" y="-102"/>
      </p:cViewPr>
      <p:guideLst>
        <p:guide orient="horz" pos="221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376000000000002E-2"/>
          <c:y val="0.13250799999999999"/>
          <c:w val="0.88281299999999996"/>
          <c:h val="0.7406249999999999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'поезд 3412'!$F$76</c:f>
              <c:strCache>
                <c:ptCount val="1"/>
                <c:pt idx="0">
                  <c:v>maxabs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Pt>
            <c:idx val="19"/>
            <c:invertIfNegative val="0"/>
            <c:bubble3D val="0"/>
            <c:spPr>
              <a:solidFill>
                <a:srgbClr val="FFC000"/>
              </a:solidFill>
            </c:spPr>
          </c:dPt>
          <c:cat>
            <c:numRef>
              <c:f>'поезд 3412'!$B$5:$B$74</c:f>
              <c:numCache>
                <c:formatCode>General</c:formatCode>
                <c:ptCount val="7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</c:numCache>
            </c:numRef>
          </c:cat>
          <c:val>
            <c:numRef>
              <c:f>'поезд 3412'!$J$5:$J$74</c:f>
              <c:numCache>
                <c:formatCode>0.0</c:formatCode>
                <c:ptCount val="70"/>
                <c:pt idx="0">
                  <c:v>49.393998970086628</c:v>
                </c:pt>
                <c:pt idx="1">
                  <c:v>55.48342196366751</c:v>
                </c:pt>
                <c:pt idx="2">
                  <c:v>52.344461156460156</c:v>
                </c:pt>
                <c:pt idx="3">
                  <c:v>53.97528717757848</c:v>
                </c:pt>
                <c:pt idx="4">
                  <c:v>54.839802582941175</c:v>
                </c:pt>
                <c:pt idx="5">
                  <c:v>54.002685932504981</c:v>
                </c:pt>
                <c:pt idx="6">
                  <c:v>55.459318931541354</c:v>
                </c:pt>
                <c:pt idx="7">
                  <c:v>55.600567981930631</c:v>
                </c:pt>
                <c:pt idx="8">
                  <c:v>55.609701580050277</c:v>
                </c:pt>
                <c:pt idx="9">
                  <c:v>56.13983878286674</c:v>
                </c:pt>
                <c:pt idx="10">
                  <c:v>56.073672456955236</c:v>
                </c:pt>
                <c:pt idx="11">
                  <c:v>55.522483212921856</c:v>
                </c:pt>
                <c:pt idx="12">
                  <c:v>53.447883833929019</c:v>
                </c:pt>
                <c:pt idx="13">
                  <c:v>56.10516088572551</c:v>
                </c:pt>
                <c:pt idx="14">
                  <c:v>54.889478976000987</c:v>
                </c:pt>
                <c:pt idx="15">
                  <c:v>59.923523119515835</c:v>
                </c:pt>
                <c:pt idx="16">
                  <c:v>60.043220671687074</c:v>
                </c:pt>
                <c:pt idx="17">
                  <c:v>58.114625381756269</c:v>
                </c:pt>
                <c:pt idx="18">
                  <c:v>60.049411266844437</c:v>
                </c:pt>
                <c:pt idx="19">
                  <c:v>61.297765699805751</c:v>
                </c:pt>
                <c:pt idx="20">
                  <c:v>58.400706306434927</c:v>
                </c:pt>
                <c:pt idx="21">
                  <c:v>55.524057654754685</c:v>
                </c:pt>
                <c:pt idx="22">
                  <c:v>55.617635991903455</c:v>
                </c:pt>
                <c:pt idx="23">
                  <c:v>56.902771078808776</c:v>
                </c:pt>
                <c:pt idx="24">
                  <c:v>58.533960118898918</c:v>
                </c:pt>
                <c:pt idx="25">
                  <c:v>60.040335894520567</c:v>
                </c:pt>
                <c:pt idx="26">
                  <c:v>61.335241902178623</c:v>
                </c:pt>
                <c:pt idx="27">
                  <c:v>62.740449592878306</c:v>
                </c:pt>
                <c:pt idx="28">
                  <c:v>64.007516328205867</c:v>
                </c:pt>
                <c:pt idx="29">
                  <c:v>65.205886821697533</c:v>
                </c:pt>
                <c:pt idx="30">
                  <c:v>66.252581666522204</c:v>
                </c:pt>
                <c:pt idx="31">
                  <c:v>67.256804311360142</c:v>
                </c:pt>
                <c:pt idx="32">
                  <c:v>68.541270464429758</c:v>
                </c:pt>
                <c:pt idx="33">
                  <c:v>69.786522410813077</c:v>
                </c:pt>
                <c:pt idx="34">
                  <c:v>64.215220284194913</c:v>
                </c:pt>
                <c:pt idx="35">
                  <c:v>62.063784268837992</c:v>
                </c:pt>
                <c:pt idx="36">
                  <c:v>61.712230986116566</c:v>
                </c:pt>
                <c:pt idx="37">
                  <c:v>62.039700611319866</c:v>
                </c:pt>
                <c:pt idx="38">
                  <c:v>62.363384030224388</c:v>
                </c:pt>
                <c:pt idx="39">
                  <c:v>62.702522268052796</c:v>
                </c:pt>
                <c:pt idx="40">
                  <c:v>62.921588921803064</c:v>
                </c:pt>
                <c:pt idx="41">
                  <c:v>62.766215782147839</c:v>
                </c:pt>
                <c:pt idx="42">
                  <c:v>62.663467137095751</c:v>
                </c:pt>
                <c:pt idx="43">
                  <c:v>62.583272575242319</c:v>
                </c:pt>
                <c:pt idx="44">
                  <c:v>62.496647682949835</c:v>
                </c:pt>
                <c:pt idx="45">
                  <c:v>62.463143887056233</c:v>
                </c:pt>
                <c:pt idx="46">
                  <c:v>62.407779414988816</c:v>
                </c:pt>
                <c:pt idx="47">
                  <c:v>62.293355019298133</c:v>
                </c:pt>
                <c:pt idx="48">
                  <c:v>62.226238317876131</c:v>
                </c:pt>
                <c:pt idx="49">
                  <c:v>62.270054503831581</c:v>
                </c:pt>
                <c:pt idx="50">
                  <c:v>62.159382663804671</c:v>
                </c:pt>
                <c:pt idx="51">
                  <c:v>62.37912538940413</c:v>
                </c:pt>
                <c:pt idx="52">
                  <c:v>62.533963178047543</c:v>
                </c:pt>
                <c:pt idx="53">
                  <c:v>63.04277607541821</c:v>
                </c:pt>
                <c:pt idx="54">
                  <c:v>63.404813060525264</c:v>
                </c:pt>
                <c:pt idx="55">
                  <c:v>64.177006419113553</c:v>
                </c:pt>
                <c:pt idx="56">
                  <c:v>64.847889952226296</c:v>
                </c:pt>
                <c:pt idx="57">
                  <c:v>65.78350507053888</c:v>
                </c:pt>
                <c:pt idx="58">
                  <c:v>66.58925321083143</c:v>
                </c:pt>
                <c:pt idx="59">
                  <c:v>67.713280274099716</c:v>
                </c:pt>
                <c:pt idx="60">
                  <c:v>68.801795720251064</c:v>
                </c:pt>
                <c:pt idx="61">
                  <c:v>70.721901974680449</c:v>
                </c:pt>
                <c:pt idx="62">
                  <c:v>75.16211550325545</c:v>
                </c:pt>
                <c:pt idx="63">
                  <c:v>74.391974833403864</c:v>
                </c:pt>
                <c:pt idx="64">
                  <c:v>73.35556790545192</c:v>
                </c:pt>
                <c:pt idx="65">
                  <c:v>72.482869277480077</c:v>
                </c:pt>
                <c:pt idx="66">
                  <c:v>72.517667093247951</c:v>
                </c:pt>
                <c:pt idx="67">
                  <c:v>73.132383637633652</c:v>
                </c:pt>
                <c:pt idx="68">
                  <c:v>74.735352031529629</c:v>
                </c:pt>
                <c:pt idx="6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51177856"/>
        <c:axId val="30499584"/>
      </c:barChart>
      <c:catAx>
        <c:axId val="1511778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800" b="0">
                    <a:latin typeface="Arial"/>
                    <a:cs typeface="Arial"/>
                  </a:defRPr>
                </a:pPr>
                <a:r>
                  <a:rPr lang="ru-RU" sz="800" b="0">
                    <a:latin typeface="Arial"/>
                    <a:cs typeface="Arial"/>
                  </a:rPr>
                  <a:t>Вагоны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0.94700300000000004"/>
              <c:y val="0.88692400000000005"/>
            </c:manualLayout>
          </c:layout>
          <c:overlay val="0"/>
        </c:title>
        <c:numFmt formatCode="General" sourceLinked="0"/>
        <c:majorTickMark val="out"/>
        <c:minorTickMark val="out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Arial"/>
                <a:cs typeface="Arial"/>
              </a:defRPr>
            </a:pPr>
            <a:endParaRPr lang="ru-RU"/>
          </a:p>
        </c:txPr>
        <c:crossAx val="30499584"/>
        <c:crosses val="autoZero"/>
        <c:auto val="1"/>
        <c:lblAlgn val="ctr"/>
        <c:lblOffset val="100"/>
        <c:tickMarkSkip val="1"/>
        <c:noMultiLvlLbl val="0"/>
      </c:catAx>
      <c:valAx>
        <c:axId val="30499584"/>
        <c:scaling>
          <c:orientation val="minMax"/>
          <c:max val="100"/>
        </c:scaling>
        <c:delete val="0"/>
        <c:axPos val="l"/>
        <c:majorGridlines>
          <c:spPr>
            <a:ln w="3175">
              <a:noFill/>
              <a:prstDash val="solid"/>
            </a:ln>
          </c:spPr>
        </c:majorGridlines>
        <c:numFmt formatCode="#,##0" sourceLinked="0"/>
        <c:majorTickMark val="out"/>
        <c:minorTickMark val="none"/>
        <c:tickLblPos val="nextTo"/>
        <c:spPr>
          <a:ln w="127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b="1">
                <a:latin typeface="Arial"/>
                <a:cs typeface="Arial"/>
              </a:defRPr>
            </a:pPr>
            <a:endParaRPr lang="ru-RU"/>
          </a:p>
        </c:txPr>
        <c:crossAx val="151177856"/>
        <c:crosses val="autoZero"/>
        <c:crossBetween val="midCat"/>
        <c:majorUnit val="10"/>
      </c:valAx>
      <c:spPr>
        <a:noFill/>
        <a:ln w="3175">
          <a:solidFill>
            <a:srgbClr val="000000"/>
          </a:solidFill>
          <a:prstDash val="solid"/>
        </a:ln>
      </c:spPr>
    </c:plotArea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600" b="1" i="0" u="none" strike="noStrike">
          <a:solidFill>
            <a:srgbClr val="000000"/>
          </a:solidFill>
          <a:latin typeface="Times New Roman"/>
          <a:ea typeface="Arial Cyr"/>
          <a:cs typeface="Times New Roman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271460009674806E-2"/>
          <c:y val="0.13250000000000001"/>
          <c:w val="0.93997849935420197"/>
          <c:h val="0.5851800000000000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solidFill>
                <a:srgbClr val="00B050"/>
              </a:solidFill>
            </a:ln>
          </c:spPr>
          <c:invertIfNegative val="0"/>
          <c:dPt>
            <c:idx val="38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40"/>
            <c:invertIfNegative val="0"/>
            <c:bubble3D val="0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dPt>
          <c:cat>
            <c:numRef>
              <c:f>'поезд 9434'!$B$6:$B$104</c:f>
              <c:numCache>
                <c:formatCode>General</c:formatCode>
                <c:ptCount val="99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  <c:pt idx="6">
                  <c:v>9</c:v>
                </c:pt>
                <c:pt idx="7">
                  <c:v>10</c:v>
                </c:pt>
                <c:pt idx="8">
                  <c:v>11</c:v>
                </c:pt>
                <c:pt idx="9">
                  <c:v>12</c:v>
                </c:pt>
                <c:pt idx="10">
                  <c:v>13</c:v>
                </c:pt>
                <c:pt idx="11">
                  <c:v>14</c:v>
                </c:pt>
                <c:pt idx="12">
                  <c:v>15</c:v>
                </c:pt>
                <c:pt idx="13">
                  <c:v>16</c:v>
                </c:pt>
                <c:pt idx="14">
                  <c:v>17</c:v>
                </c:pt>
                <c:pt idx="15">
                  <c:v>18</c:v>
                </c:pt>
                <c:pt idx="16">
                  <c:v>19</c:v>
                </c:pt>
                <c:pt idx="17">
                  <c:v>20</c:v>
                </c:pt>
                <c:pt idx="18">
                  <c:v>21</c:v>
                </c:pt>
                <c:pt idx="19">
                  <c:v>22</c:v>
                </c:pt>
                <c:pt idx="20">
                  <c:v>23</c:v>
                </c:pt>
                <c:pt idx="21">
                  <c:v>24</c:v>
                </c:pt>
                <c:pt idx="22">
                  <c:v>25</c:v>
                </c:pt>
                <c:pt idx="23">
                  <c:v>26</c:v>
                </c:pt>
                <c:pt idx="24">
                  <c:v>27</c:v>
                </c:pt>
                <c:pt idx="25">
                  <c:v>28</c:v>
                </c:pt>
                <c:pt idx="26">
                  <c:v>29</c:v>
                </c:pt>
                <c:pt idx="27">
                  <c:v>30</c:v>
                </c:pt>
                <c:pt idx="28">
                  <c:v>31</c:v>
                </c:pt>
                <c:pt idx="29">
                  <c:v>32</c:v>
                </c:pt>
                <c:pt idx="30">
                  <c:v>33</c:v>
                </c:pt>
                <c:pt idx="31">
                  <c:v>34</c:v>
                </c:pt>
                <c:pt idx="32">
                  <c:v>35</c:v>
                </c:pt>
                <c:pt idx="33">
                  <c:v>36</c:v>
                </c:pt>
                <c:pt idx="34">
                  <c:v>37</c:v>
                </c:pt>
                <c:pt idx="35">
                  <c:v>38</c:v>
                </c:pt>
                <c:pt idx="36">
                  <c:v>39</c:v>
                </c:pt>
                <c:pt idx="37">
                  <c:v>40</c:v>
                </c:pt>
                <c:pt idx="38">
                  <c:v>41</c:v>
                </c:pt>
                <c:pt idx="39">
                  <c:v>42</c:v>
                </c:pt>
                <c:pt idx="40">
                  <c:v>43</c:v>
                </c:pt>
                <c:pt idx="41">
                  <c:v>44</c:v>
                </c:pt>
                <c:pt idx="42">
                  <c:v>45</c:v>
                </c:pt>
                <c:pt idx="43">
                  <c:v>46</c:v>
                </c:pt>
                <c:pt idx="44">
                  <c:v>47</c:v>
                </c:pt>
                <c:pt idx="45">
                  <c:v>48</c:v>
                </c:pt>
                <c:pt idx="46">
                  <c:v>49</c:v>
                </c:pt>
                <c:pt idx="47">
                  <c:v>50</c:v>
                </c:pt>
                <c:pt idx="48">
                  <c:v>51</c:v>
                </c:pt>
                <c:pt idx="49">
                  <c:v>52</c:v>
                </c:pt>
                <c:pt idx="50">
                  <c:v>53</c:v>
                </c:pt>
                <c:pt idx="51">
                  <c:v>54</c:v>
                </c:pt>
                <c:pt idx="52">
                  <c:v>55</c:v>
                </c:pt>
                <c:pt idx="53">
                  <c:v>56</c:v>
                </c:pt>
                <c:pt idx="54">
                  <c:v>57</c:v>
                </c:pt>
                <c:pt idx="55">
                  <c:v>58</c:v>
                </c:pt>
                <c:pt idx="56">
                  <c:v>59</c:v>
                </c:pt>
                <c:pt idx="57">
                  <c:v>60</c:v>
                </c:pt>
                <c:pt idx="58">
                  <c:v>61</c:v>
                </c:pt>
                <c:pt idx="59">
                  <c:v>62</c:v>
                </c:pt>
                <c:pt idx="60">
                  <c:v>63</c:v>
                </c:pt>
                <c:pt idx="61">
                  <c:v>64</c:v>
                </c:pt>
                <c:pt idx="62">
                  <c:v>65</c:v>
                </c:pt>
                <c:pt idx="63">
                  <c:v>66</c:v>
                </c:pt>
                <c:pt idx="64">
                  <c:v>67</c:v>
                </c:pt>
                <c:pt idx="65">
                  <c:v>68</c:v>
                </c:pt>
                <c:pt idx="66">
                  <c:v>69</c:v>
                </c:pt>
                <c:pt idx="67">
                  <c:v>70</c:v>
                </c:pt>
                <c:pt idx="68">
                  <c:v>71</c:v>
                </c:pt>
                <c:pt idx="69">
                  <c:v>72</c:v>
                </c:pt>
                <c:pt idx="70">
                  <c:v>73</c:v>
                </c:pt>
                <c:pt idx="71">
                  <c:v>74</c:v>
                </c:pt>
                <c:pt idx="72">
                  <c:v>75</c:v>
                </c:pt>
                <c:pt idx="73">
                  <c:v>76</c:v>
                </c:pt>
                <c:pt idx="74">
                  <c:v>77</c:v>
                </c:pt>
                <c:pt idx="75">
                  <c:v>78</c:v>
                </c:pt>
                <c:pt idx="76">
                  <c:v>79</c:v>
                </c:pt>
                <c:pt idx="77">
                  <c:v>80</c:v>
                </c:pt>
                <c:pt idx="78">
                  <c:v>81</c:v>
                </c:pt>
                <c:pt idx="79">
                  <c:v>82</c:v>
                </c:pt>
                <c:pt idx="80">
                  <c:v>83</c:v>
                </c:pt>
                <c:pt idx="81">
                  <c:v>84</c:v>
                </c:pt>
                <c:pt idx="82">
                  <c:v>85</c:v>
                </c:pt>
                <c:pt idx="83">
                  <c:v>86</c:v>
                </c:pt>
                <c:pt idx="84">
                  <c:v>87</c:v>
                </c:pt>
                <c:pt idx="85">
                  <c:v>88</c:v>
                </c:pt>
                <c:pt idx="86">
                  <c:v>89</c:v>
                </c:pt>
                <c:pt idx="87">
                  <c:v>90</c:v>
                </c:pt>
                <c:pt idx="88">
                  <c:v>91</c:v>
                </c:pt>
                <c:pt idx="89">
                  <c:v>92</c:v>
                </c:pt>
                <c:pt idx="90">
                  <c:v>93</c:v>
                </c:pt>
                <c:pt idx="91">
                  <c:v>94</c:v>
                </c:pt>
                <c:pt idx="92">
                  <c:v>95</c:v>
                </c:pt>
                <c:pt idx="93">
                  <c:v>96</c:v>
                </c:pt>
                <c:pt idx="94">
                  <c:v>97</c:v>
                </c:pt>
                <c:pt idx="95">
                  <c:v>98</c:v>
                </c:pt>
                <c:pt idx="96">
                  <c:v>99</c:v>
                </c:pt>
              </c:numCache>
            </c:numRef>
          </c:cat>
          <c:val>
            <c:numRef>
              <c:f>'поезд 9434'!$E$6:$E$104</c:f>
              <c:numCache>
                <c:formatCode>0.0</c:formatCode>
                <c:ptCount val="99"/>
                <c:pt idx="0">
                  <c:v>38.598391907532132</c:v>
                </c:pt>
                <c:pt idx="1">
                  <c:v>48.772559436708768</c:v>
                </c:pt>
                <c:pt idx="2">
                  <c:v>47.16474943023357</c:v>
                </c:pt>
                <c:pt idx="3">
                  <c:v>52.121805101640213</c:v>
                </c:pt>
                <c:pt idx="4">
                  <c:v>53.335863929068545</c:v>
                </c:pt>
                <c:pt idx="5">
                  <c:v>48.355039692453595</c:v>
                </c:pt>
                <c:pt idx="6">
                  <c:v>53.97803939163731</c:v>
                </c:pt>
                <c:pt idx="7">
                  <c:v>49.539517572259641</c:v>
                </c:pt>
                <c:pt idx="8">
                  <c:v>49.379195749822827</c:v>
                </c:pt>
                <c:pt idx="9">
                  <c:v>51.697495067122823</c:v>
                </c:pt>
                <c:pt idx="10">
                  <c:v>54.423064961021346</c:v>
                </c:pt>
                <c:pt idx="11">
                  <c:v>55.622494939658296</c:v>
                </c:pt>
                <c:pt idx="12">
                  <c:v>56.819068693182686</c:v>
                </c:pt>
                <c:pt idx="13">
                  <c:v>59.886826796102653</c:v>
                </c:pt>
                <c:pt idx="14">
                  <c:v>56.323513126296952</c:v>
                </c:pt>
                <c:pt idx="15">
                  <c:v>58.949090668067072</c:v>
                </c:pt>
                <c:pt idx="16">
                  <c:v>55.230240704012076</c:v>
                </c:pt>
                <c:pt idx="17">
                  <c:v>54.982958502648714</c:v>
                </c:pt>
                <c:pt idx="18">
                  <c:v>56.843609183564219</c:v>
                </c:pt>
                <c:pt idx="19">
                  <c:v>57.460118389052326</c:v>
                </c:pt>
                <c:pt idx="20">
                  <c:v>57.700718390072041</c:v>
                </c:pt>
                <c:pt idx="21">
                  <c:v>58.823290318304423</c:v>
                </c:pt>
                <c:pt idx="22">
                  <c:v>59.175141358160026</c:v>
                </c:pt>
                <c:pt idx="23">
                  <c:v>58.695300637832496</c:v>
                </c:pt>
                <c:pt idx="24">
                  <c:v>59.420106764287496</c:v>
                </c:pt>
                <c:pt idx="25">
                  <c:v>58.799468727853039</c:v>
                </c:pt>
                <c:pt idx="26">
                  <c:v>59.383677402578861</c:v>
                </c:pt>
                <c:pt idx="27">
                  <c:v>60.141340824848449</c:v>
                </c:pt>
                <c:pt idx="28">
                  <c:v>60.606070370615868</c:v>
                </c:pt>
                <c:pt idx="29">
                  <c:v>60.391694411445293</c:v>
                </c:pt>
                <c:pt idx="30">
                  <c:v>61.147909836692456</c:v>
                </c:pt>
                <c:pt idx="31">
                  <c:v>62.068882849902877</c:v>
                </c:pt>
                <c:pt idx="32">
                  <c:v>63.065729887372356</c:v>
                </c:pt>
                <c:pt idx="33">
                  <c:v>64.385448649640807</c:v>
                </c:pt>
                <c:pt idx="34">
                  <c:v>64.890395802848076</c:v>
                </c:pt>
                <c:pt idx="35">
                  <c:v>65.763573697440009</c:v>
                </c:pt>
                <c:pt idx="36">
                  <c:v>66.541137901322074</c:v>
                </c:pt>
                <c:pt idx="37">
                  <c:v>67.243873290063377</c:v>
                </c:pt>
                <c:pt idx="38">
                  <c:v>66.774820147552944</c:v>
                </c:pt>
                <c:pt idx="39">
                  <c:v>67.283006939168843</c:v>
                </c:pt>
                <c:pt idx="40">
                  <c:v>66.853963381990795</c:v>
                </c:pt>
                <c:pt idx="41">
                  <c:v>67.566545150484615</c:v>
                </c:pt>
                <c:pt idx="42">
                  <c:v>68.186024789301143</c:v>
                </c:pt>
                <c:pt idx="43">
                  <c:v>68.818937149791225</c:v>
                </c:pt>
                <c:pt idx="44">
                  <c:v>69.46537604584644</c:v>
                </c:pt>
                <c:pt idx="45">
                  <c:v>69.952190605354545</c:v>
                </c:pt>
                <c:pt idx="46">
                  <c:v>70.521164719858461</c:v>
                </c:pt>
                <c:pt idx="47">
                  <c:v>70.939521651124508</c:v>
                </c:pt>
                <c:pt idx="48">
                  <c:v>71.439002105713996</c:v>
                </c:pt>
                <c:pt idx="49">
                  <c:v>71.972037342007724</c:v>
                </c:pt>
                <c:pt idx="50">
                  <c:v>72.441000749491423</c:v>
                </c:pt>
                <c:pt idx="51">
                  <c:v>72.208537064135044</c:v>
                </c:pt>
                <c:pt idx="52">
                  <c:v>71.822003436443637</c:v>
                </c:pt>
                <c:pt idx="53">
                  <c:v>72.071149679044339</c:v>
                </c:pt>
                <c:pt idx="54">
                  <c:v>72.28749369050594</c:v>
                </c:pt>
                <c:pt idx="55">
                  <c:v>72.665083387293322</c:v>
                </c:pt>
                <c:pt idx="56">
                  <c:v>73.168836452815199</c:v>
                </c:pt>
                <c:pt idx="57">
                  <c:v>73.513720791503729</c:v>
                </c:pt>
                <c:pt idx="58">
                  <c:v>73.150383668225132</c:v>
                </c:pt>
                <c:pt idx="59">
                  <c:v>73.354946898278214</c:v>
                </c:pt>
                <c:pt idx="60">
                  <c:v>73.531693289757456</c:v>
                </c:pt>
                <c:pt idx="61">
                  <c:v>73.715510393457507</c:v>
                </c:pt>
                <c:pt idx="62">
                  <c:v>73.918544049191127</c:v>
                </c:pt>
                <c:pt idx="63">
                  <c:v>74.163822508195977</c:v>
                </c:pt>
                <c:pt idx="64">
                  <c:v>74.435895030413036</c:v>
                </c:pt>
                <c:pt idx="65">
                  <c:v>74.721725563775607</c:v>
                </c:pt>
                <c:pt idx="66">
                  <c:v>75.003106055584723</c:v>
                </c:pt>
                <c:pt idx="67">
                  <c:v>74.871486185394602</c:v>
                </c:pt>
                <c:pt idx="68">
                  <c:v>74.985263061290055</c:v>
                </c:pt>
                <c:pt idx="69">
                  <c:v>75.024996303528738</c:v>
                </c:pt>
                <c:pt idx="70">
                  <c:v>75.152156954719501</c:v>
                </c:pt>
                <c:pt idx="71">
                  <c:v>75.23324070911066</c:v>
                </c:pt>
                <c:pt idx="72">
                  <c:v>75.375810291995734</c:v>
                </c:pt>
                <c:pt idx="73">
                  <c:v>75.424388552665789</c:v>
                </c:pt>
                <c:pt idx="74">
                  <c:v>75.383581549254842</c:v>
                </c:pt>
                <c:pt idx="75">
                  <c:v>75.386587672650705</c:v>
                </c:pt>
                <c:pt idx="76">
                  <c:v>75.472026634987486</c:v>
                </c:pt>
                <c:pt idx="77">
                  <c:v>75.537931913548476</c:v>
                </c:pt>
                <c:pt idx="78">
                  <c:v>75.609951410522456</c:v>
                </c:pt>
                <c:pt idx="79">
                  <c:v>75.683060984128133</c:v>
                </c:pt>
                <c:pt idx="80">
                  <c:v>75.721415570046872</c:v>
                </c:pt>
                <c:pt idx="81">
                  <c:v>75.861112612359989</c:v>
                </c:pt>
                <c:pt idx="82">
                  <c:v>75.932957737861557</c:v>
                </c:pt>
                <c:pt idx="83">
                  <c:v>76.100018864749941</c:v>
                </c:pt>
                <c:pt idx="84">
                  <c:v>77.975425858983442</c:v>
                </c:pt>
                <c:pt idx="85">
                  <c:v>75.846717278581366</c:v>
                </c:pt>
                <c:pt idx="86">
                  <c:v>75.7862736000571</c:v>
                </c:pt>
                <c:pt idx="87">
                  <c:v>76.402158739222884</c:v>
                </c:pt>
                <c:pt idx="88">
                  <c:v>58.654497713286389</c:v>
                </c:pt>
                <c:pt idx="89">
                  <c:v>59.397978922465882</c:v>
                </c:pt>
                <c:pt idx="90">
                  <c:v>57.210426598277706</c:v>
                </c:pt>
                <c:pt idx="91">
                  <c:v>34.339990720582463</c:v>
                </c:pt>
                <c:pt idx="92">
                  <c:v>33.905109288085129</c:v>
                </c:pt>
                <c:pt idx="93">
                  <c:v>32.207890564056029</c:v>
                </c:pt>
                <c:pt idx="94">
                  <c:v>32.274265931791184</c:v>
                </c:pt>
                <c:pt idx="95">
                  <c:v>28.65349839139768</c:v>
                </c:pt>
                <c:pt idx="9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8365952"/>
        <c:axId val="28367872"/>
      </c:barChart>
      <c:catAx>
        <c:axId val="28365952"/>
        <c:scaling>
          <c:orientation val="maxMin"/>
        </c:scaling>
        <c:delete val="0"/>
        <c:axPos val="b"/>
        <c:title>
          <c:tx>
            <c:rich>
              <a:bodyPr/>
              <a:lstStyle/>
              <a:p>
                <a:pPr>
                  <a:defRPr sz="1800" b="0">
                    <a:latin typeface="Arial"/>
                    <a:cs typeface="Arial"/>
                  </a:defRPr>
                </a:pPr>
                <a:r>
                  <a:rPr lang="ru-RU" sz="800" b="0" dirty="0">
                    <a:latin typeface="Arial"/>
                    <a:cs typeface="Arial"/>
                  </a:rPr>
                  <a:t>в</a:t>
                </a:r>
                <a:r>
                  <a:rPr lang="ru-RU" sz="800" b="0" dirty="0" smtClean="0">
                    <a:latin typeface="Arial"/>
                    <a:cs typeface="Arial"/>
                  </a:rPr>
                  <a:t>агоны</a:t>
                </a:r>
                <a:endParaRPr lang="ru-RU" sz="1800" b="0" dirty="0">
                  <a:latin typeface="Arial"/>
                  <a:cs typeface="Arial"/>
                </a:endParaRPr>
              </a:p>
            </c:rich>
          </c:tx>
          <c:layout>
            <c:manualLayout>
              <c:xMode val="edge"/>
              <c:yMode val="edge"/>
              <c:x val="1.4646037466992275E-3"/>
              <c:y val="0.71936418856074269"/>
            </c:manualLayout>
          </c:layout>
          <c:overlay val="0"/>
        </c:title>
        <c:numFmt formatCode="General" sourceLinked="0"/>
        <c:majorTickMark val="out"/>
        <c:minorTickMark val="out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00">
                <a:ln>
                  <a:noFill/>
                </a:ln>
                <a:latin typeface="Arial"/>
                <a:cs typeface="Arial"/>
              </a:defRPr>
            </a:pPr>
            <a:endParaRPr lang="ru-RU"/>
          </a:p>
        </c:txPr>
        <c:crossAx val="28367872"/>
        <c:crosses val="autoZero"/>
        <c:auto val="1"/>
        <c:lblAlgn val="ctr"/>
        <c:lblOffset val="100"/>
        <c:tickMarkSkip val="1"/>
        <c:noMultiLvlLbl val="0"/>
      </c:catAx>
      <c:valAx>
        <c:axId val="28367872"/>
        <c:scaling>
          <c:orientation val="minMax"/>
          <c:max val="100"/>
        </c:scaling>
        <c:delete val="0"/>
        <c:axPos val="r"/>
        <c:numFmt formatCode="#,##0" sourceLinked="0"/>
        <c:majorTickMark val="out"/>
        <c:minorTickMark val="none"/>
        <c:tickLblPos val="nextTo"/>
        <c:spPr>
          <a:ln w="127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00">
                <a:latin typeface="Arial"/>
                <a:cs typeface="Arial"/>
              </a:defRPr>
            </a:pPr>
            <a:endParaRPr lang="ru-RU"/>
          </a:p>
        </c:txPr>
        <c:crossAx val="28365952"/>
        <c:crosses val="autoZero"/>
        <c:crossBetween val="midCat"/>
        <c:majorUnit val="10"/>
      </c:valAx>
      <c:spPr>
        <a:noFill/>
        <a:ln w="3175">
          <a:solidFill>
            <a:srgbClr val="000000"/>
          </a:solidFill>
          <a:prstDash val="solid"/>
        </a:ln>
      </c:spPr>
    </c:plotArea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1400" b="1" i="0" u="none" strike="noStrike">
          <a:solidFill>
            <a:srgbClr val="000000"/>
          </a:solidFill>
          <a:latin typeface="Times New Roman"/>
          <a:ea typeface="Arial Cyr"/>
          <a:cs typeface="Times New Roman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981E-2"/>
          <c:y val="0.13250799999999999"/>
          <c:w val="0.92508999999999997"/>
          <c:h val="0.721028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rgbClr val="00B050"/>
            </a:solidFill>
          </c:spPr>
          <c:invertIfNegative val="0"/>
          <c:dPt>
            <c:idx val="19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00B050"/>
                </a:solidFill>
              </a:ln>
            </c:spPr>
          </c:dPt>
          <c:cat>
            <c:numRef>
              <c:f>'поезд 3412 (сравнение)'!$B$5:$B$74</c:f>
              <c:numCache>
                <c:formatCode>General</c:formatCode>
                <c:ptCount val="7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</c:numCache>
            </c:numRef>
          </c:cat>
          <c:val>
            <c:numRef>
              <c:f>'поезд 3412 (сравнение)'!$E$5:$E$74</c:f>
              <c:numCache>
                <c:formatCode>0.0</c:formatCode>
                <c:ptCount val="70"/>
                <c:pt idx="0">
                  <c:v>464.78878000000003</c:v>
                </c:pt>
                <c:pt idx="1">
                  <c:v>544.04525000000001</c:v>
                </c:pt>
                <c:pt idx="2">
                  <c:v>489.27830999999998</c:v>
                </c:pt>
                <c:pt idx="3">
                  <c:v>525.12963000000002</c:v>
                </c:pt>
                <c:pt idx="4">
                  <c:v>522.10238000000004</c:v>
                </c:pt>
                <c:pt idx="5">
                  <c:v>507.67978000000005</c:v>
                </c:pt>
                <c:pt idx="6">
                  <c:v>543.32725000000005</c:v>
                </c:pt>
                <c:pt idx="7">
                  <c:v>534.77881000000002</c:v>
                </c:pt>
                <c:pt idx="8">
                  <c:v>535.03612999999996</c:v>
                </c:pt>
                <c:pt idx="9">
                  <c:v>545.63043999999991</c:v>
                </c:pt>
                <c:pt idx="10">
                  <c:v>545.72106000000008</c:v>
                </c:pt>
                <c:pt idx="11">
                  <c:v>549.99581000000001</c:v>
                </c:pt>
                <c:pt idx="12">
                  <c:v>547.9855</c:v>
                </c:pt>
                <c:pt idx="13">
                  <c:v>544.47438</c:v>
                </c:pt>
                <c:pt idx="14">
                  <c:v>475.07453000000004</c:v>
                </c:pt>
                <c:pt idx="15">
                  <c:v>464.62531000000001</c:v>
                </c:pt>
                <c:pt idx="16">
                  <c:v>461.65681000000006</c:v>
                </c:pt>
                <c:pt idx="17">
                  <c:v>475.16915999999998</c:v>
                </c:pt>
                <c:pt idx="18">
                  <c:v>495.74071999999995</c:v>
                </c:pt>
                <c:pt idx="19">
                  <c:v>531.03893999999991</c:v>
                </c:pt>
                <c:pt idx="20">
                  <c:v>526.91606000000002</c:v>
                </c:pt>
                <c:pt idx="21">
                  <c:v>532.22712999999999</c:v>
                </c:pt>
                <c:pt idx="22">
                  <c:v>516.56502999999998</c:v>
                </c:pt>
                <c:pt idx="23">
                  <c:v>543.87881000000004</c:v>
                </c:pt>
                <c:pt idx="24">
                  <c:v>526.75400000000002</c:v>
                </c:pt>
                <c:pt idx="25">
                  <c:v>529.50037999999995</c:v>
                </c:pt>
                <c:pt idx="26">
                  <c:v>535.59312999999997</c:v>
                </c:pt>
                <c:pt idx="27">
                  <c:v>541.76887999999997</c:v>
                </c:pt>
                <c:pt idx="28">
                  <c:v>543.59906000000001</c:v>
                </c:pt>
                <c:pt idx="29">
                  <c:v>544.2581899999999</c:v>
                </c:pt>
                <c:pt idx="30">
                  <c:v>544.8450600000001</c:v>
                </c:pt>
                <c:pt idx="31">
                  <c:v>546.32231000000002</c:v>
                </c:pt>
                <c:pt idx="32">
                  <c:v>547.04399999999998</c:v>
                </c:pt>
                <c:pt idx="33">
                  <c:v>546.72606000000007</c:v>
                </c:pt>
                <c:pt idx="34">
                  <c:v>544.96156000000008</c:v>
                </c:pt>
                <c:pt idx="35">
                  <c:v>547.08137999999997</c:v>
                </c:pt>
                <c:pt idx="36">
                  <c:v>549.82462999999996</c:v>
                </c:pt>
                <c:pt idx="37">
                  <c:v>543.82456000000002</c:v>
                </c:pt>
                <c:pt idx="38">
                  <c:v>482.57040999999998</c:v>
                </c:pt>
                <c:pt idx="39">
                  <c:v>463.66765999999996</c:v>
                </c:pt>
                <c:pt idx="40">
                  <c:v>476.78096999999991</c:v>
                </c:pt>
                <c:pt idx="41">
                  <c:v>493.51303000000001</c:v>
                </c:pt>
                <c:pt idx="42">
                  <c:v>514.46749999999997</c:v>
                </c:pt>
                <c:pt idx="43">
                  <c:v>541.02337999999997</c:v>
                </c:pt>
                <c:pt idx="44">
                  <c:v>545.87993999999992</c:v>
                </c:pt>
                <c:pt idx="45">
                  <c:v>537.59706000000006</c:v>
                </c:pt>
                <c:pt idx="46">
                  <c:v>544.16274999999996</c:v>
                </c:pt>
                <c:pt idx="47">
                  <c:v>468.24993999999998</c:v>
                </c:pt>
                <c:pt idx="48">
                  <c:v>473.46105999999997</c:v>
                </c:pt>
                <c:pt idx="49">
                  <c:v>499.79644000000002</c:v>
                </c:pt>
                <c:pt idx="50">
                  <c:v>500.69693999999998</c:v>
                </c:pt>
                <c:pt idx="51">
                  <c:v>546.17287999999996</c:v>
                </c:pt>
                <c:pt idx="52">
                  <c:v>527.48924999999997</c:v>
                </c:pt>
                <c:pt idx="53">
                  <c:v>539.14988000000005</c:v>
                </c:pt>
                <c:pt idx="54">
                  <c:v>474.55665999999991</c:v>
                </c:pt>
                <c:pt idx="55">
                  <c:v>516.18203000000005</c:v>
                </c:pt>
                <c:pt idx="56">
                  <c:v>543.48762999999997</c:v>
                </c:pt>
                <c:pt idx="57">
                  <c:v>503.18338</c:v>
                </c:pt>
                <c:pt idx="58">
                  <c:v>527.79</c:v>
                </c:pt>
                <c:pt idx="59">
                  <c:v>544.8428100000001</c:v>
                </c:pt>
                <c:pt idx="60">
                  <c:v>545.54274999999996</c:v>
                </c:pt>
                <c:pt idx="61">
                  <c:v>545.70425</c:v>
                </c:pt>
                <c:pt idx="62">
                  <c:v>553.71768999999995</c:v>
                </c:pt>
                <c:pt idx="63">
                  <c:v>562.31763000000001</c:v>
                </c:pt>
                <c:pt idx="64">
                  <c:v>560.16693999999995</c:v>
                </c:pt>
                <c:pt idx="65">
                  <c:v>564.89343999999994</c:v>
                </c:pt>
                <c:pt idx="66">
                  <c:v>569.22881000000007</c:v>
                </c:pt>
                <c:pt idx="67">
                  <c:v>573.08425</c:v>
                </c:pt>
                <c:pt idx="68">
                  <c:v>576.79981000000009</c:v>
                </c:pt>
                <c:pt idx="69">
                  <c:v>576.79981000000009</c:v>
                </c:pt>
              </c:numCache>
            </c:numRef>
          </c:val>
        </c:ser>
        <c:ser>
          <c:idx val="2"/>
          <c:order val="1"/>
          <c:spPr>
            <a:solidFill>
              <a:srgbClr val="C00000"/>
            </a:solidFill>
          </c:spPr>
          <c:invertIfNegative val="0"/>
          <c:dPt>
            <c:idx val="19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00B050"/>
                </a:solidFill>
              </a:ln>
            </c:spPr>
          </c:dPt>
          <c:val>
            <c:numRef>
              <c:f>'поезд 3412 (сравнение)'!$H$5:$H$74</c:f>
              <c:numCache>
                <c:formatCode>0.0</c:formatCode>
                <c:ptCount val="70"/>
                <c:pt idx="0">
                  <c:v>484.38965999999999</c:v>
                </c:pt>
                <c:pt idx="1">
                  <c:v>544.10649999999998</c:v>
                </c:pt>
                <c:pt idx="2">
                  <c:v>513.32380999999998</c:v>
                </c:pt>
                <c:pt idx="3">
                  <c:v>529.31674999999996</c:v>
                </c:pt>
                <c:pt idx="4">
                  <c:v>537.79475000000002</c:v>
                </c:pt>
                <c:pt idx="5">
                  <c:v>529.58543999999995</c:v>
                </c:pt>
                <c:pt idx="6">
                  <c:v>543.87013000000002</c:v>
                </c:pt>
                <c:pt idx="7">
                  <c:v>545.25531000000001</c:v>
                </c:pt>
                <c:pt idx="8">
                  <c:v>545.34487999999999</c:v>
                </c:pt>
                <c:pt idx="9">
                  <c:v>550.54375000000005</c:v>
                </c:pt>
                <c:pt idx="10">
                  <c:v>549.89488000000006</c:v>
                </c:pt>
                <c:pt idx="11">
                  <c:v>544.4895600000001</c:v>
                </c:pt>
                <c:pt idx="12">
                  <c:v>524.14468999999997</c:v>
                </c:pt>
                <c:pt idx="13">
                  <c:v>500.18516</c:v>
                </c:pt>
                <c:pt idx="14">
                  <c:v>538.28190900000004</c:v>
                </c:pt>
                <c:pt idx="15">
                  <c:v>587.64901799999996</c:v>
                </c:pt>
                <c:pt idx="16">
                  <c:v>588.82285000000002</c:v>
                </c:pt>
                <c:pt idx="17">
                  <c:v>569.90979100000015</c:v>
                </c:pt>
                <c:pt idx="18">
                  <c:v>588.88355899999999</c:v>
                </c:pt>
                <c:pt idx="19">
                  <c:v>601.12573400000008</c:v>
                </c:pt>
                <c:pt idx="20">
                  <c:v>545.44313</c:v>
                </c:pt>
                <c:pt idx="21">
                  <c:v>544.505</c:v>
                </c:pt>
                <c:pt idx="22">
                  <c:v>545.42268999999999</c:v>
                </c:pt>
                <c:pt idx="23">
                  <c:v>558.02556000000004</c:v>
                </c:pt>
                <c:pt idx="24">
                  <c:v>574.02206000000001</c:v>
                </c:pt>
                <c:pt idx="25">
                  <c:v>588.79456000000005</c:v>
                </c:pt>
                <c:pt idx="26">
                  <c:v>601.49324999999999</c:v>
                </c:pt>
                <c:pt idx="27">
                  <c:v>615.27363000000003</c:v>
                </c:pt>
                <c:pt idx="28">
                  <c:v>627.69931000000008</c:v>
                </c:pt>
                <c:pt idx="29">
                  <c:v>639.45131000000003</c:v>
                </c:pt>
                <c:pt idx="30">
                  <c:v>649.71587999999997</c:v>
                </c:pt>
                <c:pt idx="31">
                  <c:v>659.56393999999989</c:v>
                </c:pt>
                <c:pt idx="32">
                  <c:v>672.16025000000002</c:v>
                </c:pt>
                <c:pt idx="33">
                  <c:v>684.37200000000007</c:v>
                </c:pt>
                <c:pt idx="34">
                  <c:v>629.73618999999997</c:v>
                </c:pt>
                <c:pt idx="35">
                  <c:v>608.63781000000006</c:v>
                </c:pt>
                <c:pt idx="36">
                  <c:v>605.19024999999999</c:v>
                </c:pt>
                <c:pt idx="37">
                  <c:v>608.40162999999995</c:v>
                </c:pt>
                <c:pt idx="38">
                  <c:v>611.57587999999998</c:v>
                </c:pt>
                <c:pt idx="39">
                  <c:v>614.90168999999992</c:v>
                </c:pt>
                <c:pt idx="40">
                  <c:v>617.04999999999995</c:v>
                </c:pt>
                <c:pt idx="41">
                  <c:v>615.52631000000008</c:v>
                </c:pt>
                <c:pt idx="42">
                  <c:v>614.51868999999999</c:v>
                </c:pt>
                <c:pt idx="43">
                  <c:v>613.73225000000002</c:v>
                </c:pt>
                <c:pt idx="44">
                  <c:v>612.88274999999999</c:v>
                </c:pt>
                <c:pt idx="45">
                  <c:v>612.55418999999995</c:v>
                </c:pt>
                <c:pt idx="46">
                  <c:v>612.01125000000002</c:v>
                </c:pt>
                <c:pt idx="47">
                  <c:v>610.88913000000002</c:v>
                </c:pt>
                <c:pt idx="48">
                  <c:v>610.23093999999992</c:v>
                </c:pt>
                <c:pt idx="49">
                  <c:v>610.66062999999997</c:v>
                </c:pt>
                <c:pt idx="50">
                  <c:v>609.57531000000006</c:v>
                </c:pt>
                <c:pt idx="51">
                  <c:v>611.73024999999996</c:v>
                </c:pt>
                <c:pt idx="52">
                  <c:v>613.2486899999999</c:v>
                </c:pt>
                <c:pt idx="53">
                  <c:v>618.23843999999997</c:v>
                </c:pt>
                <c:pt idx="54">
                  <c:v>621.78881000000001</c:v>
                </c:pt>
                <c:pt idx="55">
                  <c:v>629.3614399999999</c:v>
                </c:pt>
                <c:pt idx="56">
                  <c:v>635.94056</c:v>
                </c:pt>
                <c:pt idx="57">
                  <c:v>645.11581000000001</c:v>
                </c:pt>
                <c:pt idx="58">
                  <c:v>653.01750000000004</c:v>
                </c:pt>
                <c:pt idx="59">
                  <c:v>664.04043999999999</c:v>
                </c:pt>
                <c:pt idx="60">
                  <c:v>674.71513000000004</c:v>
                </c:pt>
                <c:pt idx="61">
                  <c:v>693.54494</c:v>
                </c:pt>
                <c:pt idx="62">
                  <c:v>737.08856000000003</c:v>
                </c:pt>
                <c:pt idx="63">
                  <c:v>729.53606000000002</c:v>
                </c:pt>
                <c:pt idx="64">
                  <c:v>719.37238000000002</c:v>
                </c:pt>
                <c:pt idx="65">
                  <c:v>710.81412999999998</c:v>
                </c:pt>
                <c:pt idx="66">
                  <c:v>711.15537999999992</c:v>
                </c:pt>
                <c:pt idx="67">
                  <c:v>717.18368999999996</c:v>
                </c:pt>
                <c:pt idx="68">
                  <c:v>732.90344000000005</c:v>
                </c:pt>
                <c:pt idx="69">
                  <c:v>732.90344000000005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0891008"/>
        <c:axId val="30897280"/>
      </c:barChart>
      <c:catAx>
        <c:axId val="308910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sz="800"/>
                  <a:t>Вагоны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0.94142000000000003"/>
              <c:y val="0.909613"/>
            </c:manualLayout>
          </c:layout>
          <c:overlay val="0"/>
        </c:title>
        <c:numFmt formatCode="General" sourceLinked="0"/>
        <c:majorTickMark val="out"/>
        <c:minorTickMark val="out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/>
            </a:pPr>
            <a:endParaRPr lang="ru-RU"/>
          </a:p>
        </c:txPr>
        <c:crossAx val="30897280"/>
        <c:crosses val="autoZero"/>
        <c:auto val="1"/>
        <c:lblAlgn val="ctr"/>
        <c:lblOffset val="100"/>
        <c:tickMarkSkip val="1"/>
        <c:noMultiLvlLbl val="0"/>
      </c:catAx>
      <c:valAx>
        <c:axId val="30897280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 sz="800"/>
                  <a:t>N</a:t>
                </a:r>
                <a:r>
                  <a:rPr lang="ru-RU" sz="800"/>
                  <a:t>сж, кН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1.6230000000000001E-3"/>
              <c:y val="8.9490000000000004E-3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spPr>
          <a:ln w="127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/>
            </a:pPr>
            <a:endParaRPr lang="ru-RU"/>
          </a:p>
        </c:txPr>
        <c:crossAx val="30891008"/>
        <c:crosses val="autoZero"/>
        <c:crossBetween val="midCat"/>
      </c:valAx>
      <c:spPr>
        <a:noFill/>
        <a:ln w="3175">
          <a:solidFill>
            <a:srgbClr val="000000"/>
          </a:solidFill>
          <a:prstDash val="solid"/>
        </a:ln>
      </c:spPr>
    </c:plotArea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1400" b="1" i="0" u="none" strike="noStrike">
          <a:solidFill>
            <a:srgbClr val="000000"/>
          </a:solidFill>
          <a:latin typeface="Arial"/>
          <a:ea typeface="Arial Cyr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18999999999999E-2"/>
          <c:y val="0.13250799999999999"/>
          <c:w val="0.92270399999999997"/>
          <c:h val="0.5851830000000000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noFill/>
            </a:ln>
          </c:spPr>
          <c:invertIfNegative val="0"/>
          <c:dPt>
            <c:idx val="40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00B050"/>
                </a:solidFill>
              </a:ln>
            </c:spPr>
          </c:dPt>
          <c:cat>
            <c:numRef>
              <c:f>'поезд 9434'!$B$4:$B$102</c:f>
              <c:numCache>
                <c:formatCode>General</c:formatCode>
                <c:ptCount val="9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</c:numCache>
            </c:numRef>
          </c:cat>
          <c:val>
            <c:numRef>
              <c:f>'поезд 9434'!$C$4:$C$102</c:f>
              <c:numCache>
                <c:formatCode>0.0</c:formatCode>
                <c:ptCount val="99"/>
                <c:pt idx="0">
                  <c:v>454.77272999999997</c:v>
                </c:pt>
                <c:pt idx="1">
                  <c:v>452.56963000000002</c:v>
                </c:pt>
                <c:pt idx="2">
                  <c:v>378.52091999999999</c:v>
                </c:pt>
                <c:pt idx="3">
                  <c:v>478.29541999999998</c:v>
                </c:pt>
                <c:pt idx="4">
                  <c:v>462.52819</c:v>
                </c:pt>
                <c:pt idx="5">
                  <c:v>511.14029999999997</c:v>
                </c:pt>
                <c:pt idx="6">
                  <c:v>523.04615000000001</c:v>
                </c:pt>
                <c:pt idx="7">
                  <c:v>474.20095000000003</c:v>
                </c:pt>
                <c:pt idx="8">
                  <c:v>529.34374000000003</c:v>
                </c:pt>
                <c:pt idx="9">
                  <c:v>485.81671</c:v>
                </c:pt>
                <c:pt idx="10">
                  <c:v>484.24448999999998</c:v>
                </c:pt>
                <c:pt idx="11">
                  <c:v>506.97924</c:v>
                </c:pt>
                <c:pt idx="12">
                  <c:v>533.70794999999998</c:v>
                </c:pt>
                <c:pt idx="13">
                  <c:v>545.47033999999996</c:v>
                </c:pt>
                <c:pt idx="14">
                  <c:v>557.20471999999995</c:v>
                </c:pt>
                <c:pt idx="15">
                  <c:v>587.28915000000006</c:v>
                </c:pt>
                <c:pt idx="16">
                  <c:v>552.34497999999996</c:v>
                </c:pt>
                <c:pt idx="17">
                  <c:v>578.09309999999994</c:v>
                </c:pt>
                <c:pt idx="18">
                  <c:v>541.62364000000002</c:v>
                </c:pt>
                <c:pt idx="19">
                  <c:v>539.19862999999998</c:v>
                </c:pt>
                <c:pt idx="20">
                  <c:v>557.44538</c:v>
                </c:pt>
                <c:pt idx="21">
                  <c:v>563.49126999999999</c:v>
                </c:pt>
                <c:pt idx="22">
                  <c:v>565.85074999999995</c:v>
                </c:pt>
                <c:pt idx="23">
                  <c:v>576.85942</c:v>
                </c:pt>
                <c:pt idx="24">
                  <c:v>580.30989999999997</c:v>
                </c:pt>
                <c:pt idx="25">
                  <c:v>575.60427000000004</c:v>
                </c:pt>
                <c:pt idx="26">
                  <c:v>582.71218999999996</c:v>
                </c:pt>
                <c:pt idx="27">
                  <c:v>576.62581</c:v>
                </c:pt>
                <c:pt idx="28">
                  <c:v>582.35493999999994</c:v>
                </c:pt>
                <c:pt idx="29">
                  <c:v>589.78507999999999</c:v>
                </c:pt>
                <c:pt idx="30">
                  <c:v>594.34252000000004</c:v>
                </c:pt>
                <c:pt idx="31">
                  <c:v>592.24020999999993</c:v>
                </c:pt>
                <c:pt idx="32">
                  <c:v>599.65615000000003</c:v>
                </c:pt>
                <c:pt idx="33">
                  <c:v>608.68781000000001</c:v>
                </c:pt>
                <c:pt idx="34">
                  <c:v>618.46354000000008</c:v>
                </c:pt>
                <c:pt idx="35">
                  <c:v>631.40556000000004</c:v>
                </c:pt>
                <c:pt idx="36">
                  <c:v>636.35739999999998</c:v>
                </c:pt>
                <c:pt idx="37">
                  <c:v>644.92034999999998</c:v>
                </c:pt>
                <c:pt idx="38">
                  <c:v>652.54565000000002</c:v>
                </c:pt>
                <c:pt idx="39">
                  <c:v>659.43713000000002</c:v>
                </c:pt>
                <c:pt idx="40">
                  <c:v>654.83729000000005</c:v>
                </c:pt>
                <c:pt idx="41">
                  <c:v>659.82090000000005</c:v>
                </c:pt>
                <c:pt idx="42">
                  <c:v>655.61342000000002</c:v>
                </c:pt>
                <c:pt idx="43">
                  <c:v>662.60145999999997</c:v>
                </c:pt>
                <c:pt idx="44">
                  <c:v>668.67647999999997</c:v>
                </c:pt>
                <c:pt idx="45">
                  <c:v>674.88323000000003</c:v>
                </c:pt>
                <c:pt idx="46">
                  <c:v>681.22262999999998</c:v>
                </c:pt>
                <c:pt idx="47">
                  <c:v>685.99665000000005</c:v>
                </c:pt>
                <c:pt idx="48">
                  <c:v>691.57637999999997</c:v>
                </c:pt>
                <c:pt idx="49">
                  <c:v>695.67906000000005</c:v>
                </c:pt>
                <c:pt idx="50">
                  <c:v>700.57729000000006</c:v>
                </c:pt>
                <c:pt idx="51">
                  <c:v>705.80457999999999</c:v>
                </c:pt>
                <c:pt idx="52">
                  <c:v>710.40354000000002</c:v>
                </c:pt>
                <c:pt idx="53">
                  <c:v>708.12384999999995</c:v>
                </c:pt>
                <c:pt idx="54">
                  <c:v>704.33325000000002</c:v>
                </c:pt>
                <c:pt idx="55">
                  <c:v>706.77654000000007</c:v>
                </c:pt>
                <c:pt idx="56">
                  <c:v>708.89814999999999</c:v>
                </c:pt>
                <c:pt idx="57">
                  <c:v>712.60104000000001</c:v>
                </c:pt>
                <c:pt idx="58">
                  <c:v>717.54117000000008</c:v>
                </c:pt>
                <c:pt idx="59">
                  <c:v>720.92332999999996</c:v>
                </c:pt>
                <c:pt idx="60">
                  <c:v>717.36020999999994</c:v>
                </c:pt>
                <c:pt idx="61">
                  <c:v>719.36629000000005</c:v>
                </c:pt>
                <c:pt idx="62">
                  <c:v>721.09957999999995</c:v>
                </c:pt>
                <c:pt idx="63">
                  <c:v>722.90220999999997</c:v>
                </c:pt>
                <c:pt idx="64">
                  <c:v>724.89329000000009</c:v>
                </c:pt>
                <c:pt idx="65">
                  <c:v>727.29865000000007</c:v>
                </c:pt>
                <c:pt idx="66">
                  <c:v>729.96677</c:v>
                </c:pt>
                <c:pt idx="67">
                  <c:v>732.76981000000001</c:v>
                </c:pt>
                <c:pt idx="68">
                  <c:v>735.52920999999992</c:v>
                </c:pt>
                <c:pt idx="69">
                  <c:v>734.23845999999992</c:v>
                </c:pt>
                <c:pt idx="70">
                  <c:v>735.35423000000003</c:v>
                </c:pt>
                <c:pt idx="71">
                  <c:v>735.74387999999999</c:v>
                </c:pt>
                <c:pt idx="72">
                  <c:v>736.99090000000001</c:v>
                </c:pt>
                <c:pt idx="73">
                  <c:v>737.78606000000002</c:v>
                </c:pt>
                <c:pt idx="74">
                  <c:v>739.18418999999994</c:v>
                </c:pt>
                <c:pt idx="75">
                  <c:v>739.66057999999998</c:v>
                </c:pt>
                <c:pt idx="76">
                  <c:v>739.2604</c:v>
                </c:pt>
                <c:pt idx="77">
                  <c:v>739.28988000000004</c:v>
                </c:pt>
                <c:pt idx="78">
                  <c:v>740.12774999999999</c:v>
                </c:pt>
                <c:pt idx="79">
                  <c:v>740.77406000000008</c:v>
                </c:pt>
                <c:pt idx="80">
                  <c:v>741.48032999999998</c:v>
                </c:pt>
                <c:pt idx="81">
                  <c:v>742.19729000000007</c:v>
                </c:pt>
                <c:pt idx="82">
                  <c:v>742.57342000000006</c:v>
                </c:pt>
                <c:pt idx="83">
                  <c:v>743.94338000000005</c:v>
                </c:pt>
                <c:pt idx="84">
                  <c:v>744.64793999999995</c:v>
                </c:pt>
                <c:pt idx="85">
                  <c:v>746.28625</c:v>
                </c:pt>
                <c:pt idx="86">
                  <c:v>764.67770999999993</c:v>
                </c:pt>
                <c:pt idx="87">
                  <c:v>743.80220999999995</c:v>
                </c:pt>
                <c:pt idx="88">
                  <c:v>743.20945999999992</c:v>
                </c:pt>
                <c:pt idx="89">
                  <c:v>749.24923000000001</c:v>
                </c:pt>
                <c:pt idx="90">
                  <c:v>575.20412999999996</c:v>
                </c:pt>
                <c:pt idx="91">
                  <c:v>582.49518999999998</c:v>
                </c:pt>
                <c:pt idx="92">
                  <c:v>561.04263000000003</c:v>
                </c:pt>
                <c:pt idx="93">
                  <c:v>336.76026999999999</c:v>
                </c:pt>
                <c:pt idx="94">
                  <c:v>332.49554000000001</c:v>
                </c:pt>
                <c:pt idx="95">
                  <c:v>315.85151000000002</c:v>
                </c:pt>
                <c:pt idx="96">
                  <c:v>316.50243</c:v>
                </c:pt>
                <c:pt idx="97">
                  <c:v>280.99483000000004</c:v>
                </c:pt>
                <c:pt idx="98">
                  <c:v>0</c:v>
                </c:pt>
              </c:numCache>
            </c:numRef>
          </c:val>
        </c:ser>
        <c:ser>
          <c:idx val="2"/>
          <c:order val="1"/>
          <c:tx>
            <c:v>Ряд2</c:v>
          </c:tx>
          <c:spPr>
            <a:solidFill>
              <a:srgbClr val="00B050"/>
            </a:solidFill>
          </c:spPr>
          <c:invertIfNegative val="0"/>
          <c:dPt>
            <c:idx val="40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00B050"/>
                </a:solidFill>
              </a:ln>
            </c:spPr>
          </c:dPt>
          <c:val>
            <c:numRef>
              <c:f>'поезд 9434'!$J$4:$J$74</c:f>
              <c:numCache>
                <c:formatCode>0.0</c:formatCode>
                <c:ptCount val="71"/>
                <c:pt idx="0">
                  <c:v>433.39296000000002</c:v>
                </c:pt>
                <c:pt idx="1">
                  <c:v>421.21922999999998</c:v>
                </c:pt>
                <c:pt idx="2">
                  <c:v>436.18133</c:v>
                </c:pt>
                <c:pt idx="3">
                  <c:v>443.25056999999998</c:v>
                </c:pt>
                <c:pt idx="4">
                  <c:v>438.07797999999997</c:v>
                </c:pt>
                <c:pt idx="5">
                  <c:v>407.56779</c:v>
                </c:pt>
                <c:pt idx="6">
                  <c:v>399.60460999999998</c:v>
                </c:pt>
                <c:pt idx="7">
                  <c:v>414.90188000000001</c:v>
                </c:pt>
                <c:pt idx="8">
                  <c:v>438.48075</c:v>
                </c:pt>
                <c:pt idx="9">
                  <c:v>451.48828000000003</c:v>
                </c:pt>
                <c:pt idx="10">
                  <c:v>490.14260999999999</c:v>
                </c:pt>
                <c:pt idx="11">
                  <c:v>497.62081999999998</c:v>
                </c:pt>
                <c:pt idx="12">
                  <c:v>481.18634000000003</c:v>
                </c:pt>
                <c:pt idx="13">
                  <c:v>492.84075999999999</c:v>
                </c:pt>
                <c:pt idx="14">
                  <c:v>480.80614000000003</c:v>
                </c:pt>
                <c:pt idx="15">
                  <c:v>516.51844000000006</c:v>
                </c:pt>
                <c:pt idx="16">
                  <c:v>527.56643999999994</c:v>
                </c:pt>
                <c:pt idx="17">
                  <c:v>527.82348000000002</c:v>
                </c:pt>
                <c:pt idx="18">
                  <c:v>525.21359999999993</c:v>
                </c:pt>
                <c:pt idx="19">
                  <c:v>520.40304000000003</c:v>
                </c:pt>
                <c:pt idx="20">
                  <c:v>527.17439000000002</c:v>
                </c:pt>
                <c:pt idx="21">
                  <c:v>539.28606000000002</c:v>
                </c:pt>
                <c:pt idx="22">
                  <c:v>546.17618999999991</c:v>
                </c:pt>
                <c:pt idx="23">
                  <c:v>548.14525000000003</c:v>
                </c:pt>
                <c:pt idx="24">
                  <c:v>541.71400000000006</c:v>
                </c:pt>
                <c:pt idx="25">
                  <c:v>546.07533000000001</c:v>
                </c:pt>
                <c:pt idx="26">
                  <c:v>546.97732999999994</c:v>
                </c:pt>
                <c:pt idx="27">
                  <c:v>548.34838000000002</c:v>
                </c:pt>
                <c:pt idx="28">
                  <c:v>552.98706000000004</c:v>
                </c:pt>
                <c:pt idx="29">
                  <c:v>552.05734999999993</c:v>
                </c:pt>
                <c:pt idx="30">
                  <c:v>549.30268999999998</c:v>
                </c:pt>
                <c:pt idx="31">
                  <c:v>548.06077000000005</c:v>
                </c:pt>
                <c:pt idx="32">
                  <c:v>548.92681000000005</c:v>
                </c:pt>
                <c:pt idx="33">
                  <c:v>554.69679000000008</c:v>
                </c:pt>
                <c:pt idx="34">
                  <c:v>558.79593999999997</c:v>
                </c:pt>
                <c:pt idx="35">
                  <c:v>562.20215000000007</c:v>
                </c:pt>
                <c:pt idx="36">
                  <c:v>562.07442000000003</c:v>
                </c:pt>
                <c:pt idx="37">
                  <c:v>560.21795999999995</c:v>
                </c:pt>
                <c:pt idx="38">
                  <c:v>562.71816999999999</c:v>
                </c:pt>
                <c:pt idx="39">
                  <c:v>568.32335</c:v>
                </c:pt>
                <c:pt idx="40">
                  <c:v>573.95154000000002</c:v>
                </c:pt>
                <c:pt idx="41">
                  <c:v>576.20372999999995</c:v>
                </c:pt>
                <c:pt idx="42">
                  <c:v>578.35931000000005</c:v>
                </c:pt>
                <c:pt idx="43">
                  <c:v>578.74252000000001</c:v>
                </c:pt>
                <c:pt idx="44">
                  <c:v>580.61345999999992</c:v>
                </c:pt>
                <c:pt idx="45">
                  <c:v>582.94490000000008</c:v>
                </c:pt>
                <c:pt idx="46">
                  <c:v>591.12182999999993</c:v>
                </c:pt>
                <c:pt idx="47">
                  <c:v>588.88817000000006</c:v>
                </c:pt>
                <c:pt idx="48">
                  <c:v>589.90715</c:v>
                </c:pt>
                <c:pt idx="49">
                  <c:v>593.84860000000003</c:v>
                </c:pt>
                <c:pt idx="50">
                  <c:v>592.40284999999994</c:v>
                </c:pt>
                <c:pt idx="51">
                  <c:v>596.56416999999999</c:v>
                </c:pt>
                <c:pt idx="52">
                  <c:v>600.62599999999998</c:v>
                </c:pt>
                <c:pt idx="53">
                  <c:v>597.73496</c:v>
                </c:pt>
                <c:pt idx="54">
                  <c:v>601.33051999999998</c:v>
                </c:pt>
                <c:pt idx="55">
                  <c:v>603.52742000000001</c:v>
                </c:pt>
                <c:pt idx="56">
                  <c:v>607.22140000000002</c:v>
                </c:pt>
                <c:pt idx="57">
                  <c:v>607.02617000000009</c:v>
                </c:pt>
                <c:pt idx="58">
                  <c:v>605.17115000000001</c:v>
                </c:pt>
                <c:pt idx="59">
                  <c:v>606.40346</c:v>
                </c:pt>
                <c:pt idx="60">
                  <c:v>608.99054000000001</c:v>
                </c:pt>
                <c:pt idx="61">
                  <c:v>605.14143999999999</c:v>
                </c:pt>
                <c:pt idx="62">
                  <c:v>613.00176999999996</c:v>
                </c:pt>
                <c:pt idx="63">
                  <c:v>459.7405</c:v>
                </c:pt>
                <c:pt idx="64">
                  <c:v>459.64792999999997</c:v>
                </c:pt>
                <c:pt idx="65">
                  <c:v>459.31016999999997</c:v>
                </c:pt>
                <c:pt idx="66">
                  <c:v>451.89902000000001</c:v>
                </c:pt>
                <c:pt idx="67">
                  <c:v>262.82886999999999</c:v>
                </c:pt>
                <c:pt idx="68">
                  <c:v>258.45661000000001</c:v>
                </c:pt>
                <c:pt idx="69">
                  <c:v>250.32317</c:v>
                </c:pt>
                <c:pt idx="70">
                  <c:v>250.32317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0941568"/>
        <c:axId val="30943488"/>
      </c:barChart>
      <c:catAx>
        <c:axId val="309415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вагон</a:t>
                </a:r>
              </a:p>
            </c:rich>
          </c:tx>
          <c:layout>
            <c:manualLayout>
              <c:xMode val="edge"/>
              <c:yMode val="edge"/>
              <c:x val="0.95780900000000002"/>
              <c:y val="0.67594600000000005"/>
            </c:manualLayout>
          </c:layout>
          <c:overlay val="0"/>
        </c:title>
        <c:numFmt formatCode="General" sourceLinked="0"/>
        <c:majorTickMark val="out"/>
        <c:minorTickMark val="out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30943488"/>
        <c:crosses val="autoZero"/>
        <c:auto val="1"/>
        <c:lblAlgn val="ctr"/>
        <c:lblOffset val="100"/>
        <c:tickMarkSkip val="1"/>
        <c:noMultiLvlLbl val="0"/>
      </c:catAx>
      <c:valAx>
        <c:axId val="30943488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/>
                  <a:t>N</a:t>
                </a:r>
                <a:r>
                  <a:rPr lang="ru-RU"/>
                  <a:t>сж, кН </a:t>
                </a:r>
              </a:p>
            </c:rich>
          </c:tx>
          <c:layout>
            <c:manualLayout>
              <c:xMode val="edge"/>
              <c:yMode val="edge"/>
              <c:x val="1.1974E-2"/>
              <c:y val="4.5547999999999998E-2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spPr>
          <a:ln w="127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30941568"/>
        <c:crosses val="autoZero"/>
        <c:crossBetween val="midCat"/>
        <c:majorUnit val="100"/>
      </c:valAx>
      <c:spPr>
        <a:noFill/>
        <a:ln w="3175">
          <a:solidFill>
            <a:srgbClr val="000000"/>
          </a:solidFill>
          <a:prstDash val="solid"/>
        </a:ln>
      </c:spPr>
    </c:plotArea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800" b="1" i="0" u="none" strike="noStrike">
          <a:solidFill>
            <a:srgbClr val="000000"/>
          </a:solidFill>
          <a:latin typeface="Arial"/>
          <a:ea typeface="Arial Cyr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0.45798</cdr:x>
      <cdr:y>0.13477</cdr:y>
    </cdr:from>
    <cdr:to>
      <cdr:x>0.54861</cdr:x>
      <cdr:y>0.87952</cdr:y>
    </cdr:to>
    <cdr:sp macro="" textlink="">
      <cdr:nvSpPr>
        <cdr:cNvPr id="20" name="Скругленный прямоугольник 19"/>
        <cdr:cNvSpPr/>
      </cdr:nvSpPr>
      <cdr:spPr bwMode="auto">
        <a:xfrm xmlns:a="http://schemas.openxmlformats.org/drawingml/2006/main">
          <a:off x="3584290" y="249863"/>
          <a:ext cx="709379" cy="1380764"/>
        </a:xfrm>
        <a:prstGeom xmlns:a="http://schemas.openxmlformats.org/drawingml/2006/main" prst="roundRect">
          <a:avLst>
            <a:gd name="adj" fmla="val 16667"/>
          </a:avLst>
        </a:prstGeom>
        <a:noFill xmlns:a="http://schemas.openxmlformats.org/drawingml/2006/main"/>
        <a:ln xmlns:a="http://schemas.openxmlformats.org/drawingml/2006/main" w="19050">
          <a:solidFill>
            <a:srgbClr val="FF0000">
              <a:alpha val="50000"/>
            </a:srgb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>
            <a:defRPr/>
          </a:pPr>
          <a:endParaRPr lang="ru-RU"/>
        </a:p>
      </cdr:txBody>
    </cdr:sp>
  </cdr:relSizeAnchor>
  <cdr:relSizeAnchor xmlns:cdr="http://schemas.openxmlformats.org/drawingml/2006/chartDrawing">
    <cdr:from>
      <cdr:x>0.55224</cdr:x>
      <cdr:y>0.18151</cdr:y>
    </cdr:from>
    <cdr:to>
      <cdr:x>0.58843</cdr:x>
      <cdr:y>0.23304</cdr:y>
    </cdr:to>
    <cdr:cxnSp macro="">
      <cdr:nvCxnSpPr>
        <cdr:cNvPr id="22" name="Прямая со стрелкой 21"/>
        <cdr:cNvCxnSpPr>
          <a:cxnSpLocks xmlns:a="http://schemas.openxmlformats.org/drawingml/2006/main"/>
        </cdr:cNvCxnSpPr>
      </cdr:nvCxnSpPr>
      <cdr:spPr bwMode="auto">
        <a:xfrm xmlns:a="http://schemas.openxmlformats.org/drawingml/2006/main" flipH="1">
          <a:off x="4322080" y="336516"/>
          <a:ext cx="283228" cy="95532"/>
        </a:xfrm>
        <a:prstGeom xmlns:a="http://schemas.openxmlformats.org/drawingml/2006/main" prst="straightConnector1">
          <a:avLst/>
        </a:prstGeom>
        <a:ln xmlns:a="http://schemas.openxmlformats.org/drawingml/2006/main" w="28575">
          <a:solidFill>
            <a:srgbClr val="FF0000"/>
          </a:solidFill>
          <a:tailEnd type="triangle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0.57717</cdr:x>
      <cdr:y>0.10226</cdr:y>
    </cdr:from>
    <cdr:to>
      <cdr:x>0.66178</cdr:x>
      <cdr:y>0.21846</cdr:y>
    </cdr:to>
    <cdr:sp macro="" textlink="">
      <cdr:nvSpPr>
        <cdr:cNvPr id="27" name="Прямоугольник 26"/>
        <cdr:cNvSpPr/>
      </cdr:nvSpPr>
      <cdr:spPr bwMode="auto">
        <a:xfrm xmlns:a="http://schemas.openxmlformats.org/drawingml/2006/main">
          <a:off x="4517177" y="189583"/>
          <a:ext cx="662185" cy="21544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>
            <a:defRPr/>
          </a:pPr>
          <a:r>
            <a:rPr lang="ru-RU" sz="800" b="1">
              <a:ln w="0"/>
              <a:solidFill>
                <a:schemeClr val="tx1"/>
              </a:solidFill>
              <a:latin typeface="Arial"/>
              <a:cs typeface="Arial"/>
            </a:rPr>
            <a:t>10 </a:t>
          </a:r>
          <a:r>
            <a:rPr lang="en-US" sz="800" b="1" cap="none" spc="0">
              <a:ln w="0"/>
              <a:solidFill>
                <a:schemeClr val="tx1"/>
              </a:solidFill>
              <a:latin typeface="Arial"/>
              <a:cs typeface="Arial"/>
            </a:rPr>
            <a:t>-</a:t>
          </a:r>
          <a:r>
            <a:rPr lang="ru-RU" sz="800" b="1" cap="none" spc="0">
              <a:ln w="0"/>
              <a:solidFill>
                <a:schemeClr val="tx1"/>
              </a:solidFill>
              <a:latin typeface="Arial"/>
              <a:cs typeface="Arial"/>
            </a:rPr>
            <a:t> 2</a:t>
          </a:r>
          <a:r>
            <a:rPr lang="en-US" sz="800" b="1" cap="none" spc="0">
              <a:ln w="0"/>
              <a:solidFill>
                <a:schemeClr val="tx1"/>
              </a:solidFill>
              <a:latin typeface="Arial"/>
              <a:cs typeface="Arial"/>
            </a:rPr>
            <a:t>5%</a:t>
          </a:r>
          <a:endParaRPr lang="ru-RU" sz="800" b="1" cap="none" spc="0">
            <a:ln w="0"/>
            <a:solidFill>
              <a:schemeClr val="tx1"/>
            </a:solidFill>
            <a:latin typeface="Arial"/>
            <a:cs typeface="Arial"/>
          </a:endParaRPr>
        </a:p>
      </cdr:txBody>
    </cdr:sp>
  </cdr:relSizeAnchor>
  <cdr:relSizeAnchor xmlns:cdr="http://schemas.openxmlformats.org/drawingml/2006/chartDrawing">
    <cdr:from>
      <cdr:x>0.88502</cdr:x>
      <cdr:y>0.13671</cdr:y>
    </cdr:from>
    <cdr:to>
      <cdr:x>0.98406</cdr:x>
      <cdr:y>0.86954</cdr:y>
    </cdr:to>
    <cdr:sp macro="" textlink="">
      <cdr:nvSpPr>
        <cdr:cNvPr id="28" name="Скругленный прямоугольник 27"/>
        <cdr:cNvSpPr/>
      </cdr:nvSpPr>
      <cdr:spPr bwMode="auto">
        <a:xfrm xmlns:a="http://schemas.openxmlformats.org/drawingml/2006/main">
          <a:off x="6926470" y="253458"/>
          <a:ext cx="775182" cy="1358671"/>
        </a:xfrm>
        <a:prstGeom xmlns:a="http://schemas.openxmlformats.org/drawingml/2006/main" prst="roundRect">
          <a:avLst>
            <a:gd name="adj" fmla="val 16667"/>
          </a:avLst>
        </a:prstGeom>
        <a:noFill xmlns:a="http://schemas.openxmlformats.org/drawingml/2006/main"/>
        <a:ln xmlns:a="http://schemas.openxmlformats.org/drawingml/2006/main" w="19050">
          <a:solidFill>
            <a:srgbClr val="FF0000">
              <a:alpha val="50000"/>
            </a:srgb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defRPr/>
          </a:pPr>
          <a:endParaRPr lang="ru-RU"/>
        </a:p>
      </cdr:txBody>
    </cdr:sp>
  </cdr:relSizeAnchor>
  <cdr:relSizeAnchor xmlns:cdr="http://schemas.openxmlformats.org/drawingml/2006/chartDrawing">
    <cdr:from>
      <cdr:x>0.33283</cdr:x>
      <cdr:y>0.20266</cdr:y>
    </cdr:from>
    <cdr:to>
      <cdr:x>0.39806</cdr:x>
      <cdr:y>0.31886</cdr:y>
    </cdr:to>
    <cdr:sp macro="" textlink="">
      <cdr:nvSpPr>
        <cdr:cNvPr id="11" name="Прямоугольник 10"/>
        <cdr:cNvSpPr/>
      </cdr:nvSpPr>
      <cdr:spPr bwMode="auto">
        <a:xfrm xmlns:a="http://schemas.openxmlformats.org/drawingml/2006/main">
          <a:off x="2604860" y="375727"/>
          <a:ext cx="510476" cy="21544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/>
          </a:pPr>
          <a:r>
            <a:rPr lang="ru-RU" sz="800" b="1">
              <a:ln w="0"/>
              <a:solidFill>
                <a:schemeClr val="tx1"/>
              </a:solidFill>
              <a:latin typeface="Arial"/>
              <a:cs typeface="Arial"/>
            </a:rPr>
            <a:t>601 кН</a:t>
          </a:r>
          <a:endParaRPr lang="ru-RU" sz="800" b="1" cap="none" spc="0">
            <a:ln w="0"/>
            <a:solidFill>
              <a:schemeClr val="tx1"/>
            </a:solidFill>
            <a:latin typeface="Arial"/>
            <a:cs typeface="Arial"/>
          </a:endParaRPr>
        </a:p>
      </cdr:txBody>
    </cdr:sp>
  </cdr:relSizeAnchor>
  <cdr:relSizeAnchor xmlns:cdr="http://schemas.openxmlformats.org/drawingml/2006/chartDrawing">
    <cdr:from>
      <cdr:x>0.22041</cdr:x>
      <cdr:y>0.19804</cdr:y>
    </cdr:from>
    <cdr:to>
      <cdr:x>0.28638</cdr:x>
      <cdr:y>0.31424</cdr:y>
    </cdr:to>
    <cdr:sp macro="" textlink="">
      <cdr:nvSpPr>
        <cdr:cNvPr id="12" name="Прямоугольник 11"/>
        <cdr:cNvSpPr/>
      </cdr:nvSpPr>
      <cdr:spPr bwMode="auto">
        <a:xfrm xmlns:a="http://schemas.openxmlformats.org/drawingml/2006/main">
          <a:off x="1724988" y="367166"/>
          <a:ext cx="516296" cy="21544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/>
          </a:pPr>
          <a:r>
            <a:rPr lang="ru-RU" sz="800" b="1">
              <a:ln w="0"/>
              <a:solidFill>
                <a:schemeClr val="tx1"/>
              </a:solidFill>
              <a:latin typeface="Arial"/>
              <a:cs typeface="Arial"/>
            </a:rPr>
            <a:t>531 кН</a:t>
          </a:r>
          <a:endParaRPr lang="ru-RU" sz="800" b="1" cap="none" spc="0">
            <a:ln w="0"/>
            <a:solidFill>
              <a:schemeClr val="tx1"/>
            </a:solidFill>
            <a:latin typeface="Arial"/>
            <a:cs typeface="Arial"/>
          </a:endParaRPr>
        </a:p>
      </cdr:txBody>
    </cdr:sp>
  </cdr:relSizeAnchor>
  <cdr:relSizeAnchor xmlns:cdr="http://schemas.openxmlformats.org/drawingml/2006/chartDrawing">
    <cdr:from>
      <cdr:x>0.2893</cdr:x>
      <cdr:y>0.23797</cdr:y>
    </cdr:from>
    <cdr:to>
      <cdr:x>0.34207</cdr:x>
      <cdr:y>0.33757</cdr:y>
    </cdr:to>
    <cdr:sp macro="" textlink="">
      <cdr:nvSpPr>
        <cdr:cNvPr id="13" name="Прямоугольник 12"/>
        <cdr:cNvSpPr/>
      </cdr:nvSpPr>
      <cdr:spPr bwMode="auto">
        <a:xfrm xmlns:a="http://schemas.openxmlformats.org/drawingml/2006/main">
          <a:off x="2264180" y="441197"/>
          <a:ext cx="412997" cy="18466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/>
          </a:pPr>
          <a:r>
            <a:rPr lang="ru-RU" sz="600" b="1">
              <a:ln w="0"/>
              <a:solidFill>
                <a:schemeClr val="tx1"/>
              </a:solidFill>
              <a:latin typeface="Arial"/>
              <a:cs typeface="Arial"/>
            </a:rPr>
            <a:t>+13</a:t>
          </a:r>
          <a:r>
            <a:rPr lang="en-US" sz="600" b="1" cap="none" spc="0">
              <a:ln w="0"/>
              <a:solidFill>
                <a:schemeClr val="tx1"/>
              </a:solidFill>
              <a:latin typeface="Arial"/>
              <a:cs typeface="Arial"/>
            </a:rPr>
            <a:t>%</a:t>
          </a:r>
          <a:endParaRPr lang="ru-RU" sz="600" b="1" cap="none" spc="0">
            <a:ln w="0"/>
            <a:solidFill>
              <a:schemeClr val="tx1"/>
            </a:solidFill>
            <a:latin typeface="Arial"/>
            <a:cs typeface="Arial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0.389</cdr:x>
      <cdr:y>0.19707</cdr:y>
    </cdr:from>
    <cdr:to>
      <cdr:x>0.43701</cdr:x>
      <cdr:y>0.27551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3346058" y="463955"/>
          <a:ext cx="412998" cy="18465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/>
          </a:pPr>
          <a:r>
            <a:rPr lang="ru-RU" sz="600" b="1">
              <a:ln w="0"/>
              <a:solidFill>
                <a:schemeClr val="tx1"/>
              </a:solidFill>
              <a:latin typeface="Arial"/>
              <a:cs typeface="Arial"/>
            </a:rPr>
            <a:t>+14</a:t>
          </a:r>
          <a:r>
            <a:rPr lang="en-US" sz="600" b="1" cap="none" spc="0">
              <a:ln w="0"/>
              <a:solidFill>
                <a:schemeClr val="tx1"/>
              </a:solidFill>
              <a:latin typeface="Arial"/>
              <a:cs typeface="Arial"/>
            </a:rPr>
            <a:t>%</a:t>
          </a:r>
          <a:endParaRPr lang="ru-RU" sz="600" b="1" cap="none" spc="0">
            <a:ln w="0"/>
            <a:solidFill>
              <a:schemeClr val="tx1"/>
            </a:solidFill>
            <a:latin typeface="Arial"/>
            <a:cs typeface="Arial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64706-A8C6-437F-A169-68B08E685BD7}" type="datetimeFigureOut">
              <a:rPr lang="ru-RU" smtClean="0"/>
              <a:t>07.09.2024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5FA161-FEAB-4A0A-83B3-CF1E3C5F2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24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FA161-FEAB-4A0A-83B3-CF1E3C5F290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01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 userDrawn="1"/>
        </p:nvSpPr>
        <p:spPr bwMode="auto">
          <a:xfrm>
            <a:off x="890588" y="2517775"/>
            <a:ext cx="5513387" cy="5651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457200">
              <a:defRPr/>
            </a:pPr>
            <a:r>
              <a:rPr lang="ru-RU" sz="2200">
                <a:solidFill>
                  <a:srgbClr val="FFFFFF"/>
                </a:solidFill>
                <a:latin typeface="Verdana"/>
              </a:rPr>
              <a:t>Образец заголовка</a:t>
            </a:r>
            <a:endParaRPr lang="en-US" sz="2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 bwMode="auto">
          <a:xfrm>
            <a:off x="902401" y="4521200"/>
            <a:ext cx="4193157" cy="381396"/>
          </a:xfrm>
        </p:spPr>
        <p:txBody>
          <a:bodyPr anchor="b">
            <a:normAutofit/>
          </a:bodyPr>
          <a:lstStyle>
            <a:lvl1pPr>
              <a:buNone/>
              <a:defRPr sz="1000"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 bwMode="auto">
          <a:xfrm>
            <a:off x="890030" y="2625757"/>
            <a:ext cx="5514509" cy="564404"/>
          </a:xfrm>
        </p:spPr>
        <p:txBody>
          <a:bodyPr/>
          <a:lstStyle>
            <a:lvl1pPr marL="0" marR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 bwMode="auto">
          <a:xfrm>
            <a:off x="898321" y="3437382"/>
            <a:ext cx="5514509" cy="84873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tangle 21"/>
          <p:cNvSpPr/>
          <p:nvPr userDrawn="1"/>
        </p:nvSpPr>
        <p:spPr bwMode="auto">
          <a:xfrm>
            <a:off x="0" y="0"/>
            <a:ext cx="9144000" cy="4865687"/>
          </a:xfrm>
          <a:prstGeom prst="rect">
            <a:avLst/>
          </a:prstGeom>
          <a:solidFill>
            <a:srgbClr val="BFC5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Rectangle 22"/>
          <p:cNvSpPr/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0"/>
          <p:cNvGrpSpPr>
            <a:grpSpLocks noChangeAspect="1"/>
          </p:cNvGrpSpPr>
          <p:nvPr userDrawn="1"/>
        </p:nvGrpSpPr>
        <p:grpSpPr bwMode="auto">
          <a:xfrm>
            <a:off x="8496300" y="4948238"/>
            <a:ext cx="306388" cy="136525"/>
            <a:chOff x="5385680" y="6487509"/>
            <a:chExt cx="1039813" cy="461962"/>
          </a:xfrm>
        </p:grpSpPr>
        <p:sp>
          <p:nvSpPr>
            <p:cNvPr id="6" name="Freeform 27"/>
            <p:cNvSpPr/>
            <p:nvPr userDrawn="1"/>
          </p:nvSpPr>
          <p:spPr bwMode="auto">
            <a:xfrm>
              <a:off x="6048359" y="6487509"/>
              <a:ext cx="377134" cy="343786"/>
            </a:xfrm>
            <a:custGeom>
              <a:avLst/>
              <a:gdLst>
                <a:gd name="T0" fmla="*/ 2147483647 w 1195"/>
                <a:gd name="T1" fmla="*/ 2147483647 h 1091"/>
                <a:gd name="T2" fmla="*/ 2147483647 w 1195"/>
                <a:gd name="T3" fmla="*/ 2147483647 h 1091"/>
                <a:gd name="T4" fmla="*/ 2147483647 w 1195"/>
                <a:gd name="T5" fmla="*/ 2147483647 h 1091"/>
                <a:gd name="T6" fmla="*/ 2147483647 w 1195"/>
                <a:gd name="T7" fmla="*/ 2147483647 h 1091"/>
                <a:gd name="T8" fmla="*/ 2147483647 w 1195"/>
                <a:gd name="T9" fmla="*/ 2147483647 h 1091"/>
                <a:gd name="T10" fmla="*/ 2147483647 w 1195"/>
                <a:gd name="T11" fmla="*/ 2147483647 h 1091"/>
                <a:gd name="T12" fmla="*/ 2147483647 w 1195"/>
                <a:gd name="T13" fmla="*/ 2147483647 h 1091"/>
                <a:gd name="T14" fmla="*/ 2147483647 w 1195"/>
                <a:gd name="T15" fmla="*/ 2147483647 h 1091"/>
                <a:gd name="T16" fmla="*/ 2147483647 w 1195"/>
                <a:gd name="T17" fmla="*/ 2147483647 h 1091"/>
                <a:gd name="T18" fmla="*/ 2147483647 w 1195"/>
                <a:gd name="T19" fmla="*/ 2147483647 h 1091"/>
                <a:gd name="T20" fmla="*/ 2147483647 w 1195"/>
                <a:gd name="T21" fmla="*/ 2147483647 h 1091"/>
                <a:gd name="T22" fmla="*/ 2147483647 w 1195"/>
                <a:gd name="T23" fmla="*/ 2147483647 h 1091"/>
                <a:gd name="T24" fmla="*/ 2147483647 w 1195"/>
                <a:gd name="T25" fmla="*/ 2147483647 h 1091"/>
                <a:gd name="T26" fmla="*/ 2147483647 w 1195"/>
                <a:gd name="T27" fmla="*/ 2147483647 h 1091"/>
                <a:gd name="T28" fmla="*/ 2147483647 w 1195"/>
                <a:gd name="T29" fmla="*/ 2147483647 h 1091"/>
                <a:gd name="T30" fmla="*/ 2147483647 w 1195"/>
                <a:gd name="T31" fmla="*/ 2147483647 h 1091"/>
                <a:gd name="T32" fmla="*/ 2147483647 w 1195"/>
                <a:gd name="T33" fmla="*/ 2147483647 h 1091"/>
                <a:gd name="T34" fmla="*/ 2147483647 w 1195"/>
                <a:gd name="T35" fmla="*/ 2147483647 h 1091"/>
                <a:gd name="T36" fmla="*/ 2147483647 w 1195"/>
                <a:gd name="T37" fmla="*/ 2147483647 h 1091"/>
                <a:gd name="T38" fmla="*/ 2147483647 w 1195"/>
                <a:gd name="T39" fmla="*/ 2147483647 h 1091"/>
                <a:gd name="T40" fmla="*/ 2147483647 w 1195"/>
                <a:gd name="T41" fmla="*/ 2147483647 h 1091"/>
                <a:gd name="T42" fmla="*/ 2147483647 w 1195"/>
                <a:gd name="T43" fmla="*/ 2147483647 h 1091"/>
                <a:gd name="T44" fmla="*/ 2147483647 w 1195"/>
                <a:gd name="T45" fmla="*/ 2147483647 h 1091"/>
                <a:gd name="T46" fmla="*/ 2147483647 w 1195"/>
                <a:gd name="T47" fmla="*/ 2147483647 h 1091"/>
                <a:gd name="T48" fmla="*/ 2147483647 w 1195"/>
                <a:gd name="T49" fmla="*/ 2147483647 h 1091"/>
                <a:gd name="T50" fmla="*/ 2147483647 w 1195"/>
                <a:gd name="T51" fmla="*/ 2147483647 h 1091"/>
                <a:gd name="T52" fmla="*/ 2147483647 w 1195"/>
                <a:gd name="T53" fmla="*/ 2147483647 h 1091"/>
                <a:gd name="T54" fmla="*/ 2147483647 w 1195"/>
                <a:gd name="T55" fmla="*/ 2147483647 h 1091"/>
                <a:gd name="T56" fmla="*/ 2147483647 w 1195"/>
                <a:gd name="T57" fmla="*/ 2147483647 h 1091"/>
                <a:gd name="T58" fmla="*/ 2147483647 w 1195"/>
                <a:gd name="T59" fmla="*/ 2147483647 h 1091"/>
                <a:gd name="T60" fmla="*/ 2147483647 w 1195"/>
                <a:gd name="T61" fmla="*/ 2147483647 h 1091"/>
                <a:gd name="T62" fmla="*/ 2147483647 w 1195"/>
                <a:gd name="T63" fmla="*/ 2147483647 h 1091"/>
                <a:gd name="T64" fmla="*/ 2147483647 w 1195"/>
                <a:gd name="T65" fmla="*/ 2147483647 h 1091"/>
                <a:gd name="T66" fmla="*/ 2147483647 w 1195"/>
                <a:gd name="T67" fmla="*/ 2147483647 h 1091"/>
                <a:gd name="T68" fmla="*/ 2147483647 w 1195"/>
                <a:gd name="T69" fmla="*/ 2147483647 h 1091"/>
                <a:gd name="T70" fmla="*/ 2147483647 w 1195"/>
                <a:gd name="T71" fmla="*/ 2147483647 h 1091"/>
                <a:gd name="T72" fmla="*/ 2147483647 w 1195"/>
                <a:gd name="T73" fmla="*/ 2147483647 h 1091"/>
                <a:gd name="T74" fmla="*/ 2147483647 w 1195"/>
                <a:gd name="T75" fmla="*/ 2147483647 h 1091"/>
                <a:gd name="T76" fmla="*/ 2147483647 w 1195"/>
                <a:gd name="T77" fmla="*/ 2147483647 h 1091"/>
                <a:gd name="T78" fmla="*/ 2147483647 w 1195"/>
                <a:gd name="T79" fmla="*/ 2147483647 h 1091"/>
                <a:gd name="T80" fmla="*/ 2147483647 w 1195"/>
                <a:gd name="T81" fmla="*/ 2147483647 h 1091"/>
                <a:gd name="T82" fmla="*/ 2147483647 w 1195"/>
                <a:gd name="T83" fmla="*/ 2147483647 h 1091"/>
                <a:gd name="T84" fmla="*/ 2147483647 w 1195"/>
                <a:gd name="T85" fmla="*/ 2147483647 h 1091"/>
                <a:gd name="T86" fmla="*/ 2147483647 w 1195"/>
                <a:gd name="T87" fmla="*/ 2147483647 h 1091"/>
                <a:gd name="T88" fmla="*/ 2147483647 w 1195"/>
                <a:gd name="T89" fmla="*/ 2147483647 h 1091"/>
                <a:gd name="T90" fmla="*/ 2147483647 w 1195"/>
                <a:gd name="T91" fmla="*/ 0 h 1091"/>
                <a:gd name="T92" fmla="*/ 2147483647 w 1195"/>
                <a:gd name="T93" fmla="*/ 2147483647 h 1091"/>
                <a:gd name="T94" fmla="*/ 2147483647 w 1195"/>
                <a:gd name="T95" fmla="*/ 2147483647 h 1091"/>
                <a:gd name="T96" fmla="*/ 2147483647 w 1195"/>
                <a:gd name="T97" fmla="*/ 2147483647 h 1091"/>
                <a:gd name="T98" fmla="*/ 2147483647 w 1195"/>
                <a:gd name="T99" fmla="*/ 2147483647 h 10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95" h="1091" extrusionOk="0">
                  <a:moveTo>
                    <a:pt x="239" y="127"/>
                  </a:moveTo>
                  <a:lnTo>
                    <a:pt x="239" y="181"/>
                  </a:lnTo>
                  <a:lnTo>
                    <a:pt x="693" y="181"/>
                  </a:lnTo>
                  <a:lnTo>
                    <a:pt x="719" y="181"/>
                  </a:lnTo>
                  <a:lnTo>
                    <a:pt x="747" y="185"/>
                  </a:lnTo>
                  <a:lnTo>
                    <a:pt x="762" y="188"/>
                  </a:lnTo>
                  <a:lnTo>
                    <a:pt x="775" y="194"/>
                  </a:lnTo>
                  <a:lnTo>
                    <a:pt x="789" y="202"/>
                  </a:lnTo>
                  <a:lnTo>
                    <a:pt x="801" y="212"/>
                  </a:lnTo>
                  <a:lnTo>
                    <a:pt x="809" y="224"/>
                  </a:lnTo>
                  <a:lnTo>
                    <a:pt x="817" y="236"/>
                  </a:lnTo>
                  <a:lnTo>
                    <a:pt x="823" y="251"/>
                  </a:lnTo>
                  <a:lnTo>
                    <a:pt x="827" y="264"/>
                  </a:lnTo>
                  <a:lnTo>
                    <a:pt x="830" y="293"/>
                  </a:lnTo>
                  <a:lnTo>
                    <a:pt x="830" y="318"/>
                  </a:lnTo>
                  <a:lnTo>
                    <a:pt x="830" y="773"/>
                  </a:lnTo>
                  <a:lnTo>
                    <a:pt x="830" y="798"/>
                  </a:lnTo>
                  <a:lnTo>
                    <a:pt x="827" y="825"/>
                  </a:lnTo>
                  <a:lnTo>
                    <a:pt x="823" y="840"/>
                  </a:lnTo>
                  <a:lnTo>
                    <a:pt x="817" y="853"/>
                  </a:lnTo>
                  <a:lnTo>
                    <a:pt x="809" y="867"/>
                  </a:lnTo>
                  <a:lnTo>
                    <a:pt x="801" y="878"/>
                  </a:lnTo>
                  <a:lnTo>
                    <a:pt x="789" y="889"/>
                  </a:lnTo>
                  <a:lnTo>
                    <a:pt x="775" y="896"/>
                  </a:lnTo>
                  <a:lnTo>
                    <a:pt x="762" y="902"/>
                  </a:lnTo>
                  <a:lnTo>
                    <a:pt x="747" y="905"/>
                  </a:lnTo>
                  <a:lnTo>
                    <a:pt x="719" y="908"/>
                  </a:lnTo>
                  <a:lnTo>
                    <a:pt x="693" y="910"/>
                  </a:lnTo>
                  <a:lnTo>
                    <a:pt x="475" y="910"/>
                  </a:lnTo>
                  <a:lnTo>
                    <a:pt x="460" y="908"/>
                  </a:lnTo>
                  <a:lnTo>
                    <a:pt x="443" y="908"/>
                  </a:lnTo>
                  <a:lnTo>
                    <a:pt x="428" y="907"/>
                  </a:lnTo>
                  <a:lnTo>
                    <a:pt x="413" y="904"/>
                  </a:lnTo>
                  <a:lnTo>
                    <a:pt x="400" y="899"/>
                  </a:lnTo>
                  <a:lnTo>
                    <a:pt x="387" y="892"/>
                  </a:lnTo>
                  <a:lnTo>
                    <a:pt x="381" y="886"/>
                  </a:lnTo>
                  <a:lnTo>
                    <a:pt x="376" y="881"/>
                  </a:lnTo>
                  <a:lnTo>
                    <a:pt x="372" y="874"/>
                  </a:lnTo>
                  <a:lnTo>
                    <a:pt x="367" y="867"/>
                  </a:lnTo>
                  <a:lnTo>
                    <a:pt x="364" y="859"/>
                  </a:lnTo>
                  <a:lnTo>
                    <a:pt x="363" y="852"/>
                  </a:lnTo>
                  <a:lnTo>
                    <a:pt x="361" y="844"/>
                  </a:lnTo>
                  <a:lnTo>
                    <a:pt x="361" y="837"/>
                  </a:lnTo>
                  <a:lnTo>
                    <a:pt x="363" y="822"/>
                  </a:lnTo>
                  <a:lnTo>
                    <a:pt x="367" y="809"/>
                  </a:lnTo>
                  <a:lnTo>
                    <a:pt x="373" y="795"/>
                  </a:lnTo>
                  <a:lnTo>
                    <a:pt x="381" y="782"/>
                  </a:lnTo>
                  <a:lnTo>
                    <a:pt x="390" y="768"/>
                  </a:lnTo>
                  <a:lnTo>
                    <a:pt x="399" y="758"/>
                  </a:lnTo>
                  <a:lnTo>
                    <a:pt x="693" y="364"/>
                  </a:lnTo>
                  <a:lnTo>
                    <a:pt x="239" y="364"/>
                  </a:lnTo>
                  <a:lnTo>
                    <a:pt x="56" y="606"/>
                  </a:lnTo>
                  <a:lnTo>
                    <a:pt x="35" y="636"/>
                  </a:lnTo>
                  <a:lnTo>
                    <a:pt x="16" y="664"/>
                  </a:lnTo>
                  <a:lnTo>
                    <a:pt x="10" y="679"/>
                  </a:lnTo>
                  <a:lnTo>
                    <a:pt x="4" y="694"/>
                  </a:lnTo>
                  <a:lnTo>
                    <a:pt x="1" y="710"/>
                  </a:lnTo>
                  <a:lnTo>
                    <a:pt x="0" y="727"/>
                  </a:lnTo>
                  <a:lnTo>
                    <a:pt x="1" y="743"/>
                  </a:lnTo>
                  <a:lnTo>
                    <a:pt x="4" y="759"/>
                  </a:lnTo>
                  <a:lnTo>
                    <a:pt x="9" y="774"/>
                  </a:lnTo>
                  <a:lnTo>
                    <a:pt x="16" y="789"/>
                  </a:lnTo>
                  <a:lnTo>
                    <a:pt x="34" y="817"/>
                  </a:lnTo>
                  <a:lnTo>
                    <a:pt x="56" y="849"/>
                  </a:lnTo>
                  <a:lnTo>
                    <a:pt x="102" y="910"/>
                  </a:lnTo>
                  <a:lnTo>
                    <a:pt x="137" y="954"/>
                  </a:lnTo>
                  <a:lnTo>
                    <a:pt x="172" y="996"/>
                  </a:lnTo>
                  <a:lnTo>
                    <a:pt x="192" y="1015"/>
                  </a:lnTo>
                  <a:lnTo>
                    <a:pt x="211" y="1033"/>
                  </a:lnTo>
                  <a:lnTo>
                    <a:pt x="232" y="1048"/>
                  </a:lnTo>
                  <a:lnTo>
                    <a:pt x="254" y="1061"/>
                  </a:lnTo>
                  <a:lnTo>
                    <a:pt x="277" y="1070"/>
                  </a:lnTo>
                  <a:lnTo>
                    <a:pt x="302" y="1078"/>
                  </a:lnTo>
                  <a:lnTo>
                    <a:pt x="327" y="1084"/>
                  </a:lnTo>
                  <a:lnTo>
                    <a:pt x="355" y="1087"/>
                  </a:lnTo>
                  <a:lnTo>
                    <a:pt x="385" y="1090"/>
                  </a:lnTo>
                  <a:lnTo>
                    <a:pt x="416" y="1091"/>
                  </a:lnTo>
                  <a:lnTo>
                    <a:pt x="449" y="1091"/>
                  </a:lnTo>
                  <a:lnTo>
                    <a:pt x="485" y="1091"/>
                  </a:lnTo>
                  <a:lnTo>
                    <a:pt x="683" y="1091"/>
                  </a:lnTo>
                  <a:lnTo>
                    <a:pt x="728" y="1091"/>
                  </a:lnTo>
                  <a:lnTo>
                    <a:pt x="777" y="1090"/>
                  </a:lnTo>
                  <a:lnTo>
                    <a:pt x="802" y="1088"/>
                  </a:lnTo>
                  <a:lnTo>
                    <a:pt x="829" y="1085"/>
                  </a:lnTo>
                  <a:lnTo>
                    <a:pt x="856" y="1081"/>
                  </a:lnTo>
                  <a:lnTo>
                    <a:pt x="882" y="1076"/>
                  </a:lnTo>
                  <a:lnTo>
                    <a:pt x="908" y="1070"/>
                  </a:lnTo>
                  <a:lnTo>
                    <a:pt x="935" y="1063"/>
                  </a:lnTo>
                  <a:lnTo>
                    <a:pt x="961" y="1054"/>
                  </a:lnTo>
                  <a:lnTo>
                    <a:pt x="987" y="1043"/>
                  </a:lnTo>
                  <a:lnTo>
                    <a:pt x="1012" y="1030"/>
                  </a:lnTo>
                  <a:lnTo>
                    <a:pt x="1036" y="1015"/>
                  </a:lnTo>
                  <a:lnTo>
                    <a:pt x="1060" y="997"/>
                  </a:lnTo>
                  <a:lnTo>
                    <a:pt x="1080" y="977"/>
                  </a:lnTo>
                  <a:lnTo>
                    <a:pt x="1101" y="956"/>
                  </a:lnTo>
                  <a:lnTo>
                    <a:pt x="1119" y="932"/>
                  </a:lnTo>
                  <a:lnTo>
                    <a:pt x="1134" y="908"/>
                  </a:lnTo>
                  <a:lnTo>
                    <a:pt x="1147" y="884"/>
                  </a:lnTo>
                  <a:lnTo>
                    <a:pt x="1158" y="861"/>
                  </a:lnTo>
                  <a:lnTo>
                    <a:pt x="1167" y="835"/>
                  </a:lnTo>
                  <a:lnTo>
                    <a:pt x="1174" y="811"/>
                  </a:lnTo>
                  <a:lnTo>
                    <a:pt x="1180" y="786"/>
                  </a:lnTo>
                  <a:lnTo>
                    <a:pt x="1185" y="764"/>
                  </a:lnTo>
                  <a:lnTo>
                    <a:pt x="1189" y="740"/>
                  </a:lnTo>
                  <a:lnTo>
                    <a:pt x="1191" y="719"/>
                  </a:lnTo>
                  <a:lnTo>
                    <a:pt x="1194" y="698"/>
                  </a:lnTo>
                  <a:lnTo>
                    <a:pt x="1195" y="663"/>
                  </a:lnTo>
                  <a:lnTo>
                    <a:pt x="1195" y="636"/>
                  </a:lnTo>
                  <a:lnTo>
                    <a:pt x="1195" y="455"/>
                  </a:lnTo>
                  <a:lnTo>
                    <a:pt x="1195" y="426"/>
                  </a:lnTo>
                  <a:lnTo>
                    <a:pt x="1194" y="391"/>
                  </a:lnTo>
                  <a:lnTo>
                    <a:pt x="1191" y="371"/>
                  </a:lnTo>
                  <a:lnTo>
                    <a:pt x="1189" y="349"/>
                  </a:lnTo>
                  <a:lnTo>
                    <a:pt x="1185" y="327"/>
                  </a:lnTo>
                  <a:lnTo>
                    <a:pt x="1180" y="303"/>
                  </a:lnTo>
                  <a:lnTo>
                    <a:pt x="1174" y="279"/>
                  </a:lnTo>
                  <a:lnTo>
                    <a:pt x="1167" y="255"/>
                  </a:lnTo>
                  <a:lnTo>
                    <a:pt x="1158" y="230"/>
                  </a:lnTo>
                  <a:lnTo>
                    <a:pt x="1147" y="206"/>
                  </a:lnTo>
                  <a:lnTo>
                    <a:pt x="1134" y="181"/>
                  </a:lnTo>
                  <a:lnTo>
                    <a:pt x="1119" y="157"/>
                  </a:lnTo>
                  <a:lnTo>
                    <a:pt x="1101" y="135"/>
                  </a:lnTo>
                  <a:lnTo>
                    <a:pt x="1080" y="113"/>
                  </a:lnTo>
                  <a:lnTo>
                    <a:pt x="1060" y="93"/>
                  </a:lnTo>
                  <a:lnTo>
                    <a:pt x="1036" y="75"/>
                  </a:lnTo>
                  <a:lnTo>
                    <a:pt x="1012" y="61"/>
                  </a:lnTo>
                  <a:lnTo>
                    <a:pt x="987" y="47"/>
                  </a:lnTo>
                  <a:lnTo>
                    <a:pt x="961" y="37"/>
                  </a:lnTo>
                  <a:lnTo>
                    <a:pt x="935" y="26"/>
                  </a:lnTo>
                  <a:lnTo>
                    <a:pt x="908" y="19"/>
                  </a:lnTo>
                  <a:lnTo>
                    <a:pt x="882" y="13"/>
                  </a:lnTo>
                  <a:lnTo>
                    <a:pt x="856" y="8"/>
                  </a:lnTo>
                  <a:lnTo>
                    <a:pt x="829" y="5"/>
                  </a:lnTo>
                  <a:lnTo>
                    <a:pt x="802" y="3"/>
                  </a:lnTo>
                  <a:lnTo>
                    <a:pt x="777" y="1"/>
                  </a:lnTo>
                  <a:lnTo>
                    <a:pt x="728" y="0"/>
                  </a:lnTo>
                  <a:lnTo>
                    <a:pt x="683" y="0"/>
                  </a:lnTo>
                  <a:lnTo>
                    <a:pt x="367" y="0"/>
                  </a:lnTo>
                  <a:lnTo>
                    <a:pt x="344" y="0"/>
                  </a:lnTo>
                  <a:lnTo>
                    <a:pt x="318" y="3"/>
                  </a:lnTo>
                  <a:lnTo>
                    <a:pt x="305" y="7"/>
                  </a:lnTo>
                  <a:lnTo>
                    <a:pt x="293" y="11"/>
                  </a:lnTo>
                  <a:lnTo>
                    <a:pt x="281" y="19"/>
                  </a:lnTo>
                  <a:lnTo>
                    <a:pt x="269" y="29"/>
                  </a:lnTo>
                  <a:lnTo>
                    <a:pt x="259" y="41"/>
                  </a:lnTo>
                  <a:lnTo>
                    <a:pt x="251" y="53"/>
                  </a:lnTo>
                  <a:lnTo>
                    <a:pt x="245" y="66"/>
                  </a:lnTo>
                  <a:lnTo>
                    <a:pt x="242" y="78"/>
                  </a:lnTo>
                  <a:lnTo>
                    <a:pt x="239" y="104"/>
                  </a:lnTo>
                  <a:lnTo>
                    <a:pt x="239" y="127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28"/>
            <p:cNvSpPr/>
            <p:nvPr userDrawn="1"/>
          </p:nvSpPr>
          <p:spPr bwMode="auto">
            <a:xfrm>
              <a:off x="5773589" y="6605685"/>
              <a:ext cx="317871" cy="225609"/>
            </a:xfrm>
            <a:custGeom>
              <a:avLst/>
              <a:gdLst>
                <a:gd name="T0" fmla="*/ 2147483647 w 1002"/>
                <a:gd name="T1" fmla="*/ 0 h 727"/>
                <a:gd name="T2" fmla="*/ 2147483647 w 1002"/>
                <a:gd name="T3" fmla="*/ 0 h 727"/>
                <a:gd name="T4" fmla="*/ 2147483647 w 1002"/>
                <a:gd name="T5" fmla="*/ 2147483647 h 727"/>
                <a:gd name="T6" fmla="*/ 0 w 1002"/>
                <a:gd name="T7" fmla="*/ 2147483647 h 727"/>
                <a:gd name="T8" fmla="*/ 2147483647 w 1002"/>
                <a:gd name="T9" fmla="*/ 0 h 7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2" h="727" extrusionOk="0">
                  <a:moveTo>
                    <a:pt x="546" y="0"/>
                  </a:moveTo>
                  <a:lnTo>
                    <a:pt x="1002" y="0"/>
                  </a:lnTo>
                  <a:lnTo>
                    <a:pt x="456" y="727"/>
                  </a:lnTo>
                  <a:lnTo>
                    <a:pt x="0" y="7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9"/>
            <p:cNvSpPr/>
            <p:nvPr userDrawn="1"/>
          </p:nvSpPr>
          <p:spPr bwMode="auto">
            <a:xfrm>
              <a:off x="5385680" y="6605685"/>
              <a:ext cx="436399" cy="343786"/>
            </a:xfrm>
            <a:custGeom>
              <a:avLst/>
              <a:gdLst>
                <a:gd name="T0" fmla="*/ 0 w 1377"/>
                <a:gd name="T1" fmla="*/ 2147483647 h 1091"/>
                <a:gd name="T2" fmla="*/ 2147483647 w 1377"/>
                <a:gd name="T3" fmla="*/ 2147483647 h 1091"/>
                <a:gd name="T4" fmla="*/ 2147483647 w 1377"/>
                <a:gd name="T5" fmla="*/ 2147483647 h 1091"/>
                <a:gd name="T6" fmla="*/ 2147483647 w 1377"/>
                <a:gd name="T7" fmla="*/ 2147483647 h 1091"/>
                <a:gd name="T8" fmla="*/ 2147483647 w 1377"/>
                <a:gd name="T9" fmla="*/ 2147483647 h 1091"/>
                <a:gd name="T10" fmla="*/ 2147483647 w 1377"/>
                <a:gd name="T11" fmla="*/ 0 h 1091"/>
                <a:gd name="T12" fmla="*/ 2147483647 w 1377"/>
                <a:gd name="T13" fmla="*/ 0 h 1091"/>
                <a:gd name="T14" fmla="*/ 2147483647 w 1377"/>
                <a:gd name="T15" fmla="*/ 0 h 1091"/>
                <a:gd name="T16" fmla="*/ 2147483647 w 1377"/>
                <a:gd name="T17" fmla="*/ 2147483647 h 1091"/>
                <a:gd name="T18" fmla="*/ 2147483647 w 1377"/>
                <a:gd name="T19" fmla="*/ 2147483647 h 1091"/>
                <a:gd name="T20" fmla="*/ 2147483647 w 1377"/>
                <a:gd name="T21" fmla="*/ 2147483647 h 1091"/>
                <a:gd name="T22" fmla="*/ 2147483647 w 1377"/>
                <a:gd name="T23" fmla="*/ 2147483647 h 1091"/>
                <a:gd name="T24" fmla="*/ 2147483647 w 1377"/>
                <a:gd name="T25" fmla="*/ 2147483647 h 1091"/>
                <a:gd name="T26" fmla="*/ 2147483647 w 1377"/>
                <a:gd name="T27" fmla="*/ 2147483647 h 1091"/>
                <a:gd name="T28" fmla="*/ 2147483647 w 1377"/>
                <a:gd name="T29" fmla="*/ 2147483647 h 1091"/>
                <a:gd name="T30" fmla="*/ 2147483647 w 1377"/>
                <a:gd name="T31" fmla="*/ 2147483647 h 1091"/>
                <a:gd name="T32" fmla="*/ 2147483647 w 1377"/>
                <a:gd name="T33" fmla="*/ 2147483647 h 1091"/>
                <a:gd name="T34" fmla="*/ 2147483647 w 1377"/>
                <a:gd name="T35" fmla="*/ 2147483647 h 1091"/>
                <a:gd name="T36" fmla="*/ 2147483647 w 1377"/>
                <a:gd name="T37" fmla="*/ 2147483647 h 1091"/>
                <a:gd name="T38" fmla="*/ 2147483647 w 1377"/>
                <a:gd name="T39" fmla="*/ 2147483647 h 1091"/>
                <a:gd name="T40" fmla="*/ 2147483647 w 1377"/>
                <a:gd name="T41" fmla="*/ 2147483647 h 1091"/>
                <a:gd name="T42" fmla="*/ 2147483647 w 1377"/>
                <a:gd name="T43" fmla="*/ 2147483647 h 1091"/>
                <a:gd name="T44" fmla="*/ 2147483647 w 1377"/>
                <a:gd name="T45" fmla="*/ 2147483647 h 1091"/>
                <a:gd name="T46" fmla="*/ 2147483647 w 1377"/>
                <a:gd name="T47" fmla="*/ 2147483647 h 1091"/>
                <a:gd name="T48" fmla="*/ 2147483647 w 1377"/>
                <a:gd name="T49" fmla="*/ 2147483647 h 1091"/>
                <a:gd name="T50" fmla="*/ 2147483647 w 1377"/>
                <a:gd name="T51" fmla="*/ 2147483647 h 1091"/>
                <a:gd name="T52" fmla="*/ 2147483647 w 1377"/>
                <a:gd name="T53" fmla="*/ 2147483647 h 1091"/>
                <a:gd name="T54" fmla="*/ 2147483647 w 1377"/>
                <a:gd name="T55" fmla="*/ 2147483647 h 1091"/>
                <a:gd name="T56" fmla="*/ 2147483647 w 1377"/>
                <a:gd name="T57" fmla="*/ 2147483647 h 1091"/>
                <a:gd name="T58" fmla="*/ 2147483647 w 1377"/>
                <a:gd name="T59" fmla="*/ 2147483647 h 1091"/>
                <a:gd name="T60" fmla="*/ 2147483647 w 1377"/>
                <a:gd name="T61" fmla="*/ 2147483647 h 1091"/>
                <a:gd name="T62" fmla="*/ 2147483647 w 1377"/>
                <a:gd name="T63" fmla="*/ 2147483647 h 1091"/>
                <a:gd name="T64" fmla="*/ 2147483647 w 1377"/>
                <a:gd name="T65" fmla="*/ 2147483647 h 1091"/>
                <a:gd name="T66" fmla="*/ 2147483647 w 1377"/>
                <a:gd name="T67" fmla="*/ 2147483647 h 1091"/>
                <a:gd name="T68" fmla="*/ 0 w 1377"/>
                <a:gd name="T69" fmla="*/ 2147483647 h 109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77" h="1091" extrusionOk="0">
                  <a:moveTo>
                    <a:pt x="0" y="128"/>
                  </a:moveTo>
                  <a:lnTo>
                    <a:pt x="0" y="104"/>
                  </a:lnTo>
                  <a:lnTo>
                    <a:pt x="3" y="79"/>
                  </a:lnTo>
                  <a:lnTo>
                    <a:pt x="7" y="65"/>
                  </a:lnTo>
                  <a:lnTo>
                    <a:pt x="12" y="53"/>
                  </a:lnTo>
                  <a:lnTo>
                    <a:pt x="19" y="42"/>
                  </a:lnTo>
                  <a:lnTo>
                    <a:pt x="30" y="30"/>
                  </a:lnTo>
                  <a:lnTo>
                    <a:pt x="42" y="19"/>
                  </a:lnTo>
                  <a:lnTo>
                    <a:pt x="53" y="12"/>
                  </a:lnTo>
                  <a:lnTo>
                    <a:pt x="67" y="6"/>
                  </a:lnTo>
                  <a:lnTo>
                    <a:pt x="79" y="3"/>
                  </a:lnTo>
                  <a:lnTo>
                    <a:pt x="104" y="0"/>
                  </a:lnTo>
                  <a:lnTo>
                    <a:pt x="128" y="0"/>
                  </a:lnTo>
                  <a:lnTo>
                    <a:pt x="892" y="0"/>
                  </a:lnTo>
                  <a:lnTo>
                    <a:pt x="927" y="0"/>
                  </a:lnTo>
                  <a:lnTo>
                    <a:pt x="960" y="0"/>
                  </a:lnTo>
                  <a:lnTo>
                    <a:pt x="991" y="1"/>
                  </a:lnTo>
                  <a:lnTo>
                    <a:pt x="1021" y="3"/>
                  </a:lnTo>
                  <a:lnTo>
                    <a:pt x="1048" y="6"/>
                  </a:lnTo>
                  <a:lnTo>
                    <a:pt x="1075" y="12"/>
                  </a:lnTo>
                  <a:lnTo>
                    <a:pt x="1099" y="19"/>
                  </a:lnTo>
                  <a:lnTo>
                    <a:pt x="1122" y="30"/>
                  </a:lnTo>
                  <a:lnTo>
                    <a:pt x="1145" y="42"/>
                  </a:lnTo>
                  <a:lnTo>
                    <a:pt x="1166" y="58"/>
                  </a:lnTo>
                  <a:lnTo>
                    <a:pt x="1185" y="74"/>
                  </a:lnTo>
                  <a:lnTo>
                    <a:pt x="1204" y="94"/>
                  </a:lnTo>
                  <a:lnTo>
                    <a:pt x="1240" y="137"/>
                  </a:lnTo>
                  <a:lnTo>
                    <a:pt x="1274" y="181"/>
                  </a:lnTo>
                  <a:lnTo>
                    <a:pt x="1320" y="242"/>
                  </a:lnTo>
                  <a:lnTo>
                    <a:pt x="1343" y="272"/>
                  </a:lnTo>
                  <a:lnTo>
                    <a:pt x="1361" y="302"/>
                  </a:lnTo>
                  <a:lnTo>
                    <a:pt x="1367" y="317"/>
                  </a:lnTo>
                  <a:lnTo>
                    <a:pt x="1372" y="331"/>
                  </a:lnTo>
                  <a:lnTo>
                    <a:pt x="1375" y="346"/>
                  </a:lnTo>
                  <a:lnTo>
                    <a:pt x="1377" y="363"/>
                  </a:lnTo>
                  <a:lnTo>
                    <a:pt x="1375" y="379"/>
                  </a:lnTo>
                  <a:lnTo>
                    <a:pt x="1372" y="395"/>
                  </a:lnTo>
                  <a:lnTo>
                    <a:pt x="1367" y="410"/>
                  </a:lnTo>
                  <a:lnTo>
                    <a:pt x="1359" y="425"/>
                  </a:lnTo>
                  <a:lnTo>
                    <a:pt x="1341" y="455"/>
                  </a:lnTo>
                  <a:lnTo>
                    <a:pt x="1320" y="485"/>
                  </a:lnTo>
                  <a:lnTo>
                    <a:pt x="1137" y="727"/>
                  </a:lnTo>
                  <a:lnTo>
                    <a:pt x="682" y="727"/>
                  </a:lnTo>
                  <a:lnTo>
                    <a:pt x="978" y="333"/>
                  </a:lnTo>
                  <a:lnTo>
                    <a:pt x="987" y="321"/>
                  </a:lnTo>
                  <a:lnTo>
                    <a:pt x="996" y="309"/>
                  </a:lnTo>
                  <a:lnTo>
                    <a:pt x="1003" y="296"/>
                  </a:lnTo>
                  <a:lnTo>
                    <a:pt x="1009" y="282"/>
                  </a:lnTo>
                  <a:lnTo>
                    <a:pt x="1014" y="268"/>
                  </a:lnTo>
                  <a:lnTo>
                    <a:pt x="1015" y="253"/>
                  </a:lnTo>
                  <a:lnTo>
                    <a:pt x="1015" y="245"/>
                  </a:lnTo>
                  <a:lnTo>
                    <a:pt x="1014" y="238"/>
                  </a:lnTo>
                  <a:lnTo>
                    <a:pt x="1012" y="230"/>
                  </a:lnTo>
                  <a:lnTo>
                    <a:pt x="1009" y="223"/>
                  </a:lnTo>
                  <a:lnTo>
                    <a:pt x="1005" y="216"/>
                  </a:lnTo>
                  <a:lnTo>
                    <a:pt x="1000" y="210"/>
                  </a:lnTo>
                  <a:lnTo>
                    <a:pt x="994" y="204"/>
                  </a:lnTo>
                  <a:lnTo>
                    <a:pt x="990" y="199"/>
                  </a:lnTo>
                  <a:lnTo>
                    <a:pt x="976" y="192"/>
                  </a:lnTo>
                  <a:lnTo>
                    <a:pt x="963" y="186"/>
                  </a:lnTo>
                  <a:lnTo>
                    <a:pt x="948" y="183"/>
                  </a:lnTo>
                  <a:lnTo>
                    <a:pt x="932" y="181"/>
                  </a:lnTo>
                  <a:lnTo>
                    <a:pt x="917" y="181"/>
                  </a:lnTo>
                  <a:lnTo>
                    <a:pt x="902" y="181"/>
                  </a:lnTo>
                  <a:lnTo>
                    <a:pt x="546" y="181"/>
                  </a:lnTo>
                  <a:lnTo>
                    <a:pt x="546" y="1091"/>
                  </a:lnTo>
                  <a:lnTo>
                    <a:pt x="181" y="1091"/>
                  </a:lnTo>
                  <a:lnTo>
                    <a:pt x="181" y="181"/>
                  </a:lnTo>
                  <a:lnTo>
                    <a:pt x="0" y="181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19573" y="1809637"/>
            <a:ext cx="7772400" cy="1125140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defRPr/>
            </a:pPr>
            <a:fld id="{EA6B3C23-248D-4137-9033-0F2F47688805}" type="datetimeFigureOut">
              <a:rPr lang="ru-RU"/>
              <a:t>07.09.2024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defRPr/>
            </a:pPr>
            <a:fld id="{D4E933AC-23CC-48F6-945A-72C38B0BC24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 userDrawn="1"/>
        </p:nvSpPr>
        <p:spPr bwMode="auto">
          <a:xfrm>
            <a:off x="890593" y="2517775"/>
            <a:ext cx="5513387" cy="5651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457189">
              <a:defRPr/>
            </a:pPr>
            <a:r>
              <a:rPr lang="ru-RU" sz="2200">
                <a:solidFill>
                  <a:srgbClr val="FFFFFF"/>
                </a:solidFill>
                <a:latin typeface="Verdana"/>
              </a:rPr>
              <a:t>Образец заголовка</a:t>
            </a:r>
            <a:endParaRPr lang="en-US" sz="2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 bwMode="auto">
          <a:xfrm>
            <a:off x="902402" y="4521200"/>
            <a:ext cx="4193157" cy="381396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buNone/>
              <a:defRPr sz="1000"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 bwMode="auto">
          <a:xfrm>
            <a:off x="890032" y="2625757"/>
            <a:ext cx="5514509" cy="564404"/>
          </a:xfrm>
          <a:prstGeom prst="rect">
            <a:avLst/>
          </a:prstGeom>
        </p:spPr>
        <p:txBody>
          <a:bodyPr/>
          <a:lstStyle>
            <a:lvl1pPr marL="0" marR="0" indent="0" defTabSz="45718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 bwMode="auto">
          <a:xfrm>
            <a:off x="898323" y="3437385"/>
            <a:ext cx="5514509" cy="84873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51520" y="195486"/>
            <a:ext cx="8568952" cy="82080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 bwMode="auto">
          <a:xfrm>
            <a:off x="244224" y="1354836"/>
            <a:ext cx="8529889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4"/>
          </p:nvPr>
        </p:nvSpPr>
        <p:spPr bwMode="auto">
          <a:xfrm>
            <a:off x="395537" y="1437625"/>
            <a:ext cx="8529889" cy="3295634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auto">
          <a:xfrm>
            <a:off x="323528" y="2494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 bwMode="auto">
          <a:xfrm>
            <a:off x="244224" y="1354836"/>
            <a:ext cx="7094789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7457655" y="1383619"/>
            <a:ext cx="1316459" cy="3266852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51520" y="195486"/>
            <a:ext cx="8229600" cy="820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244224" y="1354836"/>
            <a:ext cx="7094789" cy="3295634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7457655" y="1408859"/>
            <a:ext cx="1316459" cy="324161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51520" y="195486"/>
            <a:ext cx="8229600" cy="82080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 bwMode="auto">
          <a:xfrm>
            <a:off x="244224" y="1354836"/>
            <a:ext cx="8529889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236700" y="1352278"/>
            <a:ext cx="4206713" cy="327925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7640" y="1352278"/>
            <a:ext cx="4196473" cy="327925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 bwMode="auto">
          <a:xfrm>
            <a:off x="230731" y="2588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327026" y="1284685"/>
            <a:ext cx="7013575" cy="334803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7457655" y="1289803"/>
            <a:ext cx="1316459" cy="334292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rgbClr val="0066A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230731" y="2588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327026" y="1284685"/>
            <a:ext cx="4125913" cy="28336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 bwMode="auto">
          <a:xfrm>
            <a:off x="4667250" y="1285875"/>
            <a:ext cx="4125913" cy="28336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230731" y="2588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/>
          <p:nvPr/>
        </p:nvSpPr>
        <p:spPr bwMode="auto">
          <a:xfrm>
            <a:off x="-17463" y="-33337"/>
            <a:ext cx="9161463" cy="588864"/>
          </a:xfrm>
          <a:prstGeom prst="rect">
            <a:avLst/>
          </a:prstGeom>
          <a:solidFill>
            <a:srgbClr val="BFC5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166687"/>
            <a:ext cx="822960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заголовка</a:t>
            </a:r>
            <a:r>
              <a:rPr lang="en-US"/>
              <a:t/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endParaRPr lang="ru-RU"/>
          </a:p>
        </p:txBody>
      </p:sp>
      <p:sp>
        <p:nvSpPr>
          <p:cNvPr id="614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Нажмите для редактирования</a:t>
            </a:r>
            <a:endParaRPr/>
          </a:p>
          <a:p>
            <a:pPr lvl="0">
              <a:defRPr/>
            </a:pPr>
            <a:r>
              <a:rPr lang="ru-RU"/>
              <a:t>Нажмите для ввода текста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0" y="4879975"/>
            <a:ext cx="9144000" cy="263525"/>
          </a:xfrm>
          <a:prstGeom prst="rect">
            <a:avLst/>
          </a:prstGeom>
          <a:solidFill>
            <a:srgbClr val="BFC5CE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01613" y="4929188"/>
            <a:ext cx="230187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>
              <a:spcBef>
                <a:spcPts val="0"/>
              </a:spcBef>
              <a:defRPr/>
            </a:pPr>
            <a:fld id="{75D4E342-A26C-47D7-8AEB-0433C49FD067}" type="slidenum">
              <a:rPr lang="en-US" sz="1000">
                <a:latin typeface="Verdana"/>
                <a:ea typeface="MS PGothic"/>
              </a:rPr>
              <a:t>‹#›</a:t>
            </a:fld>
            <a:endParaRPr lang="en-US" sz="1000">
              <a:latin typeface="Verdana"/>
              <a:ea typeface="MS PGothic"/>
            </a:endParaRPr>
          </a:p>
        </p:txBody>
      </p:sp>
      <p:grpSp>
        <p:nvGrpSpPr>
          <p:cNvPr id="6152" name="Группа 10"/>
          <p:cNvGrpSpPr>
            <a:grpSpLocks noChangeAspect="1"/>
          </p:cNvGrpSpPr>
          <p:nvPr/>
        </p:nvGrpSpPr>
        <p:grpSpPr bwMode="auto">
          <a:xfrm>
            <a:off x="8496300" y="4948238"/>
            <a:ext cx="306388" cy="136525"/>
            <a:chOff x="5385680" y="6487509"/>
            <a:chExt cx="1039813" cy="461962"/>
          </a:xfrm>
        </p:grpSpPr>
        <p:sp>
          <p:nvSpPr>
            <p:cNvPr id="1072" name="Freeform 27"/>
            <p:cNvSpPr/>
            <p:nvPr userDrawn="1"/>
          </p:nvSpPr>
          <p:spPr bwMode="auto">
            <a:xfrm>
              <a:off x="6048359" y="6487509"/>
              <a:ext cx="377134" cy="343786"/>
            </a:xfrm>
            <a:custGeom>
              <a:avLst/>
              <a:gdLst>
                <a:gd name="T0" fmla="*/ 2147483647 w 1195"/>
                <a:gd name="T1" fmla="*/ 2147483647 h 1091"/>
                <a:gd name="T2" fmla="*/ 2147483647 w 1195"/>
                <a:gd name="T3" fmla="*/ 2147483647 h 1091"/>
                <a:gd name="T4" fmla="*/ 2147483647 w 1195"/>
                <a:gd name="T5" fmla="*/ 2147483647 h 1091"/>
                <a:gd name="T6" fmla="*/ 2147483647 w 1195"/>
                <a:gd name="T7" fmla="*/ 2147483647 h 1091"/>
                <a:gd name="T8" fmla="*/ 2147483647 w 1195"/>
                <a:gd name="T9" fmla="*/ 2147483647 h 1091"/>
                <a:gd name="T10" fmla="*/ 2147483647 w 1195"/>
                <a:gd name="T11" fmla="*/ 2147483647 h 1091"/>
                <a:gd name="T12" fmla="*/ 2147483647 w 1195"/>
                <a:gd name="T13" fmla="*/ 2147483647 h 1091"/>
                <a:gd name="T14" fmla="*/ 2147483647 w 1195"/>
                <a:gd name="T15" fmla="*/ 2147483647 h 1091"/>
                <a:gd name="T16" fmla="*/ 2147483647 w 1195"/>
                <a:gd name="T17" fmla="*/ 2147483647 h 1091"/>
                <a:gd name="T18" fmla="*/ 2147483647 w 1195"/>
                <a:gd name="T19" fmla="*/ 2147483647 h 1091"/>
                <a:gd name="T20" fmla="*/ 2147483647 w 1195"/>
                <a:gd name="T21" fmla="*/ 2147483647 h 1091"/>
                <a:gd name="T22" fmla="*/ 2147483647 w 1195"/>
                <a:gd name="T23" fmla="*/ 2147483647 h 1091"/>
                <a:gd name="T24" fmla="*/ 2147483647 w 1195"/>
                <a:gd name="T25" fmla="*/ 2147483647 h 1091"/>
                <a:gd name="T26" fmla="*/ 2147483647 w 1195"/>
                <a:gd name="T27" fmla="*/ 2147483647 h 1091"/>
                <a:gd name="T28" fmla="*/ 2147483647 w 1195"/>
                <a:gd name="T29" fmla="*/ 2147483647 h 1091"/>
                <a:gd name="T30" fmla="*/ 2147483647 w 1195"/>
                <a:gd name="T31" fmla="*/ 2147483647 h 1091"/>
                <a:gd name="T32" fmla="*/ 2147483647 w 1195"/>
                <a:gd name="T33" fmla="*/ 2147483647 h 1091"/>
                <a:gd name="T34" fmla="*/ 2147483647 w 1195"/>
                <a:gd name="T35" fmla="*/ 2147483647 h 1091"/>
                <a:gd name="T36" fmla="*/ 2147483647 w 1195"/>
                <a:gd name="T37" fmla="*/ 2147483647 h 1091"/>
                <a:gd name="T38" fmla="*/ 2147483647 w 1195"/>
                <a:gd name="T39" fmla="*/ 2147483647 h 1091"/>
                <a:gd name="T40" fmla="*/ 2147483647 w 1195"/>
                <a:gd name="T41" fmla="*/ 2147483647 h 1091"/>
                <a:gd name="T42" fmla="*/ 2147483647 w 1195"/>
                <a:gd name="T43" fmla="*/ 2147483647 h 1091"/>
                <a:gd name="T44" fmla="*/ 2147483647 w 1195"/>
                <a:gd name="T45" fmla="*/ 2147483647 h 1091"/>
                <a:gd name="T46" fmla="*/ 2147483647 w 1195"/>
                <a:gd name="T47" fmla="*/ 2147483647 h 1091"/>
                <a:gd name="T48" fmla="*/ 2147483647 w 1195"/>
                <a:gd name="T49" fmla="*/ 2147483647 h 1091"/>
                <a:gd name="T50" fmla="*/ 2147483647 w 1195"/>
                <a:gd name="T51" fmla="*/ 2147483647 h 1091"/>
                <a:gd name="T52" fmla="*/ 2147483647 w 1195"/>
                <a:gd name="T53" fmla="*/ 2147483647 h 1091"/>
                <a:gd name="T54" fmla="*/ 2147483647 w 1195"/>
                <a:gd name="T55" fmla="*/ 2147483647 h 1091"/>
                <a:gd name="T56" fmla="*/ 2147483647 w 1195"/>
                <a:gd name="T57" fmla="*/ 2147483647 h 1091"/>
                <a:gd name="T58" fmla="*/ 2147483647 w 1195"/>
                <a:gd name="T59" fmla="*/ 2147483647 h 1091"/>
                <a:gd name="T60" fmla="*/ 2147483647 w 1195"/>
                <a:gd name="T61" fmla="*/ 2147483647 h 1091"/>
                <a:gd name="T62" fmla="*/ 2147483647 w 1195"/>
                <a:gd name="T63" fmla="*/ 2147483647 h 1091"/>
                <a:gd name="T64" fmla="*/ 2147483647 w 1195"/>
                <a:gd name="T65" fmla="*/ 2147483647 h 1091"/>
                <a:gd name="T66" fmla="*/ 2147483647 w 1195"/>
                <a:gd name="T67" fmla="*/ 2147483647 h 1091"/>
                <a:gd name="T68" fmla="*/ 2147483647 w 1195"/>
                <a:gd name="T69" fmla="*/ 2147483647 h 1091"/>
                <a:gd name="T70" fmla="*/ 2147483647 w 1195"/>
                <a:gd name="T71" fmla="*/ 2147483647 h 1091"/>
                <a:gd name="T72" fmla="*/ 2147483647 w 1195"/>
                <a:gd name="T73" fmla="*/ 2147483647 h 1091"/>
                <a:gd name="T74" fmla="*/ 2147483647 w 1195"/>
                <a:gd name="T75" fmla="*/ 2147483647 h 1091"/>
                <a:gd name="T76" fmla="*/ 2147483647 w 1195"/>
                <a:gd name="T77" fmla="*/ 2147483647 h 1091"/>
                <a:gd name="T78" fmla="*/ 2147483647 w 1195"/>
                <a:gd name="T79" fmla="*/ 2147483647 h 1091"/>
                <a:gd name="T80" fmla="*/ 2147483647 w 1195"/>
                <a:gd name="T81" fmla="*/ 2147483647 h 1091"/>
                <a:gd name="T82" fmla="*/ 2147483647 w 1195"/>
                <a:gd name="T83" fmla="*/ 2147483647 h 1091"/>
                <a:gd name="T84" fmla="*/ 2147483647 w 1195"/>
                <a:gd name="T85" fmla="*/ 2147483647 h 1091"/>
                <a:gd name="T86" fmla="*/ 2147483647 w 1195"/>
                <a:gd name="T87" fmla="*/ 2147483647 h 1091"/>
                <a:gd name="T88" fmla="*/ 2147483647 w 1195"/>
                <a:gd name="T89" fmla="*/ 2147483647 h 1091"/>
                <a:gd name="T90" fmla="*/ 2147483647 w 1195"/>
                <a:gd name="T91" fmla="*/ 0 h 1091"/>
                <a:gd name="T92" fmla="*/ 2147483647 w 1195"/>
                <a:gd name="T93" fmla="*/ 2147483647 h 1091"/>
                <a:gd name="T94" fmla="*/ 2147483647 w 1195"/>
                <a:gd name="T95" fmla="*/ 2147483647 h 1091"/>
                <a:gd name="T96" fmla="*/ 2147483647 w 1195"/>
                <a:gd name="T97" fmla="*/ 2147483647 h 1091"/>
                <a:gd name="T98" fmla="*/ 2147483647 w 1195"/>
                <a:gd name="T99" fmla="*/ 2147483647 h 10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95" h="1091" extrusionOk="0">
                  <a:moveTo>
                    <a:pt x="239" y="127"/>
                  </a:moveTo>
                  <a:lnTo>
                    <a:pt x="239" y="181"/>
                  </a:lnTo>
                  <a:lnTo>
                    <a:pt x="693" y="181"/>
                  </a:lnTo>
                  <a:lnTo>
                    <a:pt x="719" y="181"/>
                  </a:lnTo>
                  <a:lnTo>
                    <a:pt x="747" y="185"/>
                  </a:lnTo>
                  <a:lnTo>
                    <a:pt x="762" y="188"/>
                  </a:lnTo>
                  <a:lnTo>
                    <a:pt x="775" y="194"/>
                  </a:lnTo>
                  <a:lnTo>
                    <a:pt x="789" y="202"/>
                  </a:lnTo>
                  <a:lnTo>
                    <a:pt x="801" y="212"/>
                  </a:lnTo>
                  <a:lnTo>
                    <a:pt x="809" y="224"/>
                  </a:lnTo>
                  <a:lnTo>
                    <a:pt x="817" y="236"/>
                  </a:lnTo>
                  <a:lnTo>
                    <a:pt x="823" y="251"/>
                  </a:lnTo>
                  <a:lnTo>
                    <a:pt x="827" y="264"/>
                  </a:lnTo>
                  <a:lnTo>
                    <a:pt x="830" y="293"/>
                  </a:lnTo>
                  <a:lnTo>
                    <a:pt x="830" y="318"/>
                  </a:lnTo>
                  <a:lnTo>
                    <a:pt x="830" y="773"/>
                  </a:lnTo>
                  <a:lnTo>
                    <a:pt x="830" y="798"/>
                  </a:lnTo>
                  <a:lnTo>
                    <a:pt x="827" y="825"/>
                  </a:lnTo>
                  <a:lnTo>
                    <a:pt x="823" y="840"/>
                  </a:lnTo>
                  <a:lnTo>
                    <a:pt x="817" y="853"/>
                  </a:lnTo>
                  <a:lnTo>
                    <a:pt x="809" y="867"/>
                  </a:lnTo>
                  <a:lnTo>
                    <a:pt x="801" y="878"/>
                  </a:lnTo>
                  <a:lnTo>
                    <a:pt x="789" y="889"/>
                  </a:lnTo>
                  <a:lnTo>
                    <a:pt x="775" y="896"/>
                  </a:lnTo>
                  <a:lnTo>
                    <a:pt x="762" y="902"/>
                  </a:lnTo>
                  <a:lnTo>
                    <a:pt x="747" y="905"/>
                  </a:lnTo>
                  <a:lnTo>
                    <a:pt x="719" y="908"/>
                  </a:lnTo>
                  <a:lnTo>
                    <a:pt x="693" y="910"/>
                  </a:lnTo>
                  <a:lnTo>
                    <a:pt x="475" y="910"/>
                  </a:lnTo>
                  <a:lnTo>
                    <a:pt x="460" y="908"/>
                  </a:lnTo>
                  <a:lnTo>
                    <a:pt x="443" y="908"/>
                  </a:lnTo>
                  <a:lnTo>
                    <a:pt x="428" y="907"/>
                  </a:lnTo>
                  <a:lnTo>
                    <a:pt x="413" y="904"/>
                  </a:lnTo>
                  <a:lnTo>
                    <a:pt x="400" y="899"/>
                  </a:lnTo>
                  <a:lnTo>
                    <a:pt x="387" y="892"/>
                  </a:lnTo>
                  <a:lnTo>
                    <a:pt x="381" y="886"/>
                  </a:lnTo>
                  <a:lnTo>
                    <a:pt x="376" y="881"/>
                  </a:lnTo>
                  <a:lnTo>
                    <a:pt x="372" y="874"/>
                  </a:lnTo>
                  <a:lnTo>
                    <a:pt x="367" y="867"/>
                  </a:lnTo>
                  <a:lnTo>
                    <a:pt x="364" y="859"/>
                  </a:lnTo>
                  <a:lnTo>
                    <a:pt x="363" y="852"/>
                  </a:lnTo>
                  <a:lnTo>
                    <a:pt x="361" y="844"/>
                  </a:lnTo>
                  <a:lnTo>
                    <a:pt x="361" y="837"/>
                  </a:lnTo>
                  <a:lnTo>
                    <a:pt x="363" y="822"/>
                  </a:lnTo>
                  <a:lnTo>
                    <a:pt x="367" y="809"/>
                  </a:lnTo>
                  <a:lnTo>
                    <a:pt x="373" y="795"/>
                  </a:lnTo>
                  <a:lnTo>
                    <a:pt x="381" y="782"/>
                  </a:lnTo>
                  <a:lnTo>
                    <a:pt x="390" y="768"/>
                  </a:lnTo>
                  <a:lnTo>
                    <a:pt x="399" y="758"/>
                  </a:lnTo>
                  <a:lnTo>
                    <a:pt x="693" y="364"/>
                  </a:lnTo>
                  <a:lnTo>
                    <a:pt x="239" y="364"/>
                  </a:lnTo>
                  <a:lnTo>
                    <a:pt x="56" y="606"/>
                  </a:lnTo>
                  <a:lnTo>
                    <a:pt x="35" y="636"/>
                  </a:lnTo>
                  <a:lnTo>
                    <a:pt x="16" y="664"/>
                  </a:lnTo>
                  <a:lnTo>
                    <a:pt x="10" y="679"/>
                  </a:lnTo>
                  <a:lnTo>
                    <a:pt x="4" y="694"/>
                  </a:lnTo>
                  <a:lnTo>
                    <a:pt x="1" y="710"/>
                  </a:lnTo>
                  <a:lnTo>
                    <a:pt x="0" y="727"/>
                  </a:lnTo>
                  <a:lnTo>
                    <a:pt x="1" y="743"/>
                  </a:lnTo>
                  <a:lnTo>
                    <a:pt x="4" y="759"/>
                  </a:lnTo>
                  <a:lnTo>
                    <a:pt x="9" y="774"/>
                  </a:lnTo>
                  <a:lnTo>
                    <a:pt x="16" y="789"/>
                  </a:lnTo>
                  <a:lnTo>
                    <a:pt x="34" y="817"/>
                  </a:lnTo>
                  <a:lnTo>
                    <a:pt x="56" y="849"/>
                  </a:lnTo>
                  <a:lnTo>
                    <a:pt x="102" y="910"/>
                  </a:lnTo>
                  <a:lnTo>
                    <a:pt x="137" y="954"/>
                  </a:lnTo>
                  <a:lnTo>
                    <a:pt x="172" y="996"/>
                  </a:lnTo>
                  <a:lnTo>
                    <a:pt x="192" y="1015"/>
                  </a:lnTo>
                  <a:lnTo>
                    <a:pt x="211" y="1033"/>
                  </a:lnTo>
                  <a:lnTo>
                    <a:pt x="232" y="1048"/>
                  </a:lnTo>
                  <a:lnTo>
                    <a:pt x="254" y="1061"/>
                  </a:lnTo>
                  <a:lnTo>
                    <a:pt x="277" y="1070"/>
                  </a:lnTo>
                  <a:lnTo>
                    <a:pt x="302" y="1078"/>
                  </a:lnTo>
                  <a:lnTo>
                    <a:pt x="327" y="1084"/>
                  </a:lnTo>
                  <a:lnTo>
                    <a:pt x="355" y="1087"/>
                  </a:lnTo>
                  <a:lnTo>
                    <a:pt x="385" y="1090"/>
                  </a:lnTo>
                  <a:lnTo>
                    <a:pt x="416" y="1091"/>
                  </a:lnTo>
                  <a:lnTo>
                    <a:pt x="449" y="1091"/>
                  </a:lnTo>
                  <a:lnTo>
                    <a:pt x="485" y="1091"/>
                  </a:lnTo>
                  <a:lnTo>
                    <a:pt x="683" y="1091"/>
                  </a:lnTo>
                  <a:lnTo>
                    <a:pt x="728" y="1091"/>
                  </a:lnTo>
                  <a:lnTo>
                    <a:pt x="777" y="1090"/>
                  </a:lnTo>
                  <a:lnTo>
                    <a:pt x="802" y="1088"/>
                  </a:lnTo>
                  <a:lnTo>
                    <a:pt x="829" y="1085"/>
                  </a:lnTo>
                  <a:lnTo>
                    <a:pt x="856" y="1081"/>
                  </a:lnTo>
                  <a:lnTo>
                    <a:pt x="882" y="1076"/>
                  </a:lnTo>
                  <a:lnTo>
                    <a:pt x="908" y="1070"/>
                  </a:lnTo>
                  <a:lnTo>
                    <a:pt x="935" y="1063"/>
                  </a:lnTo>
                  <a:lnTo>
                    <a:pt x="961" y="1054"/>
                  </a:lnTo>
                  <a:lnTo>
                    <a:pt x="987" y="1043"/>
                  </a:lnTo>
                  <a:lnTo>
                    <a:pt x="1012" y="1030"/>
                  </a:lnTo>
                  <a:lnTo>
                    <a:pt x="1036" y="1015"/>
                  </a:lnTo>
                  <a:lnTo>
                    <a:pt x="1060" y="997"/>
                  </a:lnTo>
                  <a:lnTo>
                    <a:pt x="1080" y="977"/>
                  </a:lnTo>
                  <a:lnTo>
                    <a:pt x="1101" y="956"/>
                  </a:lnTo>
                  <a:lnTo>
                    <a:pt x="1119" y="932"/>
                  </a:lnTo>
                  <a:lnTo>
                    <a:pt x="1134" y="908"/>
                  </a:lnTo>
                  <a:lnTo>
                    <a:pt x="1147" y="884"/>
                  </a:lnTo>
                  <a:lnTo>
                    <a:pt x="1158" y="861"/>
                  </a:lnTo>
                  <a:lnTo>
                    <a:pt x="1167" y="835"/>
                  </a:lnTo>
                  <a:lnTo>
                    <a:pt x="1174" y="811"/>
                  </a:lnTo>
                  <a:lnTo>
                    <a:pt x="1180" y="786"/>
                  </a:lnTo>
                  <a:lnTo>
                    <a:pt x="1185" y="764"/>
                  </a:lnTo>
                  <a:lnTo>
                    <a:pt x="1189" y="740"/>
                  </a:lnTo>
                  <a:lnTo>
                    <a:pt x="1191" y="719"/>
                  </a:lnTo>
                  <a:lnTo>
                    <a:pt x="1194" y="698"/>
                  </a:lnTo>
                  <a:lnTo>
                    <a:pt x="1195" y="663"/>
                  </a:lnTo>
                  <a:lnTo>
                    <a:pt x="1195" y="636"/>
                  </a:lnTo>
                  <a:lnTo>
                    <a:pt x="1195" y="455"/>
                  </a:lnTo>
                  <a:lnTo>
                    <a:pt x="1195" y="426"/>
                  </a:lnTo>
                  <a:lnTo>
                    <a:pt x="1194" y="391"/>
                  </a:lnTo>
                  <a:lnTo>
                    <a:pt x="1191" y="371"/>
                  </a:lnTo>
                  <a:lnTo>
                    <a:pt x="1189" y="349"/>
                  </a:lnTo>
                  <a:lnTo>
                    <a:pt x="1185" y="327"/>
                  </a:lnTo>
                  <a:lnTo>
                    <a:pt x="1180" y="303"/>
                  </a:lnTo>
                  <a:lnTo>
                    <a:pt x="1174" y="279"/>
                  </a:lnTo>
                  <a:lnTo>
                    <a:pt x="1167" y="255"/>
                  </a:lnTo>
                  <a:lnTo>
                    <a:pt x="1158" y="230"/>
                  </a:lnTo>
                  <a:lnTo>
                    <a:pt x="1147" y="206"/>
                  </a:lnTo>
                  <a:lnTo>
                    <a:pt x="1134" y="181"/>
                  </a:lnTo>
                  <a:lnTo>
                    <a:pt x="1119" y="157"/>
                  </a:lnTo>
                  <a:lnTo>
                    <a:pt x="1101" y="135"/>
                  </a:lnTo>
                  <a:lnTo>
                    <a:pt x="1080" y="113"/>
                  </a:lnTo>
                  <a:lnTo>
                    <a:pt x="1060" y="93"/>
                  </a:lnTo>
                  <a:lnTo>
                    <a:pt x="1036" y="75"/>
                  </a:lnTo>
                  <a:lnTo>
                    <a:pt x="1012" y="61"/>
                  </a:lnTo>
                  <a:lnTo>
                    <a:pt x="987" y="47"/>
                  </a:lnTo>
                  <a:lnTo>
                    <a:pt x="961" y="37"/>
                  </a:lnTo>
                  <a:lnTo>
                    <a:pt x="935" y="26"/>
                  </a:lnTo>
                  <a:lnTo>
                    <a:pt x="908" y="19"/>
                  </a:lnTo>
                  <a:lnTo>
                    <a:pt x="882" y="13"/>
                  </a:lnTo>
                  <a:lnTo>
                    <a:pt x="856" y="8"/>
                  </a:lnTo>
                  <a:lnTo>
                    <a:pt x="829" y="5"/>
                  </a:lnTo>
                  <a:lnTo>
                    <a:pt x="802" y="3"/>
                  </a:lnTo>
                  <a:lnTo>
                    <a:pt x="777" y="1"/>
                  </a:lnTo>
                  <a:lnTo>
                    <a:pt x="728" y="0"/>
                  </a:lnTo>
                  <a:lnTo>
                    <a:pt x="683" y="0"/>
                  </a:lnTo>
                  <a:lnTo>
                    <a:pt x="367" y="0"/>
                  </a:lnTo>
                  <a:lnTo>
                    <a:pt x="344" y="0"/>
                  </a:lnTo>
                  <a:lnTo>
                    <a:pt x="318" y="3"/>
                  </a:lnTo>
                  <a:lnTo>
                    <a:pt x="305" y="7"/>
                  </a:lnTo>
                  <a:lnTo>
                    <a:pt x="293" y="11"/>
                  </a:lnTo>
                  <a:lnTo>
                    <a:pt x="281" y="19"/>
                  </a:lnTo>
                  <a:lnTo>
                    <a:pt x="269" y="29"/>
                  </a:lnTo>
                  <a:lnTo>
                    <a:pt x="259" y="41"/>
                  </a:lnTo>
                  <a:lnTo>
                    <a:pt x="251" y="53"/>
                  </a:lnTo>
                  <a:lnTo>
                    <a:pt x="245" y="66"/>
                  </a:lnTo>
                  <a:lnTo>
                    <a:pt x="242" y="78"/>
                  </a:lnTo>
                  <a:lnTo>
                    <a:pt x="239" y="104"/>
                  </a:lnTo>
                  <a:lnTo>
                    <a:pt x="239" y="127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3" name="Freeform 28"/>
            <p:cNvSpPr/>
            <p:nvPr userDrawn="1"/>
          </p:nvSpPr>
          <p:spPr bwMode="auto">
            <a:xfrm>
              <a:off x="5773589" y="6605685"/>
              <a:ext cx="317871" cy="225609"/>
            </a:xfrm>
            <a:custGeom>
              <a:avLst/>
              <a:gdLst>
                <a:gd name="T0" fmla="*/ 2147483647 w 1002"/>
                <a:gd name="T1" fmla="*/ 0 h 727"/>
                <a:gd name="T2" fmla="*/ 2147483647 w 1002"/>
                <a:gd name="T3" fmla="*/ 0 h 727"/>
                <a:gd name="T4" fmla="*/ 2147483647 w 1002"/>
                <a:gd name="T5" fmla="*/ 2147483647 h 727"/>
                <a:gd name="T6" fmla="*/ 0 w 1002"/>
                <a:gd name="T7" fmla="*/ 2147483647 h 727"/>
                <a:gd name="T8" fmla="*/ 2147483647 w 1002"/>
                <a:gd name="T9" fmla="*/ 0 h 7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2" h="727" extrusionOk="0">
                  <a:moveTo>
                    <a:pt x="546" y="0"/>
                  </a:moveTo>
                  <a:lnTo>
                    <a:pt x="1002" y="0"/>
                  </a:lnTo>
                  <a:lnTo>
                    <a:pt x="456" y="727"/>
                  </a:lnTo>
                  <a:lnTo>
                    <a:pt x="0" y="7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4" name="Freeform 29"/>
            <p:cNvSpPr/>
            <p:nvPr userDrawn="1"/>
          </p:nvSpPr>
          <p:spPr bwMode="auto">
            <a:xfrm>
              <a:off x="5385680" y="6605685"/>
              <a:ext cx="436399" cy="343786"/>
            </a:xfrm>
            <a:custGeom>
              <a:avLst/>
              <a:gdLst>
                <a:gd name="T0" fmla="*/ 0 w 1377"/>
                <a:gd name="T1" fmla="*/ 2147483647 h 1091"/>
                <a:gd name="T2" fmla="*/ 2147483647 w 1377"/>
                <a:gd name="T3" fmla="*/ 2147483647 h 1091"/>
                <a:gd name="T4" fmla="*/ 2147483647 w 1377"/>
                <a:gd name="T5" fmla="*/ 2147483647 h 1091"/>
                <a:gd name="T6" fmla="*/ 2147483647 w 1377"/>
                <a:gd name="T7" fmla="*/ 2147483647 h 1091"/>
                <a:gd name="T8" fmla="*/ 2147483647 w 1377"/>
                <a:gd name="T9" fmla="*/ 2147483647 h 1091"/>
                <a:gd name="T10" fmla="*/ 2147483647 w 1377"/>
                <a:gd name="T11" fmla="*/ 0 h 1091"/>
                <a:gd name="T12" fmla="*/ 2147483647 w 1377"/>
                <a:gd name="T13" fmla="*/ 0 h 1091"/>
                <a:gd name="T14" fmla="*/ 2147483647 w 1377"/>
                <a:gd name="T15" fmla="*/ 0 h 1091"/>
                <a:gd name="T16" fmla="*/ 2147483647 w 1377"/>
                <a:gd name="T17" fmla="*/ 2147483647 h 1091"/>
                <a:gd name="T18" fmla="*/ 2147483647 w 1377"/>
                <a:gd name="T19" fmla="*/ 2147483647 h 1091"/>
                <a:gd name="T20" fmla="*/ 2147483647 w 1377"/>
                <a:gd name="T21" fmla="*/ 2147483647 h 1091"/>
                <a:gd name="T22" fmla="*/ 2147483647 w 1377"/>
                <a:gd name="T23" fmla="*/ 2147483647 h 1091"/>
                <a:gd name="T24" fmla="*/ 2147483647 w 1377"/>
                <a:gd name="T25" fmla="*/ 2147483647 h 1091"/>
                <a:gd name="T26" fmla="*/ 2147483647 w 1377"/>
                <a:gd name="T27" fmla="*/ 2147483647 h 1091"/>
                <a:gd name="T28" fmla="*/ 2147483647 w 1377"/>
                <a:gd name="T29" fmla="*/ 2147483647 h 1091"/>
                <a:gd name="T30" fmla="*/ 2147483647 w 1377"/>
                <a:gd name="T31" fmla="*/ 2147483647 h 1091"/>
                <a:gd name="T32" fmla="*/ 2147483647 w 1377"/>
                <a:gd name="T33" fmla="*/ 2147483647 h 1091"/>
                <a:gd name="T34" fmla="*/ 2147483647 w 1377"/>
                <a:gd name="T35" fmla="*/ 2147483647 h 1091"/>
                <a:gd name="T36" fmla="*/ 2147483647 w 1377"/>
                <a:gd name="T37" fmla="*/ 2147483647 h 1091"/>
                <a:gd name="T38" fmla="*/ 2147483647 w 1377"/>
                <a:gd name="T39" fmla="*/ 2147483647 h 1091"/>
                <a:gd name="T40" fmla="*/ 2147483647 w 1377"/>
                <a:gd name="T41" fmla="*/ 2147483647 h 1091"/>
                <a:gd name="T42" fmla="*/ 2147483647 w 1377"/>
                <a:gd name="T43" fmla="*/ 2147483647 h 1091"/>
                <a:gd name="T44" fmla="*/ 2147483647 w 1377"/>
                <a:gd name="T45" fmla="*/ 2147483647 h 1091"/>
                <a:gd name="T46" fmla="*/ 2147483647 w 1377"/>
                <a:gd name="T47" fmla="*/ 2147483647 h 1091"/>
                <a:gd name="T48" fmla="*/ 2147483647 w 1377"/>
                <a:gd name="T49" fmla="*/ 2147483647 h 1091"/>
                <a:gd name="T50" fmla="*/ 2147483647 w 1377"/>
                <a:gd name="T51" fmla="*/ 2147483647 h 1091"/>
                <a:gd name="T52" fmla="*/ 2147483647 w 1377"/>
                <a:gd name="T53" fmla="*/ 2147483647 h 1091"/>
                <a:gd name="T54" fmla="*/ 2147483647 w 1377"/>
                <a:gd name="T55" fmla="*/ 2147483647 h 1091"/>
                <a:gd name="T56" fmla="*/ 2147483647 w 1377"/>
                <a:gd name="T57" fmla="*/ 2147483647 h 1091"/>
                <a:gd name="T58" fmla="*/ 2147483647 w 1377"/>
                <a:gd name="T59" fmla="*/ 2147483647 h 1091"/>
                <a:gd name="T60" fmla="*/ 2147483647 w 1377"/>
                <a:gd name="T61" fmla="*/ 2147483647 h 1091"/>
                <a:gd name="T62" fmla="*/ 2147483647 w 1377"/>
                <a:gd name="T63" fmla="*/ 2147483647 h 1091"/>
                <a:gd name="T64" fmla="*/ 2147483647 w 1377"/>
                <a:gd name="T65" fmla="*/ 2147483647 h 1091"/>
                <a:gd name="T66" fmla="*/ 2147483647 w 1377"/>
                <a:gd name="T67" fmla="*/ 2147483647 h 1091"/>
                <a:gd name="T68" fmla="*/ 0 w 1377"/>
                <a:gd name="T69" fmla="*/ 2147483647 h 109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77" h="1091" extrusionOk="0">
                  <a:moveTo>
                    <a:pt x="0" y="128"/>
                  </a:moveTo>
                  <a:lnTo>
                    <a:pt x="0" y="104"/>
                  </a:lnTo>
                  <a:lnTo>
                    <a:pt x="3" y="79"/>
                  </a:lnTo>
                  <a:lnTo>
                    <a:pt x="7" y="65"/>
                  </a:lnTo>
                  <a:lnTo>
                    <a:pt x="12" y="53"/>
                  </a:lnTo>
                  <a:lnTo>
                    <a:pt x="19" y="42"/>
                  </a:lnTo>
                  <a:lnTo>
                    <a:pt x="30" y="30"/>
                  </a:lnTo>
                  <a:lnTo>
                    <a:pt x="42" y="19"/>
                  </a:lnTo>
                  <a:lnTo>
                    <a:pt x="53" y="12"/>
                  </a:lnTo>
                  <a:lnTo>
                    <a:pt x="67" y="6"/>
                  </a:lnTo>
                  <a:lnTo>
                    <a:pt x="79" y="3"/>
                  </a:lnTo>
                  <a:lnTo>
                    <a:pt x="104" y="0"/>
                  </a:lnTo>
                  <a:lnTo>
                    <a:pt x="128" y="0"/>
                  </a:lnTo>
                  <a:lnTo>
                    <a:pt x="892" y="0"/>
                  </a:lnTo>
                  <a:lnTo>
                    <a:pt x="927" y="0"/>
                  </a:lnTo>
                  <a:lnTo>
                    <a:pt x="960" y="0"/>
                  </a:lnTo>
                  <a:lnTo>
                    <a:pt x="991" y="1"/>
                  </a:lnTo>
                  <a:lnTo>
                    <a:pt x="1021" y="3"/>
                  </a:lnTo>
                  <a:lnTo>
                    <a:pt x="1048" y="6"/>
                  </a:lnTo>
                  <a:lnTo>
                    <a:pt x="1075" y="12"/>
                  </a:lnTo>
                  <a:lnTo>
                    <a:pt x="1099" y="19"/>
                  </a:lnTo>
                  <a:lnTo>
                    <a:pt x="1122" y="30"/>
                  </a:lnTo>
                  <a:lnTo>
                    <a:pt x="1145" y="42"/>
                  </a:lnTo>
                  <a:lnTo>
                    <a:pt x="1166" y="58"/>
                  </a:lnTo>
                  <a:lnTo>
                    <a:pt x="1185" y="74"/>
                  </a:lnTo>
                  <a:lnTo>
                    <a:pt x="1204" y="94"/>
                  </a:lnTo>
                  <a:lnTo>
                    <a:pt x="1240" y="137"/>
                  </a:lnTo>
                  <a:lnTo>
                    <a:pt x="1274" y="181"/>
                  </a:lnTo>
                  <a:lnTo>
                    <a:pt x="1320" y="242"/>
                  </a:lnTo>
                  <a:lnTo>
                    <a:pt x="1343" y="272"/>
                  </a:lnTo>
                  <a:lnTo>
                    <a:pt x="1361" y="302"/>
                  </a:lnTo>
                  <a:lnTo>
                    <a:pt x="1367" y="317"/>
                  </a:lnTo>
                  <a:lnTo>
                    <a:pt x="1372" y="331"/>
                  </a:lnTo>
                  <a:lnTo>
                    <a:pt x="1375" y="346"/>
                  </a:lnTo>
                  <a:lnTo>
                    <a:pt x="1377" y="363"/>
                  </a:lnTo>
                  <a:lnTo>
                    <a:pt x="1375" y="379"/>
                  </a:lnTo>
                  <a:lnTo>
                    <a:pt x="1372" y="395"/>
                  </a:lnTo>
                  <a:lnTo>
                    <a:pt x="1367" y="410"/>
                  </a:lnTo>
                  <a:lnTo>
                    <a:pt x="1359" y="425"/>
                  </a:lnTo>
                  <a:lnTo>
                    <a:pt x="1341" y="455"/>
                  </a:lnTo>
                  <a:lnTo>
                    <a:pt x="1320" y="485"/>
                  </a:lnTo>
                  <a:lnTo>
                    <a:pt x="1137" y="727"/>
                  </a:lnTo>
                  <a:lnTo>
                    <a:pt x="682" y="727"/>
                  </a:lnTo>
                  <a:lnTo>
                    <a:pt x="978" y="333"/>
                  </a:lnTo>
                  <a:lnTo>
                    <a:pt x="987" y="321"/>
                  </a:lnTo>
                  <a:lnTo>
                    <a:pt x="996" y="309"/>
                  </a:lnTo>
                  <a:lnTo>
                    <a:pt x="1003" y="296"/>
                  </a:lnTo>
                  <a:lnTo>
                    <a:pt x="1009" y="282"/>
                  </a:lnTo>
                  <a:lnTo>
                    <a:pt x="1014" y="268"/>
                  </a:lnTo>
                  <a:lnTo>
                    <a:pt x="1015" y="253"/>
                  </a:lnTo>
                  <a:lnTo>
                    <a:pt x="1015" y="245"/>
                  </a:lnTo>
                  <a:lnTo>
                    <a:pt x="1014" y="238"/>
                  </a:lnTo>
                  <a:lnTo>
                    <a:pt x="1012" y="230"/>
                  </a:lnTo>
                  <a:lnTo>
                    <a:pt x="1009" y="223"/>
                  </a:lnTo>
                  <a:lnTo>
                    <a:pt x="1005" y="216"/>
                  </a:lnTo>
                  <a:lnTo>
                    <a:pt x="1000" y="210"/>
                  </a:lnTo>
                  <a:lnTo>
                    <a:pt x="994" y="204"/>
                  </a:lnTo>
                  <a:lnTo>
                    <a:pt x="990" y="199"/>
                  </a:lnTo>
                  <a:lnTo>
                    <a:pt x="976" y="192"/>
                  </a:lnTo>
                  <a:lnTo>
                    <a:pt x="963" y="186"/>
                  </a:lnTo>
                  <a:lnTo>
                    <a:pt x="948" y="183"/>
                  </a:lnTo>
                  <a:lnTo>
                    <a:pt x="932" y="181"/>
                  </a:lnTo>
                  <a:lnTo>
                    <a:pt x="917" y="181"/>
                  </a:lnTo>
                  <a:lnTo>
                    <a:pt x="902" y="181"/>
                  </a:lnTo>
                  <a:lnTo>
                    <a:pt x="546" y="181"/>
                  </a:lnTo>
                  <a:lnTo>
                    <a:pt x="546" y="1091"/>
                  </a:lnTo>
                  <a:lnTo>
                    <a:pt x="181" y="1091"/>
                  </a:lnTo>
                  <a:lnTo>
                    <a:pt x="181" y="181"/>
                  </a:lnTo>
                  <a:lnTo>
                    <a:pt x="0" y="181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33" name="Rectangle 6"/>
          <p:cNvSpPr>
            <a:spLocks noChangeArrowheads="1"/>
          </p:cNvSpPr>
          <p:nvPr/>
        </p:nvSpPr>
        <p:spPr bwMode="auto">
          <a:xfrm>
            <a:off x="-374650" y="-17463"/>
            <a:ext cx="366712" cy="366713"/>
          </a:xfrm>
          <a:prstGeom prst="rect">
            <a:avLst/>
          </a:prstGeom>
          <a:solidFill>
            <a:srgbClr val="E21A1A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4" name="Rectangle 7"/>
          <p:cNvSpPr>
            <a:spLocks noChangeArrowheads="1"/>
          </p:cNvSpPr>
          <p:nvPr/>
        </p:nvSpPr>
        <p:spPr bwMode="auto">
          <a:xfrm>
            <a:off x="-374650" y="349250"/>
            <a:ext cx="366712" cy="366713"/>
          </a:xfrm>
          <a:prstGeom prst="rect">
            <a:avLst/>
          </a:prstGeom>
          <a:solidFill>
            <a:srgbClr val="394A58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5" name="Rectangle 8"/>
          <p:cNvSpPr>
            <a:spLocks noChangeArrowheads="1"/>
          </p:cNvSpPr>
          <p:nvPr/>
        </p:nvSpPr>
        <p:spPr bwMode="auto">
          <a:xfrm>
            <a:off x="-374650" y="715963"/>
            <a:ext cx="366712" cy="366712"/>
          </a:xfrm>
          <a:prstGeom prst="rect">
            <a:avLst/>
          </a:prstGeom>
          <a:solidFill>
            <a:srgbClr val="455D7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6" name="Rectangle 9"/>
          <p:cNvSpPr>
            <a:spLocks noChangeArrowheads="1"/>
          </p:cNvSpPr>
          <p:nvPr/>
        </p:nvSpPr>
        <p:spPr bwMode="auto">
          <a:xfrm>
            <a:off x="-374650" y="1081088"/>
            <a:ext cx="366712" cy="366712"/>
          </a:xfrm>
          <a:prstGeom prst="rect">
            <a:avLst/>
          </a:prstGeom>
          <a:solidFill>
            <a:srgbClr val="68798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-374650" y="1447800"/>
            <a:ext cx="366712" cy="366713"/>
          </a:xfrm>
          <a:prstGeom prst="rect">
            <a:avLst/>
          </a:prstGeom>
          <a:solidFill>
            <a:srgbClr val="909CAA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8" name="Rectangle 10"/>
          <p:cNvSpPr>
            <a:spLocks noChangeArrowheads="1"/>
          </p:cNvSpPr>
          <p:nvPr/>
        </p:nvSpPr>
        <p:spPr bwMode="auto">
          <a:xfrm>
            <a:off x="-774700" y="-22225"/>
            <a:ext cx="366712" cy="377825"/>
          </a:xfrm>
          <a:prstGeom prst="rect">
            <a:avLst/>
          </a:prstGeom>
          <a:solidFill>
            <a:srgbClr val="CECCA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9" name="Rectangle 12"/>
          <p:cNvSpPr>
            <a:spLocks noChangeArrowheads="1"/>
          </p:cNvSpPr>
          <p:nvPr/>
        </p:nvSpPr>
        <p:spPr bwMode="auto">
          <a:xfrm>
            <a:off x="-781050" y="3303588"/>
            <a:ext cx="366712" cy="366712"/>
          </a:xfrm>
          <a:prstGeom prst="rect">
            <a:avLst/>
          </a:prstGeom>
          <a:solidFill>
            <a:srgbClr val="78D64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40" name="Rectangle 12"/>
          <p:cNvSpPr>
            <a:spLocks noChangeArrowheads="1"/>
          </p:cNvSpPr>
          <p:nvPr/>
        </p:nvSpPr>
        <p:spPr bwMode="auto">
          <a:xfrm>
            <a:off x="-1601788" y="-22225"/>
            <a:ext cx="366713" cy="366713"/>
          </a:xfrm>
          <a:prstGeom prst="rect">
            <a:avLst/>
          </a:prstGeom>
          <a:solidFill>
            <a:srgbClr val="FF690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41" name="Rectangle 13"/>
          <p:cNvSpPr>
            <a:spLocks noChangeArrowheads="1"/>
          </p:cNvSpPr>
          <p:nvPr/>
        </p:nvSpPr>
        <p:spPr bwMode="auto">
          <a:xfrm>
            <a:off x="-374650" y="1828800"/>
            <a:ext cx="366712" cy="366713"/>
          </a:xfrm>
          <a:prstGeom prst="rect">
            <a:avLst/>
          </a:prstGeom>
          <a:solidFill>
            <a:srgbClr val="BFC5CE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2" name="Rectangle 7"/>
          <p:cNvSpPr>
            <a:spLocks noChangeArrowheads="1"/>
          </p:cNvSpPr>
          <p:nvPr/>
        </p:nvSpPr>
        <p:spPr bwMode="auto">
          <a:xfrm>
            <a:off x="-374650" y="2211388"/>
            <a:ext cx="366712" cy="366712"/>
          </a:xfrm>
          <a:prstGeom prst="rect">
            <a:avLst/>
          </a:prstGeom>
          <a:solidFill>
            <a:srgbClr val="60606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3" name="Rectangle 7"/>
          <p:cNvSpPr>
            <a:spLocks noChangeArrowheads="1"/>
          </p:cNvSpPr>
          <p:nvPr/>
        </p:nvSpPr>
        <p:spPr bwMode="auto">
          <a:xfrm>
            <a:off x="-374650" y="2571750"/>
            <a:ext cx="366712" cy="366713"/>
          </a:xfrm>
          <a:prstGeom prst="rect">
            <a:avLst/>
          </a:prstGeom>
          <a:solidFill>
            <a:srgbClr val="828282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4" name="Rectangle 7"/>
          <p:cNvSpPr>
            <a:spLocks noChangeArrowheads="1"/>
          </p:cNvSpPr>
          <p:nvPr/>
        </p:nvSpPr>
        <p:spPr bwMode="auto">
          <a:xfrm>
            <a:off x="-374650" y="2943225"/>
            <a:ext cx="366712" cy="366713"/>
          </a:xfrm>
          <a:prstGeom prst="rect">
            <a:avLst/>
          </a:prstGeom>
          <a:solidFill>
            <a:srgbClr val="A9A9A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5" name="Rectangle 7"/>
          <p:cNvSpPr>
            <a:spLocks noChangeArrowheads="1"/>
          </p:cNvSpPr>
          <p:nvPr/>
        </p:nvSpPr>
        <p:spPr bwMode="auto">
          <a:xfrm>
            <a:off x="-374650" y="3314700"/>
            <a:ext cx="366712" cy="366713"/>
          </a:xfrm>
          <a:prstGeom prst="rect">
            <a:avLst/>
          </a:prstGeom>
          <a:solidFill>
            <a:srgbClr val="D3D3D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6" name="Rectangle 10"/>
          <p:cNvSpPr>
            <a:spLocks noChangeArrowheads="1"/>
          </p:cNvSpPr>
          <p:nvPr/>
        </p:nvSpPr>
        <p:spPr bwMode="auto">
          <a:xfrm>
            <a:off x="-774700" y="355600"/>
            <a:ext cx="366712" cy="366713"/>
          </a:xfrm>
          <a:prstGeom prst="rect">
            <a:avLst/>
          </a:prstGeom>
          <a:solidFill>
            <a:srgbClr val="85865F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7" name="Rectangle 10"/>
          <p:cNvSpPr>
            <a:spLocks noChangeArrowheads="1"/>
          </p:cNvSpPr>
          <p:nvPr/>
        </p:nvSpPr>
        <p:spPr bwMode="auto">
          <a:xfrm>
            <a:off x="-774700" y="715963"/>
            <a:ext cx="366712" cy="366712"/>
          </a:xfrm>
          <a:prstGeom prst="rect">
            <a:avLst/>
          </a:prstGeom>
          <a:solidFill>
            <a:srgbClr val="DDDCB4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8" name="Rectangle 10"/>
          <p:cNvSpPr>
            <a:spLocks noChangeArrowheads="1"/>
          </p:cNvSpPr>
          <p:nvPr/>
        </p:nvSpPr>
        <p:spPr bwMode="auto">
          <a:xfrm>
            <a:off x="-774700" y="1082675"/>
            <a:ext cx="366712" cy="366713"/>
          </a:xfrm>
          <a:prstGeom prst="rect">
            <a:avLst/>
          </a:prstGeom>
          <a:solidFill>
            <a:srgbClr val="EBEAD4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9" name="Rectangle 10"/>
          <p:cNvSpPr>
            <a:spLocks noChangeArrowheads="1"/>
          </p:cNvSpPr>
          <p:nvPr/>
        </p:nvSpPr>
        <p:spPr bwMode="auto">
          <a:xfrm>
            <a:off x="-774700" y="1447800"/>
            <a:ext cx="366712" cy="388938"/>
          </a:xfrm>
          <a:prstGeom prst="rect">
            <a:avLst/>
          </a:prstGeom>
          <a:solidFill>
            <a:srgbClr val="A3A86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0" name="Rectangle 10"/>
          <p:cNvSpPr>
            <a:spLocks noChangeArrowheads="1"/>
          </p:cNvSpPr>
          <p:nvPr/>
        </p:nvSpPr>
        <p:spPr bwMode="auto">
          <a:xfrm>
            <a:off x="-774700" y="1836738"/>
            <a:ext cx="366712" cy="366712"/>
          </a:xfrm>
          <a:prstGeom prst="rect">
            <a:avLst/>
          </a:prstGeom>
          <a:solidFill>
            <a:srgbClr val="626B45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1" name="Rectangle 10"/>
          <p:cNvSpPr>
            <a:spLocks noChangeArrowheads="1"/>
          </p:cNvSpPr>
          <p:nvPr/>
        </p:nvSpPr>
        <p:spPr bwMode="auto">
          <a:xfrm>
            <a:off x="-774700" y="2203450"/>
            <a:ext cx="366712" cy="366713"/>
          </a:xfrm>
          <a:prstGeom prst="rect">
            <a:avLst/>
          </a:prstGeom>
          <a:solidFill>
            <a:srgbClr val="828B5C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2" name="Rectangle 10"/>
          <p:cNvSpPr>
            <a:spLocks noChangeArrowheads="1"/>
          </p:cNvSpPr>
          <p:nvPr/>
        </p:nvSpPr>
        <p:spPr bwMode="auto">
          <a:xfrm>
            <a:off x="-774700" y="2570163"/>
            <a:ext cx="366712" cy="366712"/>
          </a:xfrm>
          <a:prstGeom prst="rect">
            <a:avLst/>
          </a:prstGeom>
          <a:solidFill>
            <a:srgbClr val="B2B98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3" name="Rectangle 10"/>
          <p:cNvSpPr>
            <a:spLocks noChangeArrowheads="1"/>
          </p:cNvSpPr>
          <p:nvPr/>
        </p:nvSpPr>
        <p:spPr bwMode="auto">
          <a:xfrm>
            <a:off x="-774700" y="2936875"/>
            <a:ext cx="366712" cy="366713"/>
          </a:xfrm>
          <a:prstGeom prst="rect">
            <a:avLst/>
          </a:prstGeom>
          <a:solidFill>
            <a:srgbClr val="D3D7BD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4" name="Rectangle 10"/>
          <p:cNvSpPr>
            <a:spLocks noChangeArrowheads="1"/>
          </p:cNvSpPr>
          <p:nvPr/>
        </p:nvSpPr>
        <p:spPr bwMode="auto">
          <a:xfrm>
            <a:off x="-1189038" y="-22225"/>
            <a:ext cx="366713" cy="377825"/>
          </a:xfrm>
          <a:prstGeom prst="rect">
            <a:avLst/>
          </a:prstGeom>
          <a:solidFill>
            <a:srgbClr val="0066A1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5" name="Rectangle 10"/>
          <p:cNvSpPr>
            <a:spLocks noChangeArrowheads="1"/>
          </p:cNvSpPr>
          <p:nvPr/>
        </p:nvSpPr>
        <p:spPr bwMode="auto">
          <a:xfrm>
            <a:off x="-1189038" y="355600"/>
            <a:ext cx="366713" cy="366713"/>
          </a:xfrm>
          <a:prstGeom prst="rect">
            <a:avLst/>
          </a:prstGeom>
          <a:solidFill>
            <a:srgbClr val="00335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6" name="Rectangle 10"/>
          <p:cNvSpPr>
            <a:spLocks noChangeArrowheads="1"/>
          </p:cNvSpPr>
          <p:nvPr/>
        </p:nvSpPr>
        <p:spPr bwMode="auto">
          <a:xfrm>
            <a:off x="-1189038" y="715963"/>
            <a:ext cx="366713" cy="366712"/>
          </a:xfrm>
          <a:prstGeom prst="rect">
            <a:avLst/>
          </a:prstGeom>
          <a:solidFill>
            <a:srgbClr val="00507C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7" name="Rectangle 10"/>
          <p:cNvSpPr>
            <a:spLocks noChangeArrowheads="1"/>
          </p:cNvSpPr>
          <p:nvPr/>
        </p:nvSpPr>
        <p:spPr bwMode="auto">
          <a:xfrm>
            <a:off x="-1189038" y="1082675"/>
            <a:ext cx="366713" cy="366713"/>
          </a:xfrm>
          <a:prstGeom prst="rect">
            <a:avLst/>
          </a:prstGeom>
          <a:solidFill>
            <a:srgbClr val="007FB1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8" name="Rectangle 10"/>
          <p:cNvSpPr>
            <a:spLocks noChangeArrowheads="1"/>
          </p:cNvSpPr>
          <p:nvPr/>
        </p:nvSpPr>
        <p:spPr bwMode="auto">
          <a:xfrm>
            <a:off x="-1189038" y="1447800"/>
            <a:ext cx="366713" cy="388938"/>
          </a:xfrm>
          <a:prstGeom prst="rect">
            <a:avLst/>
          </a:prstGeom>
          <a:solidFill>
            <a:srgbClr val="8AB0D2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9" name="Rectangle 10"/>
          <p:cNvSpPr>
            <a:spLocks noChangeArrowheads="1"/>
          </p:cNvSpPr>
          <p:nvPr/>
        </p:nvSpPr>
        <p:spPr bwMode="auto">
          <a:xfrm>
            <a:off x="-1189038" y="1825625"/>
            <a:ext cx="366713" cy="373063"/>
          </a:xfrm>
          <a:prstGeom prst="rect">
            <a:avLst/>
          </a:prstGeom>
          <a:solidFill>
            <a:srgbClr val="00A3E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0" name="Rectangle 10"/>
          <p:cNvSpPr>
            <a:spLocks noChangeArrowheads="1"/>
          </p:cNvSpPr>
          <p:nvPr/>
        </p:nvSpPr>
        <p:spPr bwMode="auto">
          <a:xfrm>
            <a:off x="-1189038" y="2198688"/>
            <a:ext cx="366713" cy="373062"/>
          </a:xfrm>
          <a:prstGeom prst="rect">
            <a:avLst/>
          </a:prstGeom>
          <a:solidFill>
            <a:srgbClr val="20668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1" name="Rectangle 10"/>
          <p:cNvSpPr>
            <a:spLocks noChangeArrowheads="1"/>
          </p:cNvSpPr>
          <p:nvPr/>
        </p:nvSpPr>
        <p:spPr bwMode="auto">
          <a:xfrm>
            <a:off x="-1189038" y="2570163"/>
            <a:ext cx="366713" cy="373062"/>
          </a:xfrm>
          <a:prstGeom prst="rect">
            <a:avLst/>
          </a:prstGeom>
          <a:solidFill>
            <a:srgbClr val="2F87B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2" name="Rectangle 10"/>
          <p:cNvSpPr>
            <a:spLocks noChangeArrowheads="1"/>
          </p:cNvSpPr>
          <p:nvPr/>
        </p:nvSpPr>
        <p:spPr bwMode="auto">
          <a:xfrm>
            <a:off x="-1189038" y="2941638"/>
            <a:ext cx="366713" cy="373062"/>
          </a:xfrm>
          <a:prstGeom prst="rect">
            <a:avLst/>
          </a:prstGeom>
          <a:solidFill>
            <a:srgbClr val="61B9E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3" name="Rectangle 10"/>
          <p:cNvSpPr>
            <a:spLocks noChangeArrowheads="1"/>
          </p:cNvSpPr>
          <p:nvPr/>
        </p:nvSpPr>
        <p:spPr bwMode="auto">
          <a:xfrm>
            <a:off x="-1189038" y="3303588"/>
            <a:ext cx="366713" cy="373062"/>
          </a:xfrm>
          <a:prstGeom prst="rect">
            <a:avLst/>
          </a:prstGeom>
          <a:solidFill>
            <a:srgbClr val="B0DCF4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4" name="Rectangle 12"/>
          <p:cNvSpPr>
            <a:spLocks noChangeArrowheads="1"/>
          </p:cNvSpPr>
          <p:nvPr/>
        </p:nvSpPr>
        <p:spPr bwMode="auto">
          <a:xfrm>
            <a:off x="-781050" y="3676650"/>
            <a:ext cx="366712" cy="366713"/>
          </a:xfrm>
          <a:prstGeom prst="rect">
            <a:avLst/>
          </a:prstGeom>
          <a:solidFill>
            <a:srgbClr val="65844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5" name="Rectangle 12"/>
          <p:cNvSpPr>
            <a:spLocks noChangeArrowheads="1"/>
          </p:cNvSpPr>
          <p:nvPr/>
        </p:nvSpPr>
        <p:spPr bwMode="auto">
          <a:xfrm>
            <a:off x="-781050" y="4043363"/>
            <a:ext cx="366712" cy="366712"/>
          </a:xfrm>
          <a:prstGeom prst="rect">
            <a:avLst/>
          </a:prstGeom>
          <a:solidFill>
            <a:srgbClr val="7FA357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6" name="Rectangle 12"/>
          <p:cNvSpPr>
            <a:spLocks noChangeArrowheads="1"/>
          </p:cNvSpPr>
          <p:nvPr/>
        </p:nvSpPr>
        <p:spPr bwMode="auto">
          <a:xfrm>
            <a:off x="-781050" y="4410075"/>
            <a:ext cx="366712" cy="366713"/>
          </a:xfrm>
          <a:prstGeom prst="rect">
            <a:avLst/>
          </a:prstGeom>
          <a:solidFill>
            <a:srgbClr val="AED08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7" name="Rectangle 12"/>
          <p:cNvSpPr>
            <a:spLocks noChangeArrowheads="1"/>
          </p:cNvSpPr>
          <p:nvPr/>
        </p:nvSpPr>
        <p:spPr bwMode="auto">
          <a:xfrm>
            <a:off x="-781050" y="4781550"/>
            <a:ext cx="366712" cy="366713"/>
          </a:xfrm>
          <a:prstGeom prst="rect">
            <a:avLst/>
          </a:prstGeom>
          <a:solidFill>
            <a:srgbClr val="D6E8C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8" name="Rectangle 12"/>
          <p:cNvSpPr>
            <a:spLocks noChangeArrowheads="1"/>
          </p:cNvSpPr>
          <p:nvPr/>
        </p:nvSpPr>
        <p:spPr bwMode="auto">
          <a:xfrm>
            <a:off x="-1601788" y="334963"/>
            <a:ext cx="366713" cy="366712"/>
          </a:xfrm>
          <a:prstGeom prst="rect">
            <a:avLst/>
          </a:prstGeom>
          <a:solidFill>
            <a:srgbClr val="80503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9" name="Rectangle 12"/>
          <p:cNvSpPr>
            <a:spLocks noChangeArrowheads="1"/>
          </p:cNvSpPr>
          <p:nvPr/>
        </p:nvSpPr>
        <p:spPr bwMode="auto">
          <a:xfrm>
            <a:off x="-1601788" y="701675"/>
            <a:ext cx="366713" cy="366713"/>
          </a:xfrm>
          <a:prstGeom prst="rect">
            <a:avLst/>
          </a:prstGeom>
          <a:solidFill>
            <a:srgbClr val="AC6B2F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70" name="Rectangle 12"/>
          <p:cNvSpPr>
            <a:spLocks noChangeArrowheads="1"/>
          </p:cNvSpPr>
          <p:nvPr/>
        </p:nvSpPr>
        <p:spPr bwMode="auto">
          <a:xfrm>
            <a:off x="-1601788" y="1068388"/>
            <a:ext cx="366713" cy="366712"/>
          </a:xfrm>
          <a:prstGeom prst="rect">
            <a:avLst/>
          </a:prstGeom>
          <a:solidFill>
            <a:srgbClr val="E4A06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71" name="Rectangle 12"/>
          <p:cNvSpPr>
            <a:spLocks noChangeArrowheads="1"/>
          </p:cNvSpPr>
          <p:nvPr/>
        </p:nvSpPr>
        <p:spPr bwMode="auto">
          <a:xfrm>
            <a:off x="-1601788" y="1435100"/>
            <a:ext cx="366713" cy="366713"/>
          </a:xfrm>
          <a:prstGeom prst="rect">
            <a:avLst/>
          </a:prstGeom>
          <a:solidFill>
            <a:srgbClr val="F1D0B1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Arial"/>
          <a:cs typeface="Verdana"/>
        </a:defRPr>
      </a:lvl1pPr>
      <a:lvl2pPr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Arial"/>
          <a:cs typeface="Verdana"/>
        </a:defRPr>
      </a:lvl2pPr>
      <a:lvl3pPr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Arial"/>
          <a:cs typeface="Verdana"/>
        </a:defRPr>
      </a:lvl3pPr>
      <a:lvl4pPr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Arial"/>
          <a:cs typeface="Verdana"/>
        </a:defRPr>
      </a:lvl4pPr>
      <a:lvl5pPr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Arial"/>
          <a:cs typeface="Verdana"/>
        </a:defRPr>
      </a:lvl5pPr>
      <a:lvl6pPr marL="457200"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Verdana"/>
          <a:cs typeface="Verdana"/>
        </a:defRPr>
      </a:lvl6pPr>
      <a:lvl7pPr marL="914400"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Verdana"/>
          <a:cs typeface="Verdana"/>
        </a:defRPr>
      </a:lvl7pPr>
      <a:lvl8pPr marL="1371600"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Verdana"/>
          <a:cs typeface="Verdana"/>
        </a:defRPr>
      </a:lvl8pPr>
      <a:lvl9pPr marL="1828800"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Verdana"/>
          <a:cs typeface="Verdana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Font typeface="Arial"/>
        <a:buChar char="•"/>
        <a:defRPr sz="1600">
          <a:solidFill>
            <a:schemeClr val="tx1"/>
          </a:solidFill>
          <a:latin typeface="Verdana"/>
          <a:ea typeface="Arial"/>
          <a:cs typeface="Verdana"/>
        </a:defRPr>
      </a:lvl1pPr>
      <a:lvl2pPr marL="742950" indent="-285750" algn="l">
        <a:spcBef>
          <a:spcPts val="0"/>
        </a:spcBef>
        <a:spcAft>
          <a:spcPts val="0"/>
        </a:spcAft>
        <a:buFont typeface="Arial"/>
        <a:buChar char="–"/>
        <a:defRPr sz="1600">
          <a:solidFill>
            <a:schemeClr val="tx1"/>
          </a:solidFill>
          <a:latin typeface="Verdana"/>
          <a:ea typeface="Verdana"/>
          <a:cs typeface="Verdana"/>
        </a:defRPr>
      </a:lvl2pPr>
      <a:lvl3pPr marL="1143000" indent="-228600" algn="l">
        <a:spcBef>
          <a:spcPts val="0"/>
        </a:spcBef>
        <a:spcAft>
          <a:spcPts val="0"/>
        </a:spcAft>
        <a:buFont typeface="Arial"/>
        <a:buChar char="•"/>
        <a:defRPr sz="1600">
          <a:solidFill>
            <a:schemeClr val="tx1"/>
          </a:solidFill>
          <a:latin typeface="Verdana"/>
          <a:ea typeface="Verdana"/>
          <a:cs typeface="Verdana"/>
        </a:defRPr>
      </a:lvl3pPr>
      <a:lvl4pPr marL="1600200" indent="-228600" algn="l">
        <a:spcBef>
          <a:spcPts val="0"/>
        </a:spcBef>
        <a:spcAft>
          <a:spcPts val="0"/>
        </a:spcAft>
        <a:buFont typeface="Arial"/>
        <a:buChar char="–"/>
        <a:defRPr sz="1600">
          <a:solidFill>
            <a:schemeClr val="tx1"/>
          </a:solidFill>
          <a:latin typeface="Verdana"/>
          <a:ea typeface="Verdana"/>
          <a:cs typeface="Verdana"/>
        </a:defRPr>
      </a:lvl4pPr>
      <a:lvl5pPr marL="2057400" indent="-228600" algn="l">
        <a:spcBef>
          <a:spcPts val="0"/>
        </a:spcBef>
        <a:spcAft>
          <a:spcPts val="0"/>
        </a:spcAft>
        <a:buFont typeface="Arial"/>
        <a:buChar char="»"/>
        <a:defRPr sz="1600">
          <a:solidFill>
            <a:schemeClr val="tx1"/>
          </a:solidFill>
          <a:latin typeface="Verdana"/>
          <a:ea typeface="Verdana"/>
          <a:cs typeface="Verdana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image" Target="../media/image1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microsoft.com/office/2007/relationships/media" Target="../media/media3.mp4"/><Relationship Id="rId7" Type="http://schemas.openxmlformats.org/officeDocument/2006/relationships/image" Target="../media/image47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6.jpg"/><Relationship Id="rId5" Type="http://schemas.openxmlformats.org/officeDocument/2006/relationships/slideLayout" Target="../slideLayouts/slideLayout12.xml"/><Relationship Id="rId4" Type="http://schemas.openxmlformats.org/officeDocument/2006/relationships/video" Target="../media/media3.mp4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emf"/><Relationship Id="rId7" Type="http://schemas.openxmlformats.org/officeDocument/2006/relationships/image" Target="../media/image9.jpg"/><Relationship Id="rId12" Type="http://schemas.openxmlformats.org/officeDocument/2006/relationships/image" Target="../media/image14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jpg"/><Relationship Id="rId5" Type="http://schemas.openxmlformats.org/officeDocument/2006/relationships/image" Target="../media/image7.emf"/><Relationship Id="rId10" Type="http://schemas.openxmlformats.org/officeDocument/2006/relationships/image" Target="../media/image12.png"/><Relationship Id="rId4" Type="http://schemas.openxmlformats.org/officeDocument/2006/relationships/image" Target="../media/image6.emf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9144000" cy="3723878"/>
          </a:xfrm>
          <a:prstGeom prst="rect">
            <a:avLst/>
          </a:prstGeom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4356499" y="3868342"/>
            <a:ext cx="3077765" cy="594122"/>
          </a:xfrm>
        </p:spPr>
        <p:txBody>
          <a:bodyPr/>
          <a:lstStyle/>
          <a:p>
            <a:pPr>
              <a:defRPr/>
            </a:pPr>
            <a:r>
              <a:rPr lang="ru-RU" sz="1500" i="1">
                <a:solidFill>
                  <a:schemeClr val="accent2"/>
                </a:solidFill>
              </a:rPr>
              <a:t>ОАО «ВНИКТИ»</a:t>
            </a:r>
            <a:endParaRPr/>
          </a:p>
        </p:txBody>
      </p:sp>
      <p:pic>
        <p:nvPicPr>
          <p:cNvPr id="8" name="Picture 4" descr="cover_2.pn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0" y="2931789"/>
            <a:ext cx="9142990" cy="1584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492969" y="2931791"/>
            <a:ext cx="6912768" cy="792087"/>
          </a:xfrm>
        </p:spPr>
        <p:txBody>
          <a:bodyPr anchor="ctr">
            <a:noAutofit/>
          </a:bodyPr>
          <a:lstStyle/>
          <a:p>
            <a:pPr marL="360354" algn="ctr">
              <a:spcBef>
                <a:spcPts val="0"/>
              </a:spcBef>
              <a:defRPr/>
            </a:pPr>
            <a:r>
              <a:rPr lang="ru-RU" sz="1600" b="1" strike="noStrike" dirty="0">
                <a:ea typeface="MS PGothic"/>
              </a:rPr>
              <a:t>Комплексные исследования по определению возможности сходов порожних вагонов на стрелочных переводах</a:t>
            </a:r>
            <a:endParaRPr lang="en-US" sz="1600" b="1" strike="sngStrike" dirty="0">
              <a:ea typeface="MS PGothic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-32064" y="3723789"/>
            <a:ext cx="9135967" cy="115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lvl="0" rtl="0">
              <a:spcBef>
                <a:spcPct val="20000"/>
              </a:spcBef>
              <a:defRPr/>
            </a:pPr>
            <a:r>
              <a:rPr lang="ru-RU" sz="1000" kern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АО </a:t>
            </a:r>
            <a:r>
              <a:rPr lang="ru-RU" sz="1000" kern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«ВНИКТИ», г. Коломна</a:t>
            </a:r>
            <a:endParaRPr lang="ru-RU" sz="1000" kern="12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rtl="0">
              <a:spcBef>
                <a:spcPct val="20000"/>
              </a:spcBef>
              <a:defRPr/>
            </a:pPr>
            <a:r>
              <a:rPr lang="ru-RU" sz="1000" b="1" kern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Кулув Тимур Валерьевич</a:t>
            </a:r>
          </a:p>
          <a:p>
            <a:pPr lvl="0" rtl="0">
              <a:spcBef>
                <a:spcPct val="20000"/>
              </a:spcBef>
              <a:defRPr/>
            </a:pPr>
            <a:r>
              <a:rPr lang="ru-RU" sz="1000" kern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АО «ВНИКТИ», г. Коломна</a:t>
            </a:r>
          </a:p>
          <a:p>
            <a:pPr lvl="0" rtl="0">
              <a:spcBef>
                <a:spcPct val="20000"/>
              </a:spcBef>
              <a:defRPr/>
            </a:pPr>
            <a:r>
              <a:rPr lang="ru-RU" sz="1000" b="1" kern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ГАВРЮШИН </a:t>
            </a:r>
            <a:r>
              <a:rPr lang="ru-RU" sz="1000" b="1" kern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Михаил </a:t>
            </a:r>
            <a:r>
              <a:rPr lang="ru-RU" sz="1000" b="1" kern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Александрович</a:t>
            </a:r>
          </a:p>
          <a:p>
            <a:pPr lvl="0" rtl="0">
              <a:spcBef>
                <a:spcPct val="20000"/>
              </a:spcBef>
              <a:defRPr/>
            </a:pPr>
            <a:r>
              <a:rPr lang="ru-RU" sz="1000" kern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Лаборатория вычислительной механики БГТУ, г. Брянск</a:t>
            </a:r>
            <a:endParaRPr lang="ru-RU" sz="1000" kern="12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rtl="0">
              <a:spcBef>
                <a:spcPct val="20000"/>
              </a:spcBef>
              <a:defRPr/>
            </a:pPr>
            <a:r>
              <a:rPr lang="ru-RU" sz="1000" b="1" kern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Родиков Александр Николаевич</a:t>
            </a:r>
            <a:endParaRPr lang="ru-RU" sz="1100" dirty="0">
              <a:latin typeface="Verdana"/>
              <a:ea typeface="Verdana"/>
              <a:cs typeface="Verdana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35188" y="4875789"/>
            <a:ext cx="8495620" cy="2880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/>
            <a:endParaRPr lang="ru-RU" sz="600" dirty="0" smtClean="0"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/>
            <a:r>
              <a:rPr lang="ru-RU" sz="600" dirty="0" smtClean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 сентября 2024 г</a:t>
            </a:r>
            <a:r>
              <a:rPr lang="en-US" sz="600" dirty="0" smtClean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ru-RU" sz="600" dirty="0" smtClean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Шестой </a:t>
            </a:r>
            <a:r>
              <a:rPr lang="ru-RU" sz="600" dirty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научно-технический </a:t>
            </a:r>
            <a:r>
              <a:rPr lang="ru-RU" sz="600" dirty="0" smtClean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семинар «Компьютерное моделирование в железнодорожном транспорте: динамика, прочность, износ»</a:t>
            </a:r>
            <a:endParaRPr lang="ru-RU" sz="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r="5016"/>
          <a:stretch/>
        </p:blipFill>
        <p:spPr bwMode="auto">
          <a:xfrm>
            <a:off x="8452645" y="4608512"/>
            <a:ext cx="691355" cy="5555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" name="Text Box 2"/>
          <p:cNvSpPr txBox="1">
            <a:spLocks noChangeArrowheads="1"/>
          </p:cNvSpPr>
          <p:nvPr/>
        </p:nvSpPr>
        <p:spPr bwMode="auto">
          <a:xfrm>
            <a:off x="-36512" y="-51185"/>
            <a:ext cx="9025304" cy="576064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>
              <a:defRPr/>
            </a:pPr>
            <a:r>
              <a:rPr lang="ru-RU">
                <a:latin typeface="Verdana"/>
              </a:rPr>
              <a:t>Проведение натурного эксперимента </a:t>
            </a:r>
            <a:endParaRPr/>
          </a:p>
          <a:p>
            <a:pPr marL="0" lvl="1">
              <a:defRPr/>
            </a:pPr>
            <a:r>
              <a:rPr lang="ru-RU">
                <a:latin typeface="Verdana"/>
              </a:rPr>
              <a:t>по определению возможности сходов порожних вагонов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 l="12202" t="12329" r="21167" b="14346"/>
          <a:stretch/>
        </p:blipFill>
        <p:spPr bwMode="auto">
          <a:xfrm>
            <a:off x="95860" y="1213536"/>
            <a:ext cx="4476140" cy="27706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1052935" y="628761"/>
            <a:ext cx="70381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>
                <a:latin typeface="Arial"/>
                <a:cs typeface="Arial"/>
              </a:rPr>
              <a:t>Прохождение колеса порожней платформы в зоне контррельса </a:t>
            </a:r>
            <a:endParaRPr/>
          </a:p>
          <a:p>
            <a:pPr algn="ctr">
              <a:defRPr/>
            </a:pPr>
            <a:r>
              <a:rPr lang="ru-RU" sz="1600">
                <a:latin typeface="Arial"/>
                <a:cs typeface="Arial"/>
              </a:rPr>
              <a:t>при действии продольной силы на автосцепке до 46 тс</a:t>
            </a:r>
            <a:endParaRPr/>
          </a:p>
        </p:txBody>
      </p:sp>
      <p:grpSp>
        <p:nvGrpSpPr>
          <p:cNvPr id="1461266389" name="Группа 1461266388"/>
          <p:cNvGrpSpPr/>
          <p:nvPr/>
        </p:nvGrpSpPr>
        <p:grpSpPr bwMode="auto">
          <a:xfrm>
            <a:off x="4644006" y="1213534"/>
            <a:ext cx="4464254" cy="2770681"/>
            <a:chOff x="0" y="0"/>
            <a:chExt cx="4464254" cy="2770681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/>
            <a:srcRect l="12138" t="11956" r="21485" b="14801"/>
            <a:stretch/>
          </p:blipFill>
          <p:spPr bwMode="auto">
            <a:xfrm>
              <a:off x="0" y="0"/>
              <a:ext cx="4464255" cy="2770682"/>
            </a:xfrm>
            <a:prstGeom prst="rect">
              <a:avLst/>
            </a:prstGeom>
          </p:spPr>
        </p:pic>
        <p:cxnSp>
          <p:nvCxnSpPr>
            <p:cNvPr id="6" name="Прямая соединительная линия 5"/>
            <p:cNvCxnSpPr>
              <a:cxnSpLocks/>
            </p:cNvCxnSpPr>
            <p:nvPr/>
          </p:nvCxnSpPr>
          <p:spPr bwMode="auto">
            <a:xfrm>
              <a:off x="1368149" y="1709991"/>
              <a:ext cx="1537396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>
              <a:cxnSpLocks/>
            </p:cNvCxnSpPr>
            <p:nvPr/>
          </p:nvCxnSpPr>
          <p:spPr bwMode="auto">
            <a:xfrm>
              <a:off x="1368149" y="1777559"/>
              <a:ext cx="1537396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>
              <a:cxnSpLocks/>
            </p:cNvCxnSpPr>
            <p:nvPr/>
          </p:nvCxnSpPr>
          <p:spPr bwMode="auto">
            <a:xfrm flipV="1">
              <a:off x="2808309" y="1777559"/>
              <a:ext cx="0" cy="948804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>
              <a:cxnSpLocks/>
            </p:cNvCxnSpPr>
            <p:nvPr/>
          </p:nvCxnSpPr>
          <p:spPr bwMode="auto">
            <a:xfrm>
              <a:off x="2808309" y="1502227"/>
              <a:ext cx="0" cy="275332"/>
            </a:xfrm>
            <a:prstGeom prst="line">
              <a:avLst/>
            </a:prstGeom>
            <a:ln w="31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>
              <a:cxnSpLocks/>
            </p:cNvCxnSpPr>
            <p:nvPr/>
          </p:nvCxnSpPr>
          <p:spPr bwMode="auto">
            <a:xfrm>
              <a:off x="2808309" y="1502227"/>
              <a:ext cx="0" cy="207763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>
              <a:cxnSpLocks/>
            </p:cNvCxnSpPr>
            <p:nvPr/>
          </p:nvCxnSpPr>
          <p:spPr bwMode="auto">
            <a:xfrm>
              <a:off x="1440158" y="2726363"/>
              <a:ext cx="136815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 Box 59"/>
            <p:cNvSpPr txBox="1">
              <a:spLocks noChangeArrowheads="1"/>
            </p:cNvSpPr>
            <p:nvPr/>
          </p:nvSpPr>
          <p:spPr bwMode="auto">
            <a:xfrm>
              <a:off x="720078" y="2194452"/>
              <a:ext cx="2417774" cy="27280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1400" b="1">
                  <a:solidFill>
                    <a:schemeClr val="bg1"/>
                  </a:solidFill>
                  <a:latin typeface="Verdana"/>
                  <a:ea typeface="Verdana"/>
                  <a:cs typeface="Times New Roman"/>
                </a:rPr>
                <a:t>Отрыв колеса от головки рельса</a:t>
              </a:r>
              <a:endParaRPr/>
            </a:p>
          </p:txBody>
        </p:sp>
        <p:cxnSp>
          <p:nvCxnSpPr>
            <p:cNvPr id="541134531" name="Прямая соединительная линия 5"/>
            <p:cNvCxnSpPr>
              <a:cxnSpLocks/>
            </p:cNvCxnSpPr>
            <p:nvPr/>
          </p:nvCxnSpPr>
          <p:spPr bwMode="auto">
            <a:xfrm>
              <a:off x="1377969" y="1709991"/>
              <a:ext cx="1537395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5924630" name="Прямая соединительная линия 11"/>
            <p:cNvCxnSpPr>
              <a:cxnSpLocks/>
            </p:cNvCxnSpPr>
            <p:nvPr/>
          </p:nvCxnSpPr>
          <p:spPr bwMode="auto">
            <a:xfrm>
              <a:off x="1377969" y="1777559"/>
              <a:ext cx="1537395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5392" t="2997" r="1120" b="8429"/>
          <a:stretch/>
        </p:blipFill>
        <p:spPr bwMode="auto">
          <a:xfrm>
            <a:off x="4716016" y="767265"/>
            <a:ext cx="4368634" cy="86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5357" t="4354" r="1319" b="7855"/>
          <a:stretch/>
        </p:blipFill>
        <p:spPr bwMode="auto">
          <a:xfrm>
            <a:off x="72118" y="813850"/>
            <a:ext cx="4427874" cy="821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4597" t="3993" r="1239" b="6346"/>
          <a:stretch/>
        </p:blipFill>
        <p:spPr bwMode="auto">
          <a:xfrm>
            <a:off x="19345" y="1739955"/>
            <a:ext cx="4408639" cy="81989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Text Box 2"/>
          <p:cNvSpPr txBox="1">
            <a:spLocks noChangeArrowheads="1"/>
          </p:cNvSpPr>
          <p:nvPr/>
        </p:nvSpPr>
        <p:spPr bwMode="auto">
          <a:xfrm>
            <a:off x="-20486" y="-50710"/>
            <a:ext cx="9025304" cy="583406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>
              <a:defRPr/>
            </a:pPr>
            <a:r>
              <a:rPr lang="ru-RU">
                <a:latin typeface="Verdana"/>
              </a:rPr>
              <a:t>Динамические показатели порожней платформы</a:t>
            </a:r>
            <a:endParaRPr/>
          </a:p>
          <a:p>
            <a:pPr marL="0" lvl="1">
              <a:defRPr/>
            </a:pPr>
            <a:r>
              <a:rPr lang="ru-RU">
                <a:latin typeface="Verdana"/>
              </a:rPr>
              <a:t>по результатам эксперимента</a:t>
            </a:r>
            <a:endParaRPr/>
          </a:p>
        </p:txBody>
      </p:sp>
      <p:sp>
        <p:nvSpPr>
          <p:cNvPr id="20" name="Text Box 59"/>
          <p:cNvSpPr txBox="1">
            <a:spLocks noChangeArrowheads="1"/>
          </p:cNvSpPr>
          <p:nvPr/>
        </p:nvSpPr>
        <p:spPr bwMode="auto">
          <a:xfrm>
            <a:off x="1507459" y="490860"/>
            <a:ext cx="1368151" cy="2160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000" b="1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1 тележка</a:t>
            </a:r>
            <a:endParaRPr lang="ru-RU" sz="1000" b="1">
              <a:latin typeface="Verdana"/>
              <a:ea typeface="Verdana"/>
              <a:cs typeface="Times New Roman"/>
            </a:endParaRPr>
          </a:p>
        </p:txBody>
      </p:sp>
      <p:sp>
        <p:nvSpPr>
          <p:cNvPr id="21" name="Text Box 59"/>
          <p:cNvSpPr txBox="1">
            <a:spLocks noChangeArrowheads="1"/>
          </p:cNvSpPr>
          <p:nvPr/>
        </p:nvSpPr>
        <p:spPr bwMode="auto">
          <a:xfrm>
            <a:off x="5940152" y="483518"/>
            <a:ext cx="1368151" cy="2160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000" b="1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2 тележка</a:t>
            </a:r>
            <a:endParaRPr lang="ru-RU" sz="1000" b="1">
              <a:latin typeface="Verdana"/>
              <a:ea typeface="Verdana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491880" y="831658"/>
            <a:ext cx="864096" cy="690216"/>
          </a:xfrm>
          <a:prstGeom prst="rect">
            <a:avLst/>
          </a:prstGeom>
          <a:solidFill>
            <a:schemeClr val="accent1">
              <a:alpha val="2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3491880" y="1739955"/>
            <a:ext cx="864096" cy="690216"/>
          </a:xfrm>
          <a:prstGeom prst="rect">
            <a:avLst/>
          </a:prstGeom>
          <a:solidFill>
            <a:schemeClr val="accent1">
              <a:alpha val="2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Text Box 59"/>
          <p:cNvSpPr txBox="1">
            <a:spLocks noChangeArrowheads="1"/>
          </p:cNvSpPr>
          <p:nvPr/>
        </p:nvSpPr>
        <p:spPr bwMode="auto">
          <a:xfrm>
            <a:off x="-81200" y="630865"/>
            <a:ext cx="4797216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Продольные усилия в передней автосцепке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37" name="Text Box 59"/>
          <p:cNvSpPr txBox="1">
            <a:spLocks noChangeArrowheads="1"/>
          </p:cNvSpPr>
          <p:nvPr/>
        </p:nvSpPr>
        <p:spPr bwMode="auto">
          <a:xfrm>
            <a:off x="306344" y="1566969"/>
            <a:ext cx="4193648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Продольные перемещения передней автосцепки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38" name="Text Box 62"/>
          <p:cNvSpPr txBox="1">
            <a:spLocks noChangeArrowheads="1"/>
          </p:cNvSpPr>
          <p:nvPr/>
        </p:nvSpPr>
        <p:spPr bwMode="auto">
          <a:xfrm>
            <a:off x="4173" y="627534"/>
            <a:ext cx="607387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F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ас1</a:t>
            </a: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,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тс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39" name="Text Box 62"/>
          <p:cNvSpPr txBox="1">
            <a:spLocks noChangeArrowheads="1"/>
          </p:cNvSpPr>
          <p:nvPr/>
        </p:nvSpPr>
        <p:spPr bwMode="auto">
          <a:xfrm>
            <a:off x="-67559" y="1581929"/>
            <a:ext cx="679119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ПпА1</a:t>
            </a: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,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мм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pic>
        <p:nvPicPr>
          <p:cNvPr id="43" name="Picture 8"/>
          <p:cNvPicPr>
            <a:picLocks noChangeAspect="1" noChangeArrowheads="1"/>
          </p:cNvPicPr>
          <p:nvPr/>
        </p:nvPicPr>
        <p:blipFill>
          <a:blip r:embed="rId5"/>
          <a:srcRect l="4311" t="3455" r="911" b="9855"/>
          <a:stretch/>
        </p:blipFill>
        <p:spPr bwMode="auto">
          <a:xfrm>
            <a:off x="4644008" y="1703369"/>
            <a:ext cx="4440643" cy="856481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Text Box 59"/>
          <p:cNvSpPr txBox="1">
            <a:spLocks noChangeArrowheads="1"/>
          </p:cNvSpPr>
          <p:nvPr/>
        </p:nvSpPr>
        <p:spPr bwMode="auto">
          <a:xfrm>
            <a:off x="4503459" y="630865"/>
            <a:ext cx="4797216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Продольные усилия в задней автосцепке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46" name="Text Box 59"/>
          <p:cNvSpPr txBox="1">
            <a:spLocks noChangeArrowheads="1"/>
          </p:cNvSpPr>
          <p:nvPr/>
        </p:nvSpPr>
        <p:spPr bwMode="auto">
          <a:xfrm>
            <a:off x="4891003" y="1566969"/>
            <a:ext cx="4193648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Продольные перемещения задней автосцепки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47" name="Text Box 62"/>
          <p:cNvSpPr txBox="1">
            <a:spLocks noChangeArrowheads="1"/>
          </p:cNvSpPr>
          <p:nvPr/>
        </p:nvSpPr>
        <p:spPr bwMode="auto">
          <a:xfrm>
            <a:off x="4580139" y="636347"/>
            <a:ext cx="605055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F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ас2</a:t>
            </a: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,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тс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48" name="Text Box 62"/>
          <p:cNvSpPr txBox="1">
            <a:spLocks noChangeArrowheads="1"/>
          </p:cNvSpPr>
          <p:nvPr/>
        </p:nvSpPr>
        <p:spPr bwMode="auto">
          <a:xfrm>
            <a:off x="4615833" y="1563638"/>
            <a:ext cx="679119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ПпА2</a:t>
            </a: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,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мм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49" name="Прямоугольник 48"/>
          <p:cNvSpPr/>
          <p:nvPr/>
        </p:nvSpPr>
        <p:spPr bwMode="auto">
          <a:xfrm>
            <a:off x="8100392" y="831658"/>
            <a:ext cx="864096" cy="720080"/>
          </a:xfrm>
          <a:prstGeom prst="rect">
            <a:avLst/>
          </a:prstGeom>
          <a:solidFill>
            <a:schemeClr val="accent1">
              <a:alpha val="2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8100392" y="1739955"/>
            <a:ext cx="864096" cy="720080"/>
          </a:xfrm>
          <a:prstGeom prst="rect">
            <a:avLst/>
          </a:prstGeom>
          <a:solidFill>
            <a:schemeClr val="accent1">
              <a:alpha val="2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Text Box 62"/>
          <p:cNvSpPr txBox="1">
            <a:spLocks noChangeArrowheads="1"/>
          </p:cNvSpPr>
          <p:nvPr/>
        </p:nvSpPr>
        <p:spPr bwMode="auto">
          <a:xfrm>
            <a:off x="3957855" y="1317750"/>
            <a:ext cx="415019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t,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с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52" name="Text Box 62"/>
          <p:cNvSpPr txBox="1">
            <a:spLocks noChangeArrowheads="1"/>
          </p:cNvSpPr>
          <p:nvPr/>
        </p:nvSpPr>
        <p:spPr bwMode="auto">
          <a:xfrm>
            <a:off x="3957854" y="2254921"/>
            <a:ext cx="415019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t,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с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55" name="Text Box 62"/>
          <p:cNvSpPr txBox="1">
            <a:spLocks noChangeArrowheads="1"/>
          </p:cNvSpPr>
          <p:nvPr/>
        </p:nvSpPr>
        <p:spPr bwMode="auto">
          <a:xfrm>
            <a:off x="8669631" y="1339749"/>
            <a:ext cx="415019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t,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с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56" name="Text Box 62"/>
          <p:cNvSpPr txBox="1">
            <a:spLocks noChangeArrowheads="1"/>
          </p:cNvSpPr>
          <p:nvPr/>
        </p:nvSpPr>
        <p:spPr bwMode="auto">
          <a:xfrm>
            <a:off x="8614522" y="2239672"/>
            <a:ext cx="415019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t,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с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77" name="Text Box 62"/>
          <p:cNvSpPr txBox="1">
            <a:spLocks noChangeArrowheads="1"/>
          </p:cNvSpPr>
          <p:nvPr/>
        </p:nvSpPr>
        <p:spPr bwMode="auto">
          <a:xfrm>
            <a:off x="2134413" y="1061207"/>
            <a:ext cx="1414193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 b="1">
                <a:solidFill>
                  <a:srgbClr val="FF0000"/>
                </a:solidFill>
                <a:latin typeface="Arial"/>
                <a:ea typeface="Verdana"/>
                <a:cs typeface="Arial"/>
              </a:rPr>
              <a:t>Продольная сила 46 тс</a:t>
            </a:r>
            <a:endParaRPr/>
          </a:p>
        </p:txBody>
      </p:sp>
      <p:cxnSp>
        <p:nvCxnSpPr>
          <p:cNvPr id="78" name="Прямая со стрелкой 77"/>
          <p:cNvCxnSpPr>
            <a:cxnSpLocks/>
          </p:cNvCxnSpPr>
          <p:nvPr/>
        </p:nvCxnSpPr>
        <p:spPr bwMode="auto">
          <a:xfrm flipV="1">
            <a:off x="3387869" y="991804"/>
            <a:ext cx="411976" cy="17895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 Box 62"/>
          <p:cNvSpPr txBox="1">
            <a:spLocks noChangeArrowheads="1"/>
          </p:cNvSpPr>
          <p:nvPr/>
        </p:nvSpPr>
        <p:spPr bwMode="auto">
          <a:xfrm>
            <a:off x="2928796" y="1843570"/>
            <a:ext cx="488203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 b="1">
                <a:solidFill>
                  <a:srgbClr val="FF0000"/>
                </a:solidFill>
                <a:latin typeface="Arial"/>
                <a:ea typeface="Verdana"/>
                <a:cs typeface="Arial"/>
              </a:rPr>
              <a:t>5 мм</a:t>
            </a:r>
            <a:endParaRPr/>
          </a:p>
        </p:txBody>
      </p:sp>
      <p:cxnSp>
        <p:nvCxnSpPr>
          <p:cNvPr id="80" name="Прямая со стрелкой 79"/>
          <p:cNvCxnSpPr>
            <a:cxnSpLocks/>
          </p:cNvCxnSpPr>
          <p:nvPr/>
        </p:nvCxnSpPr>
        <p:spPr bwMode="auto">
          <a:xfrm>
            <a:off x="3319023" y="1970782"/>
            <a:ext cx="501926" cy="30543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 Box 62"/>
          <p:cNvSpPr txBox="1">
            <a:spLocks noChangeArrowheads="1"/>
          </p:cNvSpPr>
          <p:nvPr/>
        </p:nvSpPr>
        <p:spPr bwMode="auto">
          <a:xfrm>
            <a:off x="6736148" y="1035916"/>
            <a:ext cx="1431231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 b="1">
                <a:solidFill>
                  <a:srgbClr val="FF0000"/>
                </a:solidFill>
                <a:latin typeface="Arial"/>
                <a:ea typeface="Verdana"/>
                <a:cs typeface="Arial"/>
              </a:rPr>
              <a:t>Продольная сила 47 тс</a:t>
            </a:r>
            <a:endParaRPr/>
          </a:p>
        </p:txBody>
      </p:sp>
      <p:cxnSp>
        <p:nvCxnSpPr>
          <p:cNvPr id="82" name="Прямая со стрелкой 81"/>
          <p:cNvCxnSpPr>
            <a:cxnSpLocks/>
          </p:cNvCxnSpPr>
          <p:nvPr/>
        </p:nvCxnSpPr>
        <p:spPr bwMode="auto">
          <a:xfrm flipV="1">
            <a:off x="7960759" y="896353"/>
            <a:ext cx="411976" cy="17895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 Box 62"/>
          <p:cNvSpPr txBox="1">
            <a:spLocks noChangeArrowheads="1"/>
          </p:cNvSpPr>
          <p:nvPr/>
        </p:nvSpPr>
        <p:spPr bwMode="auto">
          <a:xfrm>
            <a:off x="7404443" y="2049317"/>
            <a:ext cx="543003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 b="1">
                <a:solidFill>
                  <a:srgbClr val="FF0000"/>
                </a:solidFill>
                <a:latin typeface="Arial"/>
                <a:ea typeface="Verdana"/>
                <a:cs typeface="Arial"/>
              </a:rPr>
              <a:t>105 мм</a:t>
            </a:r>
            <a:endParaRPr/>
          </a:p>
        </p:txBody>
      </p:sp>
      <p:cxnSp>
        <p:nvCxnSpPr>
          <p:cNvPr id="84" name="Прямая со стрелкой 83"/>
          <p:cNvCxnSpPr>
            <a:cxnSpLocks/>
          </p:cNvCxnSpPr>
          <p:nvPr/>
        </p:nvCxnSpPr>
        <p:spPr bwMode="auto">
          <a:xfrm flipV="1">
            <a:off x="7867462" y="1770529"/>
            <a:ext cx="667413" cy="37739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>
            <a:cxnSpLocks/>
          </p:cNvCxnSpPr>
          <p:nvPr/>
        </p:nvCxnSpPr>
        <p:spPr bwMode="auto">
          <a:xfrm>
            <a:off x="3820949" y="840471"/>
            <a:ext cx="0" cy="1587263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 bwMode="auto">
          <a:xfrm>
            <a:off x="827584" y="2499742"/>
            <a:ext cx="7448423" cy="2357024"/>
            <a:chOff x="827584" y="2499742"/>
            <a:chExt cx="7448423" cy="2357024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/>
            <a:srcRect l="4622" t="5214" r="980" b="6653"/>
            <a:stretch/>
          </p:blipFill>
          <p:spPr bwMode="auto">
            <a:xfrm>
              <a:off x="1020095" y="2703866"/>
              <a:ext cx="3431402" cy="10019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7"/>
            <a:srcRect l="4554" t="5220" r="980" b="9503"/>
            <a:stretch/>
          </p:blipFill>
          <p:spPr bwMode="auto">
            <a:xfrm>
              <a:off x="4644008" y="2703866"/>
              <a:ext cx="3528392" cy="9939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" name="Text Box 62"/>
            <p:cNvSpPr txBox="1">
              <a:spLocks noChangeArrowheads="1"/>
            </p:cNvSpPr>
            <p:nvPr/>
          </p:nvSpPr>
          <p:spPr bwMode="auto">
            <a:xfrm>
              <a:off x="4012965" y="3311072"/>
              <a:ext cx="415019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US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t,</a:t>
              </a: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 с</a:t>
              </a:r>
              <a:endParaRPr lang="ru-RU" sz="800">
                <a:latin typeface="Verdana"/>
                <a:ea typeface="Verdana"/>
                <a:cs typeface="Times New Roman"/>
              </a:endParaRPr>
            </a:p>
          </p:txBody>
        </p:sp>
        <p:sp>
          <p:nvSpPr>
            <p:cNvPr id="44" name="Text Box 62"/>
            <p:cNvSpPr txBox="1">
              <a:spLocks noChangeArrowheads="1"/>
            </p:cNvSpPr>
            <p:nvPr/>
          </p:nvSpPr>
          <p:spPr bwMode="auto">
            <a:xfrm>
              <a:off x="827584" y="2499742"/>
              <a:ext cx="796907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Ур1</a:t>
              </a:r>
              <a:r>
                <a:rPr lang="en-US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,</a:t>
              </a: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 кН</a:t>
              </a:r>
              <a:endParaRPr lang="ru-RU" sz="800">
                <a:latin typeface="Verdana"/>
                <a:ea typeface="Verdana"/>
                <a:cs typeface="Times New Roman"/>
              </a:endParaRPr>
            </a:p>
          </p:txBody>
        </p:sp>
        <p:sp>
          <p:nvSpPr>
            <p:cNvPr id="58" name="Text Box 59"/>
            <p:cNvSpPr txBox="1">
              <a:spLocks noChangeArrowheads="1"/>
            </p:cNvSpPr>
            <p:nvPr/>
          </p:nvSpPr>
          <p:spPr bwMode="auto">
            <a:xfrm>
              <a:off x="1475656" y="2507084"/>
              <a:ext cx="2585351" cy="2160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Рамная сила на 1-ой оси</a:t>
              </a:r>
              <a:endParaRPr lang="ru-RU" sz="800">
                <a:latin typeface="Verdana"/>
                <a:ea typeface="Verdana"/>
                <a:cs typeface="Times New Roman"/>
              </a:endParaRPr>
            </a:p>
          </p:txBody>
        </p:sp>
        <p:sp>
          <p:nvSpPr>
            <p:cNvPr id="60" name="Text Box 62"/>
            <p:cNvSpPr txBox="1">
              <a:spLocks noChangeArrowheads="1"/>
            </p:cNvSpPr>
            <p:nvPr/>
          </p:nvSpPr>
          <p:spPr bwMode="auto">
            <a:xfrm>
              <a:off x="4716016" y="2541696"/>
              <a:ext cx="796907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Ур3</a:t>
              </a:r>
              <a:r>
                <a:rPr lang="en-US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,</a:t>
              </a: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 кН</a:t>
              </a:r>
              <a:endParaRPr lang="ru-RU" sz="800">
                <a:latin typeface="Verdana"/>
                <a:ea typeface="Verdana"/>
                <a:cs typeface="Times New Roman"/>
              </a:endParaRPr>
            </a:p>
          </p:txBody>
        </p:sp>
        <p:pic>
          <p:nvPicPr>
            <p:cNvPr id="61" name="Picture 5"/>
            <p:cNvPicPr>
              <a:picLocks noChangeAspect="1" noChangeArrowheads="1"/>
            </p:cNvPicPr>
            <p:nvPr/>
          </p:nvPicPr>
          <p:blipFill>
            <a:blip r:embed="rId8"/>
            <a:srcRect l="5182" t="4901" r="1099" b="8828"/>
            <a:stretch/>
          </p:blipFill>
          <p:spPr bwMode="auto">
            <a:xfrm>
              <a:off x="1028671" y="3819187"/>
              <a:ext cx="3431402" cy="10100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2" name="Text Box 62"/>
            <p:cNvSpPr txBox="1">
              <a:spLocks noChangeArrowheads="1"/>
            </p:cNvSpPr>
            <p:nvPr/>
          </p:nvSpPr>
          <p:spPr bwMode="auto">
            <a:xfrm>
              <a:off x="835356" y="3607145"/>
              <a:ext cx="796907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Пр1</a:t>
              </a:r>
              <a:r>
                <a:rPr lang="en-US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,</a:t>
              </a: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 мм</a:t>
              </a:r>
              <a:endParaRPr lang="ru-RU" sz="800">
                <a:latin typeface="Verdana"/>
                <a:ea typeface="Verdana"/>
                <a:cs typeface="Times New Roman"/>
              </a:endParaRPr>
            </a:p>
          </p:txBody>
        </p:sp>
        <p:sp>
          <p:nvSpPr>
            <p:cNvPr id="63" name="Text Box 62"/>
            <p:cNvSpPr txBox="1">
              <a:spLocks noChangeArrowheads="1"/>
            </p:cNvSpPr>
            <p:nvPr/>
          </p:nvSpPr>
          <p:spPr bwMode="auto">
            <a:xfrm>
              <a:off x="4084973" y="4463200"/>
              <a:ext cx="415019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US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t,</a:t>
              </a: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 с</a:t>
              </a:r>
              <a:endParaRPr lang="ru-RU" sz="800">
                <a:latin typeface="Verdana"/>
                <a:ea typeface="Verdana"/>
                <a:cs typeface="Times New Roman"/>
              </a:endParaRPr>
            </a:p>
          </p:txBody>
        </p:sp>
        <p:sp>
          <p:nvSpPr>
            <p:cNvPr id="64" name="Text Box 59"/>
            <p:cNvSpPr txBox="1">
              <a:spLocks noChangeArrowheads="1"/>
            </p:cNvSpPr>
            <p:nvPr/>
          </p:nvSpPr>
          <p:spPr bwMode="auto">
            <a:xfrm>
              <a:off x="1799834" y="3611172"/>
              <a:ext cx="5731247" cy="2160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Вертикальные перемещения надрессорной балки относительно боковой рамы</a:t>
              </a:r>
              <a:endParaRPr lang="ru-RU" sz="800">
                <a:latin typeface="Verdana"/>
                <a:ea typeface="Verdana"/>
                <a:cs typeface="Times New Roman"/>
              </a:endParaRPr>
            </a:p>
          </p:txBody>
        </p:sp>
        <p:pic>
          <p:nvPicPr>
            <p:cNvPr id="65" name="Picture 6"/>
            <p:cNvPicPr>
              <a:picLocks noChangeAspect="1" noChangeArrowheads="1"/>
            </p:cNvPicPr>
            <p:nvPr/>
          </p:nvPicPr>
          <p:blipFill>
            <a:blip r:embed="rId9"/>
            <a:srcRect l="4597" t="4526" r="1051" b="7819"/>
            <a:stretch/>
          </p:blipFill>
          <p:spPr bwMode="auto">
            <a:xfrm>
              <a:off x="4653679" y="3833027"/>
              <a:ext cx="3528392" cy="10237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7" name="Text Box 62"/>
            <p:cNvSpPr txBox="1">
              <a:spLocks noChangeArrowheads="1"/>
            </p:cNvSpPr>
            <p:nvPr/>
          </p:nvSpPr>
          <p:spPr bwMode="auto">
            <a:xfrm>
              <a:off x="4716015" y="3819187"/>
              <a:ext cx="796907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Пр3</a:t>
              </a:r>
              <a:r>
                <a:rPr lang="en-US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,</a:t>
              </a: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 мм</a:t>
              </a:r>
              <a:endParaRPr lang="ru-RU" sz="800">
                <a:latin typeface="Verdana"/>
                <a:ea typeface="Verdana"/>
                <a:cs typeface="Times New Roman"/>
              </a:endParaRPr>
            </a:p>
          </p:txBody>
        </p:sp>
        <p:sp>
          <p:nvSpPr>
            <p:cNvPr id="68" name="Text Box 62"/>
            <p:cNvSpPr txBox="1">
              <a:spLocks noChangeArrowheads="1"/>
            </p:cNvSpPr>
            <p:nvPr/>
          </p:nvSpPr>
          <p:spPr bwMode="auto">
            <a:xfrm>
              <a:off x="7860988" y="3385079"/>
              <a:ext cx="415019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US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t,</a:t>
              </a: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 с</a:t>
              </a:r>
              <a:endParaRPr lang="ru-RU" sz="800">
                <a:latin typeface="Verdana"/>
                <a:ea typeface="Verdana"/>
                <a:cs typeface="Times New Roman"/>
              </a:endParaRPr>
            </a:p>
          </p:txBody>
        </p:sp>
        <p:sp>
          <p:nvSpPr>
            <p:cNvPr id="69" name="Text Box 62"/>
            <p:cNvSpPr txBox="1">
              <a:spLocks noChangeArrowheads="1"/>
            </p:cNvSpPr>
            <p:nvPr/>
          </p:nvSpPr>
          <p:spPr bwMode="auto">
            <a:xfrm>
              <a:off x="7812360" y="4547108"/>
              <a:ext cx="415019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US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t,</a:t>
              </a: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 с</a:t>
              </a:r>
              <a:endParaRPr lang="ru-RU" sz="800">
                <a:latin typeface="Verdana"/>
                <a:ea typeface="Verdana"/>
                <a:cs typeface="Times New Roman"/>
              </a:endParaRPr>
            </a:p>
          </p:txBody>
        </p:sp>
        <p:sp>
          <p:nvSpPr>
            <p:cNvPr id="70" name="Text Box 59"/>
            <p:cNvSpPr txBox="1">
              <a:spLocks noChangeArrowheads="1"/>
            </p:cNvSpPr>
            <p:nvPr/>
          </p:nvSpPr>
          <p:spPr bwMode="auto">
            <a:xfrm>
              <a:off x="5240294" y="2547865"/>
              <a:ext cx="2585351" cy="2160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>
                  <a:solidFill>
                    <a:srgbClr val="000000"/>
                  </a:solidFill>
                  <a:latin typeface="Verdana"/>
                  <a:ea typeface="Verdana"/>
                  <a:cs typeface="Times New Roman"/>
                </a:rPr>
                <a:t>Рамная сила на 3-ой оси</a:t>
              </a:r>
              <a:endParaRPr lang="ru-RU" sz="800">
                <a:latin typeface="Verdana"/>
                <a:ea typeface="Verdana"/>
                <a:cs typeface="Times New Roman"/>
              </a:endParaRPr>
            </a:p>
          </p:txBody>
        </p:sp>
        <p:sp>
          <p:nvSpPr>
            <p:cNvPr id="72" name="Прямоугольник 71"/>
            <p:cNvSpPr/>
            <p:nvPr/>
          </p:nvSpPr>
          <p:spPr bwMode="auto">
            <a:xfrm>
              <a:off x="1111791" y="3835335"/>
              <a:ext cx="3312368" cy="871008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4" name="Прямоугольник 73"/>
            <p:cNvSpPr/>
            <p:nvPr/>
          </p:nvSpPr>
          <p:spPr bwMode="auto">
            <a:xfrm>
              <a:off x="4778029" y="3840841"/>
              <a:ext cx="3381697" cy="871008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5" name="Прямоугольник 74"/>
            <p:cNvSpPr/>
            <p:nvPr/>
          </p:nvSpPr>
          <p:spPr bwMode="auto">
            <a:xfrm>
              <a:off x="1115616" y="2703866"/>
              <a:ext cx="3312368" cy="871008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6" name="Прямоугольник 75"/>
            <p:cNvSpPr/>
            <p:nvPr/>
          </p:nvSpPr>
          <p:spPr bwMode="auto">
            <a:xfrm>
              <a:off x="4788024" y="2715766"/>
              <a:ext cx="3384376" cy="871008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3" name="Прямая соединительная линия 2"/>
            <p:cNvCxnSpPr>
              <a:cxnSpLocks/>
            </p:cNvCxnSpPr>
            <p:nvPr/>
          </p:nvCxnSpPr>
          <p:spPr bwMode="auto">
            <a:xfrm flipV="1">
              <a:off x="1763687" y="4216979"/>
              <a:ext cx="2401675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 Box 62"/>
            <p:cNvSpPr txBox="1">
              <a:spLocks noChangeArrowheads="1"/>
            </p:cNvSpPr>
            <p:nvPr/>
          </p:nvSpPr>
          <p:spPr bwMode="auto">
            <a:xfrm>
              <a:off x="2901440" y="3940574"/>
              <a:ext cx="1565137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700">
                  <a:solidFill>
                    <a:srgbClr val="FF0000"/>
                  </a:solidFill>
                  <a:latin typeface="Arial"/>
                  <a:ea typeface="Verdana"/>
                  <a:cs typeface="Arial"/>
                </a:rPr>
                <a:t>Статический прогиб рессорного подвешивания 7,5 мм</a:t>
              </a:r>
              <a:endParaRPr/>
            </a:p>
          </p:txBody>
        </p:sp>
        <p:cxnSp>
          <p:nvCxnSpPr>
            <p:cNvPr id="59" name="Прямая соединительная линия 58"/>
            <p:cNvCxnSpPr>
              <a:cxnSpLocks/>
            </p:cNvCxnSpPr>
            <p:nvPr/>
          </p:nvCxnSpPr>
          <p:spPr bwMode="auto">
            <a:xfrm>
              <a:off x="6444208" y="4238957"/>
              <a:ext cx="1728192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 Box 62"/>
            <p:cNvSpPr txBox="1">
              <a:spLocks noChangeArrowheads="1"/>
            </p:cNvSpPr>
            <p:nvPr/>
          </p:nvSpPr>
          <p:spPr bwMode="auto">
            <a:xfrm>
              <a:off x="6636031" y="4050745"/>
              <a:ext cx="1565137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700">
                  <a:solidFill>
                    <a:srgbClr val="FF0000"/>
                  </a:solidFill>
                  <a:latin typeface="Arial"/>
                  <a:ea typeface="Verdana"/>
                  <a:cs typeface="Arial"/>
                </a:rPr>
                <a:t>Статический прогиб  7,5 мм</a:t>
              </a:r>
              <a:endParaRPr/>
            </a:p>
          </p:txBody>
        </p:sp>
        <p:sp>
          <p:nvSpPr>
            <p:cNvPr id="73" name="Text Box 62"/>
            <p:cNvSpPr txBox="1">
              <a:spLocks noChangeArrowheads="1"/>
            </p:cNvSpPr>
            <p:nvPr/>
          </p:nvSpPr>
          <p:spPr bwMode="auto">
            <a:xfrm>
              <a:off x="1062736" y="3838512"/>
              <a:ext cx="1032630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 b="1">
                  <a:solidFill>
                    <a:srgbClr val="FF0000"/>
                  </a:solidFill>
                  <a:latin typeface="Arial"/>
                  <a:ea typeface="Verdana"/>
                  <a:cs typeface="Arial"/>
                </a:rPr>
                <a:t>Зона обезгрузки</a:t>
              </a:r>
              <a:endParaRPr/>
            </a:p>
          </p:txBody>
        </p:sp>
        <p:cxnSp>
          <p:nvCxnSpPr>
            <p:cNvPr id="7" name="Прямая со стрелкой 6"/>
            <p:cNvCxnSpPr>
              <a:cxnSpLocks/>
            </p:cNvCxnSpPr>
            <p:nvPr/>
          </p:nvCxnSpPr>
          <p:spPr bwMode="auto">
            <a:xfrm>
              <a:off x="1979712" y="4023310"/>
              <a:ext cx="423456" cy="6060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 Box 62"/>
            <p:cNvSpPr txBox="1">
              <a:spLocks noChangeArrowheads="1"/>
            </p:cNvSpPr>
            <p:nvPr/>
          </p:nvSpPr>
          <p:spPr bwMode="auto">
            <a:xfrm>
              <a:off x="3025983" y="3251394"/>
              <a:ext cx="1210189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 b="1">
                  <a:solidFill>
                    <a:srgbClr val="00B050"/>
                  </a:solidFill>
                  <a:latin typeface="Arial"/>
                  <a:ea typeface="Verdana"/>
                  <a:cs typeface="Arial"/>
                </a:rPr>
                <a:t>17 кН </a:t>
              </a:r>
              <a:r>
                <a:rPr lang="en-US" sz="800" b="1">
                  <a:solidFill>
                    <a:srgbClr val="00B050"/>
                  </a:solidFill>
                  <a:latin typeface="Arial"/>
                  <a:ea typeface="Verdana"/>
                  <a:cs typeface="Arial"/>
                </a:rPr>
                <a:t>&lt;</a:t>
              </a:r>
              <a:r>
                <a:rPr lang="ru-RU" sz="800" b="1">
                  <a:solidFill>
                    <a:srgbClr val="00B050"/>
                  </a:solidFill>
                  <a:latin typeface="Arial"/>
                  <a:ea typeface="Verdana"/>
                  <a:cs typeface="Arial"/>
                </a:rPr>
                <a:t> </a:t>
              </a:r>
              <a:r>
                <a:rPr lang="en-US" sz="800" b="1">
                  <a:solidFill>
                    <a:srgbClr val="00B050"/>
                  </a:solidFill>
                  <a:latin typeface="Arial"/>
                  <a:ea typeface="Verdana"/>
                  <a:cs typeface="Arial"/>
                </a:rPr>
                <a:t>[</a:t>
              </a:r>
              <a:r>
                <a:rPr lang="ru-RU" sz="800" b="1">
                  <a:solidFill>
                    <a:srgbClr val="00B050"/>
                  </a:solidFill>
                  <a:latin typeface="Arial"/>
                  <a:ea typeface="Verdana"/>
                  <a:cs typeface="Arial"/>
                </a:rPr>
                <a:t>19 кН</a:t>
              </a:r>
              <a:r>
                <a:rPr lang="en-US" sz="800" b="1">
                  <a:solidFill>
                    <a:srgbClr val="00B050"/>
                  </a:solidFill>
                  <a:latin typeface="Arial"/>
                  <a:ea typeface="Verdana"/>
                  <a:cs typeface="Arial"/>
                </a:rPr>
                <a:t>]</a:t>
              </a:r>
              <a:endParaRPr lang="ru-RU" sz="800" b="1">
                <a:solidFill>
                  <a:srgbClr val="00B050"/>
                </a:solidFill>
                <a:latin typeface="Arial"/>
                <a:ea typeface="Verdana"/>
                <a:cs typeface="Arial"/>
              </a:endParaRPr>
            </a:p>
          </p:txBody>
        </p:sp>
        <p:cxnSp>
          <p:nvCxnSpPr>
            <p:cNvPr id="85" name="Прямая со стрелкой 84"/>
            <p:cNvCxnSpPr>
              <a:cxnSpLocks/>
            </p:cNvCxnSpPr>
            <p:nvPr/>
          </p:nvCxnSpPr>
          <p:spPr bwMode="auto">
            <a:xfrm flipH="1" flipV="1">
              <a:off x="2476875" y="3169568"/>
              <a:ext cx="582200" cy="20080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 Box 62"/>
            <p:cNvSpPr txBox="1">
              <a:spLocks noChangeArrowheads="1"/>
            </p:cNvSpPr>
            <p:nvPr/>
          </p:nvSpPr>
          <p:spPr bwMode="auto">
            <a:xfrm>
              <a:off x="5542604" y="2807742"/>
              <a:ext cx="1210189" cy="2041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 b="1">
                  <a:solidFill>
                    <a:srgbClr val="FF0000"/>
                  </a:solidFill>
                  <a:latin typeface="Arial"/>
                  <a:ea typeface="Verdana"/>
                  <a:cs typeface="Arial"/>
                </a:rPr>
                <a:t>33 кН </a:t>
              </a:r>
              <a:r>
                <a:rPr lang="en-US" sz="800" b="1">
                  <a:solidFill>
                    <a:srgbClr val="FF0000"/>
                  </a:solidFill>
                  <a:latin typeface="Arial"/>
                  <a:ea typeface="Verdana"/>
                  <a:cs typeface="Arial"/>
                </a:rPr>
                <a:t>&gt; [</a:t>
              </a:r>
              <a:r>
                <a:rPr lang="ru-RU" sz="800" b="1">
                  <a:solidFill>
                    <a:srgbClr val="FF0000"/>
                  </a:solidFill>
                  <a:latin typeface="Arial"/>
                  <a:ea typeface="Verdana"/>
                  <a:cs typeface="Arial"/>
                </a:rPr>
                <a:t>19 кН</a:t>
              </a:r>
              <a:r>
                <a:rPr lang="en-US" sz="800" b="1">
                  <a:solidFill>
                    <a:srgbClr val="FF0000"/>
                  </a:solidFill>
                  <a:latin typeface="Arial"/>
                  <a:ea typeface="Verdana"/>
                  <a:cs typeface="Arial"/>
                </a:rPr>
                <a:t>]</a:t>
              </a:r>
              <a:endParaRPr lang="ru-RU" sz="800" b="1">
                <a:solidFill>
                  <a:srgbClr val="FF0000"/>
                </a:solidFill>
                <a:latin typeface="Arial"/>
                <a:ea typeface="Verdana"/>
                <a:cs typeface="Arial"/>
              </a:endParaRPr>
            </a:p>
          </p:txBody>
        </p:sp>
        <p:cxnSp>
          <p:nvCxnSpPr>
            <p:cNvPr id="87" name="Прямая со стрелкой 86"/>
            <p:cNvCxnSpPr>
              <a:cxnSpLocks/>
            </p:cNvCxnSpPr>
            <p:nvPr/>
          </p:nvCxnSpPr>
          <p:spPr bwMode="auto">
            <a:xfrm>
              <a:off x="6221289" y="3030266"/>
              <a:ext cx="373830" cy="41540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cxnSpLocks/>
            </p:cNvCxnSpPr>
            <p:nvPr/>
          </p:nvCxnSpPr>
          <p:spPr bwMode="auto">
            <a:xfrm flipH="1">
              <a:off x="2411760" y="2733808"/>
              <a:ext cx="0" cy="1944000"/>
            </a:xfrm>
            <a:prstGeom prst="line">
              <a:avLst/>
            </a:prstGeom>
            <a:ln w="127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>
              <a:cxnSpLocks/>
            </p:cNvCxnSpPr>
            <p:nvPr/>
          </p:nvCxnSpPr>
          <p:spPr bwMode="auto">
            <a:xfrm flipH="1">
              <a:off x="6624226" y="2763890"/>
              <a:ext cx="0" cy="1944000"/>
            </a:xfrm>
            <a:prstGeom prst="line">
              <a:avLst/>
            </a:prstGeom>
            <a:ln w="127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0" name="Прямая соединительная линия 89"/>
          <p:cNvCxnSpPr>
            <a:cxnSpLocks/>
          </p:cNvCxnSpPr>
          <p:nvPr/>
        </p:nvCxnSpPr>
        <p:spPr bwMode="auto">
          <a:xfrm>
            <a:off x="8645078" y="813850"/>
            <a:ext cx="3449" cy="1645195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" name="Text Box 2"/>
          <p:cNvSpPr txBox="1">
            <a:spLocks noChangeArrowheads="1"/>
          </p:cNvSpPr>
          <p:nvPr/>
        </p:nvSpPr>
        <p:spPr bwMode="auto">
          <a:xfrm>
            <a:off x="-36512" y="-20538"/>
            <a:ext cx="9025304" cy="583406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 algn="l">
              <a:defRPr/>
            </a:pPr>
            <a:r>
              <a:rPr lang="ru-RU">
                <a:latin typeface="Verdana"/>
                <a:ea typeface="Verdana"/>
              </a:rPr>
              <a:t>Силовое воздействие на элементы стрелочного перевода</a:t>
            </a:r>
            <a:endParaRPr/>
          </a:p>
          <a:p>
            <a:pPr marL="0" lvl="1">
              <a:defRPr/>
            </a:pPr>
            <a:r>
              <a:rPr lang="ru-RU">
                <a:latin typeface="Verdana"/>
                <a:ea typeface="Verdana"/>
              </a:rPr>
              <a:t>по результатам эксперимента</a:t>
            </a:r>
            <a:endParaRPr>
              <a:latin typeface="Verdana"/>
              <a:ea typeface="Verdana"/>
            </a:endParaRPr>
          </a:p>
        </p:txBody>
      </p:sp>
      <p:pic>
        <p:nvPicPr>
          <p:cNvPr id="1229602622" name="Рисунок 1229602621"/>
          <p:cNvPicPr>
            <a:picLocks noChangeAspect="1"/>
          </p:cNvPicPr>
          <p:nvPr/>
        </p:nvPicPr>
        <p:blipFill>
          <a:blip r:embed="rId2"/>
          <a:srcRect l="6276" t="13064" r="16400" b="34265"/>
          <a:stretch/>
        </p:blipFill>
        <p:spPr bwMode="auto">
          <a:xfrm>
            <a:off x="456485" y="963610"/>
            <a:ext cx="8190258" cy="3138090"/>
          </a:xfrm>
          <a:prstGeom prst="rect">
            <a:avLst/>
          </a:prstGeom>
        </p:spPr>
      </p:pic>
      <p:sp>
        <p:nvSpPr>
          <p:cNvPr id="40383514" name="Text Box 53"/>
          <p:cNvSpPr txBox="1">
            <a:spLocks noChangeArrowheads="1"/>
          </p:cNvSpPr>
          <p:nvPr/>
        </p:nvSpPr>
        <p:spPr bwMode="auto">
          <a:xfrm>
            <a:off x="251520" y="778704"/>
            <a:ext cx="718720" cy="280878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1200">
                <a:latin typeface="Arial"/>
                <a:ea typeface="Cambria Math"/>
              </a:rPr>
              <a:t>σ, </a:t>
            </a:r>
            <a:r>
              <a:rPr lang="ru-RU" sz="1200">
                <a:latin typeface="Arial"/>
                <a:ea typeface="Times New Roman"/>
              </a:rPr>
              <a:t>МПа</a:t>
            </a:r>
            <a:endParaRPr sz="1200"/>
          </a:p>
        </p:txBody>
      </p:sp>
      <p:sp>
        <p:nvSpPr>
          <p:cNvPr id="1587747516" name="Rectangle 8"/>
          <p:cNvSpPr>
            <a:spLocks noChangeArrowheads="1"/>
          </p:cNvSpPr>
          <p:nvPr/>
        </p:nvSpPr>
        <p:spPr bwMode="auto">
          <a:xfrm>
            <a:off x="1910515" y="1012030"/>
            <a:ext cx="1315332" cy="2967777"/>
          </a:xfrm>
          <a:prstGeom prst="rect">
            <a:avLst/>
          </a:prstGeom>
          <a:solidFill>
            <a:schemeClr val="accent1">
              <a:alpha val="31000"/>
            </a:schemeClr>
          </a:solidFill>
          <a:ln w="1905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418412126" name="Rectangle 8"/>
          <p:cNvSpPr>
            <a:spLocks noChangeArrowheads="1"/>
          </p:cNvSpPr>
          <p:nvPr/>
        </p:nvSpPr>
        <p:spPr bwMode="auto">
          <a:xfrm>
            <a:off x="3342102" y="1012030"/>
            <a:ext cx="1569437" cy="2967777"/>
          </a:xfrm>
          <a:prstGeom prst="rect">
            <a:avLst/>
          </a:prstGeom>
          <a:solidFill>
            <a:srgbClr val="FFFF00">
              <a:alpha val="27999"/>
            </a:srgbClr>
          </a:solidFill>
          <a:ln w="1905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132414927" name="Rectangle 8"/>
          <p:cNvSpPr>
            <a:spLocks noChangeArrowheads="1"/>
          </p:cNvSpPr>
          <p:nvPr/>
        </p:nvSpPr>
        <p:spPr bwMode="auto">
          <a:xfrm>
            <a:off x="5019004" y="1012030"/>
            <a:ext cx="1005769" cy="2967777"/>
          </a:xfrm>
          <a:prstGeom prst="rect">
            <a:avLst/>
          </a:prstGeom>
          <a:solidFill>
            <a:srgbClr val="92D050">
              <a:alpha val="30000"/>
            </a:srgbClr>
          </a:solidFill>
          <a:ln w="1905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770699024" name="Rectangle 8"/>
          <p:cNvSpPr>
            <a:spLocks noChangeArrowheads="1"/>
          </p:cNvSpPr>
          <p:nvPr/>
        </p:nvSpPr>
        <p:spPr bwMode="auto">
          <a:xfrm>
            <a:off x="6143544" y="1012028"/>
            <a:ext cx="1112925" cy="2967777"/>
          </a:xfrm>
          <a:prstGeom prst="rect">
            <a:avLst/>
          </a:prstGeom>
          <a:solidFill>
            <a:srgbClr val="FF0000">
              <a:alpha val="28999"/>
            </a:srgbClr>
          </a:solidFill>
          <a:ln w="1905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04959026" name="Text Box 53"/>
          <p:cNvSpPr txBox="1">
            <a:spLocks noChangeArrowheads="1"/>
          </p:cNvSpPr>
          <p:nvPr/>
        </p:nvSpPr>
        <p:spPr bwMode="auto">
          <a:xfrm>
            <a:off x="8497711" y="3890861"/>
            <a:ext cx="579580" cy="280878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en-US" sz="1200">
                <a:latin typeface="Arial"/>
                <a:ea typeface="Cambria Math"/>
                <a:cs typeface="Arial"/>
              </a:rPr>
              <a:t>t</a:t>
            </a:r>
            <a:r>
              <a:rPr lang="ru-RU" sz="1200">
                <a:latin typeface="Arial"/>
                <a:ea typeface="Cambria Math"/>
                <a:cs typeface="Arial"/>
              </a:rPr>
              <a:t>, </a:t>
            </a:r>
            <a:r>
              <a:rPr lang="en-US" sz="1200">
                <a:latin typeface="Arial"/>
                <a:ea typeface="Times New Roman"/>
                <a:cs typeface="Arial"/>
              </a:rPr>
              <a:t>c</a:t>
            </a:r>
            <a:endParaRPr lang="ru-RU" sz="1200">
              <a:latin typeface="Arial"/>
              <a:ea typeface="Times New Roman"/>
              <a:cs typeface="Arial"/>
            </a:endParaRPr>
          </a:p>
        </p:txBody>
      </p:sp>
      <p:sp>
        <p:nvSpPr>
          <p:cNvPr id="917164810" name="Rectangle 8"/>
          <p:cNvSpPr>
            <a:spLocks noChangeArrowheads="1"/>
          </p:cNvSpPr>
          <p:nvPr/>
        </p:nvSpPr>
        <p:spPr bwMode="auto">
          <a:xfrm>
            <a:off x="7402790" y="1012030"/>
            <a:ext cx="1243954" cy="2967777"/>
          </a:xfrm>
          <a:prstGeom prst="rect">
            <a:avLst/>
          </a:prstGeom>
          <a:solidFill>
            <a:srgbClr val="00B050">
              <a:alpha val="28999"/>
            </a:srgbClr>
          </a:solidFill>
          <a:ln w="1905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defRPr/>
            </a:pPr>
            <a:endParaRPr lang="ru-RU"/>
          </a:p>
        </p:txBody>
      </p:sp>
      <p:cxnSp>
        <p:nvCxnSpPr>
          <p:cNvPr id="54" name="Прямая соединительная линия 53"/>
          <p:cNvCxnSpPr>
            <a:cxnSpLocks/>
          </p:cNvCxnSpPr>
          <p:nvPr/>
        </p:nvCxnSpPr>
        <p:spPr bwMode="auto">
          <a:xfrm>
            <a:off x="8272825" y="1056502"/>
            <a:ext cx="0" cy="2878831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Box 62"/>
          <p:cNvSpPr txBox="1">
            <a:spLocks noChangeArrowheads="1"/>
          </p:cNvSpPr>
          <p:nvPr/>
        </p:nvSpPr>
        <p:spPr bwMode="auto">
          <a:xfrm>
            <a:off x="7850393" y="680928"/>
            <a:ext cx="807745" cy="360040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 b="1">
                <a:solidFill>
                  <a:srgbClr val="FF0000"/>
                </a:solidFill>
                <a:latin typeface="Arial"/>
                <a:ea typeface="Verdana"/>
                <a:cs typeface="Arial"/>
              </a:rPr>
              <a:t>Остановка поезда</a:t>
            </a:r>
            <a:endParaRPr/>
          </a:p>
        </p:txBody>
      </p:sp>
      <p:sp>
        <p:nvSpPr>
          <p:cNvPr id="59" name="Text Box 62"/>
          <p:cNvSpPr txBox="1">
            <a:spLocks noChangeArrowheads="1"/>
          </p:cNvSpPr>
          <p:nvPr/>
        </p:nvSpPr>
        <p:spPr bwMode="auto">
          <a:xfrm>
            <a:off x="4984751" y="1012030"/>
            <a:ext cx="556507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 b="1">
                <a:solidFill>
                  <a:srgbClr val="FF0000"/>
                </a:solidFill>
                <a:latin typeface="Arial"/>
                <a:ea typeface="Verdana"/>
                <a:cs typeface="Arial"/>
              </a:rPr>
              <a:t>82 МПа</a:t>
            </a:r>
            <a:endParaRPr/>
          </a:p>
        </p:txBody>
      </p:sp>
      <p:cxnSp>
        <p:nvCxnSpPr>
          <p:cNvPr id="60" name="Прямая со стрелкой 59"/>
          <p:cNvCxnSpPr>
            <a:cxnSpLocks/>
            <a:stCxn id="59" idx="3"/>
          </p:cNvCxnSpPr>
          <p:nvPr/>
        </p:nvCxnSpPr>
        <p:spPr bwMode="auto">
          <a:xfrm flipV="1">
            <a:off x="5541259" y="1093472"/>
            <a:ext cx="235276" cy="206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 Box 62"/>
          <p:cNvSpPr txBox="1">
            <a:spLocks noChangeArrowheads="1"/>
          </p:cNvSpPr>
          <p:nvPr/>
        </p:nvSpPr>
        <p:spPr bwMode="auto">
          <a:xfrm>
            <a:off x="6318366" y="3138380"/>
            <a:ext cx="556507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 b="1">
                <a:solidFill>
                  <a:srgbClr val="0070C0"/>
                </a:solidFill>
                <a:latin typeface="Arial"/>
                <a:ea typeface="Verdana"/>
                <a:cs typeface="Arial"/>
              </a:rPr>
              <a:t>14 МПа</a:t>
            </a:r>
            <a:endParaRPr/>
          </a:p>
        </p:txBody>
      </p:sp>
      <p:cxnSp>
        <p:nvCxnSpPr>
          <p:cNvPr id="64" name="Прямая со стрелкой 63"/>
          <p:cNvCxnSpPr>
            <a:cxnSpLocks/>
          </p:cNvCxnSpPr>
          <p:nvPr/>
        </p:nvCxnSpPr>
        <p:spPr bwMode="auto">
          <a:xfrm>
            <a:off x="6717561" y="3326493"/>
            <a:ext cx="216085" cy="102062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Box 2"/>
          <p:cNvSpPr txBox="1">
            <a:spLocks noChangeArrowheads="1"/>
          </p:cNvSpPr>
          <p:nvPr/>
        </p:nvSpPr>
        <p:spPr bwMode="auto">
          <a:xfrm>
            <a:off x="1443666" y="616486"/>
            <a:ext cx="6345122" cy="470904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 algn="l">
              <a:defRPr/>
            </a:pPr>
            <a:r>
              <a:rPr lang="ru-RU" sz="1400">
                <a:latin typeface="Arial"/>
                <a:ea typeface="Verdana"/>
                <a:cs typeface="Arial"/>
              </a:rPr>
              <a:t>Н</a:t>
            </a:r>
            <a:r>
              <a:rPr sz="1400">
                <a:latin typeface="Arial"/>
                <a:ea typeface="Verdana"/>
                <a:cs typeface="Arial"/>
              </a:rPr>
              <a:t>апряжени</a:t>
            </a:r>
            <a:r>
              <a:rPr lang="ru-RU" sz="1400">
                <a:latin typeface="Arial"/>
                <a:ea typeface="Verdana"/>
                <a:cs typeface="Arial"/>
              </a:rPr>
              <a:t>я</a:t>
            </a:r>
            <a:r>
              <a:rPr sz="1400">
                <a:latin typeface="Arial"/>
                <a:ea typeface="Verdana"/>
                <a:cs typeface="Arial"/>
              </a:rPr>
              <a:t> в контррельсе</a:t>
            </a:r>
            <a:r>
              <a:rPr lang="ru-RU" sz="1400">
                <a:latin typeface="Arial"/>
                <a:ea typeface="Verdana"/>
                <a:cs typeface="Arial"/>
              </a:rPr>
              <a:t> от колес при проезде опытного поезда</a:t>
            </a:r>
            <a:endParaRPr sz="1400">
              <a:latin typeface="Arial"/>
              <a:ea typeface="Verdana"/>
              <a:cs typeface="Arial"/>
            </a:endParaRPr>
          </a:p>
        </p:txBody>
      </p:sp>
      <p:pic>
        <p:nvPicPr>
          <p:cNvPr id="61" name="Picture 7" descr="Y:\14\_ОБМЕН для Всех!!! Класть сюда!\СХОДЫ\2024\ПРЕЗЕНТАЦИИ\Рабочая\S_csUpmLfO0.jpg"/>
          <p:cNvPicPr>
            <a:picLocks noChangeAspect="1" noChangeArrowheads="1"/>
          </p:cNvPicPr>
          <p:nvPr/>
        </p:nvPicPr>
        <p:blipFill>
          <a:blip r:embed="rId3"/>
          <a:srcRect l="3196" t="26647" r="2257" b="30929"/>
          <a:stretch/>
        </p:blipFill>
        <p:spPr bwMode="auto">
          <a:xfrm flipH="1">
            <a:off x="1834442" y="4177247"/>
            <a:ext cx="1467477" cy="493863"/>
          </a:xfrm>
          <a:prstGeom prst="rect">
            <a:avLst/>
          </a:prstGeom>
          <a:noFill/>
        </p:spPr>
      </p:pic>
      <p:pic>
        <p:nvPicPr>
          <p:cNvPr id="40" name="Picture 4" descr="Y:\14\_ОБМЕН для Всех!!! Класть сюда!\СХОДЫ\2024\ПРЕЗЕНТАЦИИ\Рабочая\-tt-stendovaja-model-teplovoza-tem7a.jpg"/>
          <p:cNvPicPr>
            <a:picLocks noChangeAspect="1" noChangeArrowheads="1"/>
          </p:cNvPicPr>
          <p:nvPr/>
        </p:nvPicPr>
        <p:blipFill>
          <a:blip r:embed="rId4"/>
          <a:srcRect l="7997" t="42753" r="7153" b="34437"/>
          <a:stretch/>
        </p:blipFill>
        <p:spPr bwMode="auto">
          <a:xfrm>
            <a:off x="3285686" y="4241788"/>
            <a:ext cx="1625854" cy="437083"/>
          </a:xfrm>
          <a:prstGeom prst="rect">
            <a:avLst/>
          </a:prstGeom>
          <a:noFill/>
        </p:spPr>
      </p:pic>
      <p:pic>
        <p:nvPicPr>
          <p:cNvPr id="41" name="Picture 2" descr="Y:\14\_ОБМЕН для Всех!!! Класть сюда!\СХОДЫ\2024\ПРЕЗЕНТАЦИИ\Рабочая\Модели вагонов\100.png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4930714" y="4311480"/>
            <a:ext cx="1153454" cy="388172"/>
          </a:xfrm>
          <a:prstGeom prst="rect">
            <a:avLst/>
          </a:prstGeom>
          <a:noFill/>
        </p:spPr>
      </p:pic>
      <p:pic>
        <p:nvPicPr>
          <p:cNvPr id="42" name="Picture 3" descr="Y:\14\_ОБМЕН для Всех!!! Класть сюда!\СХОДЫ\2024\ПРЕЗЕНТАЦИИ\Рабочая\Модели вагонов\13-2114k-1.jpg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6097868" y="4460329"/>
            <a:ext cx="1205256" cy="192481"/>
          </a:xfrm>
          <a:prstGeom prst="rect">
            <a:avLst/>
          </a:prstGeom>
          <a:noFill/>
        </p:spPr>
      </p:pic>
      <p:pic>
        <p:nvPicPr>
          <p:cNvPr id="43" name="Picture 3" descr="Y:\14\_ОБМЕН для Всех!!! Класть сюда!\СХОДЫ\2024\ПВ.png"/>
          <p:cNvPicPr>
            <a:picLocks noChangeAspect="1" noChangeArrowheads="1"/>
          </p:cNvPicPr>
          <p:nvPr/>
        </p:nvPicPr>
        <p:blipFill>
          <a:blip r:embed="rId7"/>
          <a:srcRect b="10829"/>
          <a:stretch/>
        </p:blipFill>
        <p:spPr bwMode="auto">
          <a:xfrm>
            <a:off x="7358203" y="4322617"/>
            <a:ext cx="1150302" cy="334627"/>
          </a:xfrm>
          <a:prstGeom prst="rect">
            <a:avLst/>
          </a:prstGeom>
          <a:noFill/>
        </p:spPr>
      </p:pic>
      <p:sp>
        <p:nvSpPr>
          <p:cNvPr id="67" name="Поле 699"/>
          <p:cNvSpPr txBox="1">
            <a:spLocks noChangeArrowheads="1"/>
          </p:cNvSpPr>
          <p:nvPr/>
        </p:nvSpPr>
        <p:spPr bwMode="auto">
          <a:xfrm>
            <a:off x="286282" y="4153065"/>
            <a:ext cx="1828222" cy="237737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800" b="1">
                <a:solidFill>
                  <a:srgbClr val="FF0000"/>
                </a:solidFill>
                <a:latin typeface="Verdana"/>
                <a:ea typeface="Verdana"/>
                <a:cs typeface="Verdana"/>
              </a:rPr>
              <a:t>Направление движения</a:t>
            </a:r>
            <a:endParaRPr sz="800" b="1">
              <a:solidFill>
                <a:srgbClr val="FF0000"/>
              </a:solidFill>
              <a:latin typeface="Verdana"/>
              <a:cs typeface="Verdana"/>
            </a:endParaRPr>
          </a:p>
        </p:txBody>
      </p:sp>
      <p:sp>
        <p:nvSpPr>
          <p:cNvPr id="528344307" name="Стрелка вниз 4"/>
          <p:cNvSpPr/>
          <p:nvPr/>
        </p:nvSpPr>
        <p:spPr bwMode="auto">
          <a:xfrm rot="5399976">
            <a:off x="1005958" y="4079871"/>
            <a:ext cx="137139" cy="828529"/>
          </a:xfrm>
          <a:prstGeom prst="downArrow">
            <a:avLst>
              <a:gd name="adj1" fmla="val 34222"/>
              <a:gd name="adj2" fmla="val 13217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Text Box 62"/>
          <p:cNvSpPr txBox="1">
            <a:spLocks noChangeArrowheads="1"/>
          </p:cNvSpPr>
          <p:nvPr/>
        </p:nvSpPr>
        <p:spPr bwMode="auto">
          <a:xfrm>
            <a:off x="5176282" y="1437712"/>
            <a:ext cx="556507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 b="1">
                <a:solidFill>
                  <a:srgbClr val="FF0000"/>
                </a:solidFill>
                <a:latin typeface="Arial"/>
                <a:ea typeface="Verdana"/>
                <a:cs typeface="Arial"/>
              </a:rPr>
              <a:t>76 МПа</a:t>
            </a:r>
            <a:endParaRPr/>
          </a:p>
        </p:txBody>
      </p:sp>
      <p:cxnSp>
        <p:nvCxnSpPr>
          <p:cNvPr id="26" name="Прямая со стрелкой 25"/>
          <p:cNvCxnSpPr>
            <a:cxnSpLocks/>
          </p:cNvCxnSpPr>
          <p:nvPr/>
        </p:nvCxnSpPr>
        <p:spPr bwMode="auto">
          <a:xfrm flipH="1" flipV="1">
            <a:off x="5116505" y="1315819"/>
            <a:ext cx="247582" cy="11869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5078018" y="835993"/>
            <a:ext cx="3721410" cy="1117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3"/>
          <a:srcRect l="9375" t="22224" r="14376" b="10739"/>
          <a:stretch/>
        </p:blipFill>
        <p:spPr bwMode="auto">
          <a:xfrm>
            <a:off x="611560" y="909491"/>
            <a:ext cx="3718794" cy="1839075"/>
          </a:xfrm>
          <a:prstGeom prst="rect">
            <a:avLst/>
          </a:prstGeom>
          <a:noFill/>
          <a:ln>
            <a:noFill/>
          </a:ln>
        </p:spPr>
      </p:pic>
      <p:sp>
        <p:nvSpPr>
          <p:cNvPr id="828610754" name="Text Box 2"/>
          <p:cNvSpPr txBox="1">
            <a:spLocks noChangeArrowheads="1"/>
          </p:cNvSpPr>
          <p:nvPr/>
        </p:nvSpPr>
        <p:spPr bwMode="auto">
          <a:xfrm>
            <a:off x="-36511" y="-20538"/>
            <a:ext cx="9025303" cy="583405"/>
          </a:xfrm>
          <a:prstGeom prst="rect">
            <a:avLst/>
          </a:prstGeom>
          <a:noFill/>
          <a:ln>
            <a:noFill/>
          </a:ln>
        </p:spPr>
        <p:txBody>
          <a:bodyPr lIns="77923" tIns="38961" rIns="77923" bIns="38961"/>
          <a:lstStyle/>
          <a:p>
            <a:pPr marL="0" lvl="1">
              <a:defRPr/>
            </a:pPr>
            <a:r>
              <a:rPr lang="ru-RU">
                <a:latin typeface="Verdana"/>
              </a:rPr>
              <a:t>Моделирование движения порожних вагонов при действии </a:t>
            </a:r>
            <a:endParaRPr/>
          </a:p>
          <a:p>
            <a:pPr marL="0" lvl="1">
              <a:defRPr/>
            </a:pPr>
            <a:r>
              <a:rPr lang="ru-RU">
                <a:latin typeface="Verdana"/>
              </a:rPr>
              <a:t>продольно-динамических сил в составе поезда</a:t>
            </a:r>
            <a:endParaRPr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 l="22578" t="18767" r="23019" b="21789"/>
          <a:stretch/>
        </p:blipFill>
        <p:spPr bwMode="auto">
          <a:xfrm>
            <a:off x="683568" y="3278728"/>
            <a:ext cx="2673164" cy="1597278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Text Box 59"/>
          <p:cNvSpPr txBox="1">
            <a:spLocks noChangeArrowheads="1"/>
          </p:cNvSpPr>
          <p:nvPr/>
        </p:nvSpPr>
        <p:spPr bwMode="auto">
          <a:xfrm>
            <a:off x="2361207" y="4569131"/>
            <a:ext cx="396043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1КП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34" name="Text Box 59"/>
          <p:cNvSpPr txBox="1">
            <a:spLocks noChangeArrowheads="1"/>
          </p:cNvSpPr>
          <p:nvPr/>
        </p:nvSpPr>
        <p:spPr bwMode="auto">
          <a:xfrm>
            <a:off x="2599542" y="4340274"/>
            <a:ext cx="396043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2КП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35" name="Text Box 62"/>
          <p:cNvSpPr txBox="1">
            <a:spLocks noChangeArrowheads="1"/>
          </p:cNvSpPr>
          <p:nvPr/>
        </p:nvSpPr>
        <p:spPr bwMode="auto">
          <a:xfrm>
            <a:off x="2771801" y="2292509"/>
            <a:ext cx="1728191" cy="204123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  <a:defRPr/>
            </a:pPr>
            <a:r>
              <a:rPr lang="ru-RU" sz="800" b="1">
                <a:solidFill>
                  <a:srgbClr val="FF0000"/>
                </a:solidFill>
                <a:latin typeface="Verdana"/>
                <a:ea typeface="Verdana"/>
                <a:cs typeface="Times New Roman"/>
              </a:rPr>
              <a:t>Направление движения</a:t>
            </a:r>
            <a:endParaRPr sz="800" b="1">
              <a:solidFill>
                <a:srgbClr val="FF0000"/>
              </a:solidFill>
              <a:latin typeface="Verdana"/>
              <a:ea typeface="Verdana"/>
              <a:cs typeface="Times New Roman"/>
            </a:endParaRPr>
          </a:p>
        </p:txBody>
      </p:sp>
      <p:sp>
        <p:nvSpPr>
          <p:cNvPr id="39" name="Text Box 59"/>
          <p:cNvSpPr txBox="1">
            <a:spLocks noChangeArrowheads="1"/>
          </p:cNvSpPr>
          <p:nvPr/>
        </p:nvSpPr>
        <p:spPr bwMode="auto">
          <a:xfrm>
            <a:off x="2797564" y="4077367"/>
            <a:ext cx="396043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3КП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40" name="Text Box 59"/>
          <p:cNvSpPr txBox="1">
            <a:spLocks noChangeArrowheads="1"/>
          </p:cNvSpPr>
          <p:nvPr/>
        </p:nvSpPr>
        <p:spPr bwMode="auto">
          <a:xfrm>
            <a:off x="2987824" y="3836218"/>
            <a:ext cx="396043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4КП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41" name="Text Box 59"/>
          <p:cNvSpPr txBox="1">
            <a:spLocks noChangeArrowheads="1"/>
          </p:cNvSpPr>
          <p:nvPr/>
        </p:nvSpPr>
        <p:spPr bwMode="auto">
          <a:xfrm>
            <a:off x="35496" y="2972912"/>
            <a:ext cx="4320480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Взаимодействие в контакте «колесо-рельс» </a:t>
            </a:r>
            <a:endParaRPr/>
          </a:p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в момент скачка продольной силы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37" name="Text Box 62"/>
          <p:cNvSpPr txBox="1">
            <a:spLocks noChangeArrowheads="1"/>
          </p:cNvSpPr>
          <p:nvPr/>
        </p:nvSpPr>
        <p:spPr bwMode="auto">
          <a:xfrm>
            <a:off x="8655412" y="1851130"/>
            <a:ext cx="415019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t,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с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47" name="Text Box 59"/>
          <p:cNvSpPr txBox="1">
            <a:spLocks noChangeArrowheads="1"/>
          </p:cNvSpPr>
          <p:nvPr/>
        </p:nvSpPr>
        <p:spPr bwMode="auto">
          <a:xfrm>
            <a:off x="4694972" y="746521"/>
            <a:ext cx="676651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F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пр, тс</a:t>
            </a: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52" name="Text Box 59"/>
          <p:cNvSpPr txBox="1">
            <a:spLocks noChangeArrowheads="1"/>
          </p:cNvSpPr>
          <p:nvPr/>
        </p:nvSpPr>
        <p:spPr bwMode="auto">
          <a:xfrm>
            <a:off x="4716016" y="562867"/>
            <a:ext cx="4667860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Осциллограммы продольных и поперечных сил действующих на сцеп порожних вагонов при скачке продольной силы до 100 тс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53" name="Text Box 59"/>
          <p:cNvSpPr txBox="1">
            <a:spLocks noChangeArrowheads="1"/>
          </p:cNvSpPr>
          <p:nvPr/>
        </p:nvSpPr>
        <p:spPr bwMode="auto">
          <a:xfrm>
            <a:off x="5436096" y="984733"/>
            <a:ext cx="1152128" cy="19129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Продольная сила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cxnSp>
        <p:nvCxnSpPr>
          <p:cNvPr id="54" name="Прямая со стрелкой 53"/>
          <p:cNvCxnSpPr>
            <a:cxnSpLocks/>
            <a:stCxn id="53" idx="3"/>
          </p:cNvCxnSpPr>
          <p:nvPr/>
        </p:nvCxnSpPr>
        <p:spPr bwMode="auto">
          <a:xfrm>
            <a:off x="6588224" y="1080383"/>
            <a:ext cx="255379" cy="2217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Box 59"/>
          <p:cNvSpPr txBox="1">
            <a:spLocks noChangeArrowheads="1"/>
          </p:cNvSpPr>
          <p:nvPr/>
        </p:nvSpPr>
        <p:spPr bwMode="auto">
          <a:xfrm>
            <a:off x="5940152" y="1571744"/>
            <a:ext cx="1152128" cy="19129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Поперечная сила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cxnSp>
        <p:nvCxnSpPr>
          <p:cNvPr id="57" name="Прямая со стрелкой 56"/>
          <p:cNvCxnSpPr>
            <a:cxnSpLocks/>
            <a:stCxn id="56" idx="3"/>
          </p:cNvCxnSpPr>
          <p:nvPr/>
        </p:nvCxnSpPr>
        <p:spPr bwMode="auto">
          <a:xfrm>
            <a:off x="7092280" y="1667394"/>
            <a:ext cx="255379" cy="1108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7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5197067" y="2178608"/>
            <a:ext cx="3600400" cy="1052989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Text Box 59"/>
          <p:cNvSpPr txBox="1">
            <a:spLocks noChangeArrowheads="1"/>
          </p:cNvSpPr>
          <p:nvPr/>
        </p:nvSpPr>
        <p:spPr bwMode="auto">
          <a:xfrm>
            <a:off x="4499992" y="2178608"/>
            <a:ext cx="792087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Подъем колеса, мм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60" name="Text Box 62"/>
          <p:cNvSpPr txBox="1">
            <a:spLocks noChangeArrowheads="1"/>
          </p:cNvSpPr>
          <p:nvPr/>
        </p:nvSpPr>
        <p:spPr bwMode="auto">
          <a:xfrm>
            <a:off x="8669181" y="3114712"/>
            <a:ext cx="367315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t,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с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61" name="Text Box 59"/>
          <p:cNvSpPr txBox="1">
            <a:spLocks noChangeArrowheads="1"/>
          </p:cNvSpPr>
          <p:nvPr/>
        </p:nvSpPr>
        <p:spPr bwMode="auto">
          <a:xfrm>
            <a:off x="4512652" y="2022692"/>
            <a:ext cx="4667860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Отрыв круга катания от рельса при вкатывании при скачке продольной силы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pic>
        <p:nvPicPr>
          <p:cNvPr id="62" name="Picture 6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5210817" y="3674591"/>
            <a:ext cx="3586649" cy="1160994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Text Box 59"/>
          <p:cNvSpPr txBox="1">
            <a:spLocks noChangeArrowheads="1"/>
          </p:cNvSpPr>
          <p:nvPr/>
        </p:nvSpPr>
        <p:spPr bwMode="auto">
          <a:xfrm>
            <a:off x="4860032" y="3379069"/>
            <a:ext cx="3992806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Осциллограммы коэффициента запаса устойчивости от схода при скачке продольной силы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64" name="Text Box 59"/>
          <p:cNvSpPr txBox="1">
            <a:spLocks noChangeArrowheads="1"/>
          </p:cNvSpPr>
          <p:nvPr/>
        </p:nvSpPr>
        <p:spPr bwMode="auto">
          <a:xfrm>
            <a:off x="4872692" y="3585387"/>
            <a:ext cx="491396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КЗУ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65" name="Надпись 2"/>
          <p:cNvSpPr txBox="1">
            <a:spLocks noChangeArrowheads="1"/>
          </p:cNvSpPr>
          <p:nvPr/>
        </p:nvSpPr>
        <p:spPr bwMode="auto">
          <a:xfrm>
            <a:off x="6843604" y="4254940"/>
            <a:ext cx="752732" cy="248219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r>
              <a:rPr lang="en-US" sz="800" b="1">
                <a:solidFill>
                  <a:srgbClr val="FF0000"/>
                </a:solidFill>
                <a:latin typeface="Verdana"/>
                <a:ea typeface="Verdana"/>
                <a:cs typeface="Times New Roman"/>
              </a:rPr>
              <a:t>η=[1</a:t>
            </a:r>
            <a:r>
              <a:rPr lang="ru-RU" sz="800" b="1">
                <a:solidFill>
                  <a:srgbClr val="FF0000"/>
                </a:solidFill>
                <a:latin typeface="Verdana"/>
                <a:ea typeface="Verdana"/>
                <a:cs typeface="Times New Roman"/>
              </a:rPr>
              <a:t>,</a:t>
            </a:r>
            <a:r>
              <a:rPr lang="en-US" sz="800" b="1">
                <a:solidFill>
                  <a:srgbClr val="FF0000"/>
                </a:solidFill>
                <a:latin typeface="Verdana"/>
                <a:ea typeface="Verdana"/>
                <a:cs typeface="Times New Roman"/>
              </a:rPr>
              <a:t>3]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cxnSp>
        <p:nvCxnSpPr>
          <p:cNvPr id="66" name="Прямая соединительная линия 65"/>
          <p:cNvCxnSpPr>
            <a:cxnSpLocks/>
          </p:cNvCxnSpPr>
          <p:nvPr/>
        </p:nvCxnSpPr>
        <p:spPr bwMode="auto">
          <a:xfrm flipH="1">
            <a:off x="5320009" y="4470964"/>
            <a:ext cx="3384376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Box 62"/>
          <p:cNvSpPr txBox="1">
            <a:spLocks noChangeArrowheads="1"/>
          </p:cNvSpPr>
          <p:nvPr/>
        </p:nvSpPr>
        <p:spPr bwMode="auto">
          <a:xfrm>
            <a:off x="8693485" y="4731990"/>
            <a:ext cx="415019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t,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с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68" name="Text Box 59"/>
          <p:cNvSpPr txBox="1">
            <a:spLocks noChangeArrowheads="1"/>
          </p:cNvSpPr>
          <p:nvPr/>
        </p:nvSpPr>
        <p:spPr bwMode="auto">
          <a:xfrm>
            <a:off x="7668344" y="2283718"/>
            <a:ext cx="504056" cy="19129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27 мм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cxnSp>
        <p:nvCxnSpPr>
          <p:cNvPr id="69" name="Прямая со стрелкой 68"/>
          <p:cNvCxnSpPr>
            <a:cxnSpLocks/>
            <a:stCxn id="68" idx="3"/>
          </p:cNvCxnSpPr>
          <p:nvPr/>
        </p:nvCxnSpPr>
        <p:spPr bwMode="auto">
          <a:xfrm flipV="1">
            <a:off x="8172400" y="2315008"/>
            <a:ext cx="483012" cy="6435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Box 59"/>
          <p:cNvSpPr txBox="1">
            <a:spLocks noChangeArrowheads="1"/>
          </p:cNvSpPr>
          <p:nvPr/>
        </p:nvSpPr>
        <p:spPr bwMode="auto">
          <a:xfrm>
            <a:off x="107504" y="627534"/>
            <a:ext cx="4320480" cy="432048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defRPr/>
            </a:pPr>
            <a:r>
              <a:rPr lang="ru-RU" sz="10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Общий трехвагонного сцепа для моделирования движения вагонов по стрелочному переводу</a:t>
            </a:r>
            <a:endParaRPr lang="ru-RU" sz="1000">
              <a:latin typeface="Verdana"/>
              <a:ea typeface="Verdana"/>
              <a:cs typeface="Times New Roman"/>
            </a:endParaRPr>
          </a:p>
        </p:txBody>
      </p:sp>
      <p:sp>
        <p:nvSpPr>
          <p:cNvPr id="638010655" name="Стрелка вниз 4"/>
          <p:cNvSpPr/>
          <p:nvPr/>
        </p:nvSpPr>
        <p:spPr bwMode="auto">
          <a:xfrm rot="3817891">
            <a:off x="3117275" y="2290837"/>
            <a:ext cx="137139" cy="828529"/>
          </a:xfrm>
          <a:prstGeom prst="downArrow">
            <a:avLst>
              <a:gd name="adj1" fmla="val 34222"/>
              <a:gd name="adj2" fmla="val 13217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8388424" y="882922"/>
            <a:ext cx="360040" cy="1000854"/>
          </a:xfrm>
          <a:prstGeom prst="rect">
            <a:avLst/>
          </a:prstGeom>
          <a:solidFill>
            <a:srgbClr val="FF0000">
              <a:alpha val="20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8388424" y="2211710"/>
            <a:ext cx="347367" cy="948236"/>
          </a:xfrm>
          <a:prstGeom prst="rect">
            <a:avLst/>
          </a:prstGeom>
          <a:solidFill>
            <a:srgbClr val="FF0000">
              <a:alpha val="20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8388423" y="3698651"/>
            <a:ext cx="347367" cy="1045238"/>
          </a:xfrm>
          <a:prstGeom prst="rect">
            <a:avLst/>
          </a:prstGeom>
          <a:solidFill>
            <a:srgbClr val="FF0000">
              <a:alpha val="20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69436" y="-42170"/>
            <a:ext cx="9249948" cy="651772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>
              <a:defRPr/>
            </a:pPr>
            <a:r>
              <a:rPr lang="ru-RU" sz="1600">
                <a:latin typeface="Verdana"/>
              </a:rPr>
              <a:t>Разработка 3D-модели стрелочного перевода и компьютерное моделирование взаимодействия колеса с элементами стрелочного перевода</a:t>
            </a:r>
            <a:endParaRPr lang="ru-RU" sz="1600"/>
          </a:p>
        </p:txBody>
      </p:sp>
      <p:sp>
        <p:nvSpPr>
          <p:cNvPr id="2050" name="Rectangle 55"/>
          <p:cNvSpPr>
            <a:spLocks noChangeArrowheads="1"/>
          </p:cNvSpPr>
          <p:nvPr/>
        </p:nvSpPr>
        <p:spPr bwMode="auto">
          <a:xfrm>
            <a:off x="4207156" y="43936"/>
            <a:ext cx="72968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23" algn="ctr" defTabSz="914355">
              <a:defRPr/>
            </a:pPr>
            <a:endParaRPr lang="ru-RU">
              <a:latin typeface="Arial"/>
            </a:endParaRPr>
          </a:p>
        </p:txBody>
      </p:sp>
      <p:sp>
        <p:nvSpPr>
          <p:cNvPr id="2051" name="Rectangle 62"/>
          <p:cNvSpPr>
            <a:spLocks noChangeArrowheads="1"/>
          </p:cNvSpPr>
          <p:nvPr/>
        </p:nvSpPr>
        <p:spPr bwMode="auto">
          <a:xfrm>
            <a:off x="274639" y="424936"/>
            <a:ext cx="184731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6146" name="Picture 2" descr="Y:\14\_ОБМЕН для Всех!!! Класть сюда!\СХОДЫ\2024\ПРЕЗЕНТАЦИИ\Крестовина типа Р65 марки 1_11 _ 2750.03.000.jpg"/>
          <p:cNvPicPr>
            <a:picLocks noChangeAspect="1" noChangeArrowheads="1"/>
          </p:cNvPicPr>
          <p:nvPr/>
        </p:nvPicPr>
        <p:blipFill>
          <a:blip r:embed="rId6"/>
          <a:srcRect l="25893" t="18938" r="20569" b="27104"/>
          <a:stretch/>
        </p:blipFill>
        <p:spPr bwMode="auto">
          <a:xfrm>
            <a:off x="0" y="1180530"/>
            <a:ext cx="4348946" cy="2619541"/>
          </a:xfrm>
          <a:prstGeom prst="rect">
            <a:avLst/>
          </a:prstGeom>
          <a:noFill/>
        </p:spPr>
      </p:pic>
      <p:pic>
        <p:nvPicPr>
          <p:cNvPr id="4" name="Вагон на стрелке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 t="8400" b="9001"/>
          <a:stretch/>
        </p:blipFill>
        <p:spPr bwMode="auto">
          <a:xfrm>
            <a:off x="4442226" y="2859782"/>
            <a:ext cx="4339525" cy="2016224"/>
          </a:xfrm>
          <a:prstGeom prst="rect">
            <a:avLst/>
          </a:prstGeom>
        </p:spPr>
      </p:pic>
      <p:pic>
        <p:nvPicPr>
          <p:cNvPr id="2" name="Вагон на стрелке вар.2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rcRect l="170" t="11810" r="605" b="12590"/>
          <a:stretch/>
        </p:blipFill>
        <p:spPr bwMode="auto">
          <a:xfrm>
            <a:off x="4427984" y="792123"/>
            <a:ext cx="4320480" cy="1851635"/>
          </a:xfrm>
          <a:prstGeom prst="rect">
            <a:avLst/>
          </a:prstGeom>
        </p:spPr>
      </p:pic>
      <p:sp>
        <p:nvSpPr>
          <p:cNvPr id="8" name="Text Box 59"/>
          <p:cNvSpPr txBox="1">
            <a:spLocks noChangeArrowheads="1"/>
          </p:cNvSpPr>
          <p:nvPr/>
        </p:nvSpPr>
        <p:spPr bwMode="auto">
          <a:xfrm>
            <a:off x="268194" y="780269"/>
            <a:ext cx="3240360" cy="324000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0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3</a:t>
            </a:r>
            <a:r>
              <a:rPr lang="en-US" sz="10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D</a:t>
            </a:r>
            <a:r>
              <a:rPr lang="ru-RU" sz="10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-модель</a:t>
            </a:r>
            <a:r>
              <a:rPr lang="en-US" sz="10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</a:t>
            </a:r>
            <a:r>
              <a:rPr lang="ru-RU" sz="10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стрелочного перевода </a:t>
            </a:r>
            <a:endParaRPr lang="ru-RU" sz="1000">
              <a:latin typeface="Verdana"/>
              <a:ea typeface="Verdana"/>
              <a:cs typeface="Times New Roman"/>
            </a:endParaRPr>
          </a:p>
        </p:txBody>
      </p:sp>
      <p:sp>
        <p:nvSpPr>
          <p:cNvPr id="9" name="Text Box 59"/>
          <p:cNvSpPr txBox="1">
            <a:spLocks noChangeArrowheads="1"/>
          </p:cNvSpPr>
          <p:nvPr/>
        </p:nvSpPr>
        <p:spPr bwMode="auto">
          <a:xfrm>
            <a:off x="3563889" y="565461"/>
            <a:ext cx="5688631" cy="324000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0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Движение вагона по стрелочному переводу при продольной силе </a:t>
            </a:r>
            <a:r>
              <a:rPr lang="en-US" sz="10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40</a:t>
            </a:r>
            <a:r>
              <a:rPr lang="ru-RU" sz="10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 тс</a:t>
            </a:r>
            <a:endParaRPr lang="ru-RU" sz="1000">
              <a:latin typeface="Verdana"/>
              <a:ea typeface="Verdana"/>
              <a:cs typeface="Times New Roman"/>
            </a:endParaRPr>
          </a:p>
        </p:txBody>
      </p:sp>
      <p:sp>
        <p:nvSpPr>
          <p:cNvPr id="10" name="Text Box 59"/>
          <p:cNvSpPr txBox="1">
            <a:spLocks noChangeArrowheads="1"/>
          </p:cNvSpPr>
          <p:nvPr/>
        </p:nvSpPr>
        <p:spPr bwMode="auto">
          <a:xfrm>
            <a:off x="3890641" y="2618064"/>
            <a:ext cx="5217863" cy="324000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0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Движение вагона по стрелочному переводу при продольной силе 80 тс</a:t>
            </a:r>
            <a:endParaRPr lang="ru-RU" sz="1000">
              <a:latin typeface="Verdana"/>
              <a:ea typeface="Verdana"/>
              <a:cs typeface="Times New Roman"/>
            </a:endParaRPr>
          </a:p>
        </p:txBody>
      </p:sp>
      <p:sp>
        <p:nvSpPr>
          <p:cNvPr id="11" name="Text Box 62"/>
          <p:cNvSpPr txBox="1">
            <a:spLocks noChangeArrowheads="1"/>
          </p:cNvSpPr>
          <p:nvPr/>
        </p:nvSpPr>
        <p:spPr bwMode="auto">
          <a:xfrm>
            <a:off x="-18509" y="1597823"/>
            <a:ext cx="1267330" cy="204123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799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Место всползания колеса на контррельс</a:t>
            </a:r>
            <a:endParaRPr lang="ru-RU" sz="800" b="1">
              <a:latin typeface="Verdana"/>
              <a:ea typeface="Verdana"/>
              <a:cs typeface="Times New Roman"/>
            </a:endParaRPr>
          </a:p>
        </p:txBody>
      </p:sp>
      <p:cxnSp>
        <p:nvCxnSpPr>
          <p:cNvPr id="12" name="Прямая со стрелкой 40"/>
          <p:cNvCxnSpPr>
            <a:cxnSpLocks/>
            <a:endCxn id="14" idx="0"/>
          </p:cNvCxnSpPr>
          <p:nvPr/>
        </p:nvCxnSpPr>
        <p:spPr bwMode="auto">
          <a:xfrm>
            <a:off x="611560" y="2080818"/>
            <a:ext cx="506045" cy="29427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62"/>
          <p:cNvSpPr txBox="1">
            <a:spLocks noChangeArrowheads="1"/>
          </p:cNvSpPr>
          <p:nvPr/>
        </p:nvSpPr>
        <p:spPr bwMode="auto">
          <a:xfrm>
            <a:off x="2980795" y="3640635"/>
            <a:ext cx="1368151" cy="432048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799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Движение колеса по неправильному направлению</a:t>
            </a:r>
            <a:endParaRPr lang="ru-RU" sz="800" b="1">
              <a:latin typeface="Verdana"/>
              <a:ea typeface="Verdana"/>
              <a:cs typeface="Times New Roman"/>
            </a:endParaRPr>
          </a:p>
        </p:txBody>
      </p:sp>
      <p:cxnSp>
        <p:nvCxnSpPr>
          <p:cNvPr id="16" name="Прямая со стрелкой 40"/>
          <p:cNvCxnSpPr>
            <a:cxnSpLocks/>
          </p:cNvCxnSpPr>
          <p:nvPr/>
        </p:nvCxnSpPr>
        <p:spPr bwMode="auto">
          <a:xfrm flipH="1" flipV="1">
            <a:off x="1819993" y="2733750"/>
            <a:ext cx="1311847" cy="86014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 bwMode="auto">
          <a:xfrm>
            <a:off x="986388" y="2375094"/>
            <a:ext cx="262433" cy="25199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Text Box 62"/>
          <p:cNvSpPr txBox="1">
            <a:spLocks noChangeArrowheads="1"/>
          </p:cNvSpPr>
          <p:nvPr/>
        </p:nvSpPr>
        <p:spPr bwMode="auto">
          <a:xfrm>
            <a:off x="927745" y="1164207"/>
            <a:ext cx="1246728" cy="204123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799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Место переката колеса</a:t>
            </a:r>
            <a:endParaRPr lang="ru-RU" sz="800" b="1">
              <a:latin typeface="Verdana"/>
              <a:ea typeface="Verdana"/>
              <a:cs typeface="Times New Roman"/>
            </a:endParaRPr>
          </a:p>
        </p:txBody>
      </p:sp>
      <p:cxnSp>
        <p:nvCxnSpPr>
          <p:cNvPr id="28" name="Прямая со стрелкой 40"/>
          <p:cNvCxnSpPr>
            <a:cxnSpLocks/>
            <a:endCxn id="29" idx="0"/>
          </p:cNvCxnSpPr>
          <p:nvPr/>
        </p:nvCxnSpPr>
        <p:spPr bwMode="auto">
          <a:xfrm>
            <a:off x="1534864" y="1524157"/>
            <a:ext cx="153913" cy="50728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 bwMode="auto">
          <a:xfrm>
            <a:off x="1557560" y="2031439"/>
            <a:ext cx="262433" cy="25199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 bwMode="auto">
          <a:xfrm rot="13972080">
            <a:off x="536670" y="2750255"/>
            <a:ext cx="137140" cy="828530"/>
          </a:xfrm>
          <a:prstGeom prst="downArrow">
            <a:avLst>
              <a:gd name="adj1" fmla="val 34222"/>
              <a:gd name="adj2" fmla="val 13217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Text Box 62"/>
          <p:cNvSpPr txBox="1">
            <a:spLocks noChangeArrowheads="1"/>
          </p:cNvSpPr>
          <p:nvPr/>
        </p:nvSpPr>
        <p:spPr bwMode="auto">
          <a:xfrm>
            <a:off x="-404726" y="3494660"/>
            <a:ext cx="1728191" cy="204123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defRPr/>
            </a:pPr>
            <a:r>
              <a:rPr lang="ru-RU" sz="800" b="1">
                <a:solidFill>
                  <a:srgbClr val="FF0000"/>
                </a:solidFill>
                <a:latin typeface="Verdana"/>
                <a:ea typeface="Verdana"/>
                <a:cs typeface="Times New Roman"/>
              </a:rPr>
              <a:t>Направление </a:t>
            </a:r>
            <a:endParaRPr/>
          </a:p>
          <a:p>
            <a:pPr algn="ctr">
              <a:lnSpc>
                <a:spcPct val="107000"/>
              </a:lnSpc>
              <a:defRPr/>
            </a:pPr>
            <a:r>
              <a:rPr lang="ru-RU" sz="800" b="1">
                <a:solidFill>
                  <a:srgbClr val="FF0000"/>
                </a:solidFill>
                <a:latin typeface="Verdana"/>
                <a:ea typeface="Verdana"/>
                <a:cs typeface="Times New Roman"/>
              </a:rPr>
              <a:t>движения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817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2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69436" y="-42170"/>
            <a:ext cx="9249948" cy="651772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>
              <a:defRPr/>
            </a:pPr>
            <a:r>
              <a:rPr lang="ru-RU">
                <a:latin typeface="Verdana"/>
              </a:rPr>
              <a:t>Выводы по установлению возможных причин схода и </a:t>
            </a:r>
            <a:endParaRPr/>
          </a:p>
          <a:p>
            <a:pPr marL="0" lvl="1">
              <a:defRPr/>
            </a:pPr>
            <a:r>
              <a:rPr lang="ru-RU">
                <a:latin typeface="Verdana"/>
              </a:rPr>
              <a:t>предложения по обеспечению безопасности движения поездов</a:t>
            </a:r>
            <a:endParaRPr lang="ru-RU"/>
          </a:p>
        </p:txBody>
      </p:sp>
      <p:sp>
        <p:nvSpPr>
          <p:cNvPr id="2050" name="Rectangle 55"/>
          <p:cNvSpPr>
            <a:spLocks noChangeArrowheads="1"/>
          </p:cNvSpPr>
          <p:nvPr/>
        </p:nvSpPr>
        <p:spPr bwMode="auto">
          <a:xfrm>
            <a:off x="4207156" y="43936"/>
            <a:ext cx="72968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23" algn="ctr" defTabSz="914355">
              <a:defRPr/>
            </a:pPr>
            <a:endParaRPr lang="ru-RU">
              <a:latin typeface="Arial"/>
            </a:endParaRPr>
          </a:p>
        </p:txBody>
      </p:sp>
      <p:sp>
        <p:nvSpPr>
          <p:cNvPr id="2051" name="Rectangle 62"/>
          <p:cNvSpPr>
            <a:spLocks noChangeArrowheads="1"/>
          </p:cNvSpPr>
          <p:nvPr/>
        </p:nvSpPr>
        <p:spPr bwMode="auto">
          <a:xfrm>
            <a:off x="274639" y="424936"/>
            <a:ext cx="184731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Text Box 59"/>
          <p:cNvSpPr txBox="1">
            <a:spLocks noChangeArrowheads="1"/>
          </p:cNvSpPr>
          <p:nvPr/>
        </p:nvSpPr>
        <p:spPr bwMode="auto">
          <a:xfrm>
            <a:off x="235058" y="627534"/>
            <a:ext cx="8729430" cy="4248472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r>
              <a:rPr lang="ru-RU" sz="1300" dirty="0">
                <a:latin typeface="Arial"/>
              </a:rPr>
              <a:t>На основании результатов проведенных АО «ВНИКТИ» исследований, включающих стендовые и ходовые испытания и компьютерное моделирование установлено, что причиной схода порожних вагонов в стрелочных переводах при торможении являются </a:t>
            </a:r>
            <a:r>
              <a:rPr lang="ru-RU" sz="1300" b="1" dirty="0">
                <a:latin typeface="Arial"/>
              </a:rPr>
              <a:t>повышенные продольные силы продолжительного действия </a:t>
            </a:r>
            <a:r>
              <a:rPr lang="ru-RU" sz="1300" dirty="0">
                <a:latin typeface="Arial"/>
              </a:rPr>
              <a:t>на автосцепках вагонов, превышающие нормативное значение 590 кН (60 тс), принятое для порожних вагонов.</a:t>
            </a:r>
            <a:endParaRPr lang="ru-RU" sz="1300" dirty="0">
              <a:latin typeface="Arial"/>
              <a:cs typeface="Arial"/>
            </a:endParaRPr>
          </a:p>
          <a:p>
            <a:pPr>
              <a:lnSpc>
                <a:spcPct val="120000"/>
              </a:lnSpc>
              <a:defRPr/>
            </a:pPr>
            <a:r>
              <a:rPr lang="ru-RU" sz="1300" dirty="0">
                <a:latin typeface="Arial"/>
                <a:cs typeface="Arial"/>
              </a:rPr>
              <a:t>Для разработки системных мер по обеспечению безопасности движения, </a:t>
            </a:r>
            <a:r>
              <a:rPr lang="ru-RU" sz="1300" dirty="0" smtClean="0">
                <a:latin typeface="Arial"/>
                <a:cs typeface="Arial"/>
              </a:rPr>
              <a:t>предлагается </a:t>
            </a:r>
            <a:r>
              <a:rPr lang="ru-RU" sz="1300" smtClean="0">
                <a:latin typeface="Arial"/>
                <a:cs typeface="Arial"/>
              </a:rPr>
              <a:t>определить </a:t>
            </a:r>
            <a:r>
              <a:rPr lang="ru-RU" sz="1300" smtClean="0">
                <a:latin typeface="Arial"/>
              </a:rPr>
              <a:t>следующие </a:t>
            </a:r>
            <a:r>
              <a:rPr lang="ru-RU" sz="1300" smtClean="0">
                <a:latin typeface="Arial"/>
                <a:cs typeface="Arial"/>
              </a:rPr>
              <a:t>показатели</a:t>
            </a:r>
            <a:r>
              <a:rPr lang="ru-RU" sz="1300" dirty="0" smtClean="0">
                <a:latin typeface="Arial"/>
                <a:cs typeface="Arial"/>
              </a:rPr>
              <a:t>:</a:t>
            </a:r>
            <a:endParaRPr dirty="0"/>
          </a:p>
          <a:p>
            <a:pPr marL="342900" indent="-342900">
              <a:lnSpc>
                <a:spcPct val="120000"/>
              </a:lnSpc>
              <a:buAutoNum type="arabicParenR"/>
              <a:defRPr/>
            </a:pPr>
            <a:r>
              <a:rPr lang="ru-RU" sz="1300" dirty="0" smtClean="0">
                <a:latin typeface="Arial"/>
                <a:cs typeface="Arial"/>
              </a:rPr>
              <a:t>максимальное </a:t>
            </a:r>
            <a:r>
              <a:rPr lang="ru-RU" sz="1300" dirty="0">
                <a:latin typeface="Arial"/>
                <a:cs typeface="Arial"/>
              </a:rPr>
              <a:t>возможное количество груженых вагонов в порожних составах </a:t>
            </a:r>
          </a:p>
          <a:p>
            <a:pPr>
              <a:lnSpc>
                <a:spcPct val="120000"/>
              </a:lnSpc>
              <a:defRPr/>
            </a:pPr>
            <a:r>
              <a:rPr lang="ru-RU" sz="1300" dirty="0">
                <a:latin typeface="Arial"/>
                <a:cs typeface="Arial"/>
              </a:rPr>
              <a:t>различной массы и длины;</a:t>
            </a:r>
            <a:endParaRPr dirty="0"/>
          </a:p>
          <a:p>
            <a:pPr>
              <a:lnSpc>
                <a:spcPct val="120000"/>
              </a:lnSpc>
              <a:defRPr/>
            </a:pPr>
            <a:r>
              <a:rPr lang="ru-RU" sz="1300" dirty="0">
                <a:latin typeface="Arial"/>
                <a:cs typeface="Arial"/>
              </a:rPr>
              <a:t>2) </a:t>
            </a:r>
            <a:r>
              <a:rPr lang="ru-RU" sz="1300" dirty="0">
                <a:latin typeface="Arial"/>
              </a:rPr>
              <a:t> </a:t>
            </a:r>
            <a:r>
              <a:rPr lang="ru-RU" sz="1300" dirty="0" smtClean="0">
                <a:latin typeface="Arial"/>
              </a:rPr>
              <a:t>  </a:t>
            </a:r>
            <a:r>
              <a:rPr lang="ru-RU" sz="1300" dirty="0" smtClean="0">
                <a:latin typeface="Arial"/>
                <a:cs typeface="Arial"/>
              </a:rPr>
              <a:t>варианты </a:t>
            </a:r>
            <a:r>
              <a:rPr lang="ru-RU" sz="1300" dirty="0">
                <a:latin typeface="Arial"/>
                <a:cs typeface="Arial"/>
              </a:rPr>
              <a:t>размещения груженых вагонов по длине порожних составов </a:t>
            </a:r>
            <a:r>
              <a:rPr lang="ru-RU" sz="1300" dirty="0" smtClean="0">
                <a:latin typeface="Arial"/>
                <a:cs typeface="Arial"/>
              </a:rPr>
              <a:t>различной </a:t>
            </a:r>
            <a:r>
              <a:rPr lang="ru-RU" sz="1300" dirty="0">
                <a:latin typeface="Arial"/>
                <a:cs typeface="Arial"/>
              </a:rPr>
              <a:t>массы и длины;</a:t>
            </a:r>
            <a:endParaRPr dirty="0"/>
          </a:p>
          <a:p>
            <a:pPr>
              <a:lnSpc>
                <a:spcPct val="120000"/>
              </a:lnSpc>
              <a:defRPr/>
            </a:pPr>
            <a:r>
              <a:rPr lang="ru-RU" sz="1300" dirty="0">
                <a:latin typeface="Arial"/>
                <a:cs typeface="Arial"/>
              </a:rPr>
              <a:t>3) </a:t>
            </a:r>
            <a:r>
              <a:rPr lang="ru-RU" sz="1300" dirty="0">
                <a:latin typeface="Arial"/>
              </a:rPr>
              <a:t> </a:t>
            </a:r>
            <a:r>
              <a:rPr lang="ru-RU" sz="1300" dirty="0" smtClean="0">
                <a:latin typeface="Arial"/>
              </a:rPr>
              <a:t>  </a:t>
            </a:r>
            <a:r>
              <a:rPr lang="ru-RU" sz="1300" dirty="0" smtClean="0">
                <a:latin typeface="Arial"/>
                <a:cs typeface="Arial"/>
              </a:rPr>
              <a:t>максимальное </a:t>
            </a:r>
            <a:r>
              <a:rPr lang="ru-RU" sz="1300" dirty="0">
                <a:latin typeface="Arial"/>
                <a:cs typeface="Arial"/>
              </a:rPr>
              <a:t>возможное количество порожних вагонов с отключенными тормозами, в том числе с определением количества вагонов в группе, в порожних составах различной массы и длины;  </a:t>
            </a:r>
            <a:endParaRPr dirty="0"/>
          </a:p>
          <a:p>
            <a:pPr>
              <a:lnSpc>
                <a:spcPct val="120000"/>
              </a:lnSpc>
              <a:defRPr/>
            </a:pPr>
            <a:r>
              <a:rPr lang="ru-RU" sz="1300" dirty="0">
                <a:latin typeface="Arial"/>
                <a:cs typeface="Arial"/>
              </a:rPr>
              <a:t>4) </a:t>
            </a:r>
            <a:r>
              <a:rPr lang="ru-RU" sz="1300" dirty="0">
                <a:latin typeface="Arial"/>
              </a:rPr>
              <a:t> </a:t>
            </a:r>
            <a:r>
              <a:rPr lang="ru-RU" sz="1300" dirty="0" smtClean="0">
                <a:latin typeface="Arial"/>
              </a:rPr>
              <a:t>  </a:t>
            </a:r>
            <a:r>
              <a:rPr lang="ru-RU" sz="1300" dirty="0" smtClean="0">
                <a:latin typeface="Arial"/>
                <a:cs typeface="Arial"/>
              </a:rPr>
              <a:t>Распределение групп </a:t>
            </a:r>
            <a:r>
              <a:rPr lang="ru-RU" sz="1300" dirty="0">
                <a:latin typeface="Arial"/>
                <a:cs typeface="Arial"/>
              </a:rPr>
              <a:t>порожних вагонов с отключенными тормозами по длине порожних составов различной массы и длины.</a:t>
            </a:r>
            <a:endParaRPr dirty="0"/>
          </a:p>
          <a:p>
            <a:pPr>
              <a:lnSpc>
                <a:spcPct val="120000"/>
              </a:lnSpc>
              <a:defRPr/>
            </a:pPr>
            <a:r>
              <a:rPr lang="ru-RU" sz="1300" dirty="0">
                <a:latin typeface="Arial"/>
                <a:cs typeface="Arial"/>
              </a:rPr>
              <a:t>Установить конкретные численные значения необходимо на основании расчетов методами компьютерного моделирования и подтверждающих ходовых динамико-тормозных испытаний поездов, состоящих из порожних грузовых вагонов при температуре окружающего воздуха -20</a:t>
            </a:r>
            <a:r>
              <a:rPr lang="ru-RU" sz="1300" dirty="0">
                <a:cs typeface="Calibri"/>
              </a:rPr>
              <a:t>˚</a:t>
            </a:r>
            <a:r>
              <a:rPr lang="ru-RU" sz="1300" dirty="0">
                <a:latin typeface="Arial"/>
                <a:cs typeface="Arial"/>
              </a:rPr>
              <a:t>С и </a:t>
            </a:r>
            <a:r>
              <a:rPr lang="ru-RU" sz="1300" dirty="0" smtClean="0">
                <a:latin typeface="Arial"/>
                <a:cs typeface="Arial"/>
              </a:rPr>
              <a:t>ниже.</a:t>
            </a:r>
            <a:endParaRPr dirty="0"/>
          </a:p>
          <a:p>
            <a:pPr>
              <a:lnSpc>
                <a:spcPct val="120000"/>
              </a:lnSpc>
              <a:defRPr/>
            </a:pPr>
            <a:endParaRPr sz="1300" dirty="0"/>
          </a:p>
          <a:p>
            <a:pPr>
              <a:lnSpc>
                <a:spcPct val="120000"/>
              </a:lnSpc>
              <a:defRPr/>
            </a:pPr>
            <a:endParaRPr lang="ru-RU" sz="1300" dirty="0">
              <a:latin typeface="Arial"/>
            </a:endParaRPr>
          </a:p>
          <a:p>
            <a:pPr algn="just">
              <a:lnSpc>
                <a:spcPct val="120000"/>
              </a:lnSpc>
              <a:defRPr/>
            </a:pPr>
            <a:endParaRPr dirty="0"/>
          </a:p>
          <a:p>
            <a:pPr algn="just">
              <a:lnSpc>
                <a:spcPct val="120000"/>
              </a:lnSpc>
              <a:defRPr/>
            </a:pPr>
            <a:r>
              <a:rPr lang="ru-RU" sz="1200" dirty="0">
                <a:latin typeface="Arial"/>
              </a:rPr>
              <a:t> </a:t>
            </a:r>
            <a:endParaRPr lang="ru-RU" sz="1200" dirty="0">
              <a:latin typeface="Arial"/>
              <a:cs typeface="Arial"/>
            </a:endParaRPr>
          </a:p>
          <a:p>
            <a:pPr algn="just">
              <a:lnSpc>
                <a:spcPct val="120000"/>
              </a:lnSpc>
              <a:defRPr/>
            </a:pPr>
            <a:endParaRPr dirty="0"/>
          </a:p>
          <a:p>
            <a:pPr algn="ctr">
              <a:defRPr/>
            </a:pPr>
            <a:endParaRPr lang="ru-RU" sz="1000" dirty="0">
              <a:latin typeface="Verdana"/>
              <a:ea typeface="Verdana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677" y="0"/>
            <a:ext cx="9025304" cy="583406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>
              <a:defRPr/>
            </a:pPr>
            <a:r>
              <a:rPr lang="ru-RU">
                <a:latin typeface="Verdana"/>
              </a:rPr>
              <a:t>Составность поездов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402215" y="2961228"/>
            <a:ext cx="100506" cy="2575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1428037" y="2961228"/>
            <a:ext cx="191982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900" b="0" cap="none" spc="0">
                <a:ln w="0"/>
                <a:solidFill>
                  <a:schemeClr val="tx1"/>
                </a:solidFill>
                <a:latin typeface="Arial"/>
              </a:rPr>
              <a:t>- </a:t>
            </a:r>
            <a:r>
              <a:rPr lang="ru-RU" sz="900" b="0" cap="none" spc="0">
                <a:ln w="0"/>
                <a:solidFill>
                  <a:schemeClr val="tx1"/>
                </a:solidFill>
                <a:latin typeface="Arial"/>
              </a:rPr>
              <a:t>Порожний вагон</a:t>
            </a:r>
            <a:r>
              <a:rPr lang="ru-RU" sz="900">
                <a:ln w="0"/>
                <a:latin typeface="Arial"/>
              </a:rPr>
              <a:t>, тормоза вкл.</a:t>
            </a:r>
            <a:endParaRPr lang="ru-RU" sz="900" b="0" cap="none" spc="0">
              <a:ln w="0"/>
              <a:solidFill>
                <a:schemeClr val="tx1"/>
              </a:solidFill>
              <a:latin typeface="Arial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652120" y="2961228"/>
            <a:ext cx="100506" cy="25754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1">
            <a:off x="3491880" y="2961228"/>
            <a:ext cx="100506" cy="25754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403648" y="3321268"/>
            <a:ext cx="100915" cy="258594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 bwMode="auto">
          <a:xfrm>
            <a:off x="3516269" y="2961228"/>
            <a:ext cx="2063843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900" b="0" cap="none" spc="0">
                <a:ln w="0"/>
                <a:solidFill>
                  <a:schemeClr val="tx1"/>
                </a:solidFill>
                <a:latin typeface="Arial"/>
              </a:rPr>
              <a:t>- </a:t>
            </a:r>
            <a:r>
              <a:rPr lang="ru-RU" sz="900" b="0" cap="none" spc="0">
                <a:ln w="0"/>
                <a:solidFill>
                  <a:schemeClr val="tx1"/>
                </a:solidFill>
                <a:latin typeface="Arial"/>
              </a:rPr>
              <a:t>Порожний вагон</a:t>
            </a:r>
            <a:r>
              <a:rPr lang="ru-RU" sz="900">
                <a:ln w="0"/>
                <a:latin typeface="Arial"/>
              </a:rPr>
              <a:t>, тормоза выкл.</a:t>
            </a:r>
            <a:endParaRPr lang="ru-RU" sz="900" b="0" cap="none" spc="0">
              <a:ln w="0"/>
              <a:solidFill>
                <a:schemeClr val="tx1"/>
              </a:solidFill>
              <a:latin typeface="Arial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5676509" y="2961228"/>
            <a:ext cx="191982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900" b="0" cap="none" spc="0">
                <a:ln w="0"/>
                <a:solidFill>
                  <a:schemeClr val="tx1"/>
                </a:solidFill>
                <a:latin typeface="Arial"/>
              </a:rPr>
              <a:t>- </a:t>
            </a:r>
            <a:r>
              <a:rPr lang="ru-RU" sz="900">
                <a:ln w="0"/>
                <a:latin typeface="Arial"/>
              </a:rPr>
              <a:t>Груженый</a:t>
            </a:r>
            <a:r>
              <a:rPr lang="ru-RU" sz="900" b="0" cap="none" spc="0">
                <a:ln w="0"/>
                <a:solidFill>
                  <a:schemeClr val="tx1"/>
                </a:solidFill>
                <a:latin typeface="Arial"/>
              </a:rPr>
              <a:t> вагон</a:t>
            </a:r>
            <a:r>
              <a:rPr lang="ru-RU" sz="900">
                <a:ln w="0"/>
                <a:latin typeface="Arial"/>
              </a:rPr>
              <a:t>, тормоза вкл.</a:t>
            </a:r>
            <a:endParaRPr lang="ru-RU" sz="900" b="0" cap="none" spc="0">
              <a:ln w="0"/>
              <a:solidFill>
                <a:schemeClr val="tx1"/>
              </a:solidFill>
              <a:latin typeface="Arial"/>
            </a:endParaRP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1403648" y="3321268"/>
            <a:ext cx="4104456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900" b="0" cap="none" spc="0">
                <a:ln w="0"/>
                <a:solidFill>
                  <a:schemeClr val="tx1"/>
                </a:solidFill>
                <a:latin typeface="Arial"/>
              </a:rPr>
              <a:t>- </a:t>
            </a:r>
            <a:r>
              <a:rPr lang="ru-RU" sz="900">
                <a:ln w="0"/>
                <a:latin typeface="Arial"/>
              </a:rPr>
              <a:t>Платформа, груженая пустым 40-футовым контейнером, тормоза вкл.</a:t>
            </a:r>
            <a:endParaRPr lang="ru-RU" sz="900" b="0" cap="none" spc="0">
              <a:ln w="0"/>
              <a:solidFill>
                <a:schemeClr val="tx1"/>
              </a:solidFill>
              <a:latin typeface="Arial"/>
            </a:endParaRPr>
          </a:p>
        </p:txBody>
      </p:sp>
      <p:sp>
        <p:nvSpPr>
          <p:cNvPr id="33" name="Пятно 1 32"/>
          <p:cNvSpPr/>
          <p:nvPr/>
        </p:nvSpPr>
        <p:spPr bwMode="auto">
          <a:xfrm>
            <a:off x="5607426" y="3349604"/>
            <a:ext cx="189893" cy="189547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endParaRPr lang="ru-RU" sz="1100"/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5748517" y="3321268"/>
            <a:ext cx="1127739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900" b="0" cap="none" spc="0">
                <a:ln w="0"/>
                <a:solidFill>
                  <a:schemeClr val="tx1"/>
                </a:solidFill>
                <a:latin typeface="Arial"/>
              </a:rPr>
              <a:t>- </a:t>
            </a:r>
            <a:r>
              <a:rPr lang="ru-RU" sz="900">
                <a:ln w="0"/>
                <a:latin typeface="Arial"/>
              </a:rPr>
              <a:t>Вагон в сходе.</a:t>
            </a:r>
            <a:endParaRPr lang="ru-RU" sz="900" b="0" cap="none" spc="0">
              <a:ln w="0"/>
              <a:solidFill>
                <a:schemeClr val="tx1"/>
              </a:solidFill>
              <a:latin typeface="Arial"/>
            </a:endParaRPr>
          </a:p>
        </p:txBody>
      </p:sp>
      <p:sp>
        <p:nvSpPr>
          <p:cNvPr id="16" name="Прямоугольник с двумя усеченными соседними углами 15"/>
          <p:cNvSpPr/>
          <p:nvPr/>
        </p:nvSpPr>
        <p:spPr bwMode="auto">
          <a:xfrm>
            <a:off x="1438520" y="3783957"/>
            <a:ext cx="212912" cy="179294"/>
          </a:xfrm>
          <a:prstGeom prst="snip2Same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solidFill>
              <a:sysClr val="windowText" lastClr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endParaRPr lang="ru-RU" sz="1100"/>
          </a:p>
        </p:txBody>
      </p:sp>
      <p:sp>
        <p:nvSpPr>
          <p:cNvPr id="17" name="Минус 16"/>
          <p:cNvSpPr/>
          <p:nvPr/>
        </p:nvSpPr>
        <p:spPr bwMode="auto">
          <a:xfrm>
            <a:off x="3495986" y="3819235"/>
            <a:ext cx="294409" cy="235324"/>
          </a:xfrm>
          <a:prstGeom prst="mathMinus">
            <a:avLst>
              <a:gd name="adj1" fmla="val 23520"/>
            </a:avLst>
          </a:prstGeom>
          <a:solidFill>
            <a:sysClr val="window" lastClr="FFFFFF"/>
          </a:solidFill>
          <a:ln>
            <a:solidFill>
              <a:sysClr val="windowText" lastClr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endParaRPr lang="ru-RU" sz="1100"/>
          </a:p>
        </p:txBody>
      </p:sp>
      <p:sp>
        <p:nvSpPr>
          <p:cNvPr id="18" name="Параллелограмм 17"/>
          <p:cNvSpPr/>
          <p:nvPr/>
        </p:nvSpPr>
        <p:spPr bwMode="auto">
          <a:xfrm>
            <a:off x="1452839" y="4440619"/>
            <a:ext cx="201705" cy="179293"/>
          </a:xfrm>
          <a:prstGeom prst="parallelogram">
            <a:avLst>
              <a:gd name="adj" fmla="val 25000"/>
            </a:avLst>
          </a:prstGeom>
          <a:solidFill>
            <a:schemeClr val="bg1"/>
          </a:solidFill>
          <a:ln>
            <a:solidFill>
              <a:sysClr val="windowText" lastClr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endParaRPr lang="ru-RU" sz="1100"/>
          </a:p>
        </p:txBody>
      </p:sp>
      <p:sp>
        <p:nvSpPr>
          <p:cNvPr id="19" name="Трапеция 18"/>
          <p:cNvSpPr/>
          <p:nvPr/>
        </p:nvSpPr>
        <p:spPr bwMode="auto">
          <a:xfrm>
            <a:off x="5614984" y="4440617"/>
            <a:ext cx="201707" cy="179295"/>
          </a:xfrm>
          <a:prstGeom prst="trapezoid">
            <a:avLst>
              <a:gd name="adj" fmla="val 25000"/>
            </a:avLst>
          </a:prstGeom>
          <a:solidFill>
            <a:schemeClr val="bg1"/>
          </a:solidFill>
          <a:ln>
            <a:solidFill>
              <a:sysClr val="windowText" lastClr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endParaRPr lang="ru-RU" sz="1100"/>
          </a:p>
        </p:txBody>
      </p:sp>
      <p:sp>
        <p:nvSpPr>
          <p:cNvPr id="20" name="Овал 19"/>
          <p:cNvSpPr/>
          <p:nvPr/>
        </p:nvSpPr>
        <p:spPr bwMode="auto">
          <a:xfrm>
            <a:off x="3526752" y="4403888"/>
            <a:ext cx="224118" cy="23532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endParaRPr lang="ru-RU" sz="1100"/>
          </a:p>
        </p:txBody>
      </p:sp>
      <p:sp>
        <p:nvSpPr>
          <p:cNvPr id="23" name="Рамка 22"/>
          <p:cNvSpPr/>
          <p:nvPr/>
        </p:nvSpPr>
        <p:spPr bwMode="auto">
          <a:xfrm>
            <a:off x="5590595" y="3775154"/>
            <a:ext cx="204108" cy="188097"/>
          </a:xfrm>
          <a:prstGeom prst="frame">
            <a:avLst>
              <a:gd name="adj1" fmla="val 12500"/>
            </a:avLst>
          </a:prstGeom>
          <a:solidFill>
            <a:schemeClr val="bg1"/>
          </a:solidFill>
          <a:ln>
            <a:solidFill>
              <a:sysClr val="windowText" lastClr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endParaRPr lang="ru-RU" sz="110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918187" y="3713339"/>
            <a:ext cx="1064970" cy="3219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078427" y="3868777"/>
            <a:ext cx="1042454" cy="1664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rcRect l="825" t="26793" r="4959" b="28551"/>
          <a:stretch/>
        </p:blipFill>
        <p:spPr bwMode="auto">
          <a:xfrm>
            <a:off x="6010727" y="3675219"/>
            <a:ext cx="1368152" cy="3600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1995016" y="4397968"/>
            <a:ext cx="883663" cy="2939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4087276" y="4259872"/>
            <a:ext cx="1023652" cy="46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/>
          <a:srcRect l="3738" t="15452" r="3736" b="19515"/>
          <a:stretch/>
        </p:blipFill>
        <p:spPr bwMode="auto">
          <a:xfrm>
            <a:off x="6272598" y="4367920"/>
            <a:ext cx="830252" cy="324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 bwMode="auto">
          <a:xfrm>
            <a:off x="1654973" y="3683808"/>
            <a:ext cx="26321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2000" b="0" cap="none" spc="0">
                <a:ln w="0"/>
                <a:solidFill>
                  <a:schemeClr val="tx1"/>
                </a:solidFill>
              </a:rPr>
              <a:t>-</a:t>
            </a:r>
            <a:endParaRPr/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3790394" y="3675219"/>
            <a:ext cx="26321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2000" b="0" cap="none" spc="0">
                <a:ln w="0"/>
                <a:solidFill>
                  <a:schemeClr val="tx1"/>
                </a:solidFill>
              </a:rPr>
              <a:t>-</a:t>
            </a:r>
            <a:endParaRPr/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5819521" y="3675219"/>
            <a:ext cx="26321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2000" b="0" cap="none" spc="0">
                <a:ln w="0"/>
                <a:solidFill>
                  <a:schemeClr val="tx1"/>
                </a:solidFill>
              </a:rPr>
              <a:t>-</a:t>
            </a:r>
            <a:endParaRPr/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1679362" y="4331880"/>
            <a:ext cx="26321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2000" b="0" cap="none" spc="0">
                <a:ln w="0"/>
                <a:solidFill>
                  <a:schemeClr val="tx1"/>
                </a:solidFill>
              </a:rPr>
              <a:t>-</a:t>
            </a:r>
            <a:endParaRPr/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5888699" y="4331880"/>
            <a:ext cx="26321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2000" b="0" cap="none" spc="0">
                <a:ln w="0"/>
                <a:solidFill>
                  <a:schemeClr val="tx1"/>
                </a:solidFill>
              </a:rPr>
              <a:t>-</a:t>
            </a:r>
            <a:endParaRPr/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3814784" y="4331880"/>
            <a:ext cx="26321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2000" b="0" cap="none" spc="0">
                <a:ln w="0"/>
                <a:solidFill>
                  <a:schemeClr val="tx1"/>
                </a:solidFill>
              </a:rPr>
              <a:t>-</a:t>
            </a:r>
            <a:endParaRPr/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112805" y="4660562"/>
            <a:ext cx="1132041" cy="21544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800" b="0" cap="none" spc="0">
                <a:ln w="0"/>
                <a:solidFill>
                  <a:schemeClr val="tx1"/>
                </a:solidFill>
                <a:latin typeface="Arial"/>
              </a:rPr>
              <a:t>Хоппер цементовоз</a:t>
            </a:r>
            <a:endParaRPr/>
          </a:p>
        </p:txBody>
      </p:sp>
      <p:sp>
        <p:nvSpPr>
          <p:cNvPr id="42" name="Прямоугольник 41"/>
          <p:cNvSpPr/>
          <p:nvPr/>
        </p:nvSpPr>
        <p:spPr bwMode="auto">
          <a:xfrm>
            <a:off x="1937516" y="4659982"/>
            <a:ext cx="1002197" cy="21544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800">
                <a:ln w="0"/>
                <a:latin typeface="Arial"/>
              </a:rPr>
              <a:t>Хоппер зерновоз</a:t>
            </a:r>
            <a:endParaRPr lang="ru-RU" sz="800" b="0" cap="none" spc="0">
              <a:ln w="0"/>
              <a:solidFill>
                <a:schemeClr val="tx1"/>
              </a:solidFill>
              <a:latin typeface="Arial"/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4129512" y="4660562"/>
            <a:ext cx="939681" cy="21544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800">
                <a:ln w="0"/>
                <a:latin typeface="Arial"/>
              </a:rPr>
              <a:t>Вагон-цистерна</a:t>
            </a:r>
            <a:endParaRPr lang="ru-RU" sz="800" b="0" cap="none" spc="0">
              <a:ln w="0"/>
              <a:solidFill>
                <a:schemeClr val="tx1"/>
              </a:solidFill>
              <a:latin typeface="Arial"/>
            </a:endParaRP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4076913" y="4011910"/>
            <a:ext cx="1043877" cy="21544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800">
                <a:ln w="0"/>
                <a:latin typeface="Arial"/>
              </a:rPr>
              <a:t>Вагон-платформа</a:t>
            </a:r>
            <a:endParaRPr lang="ru-RU" sz="800" b="0" cap="none" spc="0">
              <a:ln w="0"/>
              <a:solidFill>
                <a:schemeClr val="tx1"/>
              </a:solidFill>
              <a:latin typeface="Arial"/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6280572" y="4011910"/>
            <a:ext cx="845104" cy="21544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800">
                <a:ln w="0"/>
                <a:latin typeface="Arial"/>
              </a:rPr>
              <a:t>Крытый вагон</a:t>
            </a:r>
            <a:endParaRPr lang="ru-RU" sz="800" b="0" cap="none" spc="0">
              <a:ln w="0"/>
              <a:solidFill>
                <a:schemeClr val="tx1"/>
              </a:solidFill>
              <a:latin typeface="Arial"/>
            </a:endParaRPr>
          </a:p>
        </p:txBody>
      </p:sp>
      <p:sp>
        <p:nvSpPr>
          <p:cNvPr id="46" name="Прямоугольник 45"/>
          <p:cNvSpPr/>
          <p:nvPr/>
        </p:nvSpPr>
        <p:spPr bwMode="auto">
          <a:xfrm>
            <a:off x="2093805" y="4011910"/>
            <a:ext cx="689612" cy="21544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800">
                <a:ln w="0"/>
                <a:latin typeface="Arial"/>
              </a:rPr>
              <a:t>Полувагон</a:t>
            </a:r>
            <a:endParaRPr lang="ru-RU" sz="800" b="0" cap="none" spc="0">
              <a:ln w="0"/>
              <a:solidFill>
                <a:schemeClr val="tx1"/>
              </a:solidFill>
              <a:latin typeface="Arial"/>
            </a:endParaRPr>
          </a:p>
        </p:txBody>
      </p:sp>
      <p:cxnSp>
        <p:nvCxnSpPr>
          <p:cNvPr id="50" name="Прямая соединительная линия 49"/>
          <p:cNvCxnSpPr>
            <a:cxnSpLocks/>
          </p:cNvCxnSpPr>
          <p:nvPr/>
        </p:nvCxnSpPr>
        <p:spPr bwMode="auto">
          <a:xfrm>
            <a:off x="-1" y="2859782"/>
            <a:ext cx="7520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/>
          <a:srcRect l="3679" t="10980" b="44395"/>
          <a:stretch/>
        </p:blipFill>
        <p:spPr>
          <a:xfrm>
            <a:off x="3778" y="545306"/>
            <a:ext cx="9140222" cy="23164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" name="Поле 14"/>
          <p:cNvSpPr txBox="1">
            <a:spLocks noChangeArrowheads="1"/>
          </p:cNvSpPr>
          <p:nvPr/>
        </p:nvSpPr>
        <p:spPr bwMode="auto">
          <a:xfrm>
            <a:off x="2837097" y="2960091"/>
            <a:ext cx="2400300" cy="433705"/>
          </a:xfrm>
          <a:prstGeom prst="rect">
            <a:avLst/>
          </a:prstGeom>
          <a:solidFill>
            <a:schemeClr val="lt1">
              <a:alpha val="0"/>
            </a:schemeClr>
          </a:solidFill>
          <a:ln w="9525"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defRPr/>
            </a:pPr>
            <a:r>
              <a:rPr lang="ru-RU" sz="800" b="1" dirty="0">
                <a:solidFill>
                  <a:srgbClr val="FF0000"/>
                </a:solidFill>
                <a:latin typeface="Verdana"/>
                <a:ea typeface="Verdana"/>
                <a:cs typeface="Verdana"/>
              </a:rPr>
              <a:t>Направление движения поезда</a:t>
            </a:r>
            <a:endParaRPr sz="900" dirty="0">
              <a:solidFill>
                <a:srgbClr val="000000"/>
              </a:solidFill>
              <a:latin typeface="Verdana"/>
              <a:cs typeface="Verdana"/>
            </a:endParaRPr>
          </a:p>
        </p:txBody>
      </p:sp>
      <p:sp>
        <p:nvSpPr>
          <p:cNvPr id="2050" name="Rectangle 55"/>
          <p:cNvSpPr>
            <a:spLocks noChangeArrowheads="1"/>
          </p:cNvSpPr>
          <p:nvPr/>
        </p:nvSpPr>
        <p:spPr bwMode="auto">
          <a:xfrm>
            <a:off x="4207156" y="43935"/>
            <a:ext cx="72968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37" algn="ctr" defTabSz="914378">
              <a:defRPr/>
            </a:pPr>
            <a:endParaRPr lang="ru-RU">
              <a:latin typeface="Arial"/>
            </a:endParaRPr>
          </a:p>
        </p:txBody>
      </p:sp>
      <p:sp>
        <p:nvSpPr>
          <p:cNvPr id="2051" name="Rectangle 62"/>
          <p:cNvSpPr>
            <a:spLocks noChangeArrowheads="1"/>
          </p:cNvSpPr>
          <p:nvPr/>
        </p:nvSpPr>
        <p:spPr bwMode="auto">
          <a:xfrm>
            <a:off x="274639" y="424935"/>
            <a:ext cx="184731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62" name="Text Box 62"/>
          <p:cNvSpPr txBox="1">
            <a:spLocks noChangeArrowheads="1"/>
          </p:cNvSpPr>
          <p:nvPr/>
        </p:nvSpPr>
        <p:spPr bwMode="auto">
          <a:xfrm>
            <a:off x="2195736" y="3580760"/>
            <a:ext cx="1368152" cy="2160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latin typeface="Verdana"/>
                <a:ea typeface="Verdana"/>
                <a:cs typeface="Times New Roman"/>
              </a:rPr>
              <a:t>N</a:t>
            </a:r>
            <a:r>
              <a:rPr lang="ru-RU" sz="800" baseline="-25000">
                <a:latin typeface="Verdana"/>
                <a:ea typeface="Verdana"/>
                <a:cs typeface="Times New Roman"/>
              </a:rPr>
              <a:t>сж</a:t>
            </a:r>
            <a:r>
              <a:rPr lang="ru-RU" sz="800">
                <a:latin typeface="Verdana"/>
                <a:ea typeface="Verdana"/>
                <a:cs typeface="Times New Roman"/>
              </a:rPr>
              <a:t>= </a:t>
            </a:r>
            <a:r>
              <a:rPr lang="en-US" sz="800">
                <a:latin typeface="Verdana"/>
                <a:ea typeface="Verdana"/>
                <a:cs typeface="Times New Roman"/>
              </a:rPr>
              <a:t>601 </a:t>
            </a:r>
            <a:r>
              <a:rPr lang="ru-RU" sz="800">
                <a:latin typeface="Verdana"/>
                <a:ea typeface="Verdana"/>
                <a:cs typeface="Times New Roman"/>
              </a:rPr>
              <a:t>кН (61,3 тс)</a:t>
            </a:r>
            <a:endParaRPr lang="ru-RU" sz="800" baseline="-25000">
              <a:latin typeface="Verdana"/>
              <a:ea typeface="Verdana"/>
              <a:cs typeface="Times New Roman"/>
            </a:endParaRPr>
          </a:p>
        </p:txBody>
      </p:sp>
      <p:cxnSp>
        <p:nvCxnSpPr>
          <p:cNvPr id="63" name="Прямая со стрелкой 62"/>
          <p:cNvCxnSpPr>
            <a:cxnSpLocks/>
          </p:cNvCxnSpPr>
          <p:nvPr/>
        </p:nvCxnSpPr>
        <p:spPr bwMode="auto">
          <a:xfrm>
            <a:off x="2804756" y="3741243"/>
            <a:ext cx="0" cy="252000"/>
          </a:xfrm>
          <a:prstGeom prst="straightConnector1">
            <a:avLst/>
          </a:prstGeom>
          <a:ln w="12700"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-36512" y="-63102"/>
            <a:ext cx="9180512" cy="583406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 algn="just">
              <a:defRPr/>
            </a:pPr>
            <a:r>
              <a:rPr lang="ru-RU" dirty="0">
                <a:latin typeface="Verdana"/>
                <a:ea typeface="Verdana"/>
              </a:rPr>
              <a:t>Результаты моделирования</a:t>
            </a:r>
            <a:r>
              <a:rPr lang="en-US" dirty="0">
                <a:latin typeface="Verdana"/>
                <a:ea typeface="Verdana"/>
              </a:rPr>
              <a:t> </a:t>
            </a:r>
            <a:r>
              <a:rPr lang="ru-RU" dirty="0">
                <a:latin typeface="Verdana"/>
                <a:ea typeface="Verdana"/>
              </a:rPr>
              <a:t>экстренного торможения </a:t>
            </a:r>
            <a:r>
              <a:rPr lang="ru-RU" dirty="0" smtClean="0">
                <a:latin typeface="Verdana"/>
                <a:ea typeface="Verdana"/>
              </a:rPr>
              <a:t>сборного поезда с группой из груженых вагонов в хвосте состава</a:t>
            </a:r>
            <a:endParaRPr dirty="0">
              <a:latin typeface="Verdana"/>
              <a:ea typeface="Verdana"/>
            </a:endParaRPr>
          </a:p>
        </p:txBody>
      </p:sp>
      <p:sp>
        <p:nvSpPr>
          <p:cNvPr id="23" name="Text Box 59"/>
          <p:cNvSpPr txBox="1">
            <a:spLocks noChangeArrowheads="1"/>
          </p:cNvSpPr>
          <p:nvPr/>
        </p:nvSpPr>
        <p:spPr bwMode="auto">
          <a:xfrm>
            <a:off x="251520" y="3379068"/>
            <a:ext cx="8588926" cy="272802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defRPr/>
            </a:pPr>
            <a:r>
              <a:rPr lang="ru-RU" sz="1000">
                <a:latin typeface="Arial"/>
                <a:ea typeface="Verdana"/>
                <a:cs typeface="Arial"/>
              </a:rPr>
              <a:t>Гистограмма распределения продольных сжимающих сил при торможении поезда</a:t>
            </a:r>
            <a:endParaRPr/>
          </a:p>
        </p:txBody>
      </p:sp>
      <p:grpSp>
        <p:nvGrpSpPr>
          <p:cNvPr id="21" name="Группа 20"/>
          <p:cNvGrpSpPr/>
          <p:nvPr/>
        </p:nvGrpSpPr>
        <p:grpSpPr bwMode="auto">
          <a:xfrm>
            <a:off x="1763688" y="1186342"/>
            <a:ext cx="4824536" cy="1244892"/>
            <a:chOff x="1205888" y="3809940"/>
            <a:chExt cx="4437342" cy="1296000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2"/>
            <a:srcRect l="5233" t="2959" b="1917"/>
            <a:stretch/>
          </p:blipFill>
          <p:spPr bwMode="auto">
            <a:xfrm>
              <a:off x="1205888" y="3809940"/>
              <a:ext cx="4158000" cy="1296000"/>
            </a:xfrm>
            <a:prstGeom prst="rect">
              <a:avLst/>
            </a:prstGeom>
          </p:spPr>
        </p:pic>
        <p:cxnSp>
          <p:nvCxnSpPr>
            <p:cNvPr id="25" name="Прямая соединительная линия 24"/>
            <p:cNvCxnSpPr>
              <a:cxnSpLocks/>
            </p:cNvCxnSpPr>
            <p:nvPr/>
          </p:nvCxnSpPr>
          <p:spPr bwMode="auto">
            <a:xfrm flipV="1">
              <a:off x="1447492" y="4176156"/>
              <a:ext cx="3852000" cy="2381"/>
            </a:xfrm>
            <a:prstGeom prst="line">
              <a:avLst/>
            </a:prstGeom>
            <a:ln w="635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Надпись 36"/>
            <p:cNvSpPr txBox="1"/>
            <p:nvPr/>
          </p:nvSpPr>
          <p:spPr bwMode="auto">
            <a:xfrm>
              <a:off x="3095679" y="4002289"/>
              <a:ext cx="626981" cy="2190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r>
                <a:rPr lang="en-US" sz="800">
                  <a:solidFill>
                    <a:srgbClr val="FF0000"/>
                  </a:solidFill>
                  <a:latin typeface="Arial"/>
                  <a:ea typeface="Courier New"/>
                  <a:cs typeface="Arial"/>
                </a:rPr>
                <a:t>[590 </a:t>
              </a:r>
              <a:r>
                <a:rPr lang="ru-RU" sz="800">
                  <a:solidFill>
                    <a:srgbClr val="FF0000"/>
                  </a:solidFill>
                  <a:latin typeface="Arial"/>
                  <a:ea typeface="Courier New"/>
                  <a:cs typeface="Arial"/>
                </a:rPr>
                <a:t>кН</a:t>
              </a:r>
              <a:r>
                <a:rPr lang="en-US" sz="800">
                  <a:solidFill>
                    <a:srgbClr val="FF0000"/>
                  </a:solidFill>
                  <a:latin typeface="Arial"/>
                  <a:ea typeface="Courier New"/>
                  <a:cs typeface="Arial"/>
                </a:rPr>
                <a:t>]</a:t>
              </a:r>
              <a:endParaRPr lang="ru-RU" sz="1200">
                <a:solidFill>
                  <a:srgbClr val="FF0000"/>
                </a:solidFill>
                <a:latin typeface="Arial"/>
                <a:ea typeface="Courier New"/>
                <a:cs typeface="Arial"/>
              </a:endParaRPr>
            </a:p>
          </p:txBody>
        </p:sp>
        <p:sp>
          <p:nvSpPr>
            <p:cNvPr id="27" name="Надпись 35"/>
            <p:cNvSpPr txBox="1"/>
            <p:nvPr/>
          </p:nvSpPr>
          <p:spPr bwMode="auto">
            <a:xfrm>
              <a:off x="5299696" y="4832714"/>
              <a:ext cx="343534" cy="2190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r>
                <a:rPr lang="en-US" sz="800">
                  <a:solidFill>
                    <a:srgbClr val="000000"/>
                  </a:solidFill>
                  <a:latin typeface="Arial"/>
                  <a:ea typeface="Courier New"/>
                  <a:cs typeface="Arial"/>
                </a:rPr>
                <a:t>t, </a:t>
              </a:r>
              <a:r>
                <a:rPr lang="ru-RU" sz="800">
                  <a:solidFill>
                    <a:srgbClr val="000000"/>
                  </a:solidFill>
                  <a:latin typeface="Arial"/>
                  <a:ea typeface="Courier New"/>
                  <a:cs typeface="Arial"/>
                </a:rPr>
                <a:t>с</a:t>
              </a:r>
              <a:endParaRPr lang="ru-RU" sz="1200">
                <a:solidFill>
                  <a:srgbClr val="000000"/>
                </a:solidFill>
                <a:latin typeface="Arial"/>
                <a:ea typeface="Courier New"/>
                <a:cs typeface="Arial"/>
              </a:endParaRPr>
            </a:p>
          </p:txBody>
        </p:sp>
      </p:grpSp>
      <p:sp>
        <p:nvSpPr>
          <p:cNvPr id="29" name="Text Box 59"/>
          <p:cNvSpPr txBox="1">
            <a:spLocks noChangeArrowheads="1"/>
          </p:cNvSpPr>
          <p:nvPr/>
        </p:nvSpPr>
        <p:spPr bwMode="auto">
          <a:xfrm>
            <a:off x="1763688" y="651026"/>
            <a:ext cx="4788023" cy="272802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defRPr/>
            </a:pPr>
            <a:r>
              <a:rPr lang="ru-RU" sz="1000">
                <a:latin typeface="Arial"/>
                <a:ea typeface="Verdana"/>
                <a:cs typeface="Arial"/>
              </a:rPr>
              <a:t>Осциллограмма расчетной продольной сжимающей силы </a:t>
            </a:r>
            <a:endParaRPr/>
          </a:p>
          <a:p>
            <a:pPr algn="ctr">
              <a:defRPr/>
            </a:pPr>
            <a:r>
              <a:rPr lang="ru-RU" sz="1000">
                <a:latin typeface="Arial"/>
                <a:ea typeface="Verdana"/>
                <a:cs typeface="Arial"/>
              </a:rPr>
              <a:t>на 20-ом вагоне (в сходе) при торможении </a:t>
            </a:r>
            <a:endParaRPr/>
          </a:p>
          <a:p>
            <a:pPr algn="ctr">
              <a:defRPr/>
            </a:pPr>
            <a:endParaRPr lang="ru-RU" sz="1000">
              <a:latin typeface="Arial"/>
              <a:ea typeface="Verdana"/>
              <a:cs typeface="Arial"/>
            </a:endParaRPr>
          </a:p>
        </p:txBody>
      </p:sp>
      <p:sp>
        <p:nvSpPr>
          <p:cNvPr id="30" name="Надпись 36"/>
          <p:cNvSpPr txBox="1"/>
          <p:nvPr/>
        </p:nvSpPr>
        <p:spPr bwMode="auto">
          <a:xfrm>
            <a:off x="1635001" y="1005817"/>
            <a:ext cx="416719" cy="16430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800">
                <a:solidFill>
                  <a:schemeClr val="tx1"/>
                </a:solidFill>
                <a:latin typeface="Arial"/>
                <a:ea typeface="Courier New"/>
                <a:cs typeface="Arial"/>
              </a:rPr>
              <a:t>N</a:t>
            </a:r>
            <a:r>
              <a:rPr lang="ru-RU" sz="800">
                <a:solidFill>
                  <a:schemeClr val="tx1"/>
                </a:solidFill>
                <a:latin typeface="Arial"/>
                <a:ea typeface="Courier New"/>
                <a:cs typeface="Arial"/>
              </a:rPr>
              <a:t>, кН</a:t>
            </a:r>
            <a:endParaRPr lang="ru-RU" sz="1200">
              <a:solidFill>
                <a:schemeClr val="tx1"/>
              </a:solidFill>
              <a:latin typeface="Arial"/>
              <a:ea typeface="Courier New"/>
              <a:cs typeface="Arial"/>
            </a:endParaRPr>
          </a:p>
        </p:txBody>
      </p:sp>
      <p:sp>
        <p:nvSpPr>
          <p:cNvPr id="697604958" name="Стрелка вниз 4"/>
          <p:cNvSpPr/>
          <p:nvPr/>
        </p:nvSpPr>
        <p:spPr bwMode="auto">
          <a:xfrm rot="5399976">
            <a:off x="3970388" y="2847854"/>
            <a:ext cx="137139" cy="828529"/>
          </a:xfrm>
          <a:prstGeom prst="downArrow">
            <a:avLst>
              <a:gd name="adj1" fmla="val 34222"/>
              <a:gd name="adj2" fmla="val 13217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2" name="Прямая соединительная линия 11"/>
          <p:cNvCxnSpPr>
            <a:cxnSpLocks/>
          </p:cNvCxnSpPr>
          <p:nvPr/>
        </p:nvCxnSpPr>
        <p:spPr bwMode="auto">
          <a:xfrm flipV="1">
            <a:off x="4675427" y="2235202"/>
            <a:ext cx="0" cy="3997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cxnSpLocks/>
          </p:cNvCxnSpPr>
          <p:nvPr/>
        </p:nvCxnSpPr>
        <p:spPr bwMode="auto">
          <a:xfrm flipV="1">
            <a:off x="5724128" y="2191957"/>
            <a:ext cx="0" cy="47855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cxnSpLocks/>
          </p:cNvCxnSpPr>
          <p:nvPr/>
        </p:nvCxnSpPr>
        <p:spPr bwMode="auto">
          <a:xfrm>
            <a:off x="4675427" y="2634910"/>
            <a:ext cx="1048701" cy="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 bwMode="auto">
          <a:xfrm>
            <a:off x="4646350" y="2410197"/>
            <a:ext cx="1152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800" dirty="0">
                <a:latin typeface="Arial"/>
              </a:rPr>
              <a:t>Время действия 24с</a:t>
            </a:r>
            <a:endParaRPr dirty="0"/>
          </a:p>
        </p:txBody>
      </p:sp>
      <p:graphicFrame>
        <p:nvGraphicFramePr>
          <p:cNvPr id="20" name="Диаграмма 19"/>
          <p:cNvGraphicFramePr>
            <a:graphicFrameLocks/>
          </p:cNvGraphicFramePr>
          <p:nvPr/>
        </p:nvGraphicFramePr>
        <p:xfrm>
          <a:off x="183187" y="3435846"/>
          <a:ext cx="8810570" cy="1369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Text Box 62"/>
          <p:cNvSpPr txBox="1">
            <a:spLocks noChangeArrowheads="1"/>
          </p:cNvSpPr>
          <p:nvPr/>
        </p:nvSpPr>
        <p:spPr bwMode="auto">
          <a:xfrm>
            <a:off x="144010" y="3385033"/>
            <a:ext cx="822125" cy="2160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latin typeface="Arial"/>
                <a:ea typeface="Verdana"/>
                <a:cs typeface="Arial"/>
              </a:rPr>
              <a:t>N</a:t>
            </a:r>
            <a:r>
              <a:rPr lang="ru-RU" sz="800" baseline="-25000">
                <a:latin typeface="Arial"/>
                <a:ea typeface="Verdana"/>
                <a:cs typeface="Arial"/>
              </a:rPr>
              <a:t>сж,</a:t>
            </a:r>
            <a:r>
              <a:rPr lang="ru-RU" sz="800">
                <a:latin typeface="Arial"/>
                <a:ea typeface="Verdana"/>
                <a:cs typeface="Arial"/>
              </a:rPr>
              <a:t>тс</a:t>
            </a:r>
            <a:endParaRPr lang="ru-RU" sz="800" baseline="-25000">
              <a:latin typeface="Arial"/>
              <a:ea typeface="Verdana"/>
              <a:cs typeface="Arial"/>
            </a:endParaRPr>
          </a:p>
        </p:txBody>
      </p:sp>
      <p:cxnSp>
        <p:nvCxnSpPr>
          <p:cNvPr id="34" name="Прямая соединительная линия 33"/>
          <p:cNvCxnSpPr>
            <a:cxnSpLocks/>
          </p:cNvCxnSpPr>
          <p:nvPr/>
        </p:nvCxnSpPr>
        <p:spPr bwMode="auto">
          <a:xfrm flipH="1">
            <a:off x="681482" y="4030684"/>
            <a:ext cx="7778950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 bwMode="auto">
          <a:xfrm>
            <a:off x="5222414" y="3789851"/>
            <a:ext cx="10057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800">
                <a:solidFill>
                  <a:srgbClr val="FF0000"/>
                </a:solidFill>
                <a:latin typeface="Arial"/>
                <a:cs typeface="Arial"/>
              </a:rPr>
              <a:t>590 </a:t>
            </a:r>
            <a:r>
              <a:rPr lang="ru-RU" sz="800">
                <a:solidFill>
                  <a:srgbClr val="FF0000"/>
                </a:solidFill>
                <a:latin typeface="Arial"/>
                <a:cs typeface="Arial"/>
              </a:rPr>
              <a:t>кН (60 тс)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1906585409" name="Диаграмма 190658540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2489710"/>
              </p:ext>
            </p:extLst>
          </p:nvPr>
        </p:nvGraphicFramePr>
        <p:xfrm>
          <a:off x="395536" y="3219242"/>
          <a:ext cx="8219288" cy="2034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36512" y="-27880"/>
            <a:ext cx="9025304" cy="583406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 algn="just">
              <a:defRPr/>
            </a:pPr>
            <a:r>
              <a:rPr lang="ru-RU" dirty="0">
                <a:latin typeface="Verdana"/>
                <a:ea typeface="Verdana"/>
              </a:rPr>
              <a:t>Результаты моделирования</a:t>
            </a:r>
            <a:r>
              <a:rPr lang="en-US" dirty="0">
                <a:latin typeface="Verdana"/>
                <a:ea typeface="Verdana"/>
              </a:rPr>
              <a:t> </a:t>
            </a:r>
            <a:r>
              <a:rPr lang="ru-RU" dirty="0">
                <a:latin typeface="Verdana"/>
                <a:ea typeface="Verdana"/>
              </a:rPr>
              <a:t>продольных сжимающих сил в составе поезда </a:t>
            </a:r>
            <a:r>
              <a:rPr lang="ru-RU" dirty="0" smtClean="0">
                <a:latin typeface="Verdana"/>
                <a:ea typeface="Verdana"/>
              </a:rPr>
              <a:t>из 99-и порожних полувагонов при экстренном торможении</a:t>
            </a:r>
            <a:endParaRPr dirty="0">
              <a:latin typeface="Verdana"/>
              <a:ea typeface="Verdana"/>
            </a:endParaRPr>
          </a:p>
        </p:txBody>
      </p:sp>
      <p:grpSp>
        <p:nvGrpSpPr>
          <p:cNvPr id="94491911" name="Группа 94491910"/>
          <p:cNvGrpSpPr/>
          <p:nvPr/>
        </p:nvGrpSpPr>
        <p:grpSpPr bwMode="auto">
          <a:xfrm>
            <a:off x="4788024" y="3490329"/>
            <a:ext cx="1368152" cy="360040"/>
            <a:chOff x="0" y="0"/>
            <a:chExt cx="876738" cy="438831"/>
          </a:xfrm>
        </p:grpSpPr>
        <p:sp>
          <p:nvSpPr>
            <p:cNvPr id="1399289809" name="Text Box 62"/>
            <p:cNvSpPr txBox="1">
              <a:spLocks noChangeArrowheads="1"/>
            </p:cNvSpPr>
            <p:nvPr/>
          </p:nvSpPr>
          <p:spPr bwMode="auto">
            <a:xfrm>
              <a:off x="0" y="0"/>
              <a:ext cx="876738" cy="21602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799"/>
                </a:spcAft>
                <a:defRPr/>
              </a:pPr>
              <a:r>
                <a:rPr lang="en-US" sz="800" dirty="0">
                  <a:latin typeface="Verdana"/>
                  <a:ea typeface="Verdana"/>
                  <a:cs typeface="Times New Roman"/>
                </a:rPr>
                <a:t>N</a:t>
              </a:r>
              <a:r>
                <a:rPr lang="ru-RU" sz="800" baseline="-25000" dirty="0">
                  <a:latin typeface="Verdana"/>
                  <a:ea typeface="Verdana"/>
                  <a:cs typeface="Times New Roman"/>
                </a:rPr>
                <a:t>сж</a:t>
              </a:r>
              <a:r>
                <a:rPr lang="ru-RU" sz="800" dirty="0">
                  <a:latin typeface="Verdana"/>
                  <a:ea typeface="Verdana"/>
                  <a:cs typeface="Times New Roman"/>
                </a:rPr>
                <a:t>= </a:t>
              </a:r>
              <a:r>
                <a:rPr lang="en-US" sz="800" dirty="0">
                  <a:latin typeface="Verdana"/>
                  <a:ea typeface="Verdana"/>
                  <a:cs typeface="Times New Roman"/>
                </a:rPr>
                <a:t>655 </a:t>
              </a:r>
              <a:r>
                <a:rPr lang="ru-RU" sz="800" dirty="0">
                  <a:latin typeface="Verdana"/>
                  <a:ea typeface="Verdana"/>
                  <a:cs typeface="Times New Roman"/>
                </a:rPr>
                <a:t>кН (66,8тс)</a:t>
              </a:r>
              <a:endParaRPr lang="ru-RU" sz="800" baseline="-25000" dirty="0">
                <a:latin typeface="Verdana"/>
                <a:ea typeface="Verdana"/>
                <a:cs typeface="Times New Roman"/>
              </a:endParaRPr>
            </a:p>
          </p:txBody>
        </p:sp>
        <p:cxnSp>
          <p:nvCxnSpPr>
            <p:cNvPr id="557683882" name="Прямая со стрелкой 62"/>
            <p:cNvCxnSpPr>
              <a:cxnSpLocks/>
            </p:cNvCxnSpPr>
            <p:nvPr/>
          </p:nvCxnSpPr>
          <p:spPr bwMode="auto">
            <a:xfrm>
              <a:off x="388446" y="186831"/>
              <a:ext cx="0" cy="252000"/>
            </a:xfrm>
            <a:prstGeom prst="straightConnector1">
              <a:avLst/>
            </a:prstGeom>
            <a:ln w="12700">
              <a:tailEnd type="stealt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Text Box 59"/>
          <p:cNvSpPr txBox="1">
            <a:spLocks noChangeArrowheads="1"/>
          </p:cNvSpPr>
          <p:nvPr/>
        </p:nvSpPr>
        <p:spPr bwMode="auto">
          <a:xfrm>
            <a:off x="766181" y="3219242"/>
            <a:ext cx="8588926" cy="272802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defRPr/>
            </a:pPr>
            <a:r>
              <a:rPr lang="ru-RU" sz="1000" dirty="0">
                <a:latin typeface="Arial"/>
                <a:ea typeface="Verdana"/>
              </a:rPr>
              <a:t>Гистограмма распределения продольных сжимающих сил при торможении поезда</a:t>
            </a:r>
            <a:endParaRPr dirty="0"/>
          </a:p>
          <a:p>
            <a:pPr algn="ctr">
              <a:defRPr/>
            </a:pPr>
            <a:endParaRPr lang="ru-RU" sz="1000" dirty="0">
              <a:latin typeface="Arial"/>
              <a:ea typeface="Verdana"/>
              <a:cs typeface="Arial"/>
            </a:endParaRPr>
          </a:p>
        </p:txBody>
      </p:sp>
      <p:grpSp>
        <p:nvGrpSpPr>
          <p:cNvPr id="18" name="Группа 17"/>
          <p:cNvGrpSpPr/>
          <p:nvPr/>
        </p:nvGrpSpPr>
        <p:grpSpPr bwMode="auto">
          <a:xfrm>
            <a:off x="361957" y="549195"/>
            <a:ext cx="6802332" cy="2672873"/>
            <a:chOff x="-989788" y="0"/>
            <a:chExt cx="4803253" cy="2672873"/>
          </a:xfrm>
        </p:grpSpPr>
        <p:grpSp>
          <p:nvGrpSpPr>
            <p:cNvPr id="19" name="Группа 18"/>
            <p:cNvGrpSpPr/>
            <p:nvPr/>
          </p:nvGrpSpPr>
          <p:grpSpPr bwMode="auto">
            <a:xfrm>
              <a:off x="-989788" y="77426"/>
              <a:ext cx="4637463" cy="2595447"/>
              <a:chOff x="-989788" y="0"/>
              <a:chExt cx="4637463" cy="2595447"/>
            </a:xfrm>
          </p:grpSpPr>
          <p:pic>
            <p:nvPicPr>
              <p:cNvPr id="22" name="Рисунок 21"/>
              <p:cNvPicPr>
                <a:picLocks noChangeAspect="1"/>
              </p:cNvPicPr>
              <p:nvPr/>
            </p:nvPicPr>
            <p:blipFill>
              <a:blip r:embed="rId3"/>
              <a:srcRect l="22689" t="19936" r="35563" b="1358"/>
              <a:stretch/>
            </p:blipFill>
            <p:spPr bwMode="auto">
              <a:xfrm>
                <a:off x="428262" y="0"/>
                <a:ext cx="3219413" cy="2595447"/>
              </a:xfrm>
              <a:prstGeom prst="rect">
                <a:avLst/>
              </a:prstGeom>
            </p:spPr>
          </p:pic>
          <p:cxnSp>
            <p:nvCxnSpPr>
              <p:cNvPr id="23" name="Прямая соединительная линия 7"/>
              <p:cNvCxnSpPr>
                <a:cxnSpLocks/>
              </p:cNvCxnSpPr>
              <p:nvPr/>
            </p:nvCxnSpPr>
            <p:spPr bwMode="auto">
              <a:xfrm>
                <a:off x="2903476" y="111211"/>
                <a:ext cx="0" cy="2357624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15"/>
              <p:cNvCxnSpPr>
                <a:cxnSpLocks/>
              </p:cNvCxnSpPr>
              <p:nvPr/>
            </p:nvCxnSpPr>
            <p:spPr bwMode="auto">
              <a:xfrm>
                <a:off x="3247495" y="111211"/>
                <a:ext cx="0" cy="2370195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 Box 62"/>
              <p:cNvSpPr txBox="1">
                <a:spLocks noChangeArrowheads="1"/>
              </p:cNvSpPr>
              <p:nvPr/>
            </p:nvSpPr>
            <p:spPr bwMode="auto">
              <a:xfrm>
                <a:off x="803811" y="48335"/>
                <a:ext cx="780362" cy="1886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rot="0" vert="horz" wrap="square" lIns="91440" tIns="45720" rIns="91440" bIns="4572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797"/>
                  </a:spcAft>
                  <a:defRPr/>
                </a:pPr>
                <a:r>
                  <a:rPr lang="ru-RU" sz="800" b="1">
                    <a:solidFill>
                      <a:srgbClr val="FF0000"/>
                    </a:solidFill>
                    <a:latin typeface="Arial"/>
                    <a:ea typeface="Verdana"/>
                    <a:cs typeface="Arial"/>
                  </a:rPr>
                  <a:t>стр. №2</a:t>
                </a:r>
                <a:endParaRPr sz="1400" b="1">
                  <a:latin typeface="Arial"/>
                  <a:cs typeface="Arial"/>
                </a:endParaRPr>
              </a:p>
            </p:txBody>
          </p:sp>
          <p:sp>
            <p:nvSpPr>
              <p:cNvPr id="26" name="Text Box 62"/>
              <p:cNvSpPr txBox="1">
                <a:spLocks noChangeArrowheads="1"/>
              </p:cNvSpPr>
              <p:nvPr/>
            </p:nvSpPr>
            <p:spPr bwMode="auto">
              <a:xfrm>
                <a:off x="-989788" y="2168524"/>
                <a:ext cx="1664137" cy="17824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vert="horz" wrap="square" lIns="91440" tIns="45720" rIns="91440" bIns="4572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ru-RU" sz="800" b="1" dirty="0">
                    <a:solidFill>
                      <a:srgbClr val="FF0000"/>
                    </a:solidFill>
                    <a:latin typeface="Verdana"/>
                    <a:ea typeface="Verdana"/>
                    <a:cs typeface="Times New Roman"/>
                  </a:rPr>
                  <a:t>Направление движения</a:t>
                </a:r>
                <a:endParaRPr sz="800" b="1" dirty="0">
                  <a:solidFill>
                    <a:srgbClr val="FF0000"/>
                  </a:solidFill>
                  <a:latin typeface="Verdana"/>
                  <a:ea typeface="Verdana"/>
                  <a:cs typeface="Times New Roman"/>
                </a:endParaRPr>
              </a:p>
            </p:txBody>
          </p:sp>
          <p:sp>
            <p:nvSpPr>
              <p:cNvPr id="28" name="Text Box 62"/>
              <p:cNvSpPr txBox="1">
                <a:spLocks noChangeArrowheads="1"/>
              </p:cNvSpPr>
              <p:nvPr/>
            </p:nvSpPr>
            <p:spPr bwMode="auto">
              <a:xfrm>
                <a:off x="201365" y="253532"/>
                <a:ext cx="1120636" cy="1886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vert="horz" wrap="square" lIns="91440" tIns="45720" rIns="91440" bIns="4572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ru-RU" sz="800">
                    <a:solidFill>
                      <a:srgbClr val="000000"/>
                    </a:solidFill>
                    <a:latin typeface="Arial"/>
                    <a:ea typeface="Verdana"/>
                    <a:cs typeface="Arial"/>
                  </a:rPr>
                  <a:t>Давление в ТМ</a:t>
                </a:r>
                <a:endParaRPr lang="ru-RU" sz="800">
                  <a:latin typeface="Arial"/>
                  <a:ea typeface="Verdana"/>
                  <a:cs typeface="Arial"/>
                </a:endParaRPr>
              </a:p>
            </p:txBody>
          </p:sp>
          <p:sp>
            <p:nvSpPr>
              <p:cNvPr id="29" name="Text Box 62"/>
              <p:cNvSpPr txBox="1">
                <a:spLocks noChangeArrowheads="1"/>
              </p:cNvSpPr>
              <p:nvPr/>
            </p:nvSpPr>
            <p:spPr bwMode="auto">
              <a:xfrm>
                <a:off x="184542" y="1256558"/>
                <a:ext cx="1035767" cy="1886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vert="horz" wrap="square" lIns="91440" tIns="45720" rIns="91440" bIns="4572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ru-RU" sz="800">
                    <a:solidFill>
                      <a:srgbClr val="000000"/>
                    </a:solidFill>
                    <a:latin typeface="Arial"/>
                    <a:ea typeface="Verdana"/>
                    <a:cs typeface="Arial"/>
                  </a:rPr>
                  <a:t>Давление в ТЦ</a:t>
                </a:r>
                <a:endParaRPr lang="ru-RU" sz="800">
                  <a:latin typeface="Arial"/>
                  <a:ea typeface="Verdana"/>
                  <a:cs typeface="Arial"/>
                </a:endParaRPr>
              </a:p>
            </p:txBody>
          </p:sp>
          <p:sp>
            <p:nvSpPr>
              <p:cNvPr id="30" name="Text Box 62"/>
              <p:cNvSpPr txBox="1">
                <a:spLocks noChangeArrowheads="1"/>
              </p:cNvSpPr>
              <p:nvPr/>
            </p:nvSpPr>
            <p:spPr bwMode="auto">
              <a:xfrm>
                <a:off x="208812" y="469556"/>
                <a:ext cx="1011497" cy="1886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vert="horz" wrap="square" lIns="91440" tIns="45720" rIns="91440" bIns="4572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ru-RU" sz="800">
                    <a:solidFill>
                      <a:srgbClr val="000000"/>
                    </a:solidFill>
                    <a:latin typeface="Arial"/>
                    <a:ea typeface="Verdana"/>
                    <a:cs typeface="Arial"/>
                  </a:rPr>
                  <a:t>Давление в УР</a:t>
                </a:r>
                <a:endParaRPr lang="ru-RU" sz="800">
                  <a:latin typeface="Arial"/>
                  <a:ea typeface="Verdana"/>
                  <a:cs typeface="Arial"/>
                </a:endParaRPr>
              </a:p>
            </p:txBody>
          </p:sp>
          <p:sp>
            <p:nvSpPr>
              <p:cNvPr id="31" name="Text Box 62"/>
              <p:cNvSpPr txBox="1">
                <a:spLocks noChangeArrowheads="1"/>
              </p:cNvSpPr>
              <p:nvPr/>
            </p:nvSpPr>
            <p:spPr bwMode="auto">
              <a:xfrm>
                <a:off x="0" y="1693692"/>
                <a:ext cx="1368151" cy="1886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vert="horz" wrap="square" lIns="91440" tIns="45720" rIns="91440" bIns="4572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ru-RU" sz="800">
                    <a:solidFill>
                      <a:srgbClr val="000000"/>
                    </a:solidFill>
                    <a:latin typeface="Arial"/>
                    <a:ea typeface="Verdana"/>
                    <a:cs typeface="Arial"/>
                  </a:rPr>
                  <a:t>Фактическая скорость</a:t>
                </a:r>
                <a:endParaRPr lang="ru-RU" sz="800">
                  <a:latin typeface="Arial"/>
                  <a:ea typeface="Verdana"/>
                  <a:cs typeface="Arial"/>
                </a:endParaRPr>
              </a:p>
            </p:txBody>
          </p:sp>
          <p:sp>
            <p:nvSpPr>
              <p:cNvPr id="32" name="Умножение 220"/>
              <p:cNvSpPr/>
              <p:nvPr/>
            </p:nvSpPr>
            <p:spPr bwMode="auto">
              <a:xfrm>
                <a:off x="733186" y="2341204"/>
                <a:ext cx="144443" cy="159418"/>
              </a:xfrm>
              <a:custGeom>
                <a:avLst/>
                <a:gdLst>
                  <a:gd name="T0" fmla="*/ 26469 w 171450"/>
                  <a:gd name="T1" fmla="*/ 57713 h 182880"/>
                  <a:gd name="T2" fmla="*/ 55887 w 171450"/>
                  <a:gd name="T3" fmla="*/ 30133 h 182880"/>
                  <a:gd name="T4" fmla="*/ 85725 w 171450"/>
                  <a:gd name="T5" fmla="*/ 61960 h 182880"/>
                  <a:gd name="T6" fmla="*/ 115563 w 171450"/>
                  <a:gd name="T7" fmla="*/ 30133 h 182880"/>
                  <a:gd name="T8" fmla="*/ 144981 w 171450"/>
                  <a:gd name="T9" fmla="*/ 57713 h 182880"/>
                  <a:gd name="T10" fmla="*/ 113362 w 171450"/>
                  <a:gd name="T11" fmla="*/ 91440 h 182880"/>
                  <a:gd name="T12" fmla="*/ 144981 w 171450"/>
                  <a:gd name="T13" fmla="*/ 125167 h 182880"/>
                  <a:gd name="T14" fmla="*/ 115563 w 171450"/>
                  <a:gd name="T15" fmla="*/ 152747 h 182880"/>
                  <a:gd name="T16" fmla="*/ 85725 w 171450"/>
                  <a:gd name="T17" fmla="*/ 120920 h 182880"/>
                  <a:gd name="T18" fmla="*/ 55887 w 171450"/>
                  <a:gd name="T19" fmla="*/ 152747 h 182880"/>
                  <a:gd name="T20" fmla="*/ 26469 w 171450"/>
                  <a:gd name="T21" fmla="*/ 125167 h 182880"/>
                  <a:gd name="T22" fmla="*/ 58088 w 171450"/>
                  <a:gd name="T23" fmla="*/ 91440 h 182880"/>
                  <a:gd name="T24" fmla="*/ 26469 w 171450"/>
                  <a:gd name="T25" fmla="*/ 57713 h 18288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450"/>
                  <a:gd name="T40" fmla="*/ 0 h 182880"/>
                  <a:gd name="T41" fmla="*/ 171450 w 171450"/>
                  <a:gd name="T42" fmla="*/ 182880 h 18288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450" h="182880" extrusionOk="0">
                    <a:moveTo>
                      <a:pt x="26469" y="57713"/>
                    </a:moveTo>
                    <a:lnTo>
                      <a:pt x="55887" y="30133"/>
                    </a:lnTo>
                    <a:lnTo>
                      <a:pt x="85725" y="61960"/>
                    </a:lnTo>
                    <a:lnTo>
                      <a:pt x="115563" y="30133"/>
                    </a:lnTo>
                    <a:lnTo>
                      <a:pt x="144981" y="57713"/>
                    </a:lnTo>
                    <a:lnTo>
                      <a:pt x="113362" y="91440"/>
                    </a:lnTo>
                    <a:lnTo>
                      <a:pt x="144981" y="125167"/>
                    </a:lnTo>
                    <a:lnTo>
                      <a:pt x="115563" y="152747"/>
                    </a:lnTo>
                    <a:lnTo>
                      <a:pt x="85725" y="120920"/>
                    </a:lnTo>
                    <a:lnTo>
                      <a:pt x="55887" y="152747"/>
                    </a:lnTo>
                    <a:lnTo>
                      <a:pt x="26469" y="125167"/>
                    </a:lnTo>
                    <a:lnTo>
                      <a:pt x="58088" y="91440"/>
                    </a:lnTo>
                    <a:lnTo>
                      <a:pt x="26469" y="57713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ru-RU" sz="1800" b="0" i="0" u="none" strike="noStrike" cap="none">
                  <a:ln>
                    <a:noFill/>
                  </a:ln>
                  <a:solidFill>
                    <a:schemeClr val="tx1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33" name="Text Box 62"/>
              <p:cNvSpPr txBox="1">
                <a:spLocks noChangeArrowheads="1"/>
              </p:cNvSpPr>
              <p:nvPr/>
            </p:nvSpPr>
            <p:spPr bwMode="auto">
              <a:xfrm>
                <a:off x="1881311" y="165142"/>
                <a:ext cx="966076" cy="20537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vert="horz" wrap="square" lIns="91440" tIns="45720" rIns="91440" bIns="4572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ru-RU" sz="800">
                    <a:solidFill>
                      <a:srgbClr val="000000"/>
                    </a:solidFill>
                    <a:latin typeface="Arial"/>
                    <a:ea typeface="Verdana"/>
                    <a:cs typeface="Arial"/>
                  </a:rPr>
                  <a:t>Экстренное торможение</a:t>
                </a:r>
                <a:endParaRPr lang="ru-RU" sz="800">
                  <a:latin typeface="Arial"/>
                  <a:ea typeface="Verdana"/>
                  <a:cs typeface="Arial"/>
                </a:endParaRPr>
              </a:p>
            </p:txBody>
          </p:sp>
          <p:cxnSp>
            <p:nvCxnSpPr>
              <p:cNvPr id="34" name="Прямая со стрелкой 33"/>
              <p:cNvCxnSpPr>
                <a:cxnSpLocks/>
                <a:stCxn id="33" idx="2"/>
              </p:cNvCxnSpPr>
              <p:nvPr/>
            </p:nvCxnSpPr>
            <p:spPr bwMode="auto">
              <a:xfrm>
                <a:off x="2364349" y="370518"/>
                <a:ext cx="539127" cy="37199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5" name="Рисунок 34"/>
              <p:cNvPicPr>
                <a:picLocks noChangeAspect="1"/>
              </p:cNvPicPr>
              <p:nvPr/>
            </p:nvPicPr>
            <p:blipFill>
              <a:blip r:embed="rId4"/>
              <a:srcRect l="66008"/>
              <a:stretch/>
            </p:blipFill>
            <p:spPr bwMode="auto">
              <a:xfrm>
                <a:off x="2721478" y="2200284"/>
                <a:ext cx="449209" cy="140920"/>
              </a:xfrm>
              <a:prstGeom prst="rect">
                <a:avLst/>
              </a:prstGeom>
            </p:spPr>
          </p:pic>
          <p:pic>
            <p:nvPicPr>
              <p:cNvPr id="36" name="Picture 3" descr="Y:\14\_ОБМЕН для Всех!!! Класть сюда!\СХОДЫ\2024\ПВ.png"/>
              <p:cNvPicPr>
                <a:picLocks noChangeAspect="1"/>
              </p:cNvPicPr>
              <p:nvPr/>
            </p:nvPicPr>
            <p:blipFill>
              <a:blip r:embed="rId5"/>
              <a:srcRect b="10829"/>
              <a:stretch/>
            </p:blipFill>
            <p:spPr bwMode="auto">
              <a:xfrm>
                <a:off x="565817" y="2218997"/>
                <a:ext cx="517687" cy="155864"/>
              </a:xfrm>
              <a:prstGeom prst="rect">
                <a:avLst/>
              </a:prstGeom>
              <a:noFill/>
            </p:spPr>
          </p:pic>
          <p:sp>
            <p:nvSpPr>
              <p:cNvPr id="37" name="Text Box 62"/>
              <p:cNvSpPr txBox="1">
                <a:spLocks noChangeArrowheads="1"/>
              </p:cNvSpPr>
              <p:nvPr/>
            </p:nvSpPr>
            <p:spPr bwMode="auto">
              <a:xfrm>
                <a:off x="801113" y="2043846"/>
                <a:ext cx="783061" cy="1751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vert="horz" wrap="square" lIns="91440" tIns="45720" rIns="91440" bIns="4572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ru-RU" sz="800">
                    <a:solidFill>
                      <a:srgbClr val="000000"/>
                    </a:solidFill>
                    <a:latin typeface="Arial"/>
                    <a:ea typeface="Verdana"/>
                    <a:cs typeface="Arial"/>
                  </a:rPr>
                  <a:t>Вагон №41</a:t>
                </a:r>
                <a:endParaRPr lang="ru-RU" sz="800">
                  <a:latin typeface="Arial"/>
                  <a:ea typeface="Verdana"/>
                  <a:cs typeface="Arial"/>
                </a:endParaRPr>
              </a:p>
            </p:txBody>
          </p:sp>
          <p:cxnSp>
            <p:nvCxnSpPr>
              <p:cNvPr id="38" name="Прямая соединительная линия 7"/>
              <p:cNvCxnSpPr>
                <a:cxnSpLocks/>
              </p:cNvCxnSpPr>
              <p:nvPr/>
            </p:nvCxnSpPr>
            <p:spPr bwMode="auto">
              <a:xfrm>
                <a:off x="803813" y="108357"/>
                <a:ext cx="0" cy="2373049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 Box 62"/>
            <p:cNvSpPr txBox="1">
              <a:spLocks noChangeArrowheads="1"/>
            </p:cNvSpPr>
            <p:nvPr/>
          </p:nvSpPr>
          <p:spPr bwMode="auto">
            <a:xfrm>
              <a:off x="2104487" y="0"/>
              <a:ext cx="895438" cy="17824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 b="1">
                  <a:solidFill>
                    <a:srgbClr val="000000"/>
                  </a:solidFill>
                  <a:latin typeface="Arial"/>
                  <a:ea typeface="Verdana"/>
                  <a:cs typeface="Arial"/>
                </a:rPr>
                <a:t>Начало торможения</a:t>
              </a:r>
              <a:endParaRPr lang="ru-RU" sz="800" b="1">
                <a:latin typeface="Arial"/>
                <a:ea typeface="Verdana"/>
                <a:cs typeface="Arial"/>
              </a:endParaRPr>
            </a:p>
          </p:txBody>
        </p:sp>
        <p:sp>
          <p:nvSpPr>
            <p:cNvPr id="21" name="Text Box 62"/>
            <p:cNvSpPr txBox="1">
              <a:spLocks noChangeArrowheads="1"/>
            </p:cNvSpPr>
            <p:nvPr/>
          </p:nvSpPr>
          <p:spPr bwMode="auto">
            <a:xfrm>
              <a:off x="2975999" y="7537"/>
              <a:ext cx="837466" cy="17824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ru-RU" sz="800" b="1">
                  <a:solidFill>
                    <a:srgbClr val="000000"/>
                  </a:solidFill>
                  <a:latin typeface="Arial"/>
                  <a:ea typeface="Verdana"/>
                  <a:cs typeface="Arial"/>
                </a:rPr>
                <a:t>Остановка поезда</a:t>
              </a:r>
              <a:endParaRPr lang="ru-RU" sz="800" b="1">
                <a:latin typeface="Arial"/>
                <a:ea typeface="Verdana"/>
                <a:cs typeface="Arial"/>
              </a:endParaRPr>
            </a:p>
          </p:txBody>
        </p:sp>
      </p:grpSp>
      <p:sp>
        <p:nvSpPr>
          <p:cNvPr id="1402476099" name="Стрелка вниз 4"/>
          <p:cNvSpPr/>
          <p:nvPr/>
        </p:nvSpPr>
        <p:spPr bwMode="auto">
          <a:xfrm rot="16199969">
            <a:off x="1141394" y="2732176"/>
            <a:ext cx="137139" cy="828529"/>
          </a:xfrm>
          <a:prstGeom prst="downArrow">
            <a:avLst>
              <a:gd name="adj1" fmla="val 34222"/>
              <a:gd name="adj2" fmla="val 13217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Text Box 62"/>
          <p:cNvSpPr txBox="1">
            <a:spLocks noChangeArrowheads="1"/>
          </p:cNvSpPr>
          <p:nvPr/>
        </p:nvSpPr>
        <p:spPr bwMode="auto">
          <a:xfrm>
            <a:off x="8480318" y="3278003"/>
            <a:ext cx="822125" cy="2160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latin typeface="Arial"/>
                <a:ea typeface="Verdana"/>
                <a:cs typeface="Arial"/>
              </a:rPr>
              <a:t>N</a:t>
            </a:r>
            <a:r>
              <a:rPr lang="ru-RU" sz="800" baseline="-25000">
                <a:latin typeface="Arial"/>
                <a:ea typeface="Verdana"/>
                <a:cs typeface="Arial"/>
              </a:rPr>
              <a:t>сж,</a:t>
            </a:r>
            <a:r>
              <a:rPr lang="ru-RU" sz="800">
                <a:latin typeface="Arial"/>
                <a:ea typeface="Verdana"/>
                <a:cs typeface="Arial"/>
              </a:rPr>
              <a:t>тс</a:t>
            </a:r>
            <a:endParaRPr lang="ru-RU" sz="800" baseline="-25000">
              <a:latin typeface="Arial"/>
              <a:ea typeface="Verdana"/>
              <a:cs typeface="Arial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7485241" y="3778182"/>
            <a:ext cx="10057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800">
                <a:solidFill>
                  <a:srgbClr val="FF0000"/>
                </a:solidFill>
                <a:latin typeface="Arial"/>
                <a:cs typeface="Arial"/>
              </a:rPr>
              <a:t>590 </a:t>
            </a:r>
            <a:r>
              <a:rPr lang="ru-RU" sz="800">
                <a:solidFill>
                  <a:srgbClr val="FF0000"/>
                </a:solidFill>
                <a:latin typeface="Arial"/>
                <a:cs typeface="Arial"/>
              </a:rPr>
              <a:t>кН (60 тс)</a:t>
            </a:r>
            <a:endParaRPr/>
          </a:p>
        </p:txBody>
      </p:sp>
      <p:cxnSp>
        <p:nvCxnSpPr>
          <p:cNvPr id="40" name="Прямая соединительная линия 39"/>
          <p:cNvCxnSpPr>
            <a:cxnSpLocks/>
          </p:cNvCxnSpPr>
          <p:nvPr/>
        </p:nvCxnSpPr>
        <p:spPr bwMode="auto">
          <a:xfrm flipH="1">
            <a:off x="766181" y="3974990"/>
            <a:ext cx="7632650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69436" y="-42170"/>
            <a:ext cx="9249948" cy="651772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>
              <a:defRPr/>
            </a:pPr>
            <a:r>
              <a:rPr lang="ru-RU" dirty="0">
                <a:latin typeface="Verdana"/>
                <a:ea typeface="Verdana"/>
              </a:rPr>
              <a:t>Результаты моделирования продольной динамики поездов </a:t>
            </a:r>
            <a:endParaRPr dirty="0"/>
          </a:p>
          <a:p>
            <a:pPr marL="0" lvl="1">
              <a:defRPr/>
            </a:pPr>
            <a:r>
              <a:rPr lang="ru-RU" dirty="0">
                <a:latin typeface="Verdana"/>
                <a:ea typeface="Verdana"/>
              </a:rPr>
              <a:t>при экстренном торможении</a:t>
            </a:r>
            <a:endParaRPr dirty="0"/>
          </a:p>
        </p:txBody>
      </p:sp>
      <p:sp>
        <p:nvSpPr>
          <p:cNvPr id="2050" name="Rectangle 55"/>
          <p:cNvSpPr>
            <a:spLocks noChangeArrowheads="1"/>
          </p:cNvSpPr>
          <p:nvPr/>
        </p:nvSpPr>
        <p:spPr bwMode="auto">
          <a:xfrm>
            <a:off x="4207156" y="43936"/>
            <a:ext cx="72968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23" algn="ctr" defTabSz="914355">
              <a:defRPr/>
            </a:pPr>
            <a:endParaRPr lang="ru-RU">
              <a:latin typeface="Arial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708794"/>
              </p:ext>
            </p:extLst>
          </p:nvPr>
        </p:nvGraphicFramePr>
        <p:xfrm>
          <a:off x="4572000" y="984892"/>
          <a:ext cx="4243670" cy="32487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1246"/>
                <a:gridCol w="748327"/>
                <a:gridCol w="684550"/>
                <a:gridCol w="684550"/>
                <a:gridCol w="684997"/>
              </a:tblGrid>
              <a:tr h="171431">
                <a:tc rowSpan="2"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800" dirty="0">
                          <a:latin typeface="Arial"/>
                          <a:cs typeface="Arial"/>
                        </a:rPr>
                        <a:t>Параметр</a:t>
                      </a:r>
                      <a:endParaRPr lang="ru-RU" sz="800" dirty="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35314" marR="35314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800">
                          <a:latin typeface="Arial"/>
                          <a:ea typeface="Calibri"/>
                          <a:cs typeface="Arial"/>
                        </a:rPr>
                        <a:t>Место схода</a:t>
                      </a:r>
                      <a:endParaRPr/>
                    </a:p>
                  </a:txBody>
                  <a:tcPr marL="35314" marR="35314" marT="0" marB="0"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171431">
                <a:tc vMerge="1"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5314" marR="353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sz="11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</a:t>
                      </a:r>
                      <a:endParaRPr lang="ru-RU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314" marR="353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sz="11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II</a:t>
                      </a:r>
                      <a:endParaRPr lang="ru-RU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314" marR="35314" marT="0" marB="0" anchor="ctr"/>
                </a:tc>
                <a:tc>
                  <a:txBody>
                    <a:bodyPr/>
                    <a:lstStyle/>
                    <a:p>
                      <a:pPr indent="-55880"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314" marR="35314" marT="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314" marR="35314" marT="0" marB="0" anchor="ctr"/>
                </a:tc>
              </a:tr>
              <a:tr h="408686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800">
                          <a:latin typeface="Arial"/>
                          <a:ea typeface="Calibri"/>
                          <a:cs typeface="Arial"/>
                        </a:rPr>
                        <a:t>Масса поезда, т</a:t>
                      </a:r>
                      <a:endParaRPr/>
                    </a:p>
                  </a:txBody>
                  <a:tcPr marL="35314" marR="35314" marT="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Arial"/>
                        </a:rPr>
                        <a:t>2314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Arial"/>
                        </a:rPr>
                        <a:t>2411</a:t>
                      </a:r>
                      <a:endParaRPr lang="ru-RU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Arial"/>
                        </a:rPr>
                        <a:t>2679</a:t>
                      </a:r>
                      <a:endParaRPr lang="ru-RU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Arial"/>
                        </a:rPr>
                        <a:t>2077</a:t>
                      </a:r>
                      <a:endParaRPr lang="ru-RU"/>
                    </a:p>
                  </a:txBody>
                  <a:tcPr marL="0" marR="0" marT="0" marB="0" anchor="ctr"/>
                </a:tc>
              </a:tr>
              <a:tr h="310023"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800">
                          <a:latin typeface="Arial"/>
                          <a:cs typeface="+mn-cs"/>
                        </a:rPr>
                        <a:t>Масса вагона, т</a:t>
                      </a:r>
                      <a:endParaRPr lang="ru-RU" sz="8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35314" marR="353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21,0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24,5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23,8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24,0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333385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800">
                          <a:latin typeface="Arial"/>
                          <a:cs typeface="Arial"/>
                        </a:rPr>
                        <a:t>Тип вагона</a:t>
                      </a:r>
                      <a:endParaRPr lang="ru-RU" sz="8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35314" marR="353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Платформа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Полувагон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Полувагон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Полувагон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408686"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800">
                          <a:latin typeface="Arial"/>
                          <a:cs typeface="+mn-cs"/>
                        </a:rPr>
                        <a:t>Скорость в момент прохождения стрелочного перевода, км/ч</a:t>
                      </a:r>
                      <a:endParaRPr lang="ru-RU" sz="8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35314" marR="353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37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20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50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21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41300">
                <a:tc rowSpan="2"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800">
                          <a:latin typeface="Arial"/>
                          <a:cs typeface="Arial"/>
                        </a:rPr>
                        <a:t>Действующая расчетная продольная сила, кН</a:t>
                      </a:r>
                      <a:endParaRPr lang="ru-RU" sz="8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35314" marR="35314" marT="0" marB="0" anchor="ctr"/>
                </a:tc>
                <a:tc gridSpan="4"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>
                          <a:latin typeface="Arial"/>
                          <a:ea typeface="Calibri"/>
                          <a:cs typeface="+mn-cs"/>
                        </a:rPr>
                        <a:t>Нормативное значение не более 590 кН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408686">
                <a:tc vMerge="1"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8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35314" marR="353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601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655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706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613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408686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800">
                          <a:latin typeface="Arial"/>
                          <a:cs typeface="Arial"/>
                        </a:rPr>
                        <a:t>Продолжительность действия продольной силы, с</a:t>
                      </a:r>
                      <a:endParaRPr lang="ru-RU" sz="8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35314" marR="353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22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10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22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12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  <a:tr h="408686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800">
                          <a:latin typeface="Arial"/>
                          <a:cs typeface="Arial"/>
                        </a:rPr>
                        <a:t>Пройденный путь при действии продольной силы, м</a:t>
                      </a:r>
                      <a:endParaRPr lang="ru-RU" sz="8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35314" marR="353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226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56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306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70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rcRect l="13698" t="24558" r="40550" b="18086"/>
          <a:stretch/>
        </p:blipFill>
        <p:spPr bwMode="auto">
          <a:xfrm>
            <a:off x="332115" y="1419622"/>
            <a:ext cx="4135655" cy="28083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l="3620" t="30" r="2590" b="1313"/>
          <a:stretch/>
        </p:blipFill>
        <p:spPr bwMode="auto">
          <a:xfrm>
            <a:off x="5141702" y="2791036"/>
            <a:ext cx="3304800" cy="1391085"/>
          </a:xfrm>
          <a:prstGeom prst="rect">
            <a:avLst/>
          </a:prstGeom>
        </p:spPr>
      </p:pic>
      <p:graphicFrame>
        <p:nvGraphicFramePr>
          <p:cNvPr id="32" name="Диаграмма 31"/>
          <p:cNvGraphicFramePr>
            <a:graphicFrameLocks noChangeAspect="1"/>
          </p:cNvGraphicFramePr>
          <p:nvPr/>
        </p:nvGraphicFramePr>
        <p:xfrm>
          <a:off x="614764" y="627534"/>
          <a:ext cx="7826384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 l="3628" t="1549" r="620" b="1688"/>
          <a:stretch/>
        </p:blipFill>
        <p:spPr bwMode="auto">
          <a:xfrm>
            <a:off x="1442181" y="2800867"/>
            <a:ext cx="3277096" cy="1387163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36512" y="-27880"/>
            <a:ext cx="9180512" cy="583406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 algn="just">
              <a:defRPr/>
            </a:pPr>
            <a:r>
              <a:rPr lang="ru-RU">
                <a:latin typeface="Verdana"/>
                <a:ea typeface="Verdana"/>
              </a:rPr>
              <a:t>Сравнение продольных сил при торможении </a:t>
            </a:r>
            <a:endParaRPr/>
          </a:p>
          <a:p>
            <a:pPr marL="0" lvl="1" algn="just">
              <a:defRPr/>
            </a:pPr>
            <a:r>
              <a:rPr lang="ru-RU">
                <a:latin typeface="Verdana"/>
                <a:ea typeface="Verdana"/>
              </a:rPr>
              <a:t>в поезде с гружеными и без груженых вагонов в хвосте состава </a:t>
            </a:r>
            <a:endParaRPr>
              <a:latin typeface="Verdana"/>
              <a:ea typeface="Verdana"/>
            </a:endParaRPr>
          </a:p>
        </p:txBody>
      </p:sp>
      <p:sp>
        <p:nvSpPr>
          <p:cNvPr id="2050" name="Rectangle 55"/>
          <p:cNvSpPr>
            <a:spLocks noChangeArrowheads="1"/>
          </p:cNvSpPr>
          <p:nvPr/>
        </p:nvSpPr>
        <p:spPr bwMode="auto">
          <a:xfrm>
            <a:off x="4207156" y="43936"/>
            <a:ext cx="72968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23" algn="ctr" defTabSz="914355">
              <a:defRPr/>
            </a:pPr>
            <a:endParaRPr lang="ru-RU">
              <a:latin typeface="Arial"/>
            </a:endParaRPr>
          </a:p>
        </p:txBody>
      </p:sp>
      <p:sp>
        <p:nvSpPr>
          <p:cNvPr id="2051" name="Rectangle 62"/>
          <p:cNvSpPr>
            <a:spLocks noChangeArrowheads="1"/>
          </p:cNvSpPr>
          <p:nvPr/>
        </p:nvSpPr>
        <p:spPr bwMode="auto">
          <a:xfrm>
            <a:off x="274639" y="424936"/>
            <a:ext cx="184731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/>
          </a:p>
        </p:txBody>
      </p:sp>
      <p:cxnSp>
        <p:nvCxnSpPr>
          <p:cNvPr id="10" name="Прямая со стрелкой 9"/>
          <p:cNvCxnSpPr>
            <a:cxnSpLocks/>
          </p:cNvCxnSpPr>
          <p:nvPr/>
        </p:nvCxnSpPr>
        <p:spPr bwMode="auto">
          <a:xfrm>
            <a:off x="3080730" y="2427734"/>
            <a:ext cx="0" cy="360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cxnSpLocks/>
          </p:cNvCxnSpPr>
          <p:nvPr/>
        </p:nvCxnSpPr>
        <p:spPr bwMode="auto">
          <a:xfrm>
            <a:off x="7940933" y="2427774"/>
            <a:ext cx="0" cy="360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 bwMode="auto">
          <a:xfrm>
            <a:off x="2457123" y="2936473"/>
            <a:ext cx="132921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600">
                <a:latin typeface="Arial"/>
                <a:cs typeface="Arial"/>
              </a:rPr>
              <a:t>с гружеными вагонами в хвосте</a:t>
            </a:r>
            <a:endParaRPr sz="600">
              <a:latin typeface="Arial"/>
              <a:cs typeface="Arial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4694895" y="3974373"/>
            <a:ext cx="314510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750">
                <a:latin typeface="Arial"/>
                <a:cs typeface="Arial"/>
              </a:rPr>
              <a:t>t, </a:t>
            </a:r>
            <a:r>
              <a:rPr lang="ru-RU" sz="750">
                <a:latin typeface="Arial"/>
                <a:cs typeface="Arial"/>
              </a:rPr>
              <a:t>с</a:t>
            </a:r>
            <a:endParaRPr>
              <a:latin typeface="Arial"/>
              <a:cs typeface="Arial"/>
            </a:endParaRPr>
          </a:p>
        </p:txBody>
      </p:sp>
      <p:sp>
        <p:nvSpPr>
          <p:cNvPr id="27" name="TextBox 26"/>
          <p:cNvSpPr txBox="1"/>
          <p:nvPr/>
        </p:nvSpPr>
        <p:spPr bwMode="auto">
          <a:xfrm>
            <a:off x="8388887" y="3974373"/>
            <a:ext cx="314510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750">
                <a:latin typeface="Arial"/>
                <a:cs typeface="Arial"/>
              </a:rPr>
              <a:t>t, </a:t>
            </a:r>
            <a:r>
              <a:rPr lang="ru-RU" sz="750">
                <a:latin typeface="Arial"/>
                <a:cs typeface="Arial"/>
              </a:rPr>
              <a:t>с</a:t>
            </a:r>
            <a:endParaRPr>
              <a:latin typeface="Arial"/>
              <a:cs typeface="Arial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1381701" y="2635146"/>
            <a:ext cx="417102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750">
                <a:latin typeface="Arial"/>
                <a:cs typeface="Arial"/>
              </a:rPr>
              <a:t>N</a:t>
            </a:r>
            <a:r>
              <a:rPr lang="ru-RU" sz="750">
                <a:latin typeface="Arial"/>
                <a:cs typeface="Arial"/>
              </a:rPr>
              <a:t>,</a:t>
            </a:r>
            <a:r>
              <a:rPr lang="en-US" sz="750">
                <a:latin typeface="Arial"/>
                <a:cs typeface="Arial"/>
              </a:rPr>
              <a:t> </a:t>
            </a:r>
            <a:r>
              <a:rPr lang="ru-RU" sz="750">
                <a:latin typeface="Arial"/>
                <a:cs typeface="Arial"/>
              </a:rPr>
              <a:t>кН</a:t>
            </a:r>
            <a:endParaRPr>
              <a:latin typeface="Arial"/>
              <a:cs typeface="Arial"/>
            </a:endParaRPr>
          </a:p>
        </p:txBody>
      </p:sp>
      <p:sp>
        <p:nvSpPr>
          <p:cNvPr id="29" name="TextBox 28"/>
          <p:cNvSpPr txBox="1"/>
          <p:nvPr/>
        </p:nvSpPr>
        <p:spPr bwMode="auto">
          <a:xfrm>
            <a:off x="5133951" y="2635146"/>
            <a:ext cx="417102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750">
                <a:latin typeface="Arial"/>
                <a:cs typeface="Arial"/>
              </a:rPr>
              <a:t>N</a:t>
            </a:r>
            <a:r>
              <a:rPr lang="ru-RU" sz="750">
                <a:latin typeface="Arial"/>
                <a:cs typeface="Arial"/>
              </a:rPr>
              <a:t>,</a:t>
            </a:r>
            <a:r>
              <a:rPr lang="en-US" sz="750">
                <a:latin typeface="Arial"/>
                <a:cs typeface="Arial"/>
              </a:rPr>
              <a:t> </a:t>
            </a:r>
            <a:r>
              <a:rPr lang="ru-RU" sz="750">
                <a:latin typeface="Arial"/>
                <a:cs typeface="Arial"/>
              </a:rPr>
              <a:t>кН</a:t>
            </a:r>
            <a:endParaRPr>
              <a:latin typeface="Arial"/>
              <a:cs typeface="Arial"/>
            </a:endParaRPr>
          </a:p>
        </p:txBody>
      </p:sp>
      <p:cxnSp>
        <p:nvCxnSpPr>
          <p:cNvPr id="19" name="Прямая со стрелкой 18"/>
          <p:cNvCxnSpPr>
            <a:cxnSpLocks/>
          </p:cNvCxnSpPr>
          <p:nvPr/>
        </p:nvCxnSpPr>
        <p:spPr bwMode="auto">
          <a:xfrm>
            <a:off x="7380312" y="3434815"/>
            <a:ext cx="0" cy="432000"/>
          </a:xfrm>
          <a:prstGeom prst="straightConnector1">
            <a:avLst/>
          </a:prstGeom>
          <a:ln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cxnSpLocks/>
          </p:cNvCxnSpPr>
          <p:nvPr/>
        </p:nvCxnSpPr>
        <p:spPr bwMode="auto">
          <a:xfrm flipH="1">
            <a:off x="7508816" y="3936555"/>
            <a:ext cx="491556" cy="0"/>
          </a:xfrm>
          <a:prstGeom prst="straightConnector1">
            <a:avLst/>
          </a:prstGeom>
          <a:ln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 bwMode="auto">
          <a:xfrm>
            <a:off x="7327874" y="3573567"/>
            <a:ext cx="426720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750">
                <a:latin typeface="Arial"/>
                <a:cs typeface="Arial"/>
              </a:rPr>
              <a:t>+</a:t>
            </a:r>
            <a:r>
              <a:rPr lang="ru-RU" sz="750">
                <a:latin typeface="Arial"/>
                <a:cs typeface="Arial"/>
              </a:rPr>
              <a:t> </a:t>
            </a:r>
            <a:r>
              <a:rPr lang="en-US" sz="750">
                <a:latin typeface="Arial"/>
                <a:cs typeface="Arial"/>
              </a:rPr>
              <a:t>N</a:t>
            </a:r>
            <a:r>
              <a:rPr lang="ru-RU" sz="600">
                <a:latin typeface="Arial"/>
                <a:cs typeface="Arial"/>
              </a:rPr>
              <a:t>сж</a:t>
            </a:r>
            <a:endParaRPr>
              <a:latin typeface="Arial"/>
              <a:cs typeface="Arial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7604553" y="3751399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750">
                <a:latin typeface="Arial"/>
                <a:cs typeface="Arial"/>
              </a:rPr>
              <a:t>+</a:t>
            </a:r>
            <a:r>
              <a:rPr lang="ru-RU" sz="750">
                <a:latin typeface="Arial"/>
                <a:cs typeface="Arial"/>
              </a:rPr>
              <a:t> </a:t>
            </a:r>
            <a:r>
              <a:rPr lang="en-US" sz="900">
                <a:latin typeface="Arial"/>
                <a:cs typeface="Arial"/>
              </a:rPr>
              <a:t>t</a:t>
            </a:r>
            <a:endParaRPr lang="ru-RU" sz="900">
              <a:latin typeface="Arial"/>
              <a:cs typeface="Arial"/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2456518" y="3401013"/>
            <a:ext cx="130035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600">
                <a:latin typeface="Arial"/>
                <a:cs typeface="Arial"/>
              </a:rPr>
              <a:t>без груженых вагонов в хвосте</a:t>
            </a:r>
            <a:endParaRPr sz="600">
              <a:latin typeface="Arial"/>
              <a:cs typeface="Arial"/>
            </a:endParaRPr>
          </a:p>
        </p:txBody>
      </p:sp>
      <p:cxnSp>
        <p:nvCxnSpPr>
          <p:cNvPr id="41" name="Прямая со стрелкой 40"/>
          <p:cNvCxnSpPr>
            <a:cxnSpLocks/>
          </p:cNvCxnSpPr>
          <p:nvPr/>
        </p:nvCxnSpPr>
        <p:spPr bwMode="auto">
          <a:xfrm>
            <a:off x="3732647" y="3219625"/>
            <a:ext cx="0" cy="108000"/>
          </a:xfrm>
          <a:prstGeom prst="straightConnector1">
            <a:avLst/>
          </a:prstGeom>
          <a:ln w="6350">
            <a:solidFill>
              <a:schemeClr val="tx1"/>
            </a:solidFill>
            <a:headEnd type="stealth" w="sm" len="sm"/>
            <a:tailEnd type="stealth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 bwMode="auto">
          <a:xfrm>
            <a:off x="3687072" y="3193519"/>
            <a:ext cx="426720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750">
                <a:latin typeface="Arial"/>
                <a:cs typeface="Arial"/>
              </a:rPr>
              <a:t>+</a:t>
            </a:r>
            <a:r>
              <a:rPr lang="ru-RU" sz="750">
                <a:latin typeface="Arial"/>
                <a:cs typeface="Arial"/>
              </a:rPr>
              <a:t> </a:t>
            </a:r>
            <a:r>
              <a:rPr lang="en-US" sz="750">
                <a:latin typeface="Arial"/>
                <a:cs typeface="Arial"/>
              </a:rPr>
              <a:t>N</a:t>
            </a:r>
            <a:r>
              <a:rPr lang="ru-RU" sz="600">
                <a:latin typeface="Arial"/>
                <a:cs typeface="Arial"/>
              </a:rPr>
              <a:t>сж</a:t>
            </a:r>
            <a:endParaRPr>
              <a:latin typeface="Arial"/>
              <a:cs typeface="Arial"/>
            </a:endParaRP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 bwMode="auto">
          <a:xfrm>
            <a:off x="5285936" y="3166035"/>
            <a:ext cx="3132000" cy="0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cxnSpLocks/>
          </p:cNvCxnSpPr>
          <p:nvPr/>
        </p:nvCxnSpPr>
        <p:spPr bwMode="auto">
          <a:xfrm>
            <a:off x="1568171" y="3154257"/>
            <a:ext cx="3132000" cy="0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 bwMode="auto">
          <a:xfrm>
            <a:off x="4222842" y="2963148"/>
            <a:ext cx="5629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800">
                <a:solidFill>
                  <a:srgbClr val="FF0000"/>
                </a:solidFill>
                <a:latin typeface="Arial"/>
                <a:cs typeface="Arial"/>
              </a:rPr>
              <a:t>[590 </a:t>
            </a:r>
            <a:r>
              <a:rPr lang="ru-RU" sz="800">
                <a:solidFill>
                  <a:srgbClr val="FF0000"/>
                </a:solidFill>
                <a:latin typeface="Arial"/>
                <a:cs typeface="Arial"/>
              </a:rPr>
              <a:t>кН</a:t>
            </a:r>
            <a:r>
              <a:rPr lang="en-US" sz="800">
                <a:solidFill>
                  <a:srgbClr val="FF0000"/>
                </a:solidFill>
                <a:latin typeface="Arial"/>
                <a:cs typeface="Arial"/>
              </a:rPr>
              <a:t>]</a:t>
            </a:r>
            <a:endParaRPr lang="ru-RU" sz="80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7940933" y="2943056"/>
            <a:ext cx="5629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800">
                <a:solidFill>
                  <a:srgbClr val="FF0000"/>
                </a:solidFill>
                <a:latin typeface="Arial"/>
                <a:cs typeface="Arial"/>
              </a:rPr>
              <a:t>[590 </a:t>
            </a:r>
            <a:r>
              <a:rPr lang="ru-RU" sz="800">
                <a:solidFill>
                  <a:srgbClr val="FF0000"/>
                </a:solidFill>
                <a:latin typeface="Arial"/>
                <a:cs typeface="Arial"/>
              </a:rPr>
              <a:t>кН</a:t>
            </a:r>
            <a:r>
              <a:rPr lang="en-US" sz="800">
                <a:solidFill>
                  <a:srgbClr val="FF0000"/>
                </a:solidFill>
                <a:latin typeface="Arial"/>
                <a:cs typeface="Arial"/>
              </a:rPr>
              <a:t>]</a:t>
            </a:r>
            <a:endParaRPr lang="ru-RU" sz="80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7" name="TextBox 36"/>
          <p:cNvSpPr txBox="1"/>
          <p:nvPr/>
        </p:nvSpPr>
        <p:spPr bwMode="auto">
          <a:xfrm>
            <a:off x="6084168" y="3273625"/>
            <a:ext cx="132921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600">
                <a:latin typeface="Arial"/>
                <a:cs typeface="Arial"/>
              </a:rPr>
              <a:t>с гружеными вагонами в хвосте</a:t>
            </a:r>
            <a:endParaRPr sz="600">
              <a:latin typeface="Arial"/>
              <a:cs typeface="Arial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6126255" y="3695739"/>
            <a:ext cx="130035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600">
                <a:latin typeface="Arial"/>
                <a:cs typeface="Arial"/>
              </a:rPr>
              <a:t>без груженых вагонов в хвосте</a:t>
            </a:r>
            <a:endParaRPr sz="600">
              <a:latin typeface="Arial"/>
              <a:cs typeface="Arial"/>
            </a:endParaRPr>
          </a:p>
        </p:txBody>
      </p:sp>
      <p:cxnSp>
        <p:nvCxnSpPr>
          <p:cNvPr id="39" name="Прямая со стрелкой 38"/>
          <p:cNvCxnSpPr>
            <a:cxnSpLocks/>
          </p:cNvCxnSpPr>
          <p:nvPr/>
        </p:nvCxnSpPr>
        <p:spPr bwMode="auto">
          <a:xfrm flipH="1">
            <a:off x="3080732" y="1161064"/>
            <a:ext cx="211209" cy="258526"/>
          </a:xfrm>
          <a:prstGeom prst="straightConnector1">
            <a:avLst/>
          </a:prstGeom>
          <a:ln w="95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cxnSpLocks/>
          </p:cNvCxnSpPr>
          <p:nvPr/>
        </p:nvCxnSpPr>
        <p:spPr bwMode="auto">
          <a:xfrm>
            <a:off x="2771800" y="1161064"/>
            <a:ext cx="252000" cy="330566"/>
          </a:xfrm>
          <a:prstGeom prst="straightConnector1">
            <a:avLst/>
          </a:prstGeom>
          <a:ln w="95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cxnSpLocks/>
          </p:cNvCxnSpPr>
          <p:nvPr/>
        </p:nvCxnSpPr>
        <p:spPr bwMode="auto">
          <a:xfrm>
            <a:off x="7109186" y="924839"/>
            <a:ext cx="432048" cy="784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 bwMode="auto">
          <a:xfrm>
            <a:off x="6520843" y="817117"/>
            <a:ext cx="662185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800" b="1">
                <a:ln w="0"/>
                <a:latin typeface="Arial"/>
                <a:cs typeface="Arial"/>
              </a:rPr>
              <a:t>25</a:t>
            </a:r>
            <a:r>
              <a:rPr lang="ru-RU" sz="800" b="1">
                <a:ln w="0"/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800" b="1" cap="none" spc="0">
                <a:ln w="0"/>
                <a:solidFill>
                  <a:schemeClr val="tx1"/>
                </a:solidFill>
                <a:latin typeface="Arial"/>
                <a:cs typeface="Arial"/>
              </a:rPr>
              <a:t>-</a:t>
            </a:r>
            <a:r>
              <a:rPr lang="ru-RU" sz="800" b="1" cap="none" spc="0">
                <a:ln w="0"/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ru-RU" sz="800" b="1">
                <a:ln w="0"/>
                <a:latin typeface="Arial"/>
                <a:cs typeface="Arial"/>
              </a:rPr>
              <a:t>30</a:t>
            </a:r>
            <a:r>
              <a:rPr lang="en-US" sz="800" b="1" cap="none" spc="0">
                <a:ln w="0"/>
                <a:solidFill>
                  <a:schemeClr val="tx1"/>
                </a:solidFill>
                <a:latin typeface="Arial"/>
                <a:cs typeface="Arial"/>
              </a:rPr>
              <a:t>%</a:t>
            </a:r>
            <a:endParaRPr lang="ru-RU" sz="800" b="1" cap="none" spc="0">
              <a:ln w="0"/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 bwMode="auto">
          <a:xfrm>
            <a:off x="1917201" y="2930330"/>
            <a:ext cx="42511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600">
                <a:latin typeface="Arial"/>
                <a:cs typeface="Arial"/>
              </a:rPr>
              <a:t>601</a:t>
            </a:r>
            <a:r>
              <a:rPr lang="en-US" sz="600">
                <a:latin typeface="Arial"/>
                <a:cs typeface="Arial"/>
              </a:rPr>
              <a:t> </a:t>
            </a:r>
            <a:r>
              <a:rPr lang="ru-RU" sz="600">
                <a:latin typeface="Arial"/>
                <a:cs typeface="Arial"/>
              </a:rPr>
              <a:t>кН</a:t>
            </a:r>
            <a:endParaRPr sz="600">
              <a:latin typeface="Arial"/>
              <a:cs typeface="Arial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1917201" y="3127292"/>
            <a:ext cx="42511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600">
                <a:latin typeface="Arial"/>
                <a:cs typeface="Arial"/>
              </a:rPr>
              <a:t>531</a:t>
            </a:r>
            <a:r>
              <a:rPr lang="en-US" sz="600">
                <a:latin typeface="Arial"/>
                <a:cs typeface="Arial"/>
              </a:rPr>
              <a:t> </a:t>
            </a:r>
            <a:r>
              <a:rPr lang="ru-RU" sz="600">
                <a:latin typeface="Arial"/>
                <a:cs typeface="Arial"/>
              </a:rPr>
              <a:t>кН</a:t>
            </a:r>
            <a:endParaRPr sz="600">
              <a:latin typeface="Arial"/>
              <a:cs typeface="Arial"/>
            </a:endParaRPr>
          </a:p>
        </p:txBody>
      </p:sp>
      <p:sp>
        <p:nvSpPr>
          <p:cNvPr id="48" name="TextBox 47"/>
          <p:cNvSpPr txBox="1"/>
          <p:nvPr/>
        </p:nvSpPr>
        <p:spPr bwMode="auto">
          <a:xfrm>
            <a:off x="5570324" y="2886204"/>
            <a:ext cx="42511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600">
                <a:latin typeface="Arial"/>
                <a:cs typeface="Arial"/>
              </a:rPr>
              <a:t>710</a:t>
            </a:r>
            <a:r>
              <a:rPr lang="en-US" sz="600">
                <a:latin typeface="Arial"/>
                <a:cs typeface="Arial"/>
              </a:rPr>
              <a:t> </a:t>
            </a:r>
            <a:r>
              <a:rPr lang="ru-RU" sz="600">
                <a:latin typeface="Arial"/>
                <a:cs typeface="Arial"/>
              </a:rPr>
              <a:t>кН</a:t>
            </a:r>
            <a:endParaRPr sz="600">
              <a:latin typeface="Arial"/>
              <a:cs typeface="Arial"/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>
            <a:off x="5436096" y="3142959"/>
            <a:ext cx="42511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600">
                <a:latin typeface="Arial"/>
                <a:cs typeface="Arial"/>
              </a:rPr>
              <a:t>546</a:t>
            </a:r>
            <a:r>
              <a:rPr lang="en-US" sz="600">
                <a:latin typeface="Arial"/>
                <a:cs typeface="Arial"/>
              </a:rPr>
              <a:t> </a:t>
            </a:r>
            <a:r>
              <a:rPr lang="ru-RU" sz="600">
                <a:latin typeface="Arial"/>
                <a:cs typeface="Arial"/>
              </a:rPr>
              <a:t>кН</a:t>
            </a:r>
            <a:endParaRPr sz="600">
              <a:latin typeface="Arial"/>
              <a:cs typeface="Arial"/>
            </a:endParaRPr>
          </a:p>
        </p:txBody>
      </p:sp>
      <p:sp>
        <p:nvSpPr>
          <p:cNvPr id="50" name="Text Box 59"/>
          <p:cNvSpPr txBox="1">
            <a:spLocks noChangeArrowheads="1"/>
          </p:cNvSpPr>
          <p:nvPr/>
        </p:nvSpPr>
        <p:spPr bwMode="auto">
          <a:xfrm>
            <a:off x="648073" y="4171156"/>
            <a:ext cx="4788023" cy="272802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defRPr/>
            </a:pPr>
            <a:r>
              <a:rPr lang="ru-RU" sz="1000">
                <a:latin typeface="Arial"/>
                <a:ea typeface="Verdana"/>
                <a:cs typeface="Arial"/>
              </a:rPr>
              <a:t>Осциллограмма расчетной продольной сжимающей силы </a:t>
            </a:r>
            <a:endParaRPr/>
          </a:p>
          <a:p>
            <a:pPr algn="ctr">
              <a:defRPr/>
            </a:pPr>
            <a:r>
              <a:rPr lang="ru-RU" sz="1000">
                <a:latin typeface="Arial"/>
                <a:ea typeface="Verdana"/>
                <a:cs typeface="Arial"/>
              </a:rPr>
              <a:t>на 20-ом вагоне (в сходе) при торможении </a:t>
            </a:r>
            <a:endParaRPr/>
          </a:p>
          <a:p>
            <a:pPr algn="ctr">
              <a:defRPr/>
            </a:pPr>
            <a:endParaRPr lang="ru-RU" sz="1000">
              <a:latin typeface="Arial"/>
              <a:ea typeface="Verdana"/>
              <a:cs typeface="Arial"/>
            </a:endParaRPr>
          </a:p>
        </p:txBody>
      </p:sp>
      <p:sp>
        <p:nvSpPr>
          <p:cNvPr id="51" name="Text Box 59"/>
          <p:cNvSpPr txBox="1">
            <a:spLocks noChangeArrowheads="1"/>
          </p:cNvSpPr>
          <p:nvPr/>
        </p:nvSpPr>
        <p:spPr bwMode="auto">
          <a:xfrm>
            <a:off x="4536505" y="4149593"/>
            <a:ext cx="4788023" cy="272802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defRPr/>
            </a:pPr>
            <a:r>
              <a:rPr lang="ru-RU" sz="1000">
                <a:latin typeface="Arial"/>
                <a:ea typeface="Verdana"/>
                <a:cs typeface="Arial"/>
              </a:rPr>
              <a:t>Осциллограмма расчетной продольной сжимающей силы </a:t>
            </a:r>
            <a:endParaRPr/>
          </a:p>
          <a:p>
            <a:pPr algn="ctr">
              <a:defRPr/>
            </a:pPr>
            <a:r>
              <a:rPr lang="ru-RU" sz="1000">
                <a:latin typeface="Arial"/>
                <a:ea typeface="Verdana"/>
                <a:cs typeface="Arial"/>
              </a:rPr>
              <a:t>на </a:t>
            </a:r>
            <a:r>
              <a:rPr lang="en-US" sz="1000">
                <a:latin typeface="Arial"/>
                <a:ea typeface="Verdana"/>
                <a:cs typeface="Arial"/>
              </a:rPr>
              <a:t>66</a:t>
            </a:r>
            <a:r>
              <a:rPr lang="ru-RU" sz="1000">
                <a:latin typeface="Arial"/>
                <a:ea typeface="Verdana"/>
                <a:cs typeface="Arial"/>
              </a:rPr>
              <a:t>-ом вагоне (в сходе) при торможении </a:t>
            </a:r>
            <a:endParaRPr/>
          </a:p>
          <a:p>
            <a:pPr algn="ctr">
              <a:defRPr/>
            </a:pPr>
            <a:endParaRPr lang="ru-RU" sz="1000">
              <a:latin typeface="Arial"/>
              <a:ea typeface="Verdana"/>
              <a:cs typeface="Arial"/>
            </a:endParaRPr>
          </a:p>
        </p:txBody>
      </p:sp>
      <p:sp>
        <p:nvSpPr>
          <p:cNvPr id="52" name="Text Box 59"/>
          <p:cNvSpPr txBox="1">
            <a:spLocks noChangeArrowheads="1"/>
          </p:cNvSpPr>
          <p:nvPr/>
        </p:nvSpPr>
        <p:spPr bwMode="auto">
          <a:xfrm>
            <a:off x="1043608" y="614595"/>
            <a:ext cx="7056784" cy="272802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defRPr/>
            </a:pPr>
            <a:r>
              <a:rPr lang="ru-RU" sz="1000">
                <a:latin typeface="Arial"/>
                <a:ea typeface="Verdana"/>
              </a:rPr>
              <a:t>Гистограммы распределения продольных сжимающих сил при торможении поезда</a:t>
            </a:r>
            <a:endParaRPr/>
          </a:p>
          <a:p>
            <a:pPr algn="ctr">
              <a:defRPr/>
            </a:pPr>
            <a:endParaRPr lang="ru-RU" sz="1000">
              <a:latin typeface="Arial"/>
              <a:ea typeface="Verdana"/>
              <a:cs typeface="Arial"/>
            </a:endParaRPr>
          </a:p>
        </p:txBody>
      </p:sp>
      <p:cxnSp>
        <p:nvCxnSpPr>
          <p:cNvPr id="53" name="Прямая соединительная линия 52"/>
          <p:cNvCxnSpPr>
            <a:cxnSpLocks/>
          </p:cNvCxnSpPr>
          <p:nvPr/>
        </p:nvCxnSpPr>
        <p:spPr bwMode="auto">
          <a:xfrm flipH="1">
            <a:off x="1060894" y="1238600"/>
            <a:ext cx="7268002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 bwMode="auto">
          <a:xfrm>
            <a:off x="1187624" y="983315"/>
            <a:ext cx="10057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800">
                <a:solidFill>
                  <a:srgbClr val="FF0000"/>
                </a:solidFill>
                <a:latin typeface="Arial"/>
                <a:cs typeface="Arial"/>
              </a:rPr>
              <a:t>590 </a:t>
            </a:r>
            <a:r>
              <a:rPr lang="ru-RU" sz="800">
                <a:solidFill>
                  <a:srgbClr val="FF0000"/>
                </a:solidFill>
                <a:latin typeface="Arial"/>
                <a:cs typeface="Arial"/>
              </a:rPr>
              <a:t>кН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rcRect l="3127" t="1077" r="272" b="2188"/>
          <a:stretch/>
        </p:blipFill>
        <p:spPr bwMode="auto">
          <a:xfrm>
            <a:off x="1589204" y="2603657"/>
            <a:ext cx="4796235" cy="1760643"/>
          </a:xfrm>
          <a:prstGeom prst="rect">
            <a:avLst/>
          </a:prstGeom>
        </p:spPr>
      </p:pic>
      <p:graphicFrame>
        <p:nvGraphicFramePr>
          <p:cNvPr id="16" name="Диаграмма 15"/>
          <p:cNvGraphicFramePr>
            <a:graphicFrameLocks noChangeAspect="1"/>
          </p:cNvGraphicFramePr>
          <p:nvPr/>
        </p:nvGraphicFramePr>
        <p:xfrm>
          <a:off x="434764" y="483518"/>
          <a:ext cx="8601732" cy="2354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69436" y="-42170"/>
            <a:ext cx="9249948" cy="813720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 algn="just">
              <a:defRPr/>
            </a:pPr>
            <a:r>
              <a:rPr lang="ru-RU">
                <a:latin typeface="Verdana"/>
                <a:ea typeface="Verdana"/>
              </a:rPr>
              <a:t>Сравнение продольных сил при экстренном торможении </a:t>
            </a:r>
            <a:endParaRPr/>
          </a:p>
          <a:p>
            <a:pPr marL="0" lvl="1" algn="just">
              <a:defRPr/>
            </a:pPr>
            <a:r>
              <a:rPr lang="ru-RU">
                <a:latin typeface="Verdana"/>
                <a:ea typeface="Verdana"/>
              </a:rPr>
              <a:t>в поездах из 71 и 99 порожних полувагонов</a:t>
            </a:r>
            <a:endParaRPr/>
          </a:p>
        </p:txBody>
      </p:sp>
      <p:sp>
        <p:nvSpPr>
          <p:cNvPr id="2050" name="Rectangle 55"/>
          <p:cNvSpPr>
            <a:spLocks noChangeArrowheads="1"/>
          </p:cNvSpPr>
          <p:nvPr/>
        </p:nvSpPr>
        <p:spPr bwMode="auto">
          <a:xfrm>
            <a:off x="4207156" y="43936"/>
            <a:ext cx="72968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23" algn="ctr" defTabSz="914355">
              <a:defRPr/>
            </a:pPr>
            <a:endParaRPr lang="ru-RU">
              <a:latin typeface="Arial"/>
            </a:endParaRPr>
          </a:p>
        </p:txBody>
      </p:sp>
      <p:sp>
        <p:nvSpPr>
          <p:cNvPr id="2051" name="Rectangle 62"/>
          <p:cNvSpPr>
            <a:spLocks noChangeArrowheads="1"/>
          </p:cNvSpPr>
          <p:nvPr/>
        </p:nvSpPr>
        <p:spPr bwMode="auto">
          <a:xfrm>
            <a:off x="274639" y="424936"/>
            <a:ext cx="184731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/>
          </a:p>
        </p:txBody>
      </p:sp>
      <p:cxnSp>
        <p:nvCxnSpPr>
          <p:cNvPr id="10" name="Прямая со стрелкой 9"/>
          <p:cNvCxnSpPr>
            <a:cxnSpLocks/>
          </p:cNvCxnSpPr>
          <p:nvPr/>
        </p:nvCxnSpPr>
        <p:spPr bwMode="auto">
          <a:xfrm flipH="1">
            <a:off x="3991372" y="2355726"/>
            <a:ext cx="1" cy="17999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 bwMode="auto">
          <a:xfrm>
            <a:off x="3632891" y="3787458"/>
            <a:ext cx="5918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800">
                <a:latin typeface="Arial"/>
                <a:cs typeface="Arial"/>
              </a:rPr>
              <a:t>71 вагон</a:t>
            </a:r>
            <a:endParaRPr/>
          </a:p>
        </p:txBody>
      </p:sp>
      <p:sp>
        <p:nvSpPr>
          <p:cNvPr id="26" name="TextBox 25"/>
          <p:cNvSpPr txBox="1"/>
          <p:nvPr/>
        </p:nvSpPr>
        <p:spPr bwMode="auto">
          <a:xfrm>
            <a:off x="6300192" y="4299942"/>
            <a:ext cx="3225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800">
                <a:latin typeface="Arial"/>
                <a:cs typeface="Arial"/>
              </a:rPr>
              <a:t>t, </a:t>
            </a:r>
            <a:r>
              <a:rPr lang="ru-RU" sz="800">
                <a:latin typeface="Arial"/>
                <a:cs typeface="Arial"/>
              </a:rPr>
              <a:t>с</a:t>
            </a:r>
            <a:endParaRPr sz="2000">
              <a:latin typeface="Arial"/>
              <a:cs typeface="Arial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1547664" y="2427734"/>
            <a:ext cx="4347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800">
                <a:latin typeface="Arial"/>
                <a:cs typeface="Arial"/>
              </a:rPr>
              <a:t>N</a:t>
            </a:r>
            <a:r>
              <a:rPr lang="ru-RU" sz="800">
                <a:latin typeface="Arial"/>
                <a:cs typeface="Arial"/>
              </a:rPr>
              <a:t>,</a:t>
            </a:r>
            <a:r>
              <a:rPr lang="en-US" sz="800">
                <a:latin typeface="Arial"/>
                <a:cs typeface="Arial"/>
              </a:rPr>
              <a:t> </a:t>
            </a:r>
            <a:r>
              <a:rPr lang="ru-RU" sz="800">
                <a:latin typeface="Arial"/>
                <a:cs typeface="Arial"/>
              </a:rPr>
              <a:t>кН</a:t>
            </a:r>
            <a:endParaRPr sz="200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4784236" y="3219822"/>
            <a:ext cx="7040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800">
                <a:latin typeface="Arial"/>
                <a:cs typeface="Arial"/>
              </a:rPr>
              <a:t>99 вагонов</a:t>
            </a:r>
            <a:endParaRPr/>
          </a:p>
        </p:txBody>
      </p:sp>
      <p:cxnSp>
        <p:nvCxnSpPr>
          <p:cNvPr id="5" name="Прямая со стрелкой 4"/>
          <p:cNvCxnSpPr>
            <a:cxnSpLocks/>
          </p:cNvCxnSpPr>
          <p:nvPr/>
        </p:nvCxnSpPr>
        <p:spPr bwMode="auto">
          <a:xfrm flipH="1">
            <a:off x="4778889" y="3424536"/>
            <a:ext cx="178042" cy="130918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cxnSpLocks/>
            <a:stCxn id="17" idx="0"/>
          </p:cNvCxnSpPr>
          <p:nvPr/>
        </p:nvCxnSpPr>
        <p:spPr bwMode="auto">
          <a:xfrm flipV="1">
            <a:off x="3928806" y="3579862"/>
            <a:ext cx="147957" cy="207596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cxnSpLocks/>
          </p:cNvCxnSpPr>
          <p:nvPr/>
        </p:nvCxnSpPr>
        <p:spPr bwMode="auto">
          <a:xfrm>
            <a:off x="3707904" y="894870"/>
            <a:ext cx="252000" cy="252000"/>
          </a:xfrm>
          <a:prstGeom prst="straightConnector1">
            <a:avLst/>
          </a:prstGeom>
          <a:ln w="95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cxnSpLocks/>
          </p:cNvCxnSpPr>
          <p:nvPr/>
        </p:nvCxnSpPr>
        <p:spPr bwMode="auto">
          <a:xfrm flipV="1">
            <a:off x="4001102" y="915566"/>
            <a:ext cx="226729" cy="350813"/>
          </a:xfrm>
          <a:prstGeom prst="straightConnector1">
            <a:avLst/>
          </a:prstGeom>
          <a:ln w="95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 bwMode="auto">
          <a:xfrm>
            <a:off x="3424481" y="730242"/>
            <a:ext cx="516307" cy="215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800" b="1">
                <a:ln w="0"/>
                <a:latin typeface="Arial"/>
                <a:cs typeface="Arial"/>
              </a:rPr>
              <a:t>655</a:t>
            </a:r>
            <a:r>
              <a:rPr lang="ru-RU" sz="800" b="1">
                <a:ln w="0"/>
                <a:solidFill>
                  <a:schemeClr val="tx1"/>
                </a:solidFill>
                <a:latin typeface="Arial"/>
                <a:cs typeface="Arial"/>
              </a:rPr>
              <a:t> кН</a:t>
            </a:r>
            <a:endParaRPr lang="ru-RU" sz="800" b="1" cap="none" spc="0">
              <a:ln w="0"/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4030268" y="730242"/>
            <a:ext cx="516307" cy="215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800" b="1">
                <a:ln w="0"/>
                <a:solidFill>
                  <a:schemeClr val="tx1"/>
                </a:solidFill>
                <a:latin typeface="Arial"/>
                <a:cs typeface="Arial"/>
              </a:rPr>
              <a:t>574 кН</a:t>
            </a:r>
            <a:endParaRPr lang="ru-RU" sz="800" b="1" cap="none" spc="0">
              <a:ln w="0"/>
              <a:solidFill>
                <a:schemeClr val="tx1"/>
              </a:solidFill>
              <a:latin typeface="Arial"/>
              <a:cs typeface="Arial"/>
            </a:endParaRPr>
          </a:p>
        </p:txBody>
      </p: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>
            <a:off x="1756215" y="3003798"/>
            <a:ext cx="4602756" cy="0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 bwMode="auto">
          <a:xfrm>
            <a:off x="5810416" y="2825124"/>
            <a:ext cx="5629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800">
                <a:solidFill>
                  <a:srgbClr val="FF0000"/>
                </a:solidFill>
                <a:latin typeface="Arial"/>
                <a:cs typeface="Arial"/>
              </a:rPr>
              <a:t>[590 </a:t>
            </a:r>
            <a:r>
              <a:rPr lang="ru-RU" sz="800">
                <a:solidFill>
                  <a:srgbClr val="FF0000"/>
                </a:solidFill>
                <a:latin typeface="Arial"/>
                <a:cs typeface="Arial"/>
              </a:rPr>
              <a:t>кН</a:t>
            </a:r>
            <a:r>
              <a:rPr lang="en-US" sz="800">
                <a:solidFill>
                  <a:srgbClr val="FF0000"/>
                </a:solidFill>
                <a:latin typeface="Arial"/>
                <a:cs typeface="Arial"/>
              </a:rPr>
              <a:t>]</a:t>
            </a:r>
            <a:endParaRPr lang="ru-RU" sz="80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2" name="Text Box 59"/>
          <p:cNvSpPr txBox="1">
            <a:spLocks noChangeArrowheads="1"/>
          </p:cNvSpPr>
          <p:nvPr/>
        </p:nvSpPr>
        <p:spPr bwMode="auto">
          <a:xfrm>
            <a:off x="1589204" y="4371950"/>
            <a:ext cx="4962507" cy="272802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defRPr/>
            </a:pPr>
            <a:r>
              <a:rPr lang="ru-RU" sz="1000">
                <a:latin typeface="Arial"/>
                <a:ea typeface="Verdana"/>
                <a:cs typeface="Arial"/>
              </a:rPr>
              <a:t>Осциллограмма расчетной продольной сжимающей силы </a:t>
            </a:r>
            <a:endParaRPr/>
          </a:p>
          <a:p>
            <a:pPr algn="ctr">
              <a:defRPr/>
            </a:pPr>
            <a:r>
              <a:rPr lang="ru-RU" sz="1000">
                <a:latin typeface="Arial"/>
                <a:ea typeface="Verdana"/>
                <a:cs typeface="Arial"/>
              </a:rPr>
              <a:t>на 41-ом вагоне (в сходе) при торможении </a:t>
            </a:r>
            <a:endParaRPr/>
          </a:p>
          <a:p>
            <a:pPr algn="ctr">
              <a:defRPr/>
            </a:pPr>
            <a:endParaRPr lang="ru-RU" sz="1000">
              <a:latin typeface="Arial"/>
              <a:ea typeface="Verdana"/>
              <a:cs typeface="Arial"/>
            </a:endParaRPr>
          </a:p>
        </p:txBody>
      </p:sp>
      <p:sp>
        <p:nvSpPr>
          <p:cNvPr id="23" name="Text Box 59"/>
          <p:cNvSpPr txBox="1">
            <a:spLocks noChangeArrowheads="1"/>
          </p:cNvSpPr>
          <p:nvPr/>
        </p:nvSpPr>
        <p:spPr bwMode="auto">
          <a:xfrm>
            <a:off x="1043608" y="555526"/>
            <a:ext cx="7056784" cy="272802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defRPr/>
            </a:pPr>
            <a:r>
              <a:rPr lang="ru-RU" sz="1000">
                <a:latin typeface="Arial"/>
                <a:ea typeface="Verdana"/>
              </a:rPr>
              <a:t>Гистограммы распределения продольных сжимающих сил при торможении поезда</a:t>
            </a:r>
            <a:endParaRPr/>
          </a:p>
          <a:p>
            <a:pPr algn="ctr">
              <a:defRPr/>
            </a:pPr>
            <a:endParaRPr lang="ru-RU" sz="1000">
              <a:latin typeface="Arial"/>
              <a:ea typeface="Verdana"/>
              <a:cs typeface="Arial"/>
            </a:endParaRPr>
          </a:p>
        </p:txBody>
      </p:sp>
      <p:cxnSp>
        <p:nvCxnSpPr>
          <p:cNvPr id="24" name="Прямая соединительная линия 23"/>
          <p:cNvCxnSpPr>
            <a:cxnSpLocks/>
          </p:cNvCxnSpPr>
          <p:nvPr/>
        </p:nvCxnSpPr>
        <p:spPr bwMode="auto">
          <a:xfrm flipH="1" flipV="1">
            <a:off x="755576" y="1275026"/>
            <a:ext cx="7920880" cy="58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 bwMode="auto">
          <a:xfrm>
            <a:off x="795584" y="1059582"/>
            <a:ext cx="10057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800">
                <a:solidFill>
                  <a:srgbClr val="FF0000"/>
                </a:solidFill>
                <a:latin typeface="Arial"/>
                <a:cs typeface="Arial"/>
              </a:rPr>
              <a:t>590 </a:t>
            </a:r>
            <a:r>
              <a:rPr lang="ru-RU" sz="800">
                <a:solidFill>
                  <a:srgbClr val="FF0000"/>
                </a:solidFill>
                <a:latin typeface="Arial"/>
                <a:cs typeface="Arial"/>
              </a:rPr>
              <a:t>кН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4" name="Text Box 59"/>
          <p:cNvSpPr txBox="1">
            <a:spLocks noChangeArrowheads="1"/>
          </p:cNvSpPr>
          <p:nvPr/>
        </p:nvSpPr>
        <p:spPr bwMode="auto">
          <a:xfrm>
            <a:off x="114441" y="559842"/>
            <a:ext cx="8874351" cy="272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0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Схема формирования опытного поезда для проведения испытаний на территории АО «ВНИКТИ» </a:t>
            </a:r>
            <a:endParaRPr lang="ru-RU" sz="1000">
              <a:latin typeface="Verdana"/>
              <a:ea typeface="Verdana"/>
              <a:cs typeface="Times New Roman"/>
            </a:endParaRPr>
          </a:p>
        </p:txBody>
      </p:sp>
      <p:sp>
        <p:nvSpPr>
          <p:cNvPr id="135" name="Text Box 2"/>
          <p:cNvSpPr txBox="1">
            <a:spLocks noChangeArrowheads="1"/>
          </p:cNvSpPr>
          <p:nvPr/>
        </p:nvSpPr>
        <p:spPr bwMode="auto">
          <a:xfrm>
            <a:off x="-39320" y="-47169"/>
            <a:ext cx="9025304" cy="583406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>
              <a:defRPr/>
            </a:pPr>
            <a:r>
              <a:rPr lang="ru-RU">
                <a:latin typeface="Verdana"/>
              </a:rPr>
              <a:t>Подготовка к натурному эксперименту </a:t>
            </a:r>
            <a:endParaRPr/>
          </a:p>
          <a:p>
            <a:pPr marL="0" lvl="1">
              <a:defRPr/>
            </a:pPr>
            <a:r>
              <a:rPr lang="ru-RU">
                <a:latin typeface="Verdana"/>
              </a:rPr>
              <a:t>по определению возможности сходов порожних вагонов</a:t>
            </a:r>
            <a:endParaRPr/>
          </a:p>
        </p:txBody>
      </p:sp>
      <p:sp>
        <p:nvSpPr>
          <p:cNvPr id="146" name="Text Box 59"/>
          <p:cNvSpPr txBox="1">
            <a:spLocks noChangeArrowheads="1"/>
          </p:cNvSpPr>
          <p:nvPr/>
        </p:nvSpPr>
        <p:spPr bwMode="auto">
          <a:xfrm>
            <a:off x="114441" y="2371613"/>
            <a:ext cx="8874352" cy="66737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 marL="2060575" indent="-2060575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100" u="sng">
                <a:latin typeface="Arial"/>
                <a:cs typeface="Arial"/>
              </a:rPr>
              <a:t>Цель натурного эксперимента</a:t>
            </a:r>
            <a:r>
              <a:rPr lang="ru-RU" sz="1100">
                <a:latin typeface="Arial"/>
                <a:cs typeface="Arial"/>
              </a:rPr>
              <a:t>: </a:t>
            </a:r>
            <a:r>
              <a:rPr lang="ru-RU" sz="1100" b="1">
                <a:latin typeface="Arial"/>
                <a:cs typeface="Arial"/>
              </a:rPr>
              <a:t>комплексная оценка факторов</a:t>
            </a:r>
            <a:r>
              <a:rPr lang="ru-RU" sz="1100">
                <a:latin typeface="Arial"/>
                <a:cs typeface="Arial"/>
              </a:rPr>
              <a:t>, влияющих на устойчивость колесной пары порожнего вагона против схода с рельсов </a:t>
            </a:r>
            <a:r>
              <a:rPr lang="ru-RU" sz="1100" b="1">
                <a:latin typeface="Arial"/>
                <a:cs typeface="Arial"/>
              </a:rPr>
              <a:t>при действии продольных сил </a:t>
            </a:r>
            <a:r>
              <a:rPr lang="ru-RU" sz="1100">
                <a:latin typeface="Arial"/>
                <a:cs typeface="Arial"/>
              </a:rPr>
              <a:t>для выявления причин сходов порожних вагонов в составе грузовых поездов</a:t>
            </a:r>
            <a:endParaRPr lang="ru-RU" sz="1100">
              <a:latin typeface="Arial"/>
              <a:ea typeface="Verdana"/>
              <a:cs typeface="Arial"/>
            </a:endParaRPr>
          </a:p>
        </p:txBody>
      </p:sp>
      <p:sp>
        <p:nvSpPr>
          <p:cNvPr id="147" name="Прямоугольник 146"/>
          <p:cNvSpPr/>
          <p:nvPr/>
        </p:nvSpPr>
        <p:spPr bwMode="auto">
          <a:xfrm>
            <a:off x="373238" y="3105032"/>
            <a:ext cx="78806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defRPr/>
            </a:pPr>
            <a:r>
              <a:rPr lang="ru-RU" sz="1050">
                <a:latin typeface="Arial"/>
                <a:ea typeface="Times New Roman"/>
                <a:cs typeface="Arial"/>
              </a:rPr>
              <a:t>Регистрируются следующие динамические показатели:</a:t>
            </a:r>
            <a:endParaRPr/>
          </a:p>
          <a:p>
            <a:pPr indent="457200" algn="just">
              <a:defRPr/>
            </a:pPr>
            <a:r>
              <a:rPr lang="ru-RU" sz="1050">
                <a:latin typeface="Arial"/>
                <a:ea typeface="Times New Roman"/>
                <a:cs typeface="Arial"/>
              </a:rPr>
              <a:t>– поперечные силы, действующие от колесной пары на левую и правую боковые рамы тележек (рамная сила);</a:t>
            </a:r>
            <a:endParaRPr/>
          </a:p>
          <a:p>
            <a:pPr indent="457200" algn="just">
              <a:defRPr/>
            </a:pPr>
            <a:r>
              <a:rPr lang="ru-RU" sz="1050">
                <a:latin typeface="Arial"/>
                <a:ea typeface="Times New Roman"/>
                <a:cs typeface="Arial"/>
              </a:rPr>
              <a:t>– вертикальные силы, действующие от левой и правой букс на боковые рамы тележек;</a:t>
            </a:r>
            <a:endParaRPr/>
          </a:p>
          <a:p>
            <a:pPr indent="457200" algn="just">
              <a:defRPr/>
            </a:pPr>
            <a:r>
              <a:rPr lang="ru-RU" sz="1050">
                <a:latin typeface="Arial"/>
                <a:ea typeface="Times New Roman"/>
                <a:cs typeface="Arial"/>
              </a:rPr>
              <a:t>– прогиб пружин рессорного подвешивания;</a:t>
            </a:r>
            <a:endParaRPr/>
          </a:p>
          <a:p>
            <a:pPr indent="457200" algn="just">
              <a:defRPr/>
            </a:pPr>
            <a:r>
              <a:rPr lang="ru-RU" sz="1050">
                <a:latin typeface="Arial"/>
                <a:ea typeface="Times New Roman"/>
                <a:cs typeface="Arial"/>
              </a:rPr>
              <a:t>– продольные отклонения головок автосцепок исследуемого вагона;</a:t>
            </a:r>
            <a:endParaRPr/>
          </a:p>
          <a:p>
            <a:pPr indent="457200" algn="just">
              <a:defRPr/>
            </a:pPr>
            <a:r>
              <a:rPr lang="ru-RU" sz="1050">
                <a:latin typeface="Arial"/>
                <a:ea typeface="Times New Roman"/>
                <a:cs typeface="Arial"/>
              </a:rPr>
              <a:t>– продольные силы в автосцепках исследуемого вагона;</a:t>
            </a:r>
            <a:endParaRPr/>
          </a:p>
          <a:p>
            <a:pPr indent="457200" algn="just">
              <a:defRPr/>
            </a:pPr>
            <a:r>
              <a:rPr lang="ru-RU" sz="1050">
                <a:latin typeface="Arial"/>
                <a:ea typeface="Times New Roman"/>
                <a:cs typeface="Arial"/>
              </a:rPr>
              <a:t>– напряжения в контррельсе, по которым рассчитываются вертикальные и боковые  силы  от колес</a:t>
            </a:r>
            <a:endParaRPr/>
          </a:p>
          <a:p>
            <a:pPr indent="457200" algn="just">
              <a:defRPr/>
            </a:pPr>
            <a:endParaRPr lang="ru-RU" sz="1050">
              <a:latin typeface="Arial"/>
              <a:ea typeface="Times New Roman"/>
              <a:cs typeface="Arial"/>
            </a:endParaRPr>
          </a:p>
        </p:txBody>
      </p:sp>
      <p:pic>
        <p:nvPicPr>
          <p:cNvPr id="142" name="Picture 3" descr="Y:\14\_ОБМЕН для Всех!!! Класть сюда!\СХОДЫ\2024\ПВ.png"/>
          <p:cNvPicPr>
            <a:picLocks noChangeAspect="1" noChangeArrowheads="1"/>
          </p:cNvPicPr>
          <p:nvPr/>
        </p:nvPicPr>
        <p:blipFill>
          <a:blip r:embed="rId2"/>
          <a:srcRect b="10829"/>
          <a:stretch/>
        </p:blipFill>
        <p:spPr bwMode="auto">
          <a:xfrm>
            <a:off x="4493381" y="1391938"/>
            <a:ext cx="966234" cy="281081"/>
          </a:xfrm>
          <a:prstGeom prst="rect">
            <a:avLst/>
          </a:prstGeom>
          <a:noFill/>
        </p:spPr>
      </p:pic>
      <p:pic>
        <p:nvPicPr>
          <p:cNvPr id="1026" name="Picture 2" descr="Y:\14\_ОБМЕН для Всех!!! Класть сюда!\СХОДЫ\2024\ПРЕЗЕНТАЦИИ\Рабочая\Модели вагонов\100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2291263" y="1368394"/>
            <a:ext cx="1008112" cy="339260"/>
          </a:xfrm>
          <a:prstGeom prst="rect">
            <a:avLst/>
          </a:prstGeom>
          <a:noFill/>
        </p:spPr>
      </p:pic>
      <p:pic>
        <p:nvPicPr>
          <p:cNvPr id="1027" name="Picture 3" descr="Y:\14\_ОБМЕН для Всех!!! Класть сюда!\СХОДЫ\2024\ПРЕЗЕНТАЦИИ\Рабочая\Модели вагонов\13-2114k-1.jp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3285521" y="1484307"/>
            <a:ext cx="1205256" cy="192481"/>
          </a:xfrm>
          <a:prstGeom prst="rect">
            <a:avLst/>
          </a:prstGeom>
          <a:noFill/>
        </p:spPr>
      </p:pic>
      <p:pic>
        <p:nvPicPr>
          <p:cNvPr id="1028" name="Picture 4" descr="Y:\14\_ОБМЕН для Всех!!! Класть сюда!\СХОДЫ\2024\ПРЕЗЕНТАЦИИ\Рабочая\-tt-stendovaja-model-teplovoza-tem7a.jpg"/>
          <p:cNvPicPr>
            <a:picLocks noChangeAspect="1" noChangeArrowheads="1"/>
          </p:cNvPicPr>
          <p:nvPr/>
        </p:nvPicPr>
        <p:blipFill>
          <a:blip r:embed="rId5"/>
          <a:srcRect l="7997" t="42753" r="7153" b="34437"/>
          <a:stretch/>
        </p:blipFill>
        <p:spPr bwMode="auto">
          <a:xfrm>
            <a:off x="1074054" y="1350287"/>
            <a:ext cx="1240281" cy="333428"/>
          </a:xfrm>
          <a:prstGeom prst="rect">
            <a:avLst/>
          </a:prstGeom>
          <a:noFill/>
        </p:spPr>
      </p:pic>
      <p:pic>
        <p:nvPicPr>
          <p:cNvPr id="1031" name="Picture 7" descr="Y:\14\_ОБМЕН для Всех!!! Класть сюда!\СХОДЫ\2024\ПРЕЗЕНТАЦИИ\Рабочая\S_csUpmLfO0.jpg"/>
          <p:cNvPicPr>
            <a:picLocks noChangeAspect="1" noChangeArrowheads="1"/>
          </p:cNvPicPr>
          <p:nvPr/>
        </p:nvPicPr>
        <p:blipFill>
          <a:blip r:embed="rId6"/>
          <a:srcRect l="3196" t="26647" r="2257" b="30929"/>
          <a:stretch/>
        </p:blipFill>
        <p:spPr bwMode="auto">
          <a:xfrm flipH="1">
            <a:off x="-8804" y="1313285"/>
            <a:ext cx="1080122" cy="363503"/>
          </a:xfrm>
          <a:prstGeom prst="rect">
            <a:avLst/>
          </a:prstGeom>
          <a:noFill/>
        </p:spPr>
      </p:pic>
      <p:pic>
        <p:nvPicPr>
          <p:cNvPr id="1032" name="Picture 8" descr="Y:\14\_ОБМЕН для Всех!!! Класть сюда!\СХОДЫ\2024\ПРЕЗЕНТАЦИИ\Рабочая\ho-stendovaja-model-teplovoza-tgm4-.jpg"/>
          <p:cNvPicPr>
            <a:picLocks noChangeAspect="1" noChangeArrowheads="1"/>
          </p:cNvPicPr>
          <p:nvPr/>
        </p:nvPicPr>
        <p:blipFill>
          <a:blip r:embed="rId7"/>
          <a:srcRect l="13949" t="40526" r="9846" b="15563"/>
          <a:stretch/>
        </p:blipFill>
        <p:spPr bwMode="auto">
          <a:xfrm>
            <a:off x="5464338" y="1355957"/>
            <a:ext cx="992205" cy="343045"/>
          </a:xfrm>
          <a:prstGeom prst="rect">
            <a:avLst/>
          </a:prstGeom>
          <a:noFill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/>
          <a:srcRect r="49396"/>
          <a:stretch/>
        </p:blipFill>
        <p:spPr bwMode="auto">
          <a:xfrm>
            <a:off x="6473504" y="1313286"/>
            <a:ext cx="1318075" cy="370430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/>
          <a:srcRect l="50645"/>
          <a:stretch/>
        </p:blipFill>
        <p:spPr bwMode="auto">
          <a:xfrm>
            <a:off x="7808395" y="1332020"/>
            <a:ext cx="1300109" cy="354853"/>
          </a:xfrm>
          <a:prstGeom prst="rect">
            <a:avLst/>
          </a:prstGeom>
          <a:noFill/>
        </p:spPr>
      </p:pic>
      <p:sp>
        <p:nvSpPr>
          <p:cNvPr id="14" name="Поле 699"/>
          <p:cNvSpPr txBox="1">
            <a:spLocks noChangeArrowheads="1"/>
          </p:cNvSpPr>
          <p:nvPr/>
        </p:nvSpPr>
        <p:spPr bwMode="auto">
          <a:xfrm>
            <a:off x="3059832" y="749837"/>
            <a:ext cx="2273023" cy="237737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800" b="1">
                <a:solidFill>
                  <a:srgbClr val="FF0000"/>
                </a:solidFill>
                <a:latin typeface="Verdana"/>
                <a:ea typeface="Verdana"/>
                <a:cs typeface="Verdana"/>
              </a:rPr>
              <a:t>Направление движения</a:t>
            </a:r>
            <a:endParaRPr sz="800" b="1">
              <a:solidFill>
                <a:srgbClr val="FF0000"/>
              </a:solidFill>
              <a:latin typeface="Verdana"/>
              <a:cs typeface="Verdana"/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3275856" y="1549784"/>
            <a:ext cx="48207" cy="4820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 bwMode="auto">
          <a:xfrm>
            <a:off x="4466673" y="1547271"/>
            <a:ext cx="48207" cy="4820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8" name="Прямая со стрелкой 17"/>
          <p:cNvCxnSpPr>
            <a:cxnSpLocks/>
          </p:cNvCxnSpPr>
          <p:nvPr/>
        </p:nvCxnSpPr>
        <p:spPr bwMode="auto">
          <a:xfrm flipV="1">
            <a:off x="3299375" y="1650942"/>
            <a:ext cx="0" cy="17042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cxnSpLocks/>
          </p:cNvCxnSpPr>
          <p:nvPr/>
        </p:nvCxnSpPr>
        <p:spPr bwMode="auto">
          <a:xfrm flipV="1">
            <a:off x="4490776" y="1644015"/>
            <a:ext cx="0" cy="17042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 Box 62"/>
          <p:cNvSpPr txBox="1">
            <a:spLocks noChangeArrowheads="1"/>
          </p:cNvSpPr>
          <p:nvPr/>
        </p:nvSpPr>
        <p:spPr bwMode="auto">
          <a:xfrm>
            <a:off x="3081389" y="1758881"/>
            <a:ext cx="463371" cy="2041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F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ас1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22" name="Text Box 62"/>
          <p:cNvSpPr txBox="1">
            <a:spLocks noChangeArrowheads="1"/>
          </p:cNvSpPr>
          <p:nvPr/>
        </p:nvSpPr>
        <p:spPr bwMode="auto">
          <a:xfrm>
            <a:off x="3080613" y="1913409"/>
            <a:ext cx="494002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ПпА1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23" name="Text Box 62"/>
          <p:cNvSpPr txBox="1">
            <a:spLocks noChangeArrowheads="1"/>
          </p:cNvSpPr>
          <p:nvPr/>
        </p:nvSpPr>
        <p:spPr bwMode="auto">
          <a:xfrm>
            <a:off x="4292002" y="1779662"/>
            <a:ext cx="422887" cy="2041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F</a:t>
            </a: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ас2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24" name="Text Box 62"/>
          <p:cNvSpPr txBox="1">
            <a:spLocks noChangeArrowheads="1"/>
          </p:cNvSpPr>
          <p:nvPr/>
        </p:nvSpPr>
        <p:spPr bwMode="auto">
          <a:xfrm>
            <a:off x="4283968" y="1916814"/>
            <a:ext cx="501121" cy="204124"/>
          </a:xfrm>
          <a:prstGeom prst="rect">
            <a:avLst/>
          </a:prstGeom>
          <a:noFill/>
          <a:ln>
            <a:noFill/>
          </a:ln>
          <a:effectLst/>
        </p:spPr>
        <p:txBody>
          <a:bodyPr rot="0" vert="horz" wrap="square" lIns="91440" tIns="45720" rIns="91440" bIns="4572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80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ПпА2</a:t>
            </a:r>
            <a:endParaRPr lang="ru-RU" sz="800">
              <a:latin typeface="Verdana"/>
              <a:ea typeface="Verdana"/>
              <a:cs typeface="Times New Roman"/>
            </a:endParaRPr>
          </a:p>
        </p:txBody>
      </p:sp>
      <p:sp>
        <p:nvSpPr>
          <p:cNvPr id="25" name="Левая фигурная скобка 24"/>
          <p:cNvSpPr/>
          <p:nvPr/>
        </p:nvSpPr>
        <p:spPr bwMode="auto">
          <a:xfrm rot="16199998">
            <a:off x="1559041" y="216138"/>
            <a:ext cx="106159" cy="3183454"/>
          </a:xfrm>
          <a:prstGeom prst="leftBrace">
            <a:avLst>
              <a:gd name="adj1" fmla="val 136385"/>
              <a:gd name="adj2" fmla="val 49620"/>
            </a:avLst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26" name="Поле 699"/>
          <p:cNvSpPr txBox="1">
            <a:spLocks noChangeArrowheads="1"/>
          </p:cNvSpPr>
          <p:nvPr/>
        </p:nvSpPr>
        <p:spPr bwMode="auto">
          <a:xfrm>
            <a:off x="704657" y="1854326"/>
            <a:ext cx="2283167" cy="237741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1200">
                <a:solidFill>
                  <a:srgbClr val="FF0000"/>
                </a:solidFill>
                <a:latin typeface="Arial"/>
                <a:ea typeface="Times New Roman"/>
                <a:cs typeface="Arial"/>
              </a:rPr>
              <a:t>Тормозные единицы</a:t>
            </a:r>
            <a:endParaRPr lang="ru-RU" sz="1100">
              <a:solidFill>
                <a:srgbClr val="FF0000"/>
              </a:solidFill>
              <a:latin typeface="Arial"/>
              <a:ea typeface="Times New Roman"/>
              <a:cs typeface="Arial"/>
            </a:endParaRPr>
          </a:p>
        </p:txBody>
      </p:sp>
      <p:sp>
        <p:nvSpPr>
          <p:cNvPr id="27" name="Левая фигурная скобка 26"/>
          <p:cNvSpPr/>
          <p:nvPr/>
        </p:nvSpPr>
        <p:spPr bwMode="auto">
          <a:xfrm rot="16199998">
            <a:off x="7211342" y="-4691"/>
            <a:ext cx="134703" cy="3659620"/>
          </a:xfrm>
          <a:prstGeom prst="leftBrace">
            <a:avLst>
              <a:gd name="adj1" fmla="val 191111"/>
              <a:gd name="adj2" fmla="val 49620"/>
            </a:avLst>
          </a:prstGeom>
          <a:noFill/>
          <a:ln w="9525">
            <a:solidFill>
              <a:srgbClr val="00B05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8" name="Поле 699"/>
          <p:cNvSpPr txBox="1">
            <a:spLocks noChangeArrowheads="1"/>
          </p:cNvSpPr>
          <p:nvPr/>
        </p:nvSpPr>
        <p:spPr bwMode="auto">
          <a:xfrm>
            <a:off x="6300192" y="1821368"/>
            <a:ext cx="2710762" cy="237742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1200">
                <a:solidFill>
                  <a:srgbClr val="00B050"/>
                </a:solidFill>
                <a:latin typeface="Arial"/>
                <a:ea typeface="Times New Roman"/>
                <a:cs typeface="Arial"/>
              </a:rPr>
              <a:t>Толкающие локомотивы</a:t>
            </a:r>
            <a:endParaRPr lang="ru-RU" sz="1100">
              <a:solidFill>
                <a:srgbClr val="00B050"/>
              </a:solidFill>
              <a:latin typeface="Arial"/>
              <a:ea typeface="Times New Roman"/>
              <a:cs typeface="Arial"/>
            </a:endParaRPr>
          </a:p>
        </p:txBody>
      </p:sp>
      <p:sp>
        <p:nvSpPr>
          <p:cNvPr id="29" name="Text Box 53"/>
          <p:cNvSpPr txBox="1">
            <a:spLocks noChangeArrowheads="1"/>
          </p:cNvSpPr>
          <p:nvPr/>
        </p:nvSpPr>
        <p:spPr bwMode="auto">
          <a:xfrm>
            <a:off x="179512" y="1059582"/>
            <a:ext cx="758992" cy="245406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Маневровый</a:t>
            </a:r>
            <a:endParaRPr lang="ru-RU" sz="120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локомотив</a:t>
            </a:r>
            <a:endParaRPr lang="ru-RU" sz="1200">
              <a:latin typeface="Times New Roman"/>
              <a:ea typeface="Times New Roman"/>
            </a:endParaRPr>
          </a:p>
        </p:txBody>
      </p:sp>
      <p:sp>
        <p:nvSpPr>
          <p:cNvPr id="30" name="Text Box 53"/>
          <p:cNvSpPr txBox="1">
            <a:spLocks noChangeArrowheads="1"/>
          </p:cNvSpPr>
          <p:nvPr/>
        </p:nvSpPr>
        <p:spPr bwMode="auto">
          <a:xfrm>
            <a:off x="1311355" y="1065247"/>
            <a:ext cx="758992" cy="245406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Модуль</a:t>
            </a:r>
            <a:endParaRPr lang="ru-RU" sz="120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тормозной</a:t>
            </a:r>
            <a:endParaRPr lang="ru-RU" sz="1200">
              <a:latin typeface="Times New Roman"/>
              <a:ea typeface="Times New Roman"/>
            </a:endParaRPr>
          </a:p>
        </p:txBody>
      </p:sp>
      <p:sp>
        <p:nvSpPr>
          <p:cNvPr id="31" name="Text Box 66"/>
          <p:cNvSpPr txBox="1">
            <a:spLocks noChangeArrowheads="1"/>
          </p:cNvSpPr>
          <p:nvPr/>
        </p:nvSpPr>
        <p:spPr bwMode="auto">
          <a:xfrm>
            <a:off x="2489263" y="1096715"/>
            <a:ext cx="612112" cy="127633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Полувагон</a:t>
            </a:r>
            <a:endParaRPr/>
          </a:p>
          <a:p>
            <a:pPr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груженый</a:t>
            </a:r>
            <a:endParaRPr lang="ru-RU" sz="1200">
              <a:latin typeface="Times New Roman"/>
              <a:ea typeface="Times New Roman"/>
            </a:endParaRPr>
          </a:p>
        </p:txBody>
      </p:sp>
      <p:sp>
        <p:nvSpPr>
          <p:cNvPr id="32" name="Text Box 24"/>
          <p:cNvSpPr txBox="1">
            <a:spLocks noChangeArrowheads="1"/>
          </p:cNvSpPr>
          <p:nvPr/>
        </p:nvSpPr>
        <p:spPr bwMode="auto">
          <a:xfrm>
            <a:off x="3563888" y="1131590"/>
            <a:ext cx="698346" cy="168169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Платформа</a:t>
            </a:r>
            <a:endParaRPr/>
          </a:p>
          <a:p>
            <a:pPr algn="ctr"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порожняя</a:t>
            </a:r>
            <a:endParaRPr lang="ru-RU" sz="1200">
              <a:latin typeface="Times New Roman"/>
              <a:ea typeface="Times New Roman"/>
            </a:endParaRPr>
          </a:p>
        </p:txBody>
      </p:sp>
      <p:sp>
        <p:nvSpPr>
          <p:cNvPr id="33" name="Text Box 24"/>
          <p:cNvSpPr txBox="1">
            <a:spLocks noChangeArrowheads="1"/>
          </p:cNvSpPr>
          <p:nvPr/>
        </p:nvSpPr>
        <p:spPr bwMode="auto">
          <a:xfrm>
            <a:off x="4634509" y="1109522"/>
            <a:ext cx="698346" cy="168169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Полувагон</a:t>
            </a:r>
            <a:endParaRPr/>
          </a:p>
          <a:p>
            <a:pPr algn="ctr"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порожний</a:t>
            </a:r>
            <a:endParaRPr lang="ru-RU" sz="1200">
              <a:latin typeface="Times New Roman"/>
              <a:ea typeface="Times New Roman"/>
            </a:endParaRPr>
          </a:p>
        </p:txBody>
      </p:sp>
      <p:sp>
        <p:nvSpPr>
          <p:cNvPr id="34" name="Text Box 53"/>
          <p:cNvSpPr txBox="1">
            <a:spLocks noChangeArrowheads="1"/>
          </p:cNvSpPr>
          <p:nvPr/>
        </p:nvSpPr>
        <p:spPr bwMode="auto">
          <a:xfrm>
            <a:off x="5580112" y="1102208"/>
            <a:ext cx="758992" cy="245406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Маневровый</a:t>
            </a:r>
            <a:endParaRPr lang="ru-RU" sz="120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локомотив</a:t>
            </a:r>
            <a:endParaRPr lang="ru-RU" sz="1200">
              <a:latin typeface="Times New Roman"/>
              <a:ea typeface="Times New Roman"/>
            </a:endParaRPr>
          </a:p>
        </p:txBody>
      </p:sp>
      <p:sp>
        <p:nvSpPr>
          <p:cNvPr id="35" name="Text Box 43"/>
          <p:cNvSpPr txBox="1">
            <a:spLocks noChangeArrowheads="1"/>
          </p:cNvSpPr>
          <p:nvPr/>
        </p:nvSpPr>
        <p:spPr bwMode="auto">
          <a:xfrm>
            <a:off x="6732240" y="1131590"/>
            <a:ext cx="818413" cy="163787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Тепловоз ТЭ116 </a:t>
            </a:r>
            <a:endParaRPr lang="ru-RU" sz="1200">
              <a:latin typeface="Times New Roman"/>
              <a:ea typeface="Times New Roman"/>
            </a:endParaRPr>
          </a:p>
        </p:txBody>
      </p:sp>
      <p:sp>
        <p:nvSpPr>
          <p:cNvPr id="36" name="Text Box 43"/>
          <p:cNvSpPr txBox="1">
            <a:spLocks noChangeArrowheads="1"/>
          </p:cNvSpPr>
          <p:nvPr/>
        </p:nvSpPr>
        <p:spPr bwMode="auto">
          <a:xfrm>
            <a:off x="8002059" y="1131925"/>
            <a:ext cx="818413" cy="163787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800" b="1">
                <a:solidFill>
                  <a:srgbClr val="000000"/>
                </a:solidFill>
                <a:latin typeface="Arial"/>
                <a:ea typeface="Times New Roman"/>
              </a:rPr>
              <a:t>Тепловоз ТЭ116 </a:t>
            </a:r>
            <a:endParaRPr lang="ru-RU" sz="1200">
              <a:latin typeface="Times New Roman"/>
              <a:ea typeface="Times New Roman"/>
            </a:endParaRPr>
          </a:p>
        </p:txBody>
      </p:sp>
      <p:sp>
        <p:nvSpPr>
          <p:cNvPr id="1212771725" name="Стрелка вниз 4"/>
          <p:cNvSpPr/>
          <p:nvPr/>
        </p:nvSpPr>
        <p:spPr bwMode="auto">
          <a:xfrm rot="5399976">
            <a:off x="3819577" y="613879"/>
            <a:ext cx="137139" cy="828529"/>
          </a:xfrm>
          <a:prstGeom prst="downArrow">
            <a:avLst>
              <a:gd name="adj1" fmla="val 34222"/>
              <a:gd name="adj2" fmla="val 13217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" name="Text Box 2"/>
          <p:cNvSpPr txBox="1">
            <a:spLocks noChangeArrowheads="1"/>
          </p:cNvSpPr>
          <p:nvPr/>
        </p:nvSpPr>
        <p:spPr bwMode="auto">
          <a:xfrm>
            <a:off x="-36512" y="-51185"/>
            <a:ext cx="9025304" cy="576064"/>
          </a:xfrm>
          <a:prstGeom prst="rect">
            <a:avLst/>
          </a:prstGeom>
          <a:noFill/>
          <a:ln>
            <a:noFill/>
          </a:ln>
        </p:spPr>
        <p:txBody>
          <a:bodyPr lIns="77925" tIns="38963" rIns="77925" bIns="38963"/>
          <a:lstStyle/>
          <a:p>
            <a:pPr marL="0" lvl="1">
              <a:defRPr/>
            </a:pPr>
            <a:r>
              <a:rPr lang="ru-RU">
                <a:latin typeface="Verdana"/>
              </a:rPr>
              <a:t>Проведение натурного эксперимента </a:t>
            </a:r>
            <a:endParaRPr/>
          </a:p>
          <a:p>
            <a:pPr marL="0" lvl="1">
              <a:defRPr/>
            </a:pPr>
            <a:r>
              <a:rPr lang="ru-RU">
                <a:latin typeface="Verdana"/>
              </a:rPr>
              <a:t>по определению возможности сходов порожних вагонов</a:t>
            </a:r>
            <a:endParaRPr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043608" y="628761"/>
            <a:ext cx="70381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>
                <a:latin typeface="Arial"/>
                <a:cs typeface="Arial"/>
              </a:rPr>
              <a:t>Прохождение </a:t>
            </a:r>
            <a:r>
              <a:rPr lang="ru-RU" sz="1600">
                <a:latin typeface="Arial"/>
              </a:rPr>
              <a:t>опытного поезда по стрелочному переводу</a:t>
            </a:r>
            <a:endParaRPr/>
          </a:p>
        </p:txBody>
      </p:sp>
      <p:pic>
        <p:nvPicPr>
          <p:cNvPr id="2" name="PoezdA_P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37689"/>
          <a:stretch/>
        </p:blipFill>
        <p:spPr bwMode="auto">
          <a:xfrm>
            <a:off x="65904" y="1275606"/>
            <a:ext cx="8820472" cy="30915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5364088" y="1131590"/>
            <a:ext cx="3528000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>
                <a:latin typeface="Arial"/>
                <a:cs typeface="Arial"/>
              </a:rPr>
              <a:t>Продольные усилия в автосцепке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>
            <a:off x="5292080" y="2731735"/>
            <a:ext cx="41764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800">
                <a:latin typeface="Arial"/>
                <a:cs typeface="Arial"/>
              </a:rPr>
              <a:t>Вертикальные перемещения надрессорной балки относительно боковой рамы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1263</Words>
  <Application>Microsoft Office PowerPoint</Application>
  <DocSecurity>0</DocSecurity>
  <PresentationFormat>Экран (16:9)</PresentationFormat>
  <Paragraphs>284</Paragraphs>
  <Slides>15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Комплексные исследования по определению возможности сходов порожних вагонов на стрелочных переводах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Михаил Гаврюшин</cp:lastModifiedBy>
  <cp:revision>1329</cp:revision>
  <dcterms:created xsi:type="dcterms:W3CDTF">2011-05-23T14:04:51Z</dcterms:created>
  <dcterms:modified xsi:type="dcterms:W3CDTF">2024-09-07T12:48:15Z</dcterms:modified>
  <dc:identifier/>
  <cp:contentStatus/>
  <dc:language/>
  <cp:version/>
</cp:coreProperties>
</file>