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sldIdLst>
    <p:sldId id="256" r:id="rId2"/>
    <p:sldId id="298" r:id="rId3"/>
    <p:sldId id="299" r:id="rId4"/>
    <p:sldId id="300" r:id="rId5"/>
    <p:sldId id="301" r:id="rId6"/>
    <p:sldId id="302" r:id="rId7"/>
    <p:sldId id="303" r:id="rId8"/>
    <p:sldId id="305" r:id="rId9"/>
    <p:sldId id="306" r:id="rId10"/>
    <p:sldId id="307" r:id="rId11"/>
    <p:sldId id="308" r:id="rId12"/>
    <p:sldId id="309" r:id="rId13"/>
    <p:sldId id="259" r:id="rId14"/>
    <p:sldId id="260" r:id="rId15"/>
    <p:sldId id="265" r:id="rId16"/>
    <p:sldId id="268" r:id="rId17"/>
    <p:sldId id="270" r:id="rId18"/>
    <p:sldId id="271" r:id="rId19"/>
  </p:sldIdLst>
  <p:sldSz cx="12192000" cy="6858000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58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7739" cy="513508"/>
          </a:xfrm>
          <a:prstGeom prst="rect">
            <a:avLst/>
          </a:prstGeom>
        </p:spPr>
        <p:txBody>
          <a:bodyPr vert="horz" lIns="99045" tIns="49523" rIns="99045" bIns="49523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4" y="1"/>
            <a:ext cx="3077739" cy="513508"/>
          </a:xfrm>
          <a:prstGeom prst="rect">
            <a:avLst/>
          </a:prstGeom>
        </p:spPr>
        <p:txBody>
          <a:bodyPr vert="horz" lIns="99045" tIns="49523" rIns="99045" bIns="49523" rtlCol="0"/>
          <a:lstStyle>
            <a:lvl1pPr algn="r">
              <a:defRPr sz="1400"/>
            </a:lvl1pPr>
          </a:lstStyle>
          <a:p>
            <a:fld id="{5244BB37-4498-498B-882D-35B830A45172}" type="datetimeFigureOut">
              <a:rPr lang="ru-RU" smtClean="0"/>
              <a:pPr/>
              <a:t>05.10.2022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5" tIns="49523" rIns="99045" bIns="4952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45" tIns="49523" rIns="99045" bIns="4952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7739" cy="513507"/>
          </a:xfrm>
          <a:prstGeom prst="rect">
            <a:avLst/>
          </a:prstGeom>
        </p:spPr>
        <p:txBody>
          <a:bodyPr vert="horz" lIns="99045" tIns="49523" rIns="99045" bIns="49523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4" y="9721107"/>
            <a:ext cx="3077739" cy="513507"/>
          </a:xfrm>
          <a:prstGeom prst="rect">
            <a:avLst/>
          </a:prstGeom>
        </p:spPr>
        <p:txBody>
          <a:bodyPr vert="horz" lIns="99045" tIns="49523" rIns="99045" bIns="49523" rtlCol="0" anchor="b"/>
          <a:lstStyle>
            <a:lvl1pPr algn="r">
              <a:defRPr sz="1400"/>
            </a:lvl1pPr>
          </a:lstStyle>
          <a:p>
            <a:fld id="{ACD5A017-6F55-411A-A7C7-A395BE213F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24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6C7FBC-5AA6-46F1-B432-4FAC637ED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1D1D8B49-64B5-4527-A952-09F1DA44F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61966B5-31A0-4BC2-AE0A-A36D6396B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974D-A826-4603-B0D7-6C656853529B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64B38EF-E294-478A-A6EE-1F299E10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4C39B094-026C-49A5-B935-0A2C2BE88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0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54D29F8-A7F8-454D-BB0B-EE77D4419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26EF5EC-E3C6-4694-99D0-53033D117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548A9A6-A36A-4052-AEA0-EFF005D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3FA7-D987-441F-8ADD-01ABD6E44235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C99AC39-1D9F-4350-A903-2B32340EB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B4CAB5-5589-48B6-99ED-EF030E0D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4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3E8B6F4-1BDB-4157-8418-3D4935BA05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A73E95E-F280-4B64-88E5-F69CF1A22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A5E14E1-8EF5-4747-BD60-2FEEF4FC5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885D-D5CB-4F32-8D30-A12ADCE6E114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05C73D2-A607-4BA5-9AC8-6895E4545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7419D77-D689-40D1-9B60-4E06651EC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0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38656A-7037-47DE-A2C7-D64AD1908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2207E26-3EBD-4AE8-8249-345DD462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5EA02A5-0F07-4CCE-8E84-B147E178C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D857-AC57-4141-A6B2-AF1F661F8B79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B935B39-6D5C-49B3-B822-3EDBD53D2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FC5EF5B-41F1-46D0-8DB0-965244F8E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09"/>
            <a:ext cx="27432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4588B25-225C-46FE-B4DD-7C35D264AEDB}" type="slidenum">
              <a:rPr lang="ru-RU" smtClean="0"/>
              <a:pPr/>
              <a:t>‹#›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D6D5764-D07A-4AA7-ABC5-90022D7DA9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34"/>
          <a:stretch/>
        </p:blipFill>
        <p:spPr>
          <a:xfrm>
            <a:off x="0" y="1017"/>
            <a:ext cx="2419350" cy="106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9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EE6158-4FD2-443B-9CD3-62352E304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937AA35-F699-4250-AA8F-38E3B01FE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25CB09-F645-4B30-819F-F7164FF34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5C69-D1A6-47C3-BAA7-B3DA83212FE1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1ACCF42-9BEF-4BB5-BB95-31B593559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75A2A02F-F4D7-45E0-89CF-A34827C1D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597F944-CB11-4AF7-9881-16D90C476C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34"/>
          <a:stretch/>
        </p:blipFill>
        <p:spPr>
          <a:xfrm>
            <a:off x="0" y="1017"/>
            <a:ext cx="2419350" cy="106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1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8E8B71-92FB-4BA3-8BE0-C9934069D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2247C3A-0E9D-4197-9A0C-23B0D0237E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0FB7115-1D8F-4013-98E3-84BA6BD82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38D19214-958C-445F-BB81-4542AD1BA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875D5-FBD0-4DF5-AB72-BD5A10C48EEA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2DE2633-3095-40CD-8339-BAC1B582A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195EA27B-D089-4800-BC71-C25C5BB61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98CA65-ED50-4D24-A056-5D88A8802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5B04E1F-7860-40F1-872B-06BC80C4E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54FE36-40DD-4594-BC25-40C4F2582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86DFD29-1E01-47F5-9331-D14A03D09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BD43C2A7-3900-46F7-A1D8-EDA81C1038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692087B8-91F8-468C-AF8F-0362D1D87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1F6C-E42C-4EDE-A1A8-5D71CE3E72DB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0D2151D5-297D-4060-937A-743B0AFC3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439D5A8-FB93-4B47-A69A-2C4F4AA3F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7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C1E5B6-A279-4E95-A326-F01BCD8D3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771F299-0E19-4A5F-A63E-C215C72DE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CDC8-3BFA-40A8-A70C-CAD952B09024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B339DE1C-6FCB-4C7D-8BEC-0078D9F8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C09793B-A84C-4FA0-B312-349CC9CFC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67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C63A2ED0-9689-4911-9B4E-4900D1448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6705-8D6A-4F3C-AD30-27777946256F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439F2BD8-46D3-46BA-A4FD-2713108D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D04A53A3-909D-4A5F-A366-A3789559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50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1F63EA5-DA1A-40D2-8A74-ED3D14BA5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41C8840-1415-4348-858E-CBCF318DA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11C0BF9-9CA4-4763-BAFE-1327BB7E8E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E3CFFF1-8CDC-4AA6-B6AE-416ACF84B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4BFB-D1B8-4122-AC4E-4D2ED346DE06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4CC290F-767A-4D0E-9F3C-FC4C9A23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62D1973-77D6-4F0D-B86C-7691C75CA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3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38B4CA3-9B00-400F-8F4B-5BB69097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5235481-4AEF-4C60-9851-753CF5E0F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8BAEFAA9-988B-4567-8810-F58CD1D0E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E068F37-62EF-44D3-AD40-E9E03EEA6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90887-AB4C-4F4F-8F6E-AA1FDBC19426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CE5A2B6-D60A-4125-97EE-6F02F1D70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82CF748-2B67-428F-88FB-38DA61F6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18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BB0FCE-F8F9-4EBB-96F4-1ACCEC6E6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9394D41-8514-4D16-8194-84E7D573F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84D2938-B141-49CC-AB60-B4E85A5A88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7D18C-3ABD-4FA0-A99B-D58806D8C4F2}" type="datetime1">
              <a:rPr lang="ru-RU" smtClean="0"/>
              <a:pPr/>
              <a:t>05.10.2022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9B63EEA-507B-4184-86E5-A9934DC14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74E4397-AC5C-4BA4-A301-10A11D1F1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85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76475A3D-75D0-47C8-94E2-01ED2A5EBB7F}"/>
              </a:ext>
            </a:extLst>
          </p:cNvPr>
          <p:cNvSpPr txBox="1"/>
          <p:nvPr/>
        </p:nvSpPr>
        <p:spPr>
          <a:xfrm>
            <a:off x="0" y="2182103"/>
            <a:ext cx="12192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ПРИМЕНЯЕМЫХ КОНЕЧНО-ЭЛЕМЕНТНЫХ МОДЕЛЕЙ МАНЕКЕНОВ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ЧИСЛЕННОМ МОДЕЛИРОВАНИИ АВАРИЙНЫХ СТОЛКНОВЕНИЙ ГРУЗОВЫХ ЭЛЕКТРОВОЗОВ </a:t>
            </a:r>
          </a:p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ОЦЕНКИ ТРАВМИРОВАННОСТИ ЛОКОМОТИВНОЙ БРИГАДЫ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08F8223-7977-4C05-B77B-3095F865C62D}"/>
              </a:ext>
            </a:extLst>
          </p:cNvPr>
          <p:cNvSpPr txBox="1"/>
          <p:nvPr/>
        </p:nvSpPr>
        <p:spPr>
          <a:xfrm>
            <a:off x="0" y="4621428"/>
            <a:ext cx="1219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Научный руководитель д.т.н., профессор каф. Вагоны Павлюков А.Э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к.т.н.,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доцент, И.о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зав. кафедрой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каф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 Вагоны Колясов К.М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ТТН-310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Жуйков М.В.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ТТН-211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Дуванов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Д.В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C0B72603-17B8-4BAD-9218-4D1B707CCA4C}"/>
              </a:ext>
            </a:extLst>
          </p:cNvPr>
          <p:cNvSpPr txBox="1"/>
          <p:nvPr/>
        </p:nvSpPr>
        <p:spPr>
          <a:xfrm>
            <a:off x="912340" y="204507"/>
            <a:ext cx="10367319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cap="all" dirty="0">
                <a:latin typeface="Times New Roman" pitchFamily="18" charset="0"/>
                <a:cs typeface="Times New Roman" pitchFamily="18" charset="0"/>
              </a:rPr>
              <a:t>Федеральное агентство железнодорожного транспорта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образовательное учреждение высшего образования</a:t>
            </a: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«Уральский государственный университет путей сообщения»</a:t>
            </a: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(ФГБОУ ВО  УрГУПС)</a:t>
            </a:r>
          </a:p>
        </p:txBody>
      </p:sp>
    </p:spTree>
    <p:extLst>
      <p:ext uri="{BB962C8B-B14F-4D97-AF65-F5344CB8AC3E}">
        <p14:creationId xmlns:p14="http://schemas.microsoft.com/office/powerpoint/2010/main" val="39796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10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КОНЕЧНО-ЭЛЕМЕНТНЫЕ МОДЕЛИ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62672" y="2298710"/>
            <a:ext cx="56007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женского манекена Hybrid III 5-го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процентиля, мужского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манекена Hybrid III 50th процентиля, 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ужского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манекена Hybrid III 95th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процентиля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совместной разработкой с Национальным центром анализа аварий (NCAC) Университета Джорджа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Вашингтона 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Ливерморская технология программного обеспечения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(LSTC)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версия является БЕТА-версией.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029" y="1976038"/>
            <a:ext cx="2155414" cy="360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21" y="1976038"/>
            <a:ext cx="2213208" cy="3600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7258" y="1976038"/>
            <a:ext cx="1942405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67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11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КОНЕЧНО-ЭЛЕМЕНТНЫЕ МОДЕЛИ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62672" y="2298710"/>
            <a:ext cx="56007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EuroSID 2 и EuroSID 2re являются совместной разработкой немецкой компании DYNAmore. Обе модели были откалиброваны с помощью доступных сертификационных тестов.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856" y="1876425"/>
            <a:ext cx="1749618" cy="36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56" y="1876425"/>
            <a:ext cx="178252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7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653" y="2061167"/>
            <a:ext cx="3552569" cy="3600000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КОНЕЧНО-ЭЛЕМЕНТНЫЕ МОДЕЛИ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10222" y="1460510"/>
            <a:ext cx="608652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Общая человеческая модель безопасности (THUMS) — модель КЭ человека, совместно разработанная TOYOTA MOTOR CORPORATION и TOYOTA CENTRAL R&amp;D LABS., INC. Целью модели является моделирование кинематики человеческого тела и реакций на травмы в автомобильных авариях. Геометрия частей человеческого тела представлена сетками КЭ, а их материальные свойства определены исходя из определяющих законов. В THUMS есть версии и вариации. За основу взята модель взрослого мужчины среднего роста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AM50%),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175 см, вес 77 кг. Были разработаны женская модель небольшого размера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AF05%)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мужская модель большого размера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AM95%).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необходимости разрабатываются модели разного размера или пола. При моделировании рассматриваются две позы: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сидячая поза, представляющая пассажира автомобиля, а другая 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стоячая поза, представляющая пешехода.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2061167"/>
            <a:ext cx="291847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34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b="33524"/>
          <a:stretch/>
        </p:blipFill>
        <p:spPr>
          <a:xfrm>
            <a:off x="1372071" y="3727557"/>
            <a:ext cx="3060000" cy="2547301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АКТУАЛЬНОСТЬ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ТЕМЫ – ПРИМЕНЕНИЕ КОНЕЧНО-ЭЛЕМЕНТНЫХ МОДЕЛЕЙ МАНЕКЕНОВ ПРИ МОДЕЛИРОВАНИИ СТОЛКНОВЕНИЙ ГРУЗОВЫХ ЭЛЕКТРОВОЗОВ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1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220" y="4253599"/>
            <a:ext cx="3060000" cy="195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2" descr="image0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220" y="1925170"/>
            <a:ext cx="3060000" cy="233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2071" y="1811008"/>
            <a:ext cx="3060000" cy="22970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2071" y="4108070"/>
            <a:ext cx="3060000" cy="21667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2071" y="1801383"/>
            <a:ext cx="3060000" cy="23115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2071" y="1801383"/>
            <a:ext cx="3060000" cy="229706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5856642A-0348-4B01-A4E2-0BD393BE00F4}"/>
              </a:ext>
            </a:extLst>
          </p:cNvPr>
          <p:cNvSpPr txBox="1"/>
          <p:nvPr/>
        </p:nvSpPr>
        <p:spPr>
          <a:xfrm>
            <a:off x="1667132" y="1236204"/>
            <a:ext cx="93599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Столкновения грузовых электровозов на железнодорожных переездах (2021 год)</a:t>
            </a:r>
          </a:p>
        </p:txBody>
      </p:sp>
    </p:spTree>
    <p:extLst>
      <p:ext uri="{BB962C8B-B14F-4D97-AF65-F5344CB8AC3E}">
        <p14:creationId xmlns:p14="http://schemas.microsoft.com/office/powerpoint/2010/main" val="7111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5DE3893B-E783-4C7E-BA74-9AF3A4710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CCD0E6B-E371-4FE6-AB2E-A21C7345319E}"/>
              </a:ext>
            </a:extLst>
          </p:cNvPr>
          <p:cNvSpPr txBox="1"/>
          <p:nvPr/>
        </p:nvSpPr>
        <p:spPr>
          <a:xfrm>
            <a:off x="2470665" y="232598"/>
            <a:ext cx="97213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МОДЕЛИРОВАНИЕ МАНЕКЕНА ДЛЯ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ЧИСЛЕННОГО МОДЕЛИРОВАНИЯ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АВАРИЙНЫХ СТОЛКНОВЕНИЙ ГРУЗОВЫХ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ЭЛЕКТРОВОЗОВ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ОЦЕНКИ ТРАВМИРОВАННОСТИ ЛОКОМОТИВНОЙ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БРИГАДЫ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5" y="1155928"/>
            <a:ext cx="11566711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952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КРИТЕРИЕВ И ПОКАЗАТЕЛЕЙ ТРАВМИРОВАНИЯ ЛОКОМОТИВНОЙ БРИГАДЫ ПРИ АВАРИЙНЫХ СТОЛКНОВЕНИЯХ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84" y="1293471"/>
            <a:ext cx="5522967" cy="504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9878" y="1556046"/>
            <a:ext cx="2756107" cy="393729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8CCD0E6B-E371-4FE6-AB2E-A21C7345319E}"/>
              </a:ext>
            </a:extLst>
          </p:cNvPr>
          <p:cNvSpPr txBox="1"/>
          <p:nvPr/>
        </p:nvSpPr>
        <p:spPr>
          <a:xfrm>
            <a:off x="6349313" y="1679871"/>
            <a:ext cx="3099487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травмирования: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головы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HPC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шеи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NIC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грудной клетки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ThCC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травмирования бедра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FFC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сжатия голени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Показатель: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по мягким тканям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VC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 травмирования голени 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06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0BE79308-345E-474A-88BD-782D0487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CAD7045-215F-46F1-9A60-46BDB31D7313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СТАТИСТИКА КОНЕЧНО-ЭЛЕМЕНТНОЙ МОДЕЛИ</a:t>
            </a:r>
            <a:endParaRPr lang="ru-RU" dirty="0"/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xmlns="" id="{8F52C938-7B69-4E92-8D3B-CC79135DC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953082"/>
              </p:ext>
            </p:extLst>
          </p:nvPr>
        </p:nvGraphicFramePr>
        <p:xfrm>
          <a:off x="365059" y="1787693"/>
          <a:ext cx="11512616" cy="3003220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70834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29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2580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элемента</a:t>
                      </a: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Трехмерный,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тип </a:t>
                      </a:r>
                      <a:r>
                        <a:rPr lang="en-US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SOLID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узловой)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2008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594468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Оболочка, тип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Shell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Одномерный элемент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Beam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Одномерный элемент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Discrete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96078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Точечный элемент   сосредоточенной массы  «Mass»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en-US" sz="16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1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7B4ACC9-3489-4F38-9788-3533348DF3B0}"/>
              </a:ext>
            </a:extLst>
          </p:cNvPr>
          <p:cNvSpPr txBox="1"/>
          <p:nvPr/>
        </p:nvSpPr>
        <p:spPr>
          <a:xfrm>
            <a:off x="222250" y="1339146"/>
            <a:ext cx="1174750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 defTabSz="360000">
              <a:buFontTx/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развития манекенов для применения оценки травмирования при столкновениях.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defTabSz="360000">
              <a:buFontTx/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Приведены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конечно-элементные модели манекенов, разработанные зарубежными компаниями.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defTabSz="360000">
              <a:buFontTx/>
              <a:buAutoNum type="arabicParenR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Приведена последовательность моделирования конечно-элементной модели манекена для численного моделирования аварийных столкновений грузовых электровозов с целью оценки травмированности локомотивной бригады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 defTabSz="360000">
              <a:buFontTx/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оценки и показателей травмирования локомотивной бригады при аварийных столкновениях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грузовых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электровозов.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89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18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BAC338A-E1F6-4104-865B-CAE8E8371A12}"/>
              </a:ext>
            </a:extLst>
          </p:cNvPr>
          <p:cNvSpPr txBox="1"/>
          <p:nvPr/>
        </p:nvSpPr>
        <p:spPr>
          <a:xfrm>
            <a:off x="0" y="2983128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174A770-3864-491D-A6A4-C5CAA3B90D88}"/>
              </a:ext>
            </a:extLst>
          </p:cNvPr>
          <p:cNvSpPr txBox="1"/>
          <p:nvPr/>
        </p:nvSpPr>
        <p:spPr>
          <a:xfrm>
            <a:off x="0" y="4954060"/>
            <a:ext cx="121920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Научный руководитель д.т.н., профессор каф. Вагоны Павлюков А.Э.</a:t>
            </a:r>
          </a:p>
          <a:p>
            <a:pPr algn="ctr">
              <a:defRPr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к.т.н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., доцент, И.о. зав. кафедрой каф. Вагоны Колясов К.М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ТТН-310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Жуйков М.В. </a:t>
            </a:r>
          </a:p>
          <a:p>
            <a:pPr algn="ctr">
              <a:defRPr/>
            </a:pPr>
            <a:r>
              <a:rPr lang="ru-RU" sz="2000" b="1" smtClean="0">
                <a:latin typeface="Times New Roman" pitchFamily="18" charset="0"/>
                <a:cs typeface="Times New Roman" pitchFamily="18" charset="0"/>
              </a:rPr>
              <a:t>Аспирант ТТН-211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Дуванов Д.В.</a:t>
            </a:r>
          </a:p>
          <a:p>
            <a:pPr algn="ctr" eaLnBrk="1" hangingPunct="1"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7687" y="1156385"/>
            <a:ext cx="1109662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ОБЗОР ПРИМЕНЯЕМЫХ КОНЕЧНО-ЭЛЕМЕНТНЫХ МОДЕЛЕЙ МАНЕКЕНОВ 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ЧИСЛЕННОМ МОДЕЛИРОВАНИИ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АВАРИЙНЫХ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ГРУЗОВЫХ ЭЛЕКТРОВОЗОВ 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ЦЕЛЬЮ ОЦЕНКИ ТРАВМИРОВАННОСТИ ЛОКОМОТИВНОЙ БРИГАДЫ</a:t>
            </a:r>
          </a:p>
        </p:txBody>
      </p:sp>
    </p:spTree>
    <p:extLst>
      <p:ext uri="{BB962C8B-B14F-4D97-AF65-F5344CB8AC3E}">
        <p14:creationId xmlns:p14="http://schemas.microsoft.com/office/powerpoint/2010/main" val="321050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851" y="1872681"/>
            <a:ext cx="6012467" cy="3600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94421" y="2869666"/>
            <a:ext cx="54547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в мире автокатастрофа со смертельным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исходом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1869 года Мэри Уорд стала первой зарегистрированной жертвой автомобильной аварии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56731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Паровая карета 1860-х годов, похожая на автомобиль. Именно с такой упала Мэри Уорд.</a:t>
            </a:r>
          </a:p>
        </p:txBody>
      </p:sp>
    </p:spTree>
    <p:extLst>
      <p:ext uri="{BB962C8B-B14F-4D97-AF65-F5344CB8AC3E}">
        <p14:creationId xmlns:p14="http://schemas.microsoft.com/office/powerpoint/2010/main" val="63179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29400" y="2528814"/>
            <a:ext cx="54547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Детройтский университет штата Уэйн первым начал серьезную работу по сбору данных о воздействии высокоскоростных столкновений на организм человека. В конце 1930-х годов не было достоверных данных о том, как человеческий организм реагирует на внезапные, сильные силы, действующие на него в автомобильной аварии.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599565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Труп, использованный во время испытания на лобовой удар.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9" y="1878355"/>
            <a:ext cx="4790041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96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19850" y="928624"/>
            <a:ext cx="54547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1954 году полковник ВВС США Джон Пол Стэпп разогнался до скорости более 1000 км/ч на ракетных санях и остановился за 1,4 секунды.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Лоуренс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Патрик, в то время профессор Университета штата Уэйн, пережил около 400 поездок на ракетных санях, чтобы проверить влияние быстрого торможения на организм человека.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Патрик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сказал, что исследование, проведенное им и его учениками, было плодотворным в разработке математических моделей, с которыми можно было бы сравнить дальнейшие исследования. В то время как данные живого тестирования были ценны, люди не могли выдержать испытаний, которые превышали определенную степень физической травмы. Для сбора информации о причинах и предотвращении травм и смертельных исходов потребуется другой вид испытуемого.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56731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Полковник Стэпп верхом на ракетных санях на военно-воздушной базе Эдвардс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83" y="1500890"/>
            <a:ext cx="486053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37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86525" y="1635360"/>
            <a:ext cx="54547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начале 1950-х годов Олдерсон и Грумман изготовили манекен, который использовался для проведения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крэш-тестов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автомобилей, так и самолетов. Оригинальный "Сьерра Сэм" был 95-м процентильным мужским манекеном (тяжелее и выше 95% человеческих мужчин).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Олдерсон продолжал выпускать так называемую серию VIP-50, построенную специально для General Motors и Ford, но также принятую на вооружение Национальным бюро стандартов. Сьерра последовала за манекеном конкурента, моделью, которую она назвала "Сьерра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Стэн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".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56731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Сьерра Сэм проверила катапультные кресла.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1153" y="1728679"/>
            <a:ext cx="1441393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19850" y="1425839"/>
            <a:ext cx="56007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General Motors, взявшая на себя инициативу по разработке надежного и долговечного манекена, не обнаружила, что ни одна модель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Sierra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удовлетворяет ее потребностям. Инженеры GM решили объединить лучшие черты VIP-серии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Sierra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Stan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вот в 1971 году на свет появился гибрид I.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 пор была проделана значительная работа по созданию все более и более совершенных манекенов. Hybrid II был представлен в 1972 году с улучшенной реакцией плеча, позвоночника и колена, а также более строгой документацией. Hybrid II стал первым манекеном, соответствующим Американскому федеральному стандарту безопасности автотранспортных средств (FMVSS) для тестирования автомобильных поясных и плечевых ремней.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850" y="567315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неинструментированных мужских манекена Hybrid II 50-го процентиля использовались в качестве балласта в испытании на столкновение на низкой скорости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850" y="1737369"/>
            <a:ext cx="4800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9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53175" y="1530614"/>
            <a:ext cx="56007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Hybrid III, 50-й процентильный мужской манекен, который впервые появился в 1976 году, является знакомым манекеном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крэш-тестов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 теперь он семейный человек. Если бы он мог стоять прямо, то был бы ростом 175 см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массой 77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кг. 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нему присоединяется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«старший брат»,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95-й процентильный гибрид III, ростом 188 см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Мисс Гибрид III-5-й процентильный женский манекен ростом 152 см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весом 50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кг. Три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детских манекена Hybrid III представляют собой десятилетнего ребенка, шестилетнего ребенка весом 21 кг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трехлетнего ребенка весом 15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кг. Основным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преимуществом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Hybrid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является улучшенная реакция шеи при сгибании вперед и вращении головы, что лучше имитирует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5" y="547281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Семейство оригинального 50-го процентильного самца Hybrid III расширилось, включив в него 95-го процентильного самца, 50-ю процентильную самку и десятилетних, шестилетних и трехлетних манекенов.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318" y="1638300"/>
            <a:ext cx="4435714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5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8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РАЗВИТИЯ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19850" y="2298710"/>
            <a:ext cx="56007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Манекен для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крэш-теста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или просто манекен, - это полномасштабное антропоморфное испытательное устройство (АТД), имитирующее размеры, весовые пропорции и артикуляцию человеческого тела во время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300734"/>
            <a:ext cx="52006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9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9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КОНЕЧНО-ЭЛЕМЕНТНЫЕ МОДЕЛИ МАНЕКЕНОВ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62672" y="2298710"/>
            <a:ext cx="56007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манекенов RigidFE Hybrid III основаны на физических манекенах для взрослых Hybrid III. Раньше эти модели назывались «RigidFE», что связано с тем, что манекены являются полудеформируемыми. Это название вызвало некоторую путаницу. Поэтому новое наименование включает «FAST», что указывает на то, что они не требуют больших вычислительных затрат из-за малого количества элементов. В серию входят женщины 5-го процентиля, мужчины 50-го процентиля и мужчины 95-го процентиля.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65" y="2073846"/>
            <a:ext cx="1974375" cy="360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6340" y="2073846"/>
            <a:ext cx="2262696" cy="3600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036" y="2073846"/>
            <a:ext cx="2143636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52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1257</Words>
  <Application>Microsoft Office PowerPoint</Application>
  <PresentationFormat>Широкоэкранный</PresentationFormat>
  <Paragraphs>102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Жуйков Михаил Владимирович</cp:lastModifiedBy>
  <cp:revision>194</cp:revision>
  <cp:lastPrinted>2022-03-14T13:47:43Z</cp:lastPrinted>
  <dcterms:created xsi:type="dcterms:W3CDTF">2020-11-15T05:17:37Z</dcterms:created>
  <dcterms:modified xsi:type="dcterms:W3CDTF">2022-10-05T06:26:05Z</dcterms:modified>
</cp:coreProperties>
</file>