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413" r:id="rId3"/>
    <p:sldId id="423" r:id="rId4"/>
    <p:sldId id="436" r:id="rId5"/>
    <p:sldId id="424" r:id="rId6"/>
    <p:sldId id="425" r:id="rId7"/>
    <p:sldId id="426" r:id="rId8"/>
    <p:sldId id="433" r:id="rId9"/>
    <p:sldId id="427" r:id="rId10"/>
    <p:sldId id="439" r:id="rId11"/>
    <p:sldId id="440" r:id="rId12"/>
    <p:sldId id="443" r:id="rId13"/>
    <p:sldId id="435" r:id="rId14"/>
    <p:sldId id="434" r:id="rId15"/>
    <p:sldId id="442" r:id="rId16"/>
    <p:sldId id="428" r:id="rId17"/>
    <p:sldId id="431" r:id="rId18"/>
    <p:sldId id="430" r:id="rId19"/>
    <p:sldId id="432" r:id="rId20"/>
  </p:sldIdLst>
  <p:sldSz cx="9144000" cy="5143500" type="screen16x9"/>
  <p:notesSz cx="6759575" cy="98679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>
          <p15:clr>
            <a:srgbClr val="A4A3A4"/>
          </p15:clr>
        </p15:guide>
        <p15:guide id="2" pos="212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AE5"/>
    <a:srgbClr val="E1DDFB"/>
    <a:srgbClr val="CBC4F8"/>
    <a:srgbClr val="0058CC"/>
    <a:srgbClr val="139E1C"/>
    <a:srgbClr val="FF5100"/>
    <a:srgbClr val="CCECFF"/>
    <a:srgbClr val="66FFFF"/>
    <a:srgbClr val="FFFF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7" autoAdjust="0"/>
    <p:restoredTop sz="81751" autoAdjust="0"/>
  </p:normalViewPr>
  <p:slideViewPr>
    <p:cSldViewPr snapToGrid="0">
      <p:cViewPr>
        <p:scale>
          <a:sx n="160" d="100"/>
          <a:sy n="160" d="100"/>
        </p:scale>
        <p:origin x="438" y="414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-1680" y="-91"/>
      </p:cViewPr>
      <p:guideLst>
        <p:guide orient="horz" pos="3108"/>
        <p:guide pos="2129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4" Type="http://schemas.openxmlformats.org/officeDocument/2006/relationships/image" Target="../media/image6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89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0638" y="0"/>
            <a:ext cx="292893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188"/>
            <a:ext cx="2928938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0638" y="9374188"/>
            <a:ext cx="2928937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BDB182C-061A-44F8-900B-CCCD1DAAA2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6221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89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30638" y="0"/>
            <a:ext cx="292893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47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39775"/>
            <a:ext cx="6578600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1700" y="4687888"/>
            <a:ext cx="4956175" cy="444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188"/>
            <a:ext cx="2928938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0638" y="9374188"/>
            <a:ext cx="2928937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C06732A-8D31-4ADD-8ACF-5E135F249A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56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39775"/>
            <a:ext cx="6578600" cy="3700463"/>
          </a:xfrm>
          <a:ln/>
        </p:spPr>
      </p:sp>
      <p:sp>
        <p:nvSpPr>
          <p:cNvPr id="7577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757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21EAABD-3EA2-4823-9414-0BC6B758BC2F}" type="slidenum">
              <a:rPr lang="en-US" altLang="ru-RU" smtClean="0"/>
              <a:pPr algn="r" eaLnBrk="1" hangingPunct="1">
                <a:spcBef>
                  <a:spcPct val="0"/>
                </a:spcBef>
              </a:pPr>
              <a:t>1</a:t>
            </a:fld>
            <a:endParaRPr lang="en-US" alt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06732A-8D31-4ADD-8ACF-5E135F249AE6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367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06732A-8D31-4ADD-8ACF-5E135F249AE6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180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7020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876294" y="4819545"/>
            <a:ext cx="66108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200" dirty="0" smtClean="0">
                <a:latin typeface="+mj-lt"/>
              </a:rPr>
              <a:t>Dynamic simulation of interaction of railway wheelsets with track under moving through turnouts</a:t>
            </a:r>
            <a:endParaRPr lang="ru-RU" sz="1200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51" y="4748152"/>
            <a:ext cx="790575" cy="385763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 userDrawn="1"/>
        </p:nvCxnSpPr>
        <p:spPr bwMode="auto">
          <a:xfrm>
            <a:off x="858828" y="4784181"/>
            <a:ext cx="8123509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Text Box 5"/>
          <p:cNvSpPr txBox="1">
            <a:spLocks noChangeArrowheads="1"/>
          </p:cNvSpPr>
          <p:nvPr userDrawn="1"/>
        </p:nvSpPr>
        <p:spPr bwMode="auto">
          <a:xfrm>
            <a:off x="7527380" y="4821927"/>
            <a:ext cx="1012301" cy="282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46800" rIns="0" bIns="46800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 smtClean="0">
                <a:solidFill>
                  <a:srgbClr val="C00000"/>
                </a:solidFill>
                <a:latin typeface="+mj-lt"/>
              </a:rPr>
              <a:t>Bryansk</a:t>
            </a:r>
            <a:r>
              <a:rPr lang="ru-RU" sz="1200" b="0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de-DE" sz="1200" b="0" dirty="0" smtClean="0">
                <a:solidFill>
                  <a:srgbClr val="C00000"/>
                </a:solidFill>
                <a:latin typeface="+mj-lt"/>
              </a:rPr>
              <a:t>2022</a:t>
            </a:r>
            <a:endParaRPr lang="ru-RU" sz="1200" b="0" dirty="0" smtClean="0">
              <a:solidFill>
                <a:srgbClr val="C00000"/>
              </a:solidFill>
              <a:latin typeface="+mj-lt"/>
            </a:endParaRPr>
          </a:p>
          <a:p>
            <a:pPr algn="ctr"/>
            <a:endParaRPr lang="en-US" sz="12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" name="Номер слайда 3"/>
          <p:cNvSpPr txBox="1">
            <a:spLocks/>
          </p:cNvSpPr>
          <p:nvPr userDrawn="1"/>
        </p:nvSpPr>
        <p:spPr>
          <a:xfrm>
            <a:off x="8567752" y="4819545"/>
            <a:ext cx="545938" cy="274320"/>
          </a:xfrm>
          <a:prstGeom prst="rect">
            <a:avLst/>
          </a:prstGeom>
          <a:ln>
            <a:noFill/>
          </a:ln>
        </p:spPr>
        <p:txBody>
          <a:bodyPr lIns="36000" rIns="36000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1200" b="0" smtClean="0">
                <a:latin typeface="+mj-lt"/>
              </a:rPr>
              <a:pPr/>
              <a:t>‹#›</a:t>
            </a:fld>
            <a:r>
              <a:rPr lang="en-US" sz="1200" b="0" dirty="0" smtClean="0">
                <a:latin typeface="+mj-lt"/>
              </a:rPr>
              <a:t>/12</a:t>
            </a:r>
            <a:endParaRPr lang="ru-RU" sz="1200" b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68135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58C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hyperlink" Target="mailto:mikheev@umlab.ru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em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8.mp4"/><Relationship Id="rId7" Type="http://schemas.openxmlformats.org/officeDocument/2006/relationships/image" Target="../media/image49.png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48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8.mp4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10.mp4"/><Relationship Id="rId7" Type="http://schemas.openxmlformats.org/officeDocument/2006/relationships/image" Target="../media/image55.png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image" Target="../media/image54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10.mp4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13" Type="http://schemas.openxmlformats.org/officeDocument/2006/relationships/image" Target="../media/image60.wmf"/><Relationship Id="rId18" Type="http://schemas.openxmlformats.org/officeDocument/2006/relationships/oleObject" Target="../embeddings/oleObject23.bin"/><Relationship Id="rId3" Type="http://schemas.openxmlformats.org/officeDocument/2006/relationships/video" Target="../media/media11.mp4"/><Relationship Id="rId7" Type="http://schemas.openxmlformats.org/officeDocument/2006/relationships/oleObject" Target="../embeddings/oleObject18.bin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62.wmf"/><Relationship Id="rId2" Type="http://schemas.microsoft.com/office/2007/relationships/media" Target="../media/media11.mp4"/><Relationship Id="rId16" Type="http://schemas.openxmlformats.org/officeDocument/2006/relationships/oleObject" Target="../embeddings/oleObject22.bin"/><Relationship Id="rId1" Type="http://schemas.openxmlformats.org/officeDocument/2006/relationships/vmlDrawing" Target="../drawings/vmlDrawing4.v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64.png"/><Relationship Id="rId5" Type="http://schemas.openxmlformats.org/officeDocument/2006/relationships/video" Target="../media/media12.mp4"/><Relationship Id="rId15" Type="http://schemas.openxmlformats.org/officeDocument/2006/relationships/image" Target="../media/image61.wmf"/><Relationship Id="rId10" Type="http://schemas.openxmlformats.org/officeDocument/2006/relationships/image" Target="../media/image59.wmf"/><Relationship Id="rId19" Type="http://schemas.openxmlformats.org/officeDocument/2006/relationships/image" Target="../media/image63.wmf"/><Relationship Id="rId4" Type="http://schemas.microsoft.com/office/2007/relationships/media" Target="../media/media12.mp4"/><Relationship Id="rId9" Type="http://schemas.openxmlformats.org/officeDocument/2006/relationships/oleObject" Target="../embeddings/oleObject19.bin"/><Relationship Id="rId14" Type="http://schemas.openxmlformats.org/officeDocument/2006/relationships/oleObject" Target="../embeddings/oleObject21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oleObject" Target="../embeddings/oleObject26.bin"/><Relationship Id="rId3" Type="http://schemas.openxmlformats.org/officeDocument/2006/relationships/video" Target="../media/media13.mp4"/><Relationship Id="rId7" Type="http://schemas.openxmlformats.org/officeDocument/2006/relationships/image" Target="../media/image69.png"/><Relationship Id="rId12" Type="http://schemas.openxmlformats.org/officeDocument/2006/relationships/image" Target="../media/image66.wmf"/><Relationship Id="rId2" Type="http://schemas.microsoft.com/office/2007/relationships/media" Target="../media/media13.mp4"/><Relationship Id="rId16" Type="http://schemas.openxmlformats.org/officeDocument/2006/relationships/image" Target="../media/image68.wmf"/><Relationship Id="rId1" Type="http://schemas.openxmlformats.org/officeDocument/2006/relationships/vmlDrawing" Target="../drawings/vmlDrawing5.vml"/><Relationship Id="rId6" Type="http://schemas.openxmlformats.org/officeDocument/2006/relationships/slideLayout" Target="../slideLayouts/slideLayout2.xml"/><Relationship Id="rId11" Type="http://schemas.openxmlformats.org/officeDocument/2006/relationships/oleObject" Target="../embeddings/oleObject25.bin"/><Relationship Id="rId5" Type="http://schemas.openxmlformats.org/officeDocument/2006/relationships/video" Target="../media/media14.mp4"/><Relationship Id="rId15" Type="http://schemas.openxmlformats.org/officeDocument/2006/relationships/oleObject" Target="../embeddings/oleObject27.bin"/><Relationship Id="rId10" Type="http://schemas.openxmlformats.org/officeDocument/2006/relationships/image" Target="../media/image65.wmf"/><Relationship Id="rId4" Type="http://schemas.microsoft.com/office/2007/relationships/media" Target="../media/media14.mp4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67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microsoft.com/office/2007/relationships/media" Target="../media/media16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6" Type="http://schemas.openxmlformats.org/officeDocument/2006/relationships/video" Target="../media/media17.mp4"/><Relationship Id="rId5" Type="http://schemas.microsoft.com/office/2007/relationships/media" Target="../media/media17.mp4"/><Relationship Id="rId4" Type="http://schemas.openxmlformats.org/officeDocument/2006/relationships/video" Target="../media/media16.mp4"/><Relationship Id="rId9" Type="http://schemas.openxmlformats.org/officeDocument/2006/relationships/image" Target="../media/image72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../media/media19.mp4"/><Relationship Id="rId7" Type="http://schemas.openxmlformats.org/officeDocument/2006/relationships/image" Target="../media/image74.png"/><Relationship Id="rId2" Type="http://schemas.openxmlformats.org/officeDocument/2006/relationships/video" Target="../media/media18.mp4"/><Relationship Id="rId1" Type="http://schemas.microsoft.com/office/2007/relationships/media" Target="../media/media18.mp4"/><Relationship Id="rId6" Type="http://schemas.openxmlformats.org/officeDocument/2006/relationships/image" Target="../media/image73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19.mp4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25.wmf"/><Relationship Id="rId3" Type="http://schemas.openxmlformats.org/officeDocument/2006/relationships/oleObject" Target="../embeddings/oleObject2.bin"/><Relationship Id="rId7" Type="http://schemas.openxmlformats.org/officeDocument/2006/relationships/image" Target="../media/image27.png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4.wmf"/><Relationship Id="rId20" Type="http://schemas.openxmlformats.org/officeDocument/2006/relationships/image" Target="../media/image26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28.png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9.wmf"/><Relationship Id="rId9" Type="http://schemas.openxmlformats.org/officeDocument/2006/relationships/image" Target="../media/image21.wmf"/><Relationship Id="rId14" Type="http://schemas.openxmlformats.org/officeDocument/2006/relationships/image" Target="../media/image23.wmf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media" Target="../media/media4.mp4"/><Relationship Id="rId13" Type="http://schemas.openxmlformats.org/officeDocument/2006/relationships/video" Target="../media/media6.mp4"/><Relationship Id="rId18" Type="http://schemas.openxmlformats.org/officeDocument/2006/relationships/image" Target="../media/image29.wmf"/><Relationship Id="rId26" Type="http://schemas.openxmlformats.org/officeDocument/2006/relationships/image" Target="../media/image33.wmf"/><Relationship Id="rId3" Type="http://schemas.openxmlformats.org/officeDocument/2006/relationships/video" Target="../media/media1.mp4"/><Relationship Id="rId21" Type="http://schemas.openxmlformats.org/officeDocument/2006/relationships/oleObject" Target="../embeddings/oleObject12.bin"/><Relationship Id="rId7" Type="http://schemas.openxmlformats.org/officeDocument/2006/relationships/video" Target="../media/media3.mp4"/><Relationship Id="rId12" Type="http://schemas.microsoft.com/office/2007/relationships/media" Target="../media/media6.mp4"/><Relationship Id="rId17" Type="http://schemas.openxmlformats.org/officeDocument/2006/relationships/oleObject" Target="../embeddings/oleObject10.bin"/><Relationship Id="rId25" Type="http://schemas.openxmlformats.org/officeDocument/2006/relationships/oleObject" Target="../embeddings/oleObject14.bin"/><Relationship Id="rId2" Type="http://schemas.microsoft.com/office/2007/relationships/media" Target="../media/media1.mp4"/><Relationship Id="rId16" Type="http://schemas.openxmlformats.org/officeDocument/2006/relationships/image" Target="../media/image37.png"/><Relationship Id="rId20" Type="http://schemas.openxmlformats.org/officeDocument/2006/relationships/image" Target="../media/image30.wmf"/><Relationship Id="rId29" Type="http://schemas.openxmlformats.org/officeDocument/2006/relationships/oleObject" Target="../embeddings/oleObject16.bin"/><Relationship Id="rId1" Type="http://schemas.openxmlformats.org/officeDocument/2006/relationships/vmlDrawing" Target="../drawings/vmlDrawing3.vml"/><Relationship Id="rId6" Type="http://schemas.microsoft.com/office/2007/relationships/media" Target="../media/media3.mp4"/><Relationship Id="rId11" Type="http://schemas.openxmlformats.org/officeDocument/2006/relationships/video" Target="../media/media5.mp4"/><Relationship Id="rId24" Type="http://schemas.openxmlformats.org/officeDocument/2006/relationships/image" Target="../media/image32.wmf"/><Relationship Id="rId32" Type="http://schemas.openxmlformats.org/officeDocument/2006/relationships/image" Target="../media/image36.wmf"/><Relationship Id="rId5" Type="http://schemas.openxmlformats.org/officeDocument/2006/relationships/video" Target="../media/media2.mp4"/><Relationship Id="rId15" Type="http://schemas.openxmlformats.org/officeDocument/2006/relationships/notesSlide" Target="../notesSlides/notesSlide2.xml"/><Relationship Id="rId23" Type="http://schemas.openxmlformats.org/officeDocument/2006/relationships/oleObject" Target="../embeddings/oleObject13.bin"/><Relationship Id="rId28" Type="http://schemas.openxmlformats.org/officeDocument/2006/relationships/image" Target="../media/image34.wmf"/><Relationship Id="rId10" Type="http://schemas.microsoft.com/office/2007/relationships/media" Target="../media/media5.mp4"/><Relationship Id="rId19" Type="http://schemas.openxmlformats.org/officeDocument/2006/relationships/oleObject" Target="../embeddings/oleObject11.bin"/><Relationship Id="rId31" Type="http://schemas.openxmlformats.org/officeDocument/2006/relationships/oleObject" Target="../embeddings/oleObject17.bin"/><Relationship Id="rId4" Type="http://schemas.microsoft.com/office/2007/relationships/media" Target="../media/media2.mp4"/><Relationship Id="rId9" Type="http://schemas.openxmlformats.org/officeDocument/2006/relationships/video" Target="../media/media4.mp4"/><Relationship Id="rId14" Type="http://schemas.openxmlformats.org/officeDocument/2006/relationships/slideLayout" Target="../slideLayouts/slideLayout2.xml"/><Relationship Id="rId22" Type="http://schemas.openxmlformats.org/officeDocument/2006/relationships/image" Target="../media/image31.wmf"/><Relationship Id="rId27" Type="http://schemas.openxmlformats.org/officeDocument/2006/relationships/oleObject" Target="../embeddings/oleObject15.bin"/><Relationship Id="rId30" Type="http://schemas.openxmlformats.org/officeDocument/2006/relationships/image" Target="../media/image3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80" y="2215287"/>
            <a:ext cx="2718625" cy="752754"/>
          </a:xfrm>
          <a:prstGeom prst="rect">
            <a:avLst/>
          </a:prstGeom>
        </p:spPr>
      </p:pic>
      <p:pic>
        <p:nvPicPr>
          <p:cNvPr id="13" name="Picture 8" descr="http://eduscan.net/upload/resize_cache/iblock/145/320_160_1/bstu_log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927" y="-567"/>
            <a:ext cx="241173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67800" y="2078469"/>
            <a:ext cx="9000000" cy="15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0" y="3100346"/>
            <a:ext cx="9000000" cy="15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290170" y="3288032"/>
            <a:ext cx="56037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800" dirty="0">
                <a:latin typeface="+mj-lt"/>
              </a:rPr>
              <a:t>Bryansk State technical university</a:t>
            </a:r>
            <a:r>
              <a:rPr lang="en-GB" sz="1800" dirty="0">
                <a:latin typeface="+mj-lt"/>
              </a:rPr>
              <a:t>,</a:t>
            </a:r>
          </a:p>
          <a:p>
            <a:pPr>
              <a:spcAft>
                <a:spcPts val="0"/>
              </a:spcAft>
            </a:pPr>
            <a:r>
              <a:rPr lang="en-GB" sz="1800" dirty="0">
                <a:latin typeface="+mj-lt"/>
              </a:rPr>
              <a:t> Laboratory of computational mechanics, </a:t>
            </a:r>
            <a:endParaRPr lang="ru-RU" sz="1800" dirty="0">
              <a:latin typeface="+mj-lt"/>
            </a:endParaRPr>
          </a:p>
          <a:p>
            <a:pPr>
              <a:spcAft>
                <a:spcPts val="0"/>
              </a:spcAft>
            </a:pPr>
            <a:r>
              <a:rPr lang="en-US" sz="1800" dirty="0" err="1">
                <a:latin typeface="+mj-lt"/>
              </a:rPr>
              <a:t>bulvar</a:t>
            </a:r>
            <a:r>
              <a:rPr lang="en-GB" sz="1800" dirty="0">
                <a:latin typeface="+mj-lt"/>
              </a:rPr>
              <a:t> 50 let </a:t>
            </a:r>
            <a:r>
              <a:rPr lang="en-GB" sz="1800" dirty="0" err="1">
                <a:latin typeface="+mj-lt"/>
              </a:rPr>
              <a:t>Oktyabrya</a:t>
            </a:r>
            <a:r>
              <a:rPr lang="ru-RU" sz="1800" dirty="0">
                <a:latin typeface="+mj-lt"/>
              </a:rPr>
              <a:t> </a:t>
            </a:r>
            <a:r>
              <a:rPr lang="en-GB" sz="1800" dirty="0">
                <a:latin typeface="+mj-lt"/>
              </a:rPr>
              <a:t>7, 241035 Bryansk, Russia</a:t>
            </a:r>
            <a:endParaRPr lang="ru-RU" sz="1800" dirty="0">
              <a:latin typeface="+mj-lt"/>
            </a:endParaRPr>
          </a:p>
          <a:p>
            <a:pPr>
              <a:spcAft>
                <a:spcPts val="0"/>
              </a:spcAft>
            </a:pPr>
            <a:r>
              <a:rPr lang="en-US" sz="1800" dirty="0">
                <a:latin typeface="+mj-lt"/>
              </a:rPr>
              <a:t>e-mail: </a:t>
            </a:r>
            <a:r>
              <a:rPr lang="en-US" sz="1800" dirty="0">
                <a:latin typeface="+mj-lt"/>
                <a:hlinkClick r:id="rId5"/>
              </a:rPr>
              <a:t>mikheev@umlab.ru</a:t>
            </a:r>
            <a:endParaRPr lang="ru-RU" sz="1800" dirty="0">
              <a:latin typeface="+mj-lt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632057" y="2050301"/>
            <a:ext cx="56935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cap="all" dirty="0" smtClean="0">
                <a:solidFill>
                  <a:srgbClr val="000099"/>
                </a:solidFill>
                <a:latin typeface="+mj-lt"/>
              </a:rPr>
              <a:t>DYNAMIC SIMULATION OF INTERACTON </a:t>
            </a:r>
            <a:br>
              <a:rPr lang="en-US" sz="2000" b="1" cap="all" dirty="0" smtClean="0">
                <a:solidFill>
                  <a:srgbClr val="000099"/>
                </a:solidFill>
                <a:latin typeface="+mj-lt"/>
              </a:rPr>
            </a:br>
            <a:r>
              <a:rPr lang="en-US" sz="2000" b="1" cap="all" dirty="0" smtClean="0">
                <a:solidFill>
                  <a:srgbClr val="000099"/>
                </a:solidFill>
                <a:latin typeface="+mj-lt"/>
              </a:rPr>
              <a:t>OF RAILWAY WHEESETS WITH  TRACK </a:t>
            </a:r>
            <a:br>
              <a:rPr lang="en-US" sz="2000" b="1" cap="all" dirty="0" smtClean="0">
                <a:solidFill>
                  <a:srgbClr val="000099"/>
                </a:solidFill>
                <a:latin typeface="+mj-lt"/>
              </a:rPr>
            </a:br>
            <a:r>
              <a:rPr lang="en-US" sz="2000" b="1" cap="all" dirty="0" smtClean="0">
                <a:solidFill>
                  <a:srgbClr val="000099"/>
                </a:solidFill>
                <a:latin typeface="+mj-lt"/>
              </a:rPr>
              <a:t>UNDER MOVING THROUGH TURNOUTS</a:t>
            </a:r>
            <a:endParaRPr lang="ru-RU" sz="20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2822141" y="106763"/>
            <a:ext cx="438777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tx2"/>
                </a:solidFill>
                <a:latin typeface="+mj-lt"/>
                <a:cs typeface="Times New Roman" pitchFamily="18" charset="0"/>
              </a:rPr>
              <a:t>5-6 </a:t>
            </a:r>
            <a:r>
              <a:rPr lang="en-US" sz="1800" b="1" dirty="0" smtClean="0">
                <a:solidFill>
                  <a:schemeClr val="tx2"/>
                </a:solidFill>
                <a:latin typeface="+mj-lt"/>
                <a:cs typeface="Times New Roman" pitchFamily="18" charset="0"/>
              </a:rPr>
              <a:t>October 2022, Bryansk, Russia</a:t>
            </a:r>
          </a:p>
          <a:p>
            <a:pPr algn="ctr"/>
            <a:r>
              <a:rPr lang="en-US" sz="1800" b="1" dirty="0">
                <a:latin typeface="+mj-lt"/>
              </a:rPr>
              <a:t>IV scientific and technical </a:t>
            </a:r>
            <a:r>
              <a:rPr lang="en-US" sz="1800" b="1" dirty="0" smtClean="0">
                <a:latin typeface="+mj-lt"/>
              </a:rPr>
              <a:t>workshop</a:t>
            </a:r>
            <a:endParaRPr lang="ru-RU" sz="1800" b="1" dirty="0" smtClean="0">
              <a:latin typeface="+mj-lt"/>
            </a:endParaRPr>
          </a:p>
          <a:p>
            <a:pPr algn="ctr"/>
            <a:r>
              <a:rPr lang="en-US" sz="1800" b="1" dirty="0" smtClean="0">
                <a:solidFill>
                  <a:srgbClr val="000099"/>
                </a:solidFill>
                <a:latin typeface="+mj-lt"/>
              </a:rPr>
              <a:t>Computer simulation </a:t>
            </a:r>
            <a:br>
              <a:rPr lang="en-US" sz="1800" b="1" dirty="0" smtClean="0">
                <a:solidFill>
                  <a:srgbClr val="000099"/>
                </a:solidFill>
                <a:latin typeface="+mj-lt"/>
              </a:rPr>
            </a:br>
            <a:r>
              <a:rPr lang="en-US" sz="1800" b="1" dirty="0" smtClean="0">
                <a:solidFill>
                  <a:srgbClr val="000099"/>
                </a:solidFill>
                <a:latin typeface="+mj-lt"/>
              </a:rPr>
              <a:t>in railway transport</a:t>
            </a:r>
            <a:r>
              <a:rPr lang="ru-RU" sz="1800" b="1" dirty="0" smtClean="0">
                <a:solidFill>
                  <a:srgbClr val="000099"/>
                </a:solidFill>
                <a:latin typeface="+mj-lt"/>
              </a:rPr>
              <a:t>: </a:t>
            </a:r>
            <a:br>
              <a:rPr lang="ru-RU" sz="1800" b="1" dirty="0" smtClean="0">
                <a:solidFill>
                  <a:srgbClr val="000099"/>
                </a:solidFill>
                <a:latin typeface="+mj-lt"/>
              </a:rPr>
            </a:br>
            <a:r>
              <a:rPr lang="en-US" sz="1800" b="1" dirty="0" smtClean="0">
                <a:solidFill>
                  <a:srgbClr val="000099"/>
                </a:solidFill>
                <a:latin typeface="+mj-lt"/>
              </a:rPr>
              <a:t>dynamics</a:t>
            </a:r>
            <a:r>
              <a:rPr lang="ru-RU" sz="1800" b="1" dirty="0" smtClean="0">
                <a:solidFill>
                  <a:srgbClr val="000099"/>
                </a:solidFill>
                <a:latin typeface="+mj-lt"/>
              </a:rPr>
              <a:t>, </a:t>
            </a:r>
            <a:r>
              <a:rPr lang="en-US" sz="1800" b="1" dirty="0" smtClean="0">
                <a:solidFill>
                  <a:srgbClr val="000099"/>
                </a:solidFill>
                <a:latin typeface="+mj-lt"/>
              </a:rPr>
              <a:t>strength</a:t>
            </a:r>
            <a:r>
              <a:rPr lang="ru-RU" sz="1800" b="1" dirty="0" smtClean="0">
                <a:solidFill>
                  <a:srgbClr val="000099"/>
                </a:solidFill>
                <a:latin typeface="+mj-lt"/>
              </a:rPr>
              <a:t>, </a:t>
            </a:r>
            <a:r>
              <a:rPr lang="en-US" sz="1800" b="1" dirty="0" smtClean="0">
                <a:solidFill>
                  <a:srgbClr val="000099"/>
                </a:solidFill>
                <a:latin typeface="+mj-lt"/>
              </a:rPr>
              <a:t>wear</a:t>
            </a:r>
            <a:endParaRPr lang="en-US" sz="1800" b="1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4" name="Picture 2" descr="https://www.bragazeta.ru/upload/news/rcol5aauk7qd6ni1hlhu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14762" cy="194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3187045"/>
            <a:ext cx="3178118" cy="18907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3" y="531392"/>
            <a:ext cx="3029838" cy="21600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387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8C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r>
              <a:rPr lang="en-US" sz="2000" kern="0" dirty="0" smtClean="0">
                <a:solidFill>
                  <a:schemeClr val="tx1"/>
                </a:solidFill>
              </a:rPr>
              <a:t>Input data for the comparison tests</a:t>
            </a:r>
            <a:endParaRPr lang="ru-RU" sz="2000" kern="0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485" y="747392"/>
            <a:ext cx="2726853" cy="1944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196" y="2996946"/>
            <a:ext cx="2737078" cy="144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5785" y="2975534"/>
            <a:ext cx="1486800" cy="180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2674" y="2985669"/>
            <a:ext cx="1903500" cy="1080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376" y="3233826"/>
            <a:ext cx="2654349" cy="1152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63963" y="773451"/>
            <a:ext cx="1625311" cy="1152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81424" y="864728"/>
            <a:ext cx="1625311" cy="1152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" y="379833"/>
            <a:ext cx="5896338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en-US" sz="1000" dirty="0" smtClean="0">
                <a:latin typeface="+mj-lt"/>
              </a:rPr>
              <a:t>QRRS freight car with three-piece </a:t>
            </a:r>
            <a:r>
              <a:rPr lang="en-US" sz="1000" dirty="0" smtClean="0">
                <a:latin typeface="+mj-lt"/>
              </a:rPr>
              <a:t>bogie: </a:t>
            </a:r>
            <a:r>
              <a:rPr lang="en-US" sz="1000" dirty="0" smtClean="0">
                <a:latin typeface="+mj-lt"/>
              </a:rPr>
              <a:t>1) all wheelsets are rigid ones; 2) the first wheelset is flexible one. Maximal car mass is 159 190 kg.</a:t>
            </a:r>
            <a:endParaRPr lang="ru-RU" sz="1000" dirty="0">
              <a:latin typeface="+mj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55299" y="379833"/>
            <a:ext cx="3088701" cy="2462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en-US" sz="1000" dirty="0" smtClean="0">
                <a:latin typeface="+mj-lt"/>
              </a:rPr>
              <a:t>Several wheelset models were considered</a:t>
            </a:r>
            <a:endParaRPr lang="ru-RU" sz="1000" dirty="0">
              <a:latin typeface="+mj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055299" y="624281"/>
            <a:ext cx="1451435" cy="2154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800" dirty="0" smtClean="0">
                <a:latin typeface="+mj-lt"/>
              </a:rPr>
              <a:t>180 sections (step 2</a:t>
            </a:r>
            <a:r>
              <a:rPr lang="en-US" sz="800" dirty="0" smtClean="0">
                <a:latin typeface="+mj-lt"/>
                <a:sym typeface="Symbol" panose="05050102010706020507" pitchFamily="18" charset="2"/>
              </a:rPr>
              <a:t>)</a:t>
            </a:r>
            <a:endParaRPr lang="ru-RU" sz="800" dirty="0">
              <a:latin typeface="+mj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2737988"/>
            <a:ext cx="2708725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1000" dirty="0">
                <a:latin typeface="+mj-lt"/>
              </a:rPr>
              <a:t>Co-running (moving) </a:t>
            </a:r>
            <a:r>
              <a:rPr lang="en-US" sz="1000" dirty="0" smtClean="0">
                <a:latin typeface="+mj-lt"/>
              </a:rPr>
              <a:t>inertial track model for turnouts</a:t>
            </a:r>
            <a:endParaRPr lang="ru-RU" sz="1000" dirty="0">
              <a:latin typeface="+mj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572849" y="624281"/>
            <a:ext cx="1571151" cy="2154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800" dirty="0" smtClean="0">
                <a:latin typeface="+mj-lt"/>
              </a:rPr>
              <a:t>360 sections (step 1</a:t>
            </a:r>
            <a:r>
              <a:rPr lang="en-US" sz="800" dirty="0" smtClean="0">
                <a:latin typeface="+mj-lt"/>
                <a:sym typeface="Symbol" panose="05050102010706020507" pitchFamily="18" charset="2"/>
              </a:rPr>
              <a:t>)</a:t>
            </a:r>
            <a:endParaRPr lang="ru-RU" sz="800" dirty="0">
              <a:latin typeface="+mj-l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000573" y="2041879"/>
            <a:ext cx="3143427" cy="5539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l"/>
            <a:r>
              <a:rPr lang="en-US" sz="1000" dirty="0" smtClean="0">
                <a:latin typeface="+mj-lt"/>
              </a:rPr>
              <a:t>The results for the model with 360 sections are presented. The number of used modes is 105. The frequency range is 99..5 491 Hz</a:t>
            </a:r>
            <a:endParaRPr lang="ru-RU" sz="1000" dirty="0">
              <a:latin typeface="+mj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782674" y="2736265"/>
            <a:ext cx="6297289" cy="2462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1000" dirty="0" smtClean="0">
                <a:latin typeface="+mj-lt"/>
              </a:rPr>
              <a:t>Data </a:t>
            </a:r>
            <a:r>
              <a:rPr lang="en-US" sz="1000" dirty="0">
                <a:latin typeface="+mj-lt"/>
              </a:rPr>
              <a:t>input</a:t>
            </a:r>
            <a:r>
              <a:rPr lang="en-US" sz="1000" dirty="0" smtClean="0">
                <a:latin typeface="+mj-lt"/>
              </a:rPr>
              <a:t> for </a:t>
            </a:r>
            <a:r>
              <a:rPr lang="ru-RU" sz="1000" dirty="0">
                <a:latin typeface="+mj-lt"/>
              </a:rPr>
              <a:t>1in20 R910 RH </a:t>
            </a:r>
            <a:r>
              <a:rPr lang="en-US" sz="1000" dirty="0" smtClean="0">
                <a:latin typeface="+mj-lt"/>
              </a:rPr>
              <a:t>turnout in </a:t>
            </a:r>
            <a:r>
              <a:rPr lang="en-US" sz="1000" dirty="0">
                <a:latin typeface="+mj-lt"/>
              </a:rPr>
              <a:t>UM</a:t>
            </a:r>
            <a:endParaRPr lang="ru-RU" sz="1000" dirty="0">
              <a:latin typeface="+mj-lt"/>
            </a:endParaRP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4491169" y="3763691"/>
            <a:ext cx="121246" cy="121246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0" tIns="4680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25" name="Прямая со стрелкой 24"/>
          <p:cNvCxnSpPr>
            <a:stCxn id="23" idx="3"/>
          </p:cNvCxnSpPr>
          <p:nvPr/>
        </p:nvCxnSpPr>
        <p:spPr bwMode="auto">
          <a:xfrm>
            <a:off x="4612415" y="3824314"/>
            <a:ext cx="282909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6" name="Прямая со стрелкой 25"/>
          <p:cNvCxnSpPr/>
          <p:nvPr/>
        </p:nvCxnSpPr>
        <p:spPr bwMode="auto">
          <a:xfrm>
            <a:off x="6210741" y="3824314"/>
            <a:ext cx="282909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7" name="Прямоугольник 26"/>
          <p:cNvSpPr/>
          <p:nvPr/>
        </p:nvSpPr>
        <p:spPr>
          <a:xfrm>
            <a:off x="2782674" y="4170382"/>
            <a:ext cx="1903500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800" dirty="0" smtClean="0">
                <a:latin typeface="+mj-lt"/>
              </a:rPr>
              <a:t>Two configurations were considered: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sz="800" dirty="0" smtClean="0">
                <a:latin typeface="+mj-lt"/>
              </a:rPr>
              <a:t>Switch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sz="800" dirty="0" smtClean="0">
                <a:latin typeface="+mj-lt"/>
              </a:rPr>
              <a:t>Switch + crossing</a:t>
            </a:r>
            <a:endParaRPr lang="ru-RU" sz="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7557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387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8C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r>
              <a:rPr lang="en-US" sz="2000" kern="0" dirty="0" smtClean="0">
                <a:solidFill>
                  <a:schemeClr val="tx1"/>
                </a:solidFill>
              </a:rPr>
              <a:t>Simulation results of the comparison tests. </a:t>
            </a:r>
            <a:r>
              <a:rPr lang="en-US" sz="2000" kern="0" dirty="0">
                <a:solidFill>
                  <a:schemeClr val="tx1"/>
                </a:solidFill>
              </a:rPr>
              <a:t>Switch loading </a:t>
            </a:r>
            <a:r>
              <a:rPr lang="en-US" sz="2000" kern="0" dirty="0" smtClean="0">
                <a:solidFill>
                  <a:schemeClr val="tx1"/>
                </a:solidFill>
              </a:rPr>
              <a:t>configuration.</a:t>
            </a:r>
            <a:endParaRPr lang="ru-RU" sz="2000" kern="0" dirty="0">
              <a:solidFill>
                <a:schemeClr val="tx1"/>
              </a:solidFill>
            </a:endParaRPr>
          </a:p>
        </p:txBody>
      </p:sp>
      <p:pic>
        <p:nvPicPr>
          <p:cNvPr id="5" name="um_contact_patch_Left_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9314" y="820397"/>
            <a:ext cx="3247307" cy="3348000"/>
          </a:xfrm>
          <a:prstGeom prst="rect">
            <a:avLst/>
          </a:prstGeom>
        </p:spPr>
      </p:pic>
      <p:pic>
        <p:nvPicPr>
          <p:cNvPr id="7" name="qrrs_v3_ws_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753615" y="785033"/>
            <a:ext cx="4644506" cy="3240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9314" y="4297788"/>
            <a:ext cx="289760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Animation speed is decreased in three times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5457" y="507336"/>
            <a:ext cx="3135592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Left wheel-rail contact conditions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53615" y="507336"/>
            <a:ext cx="4644506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Equivalent von Mises stresses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67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70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387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8C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r>
              <a:rPr lang="en-US" sz="2000" kern="0" dirty="0" smtClean="0">
                <a:solidFill>
                  <a:schemeClr val="tx1"/>
                </a:solidFill>
              </a:rPr>
              <a:t>Basic results of the comparison tests.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Switch loading configuration.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kern="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0695" y="776268"/>
            <a:ext cx="4068436" cy="2462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Normal forces in the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first point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of the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left wheel-rail contact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63881" y="4157121"/>
            <a:ext cx="216000" cy="216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971881" y="4132208"/>
            <a:ext cx="1595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j-lt"/>
              </a:rPr>
              <a:t>Rigid wheelset</a:t>
            </a:r>
            <a:endParaRPr lang="ru-RU" sz="1200" dirty="0"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63881" y="4512721"/>
            <a:ext cx="216000" cy="2160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48739" y="4479668"/>
            <a:ext cx="1798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j-lt"/>
              </a:rPr>
              <a:t>Flexible wheelset</a:t>
            </a:r>
            <a:endParaRPr lang="ru-RU" sz="1200" dirty="0">
              <a:latin typeface="+mj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513" y="1040916"/>
            <a:ext cx="4105618" cy="2700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04671" y="776092"/>
            <a:ext cx="4068436" cy="2462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Normal forces in the second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point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of the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left wheel-rail contact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0653" y="1059343"/>
            <a:ext cx="4105620" cy="2700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31534" y="3776424"/>
            <a:ext cx="1595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j-lt"/>
              </a:rPr>
              <a:t>Speed is 50 km/h</a:t>
            </a:r>
            <a:endParaRPr lang="ru-RU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3923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387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8C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r>
              <a:rPr lang="en-US" sz="2000" kern="0" dirty="0" smtClean="0">
                <a:solidFill>
                  <a:schemeClr val="tx1"/>
                </a:solidFill>
              </a:rPr>
              <a:t>Basic results of the comparison tests.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Switch loading configuration.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kern="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2553" y="770792"/>
            <a:ext cx="4210198" cy="2462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Pressure in the spot of the first point in the left wheel-rail contact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4570" y="770791"/>
            <a:ext cx="4146992" cy="2462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Area of the spot of the first point in the left wheel-rail contact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5107" y="1053865"/>
            <a:ext cx="4380000" cy="2700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63881" y="4115281"/>
            <a:ext cx="216000" cy="216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971881" y="4090368"/>
            <a:ext cx="1595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j-lt"/>
              </a:rPr>
              <a:t>Rigid wheelset</a:t>
            </a:r>
            <a:endParaRPr lang="ru-RU" sz="1200" dirty="0"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63881" y="4470881"/>
            <a:ext cx="216000" cy="2160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48739" y="4437828"/>
            <a:ext cx="1798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j-lt"/>
              </a:rPr>
              <a:t>Flexible wheelset</a:t>
            </a:r>
            <a:endParaRPr lang="ru-RU" sz="1200" dirty="0">
              <a:latin typeface="+mj-lt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08" y="1045161"/>
            <a:ext cx="4381843" cy="2700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31534" y="3776424"/>
            <a:ext cx="1595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j-lt"/>
              </a:rPr>
              <a:t>Speed is 50 km/h</a:t>
            </a:r>
            <a:endParaRPr lang="ru-RU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6417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387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8C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r>
              <a:rPr lang="en-US" sz="2000" kern="0" dirty="0" smtClean="0">
                <a:solidFill>
                  <a:schemeClr val="tx1"/>
                </a:solidFill>
              </a:rPr>
              <a:t>Simulation results of the comparison tests. Switch + crossing loading.</a:t>
            </a:r>
            <a:endParaRPr lang="ru-RU" sz="2000" kern="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9314" y="4297788"/>
            <a:ext cx="289760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Animation speed is decreased in three times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5457" y="507336"/>
            <a:ext cx="3135592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Left wheel-rail contact conditions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53615" y="507336"/>
            <a:ext cx="4644506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Equivalent von Mises stresses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um_contact_patch_Left_s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7023" y="820766"/>
            <a:ext cx="3247307" cy="3348000"/>
          </a:xfrm>
          <a:prstGeom prst="rect">
            <a:avLst/>
          </a:prstGeom>
        </p:spPr>
      </p:pic>
      <p:pic>
        <p:nvPicPr>
          <p:cNvPr id="18" name="qrrs_v3_ws_sc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753614" y="784335"/>
            <a:ext cx="4644507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78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7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708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387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8C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r>
              <a:rPr lang="en-US" sz="2000" kern="0" dirty="0" smtClean="0">
                <a:solidFill>
                  <a:schemeClr val="tx1"/>
                </a:solidFill>
              </a:rPr>
              <a:t>Basic results of the comparison tests. 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Switch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crossing loading.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kern="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2553" y="770791"/>
            <a:ext cx="4210198" cy="2462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Pressure in the spot of the first point in the left wheel-rail contact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4570" y="770791"/>
            <a:ext cx="4146992" cy="2462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Area of the spot of the first point in the left wheel-rail contact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63881" y="4145170"/>
            <a:ext cx="216000" cy="216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971881" y="4120257"/>
            <a:ext cx="1595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j-lt"/>
              </a:rPr>
              <a:t>Rigid wheelset</a:t>
            </a:r>
            <a:endParaRPr lang="ru-RU" sz="1200" dirty="0"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63881" y="4500770"/>
            <a:ext cx="216000" cy="2160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48739" y="4467717"/>
            <a:ext cx="1798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j-lt"/>
              </a:rPr>
              <a:t>Flexible wheelset</a:t>
            </a:r>
            <a:endParaRPr lang="ru-RU" sz="1200" dirty="0">
              <a:latin typeface="+mj-lt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93" y="1022988"/>
            <a:ext cx="4381843" cy="27000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1322" y="1022988"/>
            <a:ext cx="4380000" cy="2700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31534" y="3776424"/>
            <a:ext cx="1595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j-lt"/>
              </a:rPr>
              <a:t>Speed is 50 km/h</a:t>
            </a:r>
            <a:endParaRPr lang="ru-RU" sz="1200" dirty="0">
              <a:latin typeface="+mj-lt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883629" y="3686595"/>
            <a:ext cx="3859948" cy="91714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8C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sz="1200" b="0" kern="0" dirty="0" smtClean="0">
                <a:solidFill>
                  <a:schemeClr val="tx1"/>
                </a:solidFill>
              </a:rPr>
              <a:t>Basic </a:t>
            </a:r>
            <a:r>
              <a:rPr lang="en-US" sz="1200" b="0" kern="0" dirty="0" smtClean="0">
                <a:solidFill>
                  <a:schemeClr val="tx1"/>
                </a:solidFill>
              </a:rPr>
              <a:t>conclusions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0" kern="0" dirty="0" smtClean="0">
                <a:solidFill>
                  <a:schemeClr val="tx1"/>
                </a:solidFill>
              </a:rPr>
              <a:t>There are no significant differences in the presented results obtained by flexible and rigid wheelset models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0" kern="0" dirty="0" smtClean="0">
                <a:solidFill>
                  <a:schemeClr val="tx1"/>
                </a:solidFill>
              </a:rPr>
              <a:t>Simulation time with the rigid model is several minutes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0" kern="0" dirty="0">
                <a:solidFill>
                  <a:schemeClr val="tx1"/>
                </a:solidFill>
              </a:rPr>
              <a:t>Ratio of the simulation time with the models is </a:t>
            </a:r>
            <a:r>
              <a:rPr lang="en-US" sz="1000" b="0" kern="0" dirty="0" smtClean="0">
                <a:solidFill>
                  <a:schemeClr val="tx1"/>
                </a:solidFill>
              </a:rPr>
              <a:t>6-8</a:t>
            </a:r>
            <a:endParaRPr lang="en-US" sz="1000" b="0" kern="0" dirty="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200" b="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14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387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8C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r>
              <a:rPr lang="en-US" sz="2000" kern="0" dirty="0" smtClean="0">
                <a:solidFill>
                  <a:schemeClr val="tx1"/>
                </a:solidFill>
              </a:rPr>
              <a:t>Simulation of volume rail section</a:t>
            </a:r>
            <a:endParaRPr lang="ru-RU" sz="2000" kern="0" dirty="0">
              <a:solidFill>
                <a:schemeClr val="tx1"/>
              </a:solidFill>
            </a:endParaRPr>
          </a:p>
        </p:txBody>
      </p:sp>
      <p:grpSp>
        <p:nvGrpSpPr>
          <p:cNvPr id="7" name="Полотно 1"/>
          <p:cNvGrpSpPr>
            <a:grpSpLocks noChangeAspect="1"/>
          </p:cNvGrpSpPr>
          <p:nvPr/>
        </p:nvGrpSpPr>
        <p:grpSpPr>
          <a:xfrm>
            <a:off x="364232" y="659750"/>
            <a:ext cx="5055459" cy="1800000"/>
            <a:chOff x="-59685" y="0"/>
            <a:chExt cx="6570340" cy="2276475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0"/>
              <a:ext cx="6510655" cy="2276475"/>
            </a:xfrm>
            <a:prstGeom prst="rect">
              <a:avLst/>
            </a:prstGeom>
          </p:spPr>
        </p:sp>
        <p:sp>
          <p:nvSpPr>
            <p:cNvPr id="9" name="Поле 38"/>
            <p:cNvSpPr txBox="1"/>
            <p:nvPr/>
          </p:nvSpPr>
          <p:spPr>
            <a:xfrm rot="21119271">
              <a:off x="1695238" y="610290"/>
              <a:ext cx="539772" cy="30416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400" b="1">
                  <a:effectLst/>
                  <a:latin typeface="Times New Roman"/>
                  <a:ea typeface="Times New Roman"/>
                </a:rPr>
                <a:t>r</a:t>
              </a:r>
              <a:r>
                <a:rPr lang="en-US" sz="1400" baseline="-25000">
                  <a:effectLst/>
                  <a:latin typeface="Times New Roman"/>
                  <a:ea typeface="Times New Roman"/>
                </a:rPr>
                <a:t>01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" name="Поле 38"/>
            <p:cNvSpPr txBox="1"/>
            <p:nvPr/>
          </p:nvSpPr>
          <p:spPr>
            <a:xfrm>
              <a:off x="0" y="1209780"/>
              <a:ext cx="676882" cy="304409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400" dirty="0">
                  <a:effectLst/>
                  <a:latin typeface="Times New Roman"/>
                  <a:ea typeface="Calibri"/>
                  <a:cs typeface="Times New Roman"/>
                </a:rPr>
                <a:t>СК</a:t>
              </a:r>
              <a:r>
                <a:rPr lang="ru-RU" sz="1400" baseline="-25000" dirty="0">
                  <a:effectLst/>
                  <a:latin typeface="Times New Roman"/>
                  <a:ea typeface="Calibri"/>
                  <a:cs typeface="Times New Roman"/>
                </a:rPr>
                <a:t>0</a:t>
              </a:r>
              <a:endParaRPr lang="ru-RU" sz="1100" dirty="0">
                <a:effectLst/>
                <a:ea typeface="Calibri"/>
                <a:cs typeface="Times New Roman"/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2171767" y="1340623"/>
              <a:ext cx="0" cy="1803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1481440" y="1316165"/>
              <a:ext cx="0" cy="1803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795279" y="1321317"/>
              <a:ext cx="294" cy="18086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Прямоугольник 13"/>
            <p:cNvSpPr/>
            <p:nvPr/>
          </p:nvSpPr>
          <p:spPr>
            <a:xfrm>
              <a:off x="2853073" y="1212850"/>
              <a:ext cx="2747627" cy="266700"/>
            </a:xfrm>
            <a:prstGeom prst="rect">
              <a:avLst/>
            </a:prstGeom>
            <a:pattFill prst="lgGrid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cxnSp>
          <p:nvCxnSpPr>
            <p:cNvPr id="15" name="Прямая соединительная линия 14"/>
            <p:cNvCxnSpPr/>
            <p:nvPr/>
          </p:nvCxnSpPr>
          <p:spPr>
            <a:xfrm flipH="1" flipV="1">
              <a:off x="433440" y="1346200"/>
              <a:ext cx="2355850" cy="635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Овал 15"/>
            <p:cNvSpPr>
              <a:spLocks noChangeAspect="1"/>
            </p:cNvSpPr>
            <p:nvPr/>
          </p:nvSpPr>
          <p:spPr>
            <a:xfrm>
              <a:off x="745806" y="1298682"/>
              <a:ext cx="108000" cy="108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7" name="Овал 16"/>
            <p:cNvSpPr>
              <a:spLocks noChangeAspect="1"/>
            </p:cNvSpPr>
            <p:nvPr/>
          </p:nvSpPr>
          <p:spPr>
            <a:xfrm>
              <a:off x="1431656" y="1294141"/>
              <a:ext cx="108000" cy="1087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ea typeface="Times New Roman"/>
                  <a:cs typeface="Times New Roman"/>
                </a:rPr>
                <a:t> 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18" name="Овал 17"/>
            <p:cNvSpPr>
              <a:spLocks noChangeAspect="1"/>
            </p:cNvSpPr>
            <p:nvPr/>
          </p:nvSpPr>
          <p:spPr>
            <a:xfrm>
              <a:off x="2122033" y="1297223"/>
              <a:ext cx="108000" cy="10945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 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>
              <a:off x="2688508" y="1297223"/>
              <a:ext cx="108000" cy="108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 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0" name="Овал 19"/>
            <p:cNvSpPr>
              <a:spLocks noChangeAspect="1"/>
            </p:cNvSpPr>
            <p:nvPr/>
          </p:nvSpPr>
          <p:spPr>
            <a:xfrm>
              <a:off x="2797685" y="1297223"/>
              <a:ext cx="108000" cy="10945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 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 flipH="1">
              <a:off x="597820" y="1483490"/>
              <a:ext cx="2419470" cy="0"/>
            </a:xfrm>
            <a:prstGeom prst="line">
              <a:avLst/>
            </a:prstGeom>
            <a:ln w="6350">
              <a:solidFill>
                <a:schemeClr val="tx1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Равнобедренный треугольник 21"/>
            <p:cNvSpPr/>
            <p:nvPr/>
          </p:nvSpPr>
          <p:spPr>
            <a:xfrm>
              <a:off x="2778954" y="1497657"/>
              <a:ext cx="126749" cy="86008"/>
            </a:xfrm>
            <a:prstGeom prst="triangl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3" name="Равнобедренный треугольник 22"/>
            <p:cNvSpPr/>
            <p:nvPr/>
          </p:nvSpPr>
          <p:spPr>
            <a:xfrm>
              <a:off x="3479052" y="1497278"/>
              <a:ext cx="126365" cy="85725"/>
            </a:xfrm>
            <a:prstGeom prst="triangl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ea typeface="Times New Roman"/>
                  <a:cs typeface="Times New Roman"/>
                </a:rPr>
                <a:t> 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24" name="Равнобедренный треугольник 23"/>
            <p:cNvSpPr/>
            <p:nvPr/>
          </p:nvSpPr>
          <p:spPr>
            <a:xfrm>
              <a:off x="4169362" y="1500606"/>
              <a:ext cx="126365" cy="85725"/>
            </a:xfrm>
            <a:prstGeom prst="triangl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ea typeface="Times New Roman"/>
                  <a:cs typeface="Times New Roman"/>
                </a:rPr>
                <a:t> 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25" name="Равнобедренный треугольник 24"/>
            <p:cNvSpPr/>
            <p:nvPr/>
          </p:nvSpPr>
          <p:spPr>
            <a:xfrm>
              <a:off x="4850409" y="1499481"/>
              <a:ext cx="126365" cy="85725"/>
            </a:xfrm>
            <a:prstGeom prst="triangl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ea typeface="Times New Roman"/>
                  <a:cs typeface="Times New Roman"/>
                </a:rPr>
                <a:t> 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26" name="Равнобедренный треугольник 25"/>
            <p:cNvSpPr/>
            <p:nvPr/>
          </p:nvSpPr>
          <p:spPr>
            <a:xfrm>
              <a:off x="5532812" y="1494954"/>
              <a:ext cx="126365" cy="85725"/>
            </a:xfrm>
            <a:prstGeom prst="triangl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ea typeface="Times New Roman"/>
                  <a:cs typeface="Times New Roman"/>
                </a:rPr>
                <a:t> 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 flipH="1" flipV="1">
              <a:off x="5601462" y="1347854"/>
              <a:ext cx="848712" cy="635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Овал 27"/>
            <p:cNvSpPr>
              <a:spLocks noChangeAspect="1"/>
            </p:cNvSpPr>
            <p:nvPr/>
          </p:nvSpPr>
          <p:spPr>
            <a:xfrm>
              <a:off x="5655786" y="1293879"/>
              <a:ext cx="107950" cy="10795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ea typeface="Times New Roman"/>
                  <a:cs typeface="Times New Roman"/>
                </a:rPr>
                <a:t> 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29" name="Овал 28"/>
            <p:cNvSpPr>
              <a:spLocks noChangeAspect="1"/>
            </p:cNvSpPr>
            <p:nvPr/>
          </p:nvSpPr>
          <p:spPr>
            <a:xfrm>
              <a:off x="5543763" y="1293471"/>
              <a:ext cx="107315" cy="10795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 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" name="Равнобедренный треугольник 29"/>
            <p:cNvSpPr/>
            <p:nvPr/>
          </p:nvSpPr>
          <p:spPr>
            <a:xfrm>
              <a:off x="731970" y="1497657"/>
              <a:ext cx="126365" cy="85725"/>
            </a:xfrm>
            <a:prstGeom prst="triangl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ea typeface="Times New Roman"/>
                  <a:cs typeface="Times New Roman"/>
                </a:rPr>
                <a:t> 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31" name="Равнобедренный треугольник 30"/>
            <p:cNvSpPr/>
            <p:nvPr/>
          </p:nvSpPr>
          <p:spPr>
            <a:xfrm>
              <a:off x="1415997" y="1497658"/>
              <a:ext cx="126365" cy="85725"/>
            </a:xfrm>
            <a:prstGeom prst="triangl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ea typeface="Times New Roman"/>
                  <a:cs typeface="Times New Roman"/>
                </a:rPr>
                <a:t> 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32" name="Равнобедренный треугольник 31"/>
            <p:cNvSpPr/>
            <p:nvPr/>
          </p:nvSpPr>
          <p:spPr>
            <a:xfrm>
              <a:off x="2110748" y="1500606"/>
              <a:ext cx="126365" cy="85725"/>
            </a:xfrm>
            <a:prstGeom prst="triangl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ea typeface="Times New Roman"/>
                  <a:cs typeface="Times New Roman"/>
                </a:rPr>
                <a:t> 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417614" y="1616031"/>
              <a:ext cx="6057880" cy="114300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cxnSp>
          <p:nvCxnSpPr>
            <p:cNvPr id="34" name="Прямая соединительная линия 33"/>
            <p:cNvCxnSpPr/>
            <p:nvPr/>
          </p:nvCxnSpPr>
          <p:spPr>
            <a:xfrm>
              <a:off x="424326" y="1611504"/>
              <a:ext cx="604167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Группа 34"/>
            <p:cNvGrpSpPr/>
            <p:nvPr/>
          </p:nvGrpSpPr>
          <p:grpSpPr>
            <a:xfrm>
              <a:off x="114300" y="499023"/>
              <a:ext cx="914400" cy="751500"/>
              <a:chOff x="114300" y="499023"/>
              <a:chExt cx="914400" cy="751500"/>
            </a:xfrm>
          </p:grpSpPr>
          <p:cxnSp>
            <p:nvCxnSpPr>
              <p:cNvPr id="47" name="Прямая со стрелкой 46"/>
              <p:cNvCxnSpPr/>
              <p:nvPr/>
            </p:nvCxnSpPr>
            <p:spPr>
              <a:xfrm>
                <a:off x="114300" y="1250523"/>
                <a:ext cx="914400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stealth" w="sm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Прямая со стрелкой 47"/>
              <p:cNvCxnSpPr/>
              <p:nvPr/>
            </p:nvCxnSpPr>
            <p:spPr>
              <a:xfrm flipV="1">
                <a:off x="114320" y="499023"/>
                <a:ext cx="0" cy="75150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stealth" w="sm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Группа 35"/>
            <p:cNvGrpSpPr/>
            <p:nvPr/>
          </p:nvGrpSpPr>
          <p:grpSpPr>
            <a:xfrm>
              <a:off x="4158049" y="9054"/>
              <a:ext cx="913765" cy="751500"/>
              <a:chOff x="0" y="0"/>
              <a:chExt cx="914400" cy="751500"/>
            </a:xfrm>
          </p:grpSpPr>
          <p:cxnSp>
            <p:nvCxnSpPr>
              <p:cNvPr id="45" name="Прямая со стрелкой 44"/>
              <p:cNvCxnSpPr/>
              <p:nvPr/>
            </p:nvCxnSpPr>
            <p:spPr>
              <a:xfrm>
                <a:off x="0" y="751500"/>
                <a:ext cx="914400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stealth" w="sm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Прямая со стрелкой 45"/>
              <p:cNvCxnSpPr/>
              <p:nvPr/>
            </p:nvCxnSpPr>
            <p:spPr>
              <a:xfrm flipV="1">
                <a:off x="20" y="0"/>
                <a:ext cx="0" cy="75150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stealth" w="sm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7" name="Прямая со стрелкой 36"/>
            <p:cNvCxnSpPr/>
            <p:nvPr/>
          </p:nvCxnSpPr>
          <p:spPr>
            <a:xfrm flipV="1">
              <a:off x="114288" y="751500"/>
              <a:ext cx="4054788" cy="49902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/>
            <p:nvPr/>
          </p:nvCxnSpPr>
          <p:spPr>
            <a:xfrm flipH="1">
              <a:off x="2911431" y="751500"/>
              <a:ext cx="1257645" cy="58912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sm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Поле 38"/>
            <p:cNvSpPr txBox="1"/>
            <p:nvPr/>
          </p:nvSpPr>
          <p:spPr>
            <a:xfrm>
              <a:off x="4055626" y="709563"/>
              <a:ext cx="630968" cy="30416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400" dirty="0">
                  <a:effectLst/>
                  <a:latin typeface="Times New Roman"/>
                  <a:ea typeface="Calibri"/>
                </a:rPr>
                <a:t>СК</a:t>
              </a:r>
              <a:r>
                <a:rPr lang="ru-RU" sz="1400" baseline="-25000" dirty="0">
                  <a:effectLst/>
                  <a:latin typeface="Times New Roman"/>
                  <a:ea typeface="Calibri"/>
                </a:rPr>
                <a:t>1</a:t>
              </a:r>
              <a:endParaRPr lang="ru-RU" sz="12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0" name="Поле 38"/>
            <p:cNvSpPr txBox="1"/>
            <p:nvPr/>
          </p:nvSpPr>
          <p:spPr>
            <a:xfrm rot="20138704">
              <a:off x="3076365" y="732823"/>
              <a:ext cx="455930" cy="37454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400" b="1" dirty="0">
                  <a:effectLst/>
                  <a:latin typeface="Times New Roman"/>
                  <a:ea typeface="Times New Roman"/>
                  <a:sym typeface="Symbol"/>
                </a:rPr>
                <a:t></a:t>
              </a:r>
              <a:r>
                <a:rPr lang="en-US" sz="1400" baseline="-25000" dirty="0">
                  <a:effectLst/>
                  <a:latin typeface="Times New Roman"/>
                  <a:ea typeface="Times New Roman"/>
                </a:rPr>
                <a:t>c</a:t>
              </a:r>
              <a:endParaRPr lang="ru-RU" sz="12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1" name="Выноска 1 40"/>
            <p:cNvSpPr/>
            <p:nvPr/>
          </p:nvSpPr>
          <p:spPr>
            <a:xfrm>
              <a:off x="-59685" y="1803902"/>
              <a:ext cx="1308513" cy="445884"/>
            </a:xfrm>
            <a:prstGeom prst="borderCallout1">
              <a:avLst>
                <a:gd name="adj1" fmla="val 41720"/>
                <a:gd name="adj2" fmla="val 101126"/>
                <a:gd name="adj3" fmla="val -99791"/>
                <a:gd name="adj4" fmla="val 110560"/>
              </a:avLst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800" dirty="0">
                  <a:solidFill>
                    <a:srgbClr val="000000"/>
                  </a:solidFill>
                  <a:effectLst/>
                  <a:latin typeface="Arial"/>
                  <a:ea typeface="Calibri"/>
                  <a:cs typeface="Times New Roman"/>
                </a:rPr>
                <a:t>Балочная модель рельса</a:t>
              </a:r>
              <a:endParaRPr lang="ru-RU" sz="8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42" name="Выноска 1 41"/>
            <p:cNvSpPr/>
            <p:nvPr/>
          </p:nvSpPr>
          <p:spPr>
            <a:xfrm>
              <a:off x="4686594" y="1785796"/>
              <a:ext cx="1542804" cy="457200"/>
            </a:xfrm>
            <a:prstGeom prst="borderCallout1">
              <a:avLst>
                <a:gd name="adj1" fmla="val 49641"/>
                <a:gd name="adj2" fmla="val -1353"/>
                <a:gd name="adj3" fmla="val -92450"/>
                <a:gd name="adj4" fmla="val -25480"/>
              </a:avLst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800" dirty="0">
                  <a:solidFill>
                    <a:srgbClr val="000000"/>
                  </a:solidFill>
                  <a:effectLst/>
                  <a:latin typeface="Arial"/>
                  <a:ea typeface="Calibri"/>
                  <a:cs typeface="Times New Roman"/>
                </a:rPr>
                <a:t>Объемная модель рельса</a:t>
              </a:r>
              <a:endParaRPr lang="ru-RU" sz="8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3" name="Выноска 1 42"/>
            <p:cNvSpPr/>
            <p:nvPr/>
          </p:nvSpPr>
          <p:spPr>
            <a:xfrm>
              <a:off x="3085464" y="1792586"/>
              <a:ext cx="1372236" cy="457200"/>
            </a:xfrm>
            <a:prstGeom prst="borderCallout1">
              <a:avLst>
                <a:gd name="adj1" fmla="val 51621"/>
                <a:gd name="adj2" fmla="val -453"/>
                <a:gd name="adj3" fmla="val -91460"/>
                <a:gd name="adj4" fmla="val -17035"/>
              </a:avLst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800" dirty="0">
                  <a:solidFill>
                    <a:srgbClr val="000000"/>
                  </a:solidFill>
                  <a:effectLst/>
                  <a:latin typeface="Arial"/>
                  <a:ea typeface="Calibri"/>
                  <a:cs typeface="Times New Roman"/>
                </a:rPr>
                <a:t>Узел в сечении на оси рельса</a:t>
              </a:r>
              <a:endParaRPr lang="ru-RU" sz="8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4" name="Выноска 1 43"/>
            <p:cNvSpPr/>
            <p:nvPr/>
          </p:nvSpPr>
          <p:spPr>
            <a:xfrm>
              <a:off x="1315020" y="2014396"/>
              <a:ext cx="1288908" cy="228600"/>
            </a:xfrm>
            <a:prstGeom prst="borderCallout1">
              <a:avLst>
                <a:gd name="adj1" fmla="val 49641"/>
                <a:gd name="adj2" fmla="val 100837"/>
                <a:gd name="adj3" fmla="val -281559"/>
                <a:gd name="adj4" fmla="val 110735"/>
              </a:avLst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800" dirty="0">
                  <a:solidFill>
                    <a:srgbClr val="000000"/>
                  </a:solidFill>
                  <a:effectLst/>
                  <a:latin typeface="Arial"/>
                  <a:ea typeface="Calibri"/>
                  <a:cs typeface="Times New Roman"/>
                </a:rPr>
                <a:t>Узел </a:t>
              </a:r>
              <a:r>
                <a:rPr lang="en-US" sz="800" i="1" dirty="0" err="1">
                  <a:solidFill>
                    <a:srgbClr val="000000"/>
                  </a:solidFill>
                  <a:effectLst/>
                  <a:latin typeface="Arial"/>
                  <a:ea typeface="Calibri"/>
                  <a:cs typeface="Times New Roman"/>
                </a:rPr>
                <a:t>i</a:t>
              </a:r>
              <a:r>
                <a:rPr lang="en-US" sz="800" dirty="0">
                  <a:solidFill>
                    <a:srgbClr val="000000"/>
                  </a:solidFill>
                  <a:effectLst/>
                  <a:latin typeface="Arial"/>
                  <a:ea typeface="Calibri"/>
                  <a:cs typeface="Times New Roman"/>
                </a:rPr>
                <a:t> </a:t>
              </a:r>
              <a:r>
                <a:rPr lang="ru-RU" sz="800" dirty="0">
                  <a:solidFill>
                    <a:srgbClr val="000000"/>
                  </a:solidFill>
                  <a:effectLst/>
                  <a:latin typeface="Arial"/>
                  <a:ea typeface="Calibri"/>
                  <a:cs typeface="Times New Roman"/>
                </a:rPr>
                <a:t>балки</a:t>
              </a:r>
              <a:endParaRPr lang="ru-RU" sz="800" dirty="0">
                <a:effectLst/>
                <a:latin typeface="Times New Roman"/>
                <a:ea typeface="Times New Roman"/>
              </a:endParaRPr>
            </a:p>
          </p:txBody>
        </p:sp>
      </p:grpSp>
      <p:sp>
        <p:nvSpPr>
          <p:cNvPr id="4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0" name="Объект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1638194"/>
              </p:ext>
            </p:extLst>
          </p:nvPr>
        </p:nvGraphicFramePr>
        <p:xfrm>
          <a:off x="6090466" y="2831297"/>
          <a:ext cx="1966912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6" name="Формула" r:id="rId7" imgW="1638000" imgH="749160" progId="Equation.3">
                  <p:embed/>
                </p:oleObj>
              </mc:Choice>
              <mc:Fallback>
                <p:oleObj name="Формула" r:id="rId7" imgW="1638000" imgH="749160" progId="Equation.3">
                  <p:embed/>
                  <p:pic>
                    <p:nvPicPr>
                      <p:cNvPr id="88" name="Объект 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0466" y="2831297"/>
                        <a:ext cx="1966912" cy="898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2" name="Объект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564072"/>
              </p:ext>
            </p:extLst>
          </p:nvPr>
        </p:nvGraphicFramePr>
        <p:xfrm>
          <a:off x="6090466" y="3757593"/>
          <a:ext cx="2239963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7" name="Формула" r:id="rId9" imgW="1866600" imgH="241200" progId="Equation.3">
                  <p:embed/>
                </p:oleObj>
              </mc:Choice>
              <mc:Fallback>
                <p:oleObj name="Формула" r:id="rId9" imgW="1866600" imgH="241200" progId="Equation.3">
                  <p:embed/>
                  <p:pic>
                    <p:nvPicPr>
                      <p:cNvPr id="90" name="Объект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0466" y="3757593"/>
                        <a:ext cx="2239963" cy="288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" name="FEMRail _Zm.avi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9708" y="2879051"/>
            <a:ext cx="2492308" cy="1800000"/>
          </a:xfrm>
          <a:prstGeom prst="rect">
            <a:avLst/>
          </a:prstGeom>
        </p:spPr>
      </p:pic>
      <p:sp>
        <p:nvSpPr>
          <p:cNvPr id="54" name="Овал 53"/>
          <p:cNvSpPr>
            <a:spLocks noChangeAspect="1"/>
          </p:cNvSpPr>
          <p:nvPr/>
        </p:nvSpPr>
        <p:spPr bwMode="auto">
          <a:xfrm>
            <a:off x="428226" y="4190439"/>
            <a:ext cx="73440" cy="73440"/>
          </a:xfrm>
          <a:prstGeom prst="ellipse">
            <a:avLst/>
          </a:prstGeom>
          <a:solidFill>
            <a:srgbClr val="00FFFF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0" tIns="4680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55" name="FEMRail _Ym.avi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953685" y="2879051"/>
            <a:ext cx="2492308" cy="1800000"/>
          </a:xfrm>
          <a:prstGeom prst="rect">
            <a:avLst/>
          </a:prstGeom>
        </p:spPr>
      </p:pic>
      <p:sp>
        <p:nvSpPr>
          <p:cNvPr id="56" name="Овал 55"/>
          <p:cNvSpPr>
            <a:spLocks noChangeAspect="1"/>
          </p:cNvSpPr>
          <p:nvPr/>
        </p:nvSpPr>
        <p:spPr bwMode="auto">
          <a:xfrm>
            <a:off x="3285532" y="4185391"/>
            <a:ext cx="73440" cy="73440"/>
          </a:xfrm>
          <a:prstGeom prst="ellipse">
            <a:avLst/>
          </a:prstGeom>
          <a:solidFill>
            <a:srgbClr val="00FFFF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0" tIns="4680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0" y="2535482"/>
            <a:ext cx="5861713" cy="276999"/>
          </a:xfrm>
          <a:prstGeom prst="rect">
            <a:avLst/>
          </a:prstGeom>
          <a:solidFill>
            <a:srgbClr val="B3D4EF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latin typeface="+mj-lt"/>
              </a:rPr>
              <a:t>Rigid ends of the solid rail</a:t>
            </a:r>
            <a:endParaRPr lang="ru-RU" sz="1200" dirty="0">
              <a:latin typeface="+mj-lt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978840" y="2541491"/>
            <a:ext cx="3205475" cy="276999"/>
          </a:xfrm>
          <a:prstGeom prst="rect">
            <a:avLst/>
          </a:prstGeom>
          <a:solidFill>
            <a:srgbClr val="B3D4EF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latin typeface="+mj-lt"/>
              </a:rPr>
              <a:t>Constrain equations of the rigid connection</a:t>
            </a:r>
            <a:endParaRPr lang="ru-RU" sz="1200" dirty="0">
              <a:latin typeface="+mj-lt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938524" y="386617"/>
            <a:ext cx="3205475" cy="276999"/>
          </a:xfrm>
          <a:prstGeom prst="rect">
            <a:avLst/>
          </a:prstGeom>
          <a:solidFill>
            <a:srgbClr val="B3D4EF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latin typeface="+mj-lt"/>
              </a:rPr>
              <a:t>Purposes</a:t>
            </a:r>
            <a:endParaRPr lang="ru-RU" sz="1200" dirty="0">
              <a:latin typeface="+mj-lt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0" y="386617"/>
            <a:ext cx="5861713" cy="276999"/>
          </a:xfrm>
          <a:prstGeom prst="rect">
            <a:avLst/>
          </a:prstGeom>
          <a:solidFill>
            <a:srgbClr val="B3D4EF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latin typeface="+mj-lt"/>
              </a:rPr>
              <a:t>Volume section in the model of flexible rail</a:t>
            </a:r>
            <a:endParaRPr lang="ru-RU" sz="1200" dirty="0">
              <a:latin typeface="+mj-lt"/>
            </a:endParaRPr>
          </a:p>
        </p:txBody>
      </p:sp>
      <p:graphicFrame>
        <p:nvGraphicFramePr>
          <p:cNvPr id="61" name="Объект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1288441"/>
              </p:ext>
            </p:extLst>
          </p:nvPr>
        </p:nvGraphicFramePr>
        <p:xfrm>
          <a:off x="6090466" y="4074289"/>
          <a:ext cx="172085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8" name="Формула" r:id="rId12" imgW="1434960" imgH="241200" progId="Equation.3">
                  <p:embed/>
                </p:oleObj>
              </mc:Choice>
              <mc:Fallback>
                <p:oleObj name="Формула" r:id="rId12" imgW="1434960" imgH="241200" progId="Equation.3">
                  <p:embed/>
                  <p:pic>
                    <p:nvPicPr>
                      <p:cNvPr id="96" name="Объект 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0466" y="4074289"/>
                        <a:ext cx="1720850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Объект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7530101"/>
              </p:ext>
            </p:extLst>
          </p:nvPr>
        </p:nvGraphicFramePr>
        <p:xfrm>
          <a:off x="6090466" y="4390984"/>
          <a:ext cx="71437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9" name="Формула" r:id="rId14" imgW="596880" imgH="241200" progId="Equation.3">
                  <p:embed/>
                </p:oleObj>
              </mc:Choice>
              <mc:Fallback>
                <p:oleObj name="Формула" r:id="rId14" imgW="596880" imgH="241200" progId="Equation.3">
                  <p:embed/>
                  <p:pic>
                    <p:nvPicPr>
                      <p:cNvPr id="98" name="Объект 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0466" y="4390984"/>
                        <a:ext cx="714375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Объект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7677235"/>
              </p:ext>
            </p:extLst>
          </p:nvPr>
        </p:nvGraphicFramePr>
        <p:xfrm>
          <a:off x="6435725" y="5881688"/>
          <a:ext cx="1270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0" name="Формула" r:id="rId16" imgW="126720" imgH="241200" progId="Equation.3">
                  <p:embed/>
                </p:oleObj>
              </mc:Choice>
              <mc:Fallback>
                <p:oleObj name="Формула" r:id="rId16" imgW="126720" imgH="241200" progId="Equation.3">
                  <p:embed/>
                  <p:pic>
                    <p:nvPicPr>
                      <p:cNvPr id="99" name="Объект 9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435725" y="5881688"/>
                        <a:ext cx="12700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Прямоугольник 63"/>
          <p:cNvSpPr/>
          <p:nvPr/>
        </p:nvSpPr>
        <p:spPr>
          <a:xfrm>
            <a:off x="6683747" y="4401102"/>
            <a:ext cx="22127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+mj-lt"/>
              </a:rPr>
              <a:t>- kinematics values of node </a:t>
            </a:r>
            <a:r>
              <a:rPr lang="en-US" sz="1200" i="1" dirty="0" err="1" smtClean="0">
                <a:latin typeface="+mj-lt"/>
              </a:rPr>
              <a:t>i</a:t>
            </a:r>
            <a:endParaRPr lang="ru-RU" sz="1200" i="1" dirty="0">
              <a:latin typeface="+mj-lt"/>
            </a:endParaRPr>
          </a:p>
        </p:txBody>
      </p:sp>
      <p:graphicFrame>
        <p:nvGraphicFramePr>
          <p:cNvPr id="65" name="Объект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5713743"/>
              </p:ext>
            </p:extLst>
          </p:nvPr>
        </p:nvGraphicFramePr>
        <p:xfrm>
          <a:off x="5989800" y="5650179"/>
          <a:ext cx="22860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1" name="Формула" r:id="rId18" imgW="190440" imgH="241200" progId="Equation.3">
                  <p:embed/>
                </p:oleObj>
              </mc:Choice>
              <mc:Fallback>
                <p:oleObj name="Формула" r:id="rId18" imgW="190440" imgH="241200" progId="Equation.3">
                  <p:embed/>
                  <p:pic>
                    <p:nvPicPr>
                      <p:cNvPr id="104" name="Объект 1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9800" y="5650179"/>
                        <a:ext cx="228600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Прямоугольник 65"/>
          <p:cNvSpPr/>
          <p:nvPr/>
        </p:nvSpPr>
        <p:spPr>
          <a:xfrm>
            <a:off x="6173246" y="5682074"/>
            <a:ext cx="29707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+mj-lt"/>
              </a:rPr>
              <a:t>- радиус вектор центра сечения</a:t>
            </a:r>
          </a:p>
          <a:p>
            <a:r>
              <a:rPr lang="ru-RU" sz="1200" dirty="0" smtClean="0">
                <a:latin typeface="+mj-lt"/>
              </a:rPr>
              <a:t>  относительно локальной СК с учетом      </a:t>
            </a:r>
          </a:p>
          <a:p>
            <a:r>
              <a:rPr lang="ru-RU" sz="1200" dirty="0">
                <a:latin typeface="+mj-lt"/>
              </a:rPr>
              <a:t> </a:t>
            </a:r>
            <a:r>
              <a:rPr lang="ru-RU" sz="1200" dirty="0" smtClean="0">
                <a:latin typeface="+mj-lt"/>
              </a:rPr>
              <a:t> упругих перемещений</a:t>
            </a:r>
            <a:endParaRPr lang="ru-RU" sz="1200" i="1" dirty="0">
              <a:latin typeface="+mj-lt"/>
            </a:endParaRPr>
          </a:p>
        </p:txBody>
      </p:sp>
      <p:sp>
        <p:nvSpPr>
          <p:cNvPr id="67" name="Прямоугольник 66"/>
          <p:cNvSpPr>
            <a:spLocks noChangeAspect="1"/>
          </p:cNvSpPr>
          <p:nvPr/>
        </p:nvSpPr>
        <p:spPr>
          <a:xfrm>
            <a:off x="5989045" y="766816"/>
            <a:ext cx="312255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lvl="2" indent="-180000"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latin typeface="+mj-lt"/>
              </a:rPr>
              <a:t>Specified</a:t>
            </a:r>
            <a:r>
              <a:rPr lang="ru-RU" sz="1200" dirty="0" smtClean="0">
                <a:latin typeface="+mj-lt"/>
              </a:rPr>
              <a:t> </a:t>
            </a:r>
            <a:r>
              <a:rPr lang="en-US" sz="1200" dirty="0" smtClean="0">
                <a:latin typeface="+mj-lt"/>
              </a:rPr>
              <a:t>calculation of wheel-rail contact forces</a:t>
            </a:r>
            <a:endParaRPr lang="ru-RU" sz="1200" dirty="0" smtClean="0">
              <a:latin typeface="+mj-lt"/>
            </a:endParaRPr>
          </a:p>
          <a:p>
            <a:pPr marL="180000" lvl="2" indent="-180000"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latin typeface="+mj-lt"/>
              </a:rPr>
              <a:t>Calculation of high-frequency rail oscillations</a:t>
            </a:r>
            <a:endParaRPr lang="en-US" sz="1200" dirty="0">
              <a:latin typeface="+mj-lt"/>
            </a:endParaRPr>
          </a:p>
          <a:p>
            <a:pPr marL="180000" lvl="2" indent="-216000"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latin typeface="+mj-lt"/>
              </a:rPr>
              <a:t>Calculation of </a:t>
            </a:r>
            <a:r>
              <a:rPr lang="en-US" sz="1200" dirty="0" smtClean="0">
                <a:latin typeface="+mj-lt"/>
              </a:rPr>
              <a:t>strains and stresses</a:t>
            </a:r>
            <a:r>
              <a:rPr lang="en-US" sz="1200" dirty="0">
                <a:latin typeface="+mj-lt"/>
              </a:rPr>
              <a:t>, simulation of </a:t>
            </a:r>
            <a:r>
              <a:rPr lang="en-US" sz="1200" dirty="0" err="1" smtClean="0">
                <a:latin typeface="+mj-lt"/>
              </a:rPr>
              <a:t>tensometric</a:t>
            </a:r>
            <a:r>
              <a:rPr lang="ru-RU" sz="1200" dirty="0" smtClean="0">
                <a:latin typeface="+mj-lt"/>
              </a:rPr>
              <a:t> </a:t>
            </a:r>
            <a:r>
              <a:rPr lang="en-US" sz="1200" dirty="0" smtClean="0">
                <a:latin typeface="+mj-lt"/>
              </a:rPr>
              <a:t>rail</a:t>
            </a:r>
            <a:endParaRPr lang="ru-RU" sz="1200" dirty="0">
              <a:latin typeface="+mj-lt"/>
            </a:endParaRPr>
          </a:p>
          <a:p>
            <a:pPr marL="180000" lvl="2" indent="-180000" algn="l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latin typeface="+mj-lt"/>
              </a:rPr>
              <a:t>Specified </a:t>
            </a:r>
            <a:r>
              <a:rPr lang="en-US" sz="1200" dirty="0" smtClean="0">
                <a:latin typeface="+mj-lt"/>
              </a:rPr>
              <a:t>calculation of the actions on rail foundation</a:t>
            </a:r>
            <a:endParaRPr lang="en-US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16682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0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50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video>
            <p:video>
              <p:cMediaNode vol="80000">
                <p:cTn id="10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387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8C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endParaRPr lang="ru-RU" sz="2000" kern="0" dirty="0">
              <a:solidFill>
                <a:schemeClr val="tx1"/>
              </a:solidFill>
            </a:endParaRPr>
          </a:p>
        </p:txBody>
      </p:sp>
      <p:pic>
        <p:nvPicPr>
          <p:cNvPr id="7" name="FEMRail_Static_111.avi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846296" y="2836197"/>
            <a:ext cx="1180800" cy="1800000"/>
          </a:xfrm>
          <a:prstGeom prst="rect">
            <a:avLst/>
          </a:prstGeom>
        </p:spPr>
      </p:pic>
      <p:pic>
        <p:nvPicPr>
          <p:cNvPr id="8" name="FEMRail_Static_222.avi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3696" y="2836197"/>
            <a:ext cx="1180800" cy="1800000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6" y="637242"/>
            <a:ext cx="2717052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7149" y="386214"/>
            <a:ext cx="3457482" cy="276999"/>
          </a:xfrm>
          <a:prstGeom prst="rect">
            <a:avLst/>
          </a:prstGeom>
          <a:solidFill>
            <a:srgbClr val="B3D4EF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latin typeface="+mj-lt"/>
              </a:rPr>
              <a:t>Finite element model without reduction</a:t>
            </a:r>
            <a:endParaRPr lang="ru-RU" sz="1200" dirty="0">
              <a:latin typeface="+mj-lt"/>
            </a:endParaRPr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1428055"/>
              </p:ext>
            </p:extLst>
          </p:nvPr>
        </p:nvGraphicFramePr>
        <p:xfrm>
          <a:off x="5178870" y="927690"/>
          <a:ext cx="2885838" cy="318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4" name="Формула" r:id="rId9" imgW="1612200" imgH="177723" progId="Equation.3">
                  <p:embed/>
                </p:oleObj>
              </mc:Choice>
              <mc:Fallback>
                <p:oleObj name="Формула" r:id="rId9" imgW="1612200" imgH="177723" progId="Equation.3">
                  <p:embed/>
                  <p:pic>
                    <p:nvPicPr>
                      <p:cNvPr id="11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8870" y="927690"/>
                        <a:ext cx="2885838" cy="3181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7891714" y="932515"/>
            <a:ext cx="76815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,</a:t>
            </a:r>
            <a:r>
              <a:rPr lang="en-US" i="1" dirty="0" smtClean="0"/>
              <a:t> </a:t>
            </a:r>
            <a:r>
              <a:rPr lang="en-US" i="1" dirty="0" err="1" smtClean="0"/>
              <a:t>i</a:t>
            </a:r>
            <a:r>
              <a:rPr lang="en-US" dirty="0" smtClean="0"/>
              <a:t>=1</a:t>
            </a:r>
            <a:r>
              <a:rPr lang="en-US" dirty="0"/>
              <a:t>..8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639182" y="390116"/>
            <a:ext cx="550481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latin typeface="+mj-lt"/>
              </a:rPr>
              <a:t>Stiffness and mass matrices are created using shape functions </a:t>
            </a:r>
            <a:endParaRPr lang="ru-RU" sz="1200" dirty="0">
              <a:latin typeface="+mj-lt"/>
            </a:endParaRPr>
          </a:p>
        </p:txBody>
      </p:sp>
      <p:sp>
        <p:nvSpPr>
          <p:cNvPr id="14" name="AutoShape 167"/>
          <p:cNvSpPr>
            <a:spLocks noChangeAspect="1" noChangeArrowheads="1"/>
          </p:cNvSpPr>
          <p:nvPr/>
        </p:nvSpPr>
        <p:spPr bwMode="auto">
          <a:xfrm>
            <a:off x="4902721" y="3695703"/>
            <a:ext cx="3604259" cy="235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000">
              <a:latin typeface="+mj-lt"/>
            </a:endParaRPr>
          </a:p>
        </p:txBody>
      </p:sp>
      <p:grpSp>
        <p:nvGrpSpPr>
          <p:cNvPr id="15" name="Группа 14"/>
          <p:cNvGrpSpPr>
            <a:grpSpLocks noChangeAspect="1"/>
          </p:cNvGrpSpPr>
          <p:nvPr/>
        </p:nvGrpSpPr>
        <p:grpSpPr>
          <a:xfrm>
            <a:off x="3576875" y="629558"/>
            <a:ext cx="1390909" cy="1440000"/>
            <a:chOff x="4870334" y="4152725"/>
            <a:chExt cx="1758682" cy="1820753"/>
          </a:xfrm>
        </p:grpSpPr>
        <p:sp>
          <p:nvSpPr>
            <p:cNvPr id="16" name="TextBox 163"/>
            <p:cNvSpPr txBox="1">
              <a:spLocks noChangeArrowheads="1"/>
            </p:cNvSpPr>
            <p:nvPr/>
          </p:nvSpPr>
          <p:spPr bwMode="auto">
            <a:xfrm>
              <a:off x="5624411" y="5756498"/>
              <a:ext cx="257672" cy="216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2687" tIns="21344" rIns="42687" bIns="21344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  <a:cs typeface="Arial" pitchFamily="34" charset="0"/>
                </a:rPr>
                <a:t>2</a:t>
              </a:r>
              <a:endParaRPr kumimoji="0" lang="en-US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17" name="Прямая соединительная линия 202"/>
            <p:cNvSpPr>
              <a:spLocks noChangeShapeType="1"/>
            </p:cNvSpPr>
            <p:nvPr/>
          </p:nvSpPr>
          <p:spPr bwMode="auto">
            <a:xfrm>
              <a:off x="5563659" y="4408491"/>
              <a:ext cx="882996" cy="964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000">
                <a:latin typeface="+mj-lt"/>
              </a:endParaRPr>
            </a:p>
          </p:txBody>
        </p:sp>
        <p:sp>
          <p:nvSpPr>
            <p:cNvPr id="18" name="Прямая соединительная линия 203"/>
            <p:cNvSpPr>
              <a:spLocks noChangeShapeType="1"/>
            </p:cNvSpPr>
            <p:nvPr/>
          </p:nvSpPr>
          <p:spPr bwMode="auto">
            <a:xfrm flipH="1">
              <a:off x="4972900" y="4408491"/>
              <a:ext cx="590759" cy="51991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000">
                <a:latin typeface="+mj-lt"/>
              </a:endParaRPr>
            </a:p>
          </p:txBody>
        </p:sp>
        <p:sp>
          <p:nvSpPr>
            <p:cNvPr id="19" name="Прямая соединительная линия 204"/>
            <p:cNvSpPr>
              <a:spLocks noChangeShapeType="1"/>
            </p:cNvSpPr>
            <p:nvPr/>
          </p:nvSpPr>
          <p:spPr bwMode="auto">
            <a:xfrm>
              <a:off x="5563659" y="4412683"/>
              <a:ext cx="87986" cy="8280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000">
                <a:latin typeface="+mj-lt"/>
              </a:endParaRPr>
            </a:p>
          </p:txBody>
        </p:sp>
        <p:sp>
          <p:nvSpPr>
            <p:cNvPr id="20" name="Прямая соединительная линия 205"/>
            <p:cNvSpPr>
              <a:spLocks noChangeShapeType="1"/>
            </p:cNvSpPr>
            <p:nvPr/>
          </p:nvSpPr>
          <p:spPr bwMode="auto">
            <a:xfrm>
              <a:off x="4972900" y="4927359"/>
              <a:ext cx="124646" cy="78511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000">
                <a:latin typeface="+mj-lt"/>
              </a:endParaRPr>
            </a:p>
          </p:txBody>
        </p:sp>
        <p:sp>
          <p:nvSpPr>
            <p:cNvPr id="21" name="Прямая соединительная линия 206"/>
            <p:cNvSpPr>
              <a:spLocks noChangeShapeType="1"/>
            </p:cNvSpPr>
            <p:nvPr/>
          </p:nvSpPr>
          <p:spPr bwMode="auto">
            <a:xfrm flipH="1">
              <a:off x="5739630" y="5023794"/>
              <a:ext cx="114171" cy="74947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000">
                <a:latin typeface="+mj-lt"/>
              </a:endParaRPr>
            </a:p>
          </p:txBody>
        </p:sp>
        <p:sp>
          <p:nvSpPr>
            <p:cNvPr id="22" name="Прямая соединительная линия 207"/>
            <p:cNvSpPr>
              <a:spLocks noChangeShapeType="1"/>
            </p:cNvSpPr>
            <p:nvPr/>
          </p:nvSpPr>
          <p:spPr bwMode="auto">
            <a:xfrm flipV="1">
              <a:off x="5736488" y="5301572"/>
              <a:ext cx="556193" cy="47169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000">
                <a:latin typeface="+mj-lt"/>
              </a:endParaRPr>
            </a:p>
          </p:txBody>
        </p:sp>
        <p:sp>
          <p:nvSpPr>
            <p:cNvPr id="23" name="Прямая соединительная линия 208"/>
            <p:cNvSpPr>
              <a:spLocks noChangeShapeType="1"/>
            </p:cNvSpPr>
            <p:nvPr/>
          </p:nvSpPr>
          <p:spPr bwMode="auto">
            <a:xfrm flipH="1">
              <a:off x="5856944" y="4504927"/>
              <a:ext cx="589712" cy="5188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000">
                <a:latin typeface="+mj-lt"/>
              </a:endParaRPr>
            </a:p>
          </p:txBody>
        </p:sp>
        <p:sp>
          <p:nvSpPr>
            <p:cNvPr id="24" name="Прямая соединительная линия 209"/>
            <p:cNvSpPr>
              <a:spLocks noChangeShapeType="1"/>
            </p:cNvSpPr>
            <p:nvPr/>
          </p:nvSpPr>
          <p:spPr bwMode="auto">
            <a:xfrm>
              <a:off x="4973947" y="4928406"/>
              <a:ext cx="882996" cy="953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000">
                <a:latin typeface="+mj-lt"/>
              </a:endParaRPr>
            </a:p>
          </p:txBody>
        </p:sp>
        <p:sp>
          <p:nvSpPr>
            <p:cNvPr id="25" name="Прямая соединительная линия 210"/>
            <p:cNvSpPr>
              <a:spLocks noChangeShapeType="1"/>
            </p:cNvSpPr>
            <p:nvPr/>
          </p:nvSpPr>
          <p:spPr bwMode="auto">
            <a:xfrm flipH="1">
              <a:off x="6293728" y="4504927"/>
              <a:ext cx="151879" cy="79769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000">
                <a:latin typeface="+mj-lt"/>
              </a:endParaRPr>
            </a:p>
          </p:txBody>
        </p:sp>
        <p:sp>
          <p:nvSpPr>
            <p:cNvPr id="26" name="Прямая соединительная линия 211"/>
            <p:cNvSpPr>
              <a:spLocks noChangeShapeType="1"/>
            </p:cNvSpPr>
            <p:nvPr/>
          </p:nvSpPr>
          <p:spPr bwMode="auto">
            <a:xfrm>
              <a:off x="5097546" y="5713521"/>
              <a:ext cx="638941" cy="5974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000">
                <a:latin typeface="+mj-lt"/>
              </a:endParaRPr>
            </a:p>
          </p:txBody>
        </p:sp>
        <p:sp>
          <p:nvSpPr>
            <p:cNvPr id="27" name="Прямая соединительная линия 212"/>
            <p:cNvSpPr>
              <a:spLocks noChangeShapeType="1"/>
            </p:cNvSpPr>
            <p:nvPr/>
          </p:nvSpPr>
          <p:spPr bwMode="auto">
            <a:xfrm>
              <a:off x="5651645" y="5243920"/>
              <a:ext cx="637894" cy="6079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000">
                <a:latin typeface="+mj-lt"/>
              </a:endParaRPr>
            </a:p>
          </p:txBody>
        </p:sp>
        <p:sp>
          <p:nvSpPr>
            <p:cNvPr id="28" name="Прямая соединительная линия 213"/>
            <p:cNvSpPr>
              <a:spLocks noChangeShapeType="1"/>
            </p:cNvSpPr>
            <p:nvPr/>
          </p:nvSpPr>
          <p:spPr bwMode="auto">
            <a:xfrm flipV="1">
              <a:off x="5098594" y="5242872"/>
              <a:ext cx="556193" cy="47064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000">
                <a:latin typeface="+mj-lt"/>
              </a:endParaRPr>
            </a:p>
          </p:txBody>
        </p:sp>
        <p:sp>
          <p:nvSpPr>
            <p:cNvPr id="29" name="Овал 214"/>
            <p:cNvSpPr>
              <a:spLocks noChangeAspect="1" noChangeArrowheads="1"/>
            </p:cNvSpPr>
            <p:nvPr/>
          </p:nvSpPr>
          <p:spPr bwMode="auto">
            <a:xfrm>
              <a:off x="6397425" y="4475577"/>
              <a:ext cx="59705" cy="59749"/>
            </a:xfrm>
            <a:prstGeom prst="ellipse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 sz="1000">
                <a:latin typeface="+mj-lt"/>
              </a:endParaRPr>
            </a:p>
          </p:txBody>
        </p:sp>
        <p:sp>
          <p:nvSpPr>
            <p:cNvPr id="30" name="Овал 215"/>
            <p:cNvSpPr>
              <a:spLocks noChangeAspect="1" noChangeArrowheads="1"/>
            </p:cNvSpPr>
            <p:nvPr/>
          </p:nvSpPr>
          <p:spPr bwMode="auto">
            <a:xfrm>
              <a:off x="5534331" y="4388574"/>
              <a:ext cx="59705" cy="59749"/>
            </a:xfrm>
            <a:prstGeom prst="ellipse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42687" tIns="21344" rIns="42687" bIns="2134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31" name="Овал 216"/>
            <p:cNvSpPr>
              <a:spLocks noChangeAspect="1" noChangeArrowheads="1"/>
            </p:cNvSpPr>
            <p:nvPr/>
          </p:nvSpPr>
          <p:spPr bwMode="auto">
            <a:xfrm>
              <a:off x="5073454" y="5684171"/>
              <a:ext cx="59705" cy="57652"/>
            </a:xfrm>
            <a:prstGeom prst="ellipse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42687" tIns="21344" rIns="42687" bIns="2134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32" name="Овал 217"/>
            <p:cNvSpPr>
              <a:spLocks noChangeAspect="1" noChangeArrowheads="1"/>
            </p:cNvSpPr>
            <p:nvPr/>
          </p:nvSpPr>
          <p:spPr bwMode="auto">
            <a:xfrm>
              <a:off x="4951951" y="4901152"/>
              <a:ext cx="59705" cy="59749"/>
            </a:xfrm>
            <a:prstGeom prst="ellipse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42687" tIns="21344" rIns="42687" bIns="2134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33" name="Овал 218"/>
            <p:cNvSpPr>
              <a:spLocks noChangeAspect="1" noChangeArrowheads="1"/>
            </p:cNvSpPr>
            <p:nvPr/>
          </p:nvSpPr>
          <p:spPr bwMode="auto">
            <a:xfrm>
              <a:off x="5709254" y="5739726"/>
              <a:ext cx="59705" cy="59749"/>
            </a:xfrm>
            <a:prstGeom prst="ellipse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42687" tIns="21344" rIns="42687" bIns="2134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34" name="Овал 219"/>
            <p:cNvSpPr>
              <a:spLocks noChangeAspect="1" noChangeArrowheads="1"/>
            </p:cNvSpPr>
            <p:nvPr/>
          </p:nvSpPr>
          <p:spPr bwMode="auto">
            <a:xfrm>
              <a:off x="5624411" y="5219810"/>
              <a:ext cx="59705" cy="57652"/>
            </a:xfrm>
            <a:prstGeom prst="ellipse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42687" tIns="21344" rIns="42687" bIns="2134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35" name="Овал 220"/>
            <p:cNvSpPr>
              <a:spLocks noChangeAspect="1" noChangeArrowheads="1"/>
            </p:cNvSpPr>
            <p:nvPr/>
          </p:nvSpPr>
          <p:spPr bwMode="auto">
            <a:xfrm>
              <a:off x="6260210" y="5278510"/>
              <a:ext cx="59705" cy="59749"/>
            </a:xfrm>
            <a:prstGeom prst="ellipse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42687" tIns="21344" rIns="42687" bIns="2134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36" name="Овал 221"/>
            <p:cNvSpPr>
              <a:spLocks noChangeAspect="1" noChangeArrowheads="1"/>
            </p:cNvSpPr>
            <p:nvPr/>
          </p:nvSpPr>
          <p:spPr bwMode="auto">
            <a:xfrm>
              <a:off x="5824473" y="4986058"/>
              <a:ext cx="59705" cy="59749"/>
            </a:xfrm>
            <a:prstGeom prst="ellipse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42687" tIns="21344" rIns="42687" bIns="21344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37" name="TextBox 163"/>
            <p:cNvSpPr txBox="1">
              <a:spLocks noChangeArrowheads="1"/>
            </p:cNvSpPr>
            <p:nvPr/>
          </p:nvSpPr>
          <p:spPr bwMode="auto">
            <a:xfrm>
              <a:off x="4954046" y="5703039"/>
              <a:ext cx="257672" cy="216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2687" tIns="21344" rIns="42687" bIns="21344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  <a:cs typeface="Arial" pitchFamily="34" charset="0"/>
                </a:rPr>
                <a:t>1</a:t>
              </a:r>
              <a:endParaRPr kumimoji="0" lang="en-US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38" name="TextBox 163"/>
            <p:cNvSpPr txBox="1">
              <a:spLocks noChangeArrowheads="1"/>
            </p:cNvSpPr>
            <p:nvPr/>
          </p:nvSpPr>
          <p:spPr bwMode="auto">
            <a:xfrm>
              <a:off x="6262306" y="5251257"/>
              <a:ext cx="257672" cy="216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2687" tIns="21344" rIns="42687" bIns="21344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  <a:cs typeface="Arial" pitchFamily="34" charset="0"/>
                </a:rPr>
                <a:t>3</a:t>
              </a:r>
              <a:endParaRPr kumimoji="0" lang="ru-RU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39" name="TextBox 163"/>
            <p:cNvSpPr txBox="1">
              <a:spLocks noChangeArrowheads="1"/>
            </p:cNvSpPr>
            <p:nvPr/>
          </p:nvSpPr>
          <p:spPr bwMode="auto">
            <a:xfrm>
              <a:off x="6371344" y="4283786"/>
              <a:ext cx="257672" cy="216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2687" tIns="21344" rIns="42687" bIns="21344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ru-RU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  <a:cs typeface="Arial" pitchFamily="34" charset="0"/>
                </a:rPr>
                <a:t>7</a:t>
              </a:r>
              <a:endParaRPr kumimoji="0" lang="en-US" alt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40" name="TextBox 163"/>
            <p:cNvSpPr txBox="1">
              <a:spLocks noChangeArrowheads="1"/>
            </p:cNvSpPr>
            <p:nvPr/>
          </p:nvSpPr>
          <p:spPr bwMode="auto">
            <a:xfrm>
              <a:off x="5433776" y="4152725"/>
              <a:ext cx="257672" cy="216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2687" tIns="21344" rIns="42687" bIns="21344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ru-RU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  <a:cs typeface="Arial" pitchFamily="34" charset="0"/>
                </a:rPr>
                <a:t>8</a:t>
              </a:r>
              <a:endParaRPr kumimoji="0" lang="en-US" alt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41" name="TextBox 163"/>
            <p:cNvSpPr txBox="1">
              <a:spLocks noChangeArrowheads="1"/>
            </p:cNvSpPr>
            <p:nvPr/>
          </p:nvSpPr>
          <p:spPr bwMode="auto">
            <a:xfrm>
              <a:off x="5729156" y="4761739"/>
              <a:ext cx="256624" cy="216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2687" tIns="21344" rIns="42687" bIns="21344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  <a:cs typeface="Arial" pitchFamily="34" charset="0"/>
                </a:rPr>
                <a:t>6</a:t>
              </a:r>
              <a:endParaRPr kumimoji="0" lang="en-US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42" name="TextBox 163"/>
            <p:cNvSpPr txBox="1">
              <a:spLocks noChangeArrowheads="1"/>
            </p:cNvSpPr>
            <p:nvPr/>
          </p:nvSpPr>
          <p:spPr bwMode="auto">
            <a:xfrm>
              <a:off x="5533283" y="5230293"/>
              <a:ext cx="256624" cy="216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2687" tIns="21344" rIns="42687" bIns="21344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  <a:cs typeface="Arial" pitchFamily="34" charset="0"/>
                </a:rPr>
                <a:t>4</a:t>
              </a:r>
              <a:endParaRPr kumimoji="0" lang="en-US" alt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43" name="Прямая со стрелкой 353"/>
            <p:cNvSpPr>
              <a:spLocks noChangeShapeType="1"/>
            </p:cNvSpPr>
            <p:nvPr/>
          </p:nvSpPr>
          <p:spPr bwMode="auto">
            <a:xfrm flipV="1">
              <a:off x="5742772" y="4511215"/>
              <a:ext cx="15711" cy="580712"/>
            </a:xfrm>
            <a:prstGeom prst="straightConnector1">
              <a:avLst/>
            </a:prstGeom>
            <a:noFill/>
            <a:ln w="9525">
              <a:solidFill>
                <a:srgbClr val="0070C0"/>
              </a:solidFill>
              <a:round/>
              <a:headEnd/>
              <a:tailEnd type="stealth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000">
                <a:latin typeface="+mj-lt"/>
              </a:endParaRPr>
            </a:p>
          </p:txBody>
        </p:sp>
        <p:sp>
          <p:nvSpPr>
            <p:cNvPr id="44" name="Прямая со стрелкой 354"/>
            <p:cNvSpPr>
              <a:spLocks noChangeShapeType="1"/>
            </p:cNvSpPr>
            <p:nvPr/>
          </p:nvSpPr>
          <p:spPr bwMode="auto">
            <a:xfrm flipH="1">
              <a:off x="5436919" y="5091928"/>
              <a:ext cx="305854" cy="271488"/>
            </a:xfrm>
            <a:prstGeom prst="straightConnector1">
              <a:avLst/>
            </a:prstGeom>
            <a:noFill/>
            <a:ln w="9525">
              <a:solidFill>
                <a:srgbClr val="0070C0"/>
              </a:solidFill>
              <a:round/>
              <a:headEnd/>
              <a:tailEnd type="stealth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000">
                <a:latin typeface="+mj-lt"/>
              </a:endParaRPr>
            </a:p>
          </p:txBody>
        </p:sp>
        <p:sp>
          <p:nvSpPr>
            <p:cNvPr id="45" name="Прямая соединительная линия 355"/>
            <p:cNvSpPr>
              <a:spLocks noChangeShapeType="1"/>
            </p:cNvSpPr>
            <p:nvPr/>
          </p:nvSpPr>
          <p:spPr bwMode="auto">
            <a:xfrm>
              <a:off x="5742772" y="5091928"/>
              <a:ext cx="472398" cy="44025"/>
            </a:xfrm>
            <a:prstGeom prst="line">
              <a:avLst/>
            </a:prstGeom>
            <a:noFill/>
            <a:ln w="9525">
              <a:solidFill>
                <a:srgbClr val="0070C0"/>
              </a:solidFill>
              <a:round/>
              <a:headEnd/>
              <a:tailEnd type="stealth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000">
                <a:latin typeface="+mj-lt"/>
              </a:endParaRPr>
            </a:p>
          </p:txBody>
        </p:sp>
        <p:sp>
          <p:nvSpPr>
            <p:cNvPr id="46" name="TextBox 163"/>
            <p:cNvSpPr txBox="1">
              <a:spLocks noChangeArrowheads="1"/>
            </p:cNvSpPr>
            <p:nvPr/>
          </p:nvSpPr>
          <p:spPr bwMode="auto">
            <a:xfrm>
              <a:off x="6016155" y="4855031"/>
              <a:ext cx="324708" cy="241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  <a:cs typeface="Arial" pitchFamily="34" charset="0"/>
                </a:rPr>
                <a:t>y</a:t>
              </a:r>
              <a:r>
                <a:rPr kumimoji="0" lang="ru-RU" alt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  <a:cs typeface="Arial" pitchFamily="34" charset="0"/>
                </a:rPr>
                <a:t>,</a:t>
              </a:r>
              <a:r>
                <a:rPr kumimoji="0" lang="en-US" altLang="ru-RU" sz="1000" b="1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  <a:cs typeface="Arial" pitchFamily="34" charset="0"/>
                  <a:sym typeface="Symbol" pitchFamily="18" charset="2"/>
                </a:rPr>
                <a:t></a:t>
              </a:r>
            </a:p>
          </p:txBody>
        </p:sp>
        <p:sp>
          <p:nvSpPr>
            <p:cNvPr id="47" name="TextBox 163"/>
            <p:cNvSpPr txBox="1">
              <a:spLocks noChangeArrowheads="1"/>
            </p:cNvSpPr>
            <p:nvPr/>
          </p:nvSpPr>
          <p:spPr bwMode="auto">
            <a:xfrm>
              <a:off x="5249426" y="5075157"/>
              <a:ext cx="222058" cy="218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  <a:cs typeface="Arial" pitchFamily="34" charset="0"/>
                </a:rPr>
                <a:t>x</a:t>
              </a:r>
              <a:r>
                <a:rPr kumimoji="0" lang="ru-RU" alt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  <a:cs typeface="Arial" pitchFamily="34" charset="0"/>
                </a:rPr>
                <a:t>,</a:t>
              </a:r>
              <a:r>
                <a:rPr kumimoji="0" lang="en-US" altLang="ru-RU" sz="1000" b="1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  <a:cs typeface="Arial" pitchFamily="34" charset="0"/>
                  <a:sym typeface="Symbol" pitchFamily="18" charset="2"/>
                </a:rPr>
                <a:t></a:t>
              </a:r>
            </a:p>
          </p:txBody>
        </p:sp>
        <p:sp>
          <p:nvSpPr>
            <p:cNvPr id="48" name="TextBox 163"/>
            <p:cNvSpPr txBox="1">
              <a:spLocks noChangeArrowheads="1"/>
            </p:cNvSpPr>
            <p:nvPr/>
          </p:nvSpPr>
          <p:spPr bwMode="auto">
            <a:xfrm>
              <a:off x="5825521" y="4468238"/>
              <a:ext cx="316328" cy="25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  <a:cs typeface="Arial" pitchFamily="34" charset="0"/>
                </a:rPr>
                <a:t>z</a:t>
              </a:r>
              <a:r>
                <a:rPr kumimoji="0" lang="ru-RU" alt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  <a:cs typeface="Arial" pitchFamily="34" charset="0"/>
                </a:rPr>
                <a:t>,</a:t>
              </a:r>
              <a:r>
                <a:rPr kumimoji="0" lang="en-US" altLang="ru-RU" sz="1000" b="1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Times New Roman" pitchFamily="18" charset="0"/>
                  <a:cs typeface="Arial" pitchFamily="34" charset="0"/>
                  <a:sym typeface="Symbol" pitchFamily="18" charset="2"/>
                </a:rPr>
                <a:t></a:t>
              </a:r>
            </a:p>
          </p:txBody>
        </p:sp>
        <p:sp>
          <p:nvSpPr>
            <p:cNvPr id="49" name="TextBox 163"/>
            <p:cNvSpPr txBox="1">
              <a:spLocks noChangeArrowheads="1"/>
            </p:cNvSpPr>
            <p:nvPr/>
          </p:nvSpPr>
          <p:spPr bwMode="auto">
            <a:xfrm>
              <a:off x="4870334" y="4677254"/>
              <a:ext cx="171132" cy="216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2687" tIns="21344" rIns="42687" bIns="21344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en-US" altLang="ru-RU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cs typeface="Arial" pitchFamily="34" charset="0"/>
                </a:rPr>
                <a:t>5</a:t>
              </a:r>
              <a:endPara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5177970" y="1496395"/>
            <a:ext cx="3793164" cy="400110"/>
          </a:xfrm>
          <a:prstGeom prst="rect">
            <a:avLst/>
          </a:prstGeom>
          <a:solidFill>
            <a:srgbClr val="FFECD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latin typeface="+mj-lt"/>
              </a:rPr>
              <a:t>All displacements of the nodes is small. So, the model is geometrical linear</a:t>
            </a:r>
            <a:endParaRPr lang="ru-RU" sz="1000" dirty="0">
              <a:latin typeface="+mj-lt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6659" y="2445208"/>
            <a:ext cx="3487972" cy="276999"/>
          </a:xfrm>
          <a:prstGeom prst="rect">
            <a:avLst/>
          </a:prstGeom>
          <a:solidFill>
            <a:srgbClr val="B3D4EF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latin typeface="+mj-lt"/>
              </a:rPr>
              <a:t>Linear </a:t>
            </a:r>
            <a:r>
              <a:rPr lang="en-US" sz="1200" dirty="0" err="1" smtClean="0">
                <a:latin typeface="+mj-lt"/>
              </a:rPr>
              <a:t>superelements</a:t>
            </a:r>
            <a:r>
              <a:rPr lang="en-US" sz="1200" dirty="0" smtClean="0">
                <a:latin typeface="+mj-lt"/>
              </a:rPr>
              <a:t> method</a:t>
            </a:r>
            <a:endParaRPr lang="ru-RU" sz="1200" dirty="0">
              <a:latin typeface="+mj-lt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706796" y="2086442"/>
            <a:ext cx="5425304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latin typeface="+mj-lt"/>
              </a:rPr>
              <a:t>Mass and stiffness matrix of </a:t>
            </a:r>
            <a:r>
              <a:rPr lang="en-US" sz="1200" dirty="0" err="1" smtClean="0">
                <a:latin typeface="+mj-lt"/>
              </a:rPr>
              <a:t>superelement</a:t>
            </a:r>
            <a:r>
              <a:rPr lang="en-US" sz="1200" dirty="0" smtClean="0">
                <a:latin typeface="+mj-lt"/>
              </a:rPr>
              <a:t> </a:t>
            </a:r>
            <a:r>
              <a:rPr lang="en-US" sz="1200" i="1" dirty="0" err="1" smtClean="0">
                <a:latin typeface="+mj-lt"/>
              </a:rPr>
              <a:t>i</a:t>
            </a:r>
            <a:endParaRPr lang="ru-RU" sz="1200" i="1" dirty="0">
              <a:latin typeface="+mj-lt"/>
            </a:endParaRPr>
          </a:p>
        </p:txBody>
      </p:sp>
      <p:sp>
        <p:nvSpPr>
          <p:cNvPr id="5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4" name="Объект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6292272"/>
              </p:ext>
            </p:extLst>
          </p:nvPr>
        </p:nvGraphicFramePr>
        <p:xfrm>
          <a:off x="4266336" y="3443113"/>
          <a:ext cx="4177008" cy="1298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5" name="Формула" r:id="rId11" imgW="3797280" imgH="1180800" progId="Equation.3">
                  <p:embed/>
                </p:oleObj>
              </mc:Choice>
              <mc:Fallback>
                <p:oleObj name="Формула" r:id="rId11" imgW="3797280" imgH="1180800" progId="Equation.3">
                  <p:embed/>
                  <p:pic>
                    <p:nvPicPr>
                      <p:cNvPr id="54" name="Объект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6336" y="3443113"/>
                        <a:ext cx="4177008" cy="12988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6" name="Объект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6642850"/>
              </p:ext>
            </p:extLst>
          </p:nvPr>
        </p:nvGraphicFramePr>
        <p:xfrm>
          <a:off x="3723970" y="2575917"/>
          <a:ext cx="1015920" cy="279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6" name="Формула" r:id="rId13" imgW="1015920" imgH="279360" progId="Equation.3">
                  <p:embed/>
                </p:oleObj>
              </mc:Choice>
              <mc:Fallback>
                <p:oleObj name="Формула" r:id="rId13" imgW="1015920" imgH="279360" progId="Equation.3">
                  <p:embed/>
                  <p:pic>
                    <p:nvPicPr>
                      <p:cNvPr id="56" name="Объект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3970" y="2575917"/>
                        <a:ext cx="1015920" cy="279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8" name="Объект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75468"/>
              </p:ext>
            </p:extLst>
          </p:nvPr>
        </p:nvGraphicFramePr>
        <p:xfrm>
          <a:off x="4808233" y="2410577"/>
          <a:ext cx="2222280" cy="672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7" name="Формула" r:id="rId15" imgW="2222280" imgH="672840" progId="Equation.3">
                  <p:embed/>
                </p:oleObj>
              </mc:Choice>
              <mc:Fallback>
                <p:oleObj name="Формула" r:id="rId15" imgW="2222280" imgH="672840" progId="Equation.3">
                  <p:embed/>
                  <p:pic>
                    <p:nvPicPr>
                      <p:cNvPr id="58" name="Объект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8233" y="2410577"/>
                        <a:ext cx="2222280" cy="6728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Прямоугольник 58"/>
          <p:cNvSpPr/>
          <p:nvPr/>
        </p:nvSpPr>
        <p:spPr bwMode="auto">
          <a:xfrm>
            <a:off x="5016380" y="3775248"/>
            <a:ext cx="1289368" cy="360000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4680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7098856" y="2365109"/>
            <a:ext cx="2033244" cy="861774"/>
          </a:xfrm>
          <a:prstGeom prst="rect">
            <a:avLst/>
          </a:prstGeom>
          <a:solidFill>
            <a:srgbClr val="FFECD1"/>
          </a:solidFill>
        </p:spPr>
        <p:txBody>
          <a:bodyPr wrap="square">
            <a:spAutoFit/>
          </a:bodyPr>
          <a:lstStyle/>
          <a:p>
            <a:pPr marL="108000"/>
            <a:r>
              <a:rPr lang="en-US" sz="1000" dirty="0" smtClean="0">
                <a:latin typeface="+mj-lt"/>
              </a:rPr>
              <a:t>Length of the </a:t>
            </a:r>
            <a:r>
              <a:rPr lang="en-US" sz="1000" dirty="0" err="1" smtClean="0">
                <a:latin typeface="+mj-lt"/>
              </a:rPr>
              <a:t>superelemnt</a:t>
            </a:r>
            <a:r>
              <a:rPr lang="en-US" sz="1000" dirty="0" smtClean="0">
                <a:latin typeface="+mj-lt"/>
              </a:rPr>
              <a:t> is single </a:t>
            </a:r>
            <a:r>
              <a:rPr lang="en-US" sz="1000" dirty="0" err="1" smtClean="0">
                <a:latin typeface="+mj-lt"/>
              </a:rPr>
              <a:t>intersleeper</a:t>
            </a:r>
            <a:r>
              <a:rPr lang="en-US" sz="1000" dirty="0" smtClean="0">
                <a:latin typeface="+mj-lt"/>
              </a:rPr>
              <a:t> distance</a:t>
            </a:r>
            <a:endParaRPr lang="ru-RU" sz="1000" dirty="0" smtClean="0">
              <a:latin typeface="+mj-lt"/>
            </a:endParaRPr>
          </a:p>
          <a:p>
            <a:pPr marL="108000"/>
            <a:r>
              <a:rPr lang="en-US" sz="1000" dirty="0" smtClean="0">
                <a:latin typeface="+mj-lt"/>
              </a:rPr>
              <a:t>Generalized coordinates are node displacements in the end cross-sections</a:t>
            </a:r>
            <a:endParaRPr lang="ru-RU" sz="1000" dirty="0">
              <a:latin typeface="+mj-lt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3688644" y="3171887"/>
            <a:ext cx="5425304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latin typeface="+mj-lt"/>
              </a:rPr>
              <a:t>Fragment of stiffness matrix</a:t>
            </a:r>
            <a:r>
              <a:rPr lang="ru-RU" sz="1200" dirty="0" smtClean="0">
                <a:latin typeface="+mj-lt"/>
              </a:rPr>
              <a:t> </a:t>
            </a:r>
            <a:r>
              <a:rPr lang="en-US" sz="1200" dirty="0" smtClean="0">
                <a:latin typeface="+mj-lt"/>
              </a:rPr>
              <a:t>of </a:t>
            </a:r>
            <a:r>
              <a:rPr lang="en-US" sz="1200" dirty="0" err="1" smtClean="0">
                <a:latin typeface="+mj-lt"/>
              </a:rPr>
              <a:t>superelement</a:t>
            </a:r>
            <a:r>
              <a:rPr lang="ru-RU" sz="1200" dirty="0" smtClean="0">
                <a:latin typeface="+mj-lt"/>
              </a:rPr>
              <a:t> </a:t>
            </a:r>
            <a:r>
              <a:rPr lang="en-US" sz="1200" i="1" dirty="0" err="1" smtClean="0">
                <a:latin typeface="+mj-lt"/>
              </a:rPr>
              <a:t>i</a:t>
            </a:r>
            <a:endParaRPr lang="ru-RU" sz="1200" i="1" dirty="0">
              <a:latin typeface="+mj-lt"/>
            </a:endParaRPr>
          </a:p>
        </p:txBody>
      </p:sp>
      <p:sp>
        <p:nvSpPr>
          <p:cNvPr id="62" name="Заголовок 1"/>
          <p:cNvSpPr txBox="1">
            <a:spLocks/>
          </p:cNvSpPr>
          <p:nvPr/>
        </p:nvSpPr>
        <p:spPr>
          <a:xfrm>
            <a:off x="0" y="-29722"/>
            <a:ext cx="9144000" cy="387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8C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r>
              <a:rPr lang="en-US" sz="2000" kern="0" dirty="0" smtClean="0">
                <a:solidFill>
                  <a:schemeClr val="tx1"/>
                </a:solidFill>
              </a:rPr>
              <a:t>Approaches </a:t>
            </a:r>
            <a:r>
              <a:rPr lang="en-US" sz="2000" kern="0" dirty="0">
                <a:solidFill>
                  <a:schemeClr val="tx1"/>
                </a:solidFill>
              </a:rPr>
              <a:t>to </a:t>
            </a:r>
            <a:r>
              <a:rPr lang="en-US" sz="2000" kern="0" dirty="0" smtClean="0">
                <a:solidFill>
                  <a:schemeClr val="tx1"/>
                </a:solidFill>
              </a:rPr>
              <a:t>derivation</a:t>
            </a:r>
            <a:r>
              <a:rPr lang="ru-RU" sz="2000" kern="0" dirty="0" smtClean="0">
                <a:solidFill>
                  <a:schemeClr val="tx1"/>
                </a:solidFill>
              </a:rPr>
              <a:t> </a:t>
            </a:r>
            <a:r>
              <a:rPr lang="en-US" sz="2000" kern="0" dirty="0" smtClean="0">
                <a:solidFill>
                  <a:schemeClr val="tx1"/>
                </a:solidFill>
              </a:rPr>
              <a:t>of motion equations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77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video>
              <p:cMediaNode vol="80000">
                <p:cTn id="14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5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Прямоугольник 62"/>
          <p:cNvSpPr/>
          <p:nvPr/>
        </p:nvSpPr>
        <p:spPr>
          <a:xfrm>
            <a:off x="0" y="356305"/>
            <a:ext cx="9144000" cy="276999"/>
          </a:xfrm>
          <a:prstGeom prst="rect">
            <a:avLst/>
          </a:prstGeom>
          <a:solidFill>
            <a:srgbClr val="B3D4EF"/>
          </a:solidFill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+mj-lt"/>
              </a:rPr>
              <a:t>Craig-Bampton method. </a:t>
            </a:r>
            <a:r>
              <a:rPr lang="en-US" sz="1200" dirty="0">
                <a:latin typeface="+mj-lt"/>
              </a:rPr>
              <a:t>Examples of transformed modes of the rail section used for the dynamic </a:t>
            </a:r>
            <a:r>
              <a:rPr lang="en-US" sz="1200" dirty="0" smtClean="0">
                <a:latin typeface="+mj-lt"/>
              </a:rPr>
              <a:t>model.</a:t>
            </a:r>
            <a:endParaRPr lang="ru-RU" sz="1200" dirty="0">
              <a:latin typeface="+mj-lt"/>
            </a:endParaRPr>
          </a:p>
        </p:txBody>
      </p:sp>
      <p:pic>
        <p:nvPicPr>
          <p:cNvPr id="64" name="FEMRail_222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46465" y="637290"/>
            <a:ext cx="1999786" cy="1973121"/>
          </a:xfrm>
          <a:prstGeom prst="rect">
            <a:avLst/>
          </a:prstGeom>
        </p:spPr>
      </p:pic>
      <p:sp>
        <p:nvSpPr>
          <p:cNvPr id="65" name="Прямоугольник 64"/>
          <p:cNvSpPr/>
          <p:nvPr/>
        </p:nvSpPr>
        <p:spPr>
          <a:xfrm>
            <a:off x="165985" y="2676561"/>
            <a:ext cx="2638505" cy="276999"/>
          </a:xfrm>
          <a:prstGeom prst="rect">
            <a:avLst/>
          </a:prstGeom>
          <a:solidFill>
            <a:srgbClr val="B3D4EF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latin typeface="+mj-lt"/>
              </a:rPr>
              <a:t>Frequency</a:t>
            </a:r>
            <a:r>
              <a:rPr lang="ru-RU" sz="1200" dirty="0" smtClean="0">
                <a:latin typeface="+mj-lt"/>
              </a:rPr>
              <a:t> 222 </a:t>
            </a:r>
            <a:r>
              <a:rPr lang="en-US" sz="1200" dirty="0" smtClean="0">
                <a:latin typeface="+mj-lt"/>
              </a:rPr>
              <a:t>Hz</a:t>
            </a:r>
            <a:endParaRPr lang="ru-RU" sz="1200" dirty="0">
              <a:latin typeface="+mj-lt"/>
            </a:endParaRPr>
          </a:p>
        </p:txBody>
      </p:sp>
      <p:pic>
        <p:nvPicPr>
          <p:cNvPr id="66" name="FEMRail_2032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579286" y="633049"/>
            <a:ext cx="1830732" cy="2160000"/>
          </a:xfrm>
          <a:prstGeom prst="rect">
            <a:avLst/>
          </a:prstGeom>
        </p:spPr>
      </p:pic>
      <p:sp>
        <p:nvSpPr>
          <p:cNvPr id="67" name="Прямоугольник 66"/>
          <p:cNvSpPr/>
          <p:nvPr/>
        </p:nvSpPr>
        <p:spPr>
          <a:xfrm>
            <a:off x="3298345" y="2677829"/>
            <a:ext cx="2411103" cy="276999"/>
          </a:xfrm>
          <a:prstGeom prst="rect">
            <a:avLst/>
          </a:prstGeom>
          <a:solidFill>
            <a:srgbClr val="B3D4EF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latin typeface="+mj-lt"/>
              </a:rPr>
              <a:t>Frequency</a:t>
            </a:r>
            <a:r>
              <a:rPr lang="ru-RU" sz="1200" dirty="0" smtClean="0">
                <a:latin typeface="+mj-lt"/>
              </a:rPr>
              <a:t> 2032 </a:t>
            </a:r>
            <a:r>
              <a:rPr lang="en-US" sz="1200" dirty="0" smtClean="0">
                <a:latin typeface="+mj-lt"/>
              </a:rPr>
              <a:t>Hz</a:t>
            </a:r>
            <a:endParaRPr lang="ru-RU" sz="1200" dirty="0">
              <a:latin typeface="+mj-lt"/>
            </a:endParaRPr>
          </a:p>
        </p:txBody>
      </p:sp>
      <p:pic>
        <p:nvPicPr>
          <p:cNvPr id="68" name="FEMRail_3765.avi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26177" y="631249"/>
            <a:ext cx="1830732" cy="2160000"/>
          </a:xfrm>
          <a:prstGeom prst="rect">
            <a:avLst/>
          </a:prstGeom>
        </p:spPr>
      </p:pic>
      <p:sp>
        <p:nvSpPr>
          <p:cNvPr id="69" name="Прямоугольник 68"/>
          <p:cNvSpPr/>
          <p:nvPr/>
        </p:nvSpPr>
        <p:spPr>
          <a:xfrm>
            <a:off x="6341936" y="2677043"/>
            <a:ext cx="2501579" cy="276999"/>
          </a:xfrm>
          <a:prstGeom prst="rect">
            <a:avLst/>
          </a:prstGeom>
          <a:solidFill>
            <a:srgbClr val="B3D4EF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latin typeface="+mj-lt"/>
              </a:rPr>
              <a:t>Frequency</a:t>
            </a:r>
            <a:r>
              <a:rPr lang="ru-RU" sz="1200" dirty="0" smtClean="0">
                <a:latin typeface="+mj-lt"/>
              </a:rPr>
              <a:t> 3765 </a:t>
            </a:r>
            <a:r>
              <a:rPr lang="en-US" sz="1200" dirty="0" smtClean="0">
                <a:latin typeface="+mj-lt"/>
              </a:rPr>
              <a:t>Hz</a:t>
            </a:r>
            <a:endParaRPr lang="ru-RU" sz="1200" dirty="0">
              <a:latin typeface="+mj-lt"/>
            </a:endParaRPr>
          </a:p>
        </p:txBody>
      </p:sp>
      <p:graphicFrame>
        <p:nvGraphicFramePr>
          <p:cNvPr id="71" name="Таблица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6894472"/>
              </p:ext>
            </p:extLst>
          </p:nvPr>
        </p:nvGraphicFramePr>
        <p:xfrm>
          <a:off x="333426" y="3104102"/>
          <a:ext cx="8441781" cy="1248918"/>
        </p:xfrm>
        <a:graphic>
          <a:graphicData uri="http://schemas.openxmlformats.org/drawingml/2006/table">
            <a:tbl>
              <a:tblPr firstRow="1" firstCol="1" bandRow="1"/>
              <a:tblGrid>
                <a:gridCol w="471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4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56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708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Ratio</a:t>
                      </a:r>
                      <a:r>
                        <a:rPr lang="en-US" sz="11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of degrees of freedom numbers for the section of solid rail models. The section is 3 </a:t>
                      </a:r>
                      <a:r>
                        <a:rPr lang="en-US" sz="1100" baseline="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intersleeper</a:t>
                      </a:r>
                      <a:r>
                        <a:rPr lang="en-US" sz="11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distances in length.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№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Method of model creation</a:t>
                      </a: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DOFs number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Comments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Finite element method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41 403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Superelement</a:t>
                      </a: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method using only constraint modes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984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The rail cross-sections include </a:t>
                      </a: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154 </a:t>
                      </a: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nodes</a:t>
                      </a: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 </a:t>
                      </a: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DOFs in the</a:t>
                      </a:r>
                      <a:r>
                        <a:rPr lang="en-US" sz="11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node</a:t>
                      </a: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Constraint modes are calculated for the</a:t>
                      </a:r>
                      <a:r>
                        <a:rPr lang="en-US" sz="11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cross-sections in the ends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Craig</a:t>
                      </a: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Bampton method for the dynamic models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204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60 </a:t>
                      </a: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constraint modes corresponding to the mount</a:t>
                      </a:r>
                      <a:r>
                        <a:rPr lang="en-US" sz="11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conditions of the rail -</a:t>
                      </a: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6 </a:t>
                      </a: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rigid body modes + </a:t>
                      </a: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150 </a:t>
                      </a: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fixed interface normal modes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" name="Заголовок 1"/>
          <p:cNvSpPr txBox="1">
            <a:spLocks/>
          </p:cNvSpPr>
          <p:nvPr/>
        </p:nvSpPr>
        <p:spPr>
          <a:xfrm>
            <a:off x="0" y="-29722"/>
            <a:ext cx="9144000" cy="387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8C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r>
              <a:rPr lang="en-US" sz="2000" kern="0" dirty="0" smtClean="0">
                <a:solidFill>
                  <a:schemeClr val="tx1"/>
                </a:solidFill>
              </a:rPr>
              <a:t>Approaches </a:t>
            </a:r>
            <a:r>
              <a:rPr lang="en-US" sz="2000" kern="0" dirty="0">
                <a:solidFill>
                  <a:schemeClr val="tx1"/>
                </a:solidFill>
              </a:rPr>
              <a:t>to </a:t>
            </a:r>
            <a:r>
              <a:rPr lang="en-US" sz="2000" kern="0" dirty="0" smtClean="0">
                <a:solidFill>
                  <a:schemeClr val="tx1"/>
                </a:solidFill>
              </a:rPr>
              <a:t>derivation</a:t>
            </a:r>
            <a:r>
              <a:rPr lang="ru-RU" sz="2000" kern="0" dirty="0" smtClean="0">
                <a:solidFill>
                  <a:schemeClr val="tx1"/>
                </a:solidFill>
              </a:rPr>
              <a:t> </a:t>
            </a:r>
            <a:r>
              <a:rPr lang="en-US" sz="2000" kern="0" dirty="0" smtClean="0">
                <a:solidFill>
                  <a:schemeClr val="tx1"/>
                </a:solidFill>
              </a:rPr>
              <a:t>of motion equations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63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0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5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50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1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50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4"/>
                </p:tgtEl>
              </p:cMediaNode>
            </p:video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66"/>
                </p:tgtEl>
              </p:cMediaNode>
            </p:video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68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" y="358986"/>
            <a:ext cx="9144000" cy="261610"/>
          </a:xfrm>
          <a:prstGeom prst="rect">
            <a:avLst/>
          </a:prstGeom>
          <a:solidFill>
            <a:srgbClr val="B3D4EF"/>
          </a:solidFill>
        </p:spPr>
        <p:txBody>
          <a:bodyPr wrap="square">
            <a:spAutoFit/>
          </a:bodyPr>
          <a:lstStyle/>
          <a:p>
            <a:pPr algn="ctr"/>
            <a:r>
              <a:rPr lang="en-US" sz="1100" dirty="0" smtClean="0">
                <a:latin typeface="+mj-lt"/>
              </a:rPr>
              <a:t>Moving through the volume section of the rail simulated by Craig-Bampton method.</a:t>
            </a:r>
            <a:endParaRPr lang="ru-RU" sz="1100" dirty="0">
              <a:latin typeface="+mj-lt"/>
            </a:endParaRPr>
          </a:p>
        </p:txBody>
      </p:sp>
      <p:pic>
        <p:nvPicPr>
          <p:cNvPr id="15" name="freight_car_femrail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5776" y="894764"/>
            <a:ext cx="4110802" cy="2342715"/>
          </a:xfrm>
          <a:prstGeom prst="rect">
            <a:avLst/>
          </a:prstGeom>
        </p:spPr>
      </p:pic>
      <p:pic>
        <p:nvPicPr>
          <p:cNvPr id="16" name="_freight_car_femrail_5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01225" y="1552502"/>
            <a:ext cx="4938449" cy="315512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-3232" y="623543"/>
            <a:ext cx="417981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72000" lvl="2" algn="ctr">
              <a:spcAft>
                <a:spcPts val="0"/>
              </a:spcAft>
            </a:pPr>
            <a:r>
              <a:rPr lang="en-US" sz="1000" dirty="0" smtClean="0">
                <a:latin typeface="+mj-lt"/>
              </a:rPr>
              <a:t>The first wheelset is flexible one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201224" y="1296502"/>
            <a:ext cx="4938449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72000" lvl="2" algn="ctr">
              <a:spcAft>
                <a:spcPts val="0"/>
              </a:spcAft>
            </a:pPr>
            <a:r>
              <a:rPr lang="en-US" sz="1000" dirty="0" smtClean="0">
                <a:latin typeface="+mj-lt"/>
              </a:rPr>
              <a:t>Equivalent von Mises</a:t>
            </a:r>
            <a:r>
              <a:rPr lang="ru-RU" sz="1000" dirty="0" smtClean="0">
                <a:latin typeface="+mj-lt"/>
              </a:rPr>
              <a:t> </a:t>
            </a:r>
            <a:r>
              <a:rPr lang="en-US" sz="1000" dirty="0" smtClean="0">
                <a:latin typeface="+mj-lt"/>
              </a:rPr>
              <a:t>stresses</a:t>
            </a:r>
          </a:p>
        </p:txBody>
      </p:sp>
      <p:sp>
        <p:nvSpPr>
          <p:cNvPr id="19" name="Овал 18"/>
          <p:cNvSpPr/>
          <p:nvPr/>
        </p:nvSpPr>
        <p:spPr bwMode="auto">
          <a:xfrm>
            <a:off x="2121177" y="1781105"/>
            <a:ext cx="1475117" cy="776378"/>
          </a:xfrm>
          <a:prstGeom prst="ellipse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4680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 bwMode="auto">
          <a:xfrm>
            <a:off x="3424385" y="2429064"/>
            <a:ext cx="2227310" cy="919996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2" name="Заголовок 1"/>
          <p:cNvSpPr txBox="1">
            <a:spLocks/>
          </p:cNvSpPr>
          <p:nvPr/>
        </p:nvSpPr>
        <p:spPr>
          <a:xfrm>
            <a:off x="1" y="-28364"/>
            <a:ext cx="9144000" cy="387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8C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r>
              <a:rPr lang="en-US" sz="2000" kern="0" dirty="0" smtClean="0">
                <a:solidFill>
                  <a:schemeClr val="tx1"/>
                </a:solidFill>
              </a:rPr>
              <a:t>Simulation example: f</a:t>
            </a:r>
            <a:r>
              <a:rPr lang="en-US" sz="2000" kern="0" dirty="0" smtClean="0">
                <a:solidFill>
                  <a:schemeClr val="tx1"/>
                </a:solidFill>
                <a:latin typeface="Arial" pitchFamily="34" charset="0"/>
              </a:rPr>
              <a:t>reight </a:t>
            </a:r>
            <a:r>
              <a:rPr lang="en-US" sz="2000" kern="0" dirty="0">
                <a:solidFill>
                  <a:schemeClr val="tx1"/>
                </a:solidFill>
                <a:latin typeface="Arial" pitchFamily="34" charset="0"/>
              </a:rPr>
              <a:t>car with three-piece </a:t>
            </a:r>
            <a:r>
              <a:rPr lang="en-US" sz="2000" kern="0" dirty="0" smtClean="0">
                <a:solidFill>
                  <a:schemeClr val="tx1"/>
                </a:solidFill>
                <a:latin typeface="Arial" pitchFamily="34" charset="0"/>
              </a:rPr>
              <a:t>bogies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32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554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54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  <p:bldLst>
      <p:bldP spid="18" grpId="0" animBg="1"/>
      <p:bldP spid="19" grpId="0" animBg="1"/>
      <p:bldP spid="1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 txBox="1">
            <a:spLocks noChangeArrowheads="1"/>
          </p:cNvSpPr>
          <p:nvPr/>
        </p:nvSpPr>
        <p:spPr bwMode="auto">
          <a:xfrm>
            <a:off x="490122" y="1182427"/>
            <a:ext cx="7820594" cy="1840993"/>
          </a:xfrm>
          <a:prstGeom prst="rect">
            <a:avLst/>
          </a:prstGeo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en-US" altLang="ru-RU" sz="1800" kern="0" dirty="0">
                <a:latin typeface="+mj-lt"/>
              </a:rPr>
              <a:t> Introduction</a:t>
            </a:r>
          </a:p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en-US" altLang="ru-RU" sz="1800" kern="0" dirty="0" smtClean="0">
                <a:latin typeface="+mj-lt"/>
              </a:rPr>
              <a:t> </a:t>
            </a:r>
            <a:r>
              <a:rPr lang="en-US" altLang="ru-RU" sz="1800" kern="0" dirty="0" smtClean="0">
                <a:latin typeface="+mj-lt"/>
              </a:rPr>
              <a:t>Simulation of moving freight car through turnout using rigid and flexible wheelset model </a:t>
            </a:r>
            <a:endParaRPr lang="ru-RU" altLang="ru-RU" sz="1800" kern="0" dirty="0" smtClean="0">
              <a:latin typeface="+mj-lt"/>
            </a:endParaRPr>
          </a:p>
          <a:p>
            <a:pPr eaLnBrk="1" hangingPunct="1">
              <a:lnSpc>
                <a:spcPct val="140000"/>
              </a:lnSpc>
              <a:buClr>
                <a:srgbClr val="0058CC"/>
              </a:buClr>
              <a:buFont typeface="Wingdings" pitchFamily="2" charset="2"/>
              <a:buChar char="è"/>
            </a:pPr>
            <a:r>
              <a:rPr lang="en-US" altLang="ru-RU" sz="1800" kern="0" dirty="0" smtClean="0">
                <a:latin typeface="+mj-lt"/>
              </a:rPr>
              <a:t>Approaches and current state of development solid rail model</a:t>
            </a:r>
            <a:endParaRPr lang="en-US" altLang="ru-RU" sz="1800" kern="0" dirty="0" smtClean="0">
              <a:latin typeface="+mj-lt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387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8C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r>
              <a:rPr lang="en-US" sz="2000" kern="0" dirty="0" smtClean="0">
                <a:solidFill>
                  <a:schemeClr val="tx1"/>
                </a:solidFill>
              </a:rPr>
              <a:t>Contents</a:t>
            </a:r>
            <a:endParaRPr lang="ru-RU" sz="2000" kern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387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8C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r>
              <a:rPr lang="en-US" sz="2000" kern="0" dirty="0" smtClean="0">
                <a:solidFill>
                  <a:schemeClr val="tx1"/>
                </a:solidFill>
              </a:rPr>
              <a:t>Introduction</a:t>
            </a:r>
            <a:endParaRPr lang="ru-RU" sz="2000" kern="0" dirty="0">
              <a:solidFill>
                <a:schemeClr val="tx1"/>
              </a:solidFill>
            </a:endParaRP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3216CD2B-E23A-43F6-9742-7EC402CE6C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91" y="1097842"/>
            <a:ext cx="3181920" cy="2386440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70C515F0-06DD-466B-83F1-BCB5C35FAE22}"/>
              </a:ext>
            </a:extLst>
          </p:cNvPr>
          <p:cNvSpPr txBox="1">
            <a:spLocks/>
          </p:cNvSpPr>
          <p:nvPr/>
        </p:nvSpPr>
        <p:spPr>
          <a:xfrm>
            <a:off x="3382711" y="1168070"/>
            <a:ext cx="5001791" cy="213970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400" kern="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umber of defects </a:t>
            </a:r>
            <a:r>
              <a:rPr lang="en-US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switch rail and swing nose crossing </a:t>
            </a:r>
            <a:r>
              <a:rPr lang="en-US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-US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found out </a:t>
            </a:r>
            <a:r>
              <a:rPr lang="en-US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in  </a:t>
            </a:r>
            <a:r>
              <a:rPr lang="en-US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Australian Heavy Haul Railway Network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It is supposed that the root causes </a:t>
            </a:r>
            <a:r>
              <a:rPr lang="en-US" sz="1400" kern="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the damages are impacts and contact stresses arising under moving freight cars through turnouts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Computer simulation is applied to </a:t>
            </a:r>
            <a:r>
              <a:rPr lang="en-US" sz="1400" kern="0" dirty="0">
                <a:latin typeface="Arial" panose="020B0604020202020204" pitchFamily="34" charset="0"/>
                <a:cs typeface="Arial" panose="020B0604020202020204" pitchFamily="34" charset="0"/>
              </a:rPr>
              <a:t>study </a:t>
            </a:r>
            <a:r>
              <a:rPr lang="en-US" sz="14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wheel-rail contact forces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290DF3-D83B-420A-9A1C-D2A280B0041B}"/>
              </a:ext>
            </a:extLst>
          </p:cNvPr>
          <p:cNvSpPr txBox="1"/>
          <p:nvPr/>
        </p:nvSpPr>
        <p:spPr>
          <a:xfrm>
            <a:off x="502711" y="1168070"/>
            <a:ext cx="1038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solidFill>
                  <a:srgbClr val="FFFF00"/>
                </a:solidFill>
                <a:latin typeface="+mj-lt"/>
              </a:rPr>
              <a:t>Damage</a:t>
            </a:r>
            <a:endParaRPr lang="en-AU" dirty="0">
              <a:solidFill>
                <a:srgbClr val="FFFF00"/>
              </a:solidFill>
              <a:latin typeface="+mj-lt"/>
            </a:endParaRPr>
          </a:p>
        </p:txBody>
      </p:sp>
      <p:cxnSp>
        <p:nvCxnSpPr>
          <p:cNvPr id="9" name="Straight Arrow Connector 7">
            <a:extLst>
              <a:ext uri="{FF2B5EF4-FFF2-40B4-BE49-F238E27FC236}">
                <a16:creationId xmlns:a16="http://schemas.microsoft.com/office/drawing/2014/main" id="{52F995AB-EA46-4AD2-A105-B19A158FD065}"/>
              </a:ext>
            </a:extLst>
          </p:cNvPr>
          <p:cNvCxnSpPr/>
          <p:nvPr/>
        </p:nvCxnSpPr>
        <p:spPr>
          <a:xfrm>
            <a:off x="1268803" y="1475847"/>
            <a:ext cx="398632" cy="353322"/>
          </a:xfrm>
          <a:prstGeom prst="straightConnector1">
            <a:avLst/>
          </a:prstGeom>
          <a:ln w="317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Овал 1"/>
          <p:cNvSpPr/>
          <p:nvPr/>
        </p:nvSpPr>
        <p:spPr bwMode="auto">
          <a:xfrm>
            <a:off x="1623508" y="1742589"/>
            <a:ext cx="838651" cy="633046"/>
          </a:xfrm>
          <a:prstGeom prst="ellipse">
            <a:avLst/>
          </a:prstGeom>
          <a:noFill/>
          <a:ln w="34925" cap="flat" cmpd="sng" algn="ctr">
            <a:solidFill>
              <a:srgbClr val="FFFF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0" tIns="4680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84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387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8C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r>
              <a:rPr lang="en-US" sz="2000" kern="0" dirty="0" smtClean="0">
                <a:solidFill>
                  <a:schemeClr val="tx1"/>
                </a:solidFill>
              </a:rPr>
              <a:t>Introduction</a:t>
            </a:r>
            <a:endParaRPr lang="ru-RU" sz="2000" kern="0" dirty="0">
              <a:solidFill>
                <a:schemeClr val="tx1"/>
              </a:solidFill>
            </a:endParaRPr>
          </a:p>
        </p:txBody>
      </p:sp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A45FFA78-E9A0-48DB-959D-78B39BEBDF6A}"/>
              </a:ext>
            </a:extLst>
          </p:cNvPr>
          <p:cNvSpPr txBox="1">
            <a:spLocks/>
          </p:cNvSpPr>
          <p:nvPr/>
        </p:nvSpPr>
        <p:spPr>
          <a:xfrm>
            <a:off x="4787051" y="527715"/>
            <a:ext cx="4196786" cy="89590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AU" sz="1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1. Dynamic simulation of freight car using multibody system approach</a:t>
            </a:r>
            <a:endParaRPr lang="en-AU" sz="10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AU" sz="1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2. Output wheelset kinematics and loading to FEA program</a:t>
            </a:r>
          </a:p>
          <a:p>
            <a:pPr marL="0" indent="0">
              <a:buNone/>
            </a:pPr>
            <a:r>
              <a:rPr lang="en-AU" sz="1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3. Study wheel-rail contact conditions (forces, stresses) using FEA program.</a:t>
            </a:r>
            <a:endParaRPr lang="en-AU" sz="10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28700" lvl="1" indent="-342900"/>
            <a:endParaRPr lang="en-AU" sz="10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>
            <a:extLst>
              <a:ext uri="{FF2B5EF4-FFF2-40B4-BE49-F238E27FC236}">
                <a16:creationId xmlns:a16="http://schemas.microsoft.com/office/drawing/2014/main" id="{A62A3C6E-EF13-4CDC-AC4B-1A99AB67A0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5475" y="1154714"/>
            <a:ext cx="1743937" cy="512416"/>
          </a:xfrm>
          <a:prstGeom prst="rect">
            <a:avLst/>
          </a:prstGeom>
        </p:spPr>
      </p:pic>
      <p:pic>
        <p:nvPicPr>
          <p:cNvPr id="14" name="Picture 8">
            <a:extLst>
              <a:ext uri="{FF2B5EF4-FFF2-40B4-BE49-F238E27FC236}">
                <a16:creationId xmlns:a16="http://schemas.microsoft.com/office/drawing/2014/main" id="{473F5EEB-463D-46CA-8760-2CA40AB667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19" y="937739"/>
            <a:ext cx="2424150" cy="154264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389216"/>
            <a:ext cx="4265376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latin typeface="+mj-lt"/>
              </a:rPr>
              <a:t>Approach to study: MBS + FEA  </a:t>
            </a:r>
            <a:endParaRPr lang="ru-RU" sz="1200" dirty="0"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66215"/>
            <a:ext cx="2184704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latin typeface="+mj-lt"/>
              </a:rPr>
              <a:t>MBS model of freight car in UM</a:t>
            </a:r>
            <a:endParaRPr lang="ru-RU" sz="1000" dirty="0"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97376" y="668081"/>
            <a:ext cx="1668000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latin typeface="+mj-lt"/>
              </a:rPr>
              <a:t>Turnout description</a:t>
            </a:r>
            <a:endParaRPr lang="ru-RU" sz="1000" dirty="0">
              <a:latin typeface="+mj-lt"/>
            </a:endParaRPr>
          </a:p>
        </p:txBody>
      </p:sp>
      <p:pic>
        <p:nvPicPr>
          <p:cNvPr id="11" name="Picture 7" descr="A picture containing blur, laser&#10;&#10;Description automatically generated">
            <a:extLst>
              <a:ext uri="{FF2B5EF4-FFF2-40B4-BE49-F238E27FC236}">
                <a16:creationId xmlns:a16="http://schemas.microsoft.com/office/drawing/2014/main" id="{3884B576-4D89-4E28-B6B3-83DF8EED41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878" y="3098263"/>
            <a:ext cx="2815643" cy="1725286"/>
          </a:xfrm>
          <a:prstGeom prst="rect">
            <a:avLst/>
          </a:prstGeom>
        </p:spPr>
      </p:pic>
      <p:pic>
        <p:nvPicPr>
          <p:cNvPr id="15" name="Picture 9">
            <a:extLst>
              <a:ext uri="{FF2B5EF4-FFF2-40B4-BE49-F238E27FC236}">
                <a16:creationId xmlns:a16="http://schemas.microsoft.com/office/drawing/2014/main" id="{8E2C6975-31B1-4C0F-ACDE-DBF17384BD7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00" r="50308"/>
          <a:stretch/>
        </p:blipFill>
        <p:spPr>
          <a:xfrm>
            <a:off x="243818" y="2714157"/>
            <a:ext cx="541129" cy="1940006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 bwMode="auto">
          <a:xfrm>
            <a:off x="1071458" y="2489334"/>
            <a:ext cx="1882293" cy="27362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4680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1000" dirty="0">
                <a:latin typeface="+mj-lt"/>
              </a:rPr>
              <a:t>Wheel kinematics and loading</a:t>
            </a:r>
            <a:endParaRPr lang="ru-RU" sz="1000" dirty="0">
              <a:latin typeface="+mj-lt"/>
            </a:endParaRPr>
          </a:p>
        </p:txBody>
      </p:sp>
      <p:sp>
        <p:nvSpPr>
          <p:cNvPr id="3" name="Стрелка вниз 2"/>
          <p:cNvSpPr/>
          <p:nvPr/>
        </p:nvSpPr>
        <p:spPr bwMode="auto">
          <a:xfrm>
            <a:off x="1847301" y="2735555"/>
            <a:ext cx="330606" cy="412906"/>
          </a:xfrm>
          <a:prstGeom prst="downArrow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0" tIns="4680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10596" y="3247744"/>
            <a:ext cx="2426475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latin typeface="+mj-lt"/>
              </a:rPr>
              <a:t>Finite element analysis  </a:t>
            </a:r>
            <a:endParaRPr lang="ru-RU" sz="1200" dirty="0">
              <a:latin typeface="+mj-lt"/>
            </a:endParaRPr>
          </a:p>
        </p:txBody>
      </p:sp>
      <p:sp>
        <p:nvSpPr>
          <p:cNvPr id="18" name="Text Placeholder 1">
            <a:extLst>
              <a:ext uri="{FF2B5EF4-FFF2-40B4-BE49-F238E27FC236}">
                <a16:creationId xmlns:a16="http://schemas.microsoft.com/office/drawing/2014/main" id="{D9E0451E-C5C0-4BE7-A10A-00F9C07A2E56}"/>
              </a:ext>
            </a:extLst>
          </p:cNvPr>
          <p:cNvSpPr txBox="1">
            <a:spLocks/>
          </p:cNvSpPr>
          <p:nvPr/>
        </p:nvSpPr>
        <p:spPr>
          <a:xfrm>
            <a:off x="4787051" y="1563981"/>
            <a:ext cx="4196786" cy="3090181"/>
          </a:xfrm>
          <a:prstGeom prst="rect">
            <a:avLst/>
          </a:prstGeom>
          <a:solidFill>
            <a:srgbClr val="FFEAE5"/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2" indent="0" algn="ctr">
              <a:spcBef>
                <a:spcPts val="0"/>
              </a:spcBef>
              <a:buNone/>
            </a:pPr>
            <a:r>
              <a:rPr lang="en-US" sz="1000" dirty="0" smtClean="0">
                <a:latin typeface="+mj-lt"/>
              </a:rPr>
              <a:t>Disadvantages</a:t>
            </a:r>
            <a:endParaRPr lang="en-AU" sz="1000" kern="0" dirty="0" smtClean="0">
              <a:latin typeface="+mj-lt"/>
            </a:endParaRPr>
          </a:p>
          <a:p>
            <a:pPr marL="0" lvl="2" indent="0">
              <a:buNone/>
            </a:pPr>
            <a:r>
              <a:rPr lang="en-AU" sz="1000" kern="0" dirty="0" smtClean="0">
                <a:latin typeface="+mj-lt"/>
              </a:rPr>
              <a:t>1. High computation cost, </a:t>
            </a:r>
            <a:r>
              <a:rPr lang="en-AU" sz="1000" kern="0" dirty="0" smtClean="0">
                <a:latin typeface="+mj-lt"/>
              </a:rPr>
              <a:t>one single FE simulation (for a lighter model with some simplifications and assumptions made) requires an average of 2 - 3 days to complete, while a heavier FE model (with relatively less simplifications and assumptions) require more than 1 week to complete 1 single simulation</a:t>
            </a:r>
          </a:p>
          <a:p>
            <a:pPr marL="0" lvl="2" indent="0">
              <a:buNone/>
            </a:pPr>
            <a:r>
              <a:rPr lang="en-AU" sz="1000" kern="0" dirty="0" smtClean="0">
                <a:latin typeface="+mj-lt"/>
              </a:rPr>
              <a:t>2. </a:t>
            </a:r>
            <a:r>
              <a:rPr lang="en-AU" sz="1000" kern="0" dirty="0">
                <a:latin typeface="+mj-lt"/>
              </a:rPr>
              <a:t>For any changes to the wheel/rail (i.e. </a:t>
            </a:r>
            <a:r>
              <a:rPr lang="en-AU" sz="1000" kern="0" dirty="0">
                <a:latin typeface="+mj-lt"/>
              </a:rPr>
              <a:t>rail profiles), the corresponding three dimensional model needs to be redeveloped </a:t>
            </a:r>
            <a:r>
              <a:rPr lang="en-AU" sz="1000" kern="0" dirty="0" smtClean="0">
                <a:latin typeface="+mj-lt"/>
              </a:rPr>
              <a:t>[~ </a:t>
            </a:r>
            <a:r>
              <a:rPr lang="en-AU" sz="1000" kern="0" dirty="0">
                <a:latin typeface="+mj-lt"/>
              </a:rPr>
              <a:t>2 days for setting up one </a:t>
            </a:r>
            <a:r>
              <a:rPr lang="en-AU" sz="1000" kern="0" dirty="0" smtClean="0">
                <a:latin typeface="+mj-lt"/>
              </a:rPr>
              <a:t>simulation]</a:t>
            </a:r>
          </a:p>
          <a:p>
            <a:pPr marL="0" lvl="2" indent="0">
              <a:buNone/>
            </a:pPr>
            <a:r>
              <a:rPr lang="en-AU" sz="1000" kern="0" dirty="0" smtClean="0">
                <a:latin typeface="+mj-lt"/>
              </a:rPr>
              <a:t>3</a:t>
            </a:r>
            <a:r>
              <a:rPr lang="en-AU" sz="1000" kern="0" dirty="0">
                <a:latin typeface="+mj-lt"/>
              </a:rPr>
              <a:t>. Lack of confidence on the </a:t>
            </a:r>
            <a:r>
              <a:rPr lang="en-AU" sz="1000" kern="0" dirty="0" smtClean="0">
                <a:latin typeface="+mj-lt"/>
              </a:rPr>
              <a:t>results</a:t>
            </a:r>
          </a:p>
          <a:p>
            <a:pPr marL="0" lvl="2" indent="0">
              <a:buNone/>
            </a:pPr>
            <a:r>
              <a:rPr lang="en-AU" sz="1000" kern="0" dirty="0" smtClean="0">
                <a:latin typeface="+mj-lt"/>
              </a:rPr>
              <a:t>  3.1</a:t>
            </a:r>
            <a:r>
              <a:rPr lang="en-AU" sz="1000" kern="0" dirty="0">
                <a:latin typeface="+mj-lt"/>
              </a:rPr>
              <a:t>. Current methodology </a:t>
            </a:r>
            <a:r>
              <a:rPr lang="en-AU" sz="1000" kern="0" dirty="0" smtClean="0">
                <a:latin typeface="+mj-lt"/>
              </a:rPr>
              <a:t>is applied to the </a:t>
            </a:r>
            <a:r>
              <a:rPr lang="en-AU" sz="1000" kern="0" dirty="0">
                <a:latin typeface="+mj-lt"/>
              </a:rPr>
              <a:t>simplified model (to reduce the required computation cost) include a lot of assumptions which may affect the reliability of the </a:t>
            </a:r>
            <a:r>
              <a:rPr lang="en-AU" sz="1000" kern="0" dirty="0" smtClean="0">
                <a:latin typeface="+mj-lt"/>
              </a:rPr>
              <a:t>results</a:t>
            </a:r>
          </a:p>
          <a:p>
            <a:pPr marL="0" lvl="2" indent="0">
              <a:buNone/>
            </a:pPr>
            <a:r>
              <a:rPr lang="en-AU" sz="1000" kern="0" dirty="0" smtClean="0">
                <a:latin typeface="+mj-lt"/>
              </a:rPr>
              <a:t>  3.2</a:t>
            </a:r>
            <a:r>
              <a:rPr lang="en-AU" sz="1000" kern="0" dirty="0">
                <a:latin typeface="+mj-lt"/>
              </a:rPr>
              <a:t>. </a:t>
            </a:r>
            <a:r>
              <a:rPr lang="en-AU" sz="1000" kern="0" dirty="0">
                <a:latin typeface="+mj-lt"/>
              </a:rPr>
              <a:t>Noises are commonly observed around the load transfer in the FE results. </a:t>
            </a:r>
            <a:r>
              <a:rPr lang="en-AU" sz="1000" kern="0" dirty="0">
                <a:latin typeface="+mj-lt"/>
              </a:rPr>
              <a:t>Based on literature review, the presence of these noises is understood to be due to the numerical errors during the dynamic contact simulation in FE and is difficult to be </a:t>
            </a:r>
            <a:r>
              <a:rPr lang="en-AU" sz="1000" kern="0" dirty="0" smtClean="0">
                <a:latin typeface="+mj-lt"/>
              </a:rPr>
              <a:t>eliminated/post-processed</a:t>
            </a:r>
          </a:p>
          <a:p>
            <a:pPr marL="0" lvl="2" indent="0">
              <a:buNone/>
            </a:pPr>
            <a:r>
              <a:rPr lang="en-AU" sz="1000" kern="0" dirty="0" smtClean="0">
                <a:latin typeface="+mj-lt"/>
              </a:rPr>
              <a:t>4. Does </a:t>
            </a:r>
            <a:r>
              <a:rPr lang="en-AU" sz="1000" kern="0" dirty="0">
                <a:latin typeface="+mj-lt"/>
              </a:rPr>
              <a:t>not actually capture the vehicle-track dynamics</a:t>
            </a:r>
          </a:p>
        </p:txBody>
      </p:sp>
    </p:spTree>
    <p:extLst>
      <p:ext uri="{BB962C8B-B14F-4D97-AF65-F5344CB8AC3E}">
        <p14:creationId xmlns:p14="http://schemas.microsoft.com/office/powerpoint/2010/main" val="370229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387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8C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r>
              <a:rPr lang="en-US" sz="2000" kern="0" dirty="0" smtClean="0">
                <a:solidFill>
                  <a:schemeClr val="tx1"/>
                </a:solidFill>
              </a:rPr>
              <a:t>Approaches to simulation of moving through </a:t>
            </a:r>
            <a:r>
              <a:rPr lang="en-US" sz="2000" kern="0" smtClean="0">
                <a:solidFill>
                  <a:schemeClr val="tx1"/>
                </a:solidFill>
              </a:rPr>
              <a:t>turnout in UM</a:t>
            </a:r>
            <a:endParaRPr lang="ru-RU" sz="2000" kern="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" y="386663"/>
            <a:ext cx="9144000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latin typeface="+mj-lt"/>
              </a:rPr>
              <a:t>The main question is the following. Which models allow to obtain effectively the results with enough accuracy</a:t>
            </a:r>
            <a:r>
              <a:rPr lang="ru-RU" sz="1200" dirty="0" smtClean="0">
                <a:latin typeface="+mj-lt"/>
              </a:rPr>
              <a:t>?</a:t>
            </a:r>
            <a:endParaRPr lang="ru-RU" sz="1200" dirty="0"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3662" y="1233780"/>
            <a:ext cx="1907846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latin typeface="+mj-lt"/>
              </a:rPr>
              <a:t>Rigid wheelset + </a:t>
            </a:r>
          </a:p>
          <a:p>
            <a:pPr algn="ctr"/>
            <a:r>
              <a:rPr lang="en-US" sz="1000" dirty="0" smtClean="0">
                <a:latin typeface="+mj-lt"/>
              </a:rPr>
              <a:t>Rigid inertial rail</a:t>
            </a:r>
            <a:endParaRPr lang="ru-RU" sz="1000" dirty="0">
              <a:latin typeface="+mj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2805" y="1639025"/>
            <a:ext cx="1905727" cy="180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3013" y="1639025"/>
            <a:ext cx="1815607" cy="180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0125" y="1631020"/>
            <a:ext cx="1901176" cy="1800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662" y="1631020"/>
            <a:ext cx="1907846" cy="18000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473013" y="1233780"/>
            <a:ext cx="1815607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latin typeface="+mj-lt"/>
              </a:rPr>
              <a:t>Flexible wheelset + </a:t>
            </a:r>
          </a:p>
          <a:p>
            <a:pPr algn="ctr"/>
            <a:r>
              <a:rPr lang="en-US" sz="1000" dirty="0" smtClean="0">
                <a:latin typeface="+mj-lt"/>
              </a:rPr>
              <a:t>Rigid inertial rail</a:t>
            </a:r>
            <a:endParaRPr lang="ru-RU" sz="1000" dirty="0"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60125" y="1233780"/>
            <a:ext cx="1907846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latin typeface="+mj-lt"/>
              </a:rPr>
              <a:t>Rigid wheelset + </a:t>
            </a:r>
          </a:p>
          <a:p>
            <a:pPr algn="ctr"/>
            <a:r>
              <a:rPr lang="en-US" sz="1000" dirty="0" smtClean="0">
                <a:latin typeface="+mj-lt"/>
              </a:rPr>
              <a:t>Flexible solid rail</a:t>
            </a:r>
            <a:endParaRPr lang="ru-RU" sz="1000" dirty="0"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930686" y="1233780"/>
            <a:ext cx="1907846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latin typeface="+mj-lt"/>
              </a:rPr>
              <a:t>Flexible wheelset + </a:t>
            </a:r>
          </a:p>
          <a:p>
            <a:pPr algn="ctr"/>
            <a:r>
              <a:rPr lang="en-US" sz="1000" dirty="0" smtClean="0">
                <a:latin typeface="+mj-lt"/>
              </a:rPr>
              <a:t>Flexible solid rail</a:t>
            </a:r>
            <a:endParaRPr lang="ru-RU" sz="1000" dirty="0">
              <a:latin typeface="+mj-lt"/>
            </a:endParaRP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70727" y="1030594"/>
            <a:ext cx="4450754" cy="2793720"/>
          </a:xfrm>
          <a:prstGeom prst="rect">
            <a:avLst/>
          </a:prstGeom>
          <a:noFill/>
          <a:ln w="254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0" tIns="4680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4572000" y="1030594"/>
            <a:ext cx="4450754" cy="2793720"/>
          </a:xfrm>
          <a:prstGeom prst="rect">
            <a:avLst/>
          </a:prstGeom>
          <a:noFill/>
          <a:ln w="254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0" tIns="4680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0727" y="3843519"/>
            <a:ext cx="4450754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latin typeface="+mj-lt"/>
              </a:rPr>
              <a:t>The models are implemented. The results are compared and presented below</a:t>
            </a:r>
            <a:endParaRPr lang="ru-RU" sz="1200" dirty="0">
              <a:latin typeface="+mj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72000" y="3838466"/>
            <a:ext cx="4450754" cy="461665"/>
          </a:xfrm>
          <a:prstGeom prst="rect">
            <a:avLst/>
          </a:prstGeom>
          <a:solidFill>
            <a:srgbClr val="E1DDFB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latin typeface="+mj-lt"/>
              </a:rPr>
              <a:t>The models are in the development. The approaches are considered below</a:t>
            </a:r>
            <a:endParaRPr lang="ru-RU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7838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387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8C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r>
              <a:rPr lang="en-US" sz="2000" kern="0" dirty="0" smtClean="0">
                <a:solidFill>
                  <a:schemeClr val="tx1"/>
                </a:solidFill>
              </a:rPr>
              <a:t>Method of dynamic simulation of flexible wheelsets</a:t>
            </a:r>
            <a:endParaRPr lang="ru-RU" sz="2000" kern="0" dirty="0">
              <a:solidFill>
                <a:schemeClr val="tx1"/>
              </a:solidFill>
            </a:endParaRPr>
          </a:p>
        </p:txBody>
      </p:sp>
      <p:sp>
        <p:nvSpPr>
          <p:cNvPr id="63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4" name="Rectangle 9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5" name="Rectangle 1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6" name="Rectangle 18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8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9" name="Rectangle 9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0" name="Rectangle 6"/>
          <p:cNvSpPr>
            <a:spLocks noChangeArrowheads="1"/>
          </p:cNvSpPr>
          <p:nvPr/>
        </p:nvSpPr>
        <p:spPr bwMode="auto">
          <a:xfrm>
            <a:off x="3203525" y="742875"/>
            <a:ext cx="22463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Rectangle 6"/>
          <p:cNvSpPr>
            <a:spLocks noChangeArrowheads="1"/>
          </p:cNvSpPr>
          <p:nvPr/>
        </p:nvSpPr>
        <p:spPr bwMode="auto">
          <a:xfrm>
            <a:off x="5926956" y="709218"/>
            <a:ext cx="25124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8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392248" y="1378449"/>
            <a:ext cx="4492589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1000" dirty="0">
                <a:latin typeface="+mj-lt"/>
              </a:rPr>
              <a:t>Floating frame of reference</a:t>
            </a:r>
            <a:endParaRPr lang="ru-RU" sz="1000" dirty="0">
              <a:latin typeface="+mj-lt"/>
            </a:endParaRPr>
          </a:p>
        </p:txBody>
      </p:sp>
      <p:sp>
        <p:nvSpPr>
          <p:cNvPr id="78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9" name="Объект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5672580"/>
              </p:ext>
            </p:extLst>
          </p:nvPr>
        </p:nvGraphicFramePr>
        <p:xfrm>
          <a:off x="5808826" y="4393637"/>
          <a:ext cx="24193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2" name="Формула" r:id="rId3" imgW="1612900" imgH="241300" progId="Equation.3">
                  <p:embed/>
                </p:oleObj>
              </mc:Choice>
              <mc:Fallback>
                <p:oleObj name="Формула" r:id="rId3" imgW="1612900" imgH="241300" progId="Equation.3">
                  <p:embed/>
                  <p:pic>
                    <p:nvPicPr>
                      <p:cNvPr id="3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08826" y="4393637"/>
                        <a:ext cx="241935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" name="Text Box 59"/>
          <p:cNvSpPr txBox="1">
            <a:spLocks noChangeArrowheads="1"/>
          </p:cNvSpPr>
          <p:nvPr/>
        </p:nvSpPr>
        <p:spPr bwMode="auto">
          <a:xfrm>
            <a:off x="5270907" y="4234139"/>
            <a:ext cx="328382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 sz="1000" dirty="0" smtClean="0">
                <a:solidFill>
                  <a:schemeClr val="accent2"/>
                </a:solidFill>
              </a:rPr>
              <a:t>Position of point</a:t>
            </a:r>
            <a:r>
              <a:rPr lang="ru-RU" altLang="ru-RU" sz="1000" dirty="0" smtClean="0">
                <a:solidFill>
                  <a:schemeClr val="accent2"/>
                </a:solidFill>
              </a:rPr>
              <a:t> </a:t>
            </a:r>
            <a:r>
              <a:rPr lang="en-US" altLang="ru-RU" sz="1000" i="1" dirty="0" smtClean="0">
                <a:solidFill>
                  <a:schemeClr val="accent2"/>
                </a:solidFill>
              </a:rPr>
              <a:t>K</a:t>
            </a:r>
            <a:r>
              <a:rPr lang="en-US" altLang="ru-RU" sz="1000" dirty="0" smtClean="0">
                <a:solidFill>
                  <a:schemeClr val="accent2"/>
                </a:solidFill>
              </a:rPr>
              <a:t> relative to global CS</a:t>
            </a:r>
            <a:r>
              <a:rPr lang="ru-RU" altLang="ru-RU" sz="1000" dirty="0" smtClean="0">
                <a:solidFill>
                  <a:schemeClr val="accent2"/>
                </a:solidFill>
              </a:rPr>
              <a:t>0</a:t>
            </a:r>
            <a:endParaRPr lang="ru-RU" altLang="ru-RU" sz="1000" dirty="0">
              <a:solidFill>
                <a:schemeClr val="accent2"/>
              </a:solidFill>
            </a:endParaRPr>
          </a:p>
        </p:txBody>
      </p:sp>
      <p:sp>
        <p:nvSpPr>
          <p:cNvPr id="81" name="Rectangle 45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2" name="Rectangle 83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3" name="Rectangle 10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4" name="Прямоугольник 83"/>
          <p:cNvSpPr/>
          <p:nvPr/>
        </p:nvSpPr>
        <p:spPr>
          <a:xfrm>
            <a:off x="105842" y="1378449"/>
            <a:ext cx="3562978" cy="2462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latin typeface="+mj-lt"/>
              </a:rPr>
              <a:t>Degrees of freedom of wheelset</a:t>
            </a:r>
            <a:endParaRPr lang="ru-RU" sz="1000" dirty="0">
              <a:latin typeface="+mj-lt"/>
            </a:endParaRPr>
          </a:p>
        </p:txBody>
      </p:sp>
      <p:sp>
        <p:nvSpPr>
          <p:cNvPr id="85" name="Rectangle 1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6" name="Rectangle 1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" name="Rectangle 1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119" name="Группа 118"/>
          <p:cNvGrpSpPr/>
          <p:nvPr/>
        </p:nvGrpSpPr>
        <p:grpSpPr>
          <a:xfrm>
            <a:off x="105843" y="424846"/>
            <a:ext cx="2998764" cy="885369"/>
            <a:chOff x="105843" y="408016"/>
            <a:chExt cx="2998764" cy="885369"/>
          </a:xfrm>
        </p:grpSpPr>
        <p:sp>
          <p:nvSpPr>
            <p:cNvPr id="73" name="Rectangle 6"/>
            <p:cNvSpPr>
              <a:spLocks noChangeArrowheads="1"/>
            </p:cNvSpPr>
            <p:nvPr/>
          </p:nvSpPr>
          <p:spPr bwMode="auto">
            <a:xfrm>
              <a:off x="106691" y="408016"/>
              <a:ext cx="2997915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36000" rIns="36000">
              <a:spAutoFit/>
            </a:bodyPr>
            <a:lstStyle/>
            <a:p>
              <a:pPr algn="ctr"/>
              <a:r>
                <a:rPr lang="en-US" sz="1000" dirty="0" smtClean="0">
                  <a:latin typeface="+mj-lt"/>
                </a:rPr>
                <a:t>Dynamic simulation of flexible body</a:t>
              </a:r>
              <a:endParaRPr lang="en-US" sz="1000" dirty="0">
                <a:latin typeface="+mj-lt"/>
              </a:endParaRPr>
            </a:p>
          </p:txBody>
        </p:sp>
        <p:sp>
          <p:nvSpPr>
            <p:cNvPr id="74" name="Rectangle 6"/>
            <p:cNvSpPr>
              <a:spLocks noChangeArrowheads="1"/>
            </p:cNvSpPr>
            <p:nvPr/>
          </p:nvSpPr>
          <p:spPr bwMode="auto">
            <a:xfrm>
              <a:off x="105843" y="650807"/>
              <a:ext cx="2998763" cy="4001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 smtClean="0">
                  <a:latin typeface="+mj-lt"/>
                </a:rPr>
                <a:t>Spatial </a:t>
              </a:r>
              <a:r>
                <a:rPr lang="en-US" sz="1000" dirty="0">
                  <a:latin typeface="+mj-lt"/>
                </a:rPr>
                <a:t>motion of </a:t>
              </a:r>
              <a:r>
                <a:rPr lang="en-US" sz="1000" dirty="0" smtClean="0">
                  <a:latin typeface="+mj-lt"/>
                </a:rPr>
                <a:t/>
              </a:r>
              <a:br>
                <a:rPr lang="en-US" sz="1000" dirty="0" smtClean="0">
                  <a:latin typeface="+mj-lt"/>
                </a:rPr>
              </a:br>
              <a:r>
                <a:rPr lang="en-US" sz="1000" dirty="0" smtClean="0">
                  <a:latin typeface="+mj-lt"/>
                </a:rPr>
                <a:t>flexible body</a:t>
              </a:r>
              <a:endParaRPr lang="en-US" sz="1000" dirty="0">
                <a:latin typeface="+mj-lt"/>
              </a:endParaRPr>
            </a:p>
          </p:txBody>
        </p:sp>
        <p:sp>
          <p:nvSpPr>
            <p:cNvPr id="88" name="Rectangle 6"/>
            <p:cNvSpPr>
              <a:spLocks noChangeArrowheads="1"/>
            </p:cNvSpPr>
            <p:nvPr/>
          </p:nvSpPr>
          <p:spPr bwMode="auto">
            <a:xfrm>
              <a:off x="105843" y="1047164"/>
              <a:ext cx="2998764" cy="246221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635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 smtClean="0">
                  <a:latin typeface="+mj-lt"/>
                </a:rPr>
                <a:t>6+</a:t>
              </a:r>
              <a:r>
                <a:rPr lang="en-US" sz="1000" i="1" dirty="0" smtClean="0">
                  <a:latin typeface="+mj-lt"/>
                </a:rPr>
                <a:t>H </a:t>
              </a:r>
              <a:r>
                <a:rPr lang="en-US" sz="1000" dirty="0" smtClean="0">
                  <a:latin typeface="+mj-lt"/>
                </a:rPr>
                <a:t>generalized coordinates</a:t>
              </a:r>
              <a:endParaRPr lang="en-US" sz="1000" dirty="0">
                <a:latin typeface="+mj-lt"/>
              </a:endParaRPr>
            </a:p>
          </p:txBody>
        </p:sp>
      </p:grpSp>
      <p:grpSp>
        <p:nvGrpSpPr>
          <p:cNvPr id="120" name="Группа 119"/>
          <p:cNvGrpSpPr/>
          <p:nvPr/>
        </p:nvGrpSpPr>
        <p:grpSpPr>
          <a:xfrm>
            <a:off x="3508296" y="416895"/>
            <a:ext cx="2376000" cy="883652"/>
            <a:chOff x="3508296" y="400065"/>
            <a:chExt cx="2376000" cy="883652"/>
          </a:xfrm>
        </p:grpSpPr>
        <p:sp>
          <p:nvSpPr>
            <p:cNvPr id="75" name="Rectangle 6"/>
            <p:cNvSpPr>
              <a:spLocks noChangeArrowheads="1"/>
            </p:cNvSpPr>
            <p:nvPr/>
          </p:nvSpPr>
          <p:spPr bwMode="auto">
            <a:xfrm>
              <a:off x="3508296" y="400065"/>
              <a:ext cx="2376000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36000" rIns="36000">
              <a:spAutoFit/>
            </a:bodyPr>
            <a:lstStyle/>
            <a:p>
              <a:pPr algn="ctr">
                <a:spcBef>
                  <a:spcPts val="1200"/>
                </a:spcBef>
              </a:pPr>
              <a:r>
                <a:rPr lang="en-US" sz="1000" dirty="0" smtClean="0">
                  <a:latin typeface="+mj-lt"/>
                </a:rPr>
                <a:t>Floating frame of reference</a:t>
              </a:r>
              <a:endParaRPr lang="en-US" sz="1000" dirty="0">
                <a:latin typeface="+mj-lt"/>
              </a:endParaRPr>
            </a:p>
          </p:txBody>
        </p:sp>
        <p:sp>
          <p:nvSpPr>
            <p:cNvPr id="76" name="Rectangle 6"/>
            <p:cNvSpPr>
              <a:spLocks noChangeArrowheads="1"/>
            </p:cNvSpPr>
            <p:nvPr/>
          </p:nvSpPr>
          <p:spPr bwMode="auto">
            <a:xfrm>
              <a:off x="3508296" y="640791"/>
              <a:ext cx="2376000" cy="4001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 smtClean="0">
                  <a:latin typeface="+mj-lt"/>
                </a:rPr>
                <a:t>Arbitrary motion of </a:t>
              </a:r>
              <a:r>
                <a:rPr lang="en-US" sz="1000" dirty="0">
                  <a:latin typeface="+mj-lt"/>
                </a:rPr>
                <a:t>local coordinate </a:t>
              </a:r>
              <a:r>
                <a:rPr lang="en-US" sz="1000" dirty="0" smtClean="0">
                  <a:latin typeface="+mj-lt"/>
                </a:rPr>
                <a:t>system</a:t>
              </a:r>
              <a:endParaRPr lang="en-US" sz="1000" dirty="0">
                <a:latin typeface="+mj-lt"/>
              </a:endParaRPr>
            </a:p>
          </p:txBody>
        </p:sp>
        <p:sp>
          <p:nvSpPr>
            <p:cNvPr id="89" name="Rectangle 6"/>
            <p:cNvSpPr>
              <a:spLocks noChangeArrowheads="1"/>
            </p:cNvSpPr>
            <p:nvPr/>
          </p:nvSpPr>
          <p:spPr bwMode="auto">
            <a:xfrm>
              <a:off x="3508296" y="1037496"/>
              <a:ext cx="2376000" cy="246221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635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 smtClean="0">
                  <a:latin typeface="+mj-lt"/>
                </a:rPr>
                <a:t>6 coordinates: </a:t>
              </a:r>
              <a:r>
                <a:rPr lang="en-US" sz="1000" b="1" dirty="0" smtClean="0">
                  <a:latin typeface="+mj-lt"/>
                </a:rPr>
                <a:t>r, </a:t>
              </a:r>
              <a:r>
                <a:rPr lang="en-US" sz="1000" b="1" dirty="0" smtClean="0">
                  <a:latin typeface="+mj-lt"/>
                  <a:sym typeface="Symbol"/>
                </a:rPr>
                <a:t> </a:t>
              </a:r>
              <a:r>
                <a:rPr lang="en-US" sz="1000" dirty="0" smtClean="0">
                  <a:latin typeface="+mj-lt"/>
                  <a:sym typeface="Symbol"/>
                </a:rPr>
                <a:t>(31)</a:t>
              </a:r>
              <a:endParaRPr lang="en-US" sz="1000" dirty="0">
                <a:latin typeface="+mj-lt"/>
              </a:endParaRPr>
            </a:p>
          </p:txBody>
        </p:sp>
      </p:grpSp>
      <p:grpSp>
        <p:nvGrpSpPr>
          <p:cNvPr id="121" name="Группа 120"/>
          <p:cNvGrpSpPr/>
          <p:nvPr/>
        </p:nvGrpSpPr>
        <p:grpSpPr>
          <a:xfrm>
            <a:off x="6211437" y="415039"/>
            <a:ext cx="2715914" cy="883956"/>
            <a:chOff x="6211437" y="398209"/>
            <a:chExt cx="2715914" cy="883956"/>
          </a:xfrm>
        </p:grpSpPr>
        <p:sp>
          <p:nvSpPr>
            <p:cNvPr id="90" name="Rectangle 6"/>
            <p:cNvSpPr>
              <a:spLocks noChangeArrowheads="1"/>
            </p:cNvSpPr>
            <p:nvPr/>
          </p:nvSpPr>
          <p:spPr bwMode="auto">
            <a:xfrm>
              <a:off x="6211437" y="398209"/>
              <a:ext cx="2715240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 smtClean="0">
                  <a:latin typeface="+mj-lt"/>
                </a:rPr>
                <a:t>Modal approach</a:t>
              </a:r>
              <a:endParaRPr lang="en-US" sz="1000" dirty="0">
                <a:latin typeface="+mj-lt"/>
              </a:endParaRPr>
            </a:p>
          </p:txBody>
        </p:sp>
        <p:sp>
          <p:nvSpPr>
            <p:cNvPr id="91" name="Rectangle 6"/>
            <p:cNvSpPr>
              <a:spLocks noChangeArrowheads="1"/>
            </p:cNvSpPr>
            <p:nvPr/>
          </p:nvSpPr>
          <p:spPr bwMode="auto">
            <a:xfrm>
              <a:off x="6211437" y="644641"/>
              <a:ext cx="2715240" cy="4001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 smtClean="0">
                  <a:latin typeface="+mj-lt"/>
                </a:rPr>
                <a:t>Small flexible displacements of body points relative to local</a:t>
              </a:r>
              <a:r>
                <a:rPr lang="ru-RU" sz="1000" dirty="0" smtClean="0">
                  <a:latin typeface="+mj-lt"/>
                </a:rPr>
                <a:t> </a:t>
              </a:r>
              <a:r>
                <a:rPr lang="en-US" sz="1000" dirty="0" smtClean="0">
                  <a:latin typeface="+mj-lt"/>
                </a:rPr>
                <a:t>CS</a:t>
              </a:r>
              <a:endParaRPr lang="en-US" sz="1000" dirty="0">
                <a:latin typeface="+mj-lt"/>
              </a:endParaRPr>
            </a:p>
          </p:txBody>
        </p:sp>
        <p:sp>
          <p:nvSpPr>
            <p:cNvPr id="92" name="Rectangle 6"/>
            <p:cNvSpPr>
              <a:spLocks noChangeArrowheads="1"/>
            </p:cNvSpPr>
            <p:nvPr/>
          </p:nvSpPr>
          <p:spPr bwMode="auto">
            <a:xfrm>
              <a:off x="6211437" y="1035944"/>
              <a:ext cx="2715914" cy="246221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635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en-US" sz="1000" i="1" dirty="0" smtClean="0">
                  <a:latin typeface="+mj-lt"/>
                </a:rPr>
                <a:t>H </a:t>
              </a:r>
              <a:r>
                <a:rPr lang="en-US" sz="1000" dirty="0" smtClean="0">
                  <a:latin typeface="+mj-lt"/>
                </a:rPr>
                <a:t>modal coordinates</a:t>
              </a:r>
              <a:endParaRPr lang="en-US" sz="1000" dirty="0">
                <a:latin typeface="+mj-lt"/>
              </a:endParaRPr>
            </a:p>
          </p:txBody>
        </p:sp>
      </p:grpSp>
      <p:grpSp>
        <p:nvGrpSpPr>
          <p:cNvPr id="3" name="Группа 2"/>
          <p:cNvGrpSpPr>
            <a:grpSpLocks noChangeAspect="1"/>
          </p:cNvGrpSpPr>
          <p:nvPr/>
        </p:nvGrpSpPr>
        <p:grpSpPr>
          <a:xfrm>
            <a:off x="206546" y="1717324"/>
            <a:ext cx="3372368" cy="2520000"/>
            <a:chOff x="4604" y="2002516"/>
            <a:chExt cx="4538650" cy="3391512"/>
          </a:xfrm>
        </p:grpSpPr>
        <p:pic>
          <p:nvPicPr>
            <p:cNvPr id="93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4" y="2002516"/>
              <a:ext cx="4428586" cy="3391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4" name="Стрелка вверх 93"/>
            <p:cNvSpPr/>
            <p:nvPr/>
          </p:nvSpPr>
          <p:spPr>
            <a:xfrm>
              <a:off x="1534671" y="2404862"/>
              <a:ext cx="170407" cy="457200"/>
            </a:xfrm>
            <a:prstGeom prst="upArrow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5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778880">
              <a:off x="3787148" y="4150185"/>
              <a:ext cx="207963" cy="476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6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4832649">
              <a:off x="1295858" y="4092884"/>
              <a:ext cx="207963" cy="476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7" name="Выгнутая влево стрелка 96"/>
            <p:cNvSpPr/>
            <p:nvPr/>
          </p:nvSpPr>
          <p:spPr>
            <a:xfrm>
              <a:off x="1534672" y="2965971"/>
              <a:ext cx="391886" cy="445325"/>
            </a:xfrm>
            <a:prstGeom prst="curvedRightArrow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98" name="Выгнутая влево стрелка 97"/>
            <p:cNvSpPr/>
            <p:nvPr/>
          </p:nvSpPr>
          <p:spPr>
            <a:xfrm rot="5650562">
              <a:off x="3800914" y="3833413"/>
              <a:ext cx="391886" cy="445325"/>
            </a:xfrm>
            <a:prstGeom prst="curvedRightArrow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99" name="Выгнутая влево стрелка 98"/>
            <p:cNvSpPr/>
            <p:nvPr/>
          </p:nvSpPr>
          <p:spPr>
            <a:xfrm rot="15910304">
              <a:off x="543803" y="3899846"/>
              <a:ext cx="400801" cy="567077"/>
            </a:xfrm>
            <a:prstGeom prst="curvedRightArrow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100" name="Прямая соединительная линия 99"/>
            <p:cNvCxnSpPr/>
            <p:nvPr/>
          </p:nvCxnSpPr>
          <p:spPr>
            <a:xfrm flipV="1">
              <a:off x="1800573" y="2948984"/>
              <a:ext cx="0" cy="212756"/>
            </a:xfrm>
            <a:prstGeom prst="line">
              <a:avLst/>
            </a:prstGeom>
            <a:ln w="15875">
              <a:solidFill>
                <a:srgbClr val="270AF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/>
          </p:nvCxnSpPr>
          <p:spPr>
            <a:xfrm>
              <a:off x="4053234" y="4129327"/>
              <a:ext cx="293943" cy="32818"/>
            </a:xfrm>
            <a:prstGeom prst="line">
              <a:avLst/>
            </a:prstGeom>
            <a:ln w="12700">
              <a:solidFill>
                <a:srgbClr val="18EE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02"/>
            <p:cNvSpPr txBox="1"/>
            <p:nvPr/>
          </p:nvSpPr>
          <p:spPr>
            <a:xfrm>
              <a:off x="234641" y="4172660"/>
              <a:ext cx="2791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x</a:t>
              </a:r>
              <a:endParaRPr lang="ru-RU" dirty="0"/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1798359" y="2011142"/>
              <a:ext cx="2791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z</a:t>
              </a:r>
              <a:endParaRPr lang="ru-RU" dirty="0"/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4264084" y="4072144"/>
              <a:ext cx="2791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y</a:t>
              </a:r>
              <a:endParaRPr lang="ru-RU" dirty="0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313995" y="4319454"/>
              <a:ext cx="2791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ru-RU" dirty="0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342177" y="2444705"/>
              <a:ext cx="2791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3</a:t>
              </a:r>
              <a:endParaRPr lang="ru-RU" dirty="0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1885411" y="3038487"/>
              <a:ext cx="2791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4</a:t>
              </a:r>
              <a:endParaRPr lang="ru-RU" dirty="0"/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604618" y="4395134"/>
              <a:ext cx="2791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5</a:t>
              </a:r>
              <a:endParaRPr lang="ru-RU" dirty="0"/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3651638" y="4376548"/>
              <a:ext cx="2791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</a:t>
              </a:r>
              <a:endParaRPr lang="ru-RU" dirty="0"/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3863215" y="3531762"/>
              <a:ext cx="2791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6</a:t>
              </a:r>
              <a:endParaRPr lang="ru-RU" dirty="0"/>
            </a:p>
          </p:txBody>
        </p:sp>
      </p:grpSp>
      <p:grpSp>
        <p:nvGrpSpPr>
          <p:cNvPr id="118" name="Группа 117"/>
          <p:cNvGrpSpPr>
            <a:grpSpLocks noChangeAspect="1"/>
          </p:cNvGrpSpPr>
          <p:nvPr/>
        </p:nvGrpSpPr>
        <p:grpSpPr>
          <a:xfrm>
            <a:off x="4492724" y="1628187"/>
            <a:ext cx="4278856" cy="2592000"/>
            <a:chOff x="4692764" y="2286343"/>
            <a:chExt cx="4442604" cy="2691193"/>
          </a:xfrm>
        </p:grpSpPr>
        <p:pic>
          <p:nvPicPr>
            <p:cNvPr id="102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2764" y="2286343"/>
              <a:ext cx="4442604" cy="2691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12" name="Прямая со стрелкой 111"/>
            <p:cNvCxnSpPr/>
            <p:nvPr/>
          </p:nvCxnSpPr>
          <p:spPr bwMode="auto">
            <a:xfrm flipV="1">
              <a:off x="5932566" y="3411297"/>
              <a:ext cx="1382634" cy="1189964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med" len="lg"/>
            </a:ln>
            <a:effectLst/>
          </p:spPr>
        </p:cxnSp>
        <p:sp>
          <p:nvSpPr>
            <p:cNvPr id="113" name="TextBox 112"/>
            <p:cNvSpPr txBox="1"/>
            <p:nvPr/>
          </p:nvSpPr>
          <p:spPr>
            <a:xfrm>
              <a:off x="5542837" y="4548746"/>
              <a:ext cx="5579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CS</a:t>
              </a:r>
              <a:r>
                <a:rPr lang="ru-RU" dirty="0" smtClean="0"/>
                <a:t>0</a:t>
              </a:r>
              <a:endParaRPr lang="ru-RU" dirty="0"/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7205475" y="3054330"/>
              <a:ext cx="5579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CS</a:t>
              </a:r>
              <a:r>
                <a:rPr lang="ru-RU" dirty="0" smtClean="0"/>
                <a:t>1</a:t>
              </a:r>
              <a:endParaRPr lang="ru-RU" dirty="0"/>
            </a:p>
          </p:txBody>
        </p:sp>
        <p:cxnSp>
          <p:nvCxnSpPr>
            <p:cNvPr id="115" name="Прямая со стрелкой 114"/>
            <p:cNvCxnSpPr/>
            <p:nvPr/>
          </p:nvCxnSpPr>
          <p:spPr bwMode="auto">
            <a:xfrm flipH="1" flipV="1">
              <a:off x="6832397" y="2783259"/>
              <a:ext cx="482804" cy="616385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med" len="lg"/>
            </a:ln>
            <a:effectLst/>
          </p:spPr>
        </p:cxnSp>
        <p:sp>
          <p:nvSpPr>
            <p:cNvPr id="116" name="Овал 115"/>
            <p:cNvSpPr>
              <a:spLocks noChangeAspect="1"/>
            </p:cNvSpPr>
            <p:nvPr/>
          </p:nvSpPr>
          <p:spPr bwMode="auto">
            <a:xfrm>
              <a:off x="6796397" y="2739944"/>
              <a:ext cx="72000" cy="72000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6678705" y="2444791"/>
              <a:ext cx="2791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/>
                <a:t>K</a:t>
              </a:r>
              <a:endParaRPr lang="ru-RU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3489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387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8C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r>
              <a:rPr lang="en-US" sz="2000" kern="0" dirty="0" smtClean="0">
                <a:solidFill>
                  <a:schemeClr val="tx1"/>
                </a:solidFill>
                <a:latin typeface="Arial" pitchFamily="34" charset="0"/>
              </a:rPr>
              <a:t>Dynamic </a:t>
            </a:r>
            <a:r>
              <a:rPr lang="en-US" sz="2000" kern="0" dirty="0">
                <a:solidFill>
                  <a:schemeClr val="tx1"/>
                </a:solidFill>
                <a:latin typeface="Arial" pitchFamily="34" charset="0"/>
              </a:rPr>
              <a:t>simulation of flexible bodies using modal </a:t>
            </a:r>
            <a:r>
              <a:rPr lang="en-US" sz="2000" kern="0" dirty="0" smtClean="0">
                <a:solidFill>
                  <a:schemeClr val="tx1"/>
                </a:solidFill>
                <a:latin typeface="Arial" pitchFamily="34" charset="0"/>
              </a:rPr>
              <a:t>approach</a:t>
            </a:r>
            <a:endParaRPr lang="ru-RU" sz="2000" kern="0" dirty="0">
              <a:solidFill>
                <a:schemeClr val="tx1"/>
              </a:solidFill>
            </a:endParaRPr>
          </a:p>
        </p:txBody>
      </p:sp>
      <p:sp>
        <p:nvSpPr>
          <p:cNvPr id="9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9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1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18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8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8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" name="Text Box 59"/>
          <p:cNvSpPr txBox="1">
            <a:spLocks noChangeArrowheads="1"/>
          </p:cNvSpPr>
          <p:nvPr/>
        </p:nvSpPr>
        <p:spPr bwMode="auto">
          <a:xfrm>
            <a:off x="329186" y="3018845"/>
            <a:ext cx="4007563" cy="276999"/>
          </a:xfrm>
          <a:prstGeom prst="rect">
            <a:avLst/>
          </a:prstGeom>
          <a:solidFill>
            <a:srgbClr val="B3D4EF"/>
          </a:solidFill>
          <a:extLst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200">
                <a:latin typeface="+mj-lt"/>
              </a:defRPr>
            </a:lvl1pPr>
          </a:lstStyle>
          <a:p>
            <a:r>
              <a:rPr lang="en-US" altLang="ru-RU" dirty="0"/>
              <a:t>Position of point</a:t>
            </a:r>
            <a:r>
              <a:rPr lang="ru-RU" altLang="ru-RU" dirty="0"/>
              <a:t> </a:t>
            </a:r>
            <a:r>
              <a:rPr lang="en-US" altLang="ru-RU" i="1" dirty="0"/>
              <a:t>K</a:t>
            </a:r>
            <a:r>
              <a:rPr lang="en-US" altLang="ru-RU" dirty="0"/>
              <a:t> relative to </a:t>
            </a:r>
            <a:r>
              <a:rPr lang="en-US" altLang="ru-RU" dirty="0" smtClean="0"/>
              <a:t>local CS1</a:t>
            </a:r>
            <a:endParaRPr lang="ru-RU" altLang="ru-RU" dirty="0"/>
          </a:p>
        </p:txBody>
      </p:sp>
      <p:sp>
        <p:nvSpPr>
          <p:cNvPr id="19" name="Rectangle 45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" name="Rectangle 83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" name="Rectangle 10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512791" y="3018845"/>
            <a:ext cx="4564687" cy="276999"/>
          </a:xfrm>
          <a:prstGeom prst="rect">
            <a:avLst/>
          </a:prstGeom>
          <a:solidFill>
            <a:srgbClr val="B3D4EF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latin typeface="+mj-lt"/>
              </a:rPr>
              <a:t>Modal approach to calculation of flexible displacements</a:t>
            </a:r>
            <a:endParaRPr lang="ru-RU" sz="1200" dirty="0">
              <a:latin typeface="+mj-lt"/>
            </a:endParaRPr>
          </a:p>
        </p:txBody>
      </p:sp>
      <p:sp>
        <p:nvSpPr>
          <p:cNvPr id="23" name="Rectangle 1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" name="Rectangle 1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Rectangle 1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6" name="Объект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9548596"/>
              </p:ext>
            </p:extLst>
          </p:nvPr>
        </p:nvGraphicFramePr>
        <p:xfrm>
          <a:off x="364438" y="3304895"/>
          <a:ext cx="1173986" cy="32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26" name="Формула" r:id="rId3" imgW="863225" imgH="241195" progId="Equation.3">
                  <p:embed/>
                </p:oleObj>
              </mc:Choice>
              <mc:Fallback>
                <p:oleObj name="Формула" r:id="rId3" imgW="863225" imgH="241195" progId="Equation.3">
                  <p:embed/>
                  <p:pic>
                    <p:nvPicPr>
                      <p:cNvPr id="31" name="Объект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38" y="3304895"/>
                        <a:ext cx="1173986" cy="328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8" name="Объект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7614522"/>
              </p:ext>
            </p:extLst>
          </p:nvPr>
        </p:nvGraphicFramePr>
        <p:xfrm>
          <a:off x="4512791" y="3947092"/>
          <a:ext cx="984077" cy="32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27" name="Формула" r:id="rId5" imgW="723586" imgH="241195" progId="Equation.3">
                  <p:embed/>
                </p:oleObj>
              </mc:Choice>
              <mc:Fallback>
                <p:oleObj name="Формула" r:id="rId5" imgW="723586" imgH="241195" progId="Equation.3">
                  <p:embed/>
                  <p:pic>
                    <p:nvPicPr>
                      <p:cNvPr id="33" name="Объект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2791" y="3947092"/>
                        <a:ext cx="984077" cy="328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Группа 2"/>
          <p:cNvGrpSpPr>
            <a:grpSpLocks noChangeAspect="1"/>
          </p:cNvGrpSpPr>
          <p:nvPr/>
        </p:nvGrpSpPr>
        <p:grpSpPr>
          <a:xfrm>
            <a:off x="824280" y="439681"/>
            <a:ext cx="3304664" cy="2520000"/>
            <a:chOff x="329187" y="424525"/>
            <a:chExt cx="3979077" cy="3034280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187" y="578805"/>
              <a:ext cx="3927272" cy="28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Box 30"/>
            <p:cNvSpPr txBox="1"/>
            <p:nvPr/>
          </p:nvSpPr>
          <p:spPr>
            <a:xfrm>
              <a:off x="4029094" y="813917"/>
              <a:ext cx="2791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/>
                <a:t>K</a:t>
              </a:r>
              <a:endParaRPr lang="ru-RU" i="1" dirty="0"/>
            </a:p>
          </p:txBody>
        </p:sp>
        <p:sp>
          <p:nvSpPr>
            <p:cNvPr id="32" name="Овал 31"/>
            <p:cNvSpPr>
              <a:spLocks noChangeAspect="1"/>
            </p:cNvSpPr>
            <p:nvPr/>
          </p:nvSpPr>
          <p:spPr bwMode="auto">
            <a:xfrm>
              <a:off x="4001347" y="993838"/>
              <a:ext cx="72000" cy="72000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989252" y="1252261"/>
              <a:ext cx="620057" cy="370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СК</a:t>
              </a:r>
              <a:r>
                <a:rPr lang="en-US" dirty="0" smtClean="0"/>
                <a:t>1</a:t>
              </a:r>
              <a:endParaRPr lang="ru-RU" dirty="0"/>
            </a:p>
          </p:txBody>
        </p:sp>
        <p:cxnSp>
          <p:nvCxnSpPr>
            <p:cNvPr id="29" name="Прямая со стрелкой 28"/>
            <p:cNvCxnSpPr/>
            <p:nvPr/>
          </p:nvCxnSpPr>
          <p:spPr bwMode="auto">
            <a:xfrm flipV="1">
              <a:off x="2545690" y="1047979"/>
              <a:ext cx="1458886" cy="618685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med" len="lg"/>
            </a:ln>
            <a:effectLst/>
          </p:spPr>
        </p:cxnSp>
        <p:graphicFrame>
          <p:nvGraphicFramePr>
            <p:cNvPr id="39" name="Объект 3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73793610"/>
                </p:ext>
              </p:extLst>
            </p:nvPr>
          </p:nvGraphicFramePr>
          <p:xfrm>
            <a:off x="3850968" y="424525"/>
            <a:ext cx="300757" cy="352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28" name="Формула" r:id="rId8" imgW="203040" imgH="241200" progId="Equation.3">
                    <p:embed/>
                  </p:oleObj>
                </mc:Choice>
                <mc:Fallback>
                  <p:oleObj name="Формула" r:id="rId8" imgW="203040" imgH="241200" progId="Equation.3">
                    <p:embed/>
                    <p:pic>
                      <p:nvPicPr>
                        <p:cNvPr id="35" name="Объект 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50968" y="424525"/>
                          <a:ext cx="300757" cy="3524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40" name="Прямая соединительная линия 39"/>
            <p:cNvCxnSpPr/>
            <p:nvPr/>
          </p:nvCxnSpPr>
          <p:spPr bwMode="auto">
            <a:xfrm flipH="1">
              <a:off x="3622562" y="770027"/>
              <a:ext cx="261809" cy="419709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1" name="Группа 50"/>
          <p:cNvGrpSpPr>
            <a:grpSpLocks noChangeAspect="1"/>
          </p:cNvGrpSpPr>
          <p:nvPr/>
        </p:nvGrpSpPr>
        <p:grpSpPr>
          <a:xfrm>
            <a:off x="5109634" y="441284"/>
            <a:ext cx="3397034" cy="2520000"/>
            <a:chOff x="4579178" y="461492"/>
            <a:chExt cx="4001023" cy="2968053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9178" y="549545"/>
              <a:ext cx="3927273" cy="28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6" name="Прямая со стрелкой 25"/>
            <p:cNvCxnSpPr/>
            <p:nvPr/>
          </p:nvCxnSpPr>
          <p:spPr bwMode="auto">
            <a:xfrm flipV="1">
              <a:off x="6773793" y="1062034"/>
              <a:ext cx="1230073" cy="583238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med" len="lg"/>
            </a:ln>
            <a:effectLst/>
          </p:spPr>
        </p:cxnSp>
        <p:sp>
          <p:nvSpPr>
            <p:cNvPr id="30" name="Овал 29"/>
            <p:cNvSpPr>
              <a:spLocks noChangeAspect="1"/>
            </p:cNvSpPr>
            <p:nvPr/>
          </p:nvSpPr>
          <p:spPr bwMode="auto">
            <a:xfrm>
              <a:off x="8257889" y="993263"/>
              <a:ext cx="72000" cy="72000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261794" y="1189736"/>
              <a:ext cx="5579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СК1</a:t>
              </a:r>
              <a:endParaRPr lang="ru-RU" dirty="0"/>
            </a:p>
          </p:txBody>
        </p:sp>
        <p:cxnSp>
          <p:nvCxnSpPr>
            <p:cNvPr id="33" name="Прямая со стрелкой 32"/>
            <p:cNvCxnSpPr>
              <a:endCxn id="30" idx="2"/>
            </p:cNvCxnSpPr>
            <p:nvPr/>
          </p:nvCxnSpPr>
          <p:spPr bwMode="auto">
            <a:xfrm flipV="1">
              <a:off x="8057998" y="1029263"/>
              <a:ext cx="199891" cy="1463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stealth" w="med" len="lg"/>
            </a:ln>
            <a:effectLst/>
          </p:spPr>
        </p:cxnSp>
        <p:sp>
          <p:nvSpPr>
            <p:cNvPr id="34" name="Овал 33"/>
            <p:cNvSpPr>
              <a:spLocks noChangeAspect="1"/>
            </p:cNvSpPr>
            <p:nvPr/>
          </p:nvSpPr>
          <p:spPr bwMode="auto">
            <a:xfrm>
              <a:off x="8000637" y="1007893"/>
              <a:ext cx="72000" cy="72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0" tIns="46800" rIns="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aphicFrame>
          <p:nvGraphicFramePr>
            <p:cNvPr id="41" name="Объект 4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4198895"/>
                </p:ext>
              </p:extLst>
            </p:nvPr>
          </p:nvGraphicFramePr>
          <p:xfrm>
            <a:off x="8143076" y="461492"/>
            <a:ext cx="301625" cy="352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29" name="Формула" r:id="rId11" imgW="203040" imgH="241200" progId="Equation.3">
                    <p:embed/>
                  </p:oleObj>
                </mc:Choice>
                <mc:Fallback>
                  <p:oleObj name="Формула" r:id="rId11" imgW="203040" imgH="241200" progId="Equation.3">
                    <p:embed/>
                    <p:pic>
                      <p:nvPicPr>
                        <p:cNvPr id="38" name="Объект 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43076" y="461492"/>
                          <a:ext cx="301625" cy="3524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2" name="Объект 4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18780066"/>
                </p:ext>
              </p:extLst>
            </p:nvPr>
          </p:nvGraphicFramePr>
          <p:xfrm>
            <a:off x="7742124" y="1114035"/>
            <a:ext cx="284163" cy="352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30" name="Формула" r:id="rId13" imgW="190440" imgH="241200" progId="Equation.3">
                    <p:embed/>
                  </p:oleObj>
                </mc:Choice>
                <mc:Fallback>
                  <p:oleObj name="Формула" r:id="rId13" imgW="190440" imgH="241200" progId="Equation.3">
                    <p:embed/>
                    <p:pic>
                      <p:nvPicPr>
                        <p:cNvPr id="39" name="Объект 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42124" y="1114035"/>
                          <a:ext cx="284163" cy="3524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3" name="TextBox 42"/>
            <p:cNvSpPr txBox="1"/>
            <p:nvPr/>
          </p:nvSpPr>
          <p:spPr>
            <a:xfrm>
              <a:off x="8301031" y="831301"/>
              <a:ext cx="2791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/>
                <a:t>K</a:t>
              </a:r>
              <a:endParaRPr lang="ru-RU" i="1" dirty="0"/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 bwMode="auto">
            <a:xfrm flipH="1">
              <a:off x="8126984" y="732762"/>
              <a:ext cx="130906" cy="26107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aphicFrame>
        <p:nvGraphicFramePr>
          <p:cNvPr id="45" name="Объект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0019302"/>
              </p:ext>
            </p:extLst>
          </p:nvPr>
        </p:nvGraphicFramePr>
        <p:xfrm>
          <a:off x="364438" y="3940232"/>
          <a:ext cx="276134" cy="32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1" name="Формула" r:id="rId15" imgW="203040" imgH="241200" progId="Equation.3">
                  <p:embed/>
                </p:oleObj>
              </mc:Choice>
              <mc:Fallback>
                <p:oleObj name="Формула" r:id="rId15" imgW="203040" imgH="241200" progId="Equation.3">
                  <p:embed/>
                  <p:pic>
                    <p:nvPicPr>
                      <p:cNvPr id="41" name="Объект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38" y="3940232"/>
                        <a:ext cx="276134" cy="3280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Объект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9666319"/>
              </p:ext>
            </p:extLst>
          </p:nvPr>
        </p:nvGraphicFramePr>
        <p:xfrm>
          <a:off x="364438" y="3622560"/>
          <a:ext cx="258998" cy="32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" name="Формула" r:id="rId17" imgW="190440" imgH="241200" progId="Equation.3">
                  <p:embed/>
                </p:oleObj>
              </mc:Choice>
              <mc:Fallback>
                <p:oleObj name="Формула" r:id="rId17" imgW="190440" imgH="241200" progId="Equation.3">
                  <p:embed/>
                  <p:pic>
                    <p:nvPicPr>
                      <p:cNvPr id="42" name="Объект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438" y="3622560"/>
                        <a:ext cx="258998" cy="3280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Прямоугольник 46"/>
          <p:cNvSpPr/>
          <p:nvPr/>
        </p:nvSpPr>
        <p:spPr>
          <a:xfrm>
            <a:off x="437647" y="3678365"/>
            <a:ext cx="40872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 </a:t>
            </a:r>
            <a:r>
              <a:rPr lang="en-US" sz="1000" dirty="0" smtClean="0">
                <a:latin typeface="+mj-lt"/>
              </a:rPr>
              <a:t>is position of </a:t>
            </a:r>
            <a:r>
              <a:rPr lang="ru-RU" sz="1000" i="1" dirty="0" smtClean="0">
                <a:latin typeface="+mj-lt"/>
              </a:rPr>
              <a:t>К</a:t>
            </a:r>
            <a:r>
              <a:rPr lang="ru-RU" sz="1000" dirty="0" smtClean="0">
                <a:latin typeface="+mj-lt"/>
              </a:rPr>
              <a:t> </a:t>
            </a:r>
            <a:r>
              <a:rPr lang="en-US" sz="1000" dirty="0">
                <a:latin typeface="+mj-lt"/>
              </a:rPr>
              <a:t>in </a:t>
            </a:r>
            <a:r>
              <a:rPr lang="en-US" sz="1000" dirty="0" err="1" smtClean="0">
                <a:latin typeface="+mj-lt"/>
              </a:rPr>
              <a:t>undeformed</a:t>
            </a:r>
            <a:r>
              <a:rPr lang="en-US" sz="1000" dirty="0" smtClean="0">
                <a:latin typeface="+mj-lt"/>
              </a:rPr>
              <a:t> state (without flexible displacements)</a:t>
            </a:r>
            <a:endParaRPr lang="ru-RU" sz="1000" dirty="0">
              <a:latin typeface="+mj-lt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79597" y="4009144"/>
            <a:ext cx="296478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latin typeface="+mj-lt"/>
              </a:rPr>
              <a:t>is flexible displacement due to deformations</a:t>
            </a:r>
            <a:endParaRPr lang="ru-RU" sz="1000" dirty="0">
              <a:latin typeface="+mj-lt"/>
            </a:endParaRPr>
          </a:p>
        </p:txBody>
      </p:sp>
      <p:graphicFrame>
        <p:nvGraphicFramePr>
          <p:cNvPr id="49" name="Объект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4670478"/>
              </p:ext>
            </p:extLst>
          </p:nvPr>
        </p:nvGraphicFramePr>
        <p:xfrm>
          <a:off x="4512791" y="3308839"/>
          <a:ext cx="1523242" cy="6064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" name="Формула" r:id="rId19" imgW="1117115" imgH="444307" progId="Equation.3">
                  <p:embed/>
                </p:oleObj>
              </mc:Choice>
              <mc:Fallback>
                <p:oleObj name="Формула" r:id="rId19" imgW="1117115" imgH="444307" progId="Equation.3">
                  <p:embed/>
                  <p:pic>
                    <p:nvPicPr>
                      <p:cNvPr id="43" name="Объект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2791" y="3308839"/>
                        <a:ext cx="1523242" cy="6064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Прямоугольник 49"/>
          <p:cNvSpPr/>
          <p:nvPr/>
        </p:nvSpPr>
        <p:spPr>
          <a:xfrm>
            <a:off x="6193670" y="3306007"/>
            <a:ext cx="2950329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1000" b="1" dirty="0">
                <a:latin typeface="+mj-lt"/>
              </a:rPr>
              <a:t>x</a:t>
            </a:r>
            <a:r>
              <a:rPr lang="en-US" sz="1000" dirty="0">
                <a:latin typeface="+mj-lt"/>
              </a:rPr>
              <a:t> </a:t>
            </a:r>
            <a:r>
              <a:rPr lang="en-US" sz="1000" dirty="0" smtClean="0">
                <a:latin typeface="+mj-lt"/>
              </a:rPr>
              <a:t>is</a:t>
            </a:r>
            <a:r>
              <a:rPr lang="ru-RU" sz="1000" dirty="0" smtClean="0">
                <a:latin typeface="+mj-lt"/>
              </a:rPr>
              <a:t> </a:t>
            </a:r>
            <a:r>
              <a:rPr lang="en-US" sz="1000" i="1" dirty="0" smtClean="0">
                <a:latin typeface="+mj-lt"/>
              </a:rPr>
              <a:t>N</a:t>
            </a:r>
            <a:r>
              <a:rPr lang="en-US" sz="1000" dirty="0" smtClean="0">
                <a:latin typeface="+mj-lt"/>
              </a:rPr>
              <a:t>×1 matrix-column of nodal degrees of freedom,</a:t>
            </a:r>
          </a:p>
          <a:p>
            <a:pPr algn="l">
              <a:lnSpc>
                <a:spcPct val="110000"/>
              </a:lnSpc>
            </a:pPr>
            <a:r>
              <a:rPr lang="en-US" sz="1000" i="1" dirty="0" smtClean="0">
                <a:latin typeface="+mj-lt"/>
              </a:rPr>
              <a:t>N</a:t>
            </a:r>
            <a:r>
              <a:rPr lang="en-US" sz="1000" dirty="0" smtClean="0">
                <a:latin typeface="+mj-lt"/>
              </a:rPr>
              <a:t> is number of degrees of freedom of FE model, </a:t>
            </a:r>
          </a:p>
          <a:p>
            <a:pPr algn="l">
              <a:lnSpc>
                <a:spcPct val="110000"/>
              </a:lnSpc>
            </a:pPr>
            <a:r>
              <a:rPr lang="en-US" sz="1000" b="1" dirty="0" err="1" smtClean="0">
                <a:latin typeface="+mj-lt"/>
              </a:rPr>
              <a:t>h</a:t>
            </a:r>
            <a:r>
              <a:rPr lang="en-US" sz="1000" i="1" baseline="-25000" dirty="0" err="1" smtClean="0">
                <a:latin typeface="+mj-lt"/>
              </a:rPr>
              <a:t>j</a:t>
            </a:r>
            <a:r>
              <a:rPr lang="ru-RU" sz="1000" i="1" baseline="-25000" dirty="0" smtClean="0">
                <a:latin typeface="+mj-lt"/>
              </a:rPr>
              <a:t> </a:t>
            </a:r>
            <a:r>
              <a:rPr lang="en-US" sz="1000" dirty="0" smtClean="0">
                <a:latin typeface="+mj-lt"/>
              </a:rPr>
              <a:t>is mode of flexible body, </a:t>
            </a:r>
          </a:p>
          <a:p>
            <a:pPr algn="l">
              <a:lnSpc>
                <a:spcPct val="110000"/>
              </a:lnSpc>
            </a:pPr>
            <a:r>
              <a:rPr lang="en-US" sz="1000" i="1" dirty="0" err="1" smtClean="0">
                <a:latin typeface="+mj-lt"/>
              </a:rPr>
              <a:t>w</a:t>
            </a:r>
            <a:r>
              <a:rPr lang="en-US" sz="1000" i="1" baseline="-25000" dirty="0" err="1" smtClean="0">
                <a:latin typeface="+mj-lt"/>
              </a:rPr>
              <a:t>j</a:t>
            </a:r>
            <a:r>
              <a:rPr lang="en-US" sz="1000" dirty="0" smtClean="0">
                <a:latin typeface="+mj-lt"/>
              </a:rPr>
              <a:t>  is modal coordinate</a:t>
            </a:r>
          </a:p>
          <a:p>
            <a:pPr algn="l">
              <a:lnSpc>
                <a:spcPct val="110000"/>
              </a:lnSpc>
            </a:pPr>
            <a:r>
              <a:rPr lang="en-US" sz="1000" i="1" dirty="0" smtClean="0">
                <a:latin typeface="+mj-lt"/>
              </a:rPr>
              <a:t>H</a:t>
            </a:r>
            <a:r>
              <a:rPr lang="en-US" sz="1000" dirty="0" smtClean="0">
                <a:latin typeface="+mj-lt"/>
              </a:rPr>
              <a:t> is the number of applied modes</a:t>
            </a:r>
          </a:p>
          <a:p>
            <a:pPr algn="l">
              <a:lnSpc>
                <a:spcPct val="110000"/>
              </a:lnSpc>
            </a:pPr>
            <a:r>
              <a:rPr lang="en-US" sz="1000" b="1" dirty="0" smtClean="0">
                <a:latin typeface="+mj-lt"/>
              </a:rPr>
              <a:t>H </a:t>
            </a:r>
            <a:r>
              <a:rPr lang="en-US" sz="1000" dirty="0" smtClean="0">
                <a:latin typeface="+mj-lt"/>
              </a:rPr>
              <a:t>is</a:t>
            </a:r>
            <a:r>
              <a:rPr lang="ru-RU" sz="1000" dirty="0" smtClean="0">
                <a:latin typeface="+mj-lt"/>
              </a:rPr>
              <a:t> </a:t>
            </a:r>
            <a:r>
              <a:rPr lang="en-US" sz="1000" i="1" dirty="0" smtClean="0">
                <a:latin typeface="+mj-lt"/>
              </a:rPr>
              <a:t>N</a:t>
            </a:r>
            <a:r>
              <a:rPr lang="en-US" sz="1000" dirty="0" smtClean="0">
                <a:latin typeface="+mj-lt"/>
              </a:rPr>
              <a:t>×</a:t>
            </a:r>
            <a:r>
              <a:rPr lang="en-US" sz="1000" i="1" dirty="0" smtClean="0">
                <a:latin typeface="+mj-lt"/>
              </a:rPr>
              <a:t>H </a:t>
            </a:r>
            <a:r>
              <a:rPr lang="en-US" sz="1000" dirty="0" smtClean="0">
                <a:latin typeface="+mj-lt"/>
              </a:rPr>
              <a:t>modal matrix.</a:t>
            </a:r>
          </a:p>
        </p:txBody>
      </p:sp>
    </p:spTree>
    <p:extLst>
      <p:ext uri="{BB962C8B-B14F-4D97-AF65-F5344CB8AC3E}">
        <p14:creationId xmlns:p14="http://schemas.microsoft.com/office/powerpoint/2010/main" val="71013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AS4_STAT_PHIX.avi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775650" y="336164"/>
            <a:ext cx="1911725" cy="1440000"/>
          </a:xfrm>
          <a:prstGeom prst="rect">
            <a:avLst/>
          </a:prstGeom>
        </p:spPr>
      </p:pic>
      <p:pic>
        <p:nvPicPr>
          <p:cNvPr id="25" name="AS4_STAT_Y.avi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3761752" y="336164"/>
            <a:ext cx="1911725" cy="14400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387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8C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r>
              <a:rPr lang="en-US" sz="2000" kern="0" dirty="0" smtClean="0">
                <a:solidFill>
                  <a:schemeClr val="tx1"/>
                </a:solidFill>
                <a:latin typeface="Arial" pitchFamily="34" charset="0"/>
              </a:rPr>
              <a:t>Component </a:t>
            </a:r>
            <a:r>
              <a:rPr lang="en-US" sz="2000" kern="0" dirty="0">
                <a:solidFill>
                  <a:schemeClr val="tx1"/>
                </a:solidFill>
                <a:latin typeface="Arial" pitchFamily="34" charset="0"/>
              </a:rPr>
              <a:t>modes synthesis method (Craig-Bampton</a:t>
            </a:r>
            <a:r>
              <a:rPr lang="en-US" sz="2000" kern="0" dirty="0" smtClean="0">
                <a:solidFill>
                  <a:schemeClr val="tx1"/>
                </a:solidFill>
                <a:latin typeface="Arial" pitchFamily="34" charset="0"/>
              </a:rPr>
              <a:t>)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" name="Rectangle 37"/>
          <p:cNvSpPr>
            <a:spLocks noChangeArrowheads="1"/>
          </p:cNvSpPr>
          <p:nvPr/>
        </p:nvSpPr>
        <p:spPr bwMode="auto">
          <a:xfrm>
            <a:off x="96496" y="27781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91"/>
          <p:cNvSpPr>
            <a:spLocks noChangeArrowheads="1"/>
          </p:cNvSpPr>
          <p:nvPr/>
        </p:nvSpPr>
        <p:spPr bwMode="auto">
          <a:xfrm>
            <a:off x="96496" y="27781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145"/>
          <p:cNvSpPr>
            <a:spLocks noChangeArrowheads="1"/>
          </p:cNvSpPr>
          <p:nvPr/>
        </p:nvSpPr>
        <p:spPr bwMode="auto">
          <a:xfrm>
            <a:off x="96496" y="27781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183"/>
          <p:cNvSpPr>
            <a:spLocks noChangeArrowheads="1"/>
          </p:cNvSpPr>
          <p:nvPr/>
        </p:nvSpPr>
        <p:spPr bwMode="auto">
          <a:xfrm>
            <a:off x="96496" y="27781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6496" y="27781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96496" y="27781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8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96496" y="27781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" name="Rectangle 22"/>
          <p:cNvSpPr>
            <a:spLocks noChangeArrowheads="1"/>
          </p:cNvSpPr>
          <p:nvPr/>
        </p:nvSpPr>
        <p:spPr bwMode="auto">
          <a:xfrm>
            <a:off x="96496" y="27781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8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" name="Rectangle 27"/>
          <p:cNvSpPr>
            <a:spLocks noChangeArrowheads="1"/>
          </p:cNvSpPr>
          <p:nvPr/>
        </p:nvSpPr>
        <p:spPr bwMode="auto">
          <a:xfrm>
            <a:off x="96496" y="277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Rectangle 83"/>
          <p:cNvSpPr>
            <a:spLocks noChangeArrowheads="1"/>
          </p:cNvSpPr>
          <p:nvPr/>
        </p:nvSpPr>
        <p:spPr bwMode="auto">
          <a:xfrm>
            <a:off x="248896" y="1801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" name="Rectangle 104"/>
          <p:cNvSpPr>
            <a:spLocks noChangeArrowheads="1"/>
          </p:cNvSpPr>
          <p:nvPr/>
        </p:nvSpPr>
        <p:spPr bwMode="auto">
          <a:xfrm>
            <a:off x="248896" y="1801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" name="Rectangle 110"/>
          <p:cNvSpPr>
            <a:spLocks noChangeArrowheads="1"/>
          </p:cNvSpPr>
          <p:nvPr/>
        </p:nvSpPr>
        <p:spPr bwMode="auto">
          <a:xfrm>
            <a:off x="96496" y="277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" name="Rectangle 112"/>
          <p:cNvSpPr>
            <a:spLocks noChangeArrowheads="1"/>
          </p:cNvSpPr>
          <p:nvPr/>
        </p:nvSpPr>
        <p:spPr bwMode="auto">
          <a:xfrm>
            <a:off x="96496" y="277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" name="Rectangle 114"/>
          <p:cNvSpPr>
            <a:spLocks noChangeArrowheads="1"/>
          </p:cNvSpPr>
          <p:nvPr/>
        </p:nvSpPr>
        <p:spPr bwMode="auto">
          <a:xfrm>
            <a:off x="96496" y="277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96496" y="277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96496" y="277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3" name="AS4_2.avi">
            <a:hlinkClick r:id="" action="ppaction://media"/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3761752" y="1844960"/>
            <a:ext cx="1911725" cy="1440000"/>
          </a:xfrm>
          <a:prstGeom prst="rect">
            <a:avLst/>
          </a:prstGeom>
        </p:spPr>
      </p:pic>
      <p:pic>
        <p:nvPicPr>
          <p:cNvPr id="24" name="AS4_30.avi">
            <a:hlinkClick r:id="" action="ppaction://media"/>
          </p:cNvPr>
          <p:cNvPicPr>
            <a:picLocks noChangeAspect="1"/>
          </p:cNvPicPr>
          <p:nvPr>
            <a:vide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775650" y="1844960"/>
            <a:ext cx="1911725" cy="1440000"/>
          </a:xfrm>
          <a:prstGeom prst="rect">
            <a:avLst/>
          </a:prstGeom>
        </p:spPr>
      </p:pic>
      <p:pic>
        <p:nvPicPr>
          <p:cNvPr id="27" name="AS4_TRANSFORM28_1125_762.avi">
            <a:hlinkClick r:id="" action="ppaction://media"/>
          </p:cNvPr>
          <p:cNvPicPr>
            <a:picLocks noChangeAspect="1"/>
          </p:cNvPicPr>
          <p:nvPr>
            <a:vide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775650" y="3327478"/>
            <a:ext cx="1911725" cy="1440000"/>
          </a:xfrm>
          <a:prstGeom prst="rect">
            <a:avLst/>
          </a:prstGeom>
          <a:solidFill>
            <a:srgbClr val="D6F4FE"/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AS4_TRANSFORM23_873_736.avi">
            <a:hlinkClick r:id="" action="ppaction://media"/>
          </p:cNvPr>
          <p:cNvPicPr>
            <a:picLocks noChangeAspect="1"/>
          </p:cNvPicPr>
          <p:nvPr>
            <a:videoFile r:link="rId13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3761752" y="3327478"/>
            <a:ext cx="1911725" cy="1440000"/>
          </a:xfrm>
          <a:prstGeom prst="rect">
            <a:avLst/>
          </a:prstGeom>
        </p:spPr>
      </p:pic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3380421" y="391869"/>
            <a:ext cx="2700000" cy="153888"/>
          </a:xfrm>
          <a:prstGeom prst="rect">
            <a:avLst/>
          </a:prstGeom>
          <a:solidFill>
            <a:srgbClr val="D6F4FE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36000" tIns="0" rIns="36000" bIns="0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latin typeface="+mj-lt"/>
              </a:rPr>
              <a:t>Constraint mode from displacement along y</a:t>
            </a:r>
          </a:p>
        </p:txBody>
      </p:sp>
      <p:sp>
        <p:nvSpPr>
          <p:cNvPr id="30" name="Rectangle 6"/>
          <p:cNvSpPr>
            <a:spLocks noChangeArrowheads="1"/>
          </p:cNvSpPr>
          <p:nvPr/>
        </p:nvSpPr>
        <p:spPr bwMode="auto">
          <a:xfrm>
            <a:off x="6406059" y="391869"/>
            <a:ext cx="2700000" cy="153888"/>
          </a:xfrm>
          <a:prstGeom prst="rect">
            <a:avLst/>
          </a:prstGeom>
          <a:solidFill>
            <a:srgbClr val="D6F4FE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36000" tIns="0" rIns="36000" bIns="0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latin typeface="+mj-lt"/>
              </a:rPr>
              <a:t>Constraint mode from rotation around x</a:t>
            </a:r>
          </a:p>
        </p:txBody>
      </p:sp>
      <p:sp>
        <p:nvSpPr>
          <p:cNvPr id="31" name="Rectangle 6"/>
          <p:cNvSpPr>
            <a:spLocks noChangeArrowheads="1"/>
          </p:cNvSpPr>
          <p:nvPr/>
        </p:nvSpPr>
        <p:spPr bwMode="auto">
          <a:xfrm>
            <a:off x="3380421" y="1737985"/>
            <a:ext cx="2700000" cy="153888"/>
          </a:xfrm>
          <a:prstGeom prst="rect">
            <a:avLst/>
          </a:prstGeom>
          <a:solidFill>
            <a:srgbClr val="D6F4FE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36000" tIns="0" rIns="36000" bIns="0"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latin typeface="+mj-lt"/>
              </a:rPr>
              <a:t>The </a:t>
            </a:r>
            <a:r>
              <a:rPr lang="ru-RU" sz="1000" dirty="0">
                <a:latin typeface="+mj-lt"/>
              </a:rPr>
              <a:t>2-</a:t>
            </a:r>
            <a:r>
              <a:rPr lang="en-US" sz="1000" dirty="0" err="1">
                <a:latin typeface="+mj-lt"/>
              </a:rPr>
              <a:t>nd</a:t>
            </a:r>
            <a:r>
              <a:rPr lang="ru-RU" sz="1000" dirty="0">
                <a:latin typeface="+mj-lt"/>
              </a:rPr>
              <a:t> </a:t>
            </a:r>
            <a:r>
              <a:rPr lang="en-US" sz="1000" dirty="0">
                <a:latin typeface="+mj-lt"/>
              </a:rPr>
              <a:t>fixed interface </a:t>
            </a:r>
            <a:r>
              <a:rPr lang="en-US" sz="1000" dirty="0" smtClean="0">
                <a:latin typeface="+mj-lt"/>
              </a:rPr>
              <a:t>mode, </a:t>
            </a:r>
            <a:r>
              <a:rPr lang="ru-RU" sz="1000" dirty="0">
                <a:latin typeface="+mj-lt"/>
              </a:rPr>
              <a:t>44.3 </a:t>
            </a:r>
            <a:r>
              <a:rPr lang="en-US" sz="1000" dirty="0" smtClean="0">
                <a:latin typeface="+mj-lt"/>
              </a:rPr>
              <a:t>Hz</a:t>
            </a:r>
            <a:endParaRPr lang="en-US" sz="1000" dirty="0">
              <a:latin typeface="+mj-lt"/>
            </a:endParaRPr>
          </a:p>
        </p:txBody>
      </p:sp>
      <p:sp>
        <p:nvSpPr>
          <p:cNvPr id="32" name="Rectangle 6"/>
          <p:cNvSpPr>
            <a:spLocks noChangeArrowheads="1"/>
          </p:cNvSpPr>
          <p:nvPr/>
        </p:nvSpPr>
        <p:spPr bwMode="auto">
          <a:xfrm>
            <a:off x="6406059" y="1737985"/>
            <a:ext cx="2700000" cy="153888"/>
          </a:xfrm>
          <a:prstGeom prst="rect">
            <a:avLst/>
          </a:prstGeom>
          <a:solidFill>
            <a:srgbClr val="D6F4FE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>
                <a:latin typeface="+mj-lt"/>
              </a:rPr>
              <a:t>The </a:t>
            </a:r>
            <a:r>
              <a:rPr lang="ru-RU" sz="1000" dirty="0" smtClean="0">
                <a:latin typeface="+mj-lt"/>
              </a:rPr>
              <a:t>30-</a:t>
            </a:r>
            <a:r>
              <a:rPr lang="en-US" sz="1000" dirty="0" err="1" smtClean="0">
                <a:latin typeface="+mj-lt"/>
              </a:rPr>
              <a:t>th</a:t>
            </a:r>
            <a:r>
              <a:rPr lang="ru-RU" sz="1000" dirty="0" smtClean="0">
                <a:latin typeface="+mj-lt"/>
              </a:rPr>
              <a:t> </a:t>
            </a:r>
            <a:r>
              <a:rPr lang="en-US" sz="1000" dirty="0" smtClean="0">
                <a:latin typeface="+mj-lt"/>
              </a:rPr>
              <a:t>fixed interface mode</a:t>
            </a:r>
            <a:r>
              <a:rPr lang="ru-RU" sz="1000" dirty="0" smtClean="0">
                <a:latin typeface="+mj-lt"/>
              </a:rPr>
              <a:t>,</a:t>
            </a:r>
            <a:r>
              <a:rPr lang="en-US" sz="1000" dirty="0" smtClean="0">
                <a:latin typeface="+mj-lt"/>
              </a:rPr>
              <a:t> </a:t>
            </a:r>
            <a:r>
              <a:rPr lang="ru-RU" sz="1000" dirty="0" smtClean="0">
                <a:latin typeface="+mj-lt"/>
              </a:rPr>
              <a:t>1110.3 </a:t>
            </a:r>
            <a:r>
              <a:rPr lang="en-US" sz="1000" dirty="0" smtClean="0">
                <a:latin typeface="+mj-lt"/>
              </a:rPr>
              <a:t>Hz</a:t>
            </a:r>
            <a:endParaRPr lang="en-US" sz="1000" i="1" baseline="-25000" dirty="0">
              <a:latin typeface="+mj-lt"/>
            </a:endParaRPr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3380421" y="3284518"/>
            <a:ext cx="2700000" cy="153888"/>
          </a:xfrm>
          <a:prstGeom prst="rect">
            <a:avLst/>
          </a:prstGeom>
          <a:solidFill>
            <a:srgbClr val="D6F4FE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36000" tIns="0" rIns="36000" bIns="0"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1000" dirty="0">
                <a:latin typeface="+mj-lt"/>
              </a:rPr>
              <a:t>  </a:t>
            </a:r>
            <a:r>
              <a:rPr lang="en-US" sz="1000" dirty="0">
                <a:latin typeface="+mj-lt"/>
              </a:rPr>
              <a:t>The </a:t>
            </a:r>
            <a:r>
              <a:rPr lang="ru-RU" sz="1000" dirty="0">
                <a:latin typeface="+mj-lt"/>
              </a:rPr>
              <a:t>23-</a:t>
            </a:r>
            <a:r>
              <a:rPr lang="en-US" sz="1000" dirty="0" err="1">
                <a:latin typeface="+mj-lt"/>
              </a:rPr>
              <a:t>th</a:t>
            </a:r>
            <a:r>
              <a:rPr lang="ru-RU" sz="1000" dirty="0">
                <a:latin typeface="+mj-lt"/>
              </a:rPr>
              <a:t> </a:t>
            </a:r>
            <a:r>
              <a:rPr lang="en-US" sz="1000" dirty="0">
                <a:latin typeface="+mj-lt"/>
              </a:rPr>
              <a:t>transformed </a:t>
            </a:r>
            <a:r>
              <a:rPr lang="en-US" sz="1000" dirty="0" smtClean="0">
                <a:latin typeface="+mj-lt"/>
              </a:rPr>
              <a:t>mode, </a:t>
            </a:r>
            <a:r>
              <a:rPr lang="ru-RU" sz="1000" dirty="0" smtClean="0">
                <a:latin typeface="+mj-lt"/>
              </a:rPr>
              <a:t>873.7 </a:t>
            </a:r>
            <a:r>
              <a:rPr lang="en-US" sz="1000" dirty="0" smtClean="0">
                <a:latin typeface="+mj-lt"/>
              </a:rPr>
              <a:t>Hz</a:t>
            </a:r>
            <a:endParaRPr lang="en-US" sz="1000" dirty="0">
              <a:latin typeface="+mj-lt"/>
            </a:endParaRPr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6406059" y="3284518"/>
            <a:ext cx="2700000" cy="153888"/>
          </a:xfrm>
          <a:prstGeom prst="rect">
            <a:avLst/>
          </a:prstGeom>
          <a:solidFill>
            <a:srgbClr val="D6F4FE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36000" tIns="0" rIns="36000" bIns="0"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1000" dirty="0">
                <a:latin typeface="+mj-lt"/>
              </a:rPr>
              <a:t> </a:t>
            </a:r>
            <a:r>
              <a:rPr lang="en-US" sz="1000" dirty="0">
                <a:latin typeface="+mj-lt"/>
              </a:rPr>
              <a:t>The </a:t>
            </a:r>
            <a:r>
              <a:rPr lang="ru-RU" sz="1000" dirty="0">
                <a:latin typeface="+mj-lt"/>
              </a:rPr>
              <a:t>28-</a:t>
            </a:r>
            <a:r>
              <a:rPr lang="en-US" sz="1000" dirty="0" err="1">
                <a:latin typeface="+mj-lt"/>
              </a:rPr>
              <a:t>th</a:t>
            </a:r>
            <a:r>
              <a:rPr lang="ru-RU" sz="1000" dirty="0">
                <a:latin typeface="+mj-lt"/>
              </a:rPr>
              <a:t> </a:t>
            </a:r>
            <a:r>
              <a:rPr lang="en-US" sz="1000" dirty="0">
                <a:latin typeface="+mj-lt"/>
              </a:rPr>
              <a:t>transformed </a:t>
            </a:r>
            <a:r>
              <a:rPr lang="en-US" sz="1000" dirty="0" smtClean="0">
                <a:latin typeface="+mj-lt"/>
              </a:rPr>
              <a:t>mode,  </a:t>
            </a:r>
            <a:r>
              <a:rPr lang="ru-RU" sz="1000" dirty="0" smtClean="0">
                <a:latin typeface="+mj-lt"/>
              </a:rPr>
              <a:t>1125.8 </a:t>
            </a:r>
            <a:r>
              <a:rPr lang="en-US" sz="1000" dirty="0" smtClean="0">
                <a:latin typeface="+mj-lt"/>
              </a:rPr>
              <a:t>Hz</a:t>
            </a:r>
            <a:endParaRPr lang="en-US" sz="1000" dirty="0">
              <a:latin typeface="+mj-lt"/>
            </a:endParaRP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29162" y="404840"/>
            <a:ext cx="2988000" cy="4284000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680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7" name="Rectangle 6"/>
          <p:cNvSpPr>
            <a:spLocks noChangeArrowheads="1"/>
          </p:cNvSpPr>
          <p:nvPr/>
        </p:nvSpPr>
        <p:spPr bwMode="auto">
          <a:xfrm>
            <a:off x="49486" y="412020"/>
            <a:ext cx="2952000" cy="1538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indent="108000" algn="l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1000" dirty="0" smtClean="0">
                <a:latin typeface="+mj-lt"/>
              </a:rPr>
              <a:t>1. </a:t>
            </a:r>
            <a:r>
              <a:rPr lang="en-US" sz="1000" dirty="0" smtClean="0">
                <a:latin typeface="+mj-lt"/>
              </a:rPr>
              <a:t>Choice of </a:t>
            </a:r>
            <a:r>
              <a:rPr lang="en-US" sz="1000" dirty="0" err="1" smtClean="0">
                <a:latin typeface="+mj-lt"/>
              </a:rPr>
              <a:t>n</a:t>
            </a:r>
            <a:r>
              <a:rPr lang="en-US" sz="1000" i="1" baseline="-25000" dirty="0" err="1" smtClean="0">
                <a:latin typeface="+mj-lt"/>
              </a:rPr>
              <a:t>i</a:t>
            </a:r>
            <a:r>
              <a:rPr lang="ru-RU" sz="1000" dirty="0" smtClean="0">
                <a:latin typeface="+mj-lt"/>
              </a:rPr>
              <a:t> </a:t>
            </a:r>
            <a:r>
              <a:rPr lang="en-US" sz="1000" dirty="0" smtClean="0">
                <a:latin typeface="+mj-lt"/>
              </a:rPr>
              <a:t>interface nodes</a:t>
            </a:r>
            <a:endParaRPr lang="en-US" sz="1000" dirty="0">
              <a:latin typeface="+mj-lt"/>
            </a:endParaRPr>
          </a:p>
        </p:txBody>
      </p:sp>
      <p:graphicFrame>
        <p:nvGraphicFramePr>
          <p:cNvPr id="38" name="Объект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3669554"/>
              </p:ext>
            </p:extLst>
          </p:nvPr>
        </p:nvGraphicFramePr>
        <p:xfrm>
          <a:off x="126731" y="543928"/>
          <a:ext cx="625475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2" name="Формула" r:id="rId17" imgW="622080" imgH="596880" progId="Equation.3">
                  <p:embed/>
                </p:oleObj>
              </mc:Choice>
              <mc:Fallback>
                <p:oleObj name="Формула" r:id="rId17" imgW="622080" imgH="596880" progId="Equation.3">
                  <p:embed/>
                  <p:pic>
                    <p:nvPicPr>
                      <p:cNvPr id="17" name="Объект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731" y="543928"/>
                        <a:ext cx="625475" cy="611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Объект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4804"/>
              </p:ext>
            </p:extLst>
          </p:nvPr>
        </p:nvGraphicFramePr>
        <p:xfrm>
          <a:off x="985756" y="550278"/>
          <a:ext cx="1092200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3" name="Формула" r:id="rId19" imgW="1104840" imgH="596880" progId="Equation.3">
                  <p:embed/>
                </p:oleObj>
              </mc:Choice>
              <mc:Fallback>
                <p:oleObj name="Формула" r:id="rId19" imgW="1104840" imgH="596880" progId="Equation.3">
                  <p:embed/>
                  <p:pic>
                    <p:nvPicPr>
                      <p:cNvPr id="20" name="Объект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5756" y="550278"/>
                        <a:ext cx="1092200" cy="611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Объект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829656"/>
              </p:ext>
            </p:extLst>
          </p:nvPr>
        </p:nvGraphicFramePr>
        <p:xfrm>
          <a:off x="142941" y="3053811"/>
          <a:ext cx="9271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4" name="Формула" r:id="rId21" imgW="927000" imgH="571320" progId="Equation.3">
                  <p:embed/>
                </p:oleObj>
              </mc:Choice>
              <mc:Fallback>
                <p:oleObj name="Формула" r:id="rId21" imgW="927000" imgH="571320" progId="Equation.3">
                  <p:embed/>
                  <p:pic>
                    <p:nvPicPr>
                      <p:cNvPr id="64" name="Объект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941" y="3053811"/>
                        <a:ext cx="927100" cy="5715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6"/>
          <p:cNvSpPr>
            <a:spLocks noChangeArrowheads="1"/>
          </p:cNvSpPr>
          <p:nvPr/>
        </p:nvSpPr>
        <p:spPr bwMode="auto">
          <a:xfrm>
            <a:off x="58954" y="1185179"/>
            <a:ext cx="2952000" cy="1538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indent="108000" algn="l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>
                <a:latin typeface="+mj-lt"/>
              </a:rPr>
              <a:t>2. Calculation of 6×n</a:t>
            </a:r>
            <a:r>
              <a:rPr lang="en-US" sz="1000" i="1" baseline="-25000" dirty="0" smtClean="0">
                <a:latin typeface="+mj-lt"/>
              </a:rPr>
              <a:t>i</a:t>
            </a:r>
            <a:r>
              <a:rPr lang="ru-RU" sz="1000" dirty="0" smtClean="0">
                <a:latin typeface="+mj-lt"/>
              </a:rPr>
              <a:t> </a:t>
            </a:r>
            <a:r>
              <a:rPr lang="en-US" sz="1000" dirty="0" smtClean="0">
                <a:latin typeface="+mj-lt"/>
              </a:rPr>
              <a:t>constraint modes </a:t>
            </a:r>
            <a:r>
              <a:rPr lang="en-US" sz="1000" b="1" dirty="0" err="1" smtClean="0">
                <a:latin typeface="+mj-lt"/>
              </a:rPr>
              <a:t>s</a:t>
            </a:r>
            <a:r>
              <a:rPr lang="en-US" sz="1000" i="1" baseline="-25000" dirty="0" err="1" smtClean="0">
                <a:latin typeface="+mj-lt"/>
              </a:rPr>
              <a:t>i</a:t>
            </a:r>
            <a:endParaRPr lang="en-US" sz="1000" i="1" baseline="-25000" dirty="0">
              <a:latin typeface="+mj-lt"/>
            </a:endParaRPr>
          </a:p>
        </p:txBody>
      </p:sp>
      <p:graphicFrame>
        <p:nvGraphicFramePr>
          <p:cNvPr id="42" name="Объект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6922517"/>
              </p:ext>
            </p:extLst>
          </p:nvPr>
        </p:nvGraphicFramePr>
        <p:xfrm>
          <a:off x="63764" y="2220031"/>
          <a:ext cx="137477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5" name="Формула" r:id="rId23" imgW="1384200" imgH="279360" progId="Equation.3">
                  <p:embed/>
                </p:oleObj>
              </mc:Choice>
              <mc:Fallback>
                <p:oleObj name="Формула" r:id="rId23" imgW="1384200" imgH="279360" progId="Equation.3">
                  <p:embed/>
                  <p:pic>
                    <p:nvPicPr>
                      <p:cNvPr id="68" name="Объект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64" y="2220031"/>
                        <a:ext cx="1374775" cy="2762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Объект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4509583"/>
              </p:ext>
            </p:extLst>
          </p:nvPr>
        </p:nvGraphicFramePr>
        <p:xfrm>
          <a:off x="85301" y="1364464"/>
          <a:ext cx="1498600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6" name="Формула" r:id="rId25" imgW="1498320" imgH="596880" progId="Equation.3">
                  <p:embed/>
                </p:oleObj>
              </mc:Choice>
              <mc:Fallback>
                <p:oleObj name="Формула" r:id="rId25" imgW="1498320" imgH="596880" progId="Equation.3">
                  <p:embed/>
                  <p:pic>
                    <p:nvPicPr>
                      <p:cNvPr id="70" name="Объект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301" y="1364464"/>
                        <a:ext cx="1498600" cy="60166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Объект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3183102"/>
              </p:ext>
            </p:extLst>
          </p:nvPr>
        </p:nvGraphicFramePr>
        <p:xfrm>
          <a:off x="99628" y="3680192"/>
          <a:ext cx="1277938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7" name="Формула" r:id="rId27" imgW="1282680" imgH="279360" progId="Equation.3">
                  <p:embed/>
                </p:oleObj>
              </mc:Choice>
              <mc:Fallback>
                <p:oleObj name="Формула" r:id="rId27" imgW="1282680" imgH="279360" progId="Equation.3">
                  <p:embed/>
                  <p:pic>
                    <p:nvPicPr>
                      <p:cNvPr id="71" name="Объект 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628" y="3680192"/>
                        <a:ext cx="1277938" cy="2762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Объект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6640097"/>
              </p:ext>
            </p:extLst>
          </p:nvPr>
        </p:nvGraphicFramePr>
        <p:xfrm>
          <a:off x="133756" y="3955595"/>
          <a:ext cx="669925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8" name="Формула" r:id="rId29" imgW="672840" imgH="203040" progId="Equation.3">
                  <p:embed/>
                </p:oleObj>
              </mc:Choice>
              <mc:Fallback>
                <p:oleObj name="Формула" r:id="rId29" imgW="672840" imgH="203040" progId="Equation.3">
                  <p:embed/>
                  <p:pic>
                    <p:nvPicPr>
                      <p:cNvPr id="72" name="Объект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756" y="3955595"/>
                        <a:ext cx="669925" cy="196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1209199" y="2175286"/>
            <a:ext cx="1426838" cy="307777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r>
              <a:rPr lang="en-US" sz="1400" i="1" dirty="0" smtClean="0"/>
              <a:t>, j</a:t>
            </a:r>
            <a:r>
              <a:rPr lang="en-US" sz="1400" dirty="0" smtClean="0"/>
              <a:t> </a:t>
            </a:r>
            <a:r>
              <a:rPr lang="en-US" sz="1400" dirty="0"/>
              <a:t>=1,2</a:t>
            </a:r>
            <a:r>
              <a:rPr lang="en-US" sz="1400" dirty="0" smtClean="0"/>
              <a:t>,…,</a:t>
            </a:r>
            <a:r>
              <a:rPr lang="en-US" sz="1400" i="1" dirty="0" smtClean="0"/>
              <a:t>n</a:t>
            </a:r>
            <a:r>
              <a:rPr lang="en-US" sz="1400" baseline="-25000" dirty="0" smtClean="0"/>
              <a:t>e</a:t>
            </a:r>
            <a:endParaRPr lang="ru-RU" sz="1400" dirty="0"/>
          </a:p>
        </p:txBody>
      </p:sp>
      <p:sp>
        <p:nvSpPr>
          <p:cNvPr id="47" name="Rectangle 6"/>
          <p:cNvSpPr>
            <a:spLocks noChangeArrowheads="1"/>
          </p:cNvSpPr>
          <p:nvPr/>
        </p:nvSpPr>
        <p:spPr bwMode="auto">
          <a:xfrm>
            <a:off x="126731" y="4415959"/>
            <a:ext cx="1141452" cy="18466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200" i="1" dirty="0" smtClean="0">
                <a:latin typeface="+mj-lt"/>
              </a:rPr>
              <a:t>H</a:t>
            </a:r>
            <a:r>
              <a:rPr lang="en-US" sz="1200" dirty="0" smtClean="0">
                <a:latin typeface="+mj-lt"/>
              </a:rPr>
              <a:t> = 6</a:t>
            </a:r>
            <a:r>
              <a:rPr lang="en-US" sz="1200" dirty="0" smtClean="0"/>
              <a:t>×</a:t>
            </a:r>
            <a:r>
              <a:rPr lang="en-US" sz="1200" dirty="0" smtClean="0">
                <a:latin typeface="+mj-lt"/>
              </a:rPr>
              <a:t>n</a:t>
            </a:r>
            <a:r>
              <a:rPr lang="en-US" sz="1200" i="1" baseline="-25000" dirty="0" smtClean="0">
                <a:latin typeface="+mj-lt"/>
              </a:rPr>
              <a:t>i</a:t>
            </a:r>
            <a:r>
              <a:rPr lang="ru-RU" sz="1200" dirty="0" smtClean="0">
                <a:latin typeface="+mj-lt"/>
              </a:rPr>
              <a:t> </a:t>
            </a:r>
            <a:r>
              <a:rPr lang="en-US" sz="1200" dirty="0" smtClean="0">
                <a:latin typeface="+mj-lt"/>
              </a:rPr>
              <a:t>+ n</a:t>
            </a:r>
            <a:r>
              <a:rPr lang="en-US" sz="1200" i="1" baseline="-25000" dirty="0" smtClean="0">
                <a:latin typeface="+mj-lt"/>
              </a:rPr>
              <a:t>e</a:t>
            </a:r>
            <a:r>
              <a:rPr lang="en-US" sz="1200" i="1" dirty="0" smtClean="0">
                <a:latin typeface="+mj-lt"/>
              </a:rPr>
              <a:t> - </a:t>
            </a:r>
            <a:r>
              <a:rPr lang="en-US" sz="1200" dirty="0" smtClean="0">
                <a:latin typeface="+mj-lt"/>
              </a:rPr>
              <a:t>6</a:t>
            </a:r>
            <a:r>
              <a:rPr lang="en-US" sz="1200" i="1" baseline="-25000" dirty="0" smtClean="0">
                <a:latin typeface="+mj-lt"/>
              </a:rPr>
              <a:t> </a:t>
            </a:r>
            <a:endParaRPr lang="en-US" sz="1200" i="1" baseline="-25000" dirty="0">
              <a:latin typeface="+mj-lt"/>
            </a:endParaRPr>
          </a:p>
        </p:txBody>
      </p:sp>
      <p:graphicFrame>
        <p:nvGraphicFramePr>
          <p:cNvPr id="48" name="Объект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200493"/>
              </p:ext>
            </p:extLst>
          </p:nvPr>
        </p:nvGraphicFramePr>
        <p:xfrm>
          <a:off x="1195419" y="3079602"/>
          <a:ext cx="96837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9" name="Формула" r:id="rId31" imgW="965160" imgH="495000" progId="Equation.3">
                  <p:embed/>
                </p:oleObj>
              </mc:Choice>
              <mc:Fallback>
                <p:oleObj name="Формула" r:id="rId31" imgW="965160" imgH="495000" progId="Equation.3">
                  <p:embed/>
                  <p:pic>
                    <p:nvPicPr>
                      <p:cNvPr id="75" name="Объект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5419" y="3079602"/>
                        <a:ext cx="968375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Rectangle 6"/>
          <p:cNvSpPr>
            <a:spLocks noChangeArrowheads="1"/>
          </p:cNvSpPr>
          <p:nvPr/>
        </p:nvSpPr>
        <p:spPr bwMode="auto">
          <a:xfrm>
            <a:off x="39903" y="2018136"/>
            <a:ext cx="2952000" cy="1538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marL="108000" algn="l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>
                <a:latin typeface="+mj-lt"/>
              </a:rPr>
              <a:t>3. Calculation of n</a:t>
            </a:r>
            <a:r>
              <a:rPr lang="en-US" sz="1000" i="1" baseline="-25000" dirty="0" smtClean="0">
                <a:latin typeface="+mj-lt"/>
              </a:rPr>
              <a:t>e</a:t>
            </a:r>
            <a:r>
              <a:rPr lang="ru-RU" sz="1000" dirty="0" smtClean="0">
                <a:latin typeface="+mj-lt"/>
              </a:rPr>
              <a:t> </a:t>
            </a:r>
            <a:r>
              <a:rPr lang="en-US" sz="1000" dirty="0" smtClean="0">
                <a:latin typeface="+mj-lt"/>
              </a:rPr>
              <a:t>fixed interface normal modes</a:t>
            </a:r>
            <a:r>
              <a:rPr lang="ru-RU" sz="1000" dirty="0" smtClean="0">
                <a:latin typeface="+mj-lt"/>
              </a:rPr>
              <a:t> </a:t>
            </a:r>
            <a:r>
              <a:rPr lang="en-US" sz="1000" b="1" dirty="0" err="1" smtClean="0">
                <a:latin typeface="+mj-lt"/>
              </a:rPr>
              <a:t>y</a:t>
            </a:r>
            <a:r>
              <a:rPr lang="en-US" sz="1000" i="1" baseline="-25000" dirty="0" err="1" smtClean="0">
                <a:latin typeface="+mj-lt"/>
              </a:rPr>
              <a:t>j</a:t>
            </a:r>
            <a:endParaRPr lang="ru-RU" sz="1000" dirty="0">
              <a:latin typeface="+mj-lt"/>
            </a:endParaRPr>
          </a:p>
        </p:txBody>
      </p:sp>
      <p:sp>
        <p:nvSpPr>
          <p:cNvPr id="50" name="Rectangle 6"/>
          <p:cNvSpPr>
            <a:spLocks noChangeArrowheads="1"/>
          </p:cNvSpPr>
          <p:nvPr/>
        </p:nvSpPr>
        <p:spPr bwMode="auto">
          <a:xfrm>
            <a:off x="50732" y="2559504"/>
            <a:ext cx="2952000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marL="108000" algn="l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>
                <a:latin typeface="+mj-lt"/>
              </a:rPr>
              <a:t>4. Transformation of modes in order to exclude rigid body motion relative to the local frame of reference</a:t>
            </a:r>
            <a:endParaRPr lang="ru-RU" sz="1000" dirty="0" smtClean="0">
              <a:latin typeface="+mj-lt"/>
            </a:endParaRPr>
          </a:p>
        </p:txBody>
      </p:sp>
      <p:sp>
        <p:nvSpPr>
          <p:cNvPr id="51" name="Rectangle 6"/>
          <p:cNvSpPr>
            <a:spLocks noChangeArrowheads="1"/>
          </p:cNvSpPr>
          <p:nvPr/>
        </p:nvSpPr>
        <p:spPr bwMode="auto">
          <a:xfrm>
            <a:off x="55050" y="4206405"/>
            <a:ext cx="2952000" cy="1538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indent="108000" algn="l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>
                <a:latin typeface="+mj-lt"/>
              </a:rPr>
              <a:t>Final number of modal coordinates</a:t>
            </a:r>
            <a:endParaRPr lang="en-US" sz="1000" i="1" baseline="-25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939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5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5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5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05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05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video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  <p:vide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27"/>
                </p:tgtEl>
              </p:cMediaNode>
            </p:video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28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387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8C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r>
              <a:rPr lang="en-US" sz="2000" kern="0" dirty="0" smtClean="0">
                <a:solidFill>
                  <a:schemeClr val="tx1"/>
                </a:solidFill>
              </a:rPr>
              <a:t>Track models</a:t>
            </a:r>
            <a:endParaRPr lang="ru-RU" sz="2000" kern="0" dirty="0">
              <a:solidFill>
                <a:schemeClr val="tx1"/>
              </a:solidFill>
            </a:endParaRPr>
          </a:p>
        </p:txBody>
      </p:sp>
      <p:sp>
        <p:nvSpPr>
          <p:cNvPr id="2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" name="Rectangle 9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" name="Rectangle 1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1" name="Rectangle 18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8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4" name="Rectangle 9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5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8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" name="Rectangle 45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" name="Rectangle 1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" name="Rectangle 1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2" name="Rectangle 1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4" name="Прямоугольник 63"/>
          <p:cNvSpPr/>
          <p:nvPr/>
        </p:nvSpPr>
        <p:spPr bwMode="auto">
          <a:xfrm>
            <a:off x="89709" y="397560"/>
            <a:ext cx="3101539" cy="4176000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680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91548" y="403676"/>
            <a:ext cx="3096000" cy="246221"/>
          </a:xfrm>
          <a:prstGeom prst="rect">
            <a:avLst/>
          </a:prstGeom>
          <a:solidFill>
            <a:srgbClr val="B3D4EF"/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latin typeface="+mj-lt"/>
              </a:rPr>
              <a:t>Moving inertial track model</a:t>
            </a:r>
            <a:endParaRPr lang="ru-RU" sz="1000" dirty="0">
              <a:latin typeface="+mj-lt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97437" y="649246"/>
            <a:ext cx="3087692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+mj-lt"/>
              </a:rPr>
              <a:t>Frequency </a:t>
            </a:r>
            <a:r>
              <a:rPr lang="en-US" sz="1000" dirty="0" smtClean="0">
                <a:latin typeface="+mj-lt"/>
              </a:rPr>
              <a:t>range 0-100 Hz</a:t>
            </a:r>
            <a:endParaRPr lang="ru-RU" sz="1000" dirty="0">
              <a:latin typeface="+mj-lt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103553" y="3559925"/>
            <a:ext cx="31052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sz="1000" dirty="0" smtClean="0">
                <a:latin typeface="+mj-lt"/>
              </a:rPr>
              <a:t>The </a:t>
            </a:r>
            <a:r>
              <a:rPr lang="en-US" sz="1000" dirty="0">
                <a:latin typeface="+mj-lt"/>
              </a:rPr>
              <a:t>inertial rail model is recommended to be used for simulation of a complex scenario of wheel-to-rail contact: railway track evolution in the switches and turnouts, flange-back and conformal contacts, simulation of vehicle derailment cases, prediction of wheel and rail wear, etc.</a:t>
            </a:r>
            <a:endParaRPr lang="ru-RU" sz="1000" dirty="0">
              <a:latin typeface="+mj-lt"/>
            </a:endParaRPr>
          </a:p>
        </p:txBody>
      </p:sp>
      <p:grpSp>
        <p:nvGrpSpPr>
          <p:cNvPr id="68" name="Полотно 1"/>
          <p:cNvGrpSpPr/>
          <p:nvPr/>
        </p:nvGrpSpPr>
        <p:grpSpPr>
          <a:xfrm>
            <a:off x="81095" y="893106"/>
            <a:ext cx="3091804" cy="2463311"/>
            <a:chOff x="0" y="0"/>
            <a:chExt cx="4019345" cy="3202305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0" y="0"/>
              <a:ext cx="4018915" cy="3202305"/>
            </a:xfrm>
            <a:prstGeom prst="rect">
              <a:avLst/>
            </a:prstGeom>
          </p:spPr>
        </p:sp>
        <p:pic>
          <p:nvPicPr>
            <p:cNvPr id="7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525" y="0"/>
              <a:ext cx="3343820" cy="2736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" name="Выноска 1 70"/>
            <p:cNvSpPr/>
            <p:nvPr/>
          </p:nvSpPr>
          <p:spPr>
            <a:xfrm>
              <a:off x="1869292" y="1451772"/>
              <a:ext cx="987498" cy="246896"/>
            </a:xfrm>
            <a:prstGeom prst="borderCallout1">
              <a:avLst>
                <a:gd name="adj1" fmla="val 49785"/>
                <a:gd name="adj2" fmla="val -276"/>
                <a:gd name="adj3" fmla="val 133255"/>
                <a:gd name="adj4" fmla="val -26959"/>
              </a:avLst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36000" rIns="72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solidFill>
                    <a:srgbClr val="000000"/>
                  </a:solidFill>
                  <a:effectLst/>
                  <a:latin typeface="Arial"/>
                  <a:ea typeface="Calibri"/>
                  <a:cs typeface="Times New Roman"/>
                </a:rPr>
                <a:t>Rigid body</a:t>
              </a:r>
              <a:endParaRPr lang="ru-RU" sz="11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72" name="Стрелка вверх 71"/>
            <p:cNvSpPr>
              <a:spLocks noChangeAspect="1"/>
            </p:cNvSpPr>
            <p:nvPr/>
          </p:nvSpPr>
          <p:spPr>
            <a:xfrm>
              <a:off x="693331" y="1548495"/>
              <a:ext cx="154800" cy="415327"/>
            </a:xfrm>
            <a:prstGeom prst="upArrow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ea typeface="Times New Roman"/>
                  <a:cs typeface="Times New Roman"/>
                </a:rPr>
                <a:t> 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pic>
          <p:nvPicPr>
            <p:cNvPr id="73" name="Picture 4"/>
            <p:cNvPicPr preferRelativeResize="0"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934439">
              <a:off x="916573" y="1913520"/>
              <a:ext cx="187200" cy="4287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4" name="Выгнутая влево стрелка 73"/>
            <p:cNvSpPr>
              <a:spLocks noChangeAspect="1"/>
            </p:cNvSpPr>
            <p:nvPr/>
          </p:nvSpPr>
          <p:spPr>
            <a:xfrm rot="15910304">
              <a:off x="345515" y="1863357"/>
              <a:ext cx="309600" cy="438041"/>
            </a:xfrm>
            <a:prstGeom prst="curvedRightArrow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ea typeface="Times New Roman"/>
                  <a:cs typeface="Times New Roman"/>
                </a:rPr>
                <a:t> 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cxnSp>
          <p:nvCxnSpPr>
            <p:cNvPr id="75" name="Прямая со стрелкой 74"/>
            <p:cNvCxnSpPr/>
            <p:nvPr/>
          </p:nvCxnSpPr>
          <p:spPr>
            <a:xfrm flipH="1">
              <a:off x="35999" y="1902455"/>
              <a:ext cx="589376" cy="9100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Выноска 1 75"/>
            <p:cNvSpPr/>
            <p:nvPr/>
          </p:nvSpPr>
          <p:spPr>
            <a:xfrm>
              <a:off x="1869292" y="2814859"/>
              <a:ext cx="2149623" cy="288503"/>
            </a:xfrm>
            <a:prstGeom prst="borderCallout1">
              <a:avLst>
                <a:gd name="adj1" fmla="val 633"/>
                <a:gd name="adj2" fmla="val 49816"/>
                <a:gd name="adj3" fmla="val -105346"/>
                <a:gd name="adj4" fmla="val 13128"/>
              </a:avLst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36000" rIns="72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000" dirty="0">
                  <a:solidFill>
                    <a:srgbClr val="000000"/>
                  </a:solidFill>
                  <a:effectLst/>
                  <a:latin typeface="Arial"/>
                  <a:ea typeface="Calibri"/>
                  <a:cs typeface="Times New Roman"/>
                </a:rPr>
                <a:t>Nonlinear force elements</a:t>
              </a:r>
              <a:endParaRPr lang="ru-RU" sz="12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7" name="TextBox 155"/>
            <p:cNvSpPr txBox="1"/>
            <p:nvPr/>
          </p:nvSpPr>
          <p:spPr>
            <a:xfrm>
              <a:off x="424029" y="1484429"/>
              <a:ext cx="279400" cy="266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Times New Roman"/>
                </a:rPr>
                <a:t>1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8" name="TextBox 155"/>
            <p:cNvSpPr txBox="1"/>
            <p:nvPr/>
          </p:nvSpPr>
          <p:spPr>
            <a:xfrm>
              <a:off x="790060" y="2125800"/>
              <a:ext cx="279400" cy="266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Times New Roman"/>
                </a:rPr>
                <a:t>2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9" name="TextBox 155"/>
            <p:cNvSpPr txBox="1"/>
            <p:nvPr/>
          </p:nvSpPr>
          <p:spPr>
            <a:xfrm>
              <a:off x="504473" y="2138939"/>
              <a:ext cx="279400" cy="266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Times New Roman"/>
                </a:rPr>
                <a:t>3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80" name="Прямая соединительная линия 79"/>
            <p:cNvCxnSpPr>
              <a:stCxn id="76" idx="3"/>
            </p:cNvCxnSpPr>
            <p:nvPr/>
          </p:nvCxnSpPr>
          <p:spPr>
            <a:xfrm flipV="1">
              <a:off x="2944103" y="2281823"/>
              <a:ext cx="394295" cy="533037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Прямоугольник 80"/>
          <p:cNvSpPr/>
          <p:nvPr/>
        </p:nvSpPr>
        <p:spPr>
          <a:xfrm>
            <a:off x="93169" y="3303066"/>
            <a:ext cx="3091473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dirty="0" smtClean="0">
                <a:latin typeface="+mj-lt"/>
              </a:rPr>
              <a:t>Researches</a:t>
            </a:r>
            <a:endParaRPr lang="ru-RU" sz="1000" dirty="0">
              <a:latin typeface="+mj-lt"/>
            </a:endParaRPr>
          </a:p>
        </p:txBody>
      </p:sp>
      <p:sp>
        <p:nvSpPr>
          <p:cNvPr id="102" name="Прямоугольник 101"/>
          <p:cNvSpPr>
            <a:spLocks/>
          </p:cNvSpPr>
          <p:nvPr/>
        </p:nvSpPr>
        <p:spPr bwMode="auto">
          <a:xfrm>
            <a:off x="3348110" y="411670"/>
            <a:ext cx="5741473" cy="4104000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6800" rIns="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3" name="Text Box 59"/>
          <p:cNvSpPr txBox="1">
            <a:spLocks noChangeArrowheads="1"/>
          </p:cNvSpPr>
          <p:nvPr/>
        </p:nvSpPr>
        <p:spPr bwMode="auto">
          <a:xfrm>
            <a:off x="3354163" y="420865"/>
            <a:ext cx="5730396" cy="261610"/>
          </a:xfrm>
          <a:prstGeom prst="rect">
            <a:avLst/>
          </a:prstGeom>
          <a:solidFill>
            <a:srgbClr val="B3D4EF"/>
          </a:solidFill>
          <a:extLst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200">
                <a:latin typeface="+mj-lt"/>
              </a:defRPr>
            </a:lvl1pPr>
          </a:lstStyle>
          <a:p>
            <a:r>
              <a:rPr lang="en-US" sz="1100" dirty="0" smtClean="0"/>
              <a:t>Detailed </a:t>
            </a:r>
            <a:r>
              <a:rPr lang="en-US" sz="1100" dirty="0"/>
              <a:t>3D track model</a:t>
            </a:r>
            <a:endParaRPr lang="ru-RU" altLang="ru-RU" sz="1100" dirty="0"/>
          </a:p>
        </p:txBody>
      </p:sp>
      <p:grpSp>
        <p:nvGrpSpPr>
          <p:cNvPr id="104" name="Группа 103"/>
          <p:cNvGrpSpPr/>
          <p:nvPr/>
        </p:nvGrpSpPr>
        <p:grpSpPr>
          <a:xfrm>
            <a:off x="3359187" y="954093"/>
            <a:ext cx="5730396" cy="2029300"/>
            <a:chOff x="1655754" y="917223"/>
            <a:chExt cx="5730396" cy="2029300"/>
          </a:xfrm>
        </p:grpSpPr>
        <p:pic>
          <p:nvPicPr>
            <p:cNvPr id="105" name="Рисунок 104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5754" y="917223"/>
              <a:ext cx="5730396" cy="2029300"/>
            </a:xfrm>
            <a:prstGeom prst="rect">
              <a:avLst/>
            </a:prstGeom>
          </p:spPr>
        </p:pic>
        <p:grpSp>
          <p:nvGrpSpPr>
            <p:cNvPr id="106" name="Группа 105"/>
            <p:cNvGrpSpPr/>
            <p:nvPr/>
          </p:nvGrpSpPr>
          <p:grpSpPr>
            <a:xfrm>
              <a:off x="4538284" y="1674958"/>
              <a:ext cx="229218" cy="195260"/>
              <a:chOff x="4572000" y="2276904"/>
              <a:chExt cx="338088" cy="288000"/>
            </a:xfrm>
          </p:grpSpPr>
          <p:sp>
            <p:nvSpPr>
              <p:cNvPr id="116" name="Круговая стрелка 115"/>
              <p:cNvSpPr/>
              <p:nvPr/>
            </p:nvSpPr>
            <p:spPr>
              <a:xfrm rot="16200000">
                <a:off x="4572000" y="2276904"/>
                <a:ext cx="288000" cy="288000"/>
              </a:xfrm>
              <a:prstGeom prst="circularArrow">
                <a:avLst/>
              </a:prstGeom>
              <a:noFill/>
              <a:ln w="127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Круговая стрелка 116"/>
              <p:cNvSpPr/>
              <p:nvPr/>
            </p:nvSpPr>
            <p:spPr>
              <a:xfrm rot="5400000">
                <a:off x="4622088" y="2276904"/>
                <a:ext cx="288000" cy="288000"/>
              </a:xfrm>
              <a:prstGeom prst="circularArrow">
                <a:avLst/>
              </a:prstGeom>
              <a:noFill/>
              <a:ln w="127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7" name="TextBox 106"/>
            <p:cNvSpPr txBox="1"/>
            <p:nvPr/>
          </p:nvSpPr>
          <p:spPr>
            <a:xfrm>
              <a:off x="4730054" y="1647769"/>
              <a:ext cx="1021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rgbClr val="0000FF"/>
                  </a:solidFill>
                </a:rPr>
                <a:t>Wheel-To-Rail </a:t>
              </a:r>
            </a:p>
            <a:p>
              <a:r>
                <a:rPr lang="en-US" sz="1000" dirty="0" smtClean="0">
                  <a:solidFill>
                    <a:srgbClr val="0000FF"/>
                  </a:solidFill>
                </a:rPr>
                <a:t>Contact </a:t>
              </a:r>
              <a:r>
                <a:rPr lang="en-US" sz="1000" dirty="0">
                  <a:solidFill>
                    <a:srgbClr val="0000FF"/>
                  </a:solidFill>
                </a:rPr>
                <a:t>Model</a:t>
              </a:r>
              <a:endParaRPr lang="ru-RU" sz="1000" dirty="0">
                <a:solidFill>
                  <a:srgbClr val="0000FF"/>
                </a:solidFill>
              </a:endParaRPr>
            </a:p>
          </p:txBody>
        </p:sp>
        <p:sp>
          <p:nvSpPr>
            <p:cNvPr id="108" name="Овал 107"/>
            <p:cNvSpPr>
              <a:spLocks noChangeAspect="1"/>
            </p:cNvSpPr>
            <p:nvPr/>
          </p:nvSpPr>
          <p:spPr>
            <a:xfrm>
              <a:off x="2771174" y="181541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1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09" name="Овал 108"/>
            <p:cNvSpPr>
              <a:spLocks noChangeAspect="1"/>
            </p:cNvSpPr>
            <p:nvPr/>
          </p:nvSpPr>
          <p:spPr>
            <a:xfrm>
              <a:off x="6749864" y="201067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2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10" name="Овал 109"/>
            <p:cNvSpPr>
              <a:spLocks noChangeAspect="1"/>
            </p:cNvSpPr>
            <p:nvPr/>
          </p:nvSpPr>
          <p:spPr>
            <a:xfrm>
              <a:off x="2473403" y="221950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3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11" name="Овал 110"/>
            <p:cNvSpPr>
              <a:spLocks noChangeAspect="1"/>
            </p:cNvSpPr>
            <p:nvPr/>
          </p:nvSpPr>
          <p:spPr>
            <a:xfrm>
              <a:off x="4772642" y="245606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4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12" name="Овал 111"/>
            <p:cNvSpPr>
              <a:spLocks noChangeAspect="1"/>
            </p:cNvSpPr>
            <p:nvPr/>
          </p:nvSpPr>
          <p:spPr>
            <a:xfrm>
              <a:off x="7164837" y="270018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5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113" name="Группа 112"/>
            <p:cNvGrpSpPr/>
            <p:nvPr/>
          </p:nvGrpSpPr>
          <p:grpSpPr>
            <a:xfrm>
              <a:off x="2439233" y="1664824"/>
              <a:ext cx="229218" cy="195260"/>
              <a:chOff x="4572000" y="2276904"/>
              <a:chExt cx="338088" cy="288000"/>
            </a:xfrm>
          </p:grpSpPr>
          <p:sp>
            <p:nvSpPr>
              <p:cNvPr id="114" name="Круговая стрелка 113"/>
              <p:cNvSpPr/>
              <p:nvPr/>
            </p:nvSpPr>
            <p:spPr>
              <a:xfrm rot="16200000">
                <a:off x="4572000" y="2276904"/>
                <a:ext cx="288000" cy="288000"/>
              </a:xfrm>
              <a:prstGeom prst="circularArrow">
                <a:avLst/>
              </a:prstGeom>
              <a:noFill/>
              <a:ln w="127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Круговая стрелка 114"/>
              <p:cNvSpPr/>
              <p:nvPr/>
            </p:nvSpPr>
            <p:spPr>
              <a:xfrm rot="5400000">
                <a:off x="4622088" y="2276904"/>
                <a:ext cx="288000" cy="288000"/>
              </a:xfrm>
              <a:prstGeom prst="circularArrow">
                <a:avLst/>
              </a:prstGeom>
              <a:noFill/>
              <a:ln w="127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118" name="Таблица 1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386222"/>
              </p:ext>
            </p:extLst>
          </p:nvPr>
        </p:nvGraphicFramePr>
        <p:xfrm>
          <a:off x="3353019" y="3045429"/>
          <a:ext cx="5731252" cy="1451386"/>
        </p:xfrm>
        <a:graphic>
          <a:graphicData uri="http://schemas.openxmlformats.org/drawingml/2006/table">
            <a:tbl>
              <a:tblPr firstRow="1" bandRow="1"/>
              <a:tblGrid>
                <a:gridCol w="4693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8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034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37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000" dirty="0" smtClean="0">
                          <a:latin typeface="+mj-lt"/>
                        </a:rPr>
                        <a:t>№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000" dirty="0" smtClean="0">
                          <a:latin typeface="+mj-lt"/>
                        </a:rPr>
                        <a:t>Element of the track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000" dirty="0" smtClean="0">
                          <a:latin typeface="+mj-lt"/>
                        </a:rPr>
                        <a:t>Model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7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000" dirty="0" smtClean="0">
                          <a:latin typeface="+mj-lt"/>
                        </a:rPr>
                        <a:t>1</a:t>
                      </a:r>
                      <a:endParaRPr lang="ru-RU" sz="1000" dirty="0">
                        <a:latin typeface="+mj-lt"/>
                      </a:endParaRPr>
                    </a:p>
                  </a:txBody>
                  <a:tcPr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254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000" dirty="0" smtClean="0">
                          <a:latin typeface="+mj-lt"/>
                        </a:rPr>
                        <a:t>Rail</a:t>
                      </a:r>
                      <a:endParaRPr lang="ru-RU" sz="1000" dirty="0">
                        <a:latin typeface="+mj-lt"/>
                      </a:endParaRPr>
                    </a:p>
                  </a:txBody>
                  <a:tcPr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254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000" dirty="0" smtClean="0">
                          <a:latin typeface="+mj-lt"/>
                        </a:rPr>
                        <a:t>3D</a:t>
                      </a:r>
                      <a:r>
                        <a:rPr lang="en-US" sz="1000" baseline="0" dirty="0" smtClean="0">
                          <a:latin typeface="+mj-lt"/>
                        </a:rPr>
                        <a:t> Timoshenko beam</a:t>
                      </a:r>
                      <a:endParaRPr lang="ru-RU" sz="1000" dirty="0">
                        <a:latin typeface="+mj-lt"/>
                      </a:endParaRPr>
                    </a:p>
                  </a:txBody>
                  <a:tcPr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254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77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000" dirty="0" smtClean="0">
                          <a:latin typeface="+mj-lt"/>
                        </a:rPr>
                        <a:t>2</a:t>
                      </a:r>
                      <a:endParaRPr lang="ru-RU" sz="1000" dirty="0">
                        <a:latin typeface="+mj-lt"/>
                      </a:endParaRPr>
                    </a:p>
                  </a:txBody>
                  <a:tcPr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000" dirty="0" smtClean="0">
                          <a:latin typeface="+mj-lt"/>
                        </a:rPr>
                        <a:t>Fastening systems</a:t>
                      </a:r>
                      <a:endParaRPr lang="ru-RU" sz="1000" dirty="0">
                        <a:latin typeface="+mj-lt"/>
                      </a:endParaRPr>
                    </a:p>
                  </a:txBody>
                  <a:tcPr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000" dirty="0" smtClean="0">
                          <a:latin typeface="+mj-lt"/>
                        </a:rPr>
                        <a:t>General</a:t>
                      </a:r>
                      <a:r>
                        <a:rPr lang="en-US" sz="1000" baseline="0" dirty="0" smtClean="0">
                          <a:latin typeface="+mj-lt"/>
                        </a:rPr>
                        <a:t> </a:t>
                      </a:r>
                      <a:r>
                        <a:rPr lang="ru-RU" sz="1000" baseline="0" dirty="0" smtClean="0">
                          <a:latin typeface="+mj-lt"/>
                        </a:rPr>
                        <a:t>(</a:t>
                      </a:r>
                      <a:r>
                        <a:rPr lang="en-US" sz="1000" baseline="0" dirty="0" smtClean="0">
                          <a:latin typeface="+mj-lt"/>
                        </a:rPr>
                        <a:t>nonlinear</a:t>
                      </a:r>
                      <a:r>
                        <a:rPr lang="ru-RU" sz="1000" baseline="0" dirty="0" smtClean="0">
                          <a:latin typeface="+mj-lt"/>
                        </a:rPr>
                        <a:t>) </a:t>
                      </a:r>
                      <a:r>
                        <a:rPr lang="en-US" sz="1000" baseline="0" dirty="0" smtClean="0">
                          <a:latin typeface="+mj-lt"/>
                        </a:rPr>
                        <a:t>bushing</a:t>
                      </a:r>
                      <a:endParaRPr lang="ru-RU" sz="1000" dirty="0">
                        <a:latin typeface="+mj-lt"/>
                      </a:endParaRPr>
                    </a:p>
                  </a:txBody>
                  <a:tcPr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77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000" dirty="0" smtClean="0">
                          <a:latin typeface="+mj-lt"/>
                        </a:rPr>
                        <a:t>3</a:t>
                      </a:r>
                      <a:endParaRPr lang="ru-RU" sz="1000" dirty="0">
                        <a:latin typeface="+mj-lt"/>
                      </a:endParaRPr>
                    </a:p>
                  </a:txBody>
                  <a:tcPr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000" dirty="0" smtClean="0">
                          <a:latin typeface="+mj-lt"/>
                        </a:rPr>
                        <a:t>Semi-sleeper</a:t>
                      </a:r>
                      <a:endParaRPr lang="ru-RU" sz="1000" dirty="0">
                        <a:latin typeface="+mj-lt"/>
                      </a:endParaRPr>
                    </a:p>
                  </a:txBody>
                  <a:tcPr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000" dirty="0" smtClean="0">
                          <a:latin typeface="+mj-lt"/>
                        </a:rPr>
                        <a:t>Rigid</a:t>
                      </a:r>
                      <a:r>
                        <a:rPr lang="en-US" sz="1000" baseline="0" dirty="0" smtClean="0">
                          <a:latin typeface="+mj-lt"/>
                        </a:rPr>
                        <a:t> body (3 DOF)</a:t>
                      </a:r>
                      <a:endParaRPr lang="ru-RU" sz="1000" dirty="0">
                        <a:latin typeface="+mj-lt"/>
                      </a:endParaRPr>
                    </a:p>
                  </a:txBody>
                  <a:tcPr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7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000" dirty="0" smtClean="0">
                          <a:latin typeface="+mj-lt"/>
                        </a:rPr>
                        <a:t>4</a:t>
                      </a:r>
                      <a:endParaRPr lang="ru-RU" sz="1000" dirty="0">
                        <a:latin typeface="+mj-lt"/>
                      </a:endParaRPr>
                    </a:p>
                  </a:txBody>
                  <a:tcPr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000" dirty="0" smtClean="0">
                          <a:latin typeface="+mj-lt"/>
                        </a:rPr>
                        <a:t>Semi-sleeper pad</a:t>
                      </a:r>
                      <a:endParaRPr lang="ru-RU" sz="1000" dirty="0">
                        <a:latin typeface="+mj-lt"/>
                      </a:endParaRPr>
                    </a:p>
                  </a:txBody>
                  <a:tcPr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latin typeface="+mj-lt"/>
                        </a:rPr>
                        <a:t>General</a:t>
                      </a:r>
                      <a:r>
                        <a:rPr lang="en-US" sz="1000" baseline="0" dirty="0" smtClean="0">
                          <a:latin typeface="+mj-lt"/>
                        </a:rPr>
                        <a:t> bushing</a:t>
                      </a:r>
                      <a:endParaRPr lang="ru-RU" sz="1000" dirty="0" smtClean="0">
                        <a:latin typeface="+mj-lt"/>
                      </a:endParaRPr>
                    </a:p>
                  </a:txBody>
                  <a:tcPr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37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000" dirty="0" smtClean="0">
                          <a:latin typeface="+mj-lt"/>
                        </a:rPr>
                        <a:t>5</a:t>
                      </a:r>
                      <a:endParaRPr lang="ru-RU" sz="1000" dirty="0">
                        <a:latin typeface="+mj-lt"/>
                      </a:endParaRPr>
                    </a:p>
                  </a:txBody>
                  <a:tcPr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000" dirty="0" smtClean="0">
                          <a:latin typeface="+mj-lt"/>
                        </a:rPr>
                        <a:t>Foundation</a:t>
                      </a:r>
                      <a:endParaRPr lang="ru-RU" sz="1000" dirty="0">
                        <a:latin typeface="+mj-lt"/>
                      </a:endParaRPr>
                    </a:p>
                  </a:txBody>
                  <a:tcPr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000" dirty="0" smtClean="0">
                          <a:latin typeface="+mj-lt"/>
                        </a:rPr>
                        <a:t>Rigid</a:t>
                      </a:r>
                      <a:r>
                        <a:rPr lang="en-US" sz="1000" baseline="0" dirty="0" smtClean="0">
                          <a:latin typeface="+mj-lt"/>
                        </a:rPr>
                        <a:t> base / External FE body</a:t>
                      </a:r>
                      <a:endParaRPr lang="ru-RU" sz="1000" dirty="0">
                        <a:latin typeface="+mj-lt"/>
                      </a:endParaRPr>
                    </a:p>
                  </a:txBody>
                  <a:tcPr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9" name="TextBox 118"/>
          <p:cNvSpPr txBox="1"/>
          <p:nvPr/>
        </p:nvSpPr>
        <p:spPr>
          <a:xfrm>
            <a:off x="8298914" y="1362890"/>
            <a:ext cx="790669" cy="461665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sym typeface="Wingdings"/>
              </a:rPr>
              <a:t></a:t>
            </a:r>
            <a:r>
              <a:rPr lang="en-US" sz="1200" dirty="0" smtClean="0">
                <a:sym typeface="Wingdings"/>
              </a:rPr>
              <a:t> Interface</a:t>
            </a:r>
            <a:br>
              <a:rPr lang="en-US" sz="1200" dirty="0" smtClean="0">
                <a:sym typeface="Wingdings"/>
              </a:rPr>
            </a:br>
            <a:r>
              <a:rPr lang="en-US" sz="1200" dirty="0" smtClean="0">
                <a:sym typeface="Wingdings"/>
              </a:rPr>
              <a:t>    nodes 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120" name="Прямоугольник 119"/>
          <p:cNvSpPr/>
          <p:nvPr/>
        </p:nvSpPr>
        <p:spPr>
          <a:xfrm>
            <a:off x="3353583" y="680426"/>
            <a:ext cx="5730976" cy="2462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+mj-lt"/>
              </a:rPr>
              <a:t>Frequency </a:t>
            </a:r>
            <a:r>
              <a:rPr lang="en-US" sz="1000" dirty="0" smtClean="0">
                <a:latin typeface="+mj-lt"/>
              </a:rPr>
              <a:t>range 0-5000 Hz</a:t>
            </a:r>
            <a:endParaRPr lang="ru-RU" sz="1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6392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CC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0" tIns="46800" rIns="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0" tIns="46800" rIns="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1595182</TotalTime>
  <Words>1552</Words>
  <Application>Microsoft Office PowerPoint</Application>
  <PresentationFormat>Экран (16:9)</PresentationFormat>
  <Paragraphs>266</Paragraphs>
  <Slides>19</Slides>
  <Notes>3</Notes>
  <HiddenSlides>0</HiddenSlides>
  <MMClips>19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Times New Roman</vt:lpstr>
      <vt:lpstr>Symbol</vt:lpstr>
      <vt:lpstr>Wingdings</vt:lpstr>
      <vt:lpstr>Calibri</vt:lpstr>
      <vt:lpstr>Default Design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BSTU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Содержание</dc:title>
  <dc:creator>Pogorelov</dc:creator>
  <cp:lastModifiedBy>Пользователь Windows</cp:lastModifiedBy>
  <cp:revision>704</cp:revision>
  <dcterms:created xsi:type="dcterms:W3CDTF">2001-08-16T15:43:38Z</dcterms:created>
  <dcterms:modified xsi:type="dcterms:W3CDTF">2022-10-06T10:09:09Z</dcterms:modified>
</cp:coreProperties>
</file>