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13" r:id="rId3"/>
    <p:sldId id="414" r:id="rId4"/>
    <p:sldId id="415" r:id="rId5"/>
    <p:sldId id="416" r:id="rId6"/>
    <p:sldId id="417" r:id="rId7"/>
    <p:sldId id="419" r:id="rId8"/>
    <p:sldId id="421" r:id="rId9"/>
    <p:sldId id="422" r:id="rId10"/>
    <p:sldId id="423" r:id="rId11"/>
    <p:sldId id="424" r:id="rId12"/>
    <p:sldId id="425" r:id="rId13"/>
    <p:sldId id="426" r:id="rId14"/>
    <p:sldId id="420" r:id="rId15"/>
    <p:sldId id="427" r:id="rId16"/>
    <p:sldId id="418" r:id="rId17"/>
  </p:sldIdLst>
  <p:sldSz cx="9144000" cy="5143500" type="screen16x9"/>
  <p:notesSz cx="6759575" cy="9867900"/>
  <p:embeddedFontLst>
    <p:embeddedFont>
      <p:font typeface="Cambria Math" panose="02040503050406030204" pitchFamily="18" charset="0"/>
      <p:regular r:id="rId20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9"/>
    <a:srgbClr val="0058CC"/>
    <a:srgbClr val="F95209"/>
    <a:srgbClr val="922B92"/>
    <a:srgbClr val="C88359"/>
    <a:srgbClr val="139E1C"/>
    <a:srgbClr val="FF5100"/>
    <a:srgbClr val="CCECFF"/>
    <a:srgbClr val="66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92923" autoAdjust="0"/>
  </p:normalViewPr>
  <p:slideViewPr>
    <p:cSldViewPr snapToGrid="0">
      <p:cViewPr varScale="1">
        <p:scale>
          <a:sx n="137" d="100"/>
          <a:sy n="137" d="100"/>
        </p:scale>
        <p:origin x="762" y="9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1680" y="-91"/>
      </p:cViewPr>
      <p:guideLst>
        <p:guide orient="horz" pos="3108"/>
        <p:guide pos="2129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3741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DB182C-061A-44F8-900B-CCCD1DAAA2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622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39775"/>
            <a:ext cx="65786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700" y="4687888"/>
            <a:ext cx="4956175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741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C06732A-8D31-4ADD-8ACF-5E135F249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5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39775"/>
            <a:ext cx="6578600" cy="3700463"/>
          </a:xfrm>
          <a:ln/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21EAABD-3EA2-4823-9414-0BC6B758BC2F}" type="slidenum">
              <a:rPr lang="en-US" altLang="ru-RU" smtClean="0"/>
              <a:pPr algn="r" eaLnBrk="1" hangingPunct="1">
                <a:spcBef>
                  <a:spcPct val="0"/>
                </a:spcBef>
              </a:pPr>
              <a:t>1</a:t>
            </a:fld>
            <a:endParaRPr lang="en-US" alt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06732A-8D31-4ADD-8ACF-5E135F249A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91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39775"/>
            <a:ext cx="6578600" cy="3700463"/>
          </a:xfrm>
          <a:ln/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21EAABD-3EA2-4823-9414-0BC6B758BC2F}" type="slidenum">
              <a:rPr lang="en-US" altLang="ru-RU" smtClean="0"/>
              <a:pPr algn="r" eaLnBrk="1" hangingPunct="1">
                <a:spcBef>
                  <a:spcPct val="0"/>
                </a:spcBef>
              </a:pPr>
              <a:t>16</a:t>
            </a:fld>
            <a:endParaRPr lang="en-US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80866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020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9"/>
          <p:cNvSpPr>
            <a:spLocks noChangeShapeType="1"/>
          </p:cNvSpPr>
          <p:nvPr userDrawn="1"/>
        </p:nvSpPr>
        <p:spPr bwMode="auto">
          <a:xfrm>
            <a:off x="104400" y="403200"/>
            <a:ext cx="8157600" cy="0"/>
          </a:xfrm>
          <a:prstGeom prst="line">
            <a:avLst/>
          </a:prstGeom>
          <a:noFill/>
          <a:ln w="25400">
            <a:solidFill>
              <a:srgbClr val="0058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46800" rIns="0">
            <a:spAutoFit/>
          </a:bodyPr>
          <a:lstStyle/>
          <a:p>
            <a:endParaRPr lang="ru-RU"/>
          </a:p>
        </p:txBody>
      </p:sp>
      <p:pic>
        <p:nvPicPr>
          <p:cNvPr id="7" name="Picture 2" descr="S:\Projects\Дизайн\Фирменный стиль\UM Style\1_Logo\RGB\JPG\um_logo_rgb_4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7" t="29738" r="23551" b="30292"/>
          <a:stretch/>
        </p:blipFill>
        <p:spPr bwMode="auto">
          <a:xfrm>
            <a:off x="8350370" y="4540100"/>
            <a:ext cx="793630" cy="6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25"/>
          <p:cNvSpPr>
            <a:spLocks noChangeShapeType="1"/>
          </p:cNvSpPr>
          <p:nvPr userDrawn="1"/>
        </p:nvSpPr>
        <p:spPr bwMode="auto">
          <a:xfrm>
            <a:off x="103368" y="4670195"/>
            <a:ext cx="81580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lIns="0" tIns="46800" r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103367" y="4681835"/>
            <a:ext cx="690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</a:pPr>
            <a:r>
              <a:rPr lang="en-US" sz="1200" b="1" dirty="0" smtClean="0">
                <a:solidFill>
                  <a:srgbClr val="0058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COMPUTER SIMULATION IN RAILWAY TRANSPORT: DYNAMICS, STRENGTH, WEAR</a:t>
            </a:r>
          </a:p>
          <a:p>
            <a:pPr algn="l">
              <a:spcAft>
                <a:spcPts val="0"/>
              </a:spcAft>
            </a:pPr>
            <a:r>
              <a:rPr lang="en-US" sz="1200" b="0" dirty="0" smtClean="0">
                <a:solidFill>
                  <a:srgbClr val="0058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 scientific and technical workshop,</a:t>
            </a:r>
            <a:r>
              <a:rPr lang="en-US" sz="1200" b="0" baseline="0" dirty="0" smtClean="0">
                <a:solidFill>
                  <a:srgbClr val="0058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b="0" dirty="0" smtClean="0">
                <a:solidFill>
                  <a:srgbClr val="0058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Bryansk, Russia, 4-6 October 2022</a:t>
            </a:r>
            <a:endParaRPr lang="ru-RU" sz="1200" b="0" dirty="0">
              <a:solidFill>
                <a:srgbClr val="0058C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58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1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375"/>
            <a:ext cx="5470114" cy="177552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7800" y="2321361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800" y="2388036"/>
            <a:ext cx="90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58CC"/>
                </a:solidFill>
                <a:latin typeface="+mj-lt"/>
              </a:rPr>
              <a:t>MULTIBODY SIMULATION BENCHMARK FOR DYNAMIC</a:t>
            </a:r>
            <a:r>
              <a:rPr lang="ru-RU" sz="2000" b="1" dirty="0" smtClean="0">
                <a:solidFill>
                  <a:srgbClr val="0058CC"/>
                </a:solidFill>
                <a:latin typeface="+mj-lt"/>
              </a:rPr>
              <a:t> </a:t>
            </a:r>
            <a:r>
              <a:rPr lang="en-US" sz="2000" b="1" dirty="0" smtClean="0">
                <a:solidFill>
                  <a:srgbClr val="0058CC"/>
                </a:solidFill>
                <a:latin typeface="+mj-lt"/>
              </a:rPr>
              <a:t>VEHICLE-TRACK INTERACTION IN SWITCHES AND CROSSINGS</a:t>
            </a:r>
            <a:endParaRPr lang="ru-RU" sz="3200" b="1" dirty="0">
              <a:solidFill>
                <a:srgbClr val="0058CC"/>
              </a:solidFill>
              <a:latin typeface="+mj-lt"/>
              <a:ea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3159423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109268" y="3234471"/>
            <a:ext cx="6917064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AU" sz="2000" b="1" dirty="0">
                <a:latin typeface="+mj-lt"/>
                <a:ea typeface="Times New Roman" panose="02020603050405020304" pitchFamily="18" charset="0"/>
              </a:rPr>
              <a:t>Alexander </a:t>
            </a:r>
            <a:r>
              <a:rPr lang="en-AU" sz="2000" b="1" dirty="0" smtClean="0">
                <a:latin typeface="+mj-lt"/>
                <a:ea typeface="Times New Roman" panose="02020603050405020304" pitchFamily="18" charset="0"/>
              </a:rPr>
              <a:t>Rodikov</a:t>
            </a:r>
          </a:p>
          <a:p>
            <a:pPr algn="ctr">
              <a:lnSpc>
                <a:spcPct val="150000"/>
              </a:lnSpc>
            </a:pPr>
            <a:r>
              <a:rPr lang="en-GB" sz="20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e-mail</a:t>
            </a:r>
            <a:r>
              <a:rPr lang="en-GB" sz="20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: </a:t>
            </a:r>
            <a:r>
              <a:rPr lang="en-GB" sz="20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rodikov@umlab.ru</a:t>
            </a:r>
            <a:endParaRPr lang="ru-RU" sz="2000" b="1" dirty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kern="0" dirty="0" smtClean="0"/>
              <a:t>Results</a:t>
            </a:r>
            <a:endParaRPr lang="ru-RU" kern="0" dirty="0"/>
          </a:p>
        </p:txBody>
      </p:sp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8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7793" y="4212783"/>
            <a:ext cx="6388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Run 2: </a:t>
            </a:r>
            <a:r>
              <a:rPr lang="en-US" sz="1600" dirty="0"/>
              <a:t>Total lateral w/r contact forces acting on the switch and stock rails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91668" y="2006852"/>
            <a:ext cx="9981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</a:t>
            </a:r>
            <a:r>
              <a:rPr lang="en-US" sz="1100" dirty="0" err="1" smtClean="0"/>
              <a:t>kN</a:t>
            </a:r>
            <a:r>
              <a:rPr lang="en-US" sz="1100" dirty="0" smtClean="0"/>
              <a:t>]</a:t>
            </a:r>
            <a:endParaRPr lang="ru-RU" sz="11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29" y="694800"/>
            <a:ext cx="8057143" cy="2885714"/>
          </a:xfrm>
          <a:prstGeom prst="rect">
            <a:avLst/>
          </a:prstGeom>
        </p:spPr>
      </p:pic>
      <p:grpSp>
        <p:nvGrpSpPr>
          <p:cNvPr id="36" name="Группа 35"/>
          <p:cNvGrpSpPr/>
          <p:nvPr/>
        </p:nvGrpSpPr>
        <p:grpSpPr>
          <a:xfrm>
            <a:off x="2058388" y="3716648"/>
            <a:ext cx="4426397" cy="360000"/>
            <a:chOff x="2852226" y="2843874"/>
            <a:chExt cx="4426397" cy="360000"/>
          </a:xfrm>
        </p:grpSpPr>
        <p:sp>
          <p:nvSpPr>
            <p:cNvPr id="37" name="Прямоугольник 36"/>
            <p:cNvSpPr/>
            <p:nvPr/>
          </p:nvSpPr>
          <p:spPr bwMode="auto">
            <a:xfrm>
              <a:off x="2852226" y="2843874"/>
              <a:ext cx="4426397" cy="36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2924520" y="3031777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922B9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4433241" y="3031777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F952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5970062" y="3031259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0080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3717902" y="2900972"/>
              <a:ext cx="64195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Vi-Rail</a:t>
              </a:r>
              <a:endParaRPr lang="ru-RU" sz="11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226623" y="2900454"/>
              <a:ext cx="68826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Simpack</a:t>
              </a:r>
              <a:endParaRPr lang="ru-RU" sz="11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763444" y="2900454"/>
              <a:ext cx="43471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UM</a:t>
              </a:r>
              <a:endParaRPr lang="ru-RU" sz="1100" dirty="0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7559136" y="2678163"/>
            <a:ext cx="9074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Distance [m]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21191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9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kern="0" dirty="0" smtClean="0"/>
              <a:t>Results</a:t>
            </a:r>
            <a:endParaRPr lang="ru-RU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1336269" y="4212000"/>
            <a:ext cx="6388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Run 2: </a:t>
            </a:r>
            <a:r>
              <a:rPr lang="en-US" sz="1600" dirty="0"/>
              <a:t>Total </a:t>
            </a:r>
            <a:r>
              <a:rPr lang="en-US" sz="1600" dirty="0" smtClean="0"/>
              <a:t>vertical w/r </a:t>
            </a:r>
            <a:r>
              <a:rPr lang="en-US" sz="1600" dirty="0"/>
              <a:t>contact forces acting on the switch and stock rails</a:t>
            </a:r>
            <a:endParaRPr lang="ru-RU" sz="1600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62" y="694800"/>
            <a:ext cx="7990476" cy="2971429"/>
          </a:xfrm>
          <a:prstGeom prst="rect">
            <a:avLst/>
          </a:prstGeom>
        </p:spPr>
      </p:pic>
      <p:grpSp>
        <p:nvGrpSpPr>
          <p:cNvPr id="26" name="Группа 25"/>
          <p:cNvGrpSpPr/>
          <p:nvPr/>
        </p:nvGrpSpPr>
        <p:grpSpPr>
          <a:xfrm>
            <a:off x="2058388" y="3755926"/>
            <a:ext cx="4426397" cy="360000"/>
            <a:chOff x="2852226" y="2843874"/>
            <a:chExt cx="4426397" cy="360000"/>
          </a:xfrm>
        </p:grpSpPr>
        <p:sp>
          <p:nvSpPr>
            <p:cNvPr id="27" name="Прямоугольник 26"/>
            <p:cNvSpPr/>
            <p:nvPr/>
          </p:nvSpPr>
          <p:spPr bwMode="auto">
            <a:xfrm>
              <a:off x="2852226" y="2843874"/>
              <a:ext cx="4426397" cy="36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 bwMode="auto">
            <a:xfrm>
              <a:off x="2924520" y="3031777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922B9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Прямая соединительная линия 28"/>
            <p:cNvCxnSpPr/>
            <p:nvPr/>
          </p:nvCxnSpPr>
          <p:spPr bwMode="auto">
            <a:xfrm>
              <a:off x="4433241" y="3031777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F952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Прямая соединительная линия 29"/>
            <p:cNvCxnSpPr/>
            <p:nvPr/>
          </p:nvCxnSpPr>
          <p:spPr bwMode="auto">
            <a:xfrm>
              <a:off x="5970062" y="3031259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0080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3717902" y="2900972"/>
              <a:ext cx="64195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Vi-Rail</a:t>
              </a:r>
              <a:endParaRPr lang="ru-RU" sz="11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226623" y="2900454"/>
              <a:ext cx="68826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Simpack</a:t>
              </a:r>
              <a:endParaRPr lang="ru-RU" sz="11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763444" y="2900454"/>
              <a:ext cx="43471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UM</a:t>
              </a:r>
              <a:endParaRPr lang="ru-RU" sz="1100" dirty="0"/>
            </a:p>
          </p:txBody>
        </p:sp>
      </p:grpSp>
      <p:sp>
        <p:nvSpPr>
          <p:cNvPr id="14" name="TextBox 13"/>
          <p:cNvSpPr txBox="1"/>
          <p:nvPr/>
        </p:nvSpPr>
        <p:spPr>
          <a:xfrm rot="16200000">
            <a:off x="-53124" y="2049709"/>
            <a:ext cx="9981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</a:t>
            </a:r>
            <a:r>
              <a:rPr lang="en-US" sz="1100" dirty="0" err="1" smtClean="0"/>
              <a:t>kN</a:t>
            </a:r>
            <a:r>
              <a:rPr lang="en-US" sz="1100" dirty="0" smtClean="0"/>
              <a:t>]</a:t>
            </a:r>
            <a:endParaRPr lang="ru-RU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7440613" y="3191218"/>
            <a:ext cx="9981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Distance [m]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31276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8507578" y="0"/>
            <a:ext cx="636422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10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kern="0" dirty="0" smtClean="0"/>
              <a:t>Results</a:t>
            </a:r>
            <a:endParaRPr lang="ru-RU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1377793" y="4232955"/>
            <a:ext cx="6388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Run </a:t>
            </a:r>
            <a:r>
              <a:rPr lang="ru-RU" sz="1600" dirty="0" smtClean="0"/>
              <a:t>5</a:t>
            </a:r>
            <a:r>
              <a:rPr lang="en-US" sz="1600" dirty="0" smtClean="0"/>
              <a:t>: </a:t>
            </a:r>
            <a:r>
              <a:rPr lang="en-US" sz="1600" dirty="0"/>
              <a:t>Total lateral w/r contact forces acting </a:t>
            </a:r>
            <a:r>
              <a:rPr lang="en-US" sz="1600" dirty="0" smtClean="0"/>
              <a:t>on</a:t>
            </a:r>
            <a:r>
              <a:rPr lang="ru-RU" sz="1600" dirty="0"/>
              <a:t> </a:t>
            </a:r>
            <a:r>
              <a:rPr lang="en-US" sz="1600" dirty="0" smtClean="0"/>
              <a:t>crossing</a:t>
            </a:r>
            <a:endParaRPr lang="ru-RU" sz="1600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42" y="695087"/>
            <a:ext cx="7933333" cy="2904762"/>
          </a:xfrm>
          <a:prstGeom prst="rect">
            <a:avLst/>
          </a:prstGeom>
        </p:spPr>
      </p:pic>
      <p:grpSp>
        <p:nvGrpSpPr>
          <p:cNvPr id="31" name="Группа 30"/>
          <p:cNvGrpSpPr/>
          <p:nvPr/>
        </p:nvGrpSpPr>
        <p:grpSpPr>
          <a:xfrm>
            <a:off x="2058388" y="3727586"/>
            <a:ext cx="4426397" cy="360000"/>
            <a:chOff x="2852226" y="2843874"/>
            <a:chExt cx="4426397" cy="360000"/>
          </a:xfrm>
        </p:grpSpPr>
        <p:sp>
          <p:nvSpPr>
            <p:cNvPr id="32" name="Прямоугольник 31"/>
            <p:cNvSpPr/>
            <p:nvPr/>
          </p:nvSpPr>
          <p:spPr bwMode="auto">
            <a:xfrm>
              <a:off x="2852226" y="2843874"/>
              <a:ext cx="4426397" cy="36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 bwMode="auto">
            <a:xfrm>
              <a:off x="2924520" y="3031777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922B9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Прямая соединительная линия 33"/>
            <p:cNvCxnSpPr/>
            <p:nvPr/>
          </p:nvCxnSpPr>
          <p:spPr bwMode="auto">
            <a:xfrm>
              <a:off x="4433241" y="3031777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F952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Прямая соединительная линия 34"/>
            <p:cNvCxnSpPr/>
            <p:nvPr/>
          </p:nvCxnSpPr>
          <p:spPr bwMode="auto">
            <a:xfrm>
              <a:off x="5970062" y="3031259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0080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3717902" y="2900972"/>
              <a:ext cx="64195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Vi-Rail</a:t>
              </a:r>
              <a:endParaRPr lang="ru-RU" sz="11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226623" y="2900454"/>
              <a:ext cx="68826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Simpack</a:t>
              </a:r>
              <a:endParaRPr lang="ru-RU" sz="11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763444" y="2900454"/>
              <a:ext cx="43471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UM</a:t>
              </a:r>
              <a:endParaRPr lang="ru-RU" sz="1100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274441" y="3029293"/>
            <a:ext cx="9981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Distance [m]</a:t>
            </a:r>
            <a:endParaRPr lang="ru-RU" sz="1100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-124444" y="2016663"/>
            <a:ext cx="9981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</a:t>
            </a:r>
            <a:r>
              <a:rPr lang="en-US" sz="1100" dirty="0" err="1" smtClean="0"/>
              <a:t>kN</a:t>
            </a:r>
            <a:r>
              <a:rPr lang="en-US" sz="1100" dirty="0" smtClean="0"/>
              <a:t>]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2705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8507578" y="0"/>
            <a:ext cx="636422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11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kern="0" dirty="0" smtClean="0"/>
              <a:t>Results</a:t>
            </a:r>
            <a:endParaRPr lang="ru-RU" kern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96" y="694800"/>
            <a:ext cx="7923809" cy="2971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7793" y="4232955"/>
            <a:ext cx="6388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Run </a:t>
            </a:r>
            <a:r>
              <a:rPr lang="ru-RU" sz="1600" dirty="0" smtClean="0"/>
              <a:t>5</a:t>
            </a:r>
            <a:r>
              <a:rPr lang="en-US" sz="1600" dirty="0" smtClean="0"/>
              <a:t>: </a:t>
            </a:r>
            <a:r>
              <a:rPr lang="en-US" sz="1600" dirty="0"/>
              <a:t>Total </a:t>
            </a:r>
            <a:r>
              <a:rPr lang="en-US" sz="1600" dirty="0" smtClean="0"/>
              <a:t>vertical </a:t>
            </a:r>
            <a:r>
              <a:rPr lang="en-US" sz="1600" dirty="0"/>
              <a:t>w/r contact forces acting </a:t>
            </a:r>
            <a:r>
              <a:rPr lang="en-US" sz="1600" dirty="0" smtClean="0"/>
              <a:t>on</a:t>
            </a:r>
            <a:r>
              <a:rPr lang="ru-RU" sz="1600" dirty="0"/>
              <a:t> </a:t>
            </a:r>
            <a:r>
              <a:rPr lang="en-US" sz="1600" dirty="0" smtClean="0"/>
              <a:t>crossing</a:t>
            </a:r>
            <a:endParaRPr lang="ru-RU" sz="16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058388" y="3769592"/>
            <a:ext cx="4426397" cy="360000"/>
            <a:chOff x="2852226" y="2843874"/>
            <a:chExt cx="4426397" cy="3600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2852226" y="2843874"/>
              <a:ext cx="4426397" cy="36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0" tIns="46800" rIns="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 bwMode="auto">
            <a:xfrm>
              <a:off x="2924520" y="3031777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922B9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Прямая соединительная линия 8"/>
            <p:cNvCxnSpPr/>
            <p:nvPr/>
          </p:nvCxnSpPr>
          <p:spPr bwMode="auto">
            <a:xfrm>
              <a:off x="4433241" y="3031777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F952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Прямая соединительная линия 9"/>
            <p:cNvCxnSpPr/>
            <p:nvPr/>
          </p:nvCxnSpPr>
          <p:spPr bwMode="auto">
            <a:xfrm>
              <a:off x="5970062" y="3031259"/>
              <a:ext cx="72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rgbClr val="00800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3717902" y="2900972"/>
              <a:ext cx="64195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Vi-Rail</a:t>
              </a:r>
              <a:endParaRPr lang="ru-RU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26623" y="2900454"/>
              <a:ext cx="68826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Simpack</a:t>
              </a:r>
              <a:endParaRPr lang="ru-RU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63444" y="2900454"/>
              <a:ext cx="43471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dirty="0" smtClean="0"/>
                <a:t>UM</a:t>
              </a:r>
              <a:endParaRPr lang="ru-RU" sz="11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384169" y="3204858"/>
            <a:ext cx="9981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Distance [m]</a:t>
            </a:r>
            <a:endParaRPr lang="ru-RU" sz="11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9790" y="2049709"/>
            <a:ext cx="9981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</a:t>
            </a:r>
            <a:r>
              <a:rPr lang="en-US" sz="1100" dirty="0" err="1" smtClean="0"/>
              <a:t>kN</a:t>
            </a:r>
            <a:r>
              <a:rPr lang="en-US" sz="1100" dirty="0" smtClean="0"/>
              <a:t>]</a:t>
            </a:r>
            <a:endParaRPr lang="ru-RU" sz="1100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530" y="1223535"/>
            <a:ext cx="1476190" cy="1028571"/>
          </a:xfrm>
          <a:prstGeom prst="rect">
            <a:avLst/>
          </a:prstGeom>
          <a:ln w="15875">
            <a:solidFill>
              <a:schemeClr val="bg2">
                <a:lumMod val="50000"/>
              </a:schemeClr>
            </a:solidFill>
          </a:ln>
        </p:spPr>
      </p:pic>
      <p:sp>
        <p:nvSpPr>
          <p:cNvPr id="17" name="Прямоугольник 16"/>
          <p:cNvSpPr/>
          <p:nvPr/>
        </p:nvSpPr>
        <p:spPr bwMode="auto">
          <a:xfrm>
            <a:off x="711650" y="2757830"/>
            <a:ext cx="1007421" cy="651053"/>
          </a:xfrm>
          <a:prstGeom prst="rect">
            <a:avLst/>
          </a:prstGeom>
          <a:noFill/>
          <a:ln w="158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 bwMode="auto">
          <a:xfrm flipH="1">
            <a:off x="1638607" y="2136038"/>
            <a:ext cx="552504" cy="72420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triangl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21987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altLang="ru-RU" kern="0" dirty="0"/>
              <a:t>Conclusions and future work</a:t>
            </a:r>
            <a:endParaRPr lang="ru-RU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324000" y="457200"/>
            <a:ext cx="8673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Refinement longitudinal interpolation of the geometry of rail </a:t>
            </a:r>
            <a:r>
              <a:rPr lang="en-US" sz="1600" dirty="0" smtClean="0"/>
              <a:t>profiles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34" y="865604"/>
            <a:ext cx="7933333" cy="29904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24552" y="2230037"/>
            <a:ext cx="9981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[</a:t>
            </a:r>
            <a:r>
              <a:rPr lang="en-US" sz="1100" dirty="0" err="1" smtClean="0"/>
              <a:t>kN</a:t>
            </a:r>
            <a:r>
              <a:rPr lang="en-US" sz="1100" dirty="0" smtClean="0"/>
              <a:t>]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7376854" y="3402368"/>
            <a:ext cx="99816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Distance [m]</a:t>
            </a:r>
            <a:endParaRPr lang="ru-RU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1377793" y="3925930"/>
            <a:ext cx="6388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Run </a:t>
            </a:r>
            <a:r>
              <a:rPr lang="ru-RU" sz="1600" dirty="0" smtClean="0"/>
              <a:t>5</a:t>
            </a:r>
            <a:r>
              <a:rPr lang="en-US" sz="1600" dirty="0" smtClean="0"/>
              <a:t>: </a:t>
            </a:r>
            <a:r>
              <a:rPr lang="en-US" sz="1600" dirty="0"/>
              <a:t>Total </a:t>
            </a:r>
            <a:r>
              <a:rPr lang="en-US" sz="1600" dirty="0" smtClean="0"/>
              <a:t>vertical </a:t>
            </a:r>
            <a:r>
              <a:rPr lang="en-US" sz="1600" dirty="0"/>
              <a:t>w/r contact forces acting </a:t>
            </a:r>
            <a:r>
              <a:rPr lang="en-US" sz="1600" dirty="0" smtClean="0"/>
              <a:t>on</a:t>
            </a:r>
            <a:r>
              <a:rPr lang="ru-RU" sz="1600" dirty="0"/>
              <a:t> </a:t>
            </a:r>
            <a:r>
              <a:rPr lang="en-US" sz="1600" dirty="0" smtClean="0"/>
              <a:t>crossing</a:t>
            </a:r>
            <a:endParaRPr lang="ru-RU" sz="16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82" y="1048580"/>
            <a:ext cx="3380952" cy="1523810"/>
          </a:xfrm>
          <a:prstGeom prst="rect">
            <a:avLst/>
          </a:prstGeom>
          <a:ln w="15875">
            <a:solidFill>
              <a:schemeClr val="bg2">
                <a:lumMod val="50000"/>
              </a:schemeClr>
            </a:solidFill>
          </a:ln>
        </p:spPr>
      </p:pic>
      <p:sp>
        <p:nvSpPr>
          <p:cNvPr id="13" name="Прямоугольник 12"/>
          <p:cNvSpPr/>
          <p:nvPr/>
        </p:nvSpPr>
        <p:spPr bwMode="auto">
          <a:xfrm>
            <a:off x="4271587" y="2819300"/>
            <a:ext cx="1274634" cy="651053"/>
          </a:xfrm>
          <a:prstGeom prst="rect">
            <a:avLst/>
          </a:prstGeom>
          <a:noFill/>
          <a:ln w="158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 bwMode="auto">
          <a:xfrm>
            <a:off x="4227419" y="1460802"/>
            <a:ext cx="108000" cy="1080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4419576" y="1148051"/>
            <a:ext cx="108000" cy="1080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4606848" y="1286192"/>
            <a:ext cx="108000" cy="1080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 bwMode="auto">
          <a:xfrm>
            <a:off x="4800904" y="1582100"/>
            <a:ext cx="108000" cy="1080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Овал 27"/>
          <p:cNvSpPr/>
          <p:nvPr/>
        </p:nvSpPr>
        <p:spPr bwMode="auto">
          <a:xfrm>
            <a:off x="5009915" y="1861761"/>
            <a:ext cx="108000" cy="1080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 bwMode="auto">
          <a:xfrm>
            <a:off x="5195251" y="2003893"/>
            <a:ext cx="108000" cy="108000"/>
          </a:xfrm>
          <a:prstGeom prst="ellips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1" name="Прямая со стрелкой 30"/>
          <p:cNvCxnSpPr>
            <a:endCxn id="18" idx="4"/>
          </p:cNvCxnSpPr>
          <p:nvPr/>
        </p:nvCxnSpPr>
        <p:spPr bwMode="auto">
          <a:xfrm flipH="1" flipV="1">
            <a:off x="4281419" y="1568802"/>
            <a:ext cx="228698" cy="6674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Прямая со стрелкой 32"/>
          <p:cNvCxnSpPr>
            <a:endCxn id="25" idx="4"/>
          </p:cNvCxnSpPr>
          <p:nvPr/>
        </p:nvCxnSpPr>
        <p:spPr bwMode="auto">
          <a:xfrm flipH="1" flipV="1">
            <a:off x="4473576" y="1256051"/>
            <a:ext cx="36541" cy="9801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Прямая со стрелкой 35"/>
          <p:cNvCxnSpPr>
            <a:endCxn id="26" idx="4"/>
          </p:cNvCxnSpPr>
          <p:nvPr/>
        </p:nvCxnSpPr>
        <p:spPr bwMode="auto">
          <a:xfrm flipV="1">
            <a:off x="4510117" y="1394192"/>
            <a:ext cx="150731" cy="8420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Прямая со стрелкой 38"/>
          <p:cNvCxnSpPr>
            <a:endCxn id="27" idx="3"/>
          </p:cNvCxnSpPr>
          <p:nvPr/>
        </p:nvCxnSpPr>
        <p:spPr bwMode="auto">
          <a:xfrm flipV="1">
            <a:off x="4504780" y="1674284"/>
            <a:ext cx="311940" cy="5619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Прямая со стрелкой 41"/>
          <p:cNvCxnSpPr>
            <a:endCxn id="28" idx="3"/>
          </p:cNvCxnSpPr>
          <p:nvPr/>
        </p:nvCxnSpPr>
        <p:spPr bwMode="auto">
          <a:xfrm flipV="1">
            <a:off x="4504780" y="1953945"/>
            <a:ext cx="520951" cy="2811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Прямая со стрелкой 44"/>
          <p:cNvCxnSpPr>
            <a:endCxn id="29" idx="3"/>
          </p:cNvCxnSpPr>
          <p:nvPr/>
        </p:nvCxnSpPr>
        <p:spPr bwMode="auto">
          <a:xfrm flipV="1">
            <a:off x="4504780" y="2096077"/>
            <a:ext cx="706287" cy="1375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3915033" y="2258781"/>
            <a:ext cx="131393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Reference </a:t>
            </a:r>
            <a:r>
              <a:rPr lang="en-US" sz="1200" dirty="0"/>
              <a:t>profiles</a:t>
            </a:r>
            <a:endParaRPr lang="ru-RU" sz="1200" dirty="0"/>
          </a:p>
        </p:txBody>
      </p:sp>
      <p:cxnSp>
        <p:nvCxnSpPr>
          <p:cNvPr id="14" name="Прямая со стрелкой 13"/>
          <p:cNvCxnSpPr/>
          <p:nvPr/>
        </p:nvCxnSpPr>
        <p:spPr bwMode="auto">
          <a:xfrm flipH="1">
            <a:off x="5290257" y="2368783"/>
            <a:ext cx="333285" cy="54691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52" name="Text Box 28"/>
          <p:cNvSpPr txBox="1">
            <a:spLocks noChangeArrowheads="1"/>
          </p:cNvSpPr>
          <p:nvPr/>
        </p:nvSpPr>
        <p:spPr bwMode="auto">
          <a:xfrm>
            <a:off x="8507578" y="0"/>
            <a:ext cx="636422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12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64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altLang="ru-RU" kern="0" dirty="0"/>
              <a:t>Conclusions and future work</a:t>
            </a:r>
            <a:endParaRPr lang="ru-RU" kern="0" dirty="0"/>
          </a:p>
        </p:txBody>
      </p:sp>
      <p:sp>
        <p:nvSpPr>
          <p:cNvPr id="8" name="Text Box 28"/>
          <p:cNvSpPr txBox="1">
            <a:spLocks noChangeArrowheads="1"/>
          </p:cNvSpPr>
          <p:nvPr/>
        </p:nvSpPr>
        <p:spPr bwMode="auto">
          <a:xfrm>
            <a:off x="8507578" y="0"/>
            <a:ext cx="636422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4000" y="457200"/>
            <a:ext cx="8673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Refinement track model taking into account switch rail / stock rail coupling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894" y="872801"/>
            <a:ext cx="1479350" cy="10844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00" y="865604"/>
            <a:ext cx="5783496" cy="2510064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 bwMode="auto">
          <a:xfrm>
            <a:off x="3919162" y="1188383"/>
            <a:ext cx="776664" cy="430867"/>
          </a:xfrm>
          <a:prstGeom prst="ellipse">
            <a:avLst/>
          </a:prstGeom>
          <a:noFill/>
          <a:ln w="25400" cap="flat" cmpd="sng" algn="ctr">
            <a:solidFill>
              <a:srgbClr val="008009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 bwMode="auto">
          <a:xfrm flipH="1" flipV="1">
            <a:off x="4402693" y="1482217"/>
            <a:ext cx="1800002" cy="274066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8009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099789" y="1966746"/>
            <a:ext cx="1045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Switch rail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45619" y="1966747"/>
            <a:ext cx="8771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Stock </a:t>
            </a:r>
            <a:r>
              <a:rPr lang="en-US" dirty="0"/>
              <a:t>rail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24000" y="3458704"/>
            <a:ext cx="8673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Preparation of user manual and models for end </a:t>
            </a:r>
            <a:r>
              <a:rPr lang="en-US" sz="1600" dirty="0" smtClean="0"/>
              <a:t>users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99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375"/>
            <a:ext cx="5470114" cy="177552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7800" y="2321361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800" y="2388036"/>
            <a:ext cx="90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58CC"/>
                </a:solidFill>
                <a:latin typeface="+mj-lt"/>
              </a:rPr>
              <a:t>MULTIBODY SIMULATION BENCHMARK FOR DYNAMIC</a:t>
            </a:r>
            <a:r>
              <a:rPr lang="ru-RU" sz="2000" b="1" dirty="0" smtClean="0">
                <a:solidFill>
                  <a:srgbClr val="0058CC"/>
                </a:solidFill>
                <a:latin typeface="+mj-lt"/>
              </a:rPr>
              <a:t> </a:t>
            </a:r>
            <a:r>
              <a:rPr lang="en-US" sz="2000" b="1" dirty="0" smtClean="0">
                <a:solidFill>
                  <a:srgbClr val="0058CC"/>
                </a:solidFill>
                <a:latin typeface="+mj-lt"/>
              </a:rPr>
              <a:t>VEHICLE-TRACK INTERACTION IN SWITCHES AND CROSSINGS</a:t>
            </a:r>
            <a:endParaRPr lang="ru-RU" sz="3200" b="1" dirty="0">
              <a:solidFill>
                <a:srgbClr val="0058CC"/>
              </a:solidFill>
              <a:latin typeface="+mj-lt"/>
              <a:ea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3159423"/>
            <a:ext cx="900000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109268" y="3234471"/>
            <a:ext cx="6917064" cy="496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Thank </a:t>
            </a:r>
            <a:r>
              <a:rPr lang="en-US" sz="20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you for your attention!</a:t>
            </a:r>
            <a:endParaRPr lang="ru-RU" sz="2000" b="1" dirty="0">
              <a:solidFill>
                <a:srgbClr val="000000"/>
              </a:solidFill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31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468000" y="504000"/>
            <a:ext cx="6142367" cy="3518177"/>
          </a:xfrm>
          <a:prstGeom prst="rect">
            <a:avLst/>
          </a:prstGeo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0058CC"/>
              </a:buClr>
              <a:buFont typeface="Wingdings" pitchFamily="2" charset="2"/>
              <a:buChar char="è"/>
            </a:pPr>
            <a:r>
              <a:rPr lang="en-US" altLang="ru-RU" sz="2800" kern="0" dirty="0"/>
              <a:t> </a:t>
            </a:r>
            <a:r>
              <a:rPr lang="en-US" altLang="ru-RU" sz="2800" kern="0" dirty="0" smtClean="0"/>
              <a:t>Introduction</a:t>
            </a:r>
          </a:p>
          <a:p>
            <a:pPr eaLnBrk="1" hangingPunct="1">
              <a:lnSpc>
                <a:spcPct val="140000"/>
              </a:lnSpc>
              <a:buClr>
                <a:srgbClr val="0058CC"/>
              </a:buClr>
              <a:buFont typeface="Wingdings" pitchFamily="2" charset="2"/>
              <a:buChar char="è"/>
            </a:pPr>
            <a:r>
              <a:rPr lang="en-US" altLang="ru-RU" sz="2800" kern="0" dirty="0" smtClean="0"/>
              <a:t> </a:t>
            </a:r>
            <a:r>
              <a:rPr lang="en-US" altLang="ru-RU" sz="2800" kern="0" dirty="0"/>
              <a:t>B</a:t>
            </a:r>
            <a:r>
              <a:rPr lang="en-US" altLang="ru-RU" sz="2800" kern="0" dirty="0" smtClean="0"/>
              <a:t>enchmark description</a:t>
            </a:r>
            <a:endParaRPr lang="ru-RU" altLang="ru-RU" sz="2800" kern="0" dirty="0" smtClean="0"/>
          </a:p>
          <a:p>
            <a:pPr eaLnBrk="1" hangingPunct="1">
              <a:lnSpc>
                <a:spcPct val="140000"/>
              </a:lnSpc>
              <a:buClr>
                <a:srgbClr val="0058CC"/>
              </a:buClr>
              <a:buFont typeface="Wingdings" pitchFamily="2" charset="2"/>
              <a:buChar char="è"/>
            </a:pPr>
            <a:r>
              <a:rPr lang="ru-RU" altLang="ru-RU" sz="2800" kern="0" dirty="0" smtClean="0"/>
              <a:t> </a:t>
            </a:r>
            <a:r>
              <a:rPr lang="en-US" altLang="ru-RU" sz="2800" kern="0" dirty="0" smtClean="0"/>
              <a:t>Results</a:t>
            </a:r>
          </a:p>
          <a:p>
            <a:pPr eaLnBrk="1" hangingPunct="1">
              <a:lnSpc>
                <a:spcPct val="140000"/>
              </a:lnSpc>
              <a:buClr>
                <a:srgbClr val="0058CC"/>
              </a:buClr>
              <a:buFont typeface="Wingdings" pitchFamily="2" charset="2"/>
              <a:buChar char="è"/>
            </a:pPr>
            <a:r>
              <a:rPr lang="en-US" altLang="ru-RU" sz="2800" kern="0" dirty="0" smtClean="0"/>
              <a:t> Conclusions </a:t>
            </a:r>
            <a:r>
              <a:rPr lang="en-US" altLang="ru-RU" sz="2800" kern="0" dirty="0"/>
              <a:t>and future work</a:t>
            </a:r>
            <a:endParaRPr lang="en-US" altLang="ru-RU" sz="2800" kern="0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kern="0" dirty="0" smtClean="0"/>
              <a:t>Contents</a:t>
            </a:r>
            <a:endParaRPr lang="ru-RU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altLang="ru-RU" kern="0" dirty="0"/>
              <a:t>Introduction</a:t>
            </a:r>
            <a:endParaRPr lang="ru-RU" kern="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4000" y="540000"/>
            <a:ext cx="7004866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800" dirty="0" smtClean="0"/>
              <a:t>List of</a:t>
            </a:r>
            <a:r>
              <a:rPr lang="ru-RU" sz="1800" dirty="0" smtClean="0"/>
              <a:t> </a:t>
            </a:r>
            <a:r>
              <a:rPr lang="en-US" sz="1800" dirty="0" smtClean="0"/>
              <a:t>benchmarks</a:t>
            </a:r>
            <a:r>
              <a:rPr lang="ru-RU" sz="1800" dirty="0" smtClean="0"/>
              <a:t> </a:t>
            </a:r>
            <a:r>
              <a:rPr lang="en-US" sz="1800" dirty="0" smtClean="0"/>
              <a:t>of</a:t>
            </a:r>
            <a:r>
              <a:rPr lang="ru-RU" sz="1800" dirty="0" smtClean="0"/>
              <a:t> </a:t>
            </a:r>
            <a:r>
              <a:rPr lang="en-US" sz="1800" dirty="0" smtClean="0"/>
              <a:t>railway</a:t>
            </a:r>
            <a:r>
              <a:rPr lang="ru-RU" sz="1800" dirty="0" smtClean="0"/>
              <a:t> </a:t>
            </a:r>
            <a:r>
              <a:rPr lang="en-US" sz="1800" dirty="0"/>
              <a:t>m</a:t>
            </a:r>
            <a:r>
              <a:rPr lang="en-US" sz="1800" dirty="0" smtClean="0"/>
              <a:t>ultibody</a:t>
            </a:r>
            <a:r>
              <a:rPr lang="ru-RU" sz="1800" dirty="0" smtClean="0"/>
              <a:t> </a:t>
            </a:r>
            <a:r>
              <a:rPr lang="en-US" sz="1800" dirty="0" smtClean="0"/>
              <a:t>dynamics</a:t>
            </a:r>
            <a:r>
              <a:rPr lang="ru-RU" sz="1800" dirty="0" smtClean="0"/>
              <a:t> </a:t>
            </a:r>
            <a:r>
              <a:rPr lang="en-US" sz="1800" dirty="0" smtClean="0"/>
              <a:t>software:</a:t>
            </a:r>
          </a:p>
          <a:p>
            <a:pPr marL="541338" indent="-358775" algn="l">
              <a:lnSpc>
                <a:spcPct val="150000"/>
              </a:lnSpc>
              <a:buFont typeface="+mj-lt"/>
              <a:buAutoNum type="arabicPeriod"/>
            </a:pPr>
            <a:r>
              <a:rPr lang="ru-RU" sz="1800" dirty="0" smtClean="0"/>
              <a:t>1998</a:t>
            </a:r>
            <a:r>
              <a:rPr lang="en-US" sz="1800" dirty="0" smtClean="0"/>
              <a:t> Manchester </a:t>
            </a:r>
            <a:r>
              <a:rPr lang="en-US" sz="1800" dirty="0"/>
              <a:t>benchmarks for rail vehicle </a:t>
            </a:r>
            <a:r>
              <a:rPr lang="en-US" sz="1800" dirty="0" smtClean="0"/>
              <a:t>simulation</a:t>
            </a:r>
          </a:p>
          <a:p>
            <a:pPr marL="541338" indent="-358775" algn="l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2008 </a:t>
            </a:r>
            <a:r>
              <a:rPr lang="en-US" sz="1800" dirty="0"/>
              <a:t>Manchester contact </a:t>
            </a:r>
            <a:r>
              <a:rPr lang="en-US" sz="1800" dirty="0" smtClean="0"/>
              <a:t>benchmark</a:t>
            </a:r>
          </a:p>
          <a:p>
            <a:pPr marL="541338" indent="-358775" algn="l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2015 Pantograph-catenary interaction </a:t>
            </a:r>
            <a:r>
              <a:rPr lang="en-US" sz="1800" dirty="0" smtClean="0"/>
              <a:t>benchmark</a:t>
            </a:r>
          </a:p>
          <a:p>
            <a:pPr marL="541338" indent="-358775" algn="l">
              <a:lnSpc>
                <a:spcPct val="150000"/>
              </a:lnSpc>
              <a:buFont typeface="+mj-lt"/>
              <a:buAutoNum type="arabicPeriod"/>
            </a:pPr>
            <a:r>
              <a:rPr lang="en-US" sz="1800" dirty="0" smtClean="0"/>
              <a:t>2017 International </a:t>
            </a:r>
            <a:r>
              <a:rPr lang="en-US" sz="1800" dirty="0"/>
              <a:t>benchmarking of longitudinal train </a:t>
            </a:r>
            <a:r>
              <a:rPr lang="en-US" sz="1800" dirty="0" smtClean="0"/>
              <a:t>dynamics</a:t>
            </a:r>
          </a:p>
          <a:p>
            <a:pPr marL="541338" indent="-358775" algn="l">
              <a:lnSpc>
                <a:spcPct val="150000"/>
              </a:lnSpc>
              <a:buFont typeface="+mj-lt"/>
              <a:buAutoNum type="arabicPeriod"/>
            </a:pPr>
            <a:r>
              <a:rPr lang="en-US" sz="1800" dirty="0"/>
              <a:t>2021 Vehicle-track interaction in switches and crossings </a:t>
            </a:r>
            <a:r>
              <a:rPr lang="en-US" sz="1800" dirty="0" smtClean="0"/>
              <a:t>benchmark</a:t>
            </a:r>
          </a:p>
        </p:txBody>
      </p:sp>
      <p:pic>
        <p:nvPicPr>
          <p:cNvPr id="4" name="Picture 2" descr="S:\Projects\Дизайн\Фирменный стиль\UM Style\1_Logo\RGB\JPG\um_logo_rgb_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7" t="29738" r="23551" b="30292"/>
          <a:stretch/>
        </p:blipFill>
        <p:spPr bwMode="auto">
          <a:xfrm>
            <a:off x="150315" y="1109211"/>
            <a:ext cx="347370" cy="26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S:\Projects\Дизайн\Фирменный стиль\UM Style\1_Logo\RGB\JPG\um_logo_rgb_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7" t="29738" r="23551" b="30292"/>
          <a:stretch/>
        </p:blipFill>
        <p:spPr bwMode="auto">
          <a:xfrm>
            <a:off x="150315" y="2346216"/>
            <a:ext cx="347370" cy="26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545852" y="2352752"/>
            <a:ext cx="251036" cy="251036"/>
          </a:xfrm>
          <a:prstGeom prst="ellipse">
            <a:avLst/>
          </a:prstGeom>
          <a:noFill/>
          <a:ln w="22225">
            <a:solidFill>
              <a:srgbClr val="139E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45852" y="1115747"/>
            <a:ext cx="251036" cy="251036"/>
          </a:xfrm>
          <a:prstGeom prst="ellipse">
            <a:avLst/>
          </a:prstGeom>
          <a:noFill/>
          <a:ln w="22225">
            <a:solidFill>
              <a:srgbClr val="139E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45852" y="2756438"/>
            <a:ext cx="251036" cy="251036"/>
          </a:xfrm>
          <a:prstGeom prst="ellipse">
            <a:avLst/>
          </a:prstGeom>
          <a:noFill/>
          <a:ln w="22225">
            <a:solidFill>
              <a:srgbClr val="0058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4000" y="3157127"/>
            <a:ext cx="85814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/>
              <a:t>In 2020-2021 the international benchmarking of vehicle-track interaction in switches and crossings was made. Benchmarking was initiated by the University of </a:t>
            </a:r>
            <a:r>
              <a:rPr lang="en-US" sz="1800" dirty="0" err="1"/>
              <a:t>Huddersfield</a:t>
            </a:r>
            <a:r>
              <a:rPr lang="en-US" sz="1800" dirty="0"/>
              <a:t> (</a:t>
            </a:r>
            <a:r>
              <a:rPr lang="en-US" sz="1800" dirty="0" err="1"/>
              <a:t>Huddersfield</a:t>
            </a:r>
            <a:r>
              <a:rPr lang="en-US" sz="1800" dirty="0"/>
              <a:t>, UK) and CHARMEC (Chalmers University of Technology, </a:t>
            </a:r>
            <a:r>
              <a:rPr lang="en-US" sz="1800" dirty="0" err="1"/>
              <a:t>Göteborg</a:t>
            </a:r>
            <a:r>
              <a:rPr lang="en-US" sz="1800" dirty="0"/>
              <a:t>, Sweden). Nine programs took part in the benchmarking: GENSYS, MEDYNA, </a:t>
            </a:r>
            <a:r>
              <a:rPr lang="en-US" sz="1800" dirty="0" err="1"/>
              <a:t>MUBODyn</a:t>
            </a:r>
            <a:r>
              <a:rPr lang="en-US" sz="1800" dirty="0"/>
              <a:t>, NUCARS, SDITT, Simpack, Vampire, VI-Rail and VOCO.</a:t>
            </a:r>
            <a:endParaRPr lang="ru-RU" sz="1800" dirty="0"/>
          </a:p>
        </p:txBody>
      </p:sp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44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altLang="ru-RU" kern="0" dirty="0"/>
              <a:t>B</a:t>
            </a:r>
            <a:r>
              <a:rPr lang="en-US" altLang="ru-RU" kern="0" dirty="0" smtClean="0"/>
              <a:t>enchmark description</a:t>
            </a:r>
            <a:endParaRPr lang="ru-RU" kern="0" dirty="0"/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2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4000" y="540000"/>
            <a:ext cx="60698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800" dirty="0"/>
              <a:t>Two different designs of turnouts and two routes are </a:t>
            </a:r>
            <a:r>
              <a:rPr lang="en-US" sz="1800" dirty="0" smtClean="0"/>
              <a:t>considered</a:t>
            </a:r>
            <a:endParaRPr lang="ru-RU" sz="1800" dirty="0"/>
          </a:p>
          <a:p>
            <a:pPr algn="l">
              <a:lnSpc>
                <a:spcPct val="150000"/>
              </a:lnSpc>
            </a:pPr>
            <a:r>
              <a:rPr lang="en-US" sz="1800" b="1" dirty="0"/>
              <a:t>Turnouts </a:t>
            </a:r>
            <a:r>
              <a:rPr lang="en-US" sz="1800" b="1" dirty="0" smtClean="0"/>
              <a:t>specification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430388"/>
              </p:ext>
            </p:extLst>
          </p:nvPr>
        </p:nvGraphicFramePr>
        <p:xfrm>
          <a:off x="324000" y="1463330"/>
          <a:ext cx="8438809" cy="1098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9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5633">
                  <a:extLst>
                    <a:ext uri="{9D8B030D-6E8A-4147-A177-3AD203B41FA5}">
                      <a16:colId xmlns:a16="http://schemas.microsoft.com/office/drawing/2014/main" val="674590601"/>
                    </a:ext>
                  </a:extLst>
                </a:gridCol>
                <a:gridCol w="1668257">
                  <a:extLst>
                    <a:ext uri="{9D8B030D-6E8A-4147-A177-3AD203B41FA5}">
                      <a16:colId xmlns:a16="http://schemas.microsoft.com/office/drawing/2014/main" val="2880364487"/>
                    </a:ext>
                  </a:extLst>
                </a:gridCol>
                <a:gridCol w="20060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Turnout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baseline="0" dirty="0" smtClean="0">
                          <a:latin typeface="+mn-lt"/>
                        </a:rPr>
                        <a:t>Rail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Radius [m]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Crossing angle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Max</a:t>
                      </a:r>
                      <a:r>
                        <a:rPr lang="en-US" sz="1800" b="0" baseline="0" dirty="0" smtClean="0">
                          <a:latin typeface="+mn-lt"/>
                        </a:rPr>
                        <a:t> speed [km/h]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60E1-R760-1:15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60E1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760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1:15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80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56E1-R245-1:9.25</a:t>
                      </a:r>
                      <a:endParaRPr lang="ru-RU" sz="18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56E1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245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1:9.25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43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2856626"/>
            <a:ext cx="3569478" cy="156213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24000" y="4041927"/>
            <a:ext cx="1309846" cy="376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b="1" dirty="0" smtClean="0"/>
              <a:t>Through route</a:t>
            </a:r>
            <a:endParaRPr lang="en-US" b="1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04" y="2856626"/>
            <a:ext cx="3245530" cy="15624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543404" y="2856626"/>
            <a:ext cx="1393267" cy="376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b="1" dirty="0" smtClean="0"/>
              <a:t>Diverging route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887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3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8425" y="3894014"/>
            <a:ext cx="6427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Example of source data: sets of profiles for the </a:t>
            </a:r>
            <a:r>
              <a:rPr lang="en-US" sz="1800" dirty="0" smtClean="0"/>
              <a:t>switch (left) </a:t>
            </a:r>
            <a:r>
              <a:rPr lang="en-US" sz="1800" dirty="0"/>
              <a:t>and </a:t>
            </a:r>
            <a:r>
              <a:rPr lang="en-US" sz="1800" dirty="0" smtClean="0"/>
              <a:t>crossing (right) </a:t>
            </a:r>
            <a:r>
              <a:rPr lang="en-US" sz="1800" dirty="0"/>
              <a:t>of the 60E1-R760-1:15 turnout</a:t>
            </a:r>
            <a:endParaRPr lang="ru-RU" sz="18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altLang="ru-RU" kern="0" dirty="0"/>
              <a:t>B</a:t>
            </a:r>
            <a:r>
              <a:rPr lang="en-US" altLang="ru-RU" kern="0" dirty="0" smtClean="0"/>
              <a:t>enchmark description</a:t>
            </a:r>
            <a:endParaRPr lang="ru-RU" kern="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263" y="488329"/>
            <a:ext cx="6245475" cy="330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0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altLang="ru-RU" kern="0" dirty="0"/>
              <a:t>B</a:t>
            </a:r>
            <a:r>
              <a:rPr lang="en-US" altLang="ru-RU" kern="0" dirty="0" smtClean="0"/>
              <a:t>enchmark description</a:t>
            </a:r>
            <a:endParaRPr lang="ru-RU" kern="0" dirty="0"/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4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4000" y="460495"/>
            <a:ext cx="1935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dirty="0" smtClean="0"/>
              <a:t>Simulation cases*</a:t>
            </a:r>
            <a:endParaRPr lang="en-US" sz="1800" b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79116"/>
              </p:ext>
            </p:extLst>
          </p:nvPr>
        </p:nvGraphicFramePr>
        <p:xfrm>
          <a:off x="324000" y="829827"/>
          <a:ext cx="8438809" cy="3295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0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5633">
                  <a:extLst>
                    <a:ext uri="{9D8B030D-6E8A-4147-A177-3AD203B41FA5}">
                      <a16:colId xmlns:a16="http://schemas.microsoft.com/office/drawing/2014/main" val="674590601"/>
                    </a:ext>
                  </a:extLst>
                </a:gridCol>
                <a:gridCol w="2160832">
                  <a:extLst>
                    <a:ext uri="{9D8B030D-6E8A-4147-A177-3AD203B41FA5}">
                      <a16:colId xmlns:a16="http://schemas.microsoft.com/office/drawing/2014/main" val="2880364487"/>
                    </a:ext>
                  </a:extLst>
                </a:gridCol>
                <a:gridCol w="1513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612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Run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baseline="0" dirty="0" smtClean="0">
                          <a:latin typeface="+mn-lt"/>
                        </a:rPr>
                        <a:t>Turnout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Panel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Route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baseline="0" dirty="0" smtClean="0">
                          <a:latin typeface="+mn-lt"/>
                        </a:rPr>
                        <a:t>Speed [km/h]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1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56E1-R245-1:9.25</a:t>
                      </a:r>
                      <a:endParaRPr lang="ru-RU" sz="1800" b="0" i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Switch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Through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100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 smtClean="0">
                          <a:latin typeface="+mn-lt"/>
                        </a:rPr>
                        <a:t>2</a:t>
                      </a:r>
                      <a:endParaRPr lang="ru-RU" sz="18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56E1-R245-1:9.25</a:t>
                      </a:r>
                      <a:endParaRPr lang="ru-RU" sz="18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Switch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Diverging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43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 smtClean="0">
                          <a:latin typeface="+mn-lt"/>
                        </a:rPr>
                        <a:t>3</a:t>
                      </a:r>
                      <a:endParaRPr lang="ru-RU" sz="18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</a:rPr>
                        <a:t>60E1-R760-1:15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Switch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</a:rPr>
                        <a:t>Through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160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5163793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 smtClean="0">
                          <a:latin typeface="+mn-lt"/>
                        </a:rPr>
                        <a:t>4</a:t>
                      </a:r>
                      <a:endParaRPr lang="ru-RU" sz="18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</a:rPr>
                        <a:t>60E1-R760-1:15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Switch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Diverging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80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5154506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 smtClean="0">
                          <a:latin typeface="+mn-lt"/>
                        </a:rPr>
                        <a:t>5</a:t>
                      </a:r>
                      <a:endParaRPr lang="ru-RU" sz="18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56E1-R245-1:9.25</a:t>
                      </a:r>
                      <a:endParaRPr lang="ru-RU" sz="1800" b="0" i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Crossing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</a:rPr>
                        <a:t>Through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100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977252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 smtClean="0">
                          <a:latin typeface="+mn-lt"/>
                        </a:rPr>
                        <a:t>6</a:t>
                      </a:r>
                      <a:endParaRPr lang="ru-RU" sz="18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56E1-R245-1:9.25</a:t>
                      </a:r>
                      <a:endParaRPr lang="ru-RU" sz="1800" b="0" i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Crossing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Diverging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43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189477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 smtClean="0">
                          <a:latin typeface="+mn-lt"/>
                        </a:rPr>
                        <a:t>7</a:t>
                      </a:r>
                      <a:endParaRPr lang="ru-RU" sz="18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</a:rPr>
                        <a:t>60E1-R760-1:15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Crossing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</a:rPr>
                        <a:t>Through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160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0976595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algn="r"/>
                      <a:r>
                        <a:rPr lang="en-US" sz="1800" b="0" i="0" dirty="0" smtClean="0">
                          <a:latin typeface="+mn-lt"/>
                        </a:rPr>
                        <a:t>8</a:t>
                      </a:r>
                      <a:endParaRPr lang="ru-RU" sz="18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+mn-lt"/>
                        </a:rPr>
                        <a:t>60E1-R760-1:15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dirty="0" smtClean="0">
                          <a:latin typeface="+mn-lt"/>
                        </a:rPr>
                        <a:t>Crossing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Diverging</a:t>
                      </a:r>
                      <a:endParaRPr lang="ru-RU" sz="18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latin typeface="+mn-lt"/>
                        </a:rPr>
                        <a:t>43</a:t>
                      </a:r>
                      <a:endParaRPr lang="ru-RU" sz="18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7982527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4000" y="4152805"/>
            <a:ext cx="2947730" cy="417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/>
              <a:t>*Facing </a:t>
            </a:r>
            <a:r>
              <a:rPr lang="en-US" sz="1600" dirty="0" smtClean="0"/>
              <a:t>traffic </a:t>
            </a:r>
            <a:r>
              <a:rPr lang="en-US" sz="1600" dirty="0"/>
              <a:t>is considered only</a:t>
            </a:r>
          </a:p>
        </p:txBody>
      </p:sp>
    </p:spTree>
    <p:extLst>
      <p:ext uri="{BB962C8B-B14F-4D97-AF65-F5344CB8AC3E}">
        <p14:creationId xmlns:p14="http://schemas.microsoft.com/office/powerpoint/2010/main" val="217017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5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altLang="ru-RU" kern="0" dirty="0"/>
              <a:t>B</a:t>
            </a:r>
            <a:r>
              <a:rPr lang="en-US" altLang="ru-RU" kern="0" dirty="0" smtClean="0"/>
              <a:t>enchmark description</a:t>
            </a:r>
            <a:endParaRPr lang="ru-RU" kern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452" y="2672068"/>
            <a:ext cx="3591095" cy="15585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98" y="455488"/>
            <a:ext cx="3248889" cy="19830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285" y="628477"/>
            <a:ext cx="4013516" cy="16327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55279" y="1915310"/>
            <a:ext cx="2584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Vehicle model: </a:t>
            </a:r>
            <a:r>
              <a:rPr lang="en-US" dirty="0"/>
              <a:t>passenger coach  from </a:t>
            </a:r>
            <a:r>
              <a:rPr lang="en-US" dirty="0" smtClean="0"/>
              <a:t>Manchester</a:t>
            </a:r>
            <a:r>
              <a:rPr lang="en-US" dirty="0"/>
              <a:t> b</a:t>
            </a:r>
            <a:r>
              <a:rPr lang="en-US" dirty="0" smtClean="0"/>
              <a:t>enchmarks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17752" y="2284641"/>
            <a:ext cx="2584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S1002 wheel profile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154099" y="4310269"/>
            <a:ext cx="2835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Co-running (moving) track model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08192" y="2917520"/>
            <a:ext cx="24251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 smtClean="0"/>
              <a:t>Accurate separate modelling of switch and stock rails</a:t>
            </a:r>
            <a:endParaRPr lang="ru-RU" b="1" dirty="0"/>
          </a:p>
        </p:txBody>
      </p:sp>
      <p:sp>
        <p:nvSpPr>
          <p:cNvPr id="12" name="Овал 11"/>
          <p:cNvSpPr/>
          <p:nvPr/>
        </p:nvSpPr>
        <p:spPr bwMode="auto">
          <a:xfrm>
            <a:off x="4389120" y="2586306"/>
            <a:ext cx="1719072" cy="720000"/>
          </a:xfrm>
          <a:prstGeom prst="ellipse">
            <a:avLst/>
          </a:prstGeom>
          <a:noFill/>
          <a:ln w="19050" cap="flat" cmpd="sng" algn="ctr">
            <a:solidFill>
              <a:srgbClr val="0058C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46800" rIns="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6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altLang="ru-RU" kern="0" dirty="0"/>
              <a:t>B</a:t>
            </a:r>
            <a:r>
              <a:rPr lang="en-US" altLang="ru-RU" kern="0" dirty="0" smtClean="0"/>
              <a:t>enchmark description</a:t>
            </a:r>
            <a:endParaRPr lang="ru-RU" kern="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4000" y="456999"/>
            <a:ext cx="2294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dirty="0" smtClean="0"/>
              <a:t>Benchmark variables</a:t>
            </a:r>
            <a:endParaRPr lang="en-US" sz="18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568884"/>
              </p:ext>
            </p:extLst>
          </p:nvPr>
        </p:nvGraphicFramePr>
        <p:xfrm>
          <a:off x="324000" y="826331"/>
          <a:ext cx="8427888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46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13206">
                  <a:extLst>
                    <a:ext uri="{9D8B030D-6E8A-4147-A177-3AD203B41FA5}">
                      <a16:colId xmlns:a16="http://schemas.microsoft.com/office/drawing/2014/main" val="674590601"/>
                    </a:ext>
                  </a:extLst>
                </a:gridCol>
              </a:tblGrid>
              <a:tr h="25405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Var.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latin typeface="+mn-lt"/>
                        </a:rPr>
                        <a:t>Description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 smtClean="0">
                          <a:latin typeface="+mn-lt"/>
                        </a:rPr>
                        <a:t>10, 11, 12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vertical, lateral and longitudinal w/r contact forces for given w/r pair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 smtClean="0">
                          <a:latin typeface="+mn-lt"/>
                        </a:rPr>
                        <a:t>13, 14, 15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latin typeface="+mn-lt"/>
                        </a:rPr>
                        <a:t>Lateral position on rail profile for contact points 1, 2 and 3 (cp1, cp2, cp3)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298091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 smtClean="0">
                          <a:latin typeface="+mn-lt"/>
                        </a:rPr>
                        <a:t>16, 17, 18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Contact patch area for</a:t>
                      </a:r>
                      <a:r>
                        <a:rPr lang="en-US" sz="1600" b="0" dirty="0" smtClean="0">
                          <a:latin typeface="+mn-lt"/>
                        </a:rPr>
                        <a:t> cp1, cp2, cp3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 smtClean="0">
                          <a:latin typeface="+mn-lt"/>
                        </a:rPr>
                        <a:t>19, 20, 21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+mn-lt"/>
                        </a:rPr>
                        <a:t>Contact</a:t>
                      </a:r>
                      <a:r>
                        <a:rPr lang="en-US" sz="1600" b="0" baseline="0" dirty="0" smtClean="0">
                          <a:latin typeface="+mn-lt"/>
                        </a:rPr>
                        <a:t> angle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n-US" sz="1600" b="0" dirty="0" smtClean="0">
                          <a:latin typeface="+mn-lt"/>
                        </a:rPr>
                        <a:t> cp1, cp2, cp3</a:t>
                      </a:r>
                      <a:endParaRPr lang="ru-RU" sz="1600" b="0" dirty="0" smtClean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5163793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 smtClean="0">
                          <a:latin typeface="+mn-lt"/>
                        </a:rPr>
                        <a:t>22, 23, 24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+mn-lt"/>
                        </a:rPr>
                        <a:t>Longitudinal</a:t>
                      </a:r>
                      <a:r>
                        <a:rPr lang="en-US" sz="1600" b="0" baseline="0" dirty="0" smtClean="0">
                          <a:latin typeface="+mn-lt"/>
                        </a:rPr>
                        <a:t> creep</a:t>
                      </a:r>
                      <a:r>
                        <a:rPr lang="en-US" sz="1600" b="0" dirty="0" smtClean="0">
                          <a:latin typeface="+mn-lt"/>
                        </a:rPr>
                        <a:t>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n-US" sz="1600" b="0" dirty="0" smtClean="0">
                          <a:latin typeface="+mn-lt"/>
                        </a:rPr>
                        <a:t> cp1, cp2, cp3</a:t>
                      </a:r>
                      <a:endParaRPr lang="ru-RU" sz="1600" b="0" dirty="0" smtClean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5154506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 smtClean="0">
                          <a:latin typeface="+mn-lt"/>
                        </a:rPr>
                        <a:t>25, 26, 27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+mn-lt"/>
                        </a:rPr>
                        <a:t>Lateral </a:t>
                      </a:r>
                      <a:r>
                        <a:rPr lang="en-US" sz="1600" b="0" baseline="0" dirty="0" smtClean="0">
                          <a:latin typeface="+mn-lt"/>
                        </a:rPr>
                        <a:t>creep</a:t>
                      </a:r>
                      <a:r>
                        <a:rPr lang="en-US" sz="1600" b="0" dirty="0" smtClean="0">
                          <a:latin typeface="+mn-lt"/>
                        </a:rPr>
                        <a:t>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</a:t>
                      </a:r>
                      <a:r>
                        <a:rPr lang="en-US" sz="1600" b="0" dirty="0" smtClean="0">
                          <a:latin typeface="+mn-lt"/>
                        </a:rPr>
                        <a:t> cp1, cp2, cp3</a:t>
                      </a:r>
                      <a:endParaRPr lang="ru-RU" sz="1600" b="0" dirty="0" smtClean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977252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 smtClean="0">
                          <a:latin typeface="+mn-lt"/>
                        </a:rPr>
                        <a:t>28, 29, 30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+mn-lt"/>
                        </a:rPr>
                        <a:t>Spin for cp1, cp2, cp3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189477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 smtClean="0">
                          <a:latin typeface="+mn-lt"/>
                        </a:rPr>
                        <a:t>31, 32, 33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Longitudinal tangential creep force for </a:t>
                      </a:r>
                      <a:r>
                        <a:rPr lang="en-US" sz="1600" b="0" dirty="0" smtClean="0">
                          <a:latin typeface="+mn-lt"/>
                        </a:rPr>
                        <a:t>cp1, cp2, cp3</a:t>
                      </a:r>
                      <a:endParaRPr lang="ru-RU" sz="1600" b="0" dirty="0" smtClean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0976595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 smtClean="0">
                          <a:latin typeface="+mn-lt"/>
                        </a:rPr>
                        <a:t>34, 35, 36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Lateral tangential creep force for cp1, cp2, cp3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7982527"/>
                  </a:ext>
                </a:extLst>
              </a:tr>
              <a:tr h="254050">
                <a:tc>
                  <a:txBody>
                    <a:bodyPr/>
                    <a:lstStyle/>
                    <a:p>
                      <a:pPr algn="r"/>
                      <a:r>
                        <a:rPr lang="en-US" sz="1600" b="0" i="0" dirty="0" smtClean="0">
                          <a:latin typeface="+mn-lt"/>
                        </a:rPr>
                        <a:t>40, 41, 42</a:t>
                      </a:r>
                      <a:endParaRPr lang="ru-RU" sz="1600" b="0" i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Normal contact force for cp1, cp2, cp3</a:t>
                      </a:r>
                      <a:endParaRPr lang="ru-RU" sz="1600" b="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8882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90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8751888" y="0"/>
            <a:ext cx="392112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Cambria Math" pitchFamily="18" charset="0"/>
                <a:ea typeface="Cambria Math" pitchFamily="18" charset="0"/>
              </a:rPr>
              <a:t>7</a:t>
            </a:r>
            <a:endParaRPr lang="ru-RU" sz="2800" b="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400" y="0"/>
            <a:ext cx="8334375" cy="387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58C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kern="0" dirty="0" smtClean="0"/>
              <a:t>Results</a:t>
            </a:r>
            <a:endParaRPr lang="ru-RU" kern="0" dirty="0"/>
          </a:p>
        </p:txBody>
      </p:sp>
      <p:pic>
        <p:nvPicPr>
          <p:cNvPr id="4" name="Run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7200" y="528638"/>
            <a:ext cx="3886200" cy="3714750"/>
          </a:xfrm>
          <a:prstGeom prst="rect">
            <a:avLst/>
          </a:prstGeom>
        </p:spPr>
      </p:pic>
      <p:pic>
        <p:nvPicPr>
          <p:cNvPr id="5" name="Run5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00600" y="528638"/>
            <a:ext cx="3886200" cy="3714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0997" y="4215399"/>
            <a:ext cx="37986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Run 2: Switch of </a:t>
            </a:r>
            <a:r>
              <a:rPr lang="en-US" sz="1600" dirty="0" smtClean="0">
                <a:solidFill>
                  <a:schemeClr val="dk1"/>
                </a:solidFill>
              </a:rPr>
              <a:t>56E1-R245-1:9.25 turnout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743450" y="4215399"/>
            <a:ext cx="4000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Run 5: Crossing of </a:t>
            </a:r>
            <a:r>
              <a:rPr lang="en-US" sz="1600" dirty="0" smtClean="0">
                <a:solidFill>
                  <a:schemeClr val="dk1"/>
                </a:solidFill>
              </a:rPr>
              <a:t>56E1-R245-1:9.25 turnout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0472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3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1594652</TotalTime>
  <Words>653</Words>
  <Application>Microsoft Office PowerPoint</Application>
  <PresentationFormat>Экран (16:9)</PresentationFormat>
  <Paragraphs>175</Paragraphs>
  <Slides>16</Slides>
  <Notes>3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Wingdings</vt:lpstr>
      <vt:lpstr>Cambria Math</vt:lpstr>
      <vt:lpstr>Arial</vt:lpstr>
      <vt:lpstr>Times New Roman</vt:lpstr>
      <vt:lpstr>Default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BSTU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</dc:title>
  <dc:creator>Pogorelov</dc:creator>
  <cp:lastModifiedBy>Alex Rodikov</cp:lastModifiedBy>
  <cp:revision>665</cp:revision>
  <dcterms:created xsi:type="dcterms:W3CDTF">2001-08-16T15:43:38Z</dcterms:created>
  <dcterms:modified xsi:type="dcterms:W3CDTF">2022-10-04T01:55:47Z</dcterms:modified>
</cp:coreProperties>
</file>