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371" r:id="rId3"/>
    <p:sldId id="435" r:id="rId4"/>
    <p:sldId id="436" r:id="rId5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4D1"/>
    <a:srgbClr val="FFE9A3"/>
    <a:srgbClr val="FFD85D"/>
    <a:srgbClr val="0C0A56"/>
    <a:srgbClr val="F3903C"/>
    <a:srgbClr val="FF5050"/>
    <a:srgbClr val="4A7EBB"/>
    <a:srgbClr val="E6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300" autoAdjust="0"/>
  </p:normalViewPr>
  <p:slideViewPr>
    <p:cSldViewPr snapToGrid="0" snapToObjects="1">
      <p:cViewPr varScale="1">
        <p:scale>
          <a:sx n="114" d="100"/>
          <a:sy n="114" d="100"/>
        </p:scale>
        <p:origin x="172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0B638-ABDB-3349-A191-A2A878D706AC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03A87-8C85-5147-AB89-567521C2DE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C0A56"/>
                </a:solidFill>
                <a:latin typeface="BankGothicMediumC"/>
              </a:rPr>
              <a:t>Возможность унифицированного доступа к любым данным проекта через объектную базу данных сигналов значительно упрощает процессы проектирования, создания и полигонного испытания систем управления.</a:t>
            </a:r>
          </a:p>
          <a:p>
            <a:endParaRPr lang="ru-RU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Каждый сигнал входит</a:t>
            </a:r>
            <a:r>
              <a:rPr lang="ru-RU" baseline="0" dirty="0"/>
              <a:t> в состав БД и поэтому можно с ним общаться через интерфейс базы данные. Вся обработка происходит через БД сигналов (выборка, поиск, векторизация и т.д.) есть стандартные возможности доступа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124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208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432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796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67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611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9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2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71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64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32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81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08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26C45-3949-1C47-B2E6-3A92718CDA4B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12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/simintech" TargetMode="External"/><Relationship Id="rId3" Type="http://schemas.openxmlformats.org/officeDocument/2006/relationships/hyperlink" Target="https://www.facebook.com/simintech" TargetMode="External"/><Relationship Id="rId7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hyperlink" Target="https://vk.com/simintech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860CDBF-FB16-4563-8688-F0267F24B3D1}"/>
              </a:ext>
            </a:extLst>
          </p:cNvPr>
          <p:cNvSpPr/>
          <p:nvPr/>
        </p:nvSpPr>
        <p:spPr>
          <a:xfrm>
            <a:off x="-1" y="619914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«ЗВ Сервис» </a:t>
            </a:r>
          </a:p>
          <a:p>
            <a:pPr algn="ctr"/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C2EDFDC3-C1F6-4866-B22A-DE5BA21DD195}"/>
              </a:ext>
            </a:extLst>
          </p:cNvPr>
          <p:cNvSpPr/>
          <p:nvPr/>
        </p:nvSpPr>
        <p:spPr>
          <a:xfrm>
            <a:off x="1019168" y="2252464"/>
            <a:ext cx="7135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Совместное динамическое моделирование в SimInTech и Universal </a:t>
            </a:r>
            <a:r>
              <a:rPr lang="ru-RU" sz="3200" dirty="0" err="1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</a:t>
            </a:r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примере модели локомотива</a:t>
            </a:r>
            <a:endParaRPr lang="ru-RU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70C1D6-DE90-4D93-8363-96B03E55F0CA}"/>
              </a:ext>
            </a:extLst>
          </p:cNvPr>
          <p:cNvSpPr txBox="1"/>
          <p:nvPr/>
        </p:nvSpPr>
        <p:spPr>
          <a:xfrm>
            <a:off x="2711896" y="5353229"/>
            <a:ext cx="1725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fb.com/simintech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D57C37-AC7E-4034-BED6-CA987D226364}"/>
              </a:ext>
            </a:extLst>
          </p:cNvPr>
          <p:cNvSpPr txBox="1"/>
          <p:nvPr/>
        </p:nvSpPr>
        <p:spPr>
          <a:xfrm>
            <a:off x="4947096" y="5353229"/>
            <a:ext cx="1758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vk.com/simintech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2523487-5913-480A-B93E-A8CFD766DF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896" y="5342506"/>
            <a:ext cx="360000" cy="36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890492A-7E8A-422A-AB66-6C01D319C4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7096" y="5342506"/>
            <a:ext cx="360000" cy="36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B4EA48E-FC2F-42C0-87EA-B0066D389A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7750" y="5733327"/>
            <a:ext cx="360000" cy="360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49080E7-B7CA-428D-893D-E2007401FB65}"/>
              </a:ext>
            </a:extLst>
          </p:cNvPr>
          <p:cNvSpPr txBox="1"/>
          <p:nvPr/>
        </p:nvSpPr>
        <p:spPr>
          <a:xfrm>
            <a:off x="3487750" y="5744050"/>
            <a:ext cx="2443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youtube.com/c/simintech</a:t>
            </a:r>
            <a:endParaRPr lang="ru-RU" sz="16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257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Комплексная модель объекта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772494"/>
            <a:ext cx="8640960" cy="646331"/>
          </a:xfrm>
          <a:prstGeom prst="rect">
            <a:avLst/>
          </a:prstGeom>
          <a:solidFill>
            <a:srgbClr val="0C0A56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spcCol="0" rtlCol="0">
            <a:spAutoFit/>
          </a:bodyPr>
          <a:lstStyle/>
          <a:p>
            <a:pPr marL="90000" algn="ctr"/>
            <a:r>
              <a:rPr lang="en-US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 </a:t>
            </a:r>
            <a:r>
              <a:rPr lang="ru-RU" dirty="0">
                <a:solidFill>
                  <a:srgbClr val="FFD8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позволяет создать комплексную модель за счет связи систем через базу сигналов в пакете проектов</a:t>
            </a:r>
          </a:p>
        </p:txBody>
      </p:sp>
      <p:sp>
        <p:nvSpPr>
          <p:cNvPr id="39" name="Нижний колонтитул 38"/>
          <p:cNvSpPr>
            <a:spLocks noGrp="1"/>
          </p:cNvSpPr>
          <p:nvPr>
            <p:ph type="ftr" sz="quarter" idx="11"/>
          </p:nvPr>
        </p:nvSpPr>
        <p:spPr>
          <a:xfrm>
            <a:off x="3111501" y="6321373"/>
            <a:ext cx="2895600" cy="365125"/>
          </a:xfrm>
        </p:spPr>
        <p:txBody>
          <a:bodyPr/>
          <a:lstStyle/>
          <a:p>
            <a:fld id="{6DEA0014-6D33-46D2-8ABF-D2AC7E4E2C4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096835" y="4859878"/>
            <a:ext cx="1174864" cy="528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расчетные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параметры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695995" y="1844732"/>
            <a:ext cx="159685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исполнительные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механизмы</a:t>
            </a:r>
          </a:p>
        </p:txBody>
      </p:sp>
      <p:cxnSp>
        <p:nvCxnSpPr>
          <p:cNvPr id="55" name="Прямая со стрелкой 54"/>
          <p:cNvCxnSpPr>
            <a:cxnSpLocks/>
          </p:cNvCxnSpPr>
          <p:nvPr/>
        </p:nvCxnSpPr>
        <p:spPr>
          <a:xfrm>
            <a:off x="6531061" y="4300298"/>
            <a:ext cx="0" cy="574897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cxnSpLocks/>
          </p:cNvCxnSpPr>
          <p:nvPr/>
        </p:nvCxnSpPr>
        <p:spPr>
          <a:xfrm flipV="1">
            <a:off x="5096643" y="4455179"/>
            <a:ext cx="192" cy="649590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5093805" y="5114259"/>
            <a:ext cx="1167899" cy="1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958678" y="3018474"/>
            <a:ext cx="1387210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команды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САУ</a:t>
            </a:r>
          </a:p>
        </p:txBody>
      </p:sp>
      <p:cxnSp>
        <p:nvCxnSpPr>
          <p:cNvPr id="60" name="Прямая со стрелкой 59"/>
          <p:cNvCxnSpPr>
            <a:cxnSpLocks/>
          </p:cNvCxnSpPr>
          <p:nvPr/>
        </p:nvCxnSpPr>
        <p:spPr>
          <a:xfrm>
            <a:off x="4095968" y="3262298"/>
            <a:ext cx="3066" cy="313649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916776" y="3262298"/>
            <a:ext cx="1182258" cy="0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cxnSpLocks/>
          </p:cNvCxnSpPr>
          <p:nvPr/>
        </p:nvCxnSpPr>
        <p:spPr>
          <a:xfrm flipV="1">
            <a:off x="1997059" y="3614450"/>
            <a:ext cx="0" cy="316582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cxnSpLocks/>
          </p:cNvCxnSpPr>
          <p:nvPr/>
        </p:nvCxnSpPr>
        <p:spPr>
          <a:xfrm>
            <a:off x="1997059" y="3931031"/>
            <a:ext cx="1793448" cy="1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281561" y="3661042"/>
            <a:ext cx="1174551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контроля</a:t>
            </a:r>
          </a:p>
        </p:txBody>
      </p:sp>
      <p:cxnSp>
        <p:nvCxnSpPr>
          <p:cNvPr id="68" name="Прямая соединительная линия 67"/>
          <p:cNvCxnSpPr>
            <a:cxnSpLocks/>
          </p:cNvCxnSpPr>
          <p:nvPr/>
        </p:nvCxnSpPr>
        <p:spPr>
          <a:xfrm flipV="1">
            <a:off x="4563696" y="2095332"/>
            <a:ext cx="0" cy="1455999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cxnSpLocks/>
          </p:cNvCxnSpPr>
          <p:nvPr/>
        </p:nvCxnSpPr>
        <p:spPr>
          <a:xfrm>
            <a:off x="4563696" y="2095332"/>
            <a:ext cx="1791073" cy="0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822465" y="4859878"/>
            <a:ext cx="1228400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показания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приборов</a:t>
            </a:r>
          </a:p>
        </p:txBody>
      </p:sp>
      <p:cxnSp>
        <p:nvCxnSpPr>
          <p:cNvPr id="71" name="Прямая со стрелкой 70"/>
          <p:cNvCxnSpPr/>
          <p:nvPr/>
        </p:nvCxnSpPr>
        <p:spPr>
          <a:xfrm>
            <a:off x="4899929" y="2731556"/>
            <a:ext cx="0" cy="830878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92636" y="5738236"/>
            <a:ext cx="1106398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команды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пилота</a:t>
            </a: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4899929" y="2744366"/>
            <a:ext cx="1454840" cy="0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716805" y="1410984"/>
            <a:ext cx="1852883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электротехника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028188" y="6048038"/>
            <a:ext cx="1312158" cy="369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65105" y="1463380"/>
            <a:ext cx="1547884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САУ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316404" y="3721575"/>
            <a:ext cx="1567453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исполнительные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механизмы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126042" y="2470838"/>
            <a:ext cx="1099843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расчетные </a:t>
            </a:r>
          </a:p>
          <a:p>
            <a:pPr marL="228600" indent="-228600" algn="ctr">
              <a:lnSpc>
                <a:spcPts val="1680"/>
              </a:lnSpc>
              <a:buClr>
                <a:srgbClr val="F3903C"/>
              </a:buClr>
            </a:pPr>
            <a:r>
              <a:rPr lang="ru-RU" sz="1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параметры</a:t>
            </a:r>
          </a:p>
        </p:txBody>
      </p:sp>
      <p:cxnSp>
        <p:nvCxnSpPr>
          <p:cNvPr id="84" name="Прямая соединительная линия 83"/>
          <p:cNvCxnSpPr>
            <a:cxnSpLocks/>
          </p:cNvCxnSpPr>
          <p:nvPr/>
        </p:nvCxnSpPr>
        <p:spPr>
          <a:xfrm flipH="1" flipV="1">
            <a:off x="4095968" y="4324413"/>
            <a:ext cx="3066" cy="789849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flipH="1">
            <a:off x="2618823" y="5114261"/>
            <a:ext cx="1480211" cy="0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cxnSpLocks/>
          </p:cNvCxnSpPr>
          <p:nvPr/>
        </p:nvCxnSpPr>
        <p:spPr>
          <a:xfrm>
            <a:off x="2618823" y="6008077"/>
            <a:ext cx="1809447" cy="0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cxnSpLocks/>
          </p:cNvCxnSpPr>
          <p:nvPr/>
        </p:nvCxnSpPr>
        <p:spPr>
          <a:xfrm flipV="1">
            <a:off x="4428270" y="4455179"/>
            <a:ext cx="0" cy="1552898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5042702" y="4300298"/>
            <a:ext cx="1488359" cy="0"/>
          </a:xfrm>
          <a:prstGeom prst="line">
            <a:avLst/>
          </a:prstGeom>
          <a:ln>
            <a:solidFill>
              <a:srgbClr val="0C0A5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576416" y="3100563"/>
            <a:ext cx="2774492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управления</a:t>
            </a:r>
          </a:p>
        </p:txBody>
      </p:sp>
      <p:cxnSp>
        <p:nvCxnSpPr>
          <p:cNvPr id="91" name="Прямая со стрелкой 90"/>
          <p:cNvCxnSpPr/>
          <p:nvPr/>
        </p:nvCxnSpPr>
        <p:spPr>
          <a:xfrm>
            <a:off x="5249559" y="3985420"/>
            <a:ext cx="1597208" cy="0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785A5EF4-44B0-4A10-ACE1-9CDA4979987C}"/>
              </a:ext>
            </a:extLst>
          </p:cNvPr>
          <p:cNvCxnSpPr/>
          <p:nvPr/>
        </p:nvCxnSpPr>
        <p:spPr>
          <a:xfrm flipH="1">
            <a:off x="5353493" y="3654838"/>
            <a:ext cx="1480211" cy="0"/>
          </a:xfrm>
          <a:prstGeom prst="straightConnector1">
            <a:avLst/>
          </a:prstGeom>
          <a:ln>
            <a:solidFill>
              <a:srgbClr val="0C0A5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3790507" y="3575947"/>
            <a:ext cx="1562986" cy="879232"/>
          </a:xfrm>
          <a:prstGeom prst="rect">
            <a:avLst/>
          </a:prstGeom>
          <a:solidFill>
            <a:srgbClr val="FFD85D"/>
          </a:solidFill>
          <a:ln>
            <a:solidFill>
              <a:srgbClr val="0C0A5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 сигналов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E61C2E-D49C-4A4B-5B9D-620547205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85" y="4631244"/>
            <a:ext cx="2168244" cy="17082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25CF3D-62AC-6362-ECA9-F87518740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699" y="4884173"/>
            <a:ext cx="2394923" cy="1524681"/>
          </a:xfrm>
          <a:prstGeom prst="rect">
            <a:avLst/>
          </a:prstGeom>
        </p:spPr>
      </p:pic>
      <p:pic>
        <p:nvPicPr>
          <p:cNvPr id="1026" name="Picture 2" descr="Универсальный механизм - программное обеспечение для моделирования динамики механических систем">
            <a:extLst>
              <a:ext uri="{FF2B5EF4-FFF2-40B4-BE49-F238E27FC236}">
                <a16:creationId xmlns:a16="http://schemas.microsoft.com/office/drawing/2014/main" id="{7000FFDA-CD2E-2293-6162-7C63AFFC8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042" y="5889075"/>
            <a:ext cx="989045" cy="45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122EC1-D6AB-5BAB-B4E6-8E2E5A4FE9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311" y="1864443"/>
            <a:ext cx="2709472" cy="17342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F04B06-241E-E99D-2EB9-E80911147F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6496" y="1739964"/>
            <a:ext cx="2533503" cy="14055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C4EC50-DD69-5762-FE7F-80A0F41337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5032" y="3429000"/>
            <a:ext cx="2217261" cy="12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68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3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комплексной модели</a:t>
            </a:r>
            <a:endParaRPr lang="ru-RU" sz="32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CA2ED02-EC46-1BF2-D2D8-02CB777A2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4022498"/>
            <a:ext cx="4085438" cy="215147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2E79A4-CDBA-5967-D04B-F5D9FAA44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7739" y="4022498"/>
            <a:ext cx="4085438" cy="21514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B5041C-7433-6E28-7B11-F5395D455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17" y="1210342"/>
            <a:ext cx="3616500" cy="20336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CAF72E-8925-04F7-BC88-A27A263A0E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6097" y="1210136"/>
            <a:ext cx="3448721" cy="2033861"/>
          </a:xfrm>
          <a:prstGeom prst="rect">
            <a:avLst/>
          </a:prstGeom>
        </p:spPr>
      </p:pic>
      <p:sp>
        <p:nvSpPr>
          <p:cNvPr id="8" name="Right Arrow 12">
            <a:extLst>
              <a:ext uri="{FF2B5EF4-FFF2-40B4-BE49-F238E27FC236}">
                <a16:creationId xmlns:a16="http://schemas.microsoft.com/office/drawing/2014/main" id="{81739D19-052D-1458-7B4C-22FF8C289D7E}"/>
              </a:ext>
            </a:extLst>
          </p:cNvPr>
          <p:cNvSpPr/>
          <p:nvPr/>
        </p:nvSpPr>
        <p:spPr>
          <a:xfrm>
            <a:off x="4298630" y="2036033"/>
            <a:ext cx="631054" cy="382065"/>
          </a:xfrm>
          <a:prstGeom prst="rightArrow">
            <a:avLst/>
          </a:prstGeom>
          <a:solidFill>
            <a:srgbClr val="0C0A56"/>
          </a:solidFill>
          <a:ln w="9525">
            <a:solidFill>
              <a:srgbClr val="4A7EB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ight Arrow 12">
            <a:extLst>
              <a:ext uri="{FF2B5EF4-FFF2-40B4-BE49-F238E27FC236}">
                <a16:creationId xmlns:a16="http://schemas.microsoft.com/office/drawing/2014/main" id="{CF4FAEC6-3ED8-4871-9168-B4116442BCE2}"/>
              </a:ext>
            </a:extLst>
          </p:cNvPr>
          <p:cNvSpPr/>
          <p:nvPr/>
        </p:nvSpPr>
        <p:spPr>
          <a:xfrm rot="5400000">
            <a:off x="1947844" y="3442215"/>
            <a:ext cx="691400" cy="382065"/>
          </a:xfrm>
          <a:prstGeom prst="rightArrow">
            <a:avLst/>
          </a:prstGeom>
          <a:solidFill>
            <a:srgbClr val="FFD85D"/>
          </a:solidFill>
          <a:ln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ight Arrow 12">
            <a:extLst>
              <a:ext uri="{FF2B5EF4-FFF2-40B4-BE49-F238E27FC236}">
                <a16:creationId xmlns:a16="http://schemas.microsoft.com/office/drawing/2014/main" id="{6E64866E-FEEF-5AEF-8BEC-6AE148C0B962}"/>
              </a:ext>
            </a:extLst>
          </p:cNvPr>
          <p:cNvSpPr/>
          <p:nvPr/>
        </p:nvSpPr>
        <p:spPr>
          <a:xfrm rot="5400000">
            <a:off x="6504758" y="3422972"/>
            <a:ext cx="691400" cy="382065"/>
          </a:xfrm>
          <a:prstGeom prst="rightArrow">
            <a:avLst/>
          </a:prstGeom>
          <a:solidFill>
            <a:srgbClr val="FFD85D"/>
          </a:solidFill>
          <a:ln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C9DE7F-3895-8845-7C60-40056C26C9F6}"/>
              </a:ext>
            </a:extLst>
          </p:cNvPr>
          <p:cNvSpPr txBox="1"/>
          <p:nvPr/>
        </p:nvSpPr>
        <p:spPr>
          <a:xfrm>
            <a:off x="729063" y="766850"/>
            <a:ext cx="3128962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Векторная система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11217-873F-CFC9-F9CA-D8A36A26847B}"/>
              </a:ext>
            </a:extLst>
          </p:cNvPr>
          <p:cNvSpPr txBox="1"/>
          <p:nvPr/>
        </p:nvSpPr>
        <p:spPr>
          <a:xfrm>
            <a:off x="5285977" y="764697"/>
            <a:ext cx="3128962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Скалярная система</a:t>
            </a:r>
          </a:p>
        </p:txBody>
      </p:sp>
    </p:spTree>
    <p:extLst>
      <p:ext uri="{BB962C8B-B14F-4D97-AF65-F5344CB8AC3E}">
        <p14:creationId xmlns:p14="http://schemas.microsoft.com/office/powerpoint/2010/main" val="98068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вместная работа SimInTech и UM на примере локомотива с асинхронными электроприводами_Trim">
            <a:hlinkClick r:id="" action="ppaction://media"/>
            <a:extLst>
              <a:ext uri="{FF2B5EF4-FFF2-40B4-BE49-F238E27FC236}">
                <a16:creationId xmlns:a16="http://schemas.microsoft.com/office/drawing/2014/main" id="{94FACDA2-BA51-4AB3-8448-3709031ABC0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767593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18869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11510</TotalTime>
  <Words>149</Words>
  <Application>Microsoft Office PowerPoint</Application>
  <PresentationFormat>Экран (4:3)</PresentationFormat>
  <Paragraphs>38</Paragraphs>
  <Slides>4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BankGothicMediumC</vt:lpstr>
      <vt:lpstr>Calibri</vt:lpstr>
      <vt:lpstr>Тема Office</vt:lpstr>
      <vt:lpstr>Презентация PowerPoint</vt:lpstr>
      <vt:lpstr>Комплексная модель объекта</vt:lpstr>
      <vt:lpstr>Структура комплексной модели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Колотыркин</dc:creator>
  <cp:lastModifiedBy>Алексей Антоненко</cp:lastModifiedBy>
  <cp:revision>559</cp:revision>
  <dcterms:created xsi:type="dcterms:W3CDTF">2014-02-24T18:44:56Z</dcterms:created>
  <dcterms:modified xsi:type="dcterms:W3CDTF">2022-10-06T05:56:12Z</dcterms:modified>
</cp:coreProperties>
</file>