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8" r:id="rId2"/>
    <p:sldId id="277" r:id="rId3"/>
    <p:sldId id="340" r:id="rId4"/>
    <p:sldId id="341" r:id="rId5"/>
    <p:sldId id="342" r:id="rId6"/>
    <p:sldId id="339" r:id="rId7"/>
    <p:sldId id="278" r:id="rId8"/>
    <p:sldId id="275" r:id="rId9"/>
    <p:sldId id="276" r:id="rId10"/>
    <p:sldId id="281" r:id="rId11"/>
    <p:sldId id="282" r:id="rId12"/>
    <p:sldId id="284" r:id="rId13"/>
    <p:sldId id="292" r:id="rId14"/>
    <p:sldId id="295" r:id="rId15"/>
    <p:sldId id="300" r:id="rId16"/>
    <p:sldId id="325" r:id="rId17"/>
    <p:sldId id="344" r:id="rId18"/>
    <p:sldId id="345" r:id="rId19"/>
    <p:sldId id="326" r:id="rId20"/>
    <p:sldId id="310" r:id="rId21"/>
    <p:sldId id="349" r:id="rId22"/>
    <p:sldId id="350" r:id="rId23"/>
    <p:sldId id="351" r:id="rId24"/>
    <p:sldId id="355" r:id="rId25"/>
    <p:sldId id="353" r:id="rId26"/>
    <p:sldId id="313" r:id="rId27"/>
    <p:sldId id="314" r:id="rId28"/>
    <p:sldId id="315" r:id="rId29"/>
    <p:sldId id="321" r:id="rId30"/>
    <p:sldId id="323" r:id="rId31"/>
    <p:sldId id="354" r:id="rId3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DBDB"/>
    <a:srgbClr val="0000FF"/>
    <a:srgbClr val="008000"/>
    <a:srgbClr val="CC3300"/>
    <a:srgbClr val="FF6600"/>
    <a:srgbClr val="0099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94675" autoAdjust="0"/>
  </p:normalViewPr>
  <p:slideViewPr>
    <p:cSldViewPr>
      <p:cViewPr varScale="1">
        <p:scale>
          <a:sx n="111" d="100"/>
          <a:sy n="111" d="100"/>
        </p:scale>
        <p:origin x="1157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3429" y="98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E6001742-C946-431C-AB63-BAB42AA208E4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93A777D0-74D8-49BF-9EC1-2EF6D81E7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101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277A593D-6B36-419D-A928-972BAF056E65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3" tIns="45717" rIns="91433" bIns="45717" rtlCol="0" anchor="ctr"/>
          <a:lstStyle/>
          <a:p>
            <a:r>
              <a:rPr lang="en-US" dirty="0" err="1" smtClean="0"/>
              <a:t>bahjds</a:t>
            </a:r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33" tIns="45717" rIns="91433" bIns="4571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DE71CEAD-5898-43CC-AFB5-D0AC0EC0A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419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Arial" charset="0"/>
              </a:rPr>
              <a:t>  </a:t>
            </a:r>
          </a:p>
          <a:p>
            <a:endParaRPr lang="ru-RU" altLang="ru-RU" smtClean="0">
              <a:latin typeface="Arial" charset="0"/>
            </a:endParaRPr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895" indent="-285729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2915" indent="-228583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081" indent="-228583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248" indent="-228583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414" indent="-228583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579" indent="-228583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8746" indent="-228583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5912" indent="-228583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fld id="{E3D9FE9B-221D-45DA-9CA7-9BDFA0153A20}" type="slidenum">
              <a:rPr lang="en-US" altLang="ru-RU" sz="1200"/>
              <a:pPr algn="r" eaLnBrk="1" hangingPunct="1"/>
              <a:t>1</a:t>
            </a:fld>
            <a:endParaRPr lang="en-US" alt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Arial" charset="0"/>
              </a:rPr>
              <a:t>  </a:t>
            </a:r>
          </a:p>
          <a:p>
            <a:endParaRPr lang="ru-RU" altLang="ru-RU" smtClean="0">
              <a:latin typeface="Arial" charset="0"/>
            </a:endParaRPr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895" indent="-285729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2915" indent="-228583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081" indent="-228583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248" indent="-228583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414" indent="-228583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579" indent="-228583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8746" indent="-228583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5912" indent="-228583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fld id="{E3D9FE9B-221D-45DA-9CA7-9BDFA0153A20}" type="slidenum">
              <a:rPr lang="en-US" altLang="ru-RU" sz="1200"/>
              <a:pPr algn="r" eaLnBrk="1" hangingPunct="1"/>
              <a:t>31</a:t>
            </a:fld>
            <a:endParaRPr lang="en-US" altLang="ru-RU" sz="1200"/>
          </a:p>
        </p:txBody>
      </p:sp>
    </p:spTree>
    <p:extLst>
      <p:ext uri="{BB962C8B-B14F-4D97-AF65-F5344CB8AC3E}">
        <p14:creationId xmlns:p14="http://schemas.microsoft.com/office/powerpoint/2010/main" val="2914790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919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747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042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95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898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903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381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19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 userDrawn="1"/>
        </p:nvCxnSpPr>
        <p:spPr>
          <a:xfrm>
            <a:off x="2469" y="404664"/>
            <a:ext cx="9141531" cy="0"/>
          </a:xfrm>
          <a:prstGeom prst="line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S:\Projects\Дизайн\Фирменный стиль\UM Style\1_Logo\RGB\JPG\um_logo_rgb_4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7" t="29738" r="23551" b="30292"/>
          <a:stretch/>
        </p:blipFill>
        <p:spPr bwMode="auto">
          <a:xfrm>
            <a:off x="9589" y="6413305"/>
            <a:ext cx="568194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Line 25"/>
          <p:cNvSpPr>
            <a:spLocks noChangeShapeType="1"/>
          </p:cNvSpPr>
          <p:nvPr userDrawn="1"/>
        </p:nvSpPr>
        <p:spPr bwMode="auto">
          <a:xfrm>
            <a:off x="541338" y="6472238"/>
            <a:ext cx="5515513" cy="0"/>
          </a:xfrm>
          <a:prstGeom prst="line">
            <a:avLst/>
          </a:prstGeom>
          <a:noFill/>
          <a:ln w="19050">
            <a:solidFill>
              <a:srgbClr val="073F89"/>
            </a:solidFill>
            <a:round/>
            <a:headEnd/>
            <a:tailEnd/>
          </a:ln>
          <a:effectLst/>
        </p:spPr>
        <p:txBody>
          <a:bodyPr wrap="square" lIns="0" tIns="46800" r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 userDrawn="1"/>
        </p:nvSpPr>
        <p:spPr bwMode="auto">
          <a:xfrm>
            <a:off x="1223628" y="6577225"/>
            <a:ext cx="8168774" cy="268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spcBef>
                <a:spcPts val="325"/>
              </a:spcBef>
              <a:tabLst>
                <a:tab pos="863600" algn="l"/>
                <a:tab pos="1728788" algn="l"/>
                <a:tab pos="2171700" algn="l"/>
              </a:tabLst>
              <a:defRPr/>
            </a:pPr>
            <a:r>
              <a:rPr lang="en-US" sz="1600" cap="none" baseline="0" dirty="0" smtClean="0"/>
              <a:t>Computer simulation in railway transport: dynamics, strength, wear. Bryansk, Russia, 2022</a:t>
            </a:r>
            <a:endParaRPr lang="en-US" sz="1600" cap="none" baseline="0" dirty="0">
              <a:solidFill>
                <a:srgbClr val="073F8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547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130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164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84FDC-B181-486A-9AED-CC186CD01DAF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595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0.png"/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0.png"/><Relationship Id="rId4" Type="http://schemas.openxmlformats.org/officeDocument/2006/relationships/image" Target="../media/image37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0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0.png"/><Relationship Id="rId2" Type="http://schemas.openxmlformats.org/officeDocument/2006/relationships/image" Target="../media/image8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548680"/>
            <a:ext cx="914153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Modeling of pneumatic suspensions in "Universal Mechanism" software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/>
              <a:t>М</a:t>
            </a:r>
            <a:r>
              <a:rPr lang="en-US" dirty="0" err="1" smtClean="0"/>
              <a:t>оделирование</a:t>
            </a:r>
            <a:r>
              <a:rPr lang="en-US" dirty="0" smtClean="0"/>
              <a:t> </a:t>
            </a:r>
            <a:r>
              <a:rPr lang="en-US" dirty="0" err="1"/>
              <a:t>пневмоподвесок</a:t>
            </a:r>
            <a:r>
              <a:rPr lang="en-US" dirty="0"/>
              <a:t> в </a:t>
            </a:r>
            <a:r>
              <a:rPr lang="en-US" dirty="0" err="1"/>
              <a:t>программном</a:t>
            </a:r>
            <a:r>
              <a:rPr lang="en-US" dirty="0"/>
              <a:t> </a:t>
            </a:r>
            <a:r>
              <a:rPr lang="en-US" dirty="0" err="1"/>
              <a:t>комплексе</a:t>
            </a:r>
            <a:r>
              <a:rPr lang="en-US" dirty="0"/>
              <a:t> «</a:t>
            </a:r>
            <a:r>
              <a:rPr lang="en-US" dirty="0" err="1"/>
              <a:t>Универсальный</a:t>
            </a:r>
            <a:r>
              <a:rPr lang="en-US" dirty="0"/>
              <a:t> </a:t>
            </a:r>
            <a:r>
              <a:rPr lang="en-US" dirty="0" err="1"/>
              <a:t>механизм</a:t>
            </a:r>
            <a:r>
              <a:rPr lang="en-US" dirty="0"/>
              <a:t>»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35621" y="2276872"/>
            <a:ext cx="42129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smtClean="0"/>
              <a:t>Dmitry Pogorelov &amp; Alexander </a:t>
            </a:r>
            <a:r>
              <a:rPr lang="en-US" sz="2000" dirty="0" err="1" smtClean="0"/>
              <a:t>Rodikov</a:t>
            </a:r>
            <a:endParaRPr lang="ru-RU" sz="2000" dirty="0" smtClean="0"/>
          </a:p>
          <a:p>
            <a:pPr algn="ctr"/>
            <a:r>
              <a:rPr lang="en-US" sz="1400" dirty="0" smtClean="0"/>
              <a:t>Laboratory of Computational Mechanics</a:t>
            </a:r>
            <a:endParaRPr lang="ru-RU" sz="1400" dirty="0" smtClean="0"/>
          </a:p>
          <a:p>
            <a:pPr algn="ctr"/>
            <a:r>
              <a:rPr lang="en-US" sz="1400" dirty="0" smtClean="0"/>
              <a:t>Bryansk State Technical University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474493" y="3358733"/>
            <a:ext cx="83352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General information / </a:t>
            </a:r>
            <a:r>
              <a:rPr lang="ru-RU" sz="1600" dirty="0" smtClean="0"/>
              <a:t>Общая информация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Pneumatic elements and models</a:t>
            </a:r>
            <a:r>
              <a:rPr lang="ru-RU" sz="2000" dirty="0" smtClean="0"/>
              <a:t> / </a:t>
            </a:r>
            <a:r>
              <a:rPr lang="ru-RU" sz="1600" dirty="0" smtClean="0"/>
              <a:t>Пневматические элементы и их модели</a:t>
            </a:r>
            <a:endParaRPr lang="en-US" sz="16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Finite element model of air spring bellows</a:t>
            </a:r>
            <a:r>
              <a:rPr lang="ru-RU" sz="2000" dirty="0" smtClean="0"/>
              <a:t> / </a:t>
            </a:r>
            <a:r>
              <a:rPr lang="ru-RU" sz="1600" dirty="0" smtClean="0"/>
              <a:t>МКЭ модель баллона </a:t>
            </a:r>
            <a:r>
              <a:rPr lang="ru-RU" sz="1600" dirty="0" err="1" smtClean="0"/>
              <a:t>пневморессоры</a:t>
            </a:r>
            <a:endParaRPr lang="en-US" sz="16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Verification and example</a:t>
            </a:r>
            <a:r>
              <a:rPr lang="ru-RU" sz="2000" dirty="0" smtClean="0"/>
              <a:t> / </a:t>
            </a:r>
            <a:r>
              <a:rPr lang="ru-RU" sz="1600" dirty="0" smtClean="0"/>
              <a:t>Тестирование и пример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409962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Pneumatic elements and models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  <a:p>
            <a:pPr algn="l"/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512676"/>
            <a:ext cx="833520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70C0"/>
                </a:solidFill>
              </a:rPr>
              <a:t>Air spring</a:t>
            </a:r>
            <a:endParaRPr lang="ru-RU" dirty="0" smtClean="0">
              <a:solidFill>
                <a:srgbClr val="0070C0"/>
              </a:solidFill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>
                <a:solidFill>
                  <a:srgbClr val="0000FF"/>
                </a:solidFill>
              </a:rPr>
              <a:t>Tabular model</a:t>
            </a:r>
            <a:endParaRPr lang="ru-RU" dirty="0" smtClean="0">
              <a:solidFill>
                <a:srgbClr val="0000FF"/>
              </a:solidFill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err="1"/>
              <a:t>Nishimura</a:t>
            </a:r>
            <a:r>
              <a:rPr lang="ru-RU" dirty="0"/>
              <a:t> </a:t>
            </a:r>
            <a:r>
              <a:rPr lang="ru-RU" dirty="0" err="1"/>
              <a:t>model</a:t>
            </a:r>
            <a:r>
              <a:rPr lang="ru-RU" dirty="0"/>
              <a:t> </a:t>
            </a:r>
            <a:endParaRPr lang="ru-RU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err="1"/>
              <a:t>Berg</a:t>
            </a:r>
            <a:r>
              <a:rPr lang="ru-RU" dirty="0"/>
              <a:t> </a:t>
            </a:r>
            <a:r>
              <a:rPr lang="ru-RU" dirty="0" err="1"/>
              <a:t>model</a:t>
            </a:r>
            <a:r>
              <a:rPr lang="ru-RU" dirty="0"/>
              <a:t> </a:t>
            </a:r>
            <a:endParaRPr lang="ru-RU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err="1"/>
              <a:t>Thermodynamic</a:t>
            </a:r>
            <a:r>
              <a:rPr lang="ru-RU" dirty="0"/>
              <a:t> </a:t>
            </a:r>
            <a:r>
              <a:rPr lang="ru-RU" dirty="0" err="1"/>
              <a:t>model</a:t>
            </a:r>
            <a:r>
              <a:rPr lang="ru-RU" dirty="0"/>
              <a:t> </a:t>
            </a:r>
            <a:endParaRPr lang="en-US" dirty="0"/>
          </a:p>
          <a:p>
            <a:pPr algn="ctr">
              <a:lnSpc>
                <a:spcPct val="150000"/>
              </a:lnSpc>
            </a:pPr>
            <a:endParaRPr lang="ru-RU" dirty="0" smtClean="0">
              <a:solidFill>
                <a:srgbClr val="0070C0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097998"/>
            <a:ext cx="2886206" cy="1915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08" y="3097998"/>
            <a:ext cx="2270760" cy="2566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4"/>
          <a:stretch>
            <a:fillRect/>
          </a:stretch>
        </p:blipFill>
        <p:spPr>
          <a:xfrm>
            <a:off x="6452595" y="1556792"/>
            <a:ext cx="2203450" cy="424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42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Pneumatic elements and models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412006"/>
            <a:ext cx="83352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rgbClr val="0070C0"/>
                </a:solidFill>
              </a:rPr>
              <a:t>Tabular model of air spring</a:t>
            </a:r>
            <a:endParaRPr lang="ru-RU" dirty="0" smtClean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dirty="0" smtClean="0"/>
              <a:t>Static model</a:t>
            </a:r>
            <a:endParaRPr lang="ru-RU" dirty="0" smtClean="0">
              <a:solidFill>
                <a:srgbClr val="0070C0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60" y="1226535"/>
            <a:ext cx="2326005" cy="3909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43" y="1599349"/>
            <a:ext cx="3011805" cy="334264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404396" y="5112086"/>
            <a:ext cx="83352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/>
              <a:t>1T15-M0 </a:t>
            </a:r>
            <a:r>
              <a:rPr lang="ru-RU" sz="1600" dirty="0" smtClean="0"/>
              <a:t>				</a:t>
            </a:r>
            <a:r>
              <a:rPr lang="ru-RU" sz="1600" dirty="0" err="1" smtClean="0"/>
              <a:t>Numatics</a:t>
            </a:r>
            <a:r>
              <a:rPr lang="ru-RU" sz="1600" dirty="0" smtClean="0"/>
              <a:t> </a:t>
            </a:r>
            <a:r>
              <a:rPr lang="ru-RU" sz="1600" dirty="0"/>
              <a:t>ASNS10-2-1</a:t>
            </a:r>
          </a:p>
          <a:p>
            <a:pPr algn="ctr">
              <a:lnSpc>
                <a:spcPct val="150000"/>
              </a:lnSpc>
            </a:pPr>
            <a:r>
              <a:rPr lang="en-US" sz="1600" dirty="0" smtClean="0"/>
              <a:t>Manufacturers</a:t>
            </a:r>
            <a:r>
              <a:rPr lang="ru-RU" sz="1600" dirty="0" smtClean="0"/>
              <a:t> </a:t>
            </a:r>
            <a:r>
              <a:rPr lang="ru-RU" sz="1600" dirty="0" err="1"/>
              <a:t>often</a:t>
            </a:r>
            <a:r>
              <a:rPr lang="ru-RU" sz="1600" dirty="0"/>
              <a:t> </a:t>
            </a:r>
            <a:r>
              <a:rPr lang="ru-RU" sz="1600" dirty="0" err="1"/>
              <a:t>supply</a:t>
            </a:r>
            <a:r>
              <a:rPr lang="ru-RU" sz="1600" dirty="0"/>
              <a:t> </a:t>
            </a:r>
            <a:r>
              <a:rPr lang="ru-RU" sz="1600" dirty="0" err="1"/>
              <a:t>information</a:t>
            </a:r>
            <a:r>
              <a:rPr lang="ru-RU" sz="1600" dirty="0"/>
              <a:t> </a:t>
            </a:r>
            <a:r>
              <a:rPr lang="ru-RU" sz="1600" dirty="0" err="1"/>
              <a:t>about</a:t>
            </a:r>
            <a:r>
              <a:rPr lang="ru-RU" sz="1600" dirty="0"/>
              <a:t> </a:t>
            </a:r>
            <a:r>
              <a:rPr lang="en-US" sz="1600" dirty="0"/>
              <a:t>air spring</a:t>
            </a:r>
            <a:r>
              <a:rPr lang="ru-RU" sz="1600" dirty="0"/>
              <a:t> </a:t>
            </a:r>
            <a:r>
              <a:rPr lang="ru-RU" sz="1600" dirty="0" err="1"/>
              <a:t>properties</a:t>
            </a:r>
            <a:r>
              <a:rPr lang="en-US" sz="1600" dirty="0"/>
              <a:t>:</a:t>
            </a:r>
          </a:p>
          <a:p>
            <a:pPr algn="ctr">
              <a:lnSpc>
                <a:spcPct val="150000"/>
              </a:lnSpc>
            </a:pPr>
            <a:r>
              <a:rPr lang="ru-RU" sz="1600" dirty="0" err="1"/>
              <a:t>load</a:t>
            </a:r>
            <a:r>
              <a:rPr lang="ru-RU" sz="1600" dirty="0"/>
              <a:t>/</a:t>
            </a:r>
            <a:r>
              <a:rPr lang="ru-RU" sz="1600" dirty="0" err="1"/>
              <a:t>height</a:t>
            </a:r>
            <a:r>
              <a:rPr lang="ru-RU" sz="1600" dirty="0"/>
              <a:t> </a:t>
            </a:r>
            <a:r>
              <a:rPr lang="ru-RU" sz="1600" dirty="0" err="1"/>
              <a:t>and</a:t>
            </a:r>
            <a:r>
              <a:rPr lang="ru-RU" sz="1600" dirty="0"/>
              <a:t> </a:t>
            </a:r>
            <a:r>
              <a:rPr lang="ru-RU" sz="1600" dirty="0" err="1"/>
              <a:t>volume</a:t>
            </a:r>
            <a:r>
              <a:rPr lang="ru-RU" sz="1600" dirty="0"/>
              <a:t>/</a:t>
            </a:r>
            <a:r>
              <a:rPr lang="ru-RU" sz="1600" dirty="0" err="1"/>
              <a:t>height</a:t>
            </a:r>
            <a:r>
              <a:rPr lang="ru-RU" sz="1600" dirty="0"/>
              <a:t> </a:t>
            </a:r>
            <a:r>
              <a:rPr lang="ru-RU" sz="1600" dirty="0" err="1"/>
              <a:t>diagrams</a:t>
            </a:r>
            <a:r>
              <a:rPr lang="en-US" sz="1600" dirty="0"/>
              <a:t> for different pressure (</a:t>
            </a:r>
            <a:r>
              <a:rPr lang="ru-RU" sz="1600" dirty="0" err="1"/>
              <a:t>static</a:t>
            </a:r>
            <a:r>
              <a:rPr lang="ru-RU" sz="1600" dirty="0"/>
              <a:t> </a:t>
            </a:r>
            <a:r>
              <a:rPr lang="ru-RU" sz="1600" dirty="0" err="1"/>
              <a:t>data</a:t>
            </a:r>
            <a:r>
              <a:rPr lang="en-US" sz="1600" dirty="0"/>
              <a:t>)</a:t>
            </a:r>
            <a:endParaRPr lang="ru-RU" sz="1600" dirty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4201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Pneumatic elements and models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412006"/>
            <a:ext cx="83352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rgbClr val="0070C0"/>
                </a:solidFill>
              </a:rPr>
              <a:t>Tabular model of air spring</a:t>
            </a:r>
            <a:endParaRPr lang="ru-RU" dirty="0" smtClean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dirty="0" smtClean="0"/>
              <a:t>Mathematical model</a:t>
            </a:r>
            <a:endParaRPr lang="ru-RU" dirty="0" smtClean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3551048" y="2463224"/>
                <a:ext cx="2217722" cy="6449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/>
                        </a:rPr>
                        <m:t>𝑝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latin typeface="Cambria Math"/>
                                    </a:rPr>
                                    <m:t>𝑉</m:t>
                                  </m:r>
                                </m:num>
                                <m:den>
                                  <m:r>
                                    <a:rPr lang="ru-RU" i="1">
                                      <a:latin typeface="Cambria Math"/>
                                    </a:rPr>
                                    <m:t>𝑚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i="1">
                              <a:latin typeface="Cambria Math"/>
                            </a:rPr>
                            <m:t>𝑛</m:t>
                          </m:r>
                        </m:sup>
                      </m:sSup>
                      <m:r>
                        <a:rPr lang="ru-RU" i="1">
                          <a:latin typeface="Cambria Math"/>
                        </a:rPr>
                        <m:t>=</m:t>
                      </m:r>
                      <m:r>
                        <a:rPr lang="ru-RU" i="1">
                          <a:latin typeface="Cambria Math"/>
                        </a:rPr>
                        <m:t>𝑐</m:t>
                      </m:r>
                      <m:r>
                        <a:rPr lang="ru-RU" i="1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ru-RU">
                          <a:latin typeface="Cambria Math"/>
                        </a:rPr>
                        <m:t>const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1048" y="2463224"/>
                <a:ext cx="2217722" cy="64498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3474946" y="3114497"/>
                <a:ext cx="2393540" cy="9191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/>
                        </a:rPr>
                        <m:t>𝑚</m:t>
                      </m:r>
                      <m:r>
                        <a:rPr lang="ru-RU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ru-RU" i="1">
                          <a:latin typeface="Cambria Math"/>
                        </a:rPr>
                        <m:t>+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ru-RU" i="1">
                              <a:latin typeface="Cambria Math"/>
                            </a:rPr>
                            <m:t>𝑖</m:t>
                          </m:r>
                        </m:sub>
                        <m:sup/>
                        <m:e>
                          <m:nary>
                            <m:naryPr>
                              <m:limLoc m:val="undOvr"/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ru-RU" i="1">
                                  <a:latin typeface="Cambria Math"/>
                                </a:rPr>
                                <m:t>𝑡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̇"/>
                                      <m:ctrlPr>
                                        <a:rPr lang="ru-RU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ru-RU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ru-RU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nary>
                      <m:r>
                        <a:rPr lang="ru-RU" i="1">
                          <a:latin typeface="Cambria Math"/>
                        </a:rPr>
                        <m:t>𝑑𝑡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4946" y="3114497"/>
                <a:ext cx="2393540" cy="91916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404396" y="2573991"/>
            <a:ext cx="2691439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err="1" smtClean="0"/>
              <a:t>Polytropic</a:t>
            </a:r>
            <a:r>
              <a:rPr lang="en-US" sz="1600" dirty="0" smtClean="0"/>
              <a:t> process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1586" y="3314728"/>
            <a:ext cx="2691439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Mass exchange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5658" y="1699900"/>
            <a:ext cx="2691439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Interpolation of static data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3078695" y="1760081"/>
                <a:ext cx="339445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ru-RU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𝑠</m:t>
                          </m:r>
                        </m:sub>
                      </m:sSub>
                      <m:d>
                        <m:d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latin typeface="Cambria Math"/>
                            </a:rPr>
                            <m:t>𝑝</m:t>
                          </m:r>
                          <m:r>
                            <a:rPr lang="ru-RU" i="1">
                              <a:latin typeface="Cambria Math"/>
                            </a:rPr>
                            <m:t>, </m:t>
                          </m:r>
                          <m:r>
                            <a:rPr lang="ru-RU" i="1">
                              <a:latin typeface="Cambria Math"/>
                            </a:rPr>
                            <m:t>h</m:t>
                          </m:r>
                        </m:e>
                      </m:d>
                      <m:r>
                        <a:rPr lang="ru-RU" i="1">
                          <a:latin typeface="Cambria Math"/>
                        </a:rPr>
                        <m:t>,   </m:t>
                      </m:r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ru-RU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ru-RU" i="1">
                          <a:latin typeface="Cambria Math"/>
                        </a:rPr>
                        <m:t>(</m:t>
                      </m:r>
                      <m:r>
                        <a:rPr lang="ru-RU" i="1">
                          <a:latin typeface="Cambria Math"/>
                        </a:rPr>
                        <m:t>𝑝</m:t>
                      </m:r>
                      <m:r>
                        <a:rPr lang="ru-RU" i="1">
                          <a:latin typeface="Cambria Math"/>
                        </a:rPr>
                        <m:t>,</m:t>
                      </m:r>
                      <m:r>
                        <a:rPr lang="ru-RU" i="1">
                          <a:latin typeface="Cambria Math"/>
                        </a:rPr>
                        <m:t>h</m:t>
                      </m:r>
                      <m:r>
                        <a:rPr lang="ru-RU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8695" y="1760081"/>
                <a:ext cx="3394454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Стрелка вправо 2"/>
          <p:cNvSpPr/>
          <p:nvPr/>
        </p:nvSpPr>
        <p:spPr>
          <a:xfrm rot="8387756">
            <a:off x="4204728" y="2259883"/>
            <a:ext cx="910363" cy="2057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37059" y="4167678"/>
            <a:ext cx="29387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Nonlinear equation for computation of pressure in dependence of height and mass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3393269" y="4396394"/>
                <a:ext cx="2792367" cy="7428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/>
                        </a:rPr>
                        <m:t>𝑝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ru-RU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u-RU" i="1">
                                          <a:latin typeface="Cambria Math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ru-RU" i="1">
                                          <a:latin typeface="Cambria Math"/>
                                        </a:rPr>
                                        <m:t>𝑠</m:t>
                                      </m:r>
                                    </m:sub>
                                  </m:sSub>
                                  <m:r>
                                    <a:rPr lang="ru-RU" i="1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ru-RU" i="1">
                                      <a:latin typeface="Cambria Math"/>
                                    </a:rPr>
                                    <m:t>𝑝</m:t>
                                  </m:r>
                                  <m:r>
                                    <a:rPr lang="ru-RU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ru-RU" i="1">
                                      <a:latin typeface="Cambria Math"/>
                                    </a:rPr>
                                    <m:t>h</m:t>
                                  </m:r>
                                  <m:r>
                                    <a:rPr lang="ru-RU" i="1">
                                      <a:latin typeface="Cambria Math"/>
                                    </a:rPr>
                                    <m:t>)</m:t>
                                  </m:r>
                                  <m:r>
                                    <m:rPr>
                                      <m:nor/>
                                    </m:rPr>
                                    <a:rPr lang="ru-RU" dirty="0"/>
                                    <m:t> </m:t>
                                  </m:r>
                                </m:num>
                                <m:den>
                                  <m:r>
                                    <a:rPr lang="ru-RU" i="1">
                                      <a:latin typeface="Cambria Math"/>
                                    </a:rPr>
                                    <m:t>𝑚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i="1">
                              <a:latin typeface="Cambria Math"/>
                            </a:rPr>
                            <m:t>𝑛</m:t>
                          </m:r>
                        </m:sup>
                      </m:sSup>
                      <m:r>
                        <a:rPr lang="ru-RU" i="1">
                          <a:latin typeface="Cambria Math"/>
                        </a:rPr>
                        <m:t>=</m:t>
                      </m:r>
                      <m:r>
                        <a:rPr lang="ru-RU" i="1">
                          <a:latin typeface="Cambria Math"/>
                        </a:rPr>
                        <m:t>𝑐</m:t>
                      </m:r>
                      <m:r>
                        <a:rPr lang="ru-RU" i="1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ru-RU">
                          <a:latin typeface="Cambria Math"/>
                        </a:rPr>
                        <m:t>const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3269" y="4396394"/>
                <a:ext cx="2792367" cy="74289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3" grpId="0" animBg="1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Pneumatic elements and models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412006"/>
            <a:ext cx="83352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rgbClr val="0070C0"/>
                </a:solidFill>
              </a:rPr>
              <a:t>Tabular model of air spring</a:t>
            </a:r>
            <a:endParaRPr lang="ru-RU" dirty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dirty="0" smtClean="0"/>
              <a:t>Mathematical </a:t>
            </a:r>
            <a:r>
              <a:rPr lang="en-US" dirty="0"/>
              <a:t>model of an isolated </a:t>
            </a:r>
            <a:r>
              <a:rPr lang="en-US" dirty="0" smtClean="0"/>
              <a:t>air spring</a:t>
            </a:r>
            <a:endParaRPr lang="ru-RU" dirty="0" smtClean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5217" y="4617132"/>
            <a:ext cx="79435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Force </a:t>
            </a:r>
            <a:r>
              <a:rPr lang="en-US" sz="1600" dirty="0" smtClean="0"/>
              <a:t>versus </a:t>
            </a:r>
            <a:r>
              <a:rPr lang="en-US" sz="1600" dirty="0"/>
              <a:t>height for static and </a:t>
            </a:r>
            <a:r>
              <a:rPr lang="en-US" sz="1600" dirty="0">
                <a:solidFill>
                  <a:srgbClr val="0070C0"/>
                </a:solidFill>
              </a:rPr>
              <a:t>dynamic load</a:t>
            </a:r>
            <a:r>
              <a:rPr lang="en-US" sz="1600" dirty="0"/>
              <a:t> are compared in </a:t>
            </a:r>
            <a:r>
              <a:rPr lang="en-US" sz="1600" dirty="0" smtClean="0"/>
              <a:t>the figure. </a:t>
            </a:r>
            <a:r>
              <a:rPr lang="en-US" sz="1600" dirty="0"/>
              <a:t>Plots for dynamics load are drawn by </a:t>
            </a:r>
            <a:r>
              <a:rPr lang="en-US" sz="1600" dirty="0" smtClean="0"/>
              <a:t>the thick line. </a:t>
            </a:r>
          </a:p>
          <a:p>
            <a:pPr>
              <a:lnSpc>
                <a:spcPct val="150000"/>
              </a:lnSpc>
            </a:pPr>
            <a:r>
              <a:rPr lang="en-US" sz="1600" dirty="0" smtClean="0"/>
              <a:t>Results </a:t>
            </a:r>
            <a:r>
              <a:rPr lang="en-US" sz="1600" dirty="0"/>
              <a:t>are computed for n = 1.38, </a:t>
            </a:r>
            <a:r>
              <a:rPr lang="en-US" sz="1600" dirty="0" smtClean="0"/>
              <a:t>static load and height F=12kN</a:t>
            </a:r>
            <a:r>
              <a:rPr lang="en-US" sz="1600" dirty="0"/>
              <a:t>, </a:t>
            </a:r>
            <a:r>
              <a:rPr lang="en-US" sz="1600" dirty="0" smtClean="0"/>
              <a:t>h </a:t>
            </a:r>
            <a:r>
              <a:rPr lang="en-US" sz="1600" dirty="0"/>
              <a:t>= 0.5m.</a:t>
            </a:r>
            <a:endParaRPr lang="en-US" sz="1600" dirty="0" smtClean="0"/>
          </a:p>
        </p:txBody>
      </p:sp>
      <p:pic>
        <p:nvPicPr>
          <p:cNvPr id="18" name="Рисунок 1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700" y="1435088"/>
            <a:ext cx="5631966" cy="27359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087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Pneumatic elements and models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412006"/>
            <a:ext cx="8335203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70C0"/>
                </a:solidFill>
              </a:rPr>
              <a:t>Pneumatic lines</a:t>
            </a:r>
            <a:endParaRPr lang="ru-RU" dirty="0" smtClean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29142" y="824012"/>
                <a:ext cx="8335203" cy="2169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dirty="0" smtClean="0"/>
                  <a:t>A </a:t>
                </a:r>
                <a:r>
                  <a:rPr lang="ru-RU" i="1" dirty="0" err="1">
                    <a:solidFill>
                      <a:srgbClr val="0070C0"/>
                    </a:solidFill>
                  </a:rPr>
                  <a:t>stationary</a:t>
                </a:r>
                <a:r>
                  <a:rPr lang="ru-RU" dirty="0">
                    <a:solidFill>
                      <a:srgbClr val="0070C0"/>
                    </a:solidFill>
                  </a:rPr>
                  <a:t> </a:t>
                </a:r>
                <a:r>
                  <a:rPr lang="en-US" dirty="0"/>
                  <a:t>line model includes a dependence of the mass flow rate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/>
                              </a:rPr>
                              <m:t>𝑚</m:t>
                            </m:r>
                          </m:e>
                        </m:acc>
                      </m:e>
                      <m:sub>
                        <m:r>
                          <a:rPr lang="en-US" i="1">
                            <a:latin typeface="Cambria Math"/>
                          </a:rPr>
                          <m:t>𝑖𝑙</m:t>
                        </m:r>
                      </m:sub>
                    </m:sSub>
                  </m:oMath>
                </a14:m>
                <a:r>
                  <a:rPr lang="ru-RU" dirty="0"/>
                  <a:t> </a:t>
                </a:r>
                <a:r>
                  <a:rPr lang="en-US" dirty="0"/>
                  <a:t>on the pressure drop 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∆</m:t>
                    </m:r>
                    <m:r>
                      <a:rPr lang="en-US" i="1">
                        <a:latin typeface="Cambria Math"/>
                      </a:rPr>
                      <m:t>𝑝</m:t>
                    </m:r>
                    <m:r>
                      <a:rPr lang="en-US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“Atlas</a:t>
                </a:r>
                <a:r>
                  <a:rPr lang="ru-RU" dirty="0" smtClean="0"/>
                  <a:t> </a:t>
                </a:r>
                <a:r>
                  <a:rPr lang="en-US" dirty="0" smtClean="0"/>
                  <a:t>“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Fluid mechanics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Darcy-</a:t>
                </a:r>
                <a:r>
                  <a:rPr lang="en-US" dirty="0" err="1" smtClean="0"/>
                  <a:t>Weisbach</a:t>
                </a:r>
                <a:endParaRPr lang="ru-RU" dirty="0" smtClean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142" y="824012"/>
                <a:ext cx="8335203" cy="2169825"/>
              </a:xfrm>
              <a:prstGeom prst="rect">
                <a:avLst/>
              </a:prstGeom>
              <a:blipFill>
                <a:blip r:embed="rId2"/>
                <a:stretch>
                  <a:fillRect l="-512" b="-16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1763688" y="3305916"/>
                <a:ext cx="5796645" cy="20432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𝑚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/>
                                  </a:rPr>
                                  <m:t>𝐶</m:t>
                                </m:r>
                                <m:sSub>
                                  <m:sSubPr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𝜌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  <m:rad>
                                  <m:radPr>
                                    <m:degHide m:val="on"/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f>
                                      <m:fPr>
                                        <m:ctrlP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ru-RU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/>
                                              </a:rPr>
                                              <m:t>𝑇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/>
                                              </a:rPr>
                                              <m:t>0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ru-RU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/>
                                              </a:rPr>
                                              <m:t>𝑇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rad>
                                <m:rad>
                                  <m:radPr>
                                    <m:degHide m:val="on"/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1−</m:t>
                                    </m:r>
                                    <m:sSup>
                                      <m:sSupPr>
                                        <m:ctrlP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ru-RU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ru-RU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f>
                                                  <m:fPr>
                                                    <m:ctrlPr>
                                                      <a:rPr lang="ru-RU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fPr>
                                                  <m:num>
                                                    <m:sSub>
                                                      <m:sSubPr>
                                                        <m:ctrlPr>
                                                          <a:rPr lang="ru-RU" i="1">
                                                            <a:latin typeface="Cambria Math" panose="02040503050406030204" pitchFamily="18" charset="0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i="1">
                                                            <a:latin typeface="Cambria Math"/>
                                                          </a:rPr>
                                                          <m:t>𝑝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i="1">
                                                            <a:latin typeface="Cambria Math"/>
                                                          </a:rPr>
                                                          <m:t>2</m:t>
                                                        </m:r>
                                                      </m:sub>
                                                    </m:sSub>
                                                  </m:num>
                                                  <m:den>
                                                    <m:sSub>
                                                      <m:sSubPr>
                                                        <m:ctrlPr>
                                                          <a:rPr lang="ru-RU" i="1">
                                                            <a:latin typeface="Cambria Math" panose="02040503050406030204" pitchFamily="18" charset="0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i="1">
                                                            <a:latin typeface="Cambria Math"/>
                                                          </a:rPr>
                                                          <m:t>𝑝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i="1">
                                                            <a:latin typeface="Cambria Math"/>
                                                          </a:rPr>
                                                          <m:t>1</m:t>
                                                        </m:r>
                                                      </m:sub>
                                                    </m:sSub>
                                                  </m:den>
                                                </m:f>
                                                <m:r>
                                                  <a:rPr lang="en-US" i="1">
                                                    <a:latin typeface="Cambria Math"/>
                                                  </a:rPr>
                                                  <m:t>−</m:t>
                                                </m:r>
                                                <m:r>
                                                  <a:rPr lang="en-US" i="1">
                                                    <a:latin typeface="Cambria Math"/>
                                                  </a:rPr>
                                                  <m:t>𝑏</m:t>
                                                </m:r>
                                              </m:num>
                                              <m:den>
                                                <m:r>
                                                  <a:rPr lang="en-US" i="1">
                                                    <a:latin typeface="Cambria Math"/>
                                                  </a:rPr>
                                                  <m:t>1−</m:t>
                                                </m:r>
                                                <m:r>
                                                  <a:rPr lang="en-US" i="1">
                                                    <a:latin typeface="Cambria Math"/>
                                                  </a:rPr>
                                                  <m:t>𝑏</m:t>
                                                </m:r>
                                              </m:den>
                                            </m:f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  <m:r>
                                  <a:rPr lang="en-US" i="1">
                                    <a:latin typeface="Cambria Math"/>
                                  </a:rPr>
                                  <m:t>,  </m:t>
                                </m:r>
                                <m:f>
                                  <m:fPr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i="1"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i="1">
                                    <a:latin typeface="Cambria Math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/>
                                  </a:rPr>
                                  <m:t>𝐶</m:t>
                                </m:r>
                                <m:sSub>
                                  <m:sSubPr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𝜌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  <m:rad>
                                  <m:radPr>
                                    <m:degHide m:val="on"/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f>
                                      <m:fPr>
                                        <m:ctrlP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ru-RU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/>
                                              </a:rPr>
                                              <m:t>𝑇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/>
                                              </a:rPr>
                                              <m:t>0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ru-RU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/>
                                              </a:rPr>
                                              <m:t>𝑇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rad>
                                <m:r>
                                  <a:rPr lang="en-US" i="1">
                                    <a:latin typeface="Cambria Math"/>
                                  </a:rPr>
                                  <m:t>,  </m:t>
                                </m:r>
                                <m:f>
                                  <m:fPr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i="1"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i="1">
                                    <a:latin typeface="Cambria Math"/>
                                  </a:rPr>
                                  <m:t>𝑏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3305916"/>
                <a:ext cx="5796645" cy="204325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3923928" y="5661248"/>
            <a:ext cx="2056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“Atlas” model</a:t>
            </a:r>
          </a:p>
        </p:txBody>
      </p:sp>
    </p:spTree>
    <p:extLst>
      <p:ext uri="{BB962C8B-B14F-4D97-AF65-F5344CB8AC3E}">
        <p14:creationId xmlns:p14="http://schemas.microsoft.com/office/powerpoint/2010/main" val="238599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Pneumatic elements and models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6885" y="512676"/>
            <a:ext cx="8335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rgbClr val="0070C0"/>
                </a:solidFill>
              </a:rPr>
              <a:t>Pneumatic lines </a:t>
            </a:r>
            <a:endParaRPr lang="en-US" dirty="0" smtClean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1400" dirty="0" smtClean="0"/>
              <a:t>P</a:t>
            </a:r>
            <a:r>
              <a:rPr lang="en-US" sz="1400" dirty="0"/>
              <a:t>. Beater, Pneumatic Drives, Berlin Heidelberg: Springer-</a:t>
            </a:r>
            <a:r>
              <a:rPr lang="en-US" sz="1400" dirty="0" err="1"/>
              <a:t>Verlag</a:t>
            </a:r>
            <a:r>
              <a:rPr lang="en-US" sz="1400" dirty="0"/>
              <a:t>, </a:t>
            </a:r>
            <a:r>
              <a:rPr lang="en-US" sz="1400" dirty="0" smtClean="0"/>
              <a:t>2007</a:t>
            </a:r>
            <a:endParaRPr lang="en-US" sz="1400" dirty="0" smtClean="0">
              <a:solidFill>
                <a:srgbClr val="0070C0"/>
              </a:solidFill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2771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7067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8359" y="1436006"/>
            <a:ext cx="79435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The </a:t>
            </a:r>
            <a:r>
              <a:rPr lang="en-US" sz="1600" dirty="0" smtClean="0">
                <a:solidFill>
                  <a:srgbClr val="0070C0"/>
                </a:solidFill>
              </a:rPr>
              <a:t>dynamic line model </a:t>
            </a:r>
            <a:r>
              <a:rPr lang="en-US" sz="1600" dirty="0">
                <a:solidFill>
                  <a:srgbClr val="0070C0"/>
                </a:solidFill>
              </a:rPr>
              <a:t>i</a:t>
            </a:r>
            <a:r>
              <a:rPr lang="en-US" sz="1600" dirty="0"/>
              <a:t>s based on the continuity equations, the equation for the dynamics of a small section of the flow, and the equation for a </a:t>
            </a:r>
            <a:r>
              <a:rPr lang="en-US" sz="1600" dirty="0" err="1"/>
              <a:t>polytropic</a:t>
            </a:r>
            <a:r>
              <a:rPr lang="en-US" sz="1600" dirty="0"/>
              <a:t> process.</a:t>
            </a:r>
            <a:endParaRPr lang="ru-RU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The </a:t>
            </a:r>
            <a:r>
              <a:rPr lang="en-US" sz="1600" dirty="0" smtClean="0"/>
              <a:t>line </a:t>
            </a:r>
            <a:r>
              <a:rPr lang="en-US" sz="1600" dirty="0"/>
              <a:t>is divided into N equal segments, partial derivatives are replaced by finite differences. As a result, we have a system of ordinary differential equations.</a:t>
            </a:r>
            <a:endParaRPr lang="en-US" sz="1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1807015" y="3212976"/>
                <a:ext cx="5529969" cy="15333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+1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𝛥</m:t>
                          </m:r>
                          <m:r>
                            <a:rPr lang="en-US" i="1">
                              <a:latin typeface="Cambria Math"/>
                            </a:rPr>
                            <m:t>𝐿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𝐴</m:t>
                          </m:r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𝛥</m:t>
                          </m:r>
                          <m:r>
                            <a:rPr lang="en-US" i="1">
                              <a:latin typeface="Cambria Math"/>
                            </a:rPr>
                            <m:t>𝐿</m:t>
                          </m:r>
                        </m:den>
                      </m:f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(</m:t>
                          </m:r>
                          <m:acc>
                            <m:accPr>
                              <m:chr m:val="̇"/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𝑖</m:t>
                          </m:r>
                          <m:r>
                            <a:rPr lang="en-US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̇"/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ru-RU" i="1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</m:acc>
                            </m:e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ru-RU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ru-RU" i="1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̇"/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ru-RU" i="1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</m:acc>
                            </m:e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ru-RU" i="1">
                                  <a:latin typeface="Cambria Math"/>
                                </a:rPr>
                                <m:t>+1</m:t>
                              </m:r>
                            </m:sub>
                          </m:sSub>
                          <m:r>
                            <a:rPr lang="ru-RU" i="1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̇"/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ru-RU" i="1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</m:acc>
                            </m:e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ru-RU" i="1">
                              <a:latin typeface="Cambria Math"/>
                            </a:rPr>
                            <m:t>𝛥</m:t>
                          </m:r>
                          <m:r>
                            <a:rPr lang="ru-RU" i="1">
                              <a:latin typeface="Cambria Math"/>
                            </a:rPr>
                            <m:t>𝐿</m:t>
                          </m:r>
                        </m:den>
                      </m:f>
                      <m:r>
                        <a:rPr lang="ru-RU" i="1">
                          <a:latin typeface="Cambria Math"/>
                        </a:rPr>
                        <m:t>−</m:t>
                      </m:r>
                      <m:r>
                        <a:rPr lang="ru-RU" i="1">
                          <a:latin typeface="Cambria Math"/>
                        </a:rPr>
                        <m:t>𝐴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ru-RU" i="1">
                                  <a:latin typeface="Cambria Math"/>
                                </a:rPr>
                                <m:t>+1</m:t>
                              </m:r>
                            </m:sub>
                          </m:sSub>
                          <m:r>
                            <a:rPr lang="ru-RU" i="1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ru-RU" i="1">
                              <a:latin typeface="Cambria Math"/>
                            </a:rPr>
                            <m:t>𝛥</m:t>
                          </m:r>
                          <m:r>
                            <a:rPr lang="ru-RU" i="1">
                              <a:latin typeface="Cambria Math"/>
                            </a:rPr>
                            <m:t>𝐿</m:t>
                          </m:r>
                        </m:den>
                      </m:f>
                      <m:r>
                        <a:rPr lang="ru-RU" i="1">
                          <a:latin typeface="Cambria Math"/>
                        </a:rPr>
                        <m:t>−</m:t>
                      </m:r>
                      <m:r>
                        <a:rPr lang="ru-RU" i="1">
                          <a:latin typeface="Cambria Math"/>
                        </a:rPr>
                        <m:t>𝐴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ru-RU" i="1">
                              <a:latin typeface="Cambria Math"/>
                            </a:rPr>
                            <m:t>2</m:t>
                          </m:r>
                          <m:r>
                            <a:rPr lang="ru-RU" i="1">
                              <a:latin typeface="Cambria Math"/>
                            </a:rPr>
                            <m:t>𝐷</m:t>
                          </m:r>
                        </m:den>
                      </m:f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  <m:sup>
                          <m:r>
                            <a:rPr lang="ru-RU" i="1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𝑖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0,…,</m:t>
                      </m:r>
                      <m:r>
                        <a:rPr lang="en-US" b="0" i="1" smtClean="0">
                          <a:latin typeface="Cambria Math"/>
                        </a:rPr>
                        <m:t>𝑁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7015" y="3212976"/>
                <a:ext cx="5529969" cy="153336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044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Pneumatic elements and models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6885" y="512676"/>
            <a:ext cx="83352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70C0"/>
                </a:solidFill>
              </a:rPr>
              <a:t>Height control valve</a:t>
            </a: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70C0"/>
                </a:solidFill>
              </a:rPr>
              <a:t>HCV – height control valve 		LV – leveling valve</a:t>
            </a:r>
            <a:endParaRPr lang="ru-RU" dirty="0" smtClean="0">
              <a:solidFill>
                <a:srgbClr val="0070C0"/>
              </a:solidFill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7067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652" y="1772816"/>
            <a:ext cx="2571750" cy="2060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082" y="4113076"/>
            <a:ext cx="3310890" cy="1674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204864"/>
            <a:ext cx="2950845" cy="29394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156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Pneumatic elements and models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6885" y="512676"/>
            <a:ext cx="2310125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70C0"/>
                </a:solidFill>
              </a:rPr>
              <a:t>Height control valve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7067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Полотно 76"/>
          <p:cNvGrpSpPr/>
          <p:nvPr/>
        </p:nvGrpSpPr>
        <p:grpSpPr>
          <a:xfrm>
            <a:off x="3563888" y="602031"/>
            <a:ext cx="5334000" cy="3503775"/>
            <a:chOff x="0" y="0"/>
            <a:chExt cx="5334000" cy="3503775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0" y="0"/>
              <a:ext cx="5334000" cy="3503295"/>
            </a:xfrm>
            <a:prstGeom prst="rect">
              <a:avLst/>
            </a:prstGeom>
          </p:spPr>
        </p:sp>
        <p:pic>
          <p:nvPicPr>
            <p:cNvPr id="14" name="Рисунок 13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5"/>
              <a:ext cx="5298392" cy="35037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Прямоугольная выноска 14"/>
            <p:cNvSpPr/>
            <p:nvPr/>
          </p:nvSpPr>
          <p:spPr>
            <a:xfrm>
              <a:off x="780751" y="341738"/>
              <a:ext cx="1287684" cy="375916"/>
            </a:xfrm>
            <a:prstGeom prst="wedgeRectCallout">
              <a:avLst>
                <a:gd name="adj1" fmla="val 57655"/>
                <a:gd name="adj2" fmla="val 128057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400" dirty="0" smtClean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HCV</a:t>
              </a:r>
              <a:r>
                <a:rPr lang="en-US" sz="1400" dirty="0" smtClean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casing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6" name="Прямоугольная выноска 15"/>
            <p:cNvSpPr/>
            <p:nvPr/>
          </p:nvSpPr>
          <p:spPr>
            <a:xfrm>
              <a:off x="3273096" y="111080"/>
              <a:ext cx="1290357" cy="555195"/>
            </a:xfrm>
            <a:prstGeom prst="wedgeRectCallout">
              <a:avLst>
                <a:gd name="adj1" fmla="val -78462"/>
                <a:gd name="adj2" fmla="val 155478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400" dirty="0" smtClean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Control arm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7" name="Прямоугольная выноска 16"/>
            <p:cNvSpPr/>
            <p:nvPr/>
          </p:nvSpPr>
          <p:spPr>
            <a:xfrm>
              <a:off x="3982001" y="1999433"/>
              <a:ext cx="1290169" cy="581397"/>
            </a:xfrm>
            <a:prstGeom prst="wedgeRectCallout">
              <a:avLst>
                <a:gd name="adj1" fmla="val -96969"/>
                <a:gd name="adj2" fmla="val -116081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400" dirty="0" smtClean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link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</p:txBody>
        </p:sp>
      </p:grpSp>
      <p:pic>
        <p:nvPicPr>
          <p:cNvPr id="18" name="Рисунок 1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20" y="3969060"/>
            <a:ext cx="2759075" cy="1700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381" y="3767018"/>
            <a:ext cx="2529205" cy="200977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19"/>
          <p:cNvSpPr txBox="1"/>
          <p:nvPr/>
        </p:nvSpPr>
        <p:spPr>
          <a:xfrm>
            <a:off x="1634091" y="2205073"/>
            <a:ext cx="1674186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Neutral position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1560" y="5782046"/>
            <a:ext cx="3306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Supply position (increase pressure)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237600" y="5782046"/>
            <a:ext cx="3511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Exhaust position (decrease pressure)</a:t>
            </a:r>
          </a:p>
        </p:txBody>
      </p:sp>
    </p:spTree>
    <p:extLst>
      <p:ext uri="{BB962C8B-B14F-4D97-AF65-F5344CB8AC3E}">
        <p14:creationId xmlns:p14="http://schemas.microsoft.com/office/powerpoint/2010/main" val="116371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Pneumatic elements and models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6885" y="512676"/>
            <a:ext cx="8335203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rgbClr val="0070C0"/>
                </a:solidFill>
              </a:rPr>
              <a:t>Height control valve</a:t>
            </a:r>
          </a:p>
          <a:p>
            <a:pPr algn="ctr">
              <a:lnSpc>
                <a:spcPct val="150000"/>
              </a:lnSpc>
            </a:pPr>
            <a:endParaRPr lang="en-US" dirty="0" smtClean="0">
              <a:solidFill>
                <a:srgbClr val="0070C0"/>
              </a:solidFill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7067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3548" y="1088740"/>
            <a:ext cx="8568952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err="1"/>
              <a:t>The</a:t>
            </a:r>
            <a:r>
              <a:rPr lang="ru-RU" dirty="0"/>
              <a:t> </a:t>
            </a:r>
            <a:r>
              <a:rPr lang="ru-RU" dirty="0" err="1"/>
              <a:t>main</a:t>
            </a:r>
            <a:r>
              <a:rPr lang="ru-RU" dirty="0"/>
              <a:t> HCV </a:t>
            </a:r>
            <a:r>
              <a:rPr lang="ru-RU" dirty="0" err="1"/>
              <a:t>characteristic</a:t>
            </a:r>
            <a:r>
              <a:rPr lang="ru-RU" dirty="0"/>
              <a:t> </a:t>
            </a:r>
            <a:r>
              <a:rPr lang="ru-RU" dirty="0" err="1"/>
              <a:t>is</a:t>
            </a:r>
            <a:r>
              <a:rPr lang="ru-RU" dirty="0"/>
              <a:t> </a:t>
            </a:r>
            <a:r>
              <a:rPr lang="ru-RU" dirty="0" err="1"/>
              <a:t>the</a:t>
            </a:r>
            <a:r>
              <a:rPr lang="ru-RU" dirty="0"/>
              <a:t> </a:t>
            </a:r>
            <a:r>
              <a:rPr lang="ru-RU" dirty="0" err="1"/>
              <a:t>dependence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</a:t>
            </a:r>
            <a:r>
              <a:rPr lang="ru-RU" dirty="0" err="1"/>
              <a:t>the</a:t>
            </a:r>
            <a:r>
              <a:rPr lang="ru-RU" dirty="0"/>
              <a:t> </a:t>
            </a:r>
            <a:r>
              <a:rPr lang="ru-RU" dirty="0" err="1"/>
              <a:t>volume</a:t>
            </a:r>
            <a:r>
              <a:rPr lang="ru-RU" dirty="0"/>
              <a:t> </a:t>
            </a:r>
            <a:r>
              <a:rPr lang="ru-RU" dirty="0" err="1"/>
              <a:t>flow</a:t>
            </a:r>
            <a:r>
              <a:rPr lang="ru-RU" dirty="0"/>
              <a:t> </a:t>
            </a:r>
            <a:r>
              <a:rPr lang="ru-RU" dirty="0" err="1"/>
              <a:t>rate</a:t>
            </a:r>
            <a:r>
              <a:rPr lang="ru-RU" dirty="0"/>
              <a:t> </a:t>
            </a:r>
            <a:r>
              <a:rPr lang="ru-RU" dirty="0" err="1"/>
              <a:t>on</a:t>
            </a:r>
            <a:r>
              <a:rPr lang="ru-RU" dirty="0"/>
              <a:t> </a:t>
            </a:r>
            <a:r>
              <a:rPr lang="ru-RU" dirty="0" err="1"/>
              <a:t>the</a:t>
            </a:r>
            <a:r>
              <a:rPr lang="ru-RU" dirty="0"/>
              <a:t> </a:t>
            </a:r>
            <a:r>
              <a:rPr lang="ru-RU" dirty="0" err="1"/>
              <a:t>control</a:t>
            </a:r>
            <a:r>
              <a:rPr lang="ru-RU" dirty="0"/>
              <a:t> </a:t>
            </a:r>
            <a:r>
              <a:rPr lang="ru-RU" dirty="0" err="1"/>
              <a:t>arm</a:t>
            </a:r>
            <a:r>
              <a:rPr lang="ru-RU" dirty="0"/>
              <a:t> </a:t>
            </a:r>
            <a:r>
              <a:rPr lang="ru-RU" dirty="0" err="1"/>
              <a:t>angle</a:t>
            </a:r>
            <a:endParaRPr lang="en-US" sz="1600" dirty="0" smtClean="0"/>
          </a:p>
        </p:txBody>
      </p:sp>
      <p:pic>
        <p:nvPicPr>
          <p:cNvPr id="13" name="Рисунок 1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83" y="2336154"/>
            <a:ext cx="2915920" cy="2613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231" y="2723224"/>
            <a:ext cx="3418205" cy="19805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487651" y="5099488"/>
            <a:ext cx="8568952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/>
              <a:t>Examples of flow rate curves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00621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Pneumatic elements and models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6885" y="512676"/>
            <a:ext cx="833520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70C0"/>
                </a:solidFill>
              </a:rPr>
              <a:t>Equations </a:t>
            </a:r>
            <a:r>
              <a:rPr lang="en-US" dirty="0" smtClean="0">
                <a:solidFill>
                  <a:srgbClr val="0070C0"/>
                </a:solidFill>
              </a:rPr>
              <a:t>of an arbitrary pneumatic system</a:t>
            </a:r>
            <a:endParaRPr lang="ru-RU" dirty="0" smtClean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3488667" y="1100076"/>
                <a:ext cx="2217722" cy="6449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/>
                        </a:rPr>
                        <m:t>𝑝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latin typeface="Cambria Math"/>
                                    </a:rPr>
                                    <m:t>𝑉</m:t>
                                  </m:r>
                                </m:num>
                                <m:den>
                                  <m:r>
                                    <a:rPr lang="ru-RU" i="1">
                                      <a:latin typeface="Cambria Math"/>
                                    </a:rPr>
                                    <m:t>𝑚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i="1">
                              <a:latin typeface="Cambria Math"/>
                            </a:rPr>
                            <m:t>𝑛</m:t>
                          </m:r>
                        </m:sup>
                      </m:sSup>
                      <m:r>
                        <a:rPr lang="ru-RU" i="1">
                          <a:latin typeface="Cambria Math"/>
                        </a:rPr>
                        <m:t>=</m:t>
                      </m:r>
                      <m:r>
                        <a:rPr lang="ru-RU" i="1">
                          <a:latin typeface="Cambria Math"/>
                        </a:rPr>
                        <m:t>𝑐</m:t>
                      </m:r>
                      <m:r>
                        <a:rPr lang="ru-RU" i="1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ru-RU">
                          <a:latin typeface="Cambria Math"/>
                        </a:rPr>
                        <m:t>const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8667" y="1100076"/>
                <a:ext cx="2217722" cy="644985"/>
              </a:xfrm>
              <a:prstGeom prst="rect">
                <a:avLst/>
              </a:prstGeom>
              <a:blipFill>
                <a:blip r:embed="rId2"/>
                <a:stretch>
                  <a:fillRect b="-84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5846625" y="1019437"/>
                <a:ext cx="2393540" cy="9191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/>
                        </a:rPr>
                        <m:t>𝑚</m:t>
                      </m:r>
                      <m:r>
                        <a:rPr lang="ru-RU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ru-RU" i="1">
                          <a:latin typeface="Cambria Math"/>
                        </a:rPr>
                        <m:t>+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ru-RU" i="1">
                              <a:latin typeface="Cambria Math"/>
                            </a:rPr>
                            <m:t>𝑖</m:t>
                          </m:r>
                        </m:sub>
                        <m:sup/>
                        <m:e>
                          <m:nary>
                            <m:naryPr>
                              <m:limLoc m:val="undOvr"/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ru-RU" i="1">
                                  <a:latin typeface="Cambria Math"/>
                                </a:rPr>
                                <m:t>𝑡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̇"/>
                                      <m:ctrlPr>
                                        <a:rPr lang="ru-RU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ru-RU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ru-RU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nary>
                      <m:r>
                        <a:rPr lang="ru-RU" i="1">
                          <a:latin typeface="Cambria Math"/>
                        </a:rPr>
                        <m:t>𝑑𝑡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6625" y="1019437"/>
                <a:ext cx="2393540" cy="9191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3549091" y="1770461"/>
                <a:ext cx="153907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ru-RU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ru-RU" i="1">
                          <a:latin typeface="Cambria Math"/>
                        </a:rPr>
                        <m:t>(</m:t>
                      </m:r>
                      <m:r>
                        <a:rPr lang="ru-RU" i="1">
                          <a:latin typeface="Cambria Math"/>
                        </a:rPr>
                        <m:t>𝑝</m:t>
                      </m:r>
                      <m:r>
                        <a:rPr lang="ru-RU" i="1">
                          <a:latin typeface="Cambria Math"/>
                        </a:rPr>
                        <m:t>,</m:t>
                      </m:r>
                      <m:r>
                        <a:rPr lang="ru-RU" i="1">
                          <a:latin typeface="Cambria Math"/>
                        </a:rPr>
                        <m:t>h</m:t>
                      </m:r>
                      <m:r>
                        <a:rPr lang="ru-RU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091" y="1770461"/>
                <a:ext cx="1539076" cy="369332"/>
              </a:xfrm>
              <a:prstGeom prst="rect">
                <a:avLst/>
              </a:prstGeom>
              <a:blipFill>
                <a:blip r:embed="rId4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834607" y="1287157"/>
            <a:ext cx="2645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1</a:t>
            </a:r>
            <a:r>
              <a:rPr lang="ru-RU" sz="1600" dirty="0" smtClean="0">
                <a:solidFill>
                  <a:srgbClr val="0000FF"/>
                </a:solidFill>
              </a:rPr>
              <a:t>. </a:t>
            </a:r>
            <a:r>
              <a:rPr lang="en-US" sz="1600" dirty="0" smtClean="0">
                <a:solidFill>
                  <a:srgbClr val="0000FF"/>
                </a:solidFill>
              </a:rPr>
              <a:t>Chamber and air spring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30005" y="1775839"/>
            <a:ext cx="2645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+ </a:t>
            </a:r>
            <a:r>
              <a:rPr lang="en-US" sz="1600" dirty="0" smtClean="0"/>
              <a:t>for an air spring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838919" y="2386627"/>
            <a:ext cx="2645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2</a:t>
            </a:r>
            <a:r>
              <a:rPr lang="ru-RU" sz="1600" dirty="0" smtClean="0"/>
              <a:t>. </a:t>
            </a:r>
            <a:r>
              <a:rPr lang="en-US" sz="1600" dirty="0" smtClean="0">
                <a:solidFill>
                  <a:srgbClr val="0000FF"/>
                </a:solidFill>
              </a:rPr>
              <a:t>Pneumatic line</a:t>
            </a:r>
            <a:r>
              <a:rPr lang="ru-RU" sz="1600" dirty="0" smtClean="0"/>
              <a:t>   </a:t>
            </a:r>
          </a:p>
          <a:p>
            <a:r>
              <a:rPr lang="en-US" sz="1600" dirty="0"/>
              <a:t>a</a:t>
            </a:r>
            <a:r>
              <a:rPr lang="ru-RU" sz="1600" dirty="0" smtClean="0"/>
              <a:t>) </a:t>
            </a:r>
            <a:r>
              <a:rPr lang="en-US" sz="1600" dirty="0" smtClean="0"/>
              <a:t>Stationary model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832671" y="3092158"/>
            <a:ext cx="2645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b</a:t>
            </a:r>
            <a:r>
              <a:rPr lang="ru-RU" sz="1600" dirty="0" smtClean="0"/>
              <a:t>) </a:t>
            </a:r>
            <a:r>
              <a:rPr lang="en-US" sz="1600" dirty="0" smtClean="0"/>
              <a:t>Dynamic model</a:t>
            </a:r>
            <a:endParaRPr lang="ru-RU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3184267" y="3098570"/>
                <a:ext cx="5529969" cy="15333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+1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𝛥</m:t>
                          </m:r>
                          <m:r>
                            <a:rPr lang="en-US" i="1">
                              <a:latin typeface="Cambria Math"/>
                            </a:rPr>
                            <m:t>𝐿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𝐴</m:t>
                          </m:r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𝛥</m:t>
                          </m:r>
                          <m:r>
                            <a:rPr lang="en-US" i="1">
                              <a:latin typeface="Cambria Math"/>
                            </a:rPr>
                            <m:t>𝐿</m:t>
                          </m:r>
                        </m:den>
                      </m:f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(</m:t>
                          </m:r>
                          <m:acc>
                            <m:accPr>
                              <m:chr m:val="̇"/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𝑖</m:t>
                          </m:r>
                          <m:r>
                            <a:rPr lang="en-US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̇"/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ru-RU" i="1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</m:acc>
                            </m:e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ru-RU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ru-RU" i="1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̇"/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ru-RU" i="1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</m:acc>
                            </m:e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ru-RU" i="1">
                                  <a:latin typeface="Cambria Math"/>
                                </a:rPr>
                                <m:t>+1</m:t>
                              </m:r>
                            </m:sub>
                          </m:sSub>
                          <m:r>
                            <a:rPr lang="ru-RU" i="1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̇"/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ru-RU" i="1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</m:acc>
                            </m:e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ru-RU" i="1">
                              <a:latin typeface="Cambria Math"/>
                            </a:rPr>
                            <m:t>𝛥</m:t>
                          </m:r>
                          <m:r>
                            <a:rPr lang="ru-RU" i="1">
                              <a:latin typeface="Cambria Math"/>
                            </a:rPr>
                            <m:t>𝐿</m:t>
                          </m:r>
                        </m:den>
                      </m:f>
                      <m:r>
                        <a:rPr lang="ru-RU" i="1">
                          <a:latin typeface="Cambria Math"/>
                        </a:rPr>
                        <m:t>−</m:t>
                      </m:r>
                      <m:r>
                        <a:rPr lang="ru-RU" i="1">
                          <a:latin typeface="Cambria Math"/>
                        </a:rPr>
                        <m:t>𝐴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ru-RU" i="1">
                                  <a:latin typeface="Cambria Math"/>
                                </a:rPr>
                                <m:t>+1</m:t>
                              </m:r>
                            </m:sub>
                          </m:sSub>
                          <m:r>
                            <a:rPr lang="ru-RU" i="1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ru-RU" i="1">
                              <a:latin typeface="Cambria Math"/>
                            </a:rPr>
                            <m:t>𝛥</m:t>
                          </m:r>
                          <m:r>
                            <a:rPr lang="ru-RU" i="1">
                              <a:latin typeface="Cambria Math"/>
                            </a:rPr>
                            <m:t>𝐿</m:t>
                          </m:r>
                        </m:den>
                      </m:f>
                      <m:r>
                        <a:rPr lang="ru-RU" i="1">
                          <a:latin typeface="Cambria Math"/>
                        </a:rPr>
                        <m:t>−</m:t>
                      </m:r>
                      <m:r>
                        <a:rPr lang="ru-RU" i="1">
                          <a:latin typeface="Cambria Math"/>
                        </a:rPr>
                        <m:t>𝐴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ru-RU" i="1">
                              <a:latin typeface="Cambria Math"/>
                            </a:rPr>
                            <m:t>2</m:t>
                          </m:r>
                          <m:r>
                            <a:rPr lang="ru-RU" i="1">
                              <a:latin typeface="Cambria Math"/>
                            </a:rPr>
                            <m:t>𝐷</m:t>
                          </m:r>
                        </m:den>
                      </m:f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  <m:sup>
                          <m:r>
                            <a:rPr lang="ru-RU" i="1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𝑖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0,…,</m:t>
                      </m:r>
                      <m:r>
                        <a:rPr lang="en-US" b="0" i="1" smtClean="0">
                          <a:latin typeface="Cambria Math"/>
                        </a:rPr>
                        <m:t>𝑁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4267" y="3098570"/>
                <a:ext cx="5529969" cy="153336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903499" y="4525702"/>
            <a:ext cx="2645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3. </a:t>
            </a:r>
            <a:r>
              <a:rPr lang="en-US" sz="1600" dirty="0" smtClean="0">
                <a:solidFill>
                  <a:srgbClr val="0000FF"/>
                </a:solidFill>
              </a:rPr>
              <a:t>Connection of lines</a:t>
            </a:r>
            <a:r>
              <a:rPr lang="ru-RU" sz="1600" dirty="0" smtClean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3674872" y="4525289"/>
                <a:ext cx="1236236" cy="3701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/>
                          </a:rPr>
                          <m:t>𝑙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𝑚</m:t>
                                </m:r>
                              </m:e>
                            </m:acc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𝑖𝑙</m:t>
                            </m:r>
                          </m:sub>
                        </m:sSub>
                      </m:e>
                    </m:nary>
                    <m:r>
                      <a:rPr lang="en-US">
                        <a:latin typeface="Cambria Math"/>
                      </a:rPr>
                      <m:t>=0</m:t>
                    </m:r>
                  </m:oMath>
                </a14:m>
                <a:r>
                  <a:rPr lang="en-US" dirty="0"/>
                  <a:t>.</a:t>
                </a:r>
                <a:endParaRPr lang="ru-RU" dirty="0"/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4872" y="4525289"/>
                <a:ext cx="1236236" cy="370101"/>
              </a:xfrm>
              <a:prstGeom prst="rect">
                <a:avLst/>
              </a:prstGeom>
              <a:blipFill rotWithShape="1">
                <a:blip r:embed="rId6"/>
                <a:stretch>
                  <a:fillRect l="-27586" t="-119672" r="-2956" b="-1836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3618111" y="2591841"/>
                <a:ext cx="153740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ru-RU" i="1">
                                  <a:latin typeface="Cambria Math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ru-RU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ru-RU" i="1">
                                  <a:latin typeface="Cambria Math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(</m:t>
                      </m:r>
                      <m:r>
                        <a:rPr lang="ru-RU" i="1" smtClean="0"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𝑝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8111" y="2591841"/>
                <a:ext cx="1537409" cy="369332"/>
              </a:xfrm>
              <a:prstGeom prst="rect">
                <a:avLst/>
              </a:prstGeom>
              <a:blipFill>
                <a:blip r:embed="rId7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1004805" y="4898602"/>
            <a:ext cx="7344816" cy="1323439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In </a:t>
            </a:r>
            <a:r>
              <a:rPr lang="en-US" sz="1600" dirty="0"/>
              <a:t>the case of </a:t>
            </a:r>
            <a:r>
              <a:rPr lang="en-US" sz="1600" dirty="0">
                <a:solidFill>
                  <a:srgbClr val="0000FF"/>
                </a:solidFill>
              </a:rPr>
              <a:t>stationary models of </a:t>
            </a:r>
            <a:r>
              <a:rPr lang="en-US" sz="1600" dirty="0" smtClean="0">
                <a:solidFill>
                  <a:srgbClr val="0000FF"/>
                </a:solidFill>
              </a:rPr>
              <a:t>lines </a:t>
            </a:r>
            <a:r>
              <a:rPr lang="en-US" sz="1600" dirty="0"/>
              <a:t>we have a system of nonlinear algebraic equations, which is solved by the Newton-Raphson </a:t>
            </a:r>
            <a:r>
              <a:rPr lang="en-US" sz="1600" dirty="0" smtClean="0"/>
              <a:t>method.</a:t>
            </a:r>
            <a:endParaRPr lang="ru-RU" sz="1600" dirty="0" smtClean="0"/>
          </a:p>
          <a:p>
            <a:endParaRPr lang="ru-RU" sz="1600" dirty="0"/>
          </a:p>
          <a:p>
            <a:r>
              <a:rPr lang="en-US" sz="1600" dirty="0"/>
              <a:t>In the case of </a:t>
            </a:r>
            <a:r>
              <a:rPr lang="en-US" sz="1600" dirty="0">
                <a:solidFill>
                  <a:srgbClr val="0000FF"/>
                </a:solidFill>
              </a:rPr>
              <a:t>dynamic models of tubes, </a:t>
            </a:r>
            <a:r>
              <a:rPr lang="en-US" sz="1600" dirty="0"/>
              <a:t>we have a system of differential and algebraic </a:t>
            </a:r>
            <a:r>
              <a:rPr lang="en-US" sz="1600" dirty="0" smtClean="0"/>
              <a:t>equations, which is solver by a special solver.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1527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/>
              <a:t>General information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512676"/>
            <a:ext cx="8335203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rgbClr val="0070C0"/>
                </a:solidFill>
              </a:rPr>
              <a:t>Suspensions with air springs (pneumatic suspension)</a:t>
            </a:r>
            <a:endParaRPr lang="en-US" dirty="0" smtClean="0">
              <a:solidFill>
                <a:srgbClr val="0070C0"/>
              </a:solidFill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/>
              <a:t>Passenger railway </a:t>
            </a:r>
            <a:r>
              <a:rPr lang="en-US" sz="1600" dirty="0" smtClean="0"/>
              <a:t>transport</a:t>
            </a:r>
            <a:endParaRPr lang="ru-RU" sz="1600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/>
              <a:t>Automobiles (buses, trucks, passenger cars)</a:t>
            </a:r>
            <a:endParaRPr lang="ru-RU" sz="1600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 smtClean="0"/>
              <a:t>Monorail trains</a:t>
            </a:r>
            <a:endParaRPr lang="ru-RU" sz="1600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 smtClean="0"/>
              <a:t>Maglev trains</a:t>
            </a:r>
            <a:endParaRPr lang="ru-RU" sz="1600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685986"/>
            <a:ext cx="2736304" cy="162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4" descr="rail_bogi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8" name="Picture 6" descr="Bogie|Trelleborg Antivibration Solution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73" y="3429000"/>
            <a:ext cx="581724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086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tx1"/>
                </a:solidFill>
              </a:rPr>
              <a:t>Finite element model of air spring bellows</a:t>
            </a:r>
            <a:endParaRPr lang="ru-RU" sz="2000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664804"/>
            <a:ext cx="83352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General information / </a:t>
            </a:r>
            <a:r>
              <a:rPr lang="ru-RU" sz="1600" dirty="0" smtClean="0">
                <a:solidFill>
                  <a:schemeClr val="bg1">
                    <a:lumMod val="65000"/>
                  </a:schemeClr>
                </a:solidFill>
              </a:rPr>
              <a:t>Общая информация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Pneumatic elements and models</a:t>
            </a:r>
            <a:r>
              <a:rPr lang="ru-RU" sz="2000" dirty="0" smtClean="0">
                <a:solidFill>
                  <a:schemeClr val="bg1">
                    <a:lumMod val="65000"/>
                  </a:schemeClr>
                </a:solidFill>
              </a:rPr>
              <a:t> / </a:t>
            </a:r>
            <a:r>
              <a:rPr lang="ru-RU" sz="1600" dirty="0" smtClean="0">
                <a:solidFill>
                  <a:schemeClr val="bg1">
                    <a:lumMod val="65000"/>
                  </a:schemeClr>
                </a:solidFill>
              </a:rPr>
              <a:t>Пневматические элементы и их модели</a:t>
            </a:r>
            <a:endParaRPr lang="en-US" sz="1600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>
                <a:solidFill>
                  <a:srgbClr val="0070C0"/>
                </a:solidFill>
              </a:rPr>
              <a:t>Finite element model of air spring bellows</a:t>
            </a:r>
            <a:r>
              <a:rPr lang="ru-RU" sz="2000" dirty="0">
                <a:solidFill>
                  <a:srgbClr val="0070C0"/>
                </a:solidFill>
              </a:rPr>
              <a:t> / МКЭ модель баллона </a:t>
            </a:r>
            <a:r>
              <a:rPr lang="ru-RU" sz="2000" dirty="0" err="1">
                <a:solidFill>
                  <a:srgbClr val="0070C0"/>
                </a:solidFill>
              </a:rPr>
              <a:t>пневморессоры</a:t>
            </a:r>
            <a:endParaRPr lang="en-US" sz="2000" dirty="0">
              <a:solidFill>
                <a:srgbClr val="0070C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Verification and example</a:t>
            </a:r>
            <a:r>
              <a:rPr lang="ru-RU" sz="2000" dirty="0" smtClean="0"/>
              <a:t> / </a:t>
            </a:r>
            <a:r>
              <a:rPr lang="ru-RU" sz="1600" dirty="0" smtClean="0"/>
              <a:t>Тестирование и пример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17845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tx1"/>
                </a:solidFill>
              </a:rPr>
              <a:t>Finite element model of air spring bellows</a:t>
            </a:r>
            <a:endParaRPr lang="ru-RU" sz="20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6885" y="512676"/>
            <a:ext cx="8335203" cy="185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A </a:t>
            </a:r>
            <a:r>
              <a:rPr lang="en-US" dirty="0"/>
              <a:t>special finite element has been developed </a:t>
            </a:r>
            <a:r>
              <a:rPr lang="en-US" dirty="0" smtClean="0"/>
              <a:t>that </a:t>
            </a:r>
            <a:r>
              <a:rPr lang="en-US" dirty="0"/>
              <a:t>allows modeling the dynamics of an air </a:t>
            </a:r>
            <a:r>
              <a:rPr lang="en-US" dirty="0" smtClean="0"/>
              <a:t>spring</a:t>
            </a:r>
            <a:r>
              <a:rPr lang="ru-RU" dirty="0" smtClean="0"/>
              <a:t> </a:t>
            </a:r>
            <a:r>
              <a:rPr lang="en-US" dirty="0" smtClean="0"/>
              <a:t>bellows.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en-US" sz="1400" dirty="0" smtClean="0"/>
              <a:t>Pogorelov</a:t>
            </a:r>
            <a:r>
              <a:rPr lang="en-US" sz="1400" dirty="0"/>
              <a:t>, D.Y. The trapezoidal finite element in absolute coordinates for dynamic modeling of automotive tire and air spring bellows. Part 1: Equations of motion / D.Y Pogorelov, A.N. </a:t>
            </a:r>
            <a:r>
              <a:rPr lang="en-US" sz="1400" dirty="0" err="1"/>
              <a:t>Rodikov</a:t>
            </a:r>
            <a:r>
              <a:rPr lang="en-US" sz="1400" dirty="0"/>
              <a:t> // Transport Problems. 2021. – V.16. – No. 2. – P. 141-152</a:t>
            </a:r>
            <a:endParaRPr lang="en-US" sz="1400" dirty="0" smtClean="0">
              <a:solidFill>
                <a:srgbClr val="0070C0"/>
              </a:solidFill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2771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7067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82" y="2888940"/>
            <a:ext cx="4276629" cy="170499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467544" y="5039630"/>
            <a:ext cx="83352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Model </a:t>
            </a:r>
            <a:r>
              <a:rPr lang="en-US" dirty="0" smtClean="0"/>
              <a:t>verification </a:t>
            </a:r>
            <a:r>
              <a:rPr lang="en-US" dirty="0"/>
              <a:t>will be carried out jointly with Chinese colleagues from</a:t>
            </a:r>
            <a:r>
              <a:rPr lang="ru-RU" dirty="0" smtClean="0"/>
              <a:t> </a:t>
            </a:r>
            <a:r>
              <a:rPr lang="en-US" dirty="0"/>
              <a:t>Shijiazhuang </a:t>
            </a:r>
            <a:r>
              <a:rPr lang="en-US" dirty="0" err="1"/>
              <a:t>Tiedao</a:t>
            </a:r>
            <a:r>
              <a:rPr lang="en-US" dirty="0"/>
              <a:t> </a:t>
            </a:r>
            <a:r>
              <a:rPr lang="en-US" dirty="0" smtClean="0"/>
              <a:t>University using experimental test data.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08869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tx1"/>
                </a:solidFill>
              </a:rPr>
              <a:t>Finite element model of air spring bellows</a:t>
            </a:r>
            <a:endParaRPr lang="ru-RU" sz="20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1929" y="4725144"/>
            <a:ext cx="3312368" cy="1755501"/>
          </a:xfrm>
          <a:prstGeom prst="rect">
            <a:avLst/>
          </a:prstGeom>
        </p:spPr>
      </p:pic>
      <p:pic>
        <p:nvPicPr>
          <p:cNvPr id="6" name="510bairspring x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lum bright="-72000" contrast="89000"/>
          </a:blip>
          <a:stretch>
            <a:fillRect/>
          </a:stretch>
        </p:blipFill>
        <p:spPr>
          <a:xfrm>
            <a:off x="1691237" y="1219313"/>
            <a:ext cx="5761524" cy="26673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09461" y="4797152"/>
            <a:ext cx="4212468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Computation of lateral force in dependence on displacement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10064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128" y="4689140"/>
            <a:ext cx="3203823" cy="1695494"/>
          </a:xfrm>
          <a:prstGeom prst="rect">
            <a:avLst/>
          </a:prstGeom>
        </p:spPr>
      </p:pic>
      <p:pic>
        <p:nvPicPr>
          <p:cNvPr id="3" name="510bairspring z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lum bright="-79000" contrast="95000"/>
          </a:blip>
          <a:stretch>
            <a:fillRect/>
          </a:stretch>
        </p:blipFill>
        <p:spPr>
          <a:xfrm>
            <a:off x="1564515" y="1209465"/>
            <a:ext cx="5761524" cy="2667372"/>
          </a:xfrm>
          <a:prstGeom prst="rect">
            <a:avLst/>
          </a:prstGeom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schemeClr val="tx1"/>
                </a:solidFill>
              </a:rPr>
              <a:t>Finite </a:t>
            </a:r>
            <a:r>
              <a:rPr lang="en-US" sz="2000" dirty="0">
                <a:solidFill>
                  <a:schemeClr val="tx1"/>
                </a:solidFill>
              </a:rPr>
              <a:t>element model of air spring bellows</a:t>
            </a:r>
            <a:endParaRPr lang="ru-RU" sz="20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5596" y="5075222"/>
            <a:ext cx="42124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Computation of vertical force in dependence on displacement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67907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510bairspr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59732" y="800708"/>
            <a:ext cx="5014660" cy="4054406"/>
          </a:xfrm>
          <a:prstGeom prst="rect">
            <a:avLst/>
          </a:prstGeom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schemeClr val="tx1"/>
                </a:solidFill>
              </a:rPr>
              <a:t>Finite </a:t>
            </a:r>
            <a:r>
              <a:rPr lang="en-US" sz="2000" dirty="0">
                <a:solidFill>
                  <a:schemeClr val="tx1"/>
                </a:solidFill>
              </a:rPr>
              <a:t>element model of air spring bellows</a:t>
            </a:r>
            <a:endParaRPr lang="ru-RU" sz="20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62706" y="5249798"/>
            <a:ext cx="6408712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/>
              <a:t>Torsional </a:t>
            </a:r>
            <a:r>
              <a:rPr lang="en-US" dirty="0" smtClean="0"/>
              <a:t>buckling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03180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tx1"/>
                </a:solidFill>
              </a:rPr>
              <a:t>Verification and example</a:t>
            </a:r>
            <a:endParaRPr lang="ru-RU" sz="2000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664804"/>
            <a:ext cx="83352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General information / </a:t>
            </a:r>
            <a:r>
              <a:rPr lang="ru-RU" sz="1600" dirty="0" smtClean="0">
                <a:solidFill>
                  <a:schemeClr val="bg1">
                    <a:lumMod val="65000"/>
                  </a:schemeClr>
                </a:solidFill>
              </a:rPr>
              <a:t>Общая информация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Pneumatic elements and models</a:t>
            </a:r>
            <a:r>
              <a:rPr lang="ru-RU" sz="2000" dirty="0" smtClean="0">
                <a:solidFill>
                  <a:schemeClr val="bg1">
                    <a:lumMod val="65000"/>
                  </a:schemeClr>
                </a:solidFill>
              </a:rPr>
              <a:t> / </a:t>
            </a:r>
            <a:r>
              <a:rPr lang="ru-RU" sz="1600" dirty="0" smtClean="0">
                <a:solidFill>
                  <a:schemeClr val="bg1">
                    <a:lumMod val="65000"/>
                  </a:schemeClr>
                </a:solidFill>
              </a:rPr>
              <a:t>Пневматические элементы и их модели</a:t>
            </a:r>
            <a:endParaRPr lang="en-US" sz="1600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Finite element model of air spring bellows</a:t>
            </a:r>
            <a:r>
              <a:rPr lang="ru-RU" sz="2000" dirty="0">
                <a:solidFill>
                  <a:schemeClr val="bg1">
                    <a:lumMod val="65000"/>
                  </a:schemeClr>
                </a:solidFill>
              </a:rPr>
              <a:t> / МКЭ модель баллона </a:t>
            </a:r>
            <a:r>
              <a:rPr lang="ru-RU" sz="2000" dirty="0" err="1">
                <a:solidFill>
                  <a:schemeClr val="bg1">
                    <a:lumMod val="65000"/>
                  </a:schemeClr>
                </a:solidFill>
              </a:rPr>
              <a:t>пневморессоры</a:t>
            </a:r>
            <a:endParaRPr lang="en-US" sz="2000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>
                <a:solidFill>
                  <a:srgbClr val="0070C0"/>
                </a:solidFill>
              </a:rPr>
              <a:t>Verification and example</a:t>
            </a:r>
            <a:r>
              <a:rPr lang="ru-RU" sz="2000" dirty="0">
                <a:solidFill>
                  <a:srgbClr val="0070C0"/>
                </a:solidFill>
              </a:rPr>
              <a:t> / Тестирование и пример</a:t>
            </a:r>
            <a:endParaRPr lang="en-US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31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tx1"/>
                </a:solidFill>
              </a:rPr>
              <a:t>Verification and example</a:t>
            </a:r>
            <a:endParaRPr lang="ru-RU" sz="20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6885" y="512676"/>
            <a:ext cx="83352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rgbClr val="0070C0"/>
                </a:solidFill>
              </a:rPr>
              <a:t>Verification</a:t>
            </a:r>
            <a:endParaRPr lang="ru-RU" dirty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dirty="0" smtClean="0"/>
              <a:t>Air spring connected with auxiliary chamber by a pipeline</a:t>
            </a:r>
          </a:p>
          <a:p>
            <a:pPr algn="ctr">
              <a:lnSpc>
                <a:spcPct val="150000"/>
              </a:lnSpc>
            </a:pPr>
            <a:r>
              <a:rPr lang="en-US" sz="1400" dirty="0" err="1" smtClean="0"/>
              <a:t>Katsuya</a:t>
            </a:r>
            <a:r>
              <a:rPr lang="en-US" sz="1400" dirty="0" smtClean="0"/>
              <a:t> </a:t>
            </a:r>
            <a:r>
              <a:rPr lang="en-US" sz="1400" dirty="0" err="1"/>
              <a:t>Toyofuku</a:t>
            </a:r>
            <a:r>
              <a:rPr lang="en-US" sz="1400" dirty="0"/>
              <a:t>, </a:t>
            </a:r>
            <a:r>
              <a:rPr lang="en-US" sz="1400" dirty="0" err="1"/>
              <a:t>Chuuji</a:t>
            </a:r>
            <a:r>
              <a:rPr lang="en-US" sz="1400" dirty="0"/>
              <a:t> Yamada, Toshiharu Kagawa, </a:t>
            </a:r>
            <a:r>
              <a:rPr lang="en-US" sz="1400" dirty="0" err="1"/>
              <a:t>Toshinori</a:t>
            </a:r>
            <a:r>
              <a:rPr lang="en-US" sz="1400" dirty="0"/>
              <a:t> Fujita, "Study on dynamic characteristic analysis of air spring with auxiliary chamber," </a:t>
            </a:r>
            <a:r>
              <a:rPr lang="en-US" sz="1400" i="1" dirty="0"/>
              <a:t>JSAE Review, </a:t>
            </a:r>
            <a:r>
              <a:rPr lang="en-US" sz="1400" dirty="0"/>
              <a:t>vol. 20, no. 3, pp. 349-355, 1999.</a:t>
            </a:r>
            <a:endParaRPr lang="en-US" sz="1400" dirty="0" smtClean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51728" y="5157192"/>
            <a:ext cx="6040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Experiment scheme</a:t>
            </a:r>
            <a:endParaRPr lang="ru-RU" sz="1600" dirty="0"/>
          </a:p>
        </p:txBody>
      </p:sp>
      <p:pic>
        <p:nvPicPr>
          <p:cNvPr id="7" name="Рисунок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075" y="2239327"/>
            <a:ext cx="3371850" cy="23793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2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tx1"/>
                </a:solidFill>
              </a:rPr>
              <a:t>Verification and example</a:t>
            </a:r>
            <a:endParaRPr lang="ru-RU" sz="20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6885" y="512676"/>
            <a:ext cx="83352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rgbClr val="0070C0"/>
                </a:solidFill>
              </a:rPr>
              <a:t>Verification</a:t>
            </a:r>
            <a:endParaRPr lang="ru-RU" dirty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dirty="0" smtClean="0"/>
              <a:t>Comparison </a:t>
            </a:r>
            <a:r>
              <a:rPr lang="en-US" dirty="0"/>
              <a:t>of </a:t>
            </a:r>
            <a:r>
              <a:rPr lang="en-US" dirty="0" smtClean="0"/>
              <a:t>simulation </a:t>
            </a:r>
            <a:r>
              <a:rPr lang="en-US" dirty="0"/>
              <a:t>with experiment. Amplitude 1 mm</a:t>
            </a:r>
            <a:endParaRPr lang="ru-RU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551727" y="4585483"/>
            <a:ext cx="6040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/>
              <a:t>Polytropic</a:t>
            </a:r>
            <a:r>
              <a:rPr lang="en-US" sz="1200" dirty="0" smtClean="0"/>
              <a:t> </a:t>
            </a:r>
            <a:r>
              <a:rPr lang="en-US" sz="1200" dirty="0"/>
              <a:t>index </a:t>
            </a:r>
            <a:r>
              <a:rPr lang="en-US" sz="1200" dirty="0" smtClean="0"/>
              <a:t> for auxiliary chamber</a:t>
            </a:r>
          </a:p>
          <a:p>
            <a:pPr algn="ctr"/>
            <a:r>
              <a:rPr lang="en-US" sz="1200" dirty="0" smtClean="0"/>
              <a:t>n = 1.2				n=1.38</a:t>
            </a:r>
            <a:endParaRPr lang="ru-RU" sz="1200" dirty="0" smtClean="0"/>
          </a:p>
          <a:p>
            <a:pPr algn="ctr"/>
            <a:endParaRPr lang="en-US" sz="1600" dirty="0" smtClean="0"/>
          </a:p>
          <a:p>
            <a:pPr algn="ctr"/>
            <a:r>
              <a:rPr lang="en-US" sz="1600" dirty="0" smtClean="0"/>
              <a:t>Dynamic </a:t>
            </a:r>
            <a:r>
              <a:rPr lang="en-US" sz="1600" dirty="0"/>
              <a:t>stiffness graph</a:t>
            </a:r>
            <a:endParaRPr lang="ru-RU" sz="1600" dirty="0"/>
          </a:p>
        </p:txBody>
      </p:sp>
      <p:pic>
        <p:nvPicPr>
          <p:cNvPr id="8" name="Рисунок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49" y="1788308"/>
            <a:ext cx="4380865" cy="277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486" y="1788308"/>
            <a:ext cx="4377055" cy="2797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537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tx1"/>
                </a:solidFill>
              </a:rPr>
              <a:t>Verification and example</a:t>
            </a:r>
            <a:endParaRPr lang="ru-RU" sz="20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6885" y="512676"/>
            <a:ext cx="833520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70C0"/>
                </a:solidFill>
              </a:rPr>
              <a:t>Verification</a:t>
            </a:r>
            <a:endParaRPr lang="ru-RU" dirty="0" smtClean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dirty="0"/>
              <a:t>Comparison of simulation with experiment. Amplitude </a:t>
            </a:r>
            <a:r>
              <a:rPr lang="en-US" dirty="0" smtClean="0"/>
              <a:t>5 </a:t>
            </a:r>
            <a:r>
              <a:rPr lang="en-US" dirty="0"/>
              <a:t>mm</a:t>
            </a:r>
            <a:endParaRPr lang="ru-RU" dirty="0"/>
          </a:p>
          <a:p>
            <a:pPr algn="ctr">
              <a:lnSpc>
                <a:spcPct val="150000"/>
              </a:lnSpc>
            </a:pPr>
            <a:endParaRPr lang="ru-RU" dirty="0" smtClean="0"/>
          </a:p>
        </p:txBody>
      </p:sp>
      <p:pic>
        <p:nvPicPr>
          <p:cNvPr id="7" name="Рисунок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1815295"/>
            <a:ext cx="4333875" cy="27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119" y="1815295"/>
            <a:ext cx="4373880" cy="27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551727" y="4585483"/>
            <a:ext cx="6040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/>
              <a:t>Polytropic</a:t>
            </a:r>
            <a:r>
              <a:rPr lang="en-US" sz="1200" dirty="0" smtClean="0"/>
              <a:t> </a:t>
            </a:r>
            <a:r>
              <a:rPr lang="en-US" sz="1200" dirty="0"/>
              <a:t>index </a:t>
            </a:r>
            <a:r>
              <a:rPr lang="en-US" sz="1200" dirty="0" smtClean="0"/>
              <a:t> for auxiliary chamber</a:t>
            </a:r>
          </a:p>
          <a:p>
            <a:pPr algn="ctr"/>
            <a:r>
              <a:rPr lang="en-US" sz="1200" dirty="0" smtClean="0"/>
              <a:t>n = 1.2				n=1.38</a:t>
            </a:r>
            <a:endParaRPr lang="ru-RU" sz="1200" dirty="0" smtClean="0"/>
          </a:p>
          <a:p>
            <a:pPr algn="ctr"/>
            <a:endParaRPr lang="en-US" sz="1600" dirty="0" smtClean="0"/>
          </a:p>
          <a:p>
            <a:pPr algn="ctr"/>
            <a:r>
              <a:rPr lang="en-US" sz="1600" dirty="0" smtClean="0"/>
              <a:t>Dynamic </a:t>
            </a:r>
            <a:r>
              <a:rPr lang="en-US" sz="1600" dirty="0"/>
              <a:t>stiffness graph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74819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tx1"/>
                </a:solidFill>
              </a:rPr>
              <a:t>Verification and example</a:t>
            </a:r>
            <a:endParaRPr lang="ru-RU" sz="20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584684"/>
            <a:ext cx="867696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rgbClr val="0070C0"/>
                </a:solidFill>
              </a:rPr>
              <a:t>Railway model with air suspensions</a:t>
            </a:r>
            <a:endParaRPr lang="ru-RU" dirty="0" smtClean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1600" dirty="0" smtClean="0"/>
              <a:t>KTX motor car</a:t>
            </a:r>
            <a:endParaRPr lang="ru-RU" sz="1600" dirty="0" smtClean="0"/>
          </a:p>
          <a:p>
            <a:pPr algn="ctr">
              <a:lnSpc>
                <a:spcPct val="150000"/>
              </a:lnSpc>
            </a:pPr>
            <a:r>
              <a:rPr lang="en-US" sz="1600" dirty="0" smtClean="0"/>
              <a:t>Comparison of suspensions with isolated and interconnected air springs</a:t>
            </a:r>
            <a:endParaRPr lang="ru-RU" sz="1600" dirty="0" smtClean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88" y="1831179"/>
            <a:ext cx="2763001" cy="2035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88" y="4041068"/>
            <a:ext cx="2791894" cy="14486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829" y="2168860"/>
            <a:ext cx="3751580" cy="31559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148064" y="5589240"/>
            <a:ext cx="26248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Interconnected </a:t>
            </a:r>
            <a:r>
              <a:rPr lang="en-US" dirty="0"/>
              <a:t>air springs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616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General information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512676"/>
            <a:ext cx="833520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70C0"/>
                </a:solidFill>
              </a:rPr>
              <a:t>Suspensions with </a:t>
            </a:r>
            <a:r>
              <a:rPr lang="en-US" dirty="0">
                <a:solidFill>
                  <a:srgbClr val="0070C0"/>
                </a:solidFill>
              </a:rPr>
              <a:t>air springs </a:t>
            </a:r>
            <a:r>
              <a:rPr lang="en-US" dirty="0" smtClean="0">
                <a:solidFill>
                  <a:srgbClr val="0070C0"/>
                </a:solidFill>
              </a:rPr>
              <a:t>(pneumatic </a:t>
            </a:r>
            <a:r>
              <a:rPr lang="en-US" dirty="0">
                <a:solidFill>
                  <a:srgbClr val="0070C0"/>
                </a:solidFill>
              </a:rPr>
              <a:t>suspension</a:t>
            </a:r>
            <a:r>
              <a:rPr lang="en-US" dirty="0" smtClean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9139" y="1013501"/>
            <a:ext cx="8663201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rgbClr val="0070C0"/>
                </a:solidFill>
              </a:rPr>
              <a:t>Advantages of air suspension over coil springs: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200" dirty="0" err="1" smtClean="0"/>
              <a:t>Mendia</a:t>
            </a:r>
            <a:r>
              <a:rPr lang="en-US" sz="1200" dirty="0" smtClean="0"/>
              <a:t>-Garcia</a:t>
            </a:r>
            <a:r>
              <a:rPr lang="en-US" sz="1200" dirty="0"/>
              <a:t> </a:t>
            </a:r>
            <a:r>
              <a:rPr lang="en-US" sz="1200" i="1" dirty="0"/>
              <a:t>et </a:t>
            </a:r>
            <a:r>
              <a:rPr lang="en-US" sz="1200" dirty="0" smtClean="0"/>
              <a:t>al.</a:t>
            </a:r>
            <a:r>
              <a:rPr lang="ru-RU" sz="1200" dirty="0" smtClean="0"/>
              <a:t> </a:t>
            </a:r>
            <a:r>
              <a:rPr lang="en-US" sz="1200" dirty="0" smtClean="0">
                <a:solidFill>
                  <a:srgbClr val="C00000"/>
                </a:solidFill>
              </a:rPr>
              <a:t>A </a:t>
            </a:r>
            <a:r>
              <a:rPr lang="en-US" sz="1200" dirty="0">
                <a:solidFill>
                  <a:srgbClr val="C00000"/>
                </a:solidFill>
              </a:rPr>
              <a:t>survey on the </a:t>
            </a:r>
            <a:r>
              <a:rPr lang="en-US" sz="1200" dirty="0" err="1">
                <a:solidFill>
                  <a:srgbClr val="C00000"/>
                </a:solidFill>
              </a:rPr>
              <a:t>modelling</a:t>
            </a:r>
            <a:r>
              <a:rPr lang="en-US" sz="1200" dirty="0">
                <a:solidFill>
                  <a:srgbClr val="C00000"/>
                </a:solidFill>
              </a:rPr>
              <a:t> of air springs–secondary suspension in railway </a:t>
            </a:r>
            <a:r>
              <a:rPr lang="en-US" sz="1200" dirty="0" smtClean="0">
                <a:solidFill>
                  <a:srgbClr val="C00000"/>
                </a:solidFill>
              </a:rPr>
              <a:t>vehicles</a:t>
            </a:r>
            <a:r>
              <a:rPr lang="ru-RU" sz="1200" dirty="0" smtClean="0">
                <a:solidFill>
                  <a:srgbClr val="C00000"/>
                </a:solidFill>
              </a:rPr>
              <a:t>.</a:t>
            </a:r>
            <a:r>
              <a:rPr lang="en-US" sz="1200" dirty="0">
                <a:solidFill>
                  <a:srgbClr val="C00000"/>
                </a:solidFill>
              </a:rPr>
              <a:t> </a:t>
            </a:r>
            <a:r>
              <a:rPr lang="en-US" sz="1200" dirty="0"/>
              <a:t>Vehicle System </a:t>
            </a:r>
            <a:r>
              <a:rPr lang="en-US" sz="1200" dirty="0" smtClean="0"/>
              <a:t>Dynamics</a:t>
            </a:r>
            <a:r>
              <a:rPr lang="ru-RU" sz="1200" dirty="0" smtClean="0"/>
              <a:t>.</a:t>
            </a:r>
            <a:r>
              <a:rPr lang="en-US" sz="1200" dirty="0" smtClean="0"/>
              <a:t> </a:t>
            </a:r>
            <a:r>
              <a:rPr lang="en-US" sz="1200" dirty="0"/>
              <a:t>2020.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endParaRPr lang="ru-RU" sz="1600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/>
              <a:t>Maintains a constant ride height for any </a:t>
            </a:r>
            <a:r>
              <a:rPr lang="en-US" sz="1600" dirty="0" smtClean="0"/>
              <a:t>load </a:t>
            </a:r>
            <a:r>
              <a:rPr lang="en-US" sz="1600" dirty="0"/>
              <a:t>by increasing or decreasing bellows pressure</a:t>
            </a:r>
            <a:endParaRPr lang="en-US" sz="1600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/>
              <a:t>Increase in suspension stiffness with increasing load.</a:t>
            </a:r>
            <a:endParaRPr lang="ru-RU" sz="1600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 smtClean="0"/>
              <a:t>High </a:t>
            </a:r>
            <a:r>
              <a:rPr lang="en-US" sz="1600" dirty="0"/>
              <a:t>pass filtering capability</a:t>
            </a:r>
            <a:r>
              <a:rPr lang="en-US" sz="1600" dirty="0" smtClean="0"/>
              <a:t>. Low suspension frequency (soft suspension)</a:t>
            </a:r>
            <a:r>
              <a:rPr lang="ru-RU" sz="1600" dirty="0" smtClean="0"/>
              <a:t>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/>
              <a:t>Damping capability of some air suspensions</a:t>
            </a:r>
            <a:r>
              <a:rPr lang="en-US" sz="1600" dirty="0" smtClean="0"/>
              <a:t>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 smtClean="0"/>
              <a:t>The </a:t>
            </a:r>
            <a:r>
              <a:rPr lang="en-US" sz="1600" dirty="0"/>
              <a:t>ability to change the dynamic stiffness in the low-frequency range by changing the area of ​​the </a:t>
            </a:r>
            <a:r>
              <a:rPr lang="en-US" sz="1600" dirty="0" smtClean="0"/>
              <a:t>orifice </a:t>
            </a:r>
            <a:r>
              <a:rPr lang="en-US" sz="1600" dirty="0"/>
              <a:t>(the connection of the cylinder with the reservoir using the </a:t>
            </a:r>
            <a:r>
              <a:rPr lang="en-US" sz="1600" dirty="0" smtClean="0"/>
              <a:t>orifice).</a:t>
            </a:r>
            <a:endParaRPr lang="ru-RU" sz="1600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/>
              <a:t>More comfortable suspension and better </a:t>
            </a:r>
            <a:r>
              <a:rPr lang="en-US" sz="1600" dirty="0" smtClean="0"/>
              <a:t>high frequency </a:t>
            </a:r>
            <a:r>
              <a:rPr lang="en-US" sz="1600" dirty="0"/>
              <a:t>insulation due to low spring rate and low friction.</a:t>
            </a:r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69179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tx1"/>
                </a:solidFill>
              </a:rPr>
              <a:t>Verification and example</a:t>
            </a:r>
            <a:endParaRPr lang="ru-RU" sz="20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532" y="429423"/>
            <a:ext cx="8676964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70C0"/>
                </a:solidFill>
              </a:rPr>
              <a:t>Railway model with air suspensions</a:t>
            </a:r>
            <a:endParaRPr lang="ru-RU" dirty="0" smtClean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1600" dirty="0"/>
              <a:t>Comparison of vertical accelerations for various suspension </a:t>
            </a:r>
            <a:r>
              <a:rPr lang="en-US" sz="1600" dirty="0" smtClean="0"/>
              <a:t>configurations</a:t>
            </a:r>
            <a:r>
              <a:rPr lang="ru-RU" sz="1600" dirty="0" smtClean="0"/>
              <a:t> </a:t>
            </a:r>
            <a:r>
              <a:rPr lang="en-US" sz="1600" dirty="0" smtClean="0"/>
              <a:t>of air suspensions</a:t>
            </a:r>
            <a:endParaRPr lang="ru-RU" sz="16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629562" y="3398342"/>
            <a:ext cx="76328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Isolated air springs</a:t>
            </a:r>
            <a:r>
              <a:rPr lang="ru-RU" sz="1600" dirty="0" smtClean="0"/>
              <a:t>. </a:t>
            </a:r>
            <a:r>
              <a:rPr lang="en-US" sz="1600" dirty="0" smtClean="0"/>
              <a:t>Vertical dampers in operation</a:t>
            </a:r>
            <a:endParaRPr lang="ru-RU" sz="1600" dirty="0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531" y="1202944"/>
            <a:ext cx="503872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898" y="3743639"/>
            <a:ext cx="503872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46469" y="6028774"/>
            <a:ext cx="76328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Interconnected </a:t>
            </a:r>
            <a:r>
              <a:rPr lang="en-US" sz="1600" dirty="0"/>
              <a:t>air springs</a:t>
            </a:r>
            <a:r>
              <a:rPr lang="ru-RU" sz="1600" dirty="0"/>
              <a:t>. </a:t>
            </a:r>
            <a:r>
              <a:rPr lang="en-US" sz="1600" dirty="0"/>
              <a:t>Vertical dampers </a:t>
            </a:r>
            <a:r>
              <a:rPr lang="en-US" sz="1600" dirty="0" smtClean="0"/>
              <a:t>disabled.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4194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548680"/>
            <a:ext cx="914153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Modeling of pneumatic suspensions in "Universal Mechanism" software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/>
              <a:t>М</a:t>
            </a:r>
            <a:r>
              <a:rPr lang="en-US" dirty="0" err="1" smtClean="0"/>
              <a:t>оделирование</a:t>
            </a:r>
            <a:r>
              <a:rPr lang="en-US" dirty="0" smtClean="0"/>
              <a:t> </a:t>
            </a:r>
            <a:r>
              <a:rPr lang="en-US" dirty="0" err="1"/>
              <a:t>пневмоподвесок</a:t>
            </a:r>
            <a:r>
              <a:rPr lang="en-US" dirty="0"/>
              <a:t> в </a:t>
            </a:r>
            <a:r>
              <a:rPr lang="en-US" dirty="0" err="1"/>
              <a:t>программном</a:t>
            </a:r>
            <a:r>
              <a:rPr lang="en-US" dirty="0"/>
              <a:t> </a:t>
            </a:r>
            <a:r>
              <a:rPr lang="en-US" dirty="0" err="1"/>
              <a:t>комплексе</a:t>
            </a:r>
            <a:r>
              <a:rPr lang="en-US" dirty="0"/>
              <a:t> «</a:t>
            </a:r>
            <a:r>
              <a:rPr lang="en-US" dirty="0" err="1"/>
              <a:t>Универсальный</a:t>
            </a:r>
            <a:r>
              <a:rPr lang="en-US" dirty="0"/>
              <a:t> </a:t>
            </a:r>
            <a:r>
              <a:rPr lang="en-US" dirty="0" err="1"/>
              <a:t>механизм</a:t>
            </a:r>
            <a:r>
              <a:rPr lang="en-US" dirty="0"/>
              <a:t>»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35621" y="2276872"/>
            <a:ext cx="42129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smtClean="0"/>
              <a:t>Dmitry Pogorelov &amp; Alexander </a:t>
            </a:r>
            <a:r>
              <a:rPr lang="en-US" sz="2000" dirty="0" err="1" smtClean="0"/>
              <a:t>Rodikov</a:t>
            </a:r>
            <a:endParaRPr lang="ru-RU" sz="2000" dirty="0" smtClean="0"/>
          </a:p>
          <a:p>
            <a:pPr algn="ctr"/>
            <a:r>
              <a:rPr lang="en-US" sz="1400" dirty="0" smtClean="0"/>
              <a:t>Laboratory of Computational Mechanics</a:t>
            </a:r>
            <a:endParaRPr lang="ru-RU" sz="1400" dirty="0" smtClean="0"/>
          </a:p>
          <a:p>
            <a:pPr algn="ctr"/>
            <a:r>
              <a:rPr lang="en-US" sz="1400" dirty="0" smtClean="0"/>
              <a:t>Bryansk State Technical University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474493" y="3358733"/>
            <a:ext cx="83352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General information / </a:t>
            </a:r>
            <a:r>
              <a:rPr lang="ru-RU" sz="1600" dirty="0" smtClean="0"/>
              <a:t>Общая информация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Pneumatic elements and models</a:t>
            </a:r>
            <a:r>
              <a:rPr lang="ru-RU" sz="2000" dirty="0" smtClean="0"/>
              <a:t> / </a:t>
            </a:r>
            <a:r>
              <a:rPr lang="ru-RU" sz="1600" dirty="0" smtClean="0"/>
              <a:t>Пневматические элементы и их модели</a:t>
            </a:r>
            <a:endParaRPr lang="en-US" sz="16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Finite element model of air spring bellows</a:t>
            </a:r>
            <a:r>
              <a:rPr lang="ru-RU" sz="2000" dirty="0" smtClean="0"/>
              <a:t> / </a:t>
            </a:r>
            <a:r>
              <a:rPr lang="ru-RU" sz="1600" dirty="0" smtClean="0"/>
              <a:t>МКЭ модель баллона </a:t>
            </a:r>
            <a:r>
              <a:rPr lang="ru-RU" sz="1600" dirty="0" err="1" smtClean="0"/>
              <a:t>пневморессоры</a:t>
            </a:r>
            <a:endParaRPr lang="en-US" sz="16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Verification and example</a:t>
            </a:r>
            <a:r>
              <a:rPr lang="ru-RU" sz="2000" dirty="0" smtClean="0"/>
              <a:t> / </a:t>
            </a:r>
            <a:r>
              <a:rPr lang="ru-RU" sz="1600" dirty="0" smtClean="0"/>
              <a:t>Тестирование и пример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765988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General information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512676"/>
            <a:ext cx="8335203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rgbClr val="0070C0"/>
                </a:solidFill>
              </a:rPr>
              <a:t>Suspensions with air springs (pneumatic suspension)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5673" y="1700808"/>
            <a:ext cx="8663201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70C0"/>
                </a:solidFill>
              </a:rPr>
              <a:t>Disadvantages </a:t>
            </a:r>
            <a:r>
              <a:rPr lang="en-US" dirty="0">
                <a:solidFill>
                  <a:srgbClr val="0070C0"/>
                </a:solidFill>
              </a:rPr>
              <a:t>of air </a:t>
            </a:r>
            <a:r>
              <a:rPr lang="en-US" dirty="0" smtClean="0">
                <a:solidFill>
                  <a:srgbClr val="0070C0"/>
                </a:solidFill>
              </a:rPr>
              <a:t>suspension</a:t>
            </a:r>
            <a:r>
              <a:rPr lang="ru-RU" dirty="0" smtClean="0">
                <a:solidFill>
                  <a:srgbClr val="0070C0"/>
                </a:solidFill>
              </a:rPr>
              <a:t>:</a:t>
            </a:r>
            <a:endParaRPr lang="en-US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200" dirty="0" err="1"/>
              <a:t>Mendia</a:t>
            </a:r>
            <a:r>
              <a:rPr lang="en-US" sz="1200" dirty="0"/>
              <a:t>-Garcia </a:t>
            </a:r>
            <a:r>
              <a:rPr lang="en-US" sz="1200" i="1" dirty="0"/>
              <a:t>et </a:t>
            </a:r>
            <a:r>
              <a:rPr lang="en-US" sz="1200" dirty="0"/>
              <a:t>al.</a:t>
            </a:r>
            <a:r>
              <a:rPr lang="ru-RU" sz="1200" dirty="0"/>
              <a:t> </a:t>
            </a:r>
            <a:r>
              <a:rPr lang="en-US" sz="1200" dirty="0">
                <a:solidFill>
                  <a:srgbClr val="C00000"/>
                </a:solidFill>
              </a:rPr>
              <a:t>A survey on the modelling of air springs–secondary suspension in railway vehicles</a:t>
            </a:r>
            <a:r>
              <a:rPr lang="ru-RU" sz="1200" dirty="0">
                <a:solidFill>
                  <a:srgbClr val="C00000"/>
                </a:solidFill>
              </a:rPr>
              <a:t>.</a:t>
            </a:r>
            <a:r>
              <a:rPr lang="en-US" sz="1200" dirty="0">
                <a:solidFill>
                  <a:srgbClr val="C00000"/>
                </a:solidFill>
              </a:rPr>
              <a:t> </a:t>
            </a:r>
            <a:r>
              <a:rPr lang="en-US" sz="1200" dirty="0"/>
              <a:t>Vehicle System Dynamics</a:t>
            </a:r>
            <a:r>
              <a:rPr lang="ru-RU" sz="1200" dirty="0"/>
              <a:t>.</a:t>
            </a:r>
            <a:r>
              <a:rPr lang="en-US" sz="1200" dirty="0"/>
              <a:t> 2020.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 smtClean="0"/>
              <a:t>High </a:t>
            </a:r>
            <a:r>
              <a:rPr lang="en-US" sz="1600" dirty="0"/>
              <a:t>maintenance costs</a:t>
            </a:r>
            <a:r>
              <a:rPr lang="en-US" sz="1600" dirty="0" smtClean="0"/>
              <a:t>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/>
              <a:t>Increased risk of injury from hot or sharp objects</a:t>
            </a:r>
            <a:r>
              <a:rPr lang="en-US" sz="1600" dirty="0" smtClean="0"/>
              <a:t>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/>
              <a:t>Low spring rates usually require an increase in roll stiffness by special means</a:t>
            </a:r>
            <a:r>
              <a:rPr lang="en-US" sz="1600" dirty="0" smtClean="0"/>
              <a:t>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dirty="0"/>
              <a:t>Damage to an air spring or pneumatic system can leave the crew without suspension; for this reason, an emergency rubber spring is placed under the </a:t>
            </a:r>
            <a:r>
              <a:rPr lang="en-US" sz="1600" dirty="0" smtClean="0"/>
              <a:t>bellows.</a:t>
            </a:r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367903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General information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512676"/>
            <a:ext cx="83352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rgbClr val="0070C0"/>
                </a:solidFill>
              </a:rPr>
              <a:t>Suspensions with air springs (pneumatic suspension)</a:t>
            </a:r>
          </a:p>
          <a:p>
            <a:pPr algn="ctr">
              <a:lnSpc>
                <a:spcPct val="150000"/>
              </a:lnSpc>
            </a:pPr>
            <a:r>
              <a:rPr lang="en-US" dirty="0" smtClean="0"/>
              <a:t>Typical air suspension for a passenger railway car</a:t>
            </a:r>
            <a:endParaRPr lang="en-US" dirty="0" smtClean="0">
              <a:solidFill>
                <a:srgbClr val="0070C0"/>
              </a:solidFill>
            </a:endParaRPr>
          </a:p>
        </p:txBody>
      </p:sp>
      <p:pic>
        <p:nvPicPr>
          <p:cNvPr id="20" name="Рисунок 19"/>
          <p:cNvPicPr/>
          <p:nvPr/>
        </p:nvPicPr>
        <p:blipFill>
          <a:blip r:embed="rId2"/>
          <a:stretch>
            <a:fillRect/>
          </a:stretch>
        </p:blipFill>
        <p:spPr>
          <a:xfrm>
            <a:off x="1727684" y="1880828"/>
            <a:ext cx="5582920" cy="4149090"/>
          </a:xfrm>
          <a:prstGeom prst="rect">
            <a:avLst/>
          </a:prstGeom>
        </p:spPr>
      </p:pic>
      <p:sp>
        <p:nvSpPr>
          <p:cNvPr id="21" name="Поле 4"/>
          <p:cNvSpPr txBox="1"/>
          <p:nvPr/>
        </p:nvSpPr>
        <p:spPr>
          <a:xfrm>
            <a:off x="3913989" y="3797893"/>
            <a:ext cx="1335405" cy="35242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Auxiliary chamber 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Поле 4"/>
          <p:cNvSpPr txBox="1"/>
          <p:nvPr/>
        </p:nvSpPr>
        <p:spPr>
          <a:xfrm>
            <a:off x="2172501" y="2434506"/>
            <a:ext cx="781685" cy="65151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226695" algn="just">
              <a:lnSpc>
                <a:spcPct val="120000"/>
              </a:lnSpc>
              <a:spcAft>
                <a:spcPts val="0"/>
              </a:spcAft>
            </a:pPr>
            <a:r>
              <a:rPr lang="en-US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Reservoir</a:t>
            </a:r>
            <a:endParaRPr lang="ru-RU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оле 4"/>
          <p:cNvSpPr txBox="1"/>
          <p:nvPr/>
        </p:nvSpPr>
        <p:spPr>
          <a:xfrm>
            <a:off x="1951204" y="3350218"/>
            <a:ext cx="612140" cy="66103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Comp</a:t>
            </a:r>
            <a:r>
              <a:rPr lang="ru-RU" sz="120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ressor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" name="Поле 4"/>
          <p:cNvSpPr txBox="1"/>
          <p:nvPr/>
        </p:nvSpPr>
        <p:spPr>
          <a:xfrm>
            <a:off x="5636744" y="2481538"/>
            <a:ext cx="1098550" cy="34925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Leveling valve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36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General information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512676"/>
            <a:ext cx="8335203" cy="337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70C0"/>
                </a:solidFill>
              </a:rPr>
              <a:t>Pneumatic elements in UM9</a:t>
            </a:r>
            <a:r>
              <a:rPr lang="ru-RU" dirty="0" smtClean="0">
                <a:solidFill>
                  <a:srgbClr val="0070C0"/>
                </a:solidFill>
              </a:rPr>
              <a:t>:</a:t>
            </a:r>
            <a:endParaRPr lang="en-US" dirty="0" smtClean="0">
              <a:solidFill>
                <a:srgbClr val="0070C0"/>
              </a:solidFill>
            </a:endParaRPr>
          </a:p>
          <a:p>
            <a:pPr marL="742950" lvl="1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Air </a:t>
            </a:r>
            <a:r>
              <a:rPr lang="en-US" sz="1600" dirty="0" smtClean="0"/>
              <a:t>springs</a:t>
            </a:r>
            <a:endParaRPr lang="ru-RU" sz="1600" dirty="0"/>
          </a:p>
          <a:p>
            <a:pPr marL="742950" lvl="1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Rigid </a:t>
            </a:r>
            <a:r>
              <a:rPr lang="en-US" sz="1600" dirty="0" smtClean="0"/>
              <a:t>chambers</a:t>
            </a:r>
            <a:endParaRPr lang="ru-RU" sz="1600" dirty="0"/>
          </a:p>
          <a:p>
            <a:pPr marL="742950" lvl="1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Pneumatic </a:t>
            </a:r>
            <a:r>
              <a:rPr lang="en-US" sz="1600" dirty="0" smtClean="0"/>
              <a:t>lines</a:t>
            </a:r>
            <a:endParaRPr lang="ru-RU" sz="1600" dirty="0"/>
          </a:p>
          <a:p>
            <a:pPr marL="742950" lvl="1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Orifices</a:t>
            </a:r>
            <a:endParaRPr lang="ru-RU" sz="1600" dirty="0"/>
          </a:p>
          <a:p>
            <a:pPr marL="742950" lvl="1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Height control valves, HCV (leveling valves</a:t>
            </a:r>
            <a:r>
              <a:rPr lang="en-US" sz="1600" dirty="0" smtClean="0"/>
              <a:t>)</a:t>
            </a:r>
          </a:p>
          <a:p>
            <a:pPr marL="742950" lvl="1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1600" dirty="0" err="1" smtClean="0"/>
              <a:t>Compressors</a:t>
            </a:r>
            <a:endParaRPr lang="en-US" sz="1600" dirty="0" smtClean="0"/>
          </a:p>
          <a:p>
            <a:pPr marL="742950" lvl="1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Line connection (simple node)</a:t>
            </a:r>
            <a:endParaRPr lang="en-US" sz="1600" dirty="0"/>
          </a:p>
          <a:p>
            <a:pPr lvl="1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55051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General information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512676"/>
            <a:ext cx="8335203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70C0"/>
                </a:solidFill>
              </a:rPr>
              <a:t>Basic governing equations</a:t>
            </a:r>
            <a:endParaRPr lang="ru-RU" dirty="0" smtClean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1600" dirty="0" smtClean="0"/>
              <a:t>Ideal gas law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3845760" y="1395673"/>
                <a:ext cx="1322798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/>
                        </a:rPr>
                        <m:t>𝑝𝑉</m:t>
                      </m:r>
                      <m:r>
                        <a:rPr lang="ru-RU" i="1">
                          <a:latin typeface="Cambria Math"/>
                        </a:rPr>
                        <m:t>=</m:t>
                      </m:r>
                      <m:r>
                        <a:rPr lang="ru-RU" i="1">
                          <a:latin typeface="Cambria Math"/>
                        </a:rPr>
                        <m:t>𝑚𝑅𝑇</m:t>
                      </m:r>
                    </m:oMath>
                  </m:oMathPara>
                </a14:m>
                <a:endParaRPr lang="ru-RU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/>
                        </a:rPr>
                        <m:t>𝑝</m:t>
                      </m:r>
                      <m:r>
                        <a:rPr lang="ru-RU" i="1">
                          <a:latin typeface="Cambria Math"/>
                        </a:rPr>
                        <m:t>=</m:t>
                      </m:r>
                      <m:r>
                        <a:rPr lang="ru-RU" i="1" smtClean="0">
                          <a:latin typeface="Cambria Math"/>
                          <a:ea typeface="Cambria Math"/>
                        </a:rPr>
                        <m:t>𝜌</m:t>
                      </m:r>
                      <m:r>
                        <a:rPr lang="ru-RU" i="1">
                          <a:latin typeface="Cambria Math"/>
                        </a:rPr>
                        <m:t>𝑅𝑇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5760" y="1395673"/>
                <a:ext cx="1322798" cy="646331"/>
              </a:xfrm>
              <a:prstGeom prst="rect">
                <a:avLst/>
              </a:prstGeom>
              <a:blipFill rotWithShape="1">
                <a:blip r:embed="rId2"/>
                <a:stretch>
                  <a:fillRect b="-28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1367644" y="4267102"/>
            <a:ext cx="396044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err="1"/>
              <a:t>Sutherland's</a:t>
            </a:r>
            <a:r>
              <a:rPr lang="ru-RU" dirty="0"/>
              <a:t> </a:t>
            </a:r>
            <a:r>
              <a:rPr lang="ru-RU" dirty="0" err="1"/>
              <a:t>law</a:t>
            </a:r>
            <a:r>
              <a:rPr lang="ru-RU" dirty="0"/>
              <a:t> </a:t>
            </a:r>
            <a:r>
              <a:rPr lang="ru-RU" dirty="0" err="1" smtClean="0"/>
              <a:t>for</a:t>
            </a:r>
            <a:r>
              <a:rPr lang="ru-RU" dirty="0" smtClean="0"/>
              <a:t> </a:t>
            </a:r>
            <a:r>
              <a:rPr lang="ru-RU" dirty="0" err="1" smtClean="0"/>
              <a:t>dynamic</a:t>
            </a:r>
            <a:r>
              <a:rPr lang="ru-RU" dirty="0" smtClean="0"/>
              <a:t> </a:t>
            </a:r>
            <a:r>
              <a:rPr lang="ru-RU" dirty="0" err="1"/>
              <a:t>viscosity</a:t>
            </a:r>
            <a:endParaRPr lang="en-US" sz="1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2365440" y="4741161"/>
                <a:ext cx="2702919" cy="841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𝜇</m:t>
                      </m:r>
                      <m:r>
                        <a:rPr lang="en-US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𝜇</m:t>
                          </m:r>
                        </m:e>
                        <m:sub>
                          <m:r>
                            <a:rPr lang="en-US">
                              <a:latin typeface="Cambria Math"/>
                            </a:rPr>
                            <m:t>0</m:t>
                          </m:r>
                        </m:sub>
                      </m:sSub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𝑟𝑒𝑓</m:t>
                              </m:r>
                            </m:sub>
                          </m:sSub>
                          <m:r>
                            <a:rPr lang="en-US">
                              <a:latin typeface="Cambria Math"/>
                            </a:rPr>
                            <m:t>+</m:t>
                          </m:r>
                          <m:r>
                            <a:rPr lang="en-US" i="1">
                              <a:latin typeface="Cambria Math"/>
                            </a:rPr>
                            <m:t>𝑆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𝑇</m:t>
                          </m:r>
                          <m:r>
                            <a:rPr lang="en-US">
                              <a:latin typeface="Cambria Math"/>
                            </a:rPr>
                            <m:t>+</m:t>
                          </m:r>
                          <m:r>
                            <a:rPr lang="en-US" i="1">
                              <a:latin typeface="Cambria Math"/>
                            </a:rPr>
                            <m:t>𝑆</m:t>
                          </m:r>
                        </m:den>
                      </m:f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/>
                                    </a:rPr>
                                    <m:t>𝑇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ru-RU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𝑟𝑒𝑓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f>
                            <m:fPr>
                              <m:type m:val="skw"/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5440" y="4741161"/>
                <a:ext cx="2702919" cy="8410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404397" y="2084298"/>
            <a:ext cx="8335203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 err="1" smtClean="0"/>
              <a:t>Polytropic</a:t>
            </a:r>
            <a:r>
              <a:rPr lang="en-US" sz="1600" dirty="0" smtClean="0"/>
              <a:t> thermodynamics process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3856914" y="2577031"/>
                <a:ext cx="1366271" cy="6488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</a:rPr>
                        <m:t>𝑝</m:t>
                      </m:r>
                      <m:sSup>
                        <m:sSup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𝑉</m:t>
                                  </m:r>
                                </m:num>
                                <m:den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𝑚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𝑛</m:t>
                          </m:r>
                        </m:sup>
                      </m:sSup>
                      <m:r>
                        <a:rPr lang="ru-RU" i="1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𝑐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6914" y="2577031"/>
                <a:ext cx="1366271" cy="648896"/>
              </a:xfrm>
              <a:prstGeom prst="rect">
                <a:avLst/>
              </a:prstGeom>
              <a:blipFill>
                <a:blip r:embed="rId4"/>
                <a:stretch>
                  <a:fillRect b="-75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808917" y="3288958"/>
                <a:ext cx="73644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dirty="0" err="1" smtClean="0"/>
                  <a:t>Pilytropic</a:t>
                </a:r>
                <a:r>
                  <a:rPr lang="en-US" sz="1600" dirty="0" smtClean="0"/>
                  <a:t> index for air</a:t>
                </a:r>
                <a:r>
                  <a:rPr lang="ru-RU" sz="1600" dirty="0" smtClean="0"/>
                  <a:t>:</a:t>
                </a:r>
                <a:r>
                  <a:rPr lang="en-US" sz="1600" dirty="0" smtClean="0"/>
                  <a:t>	</a:t>
                </a:r>
                <a:r>
                  <a:rPr lang="ru-RU" sz="1600" dirty="0" smtClean="0"/>
                  <a:t> 	</a:t>
                </a:r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/>
                      </a:rPr>
                      <m:t>𝑛</m:t>
                    </m:r>
                    <m:r>
                      <a:rPr lang="ru-RU" sz="1600" b="0" i="1" smtClean="0">
                        <a:latin typeface="Cambria Math"/>
                      </a:rPr>
                      <m:t>=1</m:t>
                    </m:r>
                    <m:r>
                      <a:rPr lang="en-US" sz="1600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1600" dirty="0" smtClean="0"/>
                  <a:t> </a:t>
                </a:r>
                <a:r>
                  <a:rPr lang="ru-RU" sz="1600" dirty="0" smtClean="0"/>
                  <a:t>(</a:t>
                </a:r>
                <a:r>
                  <a:rPr lang="en-US" sz="1600" dirty="0"/>
                  <a:t>isothermal </a:t>
                </a:r>
                <a:r>
                  <a:rPr lang="en-US" sz="1600" dirty="0" smtClean="0"/>
                  <a:t>process</a:t>
                </a:r>
                <a:r>
                  <a:rPr lang="ru-RU" sz="1600" dirty="0" smtClean="0"/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1600" dirty="0" smtClean="0"/>
                  <a:t>				</a:t>
                </a:r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/>
                      </a:rPr>
                      <m:t>𝑛</m:t>
                    </m:r>
                    <m:r>
                      <a:rPr lang="ru-RU" sz="1600" i="1">
                        <a:latin typeface="Cambria Math"/>
                      </a:rPr>
                      <m:t>=</m:t>
                    </m:r>
                    <m:r>
                      <a:rPr lang="ru-RU" sz="1600" i="1" smtClean="0">
                        <a:latin typeface="Cambria Math"/>
                        <a:ea typeface="Cambria Math"/>
                      </a:rPr>
                      <m:t>𝛾</m:t>
                    </m:r>
                    <m:r>
                      <a:rPr lang="ru-RU" sz="1600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ru-RU" sz="1600" i="1">
                        <a:latin typeface="Cambria Math"/>
                      </a:rPr>
                      <m:t>1</m:t>
                    </m:r>
                    <m:r>
                      <a:rPr lang="ru-RU" sz="1600" b="0" i="1" smtClean="0">
                        <a:latin typeface="Cambria Math"/>
                      </a:rPr>
                      <m:t>.4</m:t>
                    </m:r>
                  </m:oMath>
                </a14:m>
                <a:r>
                  <a:rPr lang="en-US" sz="1600" dirty="0" smtClean="0"/>
                  <a:t> </a:t>
                </a:r>
                <a:r>
                  <a:rPr lang="ru-RU" sz="1600" dirty="0" smtClean="0"/>
                  <a:t>(</a:t>
                </a:r>
                <a:r>
                  <a:rPr lang="en-US" sz="1600" dirty="0" smtClean="0"/>
                  <a:t>adiabatic process</a:t>
                </a:r>
                <a:r>
                  <a:rPr lang="ru-RU" sz="1600" dirty="0" smtClean="0"/>
                  <a:t>)</a:t>
                </a:r>
                <a:endParaRPr lang="en-US" sz="1600" dirty="0" smtClean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917" y="3288958"/>
                <a:ext cx="7364424" cy="830997"/>
              </a:xfrm>
              <a:prstGeom prst="rect">
                <a:avLst/>
              </a:prstGeom>
              <a:blipFill>
                <a:blip r:embed="rId5"/>
                <a:stretch>
                  <a:fillRect l="-497" b="-44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6156" y="4267102"/>
            <a:ext cx="2503170" cy="196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84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Pneumatic elements and models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664804"/>
            <a:ext cx="83352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General information / </a:t>
            </a:r>
            <a:r>
              <a:rPr lang="ru-RU" sz="1600" dirty="0" smtClean="0">
                <a:solidFill>
                  <a:schemeClr val="bg1">
                    <a:lumMod val="65000"/>
                  </a:schemeClr>
                </a:solidFill>
              </a:rPr>
              <a:t>Общая информация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>
                <a:solidFill>
                  <a:srgbClr val="0070C0"/>
                </a:solidFill>
              </a:rPr>
              <a:t>Pneumatic elements and models</a:t>
            </a:r>
            <a:r>
              <a:rPr lang="ru-RU" sz="2000" dirty="0" smtClean="0">
                <a:solidFill>
                  <a:srgbClr val="0070C0"/>
                </a:solidFill>
              </a:rPr>
              <a:t> / </a:t>
            </a:r>
            <a:r>
              <a:rPr lang="ru-RU" sz="1600" dirty="0" smtClean="0">
                <a:solidFill>
                  <a:srgbClr val="0070C0"/>
                </a:solidFill>
              </a:rPr>
              <a:t>Пневматические элементы и их модели</a:t>
            </a:r>
            <a:endParaRPr lang="en-US" sz="1600" dirty="0" smtClean="0">
              <a:solidFill>
                <a:srgbClr val="0070C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Finite element model of air spring bellows</a:t>
            </a:r>
            <a:r>
              <a:rPr lang="ru-RU" sz="2000" dirty="0" smtClean="0"/>
              <a:t> / </a:t>
            </a:r>
            <a:r>
              <a:rPr lang="ru-RU" sz="1600" dirty="0" smtClean="0"/>
              <a:t>МКЭ модель баллона </a:t>
            </a:r>
            <a:r>
              <a:rPr lang="ru-RU" sz="1600" dirty="0" err="1" smtClean="0"/>
              <a:t>пневморессоры</a:t>
            </a:r>
            <a:endParaRPr lang="en-US" sz="16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Verification and example</a:t>
            </a:r>
            <a:r>
              <a:rPr lang="ru-RU" sz="2000" dirty="0" smtClean="0"/>
              <a:t> / </a:t>
            </a:r>
            <a:r>
              <a:rPr lang="ru-RU" sz="1600" dirty="0" smtClean="0"/>
              <a:t>Тестирование и пример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92907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Pneumatic elements and models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512676"/>
            <a:ext cx="8335203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70C0"/>
                </a:solidFill>
              </a:rPr>
              <a:t>Chamber with constant volume</a:t>
            </a:r>
            <a:endParaRPr lang="ru-RU" dirty="0" smtClean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3382268" y="1864853"/>
                <a:ext cx="2217722" cy="6449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/>
                        </a:rPr>
                        <m:t>𝑝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latin typeface="Cambria Math"/>
                                    </a:rPr>
                                    <m:t>𝑉</m:t>
                                  </m:r>
                                </m:num>
                                <m:den>
                                  <m:r>
                                    <a:rPr lang="ru-RU" i="1">
                                      <a:latin typeface="Cambria Math"/>
                                    </a:rPr>
                                    <m:t>𝑚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i="1">
                              <a:latin typeface="Cambria Math"/>
                            </a:rPr>
                            <m:t>𝑛</m:t>
                          </m:r>
                        </m:sup>
                      </m:sSup>
                      <m:r>
                        <a:rPr lang="ru-RU" i="1">
                          <a:latin typeface="Cambria Math"/>
                        </a:rPr>
                        <m:t>=</m:t>
                      </m:r>
                      <m:r>
                        <a:rPr lang="ru-RU" i="1">
                          <a:latin typeface="Cambria Math"/>
                        </a:rPr>
                        <m:t>𝑐</m:t>
                      </m:r>
                      <m:r>
                        <a:rPr lang="ru-RU" i="1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ru-RU">
                          <a:latin typeface="Cambria Math"/>
                        </a:rPr>
                        <m:t>const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2268" y="1864853"/>
                <a:ext cx="2217722" cy="64498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3375230" y="2864557"/>
                <a:ext cx="2393540" cy="9191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/>
                        </a:rPr>
                        <m:t>𝑚</m:t>
                      </m:r>
                      <m:r>
                        <a:rPr lang="ru-RU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ru-RU" i="1">
                          <a:latin typeface="Cambria Math"/>
                        </a:rPr>
                        <m:t>+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ru-RU" i="1">
                              <a:latin typeface="Cambria Math"/>
                            </a:rPr>
                            <m:t>𝑖</m:t>
                          </m:r>
                        </m:sub>
                        <m:sup/>
                        <m:e>
                          <m:nary>
                            <m:naryPr>
                              <m:limLoc m:val="undOvr"/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ru-RU" i="1">
                                  <a:latin typeface="Cambria Math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ru-RU" i="1">
                                  <a:latin typeface="Cambria Math"/>
                                </a:rPr>
                                <m:t>𝑡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̇"/>
                                      <m:ctrlPr>
                                        <a:rPr lang="ru-RU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ru-RU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ru-RU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nary>
                      <m:r>
                        <a:rPr lang="ru-RU" i="1">
                          <a:latin typeface="Cambria Math"/>
                        </a:rPr>
                        <m:t>𝑑𝑡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5230" y="2864557"/>
                <a:ext cx="2393540" cy="91916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406518" y="1956512"/>
            <a:ext cx="2691439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err="1" smtClean="0"/>
              <a:t>Polytropic</a:t>
            </a:r>
            <a:r>
              <a:rPr lang="en-US" sz="1600" dirty="0" smtClean="0"/>
              <a:t> process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6518" y="3064788"/>
            <a:ext cx="2691439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Mass exchange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3818527" y="4441756"/>
                <a:ext cx="1018227" cy="6108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/>
                        </a:rPr>
                        <m:t>𝑇</m:t>
                      </m:r>
                      <m:r>
                        <a:rPr lang="ru-RU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/>
                            </a:rPr>
                            <m:t>𝑝𝑉</m:t>
                          </m:r>
                        </m:num>
                        <m:den>
                          <m:r>
                            <a:rPr lang="ru-RU" i="1">
                              <a:latin typeface="Cambria Math"/>
                            </a:rPr>
                            <m:t>𝑚𝑅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8527" y="4441756"/>
                <a:ext cx="1018227" cy="61087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406518" y="4468546"/>
            <a:ext cx="3121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Temperature (for oscillations only)</a:t>
            </a:r>
          </a:p>
        </p:txBody>
      </p:sp>
    </p:spTree>
    <p:extLst>
      <p:ext uri="{BB962C8B-B14F-4D97-AF65-F5344CB8AC3E}">
        <p14:creationId xmlns:p14="http://schemas.microsoft.com/office/powerpoint/2010/main" val="124065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3784</TotalTime>
  <Words>2121</Words>
  <Application>Microsoft Office PowerPoint</Application>
  <PresentationFormat>Экран (4:3)</PresentationFormat>
  <Paragraphs>227</Paragraphs>
  <Slides>31</Slides>
  <Notes>2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Calibri</vt:lpstr>
      <vt:lpstr>Cambria</vt:lpstr>
      <vt:lpstr>Cambria Math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</dc:creator>
  <cp:lastModifiedBy>Pogorelov</cp:lastModifiedBy>
  <cp:revision>340</cp:revision>
  <cp:lastPrinted>2022-10-03T18:35:17Z</cp:lastPrinted>
  <dcterms:created xsi:type="dcterms:W3CDTF">2014-04-06T16:48:39Z</dcterms:created>
  <dcterms:modified xsi:type="dcterms:W3CDTF">2022-10-04T10:00:46Z</dcterms:modified>
</cp:coreProperties>
</file>