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413" r:id="rId3"/>
    <p:sldId id="622" r:id="rId4"/>
    <p:sldId id="623" r:id="rId5"/>
    <p:sldId id="627" r:id="rId6"/>
    <p:sldId id="626" r:id="rId7"/>
    <p:sldId id="625" r:id="rId8"/>
    <p:sldId id="624" r:id="rId9"/>
    <p:sldId id="628" r:id="rId10"/>
    <p:sldId id="630" r:id="rId11"/>
    <p:sldId id="629" r:id="rId12"/>
    <p:sldId id="631" r:id="rId13"/>
    <p:sldId id="632" r:id="rId14"/>
    <p:sldId id="633" r:id="rId15"/>
    <p:sldId id="636" r:id="rId16"/>
    <p:sldId id="635" r:id="rId17"/>
    <p:sldId id="634" r:id="rId18"/>
    <p:sldId id="639" r:id="rId19"/>
    <p:sldId id="642" r:id="rId20"/>
    <p:sldId id="643" r:id="rId21"/>
    <p:sldId id="646" r:id="rId22"/>
    <p:sldId id="647" r:id="rId23"/>
    <p:sldId id="648" r:id="rId24"/>
    <p:sldId id="649" r:id="rId25"/>
    <p:sldId id="650" r:id="rId26"/>
    <p:sldId id="651" r:id="rId27"/>
    <p:sldId id="652" r:id="rId28"/>
    <p:sldId id="654" r:id="rId29"/>
    <p:sldId id="653" r:id="rId30"/>
  </p:sldIdLst>
  <p:sldSz cx="9144000" cy="5143500" type="screen16x9"/>
  <p:notesSz cx="6759575" cy="98679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8">
          <p15:clr>
            <a:srgbClr val="A4A3A4"/>
          </p15:clr>
        </p15:guide>
        <p15:guide id="2" pos="212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0058CC"/>
    <a:srgbClr val="DDFAED"/>
    <a:srgbClr val="FF5100"/>
    <a:srgbClr val="CCECFF"/>
    <a:srgbClr val="66FFFF"/>
    <a:srgbClr val="FFCCFF"/>
    <a:srgbClr val="CCCCFF"/>
    <a:srgbClr val="FF0000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92" autoAdjust="0"/>
    <p:restoredTop sz="85010" autoAdjust="0"/>
  </p:normalViewPr>
  <p:slideViewPr>
    <p:cSldViewPr snapToGrid="0">
      <p:cViewPr varScale="1">
        <p:scale>
          <a:sx n="151" d="100"/>
          <a:sy n="151" d="100"/>
        </p:scale>
        <p:origin x="-474" y="-84"/>
      </p:cViewPr>
      <p:guideLst>
        <p:guide orient="horz" pos="1620"/>
        <p:guide pos="288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-1680" y="-91"/>
      </p:cViewPr>
      <p:guideLst>
        <p:guide orient="horz" pos="3108"/>
        <p:guide pos="2129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89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0638" y="0"/>
            <a:ext cx="292893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188"/>
            <a:ext cx="2928938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0638" y="9374188"/>
            <a:ext cx="2928937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BDB182C-061A-44F8-900B-CCCD1DAAA2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76221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89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30638" y="0"/>
            <a:ext cx="292893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47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39775"/>
            <a:ext cx="6578600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1700" y="4687888"/>
            <a:ext cx="4956175" cy="444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188"/>
            <a:ext cx="2928938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0638" y="9374188"/>
            <a:ext cx="2928937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C06732A-8D31-4ADD-8ACF-5E135F249A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356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39775"/>
            <a:ext cx="6578600" cy="3700463"/>
          </a:xfrm>
          <a:ln/>
        </p:spPr>
      </p:sp>
      <p:sp>
        <p:nvSpPr>
          <p:cNvPr id="7577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757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21EAABD-3EA2-4823-9414-0BC6B758BC2F}" type="slidenum">
              <a:rPr lang="en-US" altLang="ru-RU" smtClean="0"/>
              <a:pPr algn="r" eaLnBrk="1" hangingPunct="1">
                <a:spcBef>
                  <a:spcPct val="0"/>
                </a:spcBef>
              </a:pPr>
              <a:t>1</a:t>
            </a:fld>
            <a:endParaRPr lang="en-US" alt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06732A-8D31-4ADD-8ACF-5E135F249AE6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264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06732A-8D31-4ADD-8ACF-5E135F249AE6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78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06732A-8D31-4ADD-8ACF-5E135F249AE6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912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39775"/>
            <a:ext cx="6578600" cy="3700463"/>
          </a:xfrm>
          <a:ln/>
        </p:spPr>
      </p:sp>
      <p:sp>
        <p:nvSpPr>
          <p:cNvPr id="7577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757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21EAABD-3EA2-4823-9414-0BC6B758BC2F}" type="slidenum">
              <a:rPr lang="en-US" altLang="ru-RU" smtClean="0"/>
              <a:pPr algn="r" eaLnBrk="1" hangingPunct="1">
                <a:spcBef>
                  <a:spcPct val="0"/>
                </a:spcBef>
              </a:pPr>
              <a:t>29</a:t>
            </a:fld>
            <a:endParaRPr lang="en-US" alt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020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15"/>
          <p:cNvSpPr>
            <a:spLocks noChangeShapeType="1"/>
          </p:cNvSpPr>
          <p:nvPr userDrawn="1"/>
        </p:nvSpPr>
        <p:spPr bwMode="auto">
          <a:xfrm flipV="1">
            <a:off x="1560513" y="4908947"/>
            <a:ext cx="7408862" cy="4763"/>
          </a:xfrm>
          <a:prstGeom prst="line">
            <a:avLst/>
          </a:prstGeom>
          <a:noFill/>
          <a:ln w="25527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028" name="Rectangle 20"/>
          <p:cNvSpPr>
            <a:spLocks noGrp="1" noChangeArrowheads="1"/>
          </p:cNvSpPr>
          <p:nvPr>
            <p:ph type="title"/>
          </p:nvPr>
        </p:nvSpPr>
        <p:spPr bwMode="auto">
          <a:xfrm>
            <a:off x="288925" y="1"/>
            <a:ext cx="8612188" cy="307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8980" tIns="49491" rIns="98980" bIns="4949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 smtClean="0"/>
              <a:t>Заголовок</a:t>
            </a:r>
            <a:endParaRPr lang="en-US" altLang="ru-RU" dirty="0" smtClean="0"/>
          </a:p>
        </p:txBody>
      </p:sp>
      <p:sp>
        <p:nvSpPr>
          <p:cNvPr id="1029" name="Line 29"/>
          <p:cNvSpPr>
            <a:spLocks noChangeShapeType="1"/>
          </p:cNvSpPr>
          <p:nvPr userDrawn="1"/>
        </p:nvSpPr>
        <p:spPr bwMode="auto">
          <a:xfrm>
            <a:off x="300039" y="304800"/>
            <a:ext cx="8555037" cy="0"/>
          </a:xfrm>
          <a:prstGeom prst="line">
            <a:avLst/>
          </a:prstGeom>
          <a:noFill/>
          <a:ln w="25400">
            <a:solidFill>
              <a:srgbClr val="0058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tIns="46800" rIns="0">
            <a:spAutoFit/>
          </a:bodyPr>
          <a:lstStyle/>
          <a:p>
            <a:endParaRPr lang="ru-RU" dirty="0"/>
          </a:p>
        </p:txBody>
      </p:sp>
      <p:pic>
        <p:nvPicPr>
          <p:cNvPr id="7" name="Picture 2" descr="S:\Projects\Дизайн\Фирменный стиль\UM Style\1_Logo\RGB\JPG\um_logo_rgb_4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7" t="29738" r="23551" b="30292"/>
          <a:stretch/>
        </p:blipFill>
        <p:spPr bwMode="auto">
          <a:xfrm>
            <a:off x="106393" y="4437303"/>
            <a:ext cx="793630" cy="60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6"/>
          <p:cNvSpPr txBox="1">
            <a:spLocks noChangeArrowheads="1"/>
          </p:cNvSpPr>
          <p:nvPr userDrawn="1"/>
        </p:nvSpPr>
        <p:spPr bwMode="auto">
          <a:xfrm>
            <a:off x="1634497" y="4894262"/>
            <a:ext cx="7362825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46800" rIns="18000" bIns="46800"/>
          <a:lstStyle>
            <a:lvl1pPr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lnSpc>
                <a:spcPct val="85000"/>
              </a:lnSpc>
              <a:spcBef>
                <a:spcPts val="325"/>
              </a:spcBef>
              <a:defRPr/>
            </a:pPr>
            <a:r>
              <a:rPr lang="ru-RU" altLang="ru-RU" dirty="0" smtClean="0">
                <a:solidFill>
                  <a:srgbClr val="FF5100"/>
                </a:solidFill>
                <a:latin typeface="Arial" charset="0"/>
              </a:rPr>
              <a:t>У</a:t>
            </a:r>
            <a:r>
              <a:rPr lang="ru-RU" altLang="ru-RU" dirty="0" smtClean="0">
                <a:solidFill>
                  <a:srgbClr val="0058CC"/>
                </a:solidFill>
                <a:latin typeface="Arial" charset="0"/>
              </a:rPr>
              <a:t>ниверсальный</a:t>
            </a:r>
            <a:r>
              <a:rPr lang="ru-RU" altLang="ru-RU" dirty="0" smtClean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ru-RU" altLang="ru-RU" dirty="0" smtClean="0">
                <a:solidFill>
                  <a:srgbClr val="FF5100"/>
                </a:solidFill>
                <a:latin typeface="Arial" charset="0"/>
              </a:rPr>
              <a:t>М</a:t>
            </a:r>
            <a:r>
              <a:rPr lang="ru-RU" altLang="ru-RU" dirty="0" smtClean="0">
                <a:solidFill>
                  <a:srgbClr val="0058CC"/>
                </a:solidFill>
                <a:latin typeface="Arial" charset="0"/>
              </a:rPr>
              <a:t>еханизм</a:t>
            </a:r>
            <a:endParaRPr lang="en-US" altLang="ru-RU" dirty="0" smtClean="0">
              <a:solidFill>
                <a:srgbClr val="0058CC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58C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47866" y="1329864"/>
            <a:ext cx="8486775" cy="276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3200" dirty="0" smtClean="0">
                <a:latin typeface="Arial" charset="0"/>
              </a:rPr>
              <a:t>Влияние точности установки колёсных пар локомотивов на износ колёс</a:t>
            </a:r>
          </a:p>
          <a:p>
            <a:pPr eaLnBrk="1" hangingPunct="1"/>
            <a:endParaRPr lang="ru-RU" altLang="ru-RU" sz="1000" dirty="0" smtClean="0">
              <a:latin typeface="Arial" charset="0"/>
            </a:endParaRPr>
          </a:p>
          <a:p>
            <a:pPr eaLnBrk="1" hangingPunct="1"/>
            <a:r>
              <a:rPr lang="ru-RU" altLang="ru-RU" sz="2000" u="sng" dirty="0" smtClean="0">
                <a:latin typeface="Arial" charset="0"/>
              </a:rPr>
              <a:t>А.В</a:t>
            </a:r>
            <a:r>
              <a:rPr lang="ru-RU" altLang="ru-RU" sz="2000" u="sng" dirty="0">
                <a:latin typeface="Arial" charset="0"/>
              </a:rPr>
              <a:t>. Писарев</a:t>
            </a:r>
            <a:r>
              <a:rPr lang="ru-RU" altLang="ru-RU" sz="2000" baseline="30000" dirty="0">
                <a:latin typeface="Arial" charset="0"/>
              </a:rPr>
              <a:t>1</a:t>
            </a:r>
            <a:r>
              <a:rPr lang="ru-RU" altLang="ru-RU" sz="2000" dirty="0">
                <a:latin typeface="Arial" charset="0"/>
              </a:rPr>
              <a:t>, А.В. Горин</a:t>
            </a:r>
            <a:r>
              <a:rPr lang="ru-RU" altLang="ru-RU" sz="2000" baseline="30000" dirty="0">
                <a:latin typeface="Arial" charset="0"/>
              </a:rPr>
              <a:t>1</a:t>
            </a:r>
            <a:r>
              <a:rPr lang="ru-RU" altLang="ru-RU" sz="2000" dirty="0">
                <a:latin typeface="Arial" charset="0"/>
              </a:rPr>
              <a:t>, </a:t>
            </a:r>
            <a:r>
              <a:rPr lang="ru-RU" altLang="ru-RU" sz="2000" dirty="0">
                <a:latin typeface="Arial" charset="0"/>
              </a:rPr>
              <a:t>Д.А. </a:t>
            </a:r>
            <a:r>
              <a:rPr lang="ru-RU" altLang="ru-RU" sz="2000" dirty="0" smtClean="0">
                <a:latin typeface="Arial" charset="0"/>
              </a:rPr>
              <a:t>Карасев</a:t>
            </a:r>
            <a:r>
              <a:rPr lang="ru-RU" altLang="ru-RU" sz="2000" baseline="30000" dirty="0" smtClean="0">
                <a:latin typeface="Arial" charset="0"/>
              </a:rPr>
              <a:t>1</a:t>
            </a:r>
            <a:r>
              <a:rPr lang="ru-RU" altLang="ru-RU" sz="2000" dirty="0" smtClean="0">
                <a:latin typeface="Arial" charset="0"/>
              </a:rPr>
              <a:t>,</a:t>
            </a:r>
            <a:endParaRPr lang="ru-RU" altLang="ru-RU" sz="2000" dirty="0">
              <a:latin typeface="Arial" charset="0"/>
            </a:endParaRPr>
          </a:p>
          <a:p>
            <a:pPr eaLnBrk="1" hangingPunct="1"/>
            <a:r>
              <a:rPr lang="ru-RU" altLang="ru-RU" sz="2000" dirty="0">
                <a:latin typeface="Arial" charset="0"/>
              </a:rPr>
              <a:t>В.А. Сакало</a:t>
            </a:r>
            <a:r>
              <a:rPr lang="ru-RU" altLang="ru-RU" sz="2000" baseline="30000" dirty="0">
                <a:latin typeface="Arial" charset="0"/>
              </a:rPr>
              <a:t>2</a:t>
            </a:r>
            <a:r>
              <a:rPr lang="ru-RU" altLang="ru-RU" sz="2000" dirty="0">
                <a:latin typeface="Arial" charset="0"/>
              </a:rPr>
              <a:t>, В.А. Симонов</a:t>
            </a:r>
            <a:r>
              <a:rPr lang="ru-RU" altLang="ru-RU" sz="2000" baseline="30000" dirty="0">
                <a:latin typeface="Arial" charset="0"/>
              </a:rPr>
              <a:t>2</a:t>
            </a:r>
            <a:r>
              <a:rPr lang="ru-RU" altLang="ru-RU" sz="2000" dirty="0">
                <a:latin typeface="Arial" charset="0"/>
              </a:rPr>
              <a:t>, Р.В. Ковалев</a:t>
            </a:r>
            <a:r>
              <a:rPr lang="ru-RU" altLang="ru-RU" sz="2000" baseline="30000" dirty="0">
                <a:latin typeface="Arial" charset="0"/>
              </a:rPr>
              <a:t>2</a:t>
            </a:r>
          </a:p>
          <a:p>
            <a:pPr eaLnBrk="1" hangingPunct="1"/>
            <a:endParaRPr lang="ru-RU" altLang="ru-RU" sz="2000" dirty="0">
              <a:latin typeface="Arial" charset="0"/>
            </a:endParaRPr>
          </a:p>
          <a:p>
            <a:pPr eaLnBrk="1" hangingPunct="1"/>
            <a:r>
              <a:rPr lang="ru-RU" altLang="ru-RU" sz="2000" baseline="30000" dirty="0">
                <a:latin typeface="Arial" charset="0"/>
              </a:rPr>
              <a:t>1</a:t>
            </a:r>
            <a:r>
              <a:rPr lang="ru-RU" altLang="ru-RU" sz="2000" dirty="0">
                <a:latin typeface="Arial" charset="0"/>
              </a:rPr>
              <a:t>ООО "Центр перспективных технологий ТМХ"</a:t>
            </a:r>
          </a:p>
          <a:p>
            <a:pPr eaLnBrk="1" hangingPunct="1"/>
            <a:r>
              <a:rPr lang="ru-RU" altLang="ru-RU" sz="2000" baseline="30000" dirty="0" smtClean="0">
                <a:latin typeface="Arial" charset="0"/>
              </a:rPr>
              <a:t>2</a:t>
            </a:r>
            <a:r>
              <a:rPr lang="ru-RU" altLang="ru-RU" sz="2000" dirty="0" smtClean="0">
                <a:latin typeface="Arial" charset="0"/>
              </a:rPr>
              <a:t>Брянский </a:t>
            </a:r>
            <a:r>
              <a:rPr lang="ru-RU" altLang="ru-RU" sz="2000" dirty="0">
                <a:latin typeface="Arial" charset="0"/>
              </a:rPr>
              <a:t>государственный технический </a:t>
            </a:r>
            <a:r>
              <a:rPr lang="ru-RU" altLang="ru-RU" sz="2000" dirty="0" smtClean="0">
                <a:latin typeface="Arial" charset="0"/>
              </a:rPr>
              <a:t>университет</a:t>
            </a:r>
            <a:endParaRPr lang="ru-RU" altLang="ru-RU" sz="2000" dirty="0">
              <a:solidFill>
                <a:schemeClr val="accent2"/>
              </a:solidFill>
              <a:latin typeface="Arial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252" y="509197"/>
            <a:ext cx="626133" cy="626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69966" y="509197"/>
            <a:ext cx="1311898" cy="6869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ru-RU" sz="1200" dirty="0" smtClean="0">
                <a:latin typeface="Calibri" panose="020F0502020204030204" pitchFamily="34" charset="0"/>
              </a:rPr>
              <a:t>Брянский</a:t>
            </a:r>
          </a:p>
          <a:p>
            <a:pPr algn="l">
              <a:lnSpc>
                <a:spcPct val="80000"/>
              </a:lnSpc>
            </a:pPr>
            <a:r>
              <a:rPr lang="ru-RU" sz="1200" dirty="0">
                <a:latin typeface="Calibri" panose="020F0502020204030204" pitchFamily="34" charset="0"/>
              </a:rPr>
              <a:t>г</a:t>
            </a:r>
            <a:r>
              <a:rPr lang="ru-RU" sz="1200" dirty="0" smtClean="0">
                <a:latin typeface="Calibri" panose="020F0502020204030204" pitchFamily="34" charset="0"/>
              </a:rPr>
              <a:t>осударственный</a:t>
            </a:r>
          </a:p>
          <a:p>
            <a:pPr algn="l">
              <a:lnSpc>
                <a:spcPct val="80000"/>
              </a:lnSpc>
            </a:pPr>
            <a:r>
              <a:rPr lang="ru-RU" sz="1200" dirty="0">
                <a:latin typeface="Calibri" panose="020F0502020204030204" pitchFamily="34" charset="0"/>
              </a:rPr>
              <a:t>т</a:t>
            </a:r>
            <a:r>
              <a:rPr lang="ru-RU" sz="1200" dirty="0" smtClean="0">
                <a:latin typeface="Calibri" panose="020F0502020204030204" pitchFamily="34" charset="0"/>
              </a:rPr>
              <a:t>ехнический</a:t>
            </a:r>
          </a:p>
          <a:p>
            <a:pPr algn="l">
              <a:lnSpc>
                <a:spcPct val="80000"/>
              </a:lnSpc>
            </a:pPr>
            <a:r>
              <a:rPr lang="ru-RU" sz="1200" dirty="0" smtClean="0">
                <a:latin typeface="Calibri" panose="020F0502020204030204" pitchFamily="34" charset="0"/>
              </a:rPr>
              <a:t>университет</a:t>
            </a:r>
            <a:endParaRPr lang="ru-RU" sz="1200" dirty="0">
              <a:latin typeface="Calibri" panose="020F0502020204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787" y="372854"/>
            <a:ext cx="1752271" cy="882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6" name="Rectangle 7"/>
          <p:cNvSpPr txBox="1">
            <a:spLocks noChangeArrowheads="1"/>
          </p:cNvSpPr>
          <p:nvPr/>
        </p:nvSpPr>
        <p:spPr bwMode="auto">
          <a:xfrm>
            <a:off x="291548" y="441585"/>
            <a:ext cx="8600662" cy="3938258"/>
          </a:xfrm>
          <a:prstGeom prst="rect">
            <a:avLst/>
          </a:prstGeo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en-US" altLang="ru-RU" kern="0" dirty="0" smtClean="0">
                <a:solidFill>
                  <a:schemeClr val="accent2"/>
                </a:solidFill>
              </a:rPr>
              <a:t> </a:t>
            </a:r>
            <a:r>
              <a:rPr lang="ru-RU" altLang="ru-RU" kern="0" dirty="0" smtClean="0"/>
              <a:t>Неточности установки колёсных пар тележек</a:t>
            </a:r>
            <a:endParaRPr lang="en-US" altLang="ru-RU" kern="0" dirty="0" smtClean="0"/>
          </a:p>
          <a:p>
            <a:pPr eaLnBrk="1" hangingPunct="1">
              <a:lnSpc>
                <a:spcPct val="140000"/>
              </a:lnSpc>
              <a:buClr>
                <a:srgbClr val="FF0000"/>
              </a:buClr>
              <a:buFont typeface="Wingdings" pitchFamily="2" charset="2"/>
              <a:buChar char="è"/>
            </a:pPr>
            <a:r>
              <a:rPr lang="en-US" altLang="ru-RU" kern="0" dirty="0" smtClean="0"/>
              <a:t> </a:t>
            </a:r>
            <a:r>
              <a:rPr lang="ru-RU" altLang="ru-RU" kern="0" dirty="0" smtClean="0"/>
              <a:t>Доработка математических моделей локомотивов ТЭ10 и ЭС5К</a:t>
            </a:r>
          </a:p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ru-RU" altLang="ru-RU" kern="0" dirty="0" smtClean="0"/>
              <a:t> Доработка инструмента прогнозирования износа профилей железнодорожных колёс</a:t>
            </a:r>
            <a:endParaRPr lang="en-US" altLang="ru-RU" kern="0" dirty="0" smtClean="0"/>
          </a:p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en-US" altLang="ru-RU" kern="0" dirty="0" smtClean="0"/>
              <a:t> </a:t>
            </a:r>
            <a:r>
              <a:rPr lang="ru-RU" altLang="ru-RU" kern="0" dirty="0"/>
              <a:t>Тестирование методики </a:t>
            </a:r>
            <a:r>
              <a:rPr lang="ru-RU" altLang="ru-RU" kern="0" dirty="0" smtClean="0"/>
              <a:t>исследования</a:t>
            </a:r>
          </a:p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ru-RU" altLang="ru-RU" kern="0" dirty="0"/>
              <a:t> </a:t>
            </a:r>
            <a:r>
              <a:rPr lang="ru-RU" altLang="ru-RU" kern="0" dirty="0" smtClean="0"/>
              <a:t>Результаты</a:t>
            </a:r>
          </a:p>
          <a:p>
            <a:pPr eaLnBrk="1" hangingPunct="1">
              <a:lnSpc>
                <a:spcPct val="140000"/>
              </a:lnSpc>
              <a:buClr>
                <a:srgbClr val="FF0000"/>
              </a:buClr>
              <a:buFont typeface="Wingdings" pitchFamily="2" charset="2"/>
              <a:buNone/>
            </a:pPr>
            <a:endParaRPr lang="ru-RU" altLang="ru-RU" kern="0" dirty="0" smtClean="0"/>
          </a:p>
        </p:txBody>
      </p:sp>
    </p:spTree>
    <p:extLst>
      <p:ext uri="{BB962C8B-B14F-4D97-AF65-F5344CB8AC3E}">
        <p14:creationId xmlns:p14="http://schemas.microsoft.com/office/powerpoint/2010/main" val="50325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Составная колёсная пара</a:t>
            </a:r>
            <a:endParaRPr lang="ru-RU" sz="1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665" y="858285"/>
            <a:ext cx="2160105" cy="129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38" y="2584155"/>
            <a:ext cx="1769579" cy="1554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491" y="2584156"/>
            <a:ext cx="1635558" cy="1554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418526" y="455544"/>
            <a:ext cx="15703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Ось колёсной пары</a:t>
            </a:r>
            <a:endParaRPr lang="ru-RU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2501620" y="2265783"/>
            <a:ext cx="1331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Левое колесо</a:t>
            </a:r>
            <a:endParaRPr lang="ru-RU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458015" y="2265753"/>
            <a:ext cx="1331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Правое колесо</a:t>
            </a:r>
            <a:endParaRPr lang="ru-RU" sz="1200" dirty="0"/>
          </a:p>
        </p:txBody>
      </p:sp>
      <p:grpSp>
        <p:nvGrpSpPr>
          <p:cNvPr id="19" name="Группа 18"/>
          <p:cNvGrpSpPr/>
          <p:nvPr/>
        </p:nvGrpSpPr>
        <p:grpSpPr>
          <a:xfrm>
            <a:off x="4548265" y="504744"/>
            <a:ext cx="4194042" cy="3504037"/>
            <a:chOff x="4548265" y="504744"/>
            <a:chExt cx="4194042" cy="3504037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8265" y="1089496"/>
              <a:ext cx="3903419" cy="2919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Прямоугольная выноска 2"/>
            <p:cNvSpPr/>
            <p:nvPr/>
          </p:nvSpPr>
          <p:spPr bwMode="auto">
            <a:xfrm>
              <a:off x="7517025" y="1089496"/>
              <a:ext cx="1225282" cy="584752"/>
            </a:xfrm>
            <a:prstGeom prst="wedgeRectCallout">
              <a:avLst>
                <a:gd name="adj1" fmla="val -65435"/>
                <a:gd name="adj2" fmla="val 243803"/>
              </a:avLst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517025" y="1243372"/>
              <a:ext cx="12252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Сайлент-блок</a:t>
              </a:r>
              <a:endParaRPr lang="ru-RU" sz="1200" dirty="0"/>
            </a:p>
          </p:txBody>
        </p:sp>
        <p:sp>
          <p:nvSpPr>
            <p:cNvPr id="15" name="Прямоугольная выноска 14"/>
            <p:cNvSpPr/>
            <p:nvPr/>
          </p:nvSpPr>
          <p:spPr bwMode="auto">
            <a:xfrm>
              <a:off x="5655095" y="504744"/>
              <a:ext cx="1225282" cy="584752"/>
            </a:xfrm>
            <a:prstGeom prst="wedgeRectCallout">
              <a:avLst>
                <a:gd name="adj1" fmla="val -62190"/>
                <a:gd name="adj2" fmla="val 226806"/>
              </a:avLst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655095" y="658620"/>
              <a:ext cx="12252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Сайлент-блок</a:t>
              </a:r>
              <a:endParaRPr lang="ru-RU" sz="1200" dirty="0"/>
            </a:p>
          </p:txBody>
        </p:sp>
        <p:cxnSp>
          <p:nvCxnSpPr>
            <p:cNvPr id="6" name="Прямая со стрелкой 5"/>
            <p:cNvCxnSpPr/>
            <p:nvPr/>
          </p:nvCxnSpPr>
          <p:spPr bwMode="auto">
            <a:xfrm flipH="1">
              <a:off x="6700060" y="2852528"/>
              <a:ext cx="496956" cy="152401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 w="med" len="lg"/>
            </a:ln>
            <a:effectLst/>
          </p:spPr>
        </p:cxnSp>
        <p:cxnSp>
          <p:nvCxnSpPr>
            <p:cNvPr id="22" name="Прямая со стрелкой 21"/>
            <p:cNvCxnSpPr/>
            <p:nvPr/>
          </p:nvCxnSpPr>
          <p:spPr bwMode="auto">
            <a:xfrm flipV="1">
              <a:off x="7255564" y="2265783"/>
              <a:ext cx="0" cy="517172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stealth" w="med" len="lg"/>
            </a:ln>
            <a:effectLst/>
          </p:spPr>
        </p:cxnSp>
        <p:sp>
          <p:nvSpPr>
            <p:cNvPr id="25" name="TextBox 24"/>
            <p:cNvSpPr txBox="1"/>
            <p:nvPr/>
          </p:nvSpPr>
          <p:spPr>
            <a:xfrm>
              <a:off x="6666930" y="2658355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200" b="1" i="1" dirty="0" smtClean="0">
                  <a:solidFill>
                    <a:srgbClr val="FF0000"/>
                  </a:solidFill>
                </a:rPr>
                <a:t>Δ</a:t>
              </a:r>
              <a:r>
                <a:rPr lang="en-US" sz="1200" b="1" i="1" dirty="0" smtClean="0">
                  <a:solidFill>
                    <a:srgbClr val="FF0000"/>
                  </a:solidFill>
                </a:rPr>
                <a:t>x</a:t>
              </a:r>
              <a:endParaRPr lang="ru-RU" sz="12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928660" y="2291887"/>
              <a:ext cx="3401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200" b="1" i="1" dirty="0" smtClean="0">
                  <a:solidFill>
                    <a:schemeClr val="accent2"/>
                  </a:solidFill>
                </a:rPr>
                <a:t>Δ</a:t>
              </a:r>
              <a:r>
                <a:rPr lang="en-US" sz="1200" b="1" i="1" dirty="0" smtClean="0">
                  <a:solidFill>
                    <a:schemeClr val="accent2"/>
                  </a:solidFill>
                </a:rPr>
                <a:t>z</a:t>
              </a:r>
              <a:endParaRPr lang="ru-RU" sz="1200" b="1" i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4899040" y="4210665"/>
            <a:ext cx="3201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Параметры </a:t>
            </a:r>
            <a:r>
              <a:rPr lang="en-US" sz="1200" i="1" dirty="0" smtClean="0"/>
              <a:t>Δx</a:t>
            </a:r>
            <a:r>
              <a:rPr lang="en-US" sz="1200" dirty="0" smtClean="0"/>
              <a:t> </a:t>
            </a:r>
            <a:r>
              <a:rPr lang="ru-RU" sz="1200" dirty="0" smtClean="0"/>
              <a:t>и</a:t>
            </a:r>
            <a:r>
              <a:rPr lang="en-US" sz="1200" dirty="0" smtClean="0"/>
              <a:t> </a:t>
            </a:r>
            <a:r>
              <a:rPr lang="el-GR" sz="1200" i="1" dirty="0" smtClean="0"/>
              <a:t>Δ</a:t>
            </a:r>
            <a:r>
              <a:rPr lang="en-US" sz="1200" i="1" dirty="0" smtClean="0"/>
              <a:t>z</a:t>
            </a:r>
            <a:r>
              <a:rPr lang="en-US" sz="1200" dirty="0" smtClean="0"/>
              <a:t> </a:t>
            </a:r>
            <a:r>
              <a:rPr lang="ru-RU" sz="1200" dirty="0" smtClean="0"/>
              <a:t>позволяют задать погрешность соосности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06777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Модели локомотивов</a:t>
            </a:r>
            <a:endParaRPr lang="ru-RU" sz="16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880918"/>
              </p:ext>
            </p:extLst>
          </p:nvPr>
        </p:nvGraphicFramePr>
        <p:xfrm>
          <a:off x="271669" y="1460776"/>
          <a:ext cx="4876799" cy="192024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279374"/>
                <a:gridCol w="259742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Модель</a:t>
                      </a:r>
                      <a:r>
                        <a:rPr lang="ru-RU" sz="1200" baseline="0" dirty="0" smtClean="0"/>
                        <a:t> локомотива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Моделируемая неточность установки колёсной пары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es5k_rail</a:t>
                      </a:r>
                    </a:p>
                    <a:p>
                      <a:r>
                        <a:rPr lang="en-US" sz="1200" dirty="0" smtClean="0"/>
                        <a:t>TE10</a:t>
                      </a:r>
                      <a:r>
                        <a:rPr lang="ru-RU" sz="1200" dirty="0" smtClean="0"/>
                        <a:t>М_</a:t>
                      </a:r>
                      <a:r>
                        <a:rPr lang="en-US" sz="1200" dirty="0" smtClean="0"/>
                        <a:t>rail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</a:pPr>
                      <a:r>
                        <a:rPr lang="ru-RU" sz="1200" baseline="0" dirty="0" smtClean="0"/>
                        <a:t>Разность диаметров по кругу катания бандажей колёсной пары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ru-RU" sz="1200" dirty="0" smtClean="0"/>
                        <a:t>Погрешность развески между колёсными парами тележки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es5k_rail_independent_wheels</a:t>
                      </a:r>
                    </a:p>
                    <a:p>
                      <a:r>
                        <a:rPr lang="en-US" sz="1200" dirty="0" smtClean="0"/>
                        <a:t>TE10</a:t>
                      </a:r>
                      <a:r>
                        <a:rPr lang="ru-RU" sz="1200" dirty="0" smtClean="0"/>
                        <a:t>М_</a:t>
                      </a:r>
                      <a:r>
                        <a:rPr lang="en-US" sz="1200" dirty="0" smtClean="0"/>
                        <a:t>rail_independent_wheels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3"/>
                      </a:pPr>
                      <a:r>
                        <a:rPr lang="ru-RU" sz="1200" dirty="0" smtClean="0"/>
                        <a:t>Погрешность соосности поверхностей катания колёсной пары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782" y="703707"/>
            <a:ext cx="3385930" cy="179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391" y="2978231"/>
            <a:ext cx="3485321" cy="178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6399524" y="462191"/>
            <a:ext cx="1553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Электровоз ЭС5К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6426519" y="2670454"/>
            <a:ext cx="14990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Тепловоз ТЭ10М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492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6" name="Rectangle 7"/>
          <p:cNvSpPr txBox="1">
            <a:spLocks noChangeArrowheads="1"/>
          </p:cNvSpPr>
          <p:nvPr/>
        </p:nvSpPr>
        <p:spPr bwMode="auto">
          <a:xfrm>
            <a:off x="291548" y="441585"/>
            <a:ext cx="8600662" cy="3938258"/>
          </a:xfrm>
          <a:prstGeom prst="rect">
            <a:avLst/>
          </a:prstGeo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en-US" altLang="ru-RU" kern="0" dirty="0" smtClean="0">
                <a:solidFill>
                  <a:schemeClr val="accent2"/>
                </a:solidFill>
              </a:rPr>
              <a:t> </a:t>
            </a:r>
            <a:r>
              <a:rPr lang="ru-RU" altLang="ru-RU" kern="0" dirty="0" smtClean="0"/>
              <a:t>Неточности установки колёсных пар тележек</a:t>
            </a:r>
            <a:endParaRPr lang="en-US" altLang="ru-RU" kern="0" dirty="0" smtClean="0"/>
          </a:p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en-US" altLang="ru-RU" kern="0" dirty="0" smtClean="0"/>
              <a:t> </a:t>
            </a:r>
            <a:r>
              <a:rPr lang="ru-RU" altLang="ru-RU" kern="0" dirty="0" smtClean="0"/>
              <a:t>Доработка математических моделей локомотивов ТЭ10 и ЭС5К</a:t>
            </a:r>
          </a:p>
          <a:p>
            <a:pPr eaLnBrk="1" hangingPunct="1">
              <a:lnSpc>
                <a:spcPct val="140000"/>
              </a:lnSpc>
              <a:buClr>
                <a:srgbClr val="FF0000"/>
              </a:buClr>
              <a:buFont typeface="Wingdings" pitchFamily="2" charset="2"/>
              <a:buChar char="è"/>
            </a:pPr>
            <a:r>
              <a:rPr lang="ru-RU" altLang="ru-RU" kern="0" dirty="0" smtClean="0"/>
              <a:t> Доработка инструмента прогнозирования износа профилей железнодорожных колёс</a:t>
            </a:r>
            <a:endParaRPr lang="en-US" altLang="ru-RU" kern="0" dirty="0" smtClean="0"/>
          </a:p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en-US" altLang="ru-RU" kern="0" dirty="0" smtClean="0"/>
              <a:t> </a:t>
            </a:r>
            <a:r>
              <a:rPr lang="ru-RU" altLang="ru-RU" kern="0" dirty="0"/>
              <a:t>Тестирование методики </a:t>
            </a:r>
            <a:r>
              <a:rPr lang="ru-RU" altLang="ru-RU" kern="0" dirty="0" smtClean="0"/>
              <a:t>исследования</a:t>
            </a:r>
          </a:p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ru-RU" altLang="ru-RU" kern="0" dirty="0"/>
              <a:t> </a:t>
            </a:r>
            <a:r>
              <a:rPr lang="ru-RU" altLang="ru-RU" kern="0" dirty="0" smtClean="0"/>
              <a:t>Результаты</a:t>
            </a:r>
          </a:p>
          <a:p>
            <a:pPr eaLnBrk="1" hangingPunct="1">
              <a:lnSpc>
                <a:spcPct val="140000"/>
              </a:lnSpc>
              <a:buClr>
                <a:srgbClr val="FF0000"/>
              </a:buClr>
              <a:buFont typeface="Wingdings" pitchFamily="2" charset="2"/>
              <a:buNone/>
            </a:pPr>
            <a:endParaRPr lang="ru-RU" altLang="ru-RU" kern="0" dirty="0" smtClean="0"/>
          </a:p>
        </p:txBody>
      </p:sp>
    </p:spTree>
    <p:extLst>
      <p:ext uri="{BB962C8B-B14F-4D97-AF65-F5344CB8AC3E}">
        <p14:creationId xmlns:p14="http://schemas.microsoft.com/office/powerpoint/2010/main" val="100133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Симметрия в прогнозировании износа</a:t>
            </a:r>
            <a:endParaRPr lang="ru-RU" sz="16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86" y="443949"/>
            <a:ext cx="3225676" cy="3863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365" y="671993"/>
            <a:ext cx="1162083" cy="3892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 rot="16200000">
            <a:off x="4704538" y="873695"/>
            <a:ext cx="8211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/>
              <a:t>Направление движения</a:t>
            </a:r>
            <a:endParaRPr lang="ru-RU" sz="800" b="1" dirty="0"/>
          </a:p>
        </p:txBody>
      </p:sp>
      <p:sp>
        <p:nvSpPr>
          <p:cNvPr id="8" name="Стрелка вверх 7"/>
          <p:cNvSpPr/>
          <p:nvPr/>
        </p:nvSpPr>
        <p:spPr bwMode="auto">
          <a:xfrm>
            <a:off x="5284386" y="867733"/>
            <a:ext cx="86139" cy="350478"/>
          </a:xfrm>
          <a:prstGeom prst="upArrow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0" tIns="4680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4594624" y="1410759"/>
            <a:ext cx="1259626" cy="2592000"/>
            <a:chOff x="4594624" y="1410759"/>
            <a:chExt cx="1259626" cy="2592000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4924032" y="1410759"/>
              <a:ext cx="617874" cy="2592000"/>
              <a:chOff x="4924032" y="1410759"/>
              <a:chExt cx="617874" cy="2592000"/>
            </a:xfrm>
          </p:grpSpPr>
          <p:sp>
            <p:nvSpPr>
              <p:cNvPr id="3" name="Прямоугольник 2"/>
              <p:cNvSpPr/>
              <p:nvPr/>
            </p:nvSpPr>
            <p:spPr bwMode="auto">
              <a:xfrm>
                <a:off x="4978032" y="1410759"/>
                <a:ext cx="504000" cy="25920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0" tIns="46800" rIns="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4" name="Прямоугольник 3"/>
              <p:cNvSpPr/>
              <p:nvPr/>
            </p:nvSpPr>
            <p:spPr bwMode="auto">
              <a:xfrm>
                <a:off x="4924032" y="1702200"/>
                <a:ext cx="54000" cy="252000"/>
              </a:xfrm>
              <a:prstGeom prst="rect">
                <a:avLst/>
              </a:prstGeom>
              <a:solidFill>
                <a:srgbClr val="FF00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none" lIns="0" tIns="46800" rIns="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 bwMode="auto">
              <a:xfrm>
                <a:off x="4924032" y="2072974"/>
                <a:ext cx="54000" cy="252000"/>
              </a:xfrm>
              <a:prstGeom prst="rect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none" lIns="0" tIns="46800" rIns="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0" name="Прямоугольник 9"/>
              <p:cNvSpPr/>
              <p:nvPr/>
            </p:nvSpPr>
            <p:spPr bwMode="auto">
              <a:xfrm>
                <a:off x="5487906" y="2072974"/>
                <a:ext cx="54000" cy="252000"/>
              </a:xfrm>
              <a:prstGeom prst="rect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none" lIns="0" tIns="46800" rIns="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1" name="Прямоугольник 10"/>
              <p:cNvSpPr/>
              <p:nvPr/>
            </p:nvSpPr>
            <p:spPr bwMode="auto">
              <a:xfrm>
                <a:off x="4924032" y="3084342"/>
                <a:ext cx="54000" cy="252000"/>
              </a:xfrm>
              <a:prstGeom prst="rect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none" lIns="0" tIns="46800" rIns="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2" name="Прямоугольник 11"/>
              <p:cNvSpPr/>
              <p:nvPr/>
            </p:nvSpPr>
            <p:spPr bwMode="auto">
              <a:xfrm>
                <a:off x="5487906" y="3084342"/>
                <a:ext cx="54000" cy="252000"/>
              </a:xfrm>
              <a:prstGeom prst="rect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none" lIns="0" tIns="46800" rIns="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 bwMode="auto">
              <a:xfrm>
                <a:off x="5482032" y="3468157"/>
                <a:ext cx="54000" cy="252000"/>
              </a:xfrm>
              <a:prstGeom prst="rect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none" lIns="0" tIns="46800" rIns="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4" name="Прямоугольник 13"/>
              <p:cNvSpPr/>
              <p:nvPr/>
            </p:nvSpPr>
            <p:spPr bwMode="auto">
              <a:xfrm>
                <a:off x="5485217" y="1701704"/>
                <a:ext cx="54000" cy="252000"/>
              </a:xfrm>
              <a:prstGeom prst="rect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none" lIns="0" tIns="46800" rIns="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5" name="Прямоугольник 14"/>
              <p:cNvSpPr/>
              <p:nvPr/>
            </p:nvSpPr>
            <p:spPr bwMode="auto">
              <a:xfrm>
                <a:off x="4924032" y="3468157"/>
                <a:ext cx="54000" cy="252000"/>
              </a:xfrm>
              <a:prstGeom prst="rect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none" lIns="0" tIns="46800" rIns="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4594624" y="1689700"/>
              <a:ext cx="36580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/>
                <a:t>1Л</a:t>
              </a:r>
              <a:endParaRPr lang="ru-RU" sz="12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048609" y="1735867"/>
              <a:ext cx="362846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lIns="36000" tIns="0" rIns="36000" bIns="0" rtlCol="0">
              <a:spAutoFit/>
            </a:bodyPr>
            <a:lstStyle/>
            <a:p>
              <a:r>
                <a:rPr lang="ru-RU" sz="1200" dirty="0" smtClean="0"/>
                <a:t>КП1</a:t>
              </a:r>
              <a:endParaRPr lang="ru-RU" sz="12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048609" y="2106641"/>
              <a:ext cx="362847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lIns="36000" tIns="0" rIns="36000" bIns="0" rtlCol="0">
              <a:spAutoFit/>
            </a:bodyPr>
            <a:lstStyle/>
            <a:p>
              <a:r>
                <a:rPr lang="ru-RU" sz="1200" dirty="0" smtClean="0"/>
                <a:t>КП2</a:t>
              </a:r>
              <a:endParaRPr lang="ru-RU" sz="12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041982" y="3118009"/>
              <a:ext cx="362847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lIns="36000" tIns="0" rIns="36000" bIns="0" rtlCol="0">
              <a:spAutoFit/>
            </a:bodyPr>
            <a:lstStyle/>
            <a:p>
              <a:r>
                <a:rPr lang="ru-RU" sz="1200" dirty="0" smtClean="0"/>
                <a:t>КП3</a:t>
              </a:r>
              <a:endParaRPr lang="ru-RU" sz="12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041981" y="3501824"/>
              <a:ext cx="362847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lIns="36000" tIns="0" rIns="36000" bIns="0" rtlCol="0">
              <a:spAutoFit/>
            </a:bodyPr>
            <a:lstStyle/>
            <a:p>
              <a:r>
                <a:rPr lang="ru-RU" sz="1200" dirty="0" smtClean="0"/>
                <a:t>КП4</a:t>
              </a:r>
              <a:endParaRPr lang="ru-RU" sz="12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482032" y="1689204"/>
              <a:ext cx="3722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/>
                <a:t>1П</a:t>
              </a:r>
              <a:endParaRPr lang="ru-RU" sz="12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594624" y="2060474"/>
              <a:ext cx="3658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/>
                <a:t>2Л</a:t>
              </a:r>
              <a:endParaRPr lang="ru-RU" sz="12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482032" y="2060474"/>
              <a:ext cx="3722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/>
                <a:t>2П</a:t>
              </a:r>
              <a:endParaRPr lang="ru-RU" sz="12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94624" y="3071842"/>
              <a:ext cx="3658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/>
                <a:t>3Л</a:t>
              </a:r>
              <a:endParaRPr lang="ru-RU" sz="12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482032" y="3071501"/>
              <a:ext cx="3722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/>
                <a:t>3П</a:t>
              </a:r>
              <a:endParaRPr lang="ru-RU" sz="1200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594624" y="3455657"/>
              <a:ext cx="3658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/>
                <a:t>4</a:t>
              </a:r>
              <a:r>
                <a:rPr lang="ru-RU" sz="1200" dirty="0" smtClean="0"/>
                <a:t>Л</a:t>
              </a:r>
              <a:endParaRPr lang="ru-RU" sz="1200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82032" y="3455657"/>
              <a:ext cx="3722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/>
                <a:t>4П</a:t>
              </a:r>
              <a:endParaRPr lang="ru-RU" sz="1200" dirty="0"/>
            </a:p>
          </p:txBody>
        </p:sp>
      </p:grpSp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974" y="671993"/>
            <a:ext cx="1162083" cy="3892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Box 33"/>
          <p:cNvSpPr txBox="1"/>
          <p:nvPr/>
        </p:nvSpPr>
        <p:spPr>
          <a:xfrm rot="16200000">
            <a:off x="6898657" y="4220170"/>
            <a:ext cx="8211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/>
              <a:t>Направление движения</a:t>
            </a:r>
            <a:endParaRPr lang="ru-RU" sz="800" b="1" dirty="0"/>
          </a:p>
        </p:txBody>
      </p:sp>
      <p:sp>
        <p:nvSpPr>
          <p:cNvPr id="35" name="Стрелка вверх 34"/>
          <p:cNvSpPr/>
          <p:nvPr/>
        </p:nvSpPr>
        <p:spPr bwMode="auto">
          <a:xfrm flipV="1">
            <a:off x="7474389" y="4214208"/>
            <a:ext cx="86139" cy="350478"/>
          </a:xfrm>
          <a:prstGeom prst="upArrow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0" tIns="4680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6778027" y="1410759"/>
            <a:ext cx="1259626" cy="2592000"/>
            <a:chOff x="4591418" y="1410759"/>
            <a:chExt cx="1259626" cy="2592000"/>
          </a:xfrm>
        </p:grpSpPr>
        <p:grpSp>
          <p:nvGrpSpPr>
            <p:cNvPr id="37" name="Группа 36"/>
            <p:cNvGrpSpPr/>
            <p:nvPr/>
          </p:nvGrpSpPr>
          <p:grpSpPr>
            <a:xfrm>
              <a:off x="4924032" y="1410759"/>
              <a:ext cx="617874" cy="2592000"/>
              <a:chOff x="4924032" y="1410759"/>
              <a:chExt cx="617874" cy="2592000"/>
            </a:xfrm>
          </p:grpSpPr>
          <p:sp>
            <p:nvSpPr>
              <p:cNvPr id="50" name="Прямоугольник 49"/>
              <p:cNvSpPr/>
              <p:nvPr/>
            </p:nvSpPr>
            <p:spPr bwMode="auto">
              <a:xfrm>
                <a:off x="4978032" y="1410759"/>
                <a:ext cx="504000" cy="25920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0" tIns="46800" rIns="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1" name="Прямоугольник 50"/>
              <p:cNvSpPr/>
              <p:nvPr/>
            </p:nvSpPr>
            <p:spPr bwMode="auto">
              <a:xfrm>
                <a:off x="4924032" y="1702200"/>
                <a:ext cx="54000" cy="252000"/>
              </a:xfrm>
              <a:prstGeom prst="rect">
                <a:avLst/>
              </a:prstGeom>
              <a:solidFill>
                <a:srgbClr val="FF000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none" lIns="0" tIns="46800" rIns="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2" name="Прямоугольник 51"/>
              <p:cNvSpPr/>
              <p:nvPr/>
            </p:nvSpPr>
            <p:spPr bwMode="auto">
              <a:xfrm>
                <a:off x="4924032" y="2072974"/>
                <a:ext cx="54000" cy="252000"/>
              </a:xfrm>
              <a:prstGeom prst="rect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none" lIns="0" tIns="46800" rIns="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3" name="Прямоугольник 52"/>
              <p:cNvSpPr/>
              <p:nvPr/>
            </p:nvSpPr>
            <p:spPr bwMode="auto">
              <a:xfrm>
                <a:off x="5487906" y="2072974"/>
                <a:ext cx="54000" cy="252000"/>
              </a:xfrm>
              <a:prstGeom prst="rect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none" lIns="0" tIns="46800" rIns="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4" name="Прямоугольник 53"/>
              <p:cNvSpPr/>
              <p:nvPr/>
            </p:nvSpPr>
            <p:spPr bwMode="auto">
              <a:xfrm>
                <a:off x="4924032" y="3084342"/>
                <a:ext cx="54000" cy="252000"/>
              </a:xfrm>
              <a:prstGeom prst="rect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none" lIns="0" tIns="46800" rIns="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5" name="Прямоугольник 54"/>
              <p:cNvSpPr/>
              <p:nvPr/>
            </p:nvSpPr>
            <p:spPr bwMode="auto">
              <a:xfrm>
                <a:off x="5487906" y="3084342"/>
                <a:ext cx="54000" cy="252000"/>
              </a:xfrm>
              <a:prstGeom prst="rect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none" lIns="0" tIns="46800" rIns="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6" name="Прямоугольник 55"/>
              <p:cNvSpPr/>
              <p:nvPr/>
            </p:nvSpPr>
            <p:spPr bwMode="auto">
              <a:xfrm>
                <a:off x="5482032" y="3468157"/>
                <a:ext cx="54000" cy="252000"/>
              </a:xfrm>
              <a:prstGeom prst="rect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none" lIns="0" tIns="46800" rIns="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7" name="Прямоугольник 56"/>
              <p:cNvSpPr/>
              <p:nvPr/>
            </p:nvSpPr>
            <p:spPr bwMode="auto">
              <a:xfrm>
                <a:off x="5485217" y="1701704"/>
                <a:ext cx="54000" cy="252000"/>
              </a:xfrm>
              <a:prstGeom prst="rect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none" lIns="0" tIns="46800" rIns="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8" name="Прямоугольник 57"/>
              <p:cNvSpPr/>
              <p:nvPr/>
            </p:nvSpPr>
            <p:spPr bwMode="auto">
              <a:xfrm>
                <a:off x="4924032" y="3468157"/>
                <a:ext cx="54000" cy="252000"/>
              </a:xfrm>
              <a:prstGeom prst="rect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none" lIns="0" tIns="46800" rIns="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591418" y="1689700"/>
              <a:ext cx="3722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/>
                <a:t>4П</a:t>
              </a:r>
              <a:endParaRPr lang="ru-RU" sz="12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048609" y="1735867"/>
              <a:ext cx="362847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lIns="36000" tIns="0" rIns="36000" bIns="0" rtlCol="0">
              <a:spAutoFit/>
            </a:bodyPr>
            <a:lstStyle/>
            <a:p>
              <a:r>
                <a:rPr lang="ru-RU" sz="1200" dirty="0" smtClean="0"/>
                <a:t>КП4</a:t>
              </a:r>
              <a:endParaRPr lang="ru-RU" sz="12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048609" y="2106641"/>
              <a:ext cx="362847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lIns="36000" tIns="0" rIns="36000" bIns="0" rtlCol="0">
              <a:spAutoFit/>
            </a:bodyPr>
            <a:lstStyle/>
            <a:p>
              <a:r>
                <a:rPr lang="ru-RU" sz="1200" dirty="0" smtClean="0"/>
                <a:t>КП3</a:t>
              </a:r>
              <a:endParaRPr lang="ru-RU" sz="1200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041982" y="3118009"/>
              <a:ext cx="362847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lIns="36000" tIns="0" rIns="36000" bIns="0" rtlCol="0">
              <a:spAutoFit/>
            </a:bodyPr>
            <a:lstStyle/>
            <a:p>
              <a:r>
                <a:rPr lang="ru-RU" sz="1200" dirty="0" smtClean="0"/>
                <a:t>КП2</a:t>
              </a:r>
              <a:endParaRPr lang="ru-RU" sz="12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041981" y="3501824"/>
              <a:ext cx="362847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lIns="36000" tIns="0" rIns="36000" bIns="0" rtlCol="0">
              <a:spAutoFit/>
            </a:bodyPr>
            <a:lstStyle/>
            <a:p>
              <a:r>
                <a:rPr lang="ru-RU" sz="1200" dirty="0" smtClean="0"/>
                <a:t>КП1</a:t>
              </a:r>
              <a:endParaRPr lang="ru-RU" sz="1200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485238" y="1689204"/>
              <a:ext cx="3658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/>
                <a:t>4Л</a:t>
              </a:r>
              <a:endParaRPr lang="ru-RU" sz="1200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591418" y="2060474"/>
              <a:ext cx="3722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/>
                <a:t>3П</a:t>
              </a:r>
              <a:endParaRPr lang="ru-RU" sz="1200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85238" y="2060474"/>
              <a:ext cx="3658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/>
                <a:t>3Л</a:t>
              </a:r>
              <a:endParaRPr lang="ru-RU" sz="1200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591418" y="3071842"/>
              <a:ext cx="3722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/>
                <a:t>2П</a:t>
              </a:r>
              <a:endParaRPr lang="ru-RU" sz="1200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485238" y="3071501"/>
              <a:ext cx="3658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/>
                <a:t>2Л</a:t>
              </a:r>
              <a:endParaRPr lang="ru-RU" sz="1200" dirty="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591418" y="3455657"/>
              <a:ext cx="3722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/>
                <a:t>1П</a:t>
              </a:r>
              <a:endParaRPr lang="ru-RU" sz="1200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485238" y="3455657"/>
              <a:ext cx="3658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/>
                <a:t>1Л</a:t>
              </a:r>
              <a:endParaRPr lang="ru-RU" sz="1200" dirty="0"/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4616112" y="355401"/>
            <a:ext cx="1227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Проезд вперёд</a:t>
            </a:r>
            <a:endParaRPr lang="ru-RU" sz="1200" dirty="0"/>
          </a:p>
        </p:txBody>
      </p:sp>
      <p:sp>
        <p:nvSpPr>
          <p:cNvPr id="60" name="TextBox 59"/>
          <p:cNvSpPr txBox="1"/>
          <p:nvPr/>
        </p:nvSpPr>
        <p:spPr>
          <a:xfrm>
            <a:off x="6796095" y="355402"/>
            <a:ext cx="1227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Проезд назад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73775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Формирование планов численных экспериментов</a:t>
            </a:r>
            <a:endParaRPr lang="ru-RU" sz="16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488595"/>
              </p:ext>
            </p:extLst>
          </p:nvPr>
        </p:nvGraphicFramePr>
        <p:xfrm>
          <a:off x="5102087" y="875476"/>
          <a:ext cx="3397610" cy="3943740"/>
        </p:xfrm>
        <a:graphic>
          <a:graphicData uri="http://schemas.openxmlformats.org/drawingml/2006/table">
            <a:tbl>
              <a:tblPr/>
              <a:tblGrid>
                <a:gridCol w="408735"/>
                <a:gridCol w="2333195"/>
                <a:gridCol w="655680"/>
              </a:tblGrid>
              <a:tr h="2189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№</a:t>
                      </a:r>
                    </a:p>
                  </a:txBody>
                  <a:tcPr marL="5474" marR="5474" marT="54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Конфигурация</a:t>
                      </a:r>
                    </a:p>
                  </a:txBody>
                  <a:tcPr marL="5474" marR="5474" marT="54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Весовой коэффициент</a:t>
                      </a:r>
                    </a:p>
                  </a:txBody>
                  <a:tcPr marL="5474" marR="5474" marT="54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Прямая Вперёд (тяга = 0)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R300 Правая Вперёд (тяга = 0)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0.001875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R300 Левая Вперёд (тяга = 0)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0.001875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R600 Правая Вперёд (тяга = 0)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0.009375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R600 Левая Вперёд (тяга = 0)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0.009375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R1000 Правая Вперёд (тяга = 0)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R1000 Левая Вперёд (тяга = 0)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Прямая Вперёд (тяга = 0.7)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0.2475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R300 Правая Вперёд (тяга = 0.7)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0.005625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R300 Левая Вперёд (тяга = 0.7)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0.005625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R600 Правая Вперёд (тяга = 0.7)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0.028125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R600 Левая Вперёд (тяга = 0.7)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0.028125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R1000 Правая Вперёд (тяга = 0.7)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R1000 Левая Вперёд (тяга = 0.7)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Прямая Назад (тяга = 0)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R300 Правая Назад (тяга = 0)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0.001875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R300 Левая Назад (тяга = 0)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0.001875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R600 Правая Назад (тяга = 0)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0.009375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R600 Левая Назад (тяга = 0)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0.009375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R1000 Правая Назад (тяга = 0)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R1000 Левая Назад (тяга = 0)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Прямая Назад (тяга = 0.7)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0.2475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R300 Правая Назад (тяга = 0.7)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0.005625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R300 Левая Назад (тяга = 0.7)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0.005625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R600 Правая Назад (тяга = 0.7)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0.028125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R600 Левая Назад (тяга = 0.7)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0.028125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R1000 Правая Назад (тяга = 0.7)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R1000 Левая Назад (тяга = 0.7)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10948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Сумма: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254139"/>
              </p:ext>
            </p:extLst>
          </p:nvPr>
        </p:nvGraphicFramePr>
        <p:xfrm>
          <a:off x="1037915" y="2936117"/>
          <a:ext cx="3289025" cy="1436370"/>
        </p:xfrm>
        <a:graphic>
          <a:graphicData uri="http://schemas.openxmlformats.org/drawingml/2006/table">
            <a:tbl>
              <a:tblPr/>
              <a:tblGrid>
                <a:gridCol w="395673"/>
                <a:gridCol w="2258628"/>
                <a:gridCol w="634724"/>
              </a:tblGrid>
              <a:tr h="2223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№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Конфигурация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Весовой коэффициент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1128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Прямая (тяга = 0)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128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Кривая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R300 (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тяга = 0)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128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Кривая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R600 (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тяга = 0)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128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Кривая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R1000 (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тяга = 0)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128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Прямая (тяга = 0.7)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128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Кривая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R300 (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тяга = 0.7)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128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Кривая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R600 (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тяга = 0.7)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128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Кривая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R1000 (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тяга = 0.7)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12887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Сумма: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512115"/>
              </p:ext>
            </p:extLst>
          </p:nvPr>
        </p:nvGraphicFramePr>
        <p:xfrm>
          <a:off x="1533769" y="1042712"/>
          <a:ext cx="2297320" cy="657225"/>
        </p:xfrm>
        <a:graphic>
          <a:graphicData uri="http://schemas.openxmlformats.org/drawingml/2006/table">
            <a:tbl>
              <a:tblPr/>
              <a:tblGrid>
                <a:gridCol w="1802829"/>
                <a:gridCol w="494491"/>
              </a:tblGrid>
              <a:tr h="12541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Доля прямых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12541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Доля кривых R &lt; 450 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12541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Доля кривых  450 м ≤ R &lt; 800 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12541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Доля кривых  800 м ≤ R &lt; 1200 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12541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Доля режима тяги/торможения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1153" y="371043"/>
            <a:ext cx="3222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Распределение профилей пути в плане для общесетевого полигона эксплуатации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4729891" y="371044"/>
            <a:ext cx="4009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Набор конфигураций проекта износа для экипажа, колёсные пары в котором установлены с отклонениями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677469" y="2325739"/>
            <a:ext cx="4009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Набор конфигураций проекта износа для экипажа, колёсные пары в котором установлены точно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98551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6" name="Rectangle 7"/>
          <p:cNvSpPr txBox="1">
            <a:spLocks noChangeArrowheads="1"/>
          </p:cNvSpPr>
          <p:nvPr/>
        </p:nvSpPr>
        <p:spPr bwMode="auto">
          <a:xfrm>
            <a:off x="291548" y="441585"/>
            <a:ext cx="8600662" cy="3938258"/>
          </a:xfrm>
          <a:prstGeom prst="rect">
            <a:avLst/>
          </a:prstGeo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en-US" altLang="ru-RU" kern="0" dirty="0" smtClean="0">
                <a:solidFill>
                  <a:schemeClr val="accent2"/>
                </a:solidFill>
              </a:rPr>
              <a:t> </a:t>
            </a:r>
            <a:r>
              <a:rPr lang="ru-RU" altLang="ru-RU" kern="0" dirty="0" smtClean="0"/>
              <a:t>Неточности установки колёсных пар тележек</a:t>
            </a:r>
            <a:endParaRPr lang="en-US" altLang="ru-RU" kern="0" dirty="0" smtClean="0"/>
          </a:p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en-US" altLang="ru-RU" kern="0" dirty="0" smtClean="0"/>
              <a:t> </a:t>
            </a:r>
            <a:r>
              <a:rPr lang="ru-RU" altLang="ru-RU" kern="0" dirty="0" smtClean="0"/>
              <a:t>Доработка математических моделей локомотивов ТЭ10 и ЭС5К</a:t>
            </a:r>
          </a:p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ru-RU" altLang="ru-RU" kern="0" dirty="0" smtClean="0"/>
              <a:t> Доработка инструмента прогнозирования износа профилей железнодорожных колёс</a:t>
            </a:r>
            <a:endParaRPr lang="en-US" altLang="ru-RU" kern="0" dirty="0" smtClean="0"/>
          </a:p>
          <a:p>
            <a:pPr eaLnBrk="1" hangingPunct="1">
              <a:lnSpc>
                <a:spcPct val="140000"/>
              </a:lnSpc>
              <a:buClr>
                <a:srgbClr val="FF5100"/>
              </a:buClr>
              <a:buFont typeface="Wingdings" pitchFamily="2" charset="2"/>
              <a:buChar char="è"/>
            </a:pPr>
            <a:r>
              <a:rPr lang="en-US" altLang="ru-RU" kern="0" dirty="0" smtClean="0"/>
              <a:t> </a:t>
            </a:r>
            <a:r>
              <a:rPr lang="ru-RU" altLang="ru-RU" kern="0" dirty="0"/>
              <a:t>Тестирование методики </a:t>
            </a:r>
            <a:r>
              <a:rPr lang="ru-RU" altLang="ru-RU" kern="0" dirty="0" smtClean="0"/>
              <a:t>исследования</a:t>
            </a:r>
          </a:p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ru-RU" altLang="ru-RU" kern="0" dirty="0"/>
              <a:t> </a:t>
            </a:r>
            <a:r>
              <a:rPr lang="ru-RU" altLang="ru-RU" kern="0" dirty="0" smtClean="0"/>
              <a:t>Результаты</a:t>
            </a:r>
          </a:p>
          <a:p>
            <a:pPr eaLnBrk="1" hangingPunct="1">
              <a:lnSpc>
                <a:spcPct val="140000"/>
              </a:lnSpc>
              <a:buClr>
                <a:srgbClr val="FF0000"/>
              </a:buClr>
              <a:buFont typeface="Wingdings" pitchFamily="2" charset="2"/>
              <a:buNone/>
            </a:pPr>
            <a:endParaRPr lang="ru-RU" altLang="ru-RU" kern="0" dirty="0" smtClean="0"/>
          </a:p>
        </p:txBody>
      </p:sp>
    </p:spTree>
    <p:extLst>
      <p:ext uri="{BB962C8B-B14F-4D97-AF65-F5344CB8AC3E}">
        <p14:creationId xmlns:p14="http://schemas.microsoft.com/office/powerpoint/2010/main" val="146304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Электровоз ЭС5К</a:t>
            </a:r>
            <a:endParaRPr lang="ru-RU" sz="1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39" y="847932"/>
            <a:ext cx="2145246" cy="1515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184" y="847932"/>
            <a:ext cx="2145246" cy="1515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37" y="2583973"/>
            <a:ext cx="2145246" cy="1515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182" y="2583972"/>
            <a:ext cx="2145246" cy="1515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533" y="847927"/>
            <a:ext cx="2142930" cy="1515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062" y="847925"/>
            <a:ext cx="2142930" cy="1515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533" y="2583973"/>
            <a:ext cx="2076529" cy="1515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062" y="2583971"/>
            <a:ext cx="2142930" cy="1515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309969" y="428288"/>
            <a:ext cx="25709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Профиль ГОСТ 11018-2011</a:t>
            </a:r>
            <a:endParaRPr lang="ru-RU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1899484" y="571005"/>
            <a:ext cx="11014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Тележка 1</a:t>
            </a:r>
            <a:endParaRPr lang="ru-RU" sz="1000" dirty="0"/>
          </a:p>
        </p:txBody>
      </p:sp>
      <p:sp>
        <p:nvSpPr>
          <p:cNvPr id="14" name="TextBox 13"/>
          <p:cNvSpPr txBox="1"/>
          <p:nvPr/>
        </p:nvSpPr>
        <p:spPr>
          <a:xfrm>
            <a:off x="6244361" y="571005"/>
            <a:ext cx="11014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Тележка 2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121312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Тепловоз ТЭ10М</a:t>
            </a:r>
            <a:endParaRPr lang="ru-RU" sz="1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789" y="571006"/>
            <a:ext cx="1975885" cy="1397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539" y="573139"/>
            <a:ext cx="1975885" cy="139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654" y="1960150"/>
            <a:ext cx="1978020" cy="139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674" y="1968635"/>
            <a:ext cx="1975885" cy="138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923" y="3355646"/>
            <a:ext cx="1973751" cy="1397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540" y="3355646"/>
            <a:ext cx="1978020" cy="139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831" y="571005"/>
            <a:ext cx="1975885" cy="139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582" y="568872"/>
            <a:ext cx="1975885" cy="1397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011" y="1958016"/>
            <a:ext cx="1968572" cy="1397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581" y="1958016"/>
            <a:ext cx="1975886" cy="139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011" y="3353512"/>
            <a:ext cx="1973751" cy="1397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762" y="3353512"/>
            <a:ext cx="1975885" cy="139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594099" y="289788"/>
            <a:ext cx="25709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Профиль ГОСТ 11018-2011</a:t>
            </a:r>
            <a:endParaRPr lang="ru-RU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2350838" y="324785"/>
            <a:ext cx="11014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Тележка 1</a:t>
            </a:r>
            <a:endParaRPr lang="ru-RU" sz="1000" dirty="0"/>
          </a:p>
        </p:txBody>
      </p:sp>
      <p:sp>
        <p:nvSpPr>
          <p:cNvPr id="18" name="TextBox 17"/>
          <p:cNvSpPr txBox="1"/>
          <p:nvPr/>
        </p:nvSpPr>
        <p:spPr>
          <a:xfrm>
            <a:off x="6429060" y="324785"/>
            <a:ext cx="11014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Тележка 2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325401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Тепловоз ТЭ10М</a:t>
            </a:r>
            <a:endParaRPr lang="ru-RU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275974" y="573465"/>
            <a:ext cx="1716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200" b="1" dirty="0" smtClean="0"/>
              <a:t>Профиль:</a:t>
            </a:r>
          </a:p>
          <a:p>
            <a:pPr algn="l"/>
            <a:r>
              <a:rPr lang="ru-RU" sz="1200" dirty="0" smtClean="0"/>
              <a:t>ГОСТ 11018-2011</a:t>
            </a:r>
          </a:p>
          <a:p>
            <a:pPr algn="l"/>
            <a:endParaRPr lang="ru-RU" sz="1200" dirty="0"/>
          </a:p>
          <a:p>
            <a:pPr algn="l"/>
            <a:r>
              <a:rPr lang="ru-RU" sz="1200" b="1" dirty="0" smtClean="0"/>
              <a:t>Неточность:</a:t>
            </a:r>
          </a:p>
          <a:p>
            <a:pPr algn="l"/>
            <a:r>
              <a:rPr lang="ru-RU" sz="1200" dirty="0" smtClean="0"/>
              <a:t>Погрешность развески,</a:t>
            </a:r>
          </a:p>
          <a:p>
            <a:pPr algn="l"/>
            <a:r>
              <a:rPr lang="ru-RU" sz="1200" dirty="0" smtClean="0"/>
              <a:t>статическая нагрузка</a:t>
            </a:r>
          </a:p>
          <a:p>
            <a:pPr algn="l"/>
            <a:r>
              <a:rPr lang="ru-RU" sz="1200" dirty="0" smtClean="0"/>
              <a:t>КП1 на 15% меньше</a:t>
            </a:r>
          </a:p>
          <a:p>
            <a:pPr algn="l"/>
            <a:r>
              <a:rPr lang="ru-RU" sz="1200" dirty="0" smtClean="0"/>
              <a:t>нагрузки КП3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83513" y="2415033"/>
            <a:ext cx="11014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Тележка 1</a:t>
            </a:r>
            <a:endParaRPr lang="ru-RU" sz="12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6454877" y="296465"/>
            <a:ext cx="15594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Прокат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134688" y="2752119"/>
            <a:ext cx="1889031" cy="1379474"/>
            <a:chOff x="129625" y="2524272"/>
            <a:chExt cx="1889031" cy="1379474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625" y="2771545"/>
              <a:ext cx="1835849" cy="95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Стрелка вниз 22"/>
            <p:cNvSpPr/>
            <p:nvPr/>
          </p:nvSpPr>
          <p:spPr bwMode="auto">
            <a:xfrm>
              <a:off x="1236182" y="2578336"/>
              <a:ext cx="72887" cy="192157"/>
            </a:xfrm>
            <a:prstGeom prst="downArrow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9" name="Стрелка вниз 28"/>
            <p:cNvSpPr/>
            <p:nvPr/>
          </p:nvSpPr>
          <p:spPr bwMode="auto">
            <a:xfrm>
              <a:off x="1706634" y="2675482"/>
              <a:ext cx="72887" cy="192157"/>
            </a:xfrm>
            <a:prstGeom prst="downArrow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83054" y="3657525"/>
              <a:ext cx="5511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КП1</a:t>
              </a:r>
              <a:endParaRPr lang="ru-RU" sz="10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467497" y="3195635"/>
              <a:ext cx="5511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КП3</a:t>
              </a:r>
              <a:endParaRPr lang="ru-RU" sz="10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134214" y="3364645"/>
              <a:ext cx="5511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КП2</a:t>
              </a:r>
              <a:endParaRPr lang="ru-RU" sz="1000" dirty="0"/>
            </a:p>
          </p:txBody>
        </p:sp>
        <p:sp>
          <p:nvSpPr>
            <p:cNvPr id="35" name="Стрелка вниз 34"/>
            <p:cNvSpPr/>
            <p:nvPr/>
          </p:nvSpPr>
          <p:spPr bwMode="auto">
            <a:xfrm flipV="1">
              <a:off x="822189" y="2888290"/>
              <a:ext cx="72887" cy="192157"/>
            </a:xfrm>
            <a:prstGeom prst="downArrow">
              <a:avLst/>
            </a:prstGeom>
            <a:solidFill>
              <a:schemeClr val="bg1"/>
            </a:solidFill>
            <a:ln w="190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7" name="Стрелка вниз 36"/>
            <p:cNvSpPr/>
            <p:nvPr/>
          </p:nvSpPr>
          <p:spPr bwMode="auto">
            <a:xfrm flipV="1">
              <a:off x="427799" y="2696133"/>
              <a:ext cx="72887" cy="192157"/>
            </a:xfrm>
            <a:prstGeom prst="downArrow">
              <a:avLst/>
            </a:prstGeom>
            <a:noFill/>
            <a:ln w="190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58537" y="2524272"/>
              <a:ext cx="5511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15%</a:t>
              </a:r>
              <a:endParaRPr lang="ru-RU" sz="1000" dirty="0"/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450" y="595588"/>
            <a:ext cx="1717697" cy="1399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146" y="597722"/>
            <a:ext cx="1717697" cy="139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449" y="1993217"/>
            <a:ext cx="1717697" cy="139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150" y="1991084"/>
            <a:ext cx="1717697" cy="1397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448" y="3370349"/>
            <a:ext cx="1717697" cy="1397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145" y="3370349"/>
            <a:ext cx="1717697" cy="1397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2930423" y="296466"/>
            <a:ext cx="15594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Износ гребня</a:t>
            </a: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906" y="596654"/>
            <a:ext cx="1717697" cy="139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603" y="596654"/>
            <a:ext cx="1717697" cy="139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905" y="1991084"/>
            <a:ext cx="1717697" cy="139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603" y="1988951"/>
            <a:ext cx="1717697" cy="1397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904" y="3370349"/>
            <a:ext cx="1717697" cy="1397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601" y="3372482"/>
            <a:ext cx="1717697" cy="139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351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6" name="Rectangle 7"/>
          <p:cNvSpPr txBox="1">
            <a:spLocks noChangeArrowheads="1"/>
          </p:cNvSpPr>
          <p:nvPr/>
        </p:nvSpPr>
        <p:spPr bwMode="auto">
          <a:xfrm>
            <a:off x="291548" y="441585"/>
            <a:ext cx="8600662" cy="3938258"/>
          </a:xfrm>
          <a:prstGeom prst="rect">
            <a:avLst/>
          </a:prstGeo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lnSpc>
                <a:spcPct val="140000"/>
              </a:lnSpc>
              <a:buClr>
                <a:srgbClr val="FF5100"/>
              </a:buClr>
              <a:buFont typeface="Wingdings" pitchFamily="2" charset="2"/>
              <a:buChar char="è"/>
            </a:pPr>
            <a:r>
              <a:rPr lang="en-US" altLang="ru-RU" kern="0" dirty="0" smtClean="0"/>
              <a:t> </a:t>
            </a:r>
            <a:r>
              <a:rPr lang="ru-RU" altLang="ru-RU" kern="0" dirty="0" smtClean="0"/>
              <a:t>Неточности установки колёсных пар тележек</a:t>
            </a:r>
            <a:endParaRPr lang="en-US" altLang="ru-RU" kern="0" dirty="0" smtClean="0"/>
          </a:p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en-US" altLang="ru-RU" kern="0" dirty="0" smtClean="0"/>
              <a:t> </a:t>
            </a:r>
            <a:r>
              <a:rPr lang="ru-RU" altLang="ru-RU" kern="0" dirty="0" smtClean="0"/>
              <a:t>Доработка математических моделей локомотивов ТЭ10 и ЭС5К</a:t>
            </a:r>
          </a:p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ru-RU" altLang="ru-RU" kern="0" dirty="0" smtClean="0"/>
              <a:t> Доработка инструмента прогнозирования износа профилей железнодорожных колёс</a:t>
            </a:r>
            <a:endParaRPr lang="en-US" altLang="ru-RU" kern="0" dirty="0" smtClean="0"/>
          </a:p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en-US" altLang="ru-RU" kern="0" dirty="0" smtClean="0"/>
              <a:t> </a:t>
            </a:r>
            <a:r>
              <a:rPr lang="ru-RU" altLang="ru-RU" kern="0" dirty="0" smtClean="0"/>
              <a:t>Тестирование методики исследования</a:t>
            </a:r>
          </a:p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ru-RU" altLang="ru-RU" kern="0" dirty="0" smtClean="0"/>
              <a:t> Результаты</a:t>
            </a:r>
          </a:p>
          <a:p>
            <a:pPr eaLnBrk="1" hangingPunct="1">
              <a:lnSpc>
                <a:spcPct val="140000"/>
              </a:lnSpc>
              <a:buClr>
                <a:srgbClr val="FF0000"/>
              </a:buClr>
              <a:buFont typeface="Wingdings" pitchFamily="2" charset="2"/>
              <a:buNone/>
            </a:pPr>
            <a:endParaRPr lang="ru-RU" altLang="ru-RU" kern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Тепловоз ТЭ10М</a:t>
            </a:r>
            <a:endParaRPr lang="ru-RU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275974" y="573465"/>
            <a:ext cx="1716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200" b="1" dirty="0" smtClean="0"/>
              <a:t>Профиль:</a:t>
            </a:r>
          </a:p>
          <a:p>
            <a:pPr algn="l"/>
            <a:r>
              <a:rPr lang="ru-RU" sz="1200" dirty="0" smtClean="0"/>
              <a:t>ГОСТ 11018-2011</a:t>
            </a:r>
          </a:p>
          <a:p>
            <a:pPr algn="l"/>
            <a:endParaRPr lang="ru-RU" sz="1200" dirty="0"/>
          </a:p>
          <a:p>
            <a:pPr algn="l"/>
            <a:r>
              <a:rPr lang="ru-RU" sz="1200" b="1" dirty="0" smtClean="0"/>
              <a:t>Неточность:</a:t>
            </a:r>
          </a:p>
          <a:p>
            <a:pPr algn="l"/>
            <a:r>
              <a:rPr lang="ru-RU" sz="1200" dirty="0" smtClean="0"/>
              <a:t>Погрешность развески,</a:t>
            </a:r>
          </a:p>
          <a:p>
            <a:pPr algn="l"/>
            <a:r>
              <a:rPr lang="ru-RU" sz="1200" dirty="0" smtClean="0"/>
              <a:t>статическая нагрузка</a:t>
            </a:r>
          </a:p>
          <a:p>
            <a:pPr algn="l"/>
            <a:r>
              <a:rPr lang="ru-RU" sz="1200" dirty="0" smtClean="0"/>
              <a:t>КП1 на 15% больше</a:t>
            </a:r>
          </a:p>
          <a:p>
            <a:pPr algn="l"/>
            <a:r>
              <a:rPr lang="ru-RU" sz="1200" dirty="0" smtClean="0"/>
              <a:t>нагрузки КП3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83513" y="2415033"/>
            <a:ext cx="11014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Тележка 1</a:t>
            </a:r>
            <a:endParaRPr lang="ru-RU" sz="12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6454877" y="296465"/>
            <a:ext cx="15594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Прокат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134688" y="2807235"/>
            <a:ext cx="1889031" cy="1324358"/>
            <a:chOff x="134688" y="2807235"/>
            <a:chExt cx="1889031" cy="1324358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688" y="2999392"/>
              <a:ext cx="1835849" cy="95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Стрелка вниз 22"/>
            <p:cNvSpPr/>
            <p:nvPr/>
          </p:nvSpPr>
          <p:spPr bwMode="auto">
            <a:xfrm>
              <a:off x="419610" y="2943120"/>
              <a:ext cx="72887" cy="192157"/>
            </a:xfrm>
            <a:prstGeom prst="downArrow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9" name="Стрелка вниз 28"/>
            <p:cNvSpPr/>
            <p:nvPr/>
          </p:nvSpPr>
          <p:spPr bwMode="auto">
            <a:xfrm>
              <a:off x="855923" y="3207583"/>
              <a:ext cx="72887" cy="192157"/>
            </a:xfrm>
            <a:prstGeom prst="downArrow">
              <a:avLst/>
            </a:prstGeom>
            <a:solidFill>
              <a:schemeClr val="bg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88117" y="3885372"/>
              <a:ext cx="5511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КП1</a:t>
              </a:r>
              <a:endParaRPr lang="ru-RU" sz="10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472560" y="3423482"/>
              <a:ext cx="5511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КП3</a:t>
              </a:r>
              <a:endParaRPr lang="ru-RU" sz="10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139277" y="3592492"/>
              <a:ext cx="5511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КП2</a:t>
              </a:r>
              <a:endParaRPr lang="ru-RU" sz="1000" dirty="0"/>
            </a:p>
          </p:txBody>
        </p:sp>
        <p:sp>
          <p:nvSpPr>
            <p:cNvPr id="35" name="Стрелка вниз 34"/>
            <p:cNvSpPr/>
            <p:nvPr/>
          </p:nvSpPr>
          <p:spPr bwMode="auto">
            <a:xfrm flipV="1">
              <a:off x="1711695" y="2903313"/>
              <a:ext cx="72887" cy="192157"/>
            </a:xfrm>
            <a:prstGeom prst="downArrow">
              <a:avLst/>
            </a:prstGeom>
            <a:solidFill>
              <a:schemeClr val="bg1"/>
            </a:solidFill>
            <a:ln w="190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7" name="Стрелка вниз 36"/>
            <p:cNvSpPr/>
            <p:nvPr/>
          </p:nvSpPr>
          <p:spPr bwMode="auto">
            <a:xfrm flipV="1">
              <a:off x="1274699" y="2807235"/>
              <a:ext cx="72887" cy="192157"/>
            </a:xfrm>
            <a:prstGeom prst="downArrow">
              <a:avLst/>
            </a:prstGeom>
            <a:noFill/>
            <a:ln w="190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59983" y="2807235"/>
              <a:ext cx="5511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/>
                <a:t>15%</a:t>
              </a:r>
              <a:endParaRPr lang="ru-RU" sz="1000" dirty="0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930423" y="296466"/>
            <a:ext cx="15594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Износ гребня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447" y="597722"/>
            <a:ext cx="1717697" cy="139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149" y="597722"/>
            <a:ext cx="1717697" cy="139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454" y="1978817"/>
            <a:ext cx="1717697" cy="139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151" y="1978817"/>
            <a:ext cx="1717697" cy="139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446" y="3370348"/>
            <a:ext cx="1717697" cy="1397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143" y="3370347"/>
            <a:ext cx="1717697" cy="1397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906" y="597722"/>
            <a:ext cx="1717697" cy="139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603" y="597722"/>
            <a:ext cx="1717697" cy="139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906" y="1978817"/>
            <a:ext cx="1717697" cy="139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603" y="1978817"/>
            <a:ext cx="1717697" cy="1391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906" y="3369933"/>
            <a:ext cx="1717697" cy="1397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602" y="3374313"/>
            <a:ext cx="1717697" cy="139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910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6" name="Rectangle 7"/>
          <p:cNvSpPr txBox="1">
            <a:spLocks noChangeArrowheads="1"/>
          </p:cNvSpPr>
          <p:nvPr/>
        </p:nvSpPr>
        <p:spPr bwMode="auto">
          <a:xfrm>
            <a:off x="291548" y="441585"/>
            <a:ext cx="8600662" cy="3938258"/>
          </a:xfrm>
          <a:prstGeom prst="rect">
            <a:avLst/>
          </a:prstGeo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en-US" altLang="ru-RU" kern="0" dirty="0" smtClean="0">
                <a:solidFill>
                  <a:schemeClr val="accent2"/>
                </a:solidFill>
              </a:rPr>
              <a:t> </a:t>
            </a:r>
            <a:r>
              <a:rPr lang="ru-RU" altLang="ru-RU" kern="0" dirty="0" smtClean="0"/>
              <a:t>Неточности установки колёсных пар тележек</a:t>
            </a:r>
            <a:endParaRPr lang="en-US" altLang="ru-RU" kern="0" dirty="0" smtClean="0"/>
          </a:p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en-US" altLang="ru-RU" kern="0" dirty="0" smtClean="0"/>
              <a:t> </a:t>
            </a:r>
            <a:r>
              <a:rPr lang="ru-RU" altLang="ru-RU" kern="0" dirty="0" smtClean="0"/>
              <a:t>Доработка математических моделей локомотивов ТЭ10 и ЭС5К</a:t>
            </a:r>
          </a:p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ru-RU" altLang="ru-RU" kern="0" dirty="0" smtClean="0"/>
              <a:t> Доработка инструмента прогнозирования износа профилей железнодорожных колёс</a:t>
            </a:r>
            <a:endParaRPr lang="en-US" altLang="ru-RU" kern="0" dirty="0" smtClean="0"/>
          </a:p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en-US" altLang="ru-RU" kern="0" dirty="0" smtClean="0"/>
              <a:t> </a:t>
            </a:r>
            <a:r>
              <a:rPr lang="ru-RU" altLang="ru-RU" kern="0" dirty="0"/>
              <a:t>Тестирование методики </a:t>
            </a:r>
            <a:r>
              <a:rPr lang="ru-RU" altLang="ru-RU" kern="0" dirty="0" smtClean="0"/>
              <a:t>исследования</a:t>
            </a:r>
          </a:p>
          <a:p>
            <a:pPr eaLnBrk="1" hangingPunct="1">
              <a:lnSpc>
                <a:spcPct val="140000"/>
              </a:lnSpc>
              <a:buClr>
                <a:srgbClr val="FF5100"/>
              </a:buClr>
              <a:buFont typeface="Wingdings" pitchFamily="2" charset="2"/>
              <a:buChar char="è"/>
            </a:pPr>
            <a:r>
              <a:rPr lang="ru-RU" altLang="ru-RU" kern="0" dirty="0"/>
              <a:t> </a:t>
            </a:r>
            <a:r>
              <a:rPr lang="ru-RU" altLang="ru-RU" kern="0" dirty="0" smtClean="0"/>
              <a:t>Результаты</a:t>
            </a:r>
          </a:p>
        </p:txBody>
      </p:sp>
    </p:spTree>
    <p:extLst>
      <p:ext uri="{BB962C8B-B14F-4D97-AF65-F5344CB8AC3E}">
        <p14:creationId xmlns:p14="http://schemas.microsoft.com/office/powerpoint/2010/main" val="352059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Электровоз </a:t>
            </a:r>
            <a:r>
              <a:rPr lang="ru-RU" dirty="0" smtClean="0"/>
              <a:t>ЭС5К: погрешность соосности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774" y="518492"/>
            <a:ext cx="7328452" cy="38812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314884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Электровоз ЭС5К: </a:t>
            </a:r>
            <a:r>
              <a:rPr lang="ru-RU" dirty="0" smtClean="0"/>
              <a:t>разность диаметров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147" y="551622"/>
            <a:ext cx="7341706" cy="4040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066195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Электровоз ЭС5К: </a:t>
            </a:r>
            <a:r>
              <a:rPr lang="ru-RU" dirty="0" smtClean="0"/>
              <a:t>погрешность развески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922" y="525117"/>
            <a:ext cx="7050156" cy="40932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231869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Тепловоз ТЭ10М: погрешность соосности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65" y="578125"/>
            <a:ext cx="6824870" cy="3987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401697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Тепловоз ТЭ10М</a:t>
            </a:r>
            <a:r>
              <a:rPr lang="ru-RU" dirty="0" smtClean="0"/>
              <a:t>: разность диаметров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04" y="538369"/>
            <a:ext cx="7262192" cy="40667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712358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Тепловоз ТЭ10М</a:t>
            </a:r>
            <a:r>
              <a:rPr lang="ru-RU" dirty="0" smtClean="0"/>
              <a:t>: погрешность развески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548" y="525116"/>
            <a:ext cx="7036904" cy="40932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022994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92696" y="432703"/>
            <a:ext cx="675860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dirty="0"/>
              <a:t>Самое сильное влияние</a:t>
            </a:r>
            <a:r>
              <a:rPr lang="ru-RU" sz="1600" dirty="0"/>
              <a:t> на ресурс локомотива по износу колёс оказывает: для электровоза </a:t>
            </a:r>
            <a:r>
              <a:rPr lang="ru-RU" sz="1600" b="1" dirty="0"/>
              <a:t>ЭС5К – погрешность соосности </a:t>
            </a:r>
            <a:r>
              <a:rPr lang="ru-RU" sz="1600" dirty="0"/>
              <a:t>поверхностей катания колёсной пары, для тепловоза </a:t>
            </a:r>
            <a:r>
              <a:rPr lang="ru-RU" sz="1600" b="1" dirty="0"/>
              <a:t>ТЭ10М – разность диаметров</a:t>
            </a:r>
            <a:r>
              <a:rPr lang="ru-RU" sz="1600" dirty="0"/>
              <a:t> по кругу катания бандажей колёсной пары. Для электровоза ЭС5К значение погрешности соосности 5 мм приводит к уменьшению ресурса локомотива более чем в 3,5</a:t>
            </a:r>
            <a:r>
              <a:rPr lang="en-US" sz="1600" dirty="0"/>
              <a:t> </a:t>
            </a:r>
            <a:r>
              <a:rPr lang="ru-RU" sz="1600" dirty="0"/>
              <a:t>раза для всех рассмотренных профилей</a:t>
            </a:r>
            <a:r>
              <a:rPr lang="ru-RU" sz="1600" dirty="0" smtClean="0"/>
              <a:t>.</a:t>
            </a:r>
          </a:p>
          <a:p>
            <a:pPr algn="l"/>
            <a:endParaRPr lang="ru-RU" sz="16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dirty="0"/>
              <a:t>Самое слабое влияние </a:t>
            </a:r>
            <a:r>
              <a:rPr lang="ru-RU" sz="1600" dirty="0"/>
              <a:t>на ресурс электровоза ЭС5К и тепловоза ТЭ10М по износу колёс </a:t>
            </a:r>
            <a:r>
              <a:rPr lang="ru-RU" sz="1600" b="1" dirty="0"/>
              <a:t>оказывает погрешность развески </a:t>
            </a:r>
            <a:r>
              <a:rPr lang="ru-RU" sz="1600" dirty="0"/>
              <a:t>между колёсными парами тележки. Влияние этой погрешности усиливается только при значительных превышениях допуска</a:t>
            </a:r>
            <a:r>
              <a:rPr lang="ru-RU" sz="1600" dirty="0" smtClean="0"/>
              <a:t>.</a:t>
            </a:r>
          </a:p>
          <a:p>
            <a:pPr algn="l"/>
            <a:endParaRPr lang="ru-RU" sz="16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dirty="0"/>
              <a:t>В пределах допусков </a:t>
            </a:r>
            <a:r>
              <a:rPr lang="ru-RU" sz="1600" dirty="0"/>
              <a:t>рассматриваемых неточностей установки колёсных пар тележек для профилей колёс ГОСТ 11018-2011, ДМетИ ЛБ и Зинюка-Никитского </a:t>
            </a:r>
            <a:r>
              <a:rPr lang="ru-RU" sz="1600" b="1" dirty="0"/>
              <a:t>уменьшение ресурса</a:t>
            </a:r>
            <a:r>
              <a:rPr lang="ru-RU" sz="1600" dirty="0"/>
              <a:t> локомотивов ЭС5К и ТЭ10М </a:t>
            </a:r>
            <a:r>
              <a:rPr lang="ru-RU" sz="1600" b="1" dirty="0"/>
              <a:t>не превышает 9%</a:t>
            </a:r>
            <a:r>
              <a:rPr lang="ru-RU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705813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47866" y="1329864"/>
            <a:ext cx="8486775" cy="358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4000" dirty="0" smtClean="0">
                <a:latin typeface="Arial" charset="0"/>
              </a:rPr>
              <a:t>Спасибо за внимание!</a:t>
            </a:r>
          </a:p>
          <a:p>
            <a:pPr eaLnBrk="1" hangingPunct="1"/>
            <a:endParaRPr lang="ru-RU" altLang="ru-RU" sz="3200" dirty="0">
              <a:latin typeface="Arial" charset="0"/>
            </a:endParaRPr>
          </a:p>
          <a:p>
            <a:pPr eaLnBrk="1" hangingPunct="1"/>
            <a:r>
              <a:rPr lang="ru-RU" altLang="ru-RU" sz="2800" dirty="0" smtClean="0">
                <a:latin typeface="Arial" charset="0"/>
              </a:rPr>
              <a:t>Влияние точности установки колёсных пар локомотивов на износ колёс</a:t>
            </a:r>
          </a:p>
          <a:p>
            <a:pPr eaLnBrk="1" hangingPunct="1"/>
            <a:endParaRPr lang="ru-RU" altLang="ru-RU" sz="900" dirty="0" smtClean="0">
              <a:latin typeface="Arial" charset="0"/>
            </a:endParaRPr>
          </a:p>
          <a:p>
            <a:pPr eaLnBrk="1" hangingPunct="1"/>
            <a:r>
              <a:rPr lang="ru-RU" altLang="ru-RU" sz="1800" dirty="0" smtClean="0">
                <a:latin typeface="Arial" charset="0"/>
              </a:rPr>
              <a:t>Д.А</a:t>
            </a:r>
            <a:r>
              <a:rPr lang="ru-RU" altLang="ru-RU" sz="1800" dirty="0">
                <a:latin typeface="Arial" charset="0"/>
              </a:rPr>
              <a:t>. Карасев</a:t>
            </a:r>
            <a:r>
              <a:rPr lang="ru-RU" altLang="ru-RU" sz="1800" baseline="30000" dirty="0">
                <a:latin typeface="Arial" charset="0"/>
              </a:rPr>
              <a:t>1</a:t>
            </a:r>
            <a:r>
              <a:rPr lang="ru-RU" altLang="ru-RU" sz="1800" dirty="0">
                <a:latin typeface="Arial" charset="0"/>
              </a:rPr>
              <a:t>, </a:t>
            </a:r>
            <a:r>
              <a:rPr lang="ru-RU" altLang="ru-RU" sz="1800" u="sng" dirty="0">
                <a:latin typeface="Arial" charset="0"/>
              </a:rPr>
              <a:t>А.В. Писарев</a:t>
            </a:r>
            <a:r>
              <a:rPr lang="ru-RU" altLang="ru-RU" sz="1800" baseline="30000" dirty="0">
                <a:latin typeface="Arial" charset="0"/>
              </a:rPr>
              <a:t>1</a:t>
            </a:r>
            <a:r>
              <a:rPr lang="ru-RU" altLang="ru-RU" sz="1800" dirty="0">
                <a:latin typeface="Arial" charset="0"/>
              </a:rPr>
              <a:t>, А.В. Горин</a:t>
            </a:r>
            <a:r>
              <a:rPr lang="ru-RU" altLang="ru-RU" sz="1800" baseline="30000" dirty="0">
                <a:latin typeface="Arial" charset="0"/>
              </a:rPr>
              <a:t>1</a:t>
            </a:r>
            <a:r>
              <a:rPr lang="ru-RU" altLang="ru-RU" sz="1800" dirty="0">
                <a:latin typeface="Arial" charset="0"/>
              </a:rPr>
              <a:t>, </a:t>
            </a:r>
          </a:p>
          <a:p>
            <a:pPr eaLnBrk="1" hangingPunct="1"/>
            <a:r>
              <a:rPr lang="ru-RU" altLang="ru-RU" sz="1800" dirty="0">
                <a:latin typeface="Arial" charset="0"/>
              </a:rPr>
              <a:t>В.А. Сакало</a:t>
            </a:r>
            <a:r>
              <a:rPr lang="ru-RU" altLang="ru-RU" sz="1800" baseline="30000" dirty="0">
                <a:latin typeface="Arial" charset="0"/>
              </a:rPr>
              <a:t>2</a:t>
            </a:r>
            <a:r>
              <a:rPr lang="ru-RU" altLang="ru-RU" sz="1800" dirty="0">
                <a:latin typeface="Arial" charset="0"/>
              </a:rPr>
              <a:t>, В.А. Симонов</a:t>
            </a:r>
            <a:r>
              <a:rPr lang="ru-RU" altLang="ru-RU" sz="1800" baseline="30000" dirty="0">
                <a:latin typeface="Arial" charset="0"/>
              </a:rPr>
              <a:t>2</a:t>
            </a:r>
            <a:r>
              <a:rPr lang="ru-RU" altLang="ru-RU" sz="1800" dirty="0">
                <a:latin typeface="Arial" charset="0"/>
              </a:rPr>
              <a:t>, Р.В. Ковалев</a:t>
            </a:r>
            <a:r>
              <a:rPr lang="ru-RU" altLang="ru-RU" sz="1800" baseline="30000" dirty="0">
                <a:latin typeface="Arial" charset="0"/>
              </a:rPr>
              <a:t>2</a:t>
            </a:r>
          </a:p>
          <a:p>
            <a:pPr eaLnBrk="1" hangingPunct="1"/>
            <a:endParaRPr lang="ru-RU" altLang="ru-RU" sz="1800" dirty="0">
              <a:latin typeface="Arial" charset="0"/>
            </a:endParaRPr>
          </a:p>
          <a:p>
            <a:pPr eaLnBrk="1" hangingPunct="1"/>
            <a:r>
              <a:rPr lang="ru-RU" altLang="ru-RU" sz="1800" baseline="30000" dirty="0">
                <a:latin typeface="Arial" charset="0"/>
              </a:rPr>
              <a:t>1</a:t>
            </a:r>
            <a:r>
              <a:rPr lang="ru-RU" altLang="ru-RU" sz="1800" dirty="0">
                <a:latin typeface="Arial" charset="0"/>
              </a:rPr>
              <a:t>ООО "Центр перспективных технологий ТМХ"</a:t>
            </a:r>
          </a:p>
          <a:p>
            <a:pPr eaLnBrk="1" hangingPunct="1"/>
            <a:r>
              <a:rPr lang="ru-RU" altLang="ru-RU" sz="1800" baseline="30000" dirty="0" smtClean="0">
                <a:latin typeface="Arial" charset="0"/>
              </a:rPr>
              <a:t>2</a:t>
            </a:r>
            <a:r>
              <a:rPr lang="ru-RU" altLang="ru-RU" sz="1800" dirty="0" smtClean="0">
                <a:latin typeface="Arial" charset="0"/>
              </a:rPr>
              <a:t>Брянский </a:t>
            </a:r>
            <a:r>
              <a:rPr lang="ru-RU" altLang="ru-RU" sz="1800" dirty="0">
                <a:latin typeface="Arial" charset="0"/>
              </a:rPr>
              <a:t>государственный технический </a:t>
            </a:r>
            <a:r>
              <a:rPr lang="ru-RU" altLang="ru-RU" sz="1800" dirty="0" smtClean="0">
                <a:latin typeface="Arial" charset="0"/>
              </a:rPr>
              <a:t>университет</a:t>
            </a:r>
            <a:endParaRPr lang="ru-RU" altLang="ru-RU" sz="1800" dirty="0">
              <a:solidFill>
                <a:schemeClr val="accent2"/>
              </a:solidFill>
              <a:latin typeface="Arial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477" y="414604"/>
            <a:ext cx="626133" cy="626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95191" y="414604"/>
            <a:ext cx="1311898" cy="6869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ru-RU" sz="1200" dirty="0" smtClean="0">
                <a:latin typeface="Calibri" panose="020F0502020204030204" pitchFamily="34" charset="0"/>
              </a:rPr>
              <a:t>Брянский</a:t>
            </a:r>
          </a:p>
          <a:p>
            <a:pPr algn="l">
              <a:lnSpc>
                <a:spcPct val="80000"/>
              </a:lnSpc>
            </a:pPr>
            <a:r>
              <a:rPr lang="ru-RU" sz="1200" dirty="0">
                <a:latin typeface="Calibri" panose="020F0502020204030204" pitchFamily="34" charset="0"/>
              </a:rPr>
              <a:t>г</a:t>
            </a:r>
            <a:r>
              <a:rPr lang="ru-RU" sz="1200" dirty="0" smtClean="0">
                <a:latin typeface="Calibri" panose="020F0502020204030204" pitchFamily="34" charset="0"/>
              </a:rPr>
              <a:t>осударственный</a:t>
            </a:r>
          </a:p>
          <a:p>
            <a:pPr algn="l">
              <a:lnSpc>
                <a:spcPct val="80000"/>
              </a:lnSpc>
            </a:pPr>
            <a:r>
              <a:rPr lang="ru-RU" sz="1200" dirty="0">
                <a:latin typeface="Calibri" panose="020F0502020204030204" pitchFamily="34" charset="0"/>
              </a:rPr>
              <a:t>т</a:t>
            </a:r>
            <a:r>
              <a:rPr lang="ru-RU" sz="1200" dirty="0" smtClean="0">
                <a:latin typeface="Calibri" panose="020F0502020204030204" pitchFamily="34" charset="0"/>
              </a:rPr>
              <a:t>ехнический</a:t>
            </a:r>
          </a:p>
          <a:p>
            <a:pPr algn="l">
              <a:lnSpc>
                <a:spcPct val="80000"/>
              </a:lnSpc>
            </a:pPr>
            <a:r>
              <a:rPr lang="ru-RU" sz="1200" dirty="0" smtClean="0">
                <a:latin typeface="Calibri" panose="020F0502020204030204" pitchFamily="34" charset="0"/>
              </a:rPr>
              <a:t>университет</a:t>
            </a:r>
            <a:endParaRPr lang="ru-RU" sz="1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03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1. Разность диаметров по кругу катания бандажей колёсной пары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3872810" y="4014697"/>
            <a:ext cx="15102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Локомотив ЭС5К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639818" y="4262840"/>
            <a:ext cx="6132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+mn-lt"/>
              </a:rPr>
              <a:t>Правое колесо </a:t>
            </a:r>
            <a:r>
              <a:rPr lang="en-US" sz="1200" dirty="0" smtClean="0">
                <a:latin typeface="+mn-lt"/>
              </a:rPr>
              <a:t>Ø</a:t>
            </a:r>
            <a:r>
              <a:rPr lang="ru-RU" sz="1200" dirty="0" smtClean="0">
                <a:latin typeface="+mn-lt"/>
              </a:rPr>
              <a:t> 1250 мм (номинал), левое колесо </a:t>
            </a:r>
            <a:r>
              <a:rPr lang="en-US" sz="1200" dirty="0">
                <a:latin typeface="+mn-lt"/>
              </a:rPr>
              <a:t>Ø</a:t>
            </a:r>
            <a:r>
              <a:rPr lang="ru-RU" sz="1200" dirty="0">
                <a:latin typeface="+mn-lt"/>
              </a:rPr>
              <a:t> </a:t>
            </a:r>
            <a:r>
              <a:rPr lang="ru-RU" sz="1200" dirty="0" smtClean="0">
                <a:latin typeface="+mn-lt"/>
              </a:rPr>
              <a:t>1240 мм</a:t>
            </a:r>
          </a:p>
          <a:p>
            <a:r>
              <a:rPr lang="ru-RU" sz="1200" dirty="0" smtClean="0">
                <a:latin typeface="+mn-lt"/>
              </a:rPr>
              <a:t>Ровный путь, режим выбега</a:t>
            </a:r>
            <a:endParaRPr lang="ru-RU" sz="1200" dirty="0">
              <a:latin typeface="+mn-lt"/>
            </a:endParaRPr>
          </a:p>
        </p:txBody>
      </p:sp>
      <p:pic>
        <p:nvPicPr>
          <p:cNvPr id="5" name="Разность диаметров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4052" y="512194"/>
            <a:ext cx="7647738" cy="338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76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2. Погрешность развески между колёсными парами тележки</a:t>
            </a:r>
            <a:endParaRPr lang="ru-RU" sz="1600" dirty="0"/>
          </a:p>
        </p:txBody>
      </p:sp>
      <p:pic>
        <p:nvPicPr>
          <p:cNvPr id="9" name="Рисунок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557" y="772911"/>
            <a:ext cx="1132867" cy="160436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493080" y="465134"/>
            <a:ext cx="2881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Пружинный комплект тепловоза ТЭ10М</a:t>
            </a:r>
            <a:endParaRPr lang="ru-RU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5324883" y="427297"/>
            <a:ext cx="2881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Модель тележки тепловоза ТЭ10М</a:t>
            </a:r>
            <a:endParaRPr lang="ru-RU" sz="1200" dirty="0"/>
          </a:p>
        </p:txBody>
      </p:sp>
      <p:grpSp>
        <p:nvGrpSpPr>
          <p:cNvPr id="30" name="Группа 29"/>
          <p:cNvGrpSpPr/>
          <p:nvPr/>
        </p:nvGrpSpPr>
        <p:grpSpPr>
          <a:xfrm>
            <a:off x="2699057" y="1321745"/>
            <a:ext cx="6152145" cy="3294398"/>
            <a:chOff x="4839153" y="735074"/>
            <a:chExt cx="3318366" cy="163300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5668" y="735074"/>
              <a:ext cx="3141851" cy="1633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Стрелка вниз 2"/>
            <p:cNvSpPr/>
            <p:nvPr/>
          </p:nvSpPr>
          <p:spPr bwMode="auto">
            <a:xfrm>
              <a:off x="6159508" y="1668683"/>
              <a:ext cx="72887" cy="192157"/>
            </a:xfrm>
            <a:prstGeom prst="downArrow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6" name="Стрелка вниз 15"/>
            <p:cNvSpPr/>
            <p:nvPr/>
          </p:nvSpPr>
          <p:spPr bwMode="auto">
            <a:xfrm>
              <a:off x="6585270" y="1354962"/>
              <a:ext cx="72887" cy="192157"/>
            </a:xfrm>
            <a:prstGeom prst="downArrow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" name="Стрелка вниз 16"/>
            <p:cNvSpPr/>
            <p:nvPr/>
          </p:nvSpPr>
          <p:spPr bwMode="auto">
            <a:xfrm>
              <a:off x="5450516" y="943204"/>
              <a:ext cx="72887" cy="192157"/>
            </a:xfrm>
            <a:prstGeom prst="downArrow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" name="Стрелка вниз 17"/>
            <p:cNvSpPr/>
            <p:nvPr/>
          </p:nvSpPr>
          <p:spPr bwMode="auto">
            <a:xfrm>
              <a:off x="5861334" y="865951"/>
              <a:ext cx="72887" cy="192157"/>
            </a:xfrm>
            <a:prstGeom prst="downArrow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839153" y="857630"/>
              <a:ext cx="6832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i="1" dirty="0" smtClean="0">
                  <a:solidFill>
                    <a:srgbClr val="FF0000"/>
                  </a:solidFill>
                </a:rPr>
                <a:t>P</a:t>
              </a:r>
              <a:r>
                <a:rPr lang="ru-RU" sz="800" b="1" i="1" dirty="0" smtClean="0">
                  <a:solidFill>
                    <a:srgbClr val="FF0000"/>
                  </a:solidFill>
                </a:rPr>
                <a:t>ст</a:t>
              </a:r>
              <a:r>
                <a:rPr lang="ru-RU" sz="1200" b="1" i="1" dirty="0" smtClean="0">
                  <a:solidFill>
                    <a:srgbClr val="FF0000"/>
                  </a:solidFill>
                </a:rPr>
                <a:t>+</a:t>
              </a:r>
              <a:r>
                <a:rPr lang="el-GR" sz="1200" b="1" i="1" dirty="0" smtClean="0">
                  <a:solidFill>
                    <a:srgbClr val="FF0000"/>
                  </a:solidFill>
                </a:rPr>
                <a:t>Δ</a:t>
              </a:r>
              <a:r>
                <a:rPr lang="en-US" sz="1200" b="1" i="1" dirty="0">
                  <a:solidFill>
                    <a:srgbClr val="FF0000"/>
                  </a:solidFill>
                </a:rPr>
                <a:t>P</a:t>
              </a:r>
              <a:endParaRPr lang="ru-RU" sz="12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851732" y="735074"/>
              <a:ext cx="6832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i="1" dirty="0" smtClean="0">
                  <a:solidFill>
                    <a:srgbClr val="FF0000"/>
                  </a:solidFill>
                </a:rPr>
                <a:t>P</a:t>
              </a:r>
              <a:r>
                <a:rPr lang="ru-RU" sz="800" b="1" i="1" dirty="0" smtClean="0">
                  <a:solidFill>
                    <a:srgbClr val="FF0000"/>
                  </a:solidFill>
                </a:rPr>
                <a:t>ст</a:t>
              </a:r>
              <a:r>
                <a:rPr lang="ru-RU" sz="1200" b="1" i="1" dirty="0" smtClean="0">
                  <a:solidFill>
                    <a:srgbClr val="FF0000"/>
                  </a:solidFill>
                </a:rPr>
                <a:t>+</a:t>
              </a:r>
              <a:r>
                <a:rPr lang="el-GR" sz="1200" b="1" i="1" dirty="0" smtClean="0">
                  <a:solidFill>
                    <a:srgbClr val="FF0000"/>
                  </a:solidFill>
                </a:rPr>
                <a:t>Δ</a:t>
              </a:r>
              <a:r>
                <a:rPr lang="en-US" sz="1200" b="1" i="1" dirty="0">
                  <a:solidFill>
                    <a:srgbClr val="FF0000"/>
                  </a:solidFill>
                </a:rPr>
                <a:t>P</a:t>
              </a:r>
              <a:endParaRPr lang="ru-RU" sz="12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549195" y="1600169"/>
              <a:ext cx="6832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i="1" dirty="0" smtClean="0">
                  <a:solidFill>
                    <a:srgbClr val="FF0000"/>
                  </a:solidFill>
                </a:rPr>
                <a:t>P</a:t>
              </a:r>
              <a:r>
                <a:rPr lang="ru-RU" sz="800" b="1" i="1" dirty="0" smtClean="0">
                  <a:solidFill>
                    <a:srgbClr val="FF0000"/>
                  </a:solidFill>
                </a:rPr>
                <a:t>ст</a:t>
              </a:r>
              <a:r>
                <a:rPr lang="ru-RU" sz="1200" b="1" i="1" dirty="0" smtClean="0">
                  <a:solidFill>
                    <a:srgbClr val="FF0000"/>
                  </a:solidFill>
                </a:rPr>
                <a:t>+</a:t>
              </a:r>
              <a:r>
                <a:rPr lang="el-GR" sz="1200" b="1" i="1" dirty="0" smtClean="0">
                  <a:solidFill>
                    <a:srgbClr val="FF0000"/>
                  </a:solidFill>
                </a:rPr>
                <a:t>Δ</a:t>
              </a:r>
              <a:r>
                <a:rPr lang="en-US" sz="1200" b="1" i="1" dirty="0">
                  <a:solidFill>
                    <a:srgbClr val="FF0000"/>
                  </a:solidFill>
                </a:rPr>
                <a:t>P</a:t>
              </a:r>
              <a:endParaRPr lang="ru-RU" sz="12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586593" y="1260256"/>
              <a:ext cx="6832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i="1" dirty="0" smtClean="0">
                  <a:solidFill>
                    <a:srgbClr val="FF0000"/>
                  </a:solidFill>
                </a:rPr>
                <a:t>P</a:t>
              </a:r>
              <a:r>
                <a:rPr lang="ru-RU" sz="800" b="1" i="1" dirty="0" smtClean="0">
                  <a:solidFill>
                    <a:srgbClr val="FF0000"/>
                  </a:solidFill>
                </a:rPr>
                <a:t>ст</a:t>
              </a:r>
              <a:r>
                <a:rPr lang="ru-RU" sz="1200" b="1" i="1" dirty="0" smtClean="0">
                  <a:solidFill>
                    <a:srgbClr val="FF0000"/>
                  </a:solidFill>
                </a:rPr>
                <a:t>+</a:t>
              </a:r>
              <a:r>
                <a:rPr lang="el-GR" sz="1200" b="1" i="1" dirty="0" smtClean="0">
                  <a:solidFill>
                    <a:srgbClr val="FF0000"/>
                  </a:solidFill>
                </a:rPr>
                <a:t>Δ</a:t>
              </a:r>
              <a:r>
                <a:rPr lang="en-US" sz="1200" b="1" i="1" dirty="0">
                  <a:solidFill>
                    <a:srgbClr val="FF0000"/>
                  </a:solidFill>
                </a:rPr>
                <a:t>P</a:t>
              </a:r>
              <a:endParaRPr lang="ru-RU" sz="1200" b="1" i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731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2. Погрешность развески между колёсными парами тележки</a:t>
            </a:r>
            <a:endParaRPr lang="ru-RU" sz="16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504156"/>
              </p:ext>
            </p:extLst>
          </p:nvPr>
        </p:nvGraphicFramePr>
        <p:xfrm>
          <a:off x="1478201" y="706327"/>
          <a:ext cx="2547381" cy="3394066"/>
        </p:xfrm>
        <a:graphic>
          <a:graphicData uri="http://schemas.openxmlformats.org/drawingml/2006/table">
            <a:tbl>
              <a:tblPr/>
              <a:tblGrid>
                <a:gridCol w="366516"/>
                <a:gridCol w="415750"/>
                <a:gridCol w="919027"/>
                <a:gridCol w="846088"/>
              </a:tblGrid>
              <a:tr h="109486">
                <a:tc>
                  <a:txBody>
                    <a:bodyPr/>
                    <a:lstStyle/>
                    <a:p>
                      <a:pPr algn="ctr" fontAlgn="b"/>
                      <a:r>
                        <a:rPr lang="el-GR" sz="6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Δ</a:t>
                      </a:r>
                      <a:r>
                        <a:rPr lang="en-US" sz="6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</a:t>
                      </a:r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</a:t>
                      </a:r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кН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№ КП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Статическая нагрузка, кН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Погрешность развески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474" marR="5474" marT="54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245.00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0.00%</a:t>
                      </a:r>
                    </a:p>
                  </a:txBody>
                  <a:tcPr marL="5474" marR="5474" marT="54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9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245.00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245.00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0.00%</a:t>
                      </a:r>
                    </a:p>
                  </a:txBody>
                  <a:tcPr marL="5474" marR="5474" marT="54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245.00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486"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Суммарная нагрузка: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980.00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20200</a:t>
                      </a:r>
                    </a:p>
                  </a:txBody>
                  <a:tcPr marL="5474" marR="5474" marT="54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248.06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3.00%</a:t>
                      </a:r>
                    </a:p>
                  </a:txBody>
                  <a:tcPr marL="5474" marR="5474" marT="54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9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240.85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244.80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0.67%</a:t>
                      </a:r>
                    </a:p>
                  </a:txBody>
                  <a:tcPr marL="5474" marR="5474" marT="54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246.43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486"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Суммарная нагрузка: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980.14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40000</a:t>
                      </a:r>
                    </a:p>
                  </a:txBody>
                  <a:tcPr marL="5474" marR="5474" marT="54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251.01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6.00%</a:t>
                      </a:r>
                    </a:p>
                  </a:txBody>
                  <a:tcPr marL="5474" marR="5474" marT="54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9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236.82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244.60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1.30%</a:t>
                      </a:r>
                    </a:p>
                  </a:txBody>
                  <a:tcPr marL="5474" marR="5474" marT="54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247.79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486"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Суммарная нагрузка: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980.22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59300</a:t>
                      </a:r>
                    </a:p>
                  </a:txBody>
                  <a:tcPr marL="5474" marR="5474" marT="54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253.88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9.00%</a:t>
                      </a:r>
                    </a:p>
                  </a:txBody>
                  <a:tcPr marL="5474" marR="5474" marT="54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9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232.93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244.33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1.94%</a:t>
                      </a:r>
                    </a:p>
                  </a:txBody>
                  <a:tcPr marL="5474" marR="5474" marT="54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249.08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486"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Суммарная нагрузка: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980.22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78100</a:t>
                      </a:r>
                    </a:p>
                  </a:txBody>
                  <a:tcPr marL="5474" marR="5474" marT="54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256.61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12.00%</a:t>
                      </a:r>
                    </a:p>
                  </a:txBody>
                  <a:tcPr marL="5474" marR="5474" marT="54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9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229.12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244.08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2.57%</a:t>
                      </a:r>
                    </a:p>
                  </a:txBody>
                  <a:tcPr marL="5474" marR="5474" marT="54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250.35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486">
                <a:tc gridSpan="2"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Суммарная нагрузка: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980.16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96500</a:t>
                      </a:r>
                    </a:p>
                  </a:txBody>
                  <a:tcPr marL="5474" marR="5474" marT="54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259.26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15.00%</a:t>
                      </a:r>
                    </a:p>
                  </a:txBody>
                  <a:tcPr marL="5474" marR="5474" marT="54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9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225.44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243.84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3.19%</a:t>
                      </a:r>
                    </a:p>
                  </a:txBody>
                  <a:tcPr marL="5474" marR="5474" marT="54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251.62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9486"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Суммарная нагрузка: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980.16</a:t>
                      </a: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74" marR="5474" marT="547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858090"/>
              </p:ext>
            </p:extLst>
          </p:nvPr>
        </p:nvGraphicFramePr>
        <p:xfrm>
          <a:off x="4945838" y="677158"/>
          <a:ext cx="2887554" cy="4101641"/>
        </p:xfrm>
        <a:graphic>
          <a:graphicData uri="http://schemas.openxmlformats.org/drawingml/2006/table">
            <a:tbl>
              <a:tblPr/>
              <a:tblGrid>
                <a:gridCol w="399431"/>
                <a:gridCol w="474323"/>
                <a:gridCol w="1048508"/>
                <a:gridCol w="965292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l-GR" sz="6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Δ</a:t>
                      </a:r>
                      <a:r>
                        <a:rPr lang="en-US" sz="6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</a:t>
                      </a:r>
                      <a:r>
                        <a:rPr lang="en-US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</a:t>
                      </a:r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кН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47" marR="3947" marT="3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№ КП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Статическая нагрузка, кН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Погрешность развески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932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3947" marR="3947" marT="3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223.82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1.47%</a:t>
                      </a:r>
                    </a:p>
                  </a:txBody>
                  <a:tcPr marL="3947" marR="3947" marT="3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227.96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227.17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227.22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1.47%</a:t>
                      </a:r>
                    </a:p>
                  </a:txBody>
                  <a:tcPr marL="3947" marR="3947" marT="3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227.84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223.89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Суммарная нагрузка: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1357.90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932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3540</a:t>
                      </a:r>
                    </a:p>
                  </a:txBody>
                  <a:tcPr marL="3947" marR="3947" marT="3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232.38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3.00%</a:t>
                      </a:r>
                    </a:p>
                  </a:txBody>
                  <a:tcPr marL="3947" marR="3947" marT="3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220.41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225.62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227.60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1.09%</a:t>
                      </a:r>
                    </a:p>
                  </a:txBody>
                  <a:tcPr marL="3947" marR="3947" marT="3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229.10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225.12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Суммарная нагрузка: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1360.23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932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5750</a:t>
                      </a:r>
                    </a:p>
                  </a:txBody>
                  <a:tcPr marL="3947" marR="3947" marT="3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236.86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6.00%</a:t>
                      </a:r>
                    </a:p>
                  </a:txBody>
                  <a:tcPr marL="3947" marR="3947" marT="3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215.45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223.46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226.74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0.88%</a:t>
                      </a:r>
                    </a:p>
                  </a:txBody>
                  <a:tcPr marL="3947" marR="3947" marT="3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230.45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224.74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Суммарная нагрузка: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1357.70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932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8400</a:t>
                      </a:r>
                    </a:p>
                  </a:txBody>
                  <a:tcPr marL="3947" marR="3947" marT="3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238.31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9.00%</a:t>
                      </a:r>
                    </a:p>
                  </a:txBody>
                  <a:tcPr marL="3947" marR="3947" marT="3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217.27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218.63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225.91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0.46%</a:t>
                      </a:r>
                    </a:p>
                  </a:txBody>
                  <a:tcPr marL="3947" marR="3947" marT="3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231.32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224.88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Суммарная нагрузка: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1356.32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932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13450</a:t>
                      </a:r>
                    </a:p>
                  </a:txBody>
                  <a:tcPr marL="3947" marR="3947" marT="3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245.23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12.00%</a:t>
                      </a:r>
                    </a:p>
                  </a:txBody>
                  <a:tcPr marL="3947" marR="3947" marT="3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209.80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218.95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223.28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1.93%</a:t>
                      </a:r>
                    </a:p>
                  </a:txBody>
                  <a:tcPr marL="3947" marR="3947" marT="3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232.84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227.60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Суммарная нагрузка: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1357.70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932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17400</a:t>
                      </a:r>
                    </a:p>
                  </a:txBody>
                  <a:tcPr marL="3947" marR="3947" marT="3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249.58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15.00%</a:t>
                      </a:r>
                    </a:p>
                  </a:txBody>
                  <a:tcPr marL="3947" marR="3947" marT="3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206.92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217.05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220.29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4.16%</a:t>
                      </a:r>
                    </a:p>
                  </a:txBody>
                  <a:tcPr marL="3947" marR="3947" marT="3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234.53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229.46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32"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Суммарная нагрузка: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1357.83</a:t>
                      </a: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947" marR="3947" marT="39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715283" y="376319"/>
            <a:ext cx="33486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Погрешность развески для тепловоза ТЭ10М</a:t>
            </a:r>
            <a:endParaRPr lang="ru-RU" sz="1200" dirty="0"/>
          </a:p>
        </p:txBody>
      </p:sp>
      <p:sp>
        <p:nvSpPr>
          <p:cNvPr id="35" name="TextBox 34"/>
          <p:cNvSpPr txBox="1"/>
          <p:nvPr/>
        </p:nvSpPr>
        <p:spPr>
          <a:xfrm>
            <a:off x="1077560" y="376319"/>
            <a:ext cx="33486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Погрешность развески для электровоза ЭС5К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65353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2. Погрешность развески между колёсными парами тележки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3872810" y="3997387"/>
            <a:ext cx="15102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Локомотив ЭС5К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639817" y="4245530"/>
            <a:ext cx="6132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+mn-lt"/>
              </a:rPr>
              <a:t>Статическая нагрузка на первую колёсную пару больше на 15%, чем на вторую</a:t>
            </a:r>
          </a:p>
          <a:p>
            <a:r>
              <a:rPr lang="ru-RU" sz="1200" dirty="0" smtClean="0">
                <a:latin typeface="+mn-lt"/>
              </a:rPr>
              <a:t>Ровный путь, режим выбега</a:t>
            </a:r>
            <a:endParaRPr lang="ru-RU" sz="1200" dirty="0">
              <a:latin typeface="+mn-lt"/>
            </a:endParaRPr>
          </a:p>
        </p:txBody>
      </p:sp>
      <p:pic>
        <p:nvPicPr>
          <p:cNvPr id="11" name="Погрешность развески Выбег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4052" y="518820"/>
            <a:ext cx="7647738" cy="338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7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63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/>
              <a:t>2. Погрешность развески между колёсными парами тележки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72809" y="4007570"/>
            <a:ext cx="15102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Локомотив ЭС5К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639816" y="4255713"/>
            <a:ext cx="61325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Статическая нагрузка на первую колёсную пару больше на 15%, чем на вторую</a:t>
            </a:r>
            <a:endParaRPr lang="ru-RU" sz="1200" dirty="0" smtClean="0">
              <a:latin typeface="+mn-lt"/>
            </a:endParaRPr>
          </a:p>
          <a:p>
            <a:r>
              <a:rPr lang="ru-RU" sz="1200" dirty="0" smtClean="0">
                <a:latin typeface="+mn-lt"/>
              </a:rPr>
              <a:t>Ровный путь, режим тяги (прикладывается сила, соответствующая 70% от силы, соответствующей внешней тяговой характеристике локомотива)</a:t>
            </a:r>
            <a:endParaRPr lang="ru-RU" sz="1200" dirty="0">
              <a:latin typeface="+mn-lt"/>
            </a:endParaRPr>
          </a:p>
        </p:txBody>
      </p:sp>
      <p:pic>
        <p:nvPicPr>
          <p:cNvPr id="3" name="Погрешность развески Тяга 0_7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4052" y="525447"/>
            <a:ext cx="7647738" cy="338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45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6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3. Погрешность соосности поверхностей катания колёсной пары</a:t>
            </a:r>
            <a:endParaRPr lang="ru-RU" sz="1600" dirty="0"/>
          </a:p>
        </p:txBody>
      </p:sp>
      <p:grpSp>
        <p:nvGrpSpPr>
          <p:cNvPr id="48" name="Группа 47"/>
          <p:cNvGrpSpPr/>
          <p:nvPr/>
        </p:nvGrpSpPr>
        <p:grpSpPr>
          <a:xfrm>
            <a:off x="646044" y="1215054"/>
            <a:ext cx="2623930" cy="2623930"/>
            <a:chOff x="646044" y="1215054"/>
            <a:chExt cx="2623930" cy="2623930"/>
          </a:xfrm>
        </p:grpSpPr>
        <p:sp>
          <p:nvSpPr>
            <p:cNvPr id="5" name="Овал 4"/>
            <p:cNvSpPr/>
            <p:nvPr/>
          </p:nvSpPr>
          <p:spPr bwMode="auto">
            <a:xfrm>
              <a:off x="957470" y="1526481"/>
              <a:ext cx="2001078" cy="2001078"/>
            </a:xfrm>
            <a:prstGeom prst="ellips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" name="Овал 10"/>
            <p:cNvSpPr/>
            <p:nvPr/>
          </p:nvSpPr>
          <p:spPr bwMode="auto">
            <a:xfrm>
              <a:off x="887896" y="1456907"/>
              <a:ext cx="2140225" cy="2140225"/>
            </a:xfrm>
            <a:prstGeom prst="ellips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2" name="Овал 11"/>
            <p:cNvSpPr/>
            <p:nvPr/>
          </p:nvSpPr>
          <p:spPr bwMode="auto">
            <a:xfrm>
              <a:off x="1704556" y="2343322"/>
              <a:ext cx="506895" cy="506895"/>
            </a:xfrm>
            <a:prstGeom prst="ellips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3" name="Овал 12"/>
            <p:cNvSpPr/>
            <p:nvPr/>
          </p:nvSpPr>
          <p:spPr bwMode="auto">
            <a:xfrm>
              <a:off x="1625872" y="2264636"/>
              <a:ext cx="664266" cy="664266"/>
            </a:xfrm>
            <a:prstGeom prst="ellips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 bwMode="auto">
            <a:xfrm>
              <a:off x="646044" y="2527019"/>
              <a:ext cx="262393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lgDash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" name="Прямая соединительная линия 18"/>
            <p:cNvCxnSpPr/>
            <p:nvPr/>
          </p:nvCxnSpPr>
          <p:spPr bwMode="auto">
            <a:xfrm rot="5400000">
              <a:off x="646044" y="2527019"/>
              <a:ext cx="262393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lgDash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Прямая соединительная линия 19"/>
            <p:cNvCxnSpPr/>
            <p:nvPr/>
          </p:nvCxnSpPr>
          <p:spPr bwMode="auto">
            <a:xfrm>
              <a:off x="1477612" y="2596769"/>
              <a:ext cx="960782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lgDashDot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6" name="TextBox 25"/>
          <p:cNvSpPr txBox="1"/>
          <p:nvPr/>
        </p:nvSpPr>
        <p:spPr>
          <a:xfrm>
            <a:off x="815009" y="686377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Неточное сверление отверстия под ступицу в колёсном диске</a:t>
            </a:r>
            <a:endParaRPr lang="ru-RU" sz="1200" dirty="0"/>
          </a:p>
        </p:txBody>
      </p:sp>
      <p:grpSp>
        <p:nvGrpSpPr>
          <p:cNvPr id="49" name="Группа 48"/>
          <p:cNvGrpSpPr/>
          <p:nvPr/>
        </p:nvGrpSpPr>
        <p:grpSpPr>
          <a:xfrm>
            <a:off x="3525089" y="1344262"/>
            <a:ext cx="5310797" cy="2252869"/>
            <a:chOff x="3525089" y="1344262"/>
            <a:chExt cx="5310797" cy="2252869"/>
          </a:xfrm>
        </p:grpSpPr>
        <p:sp>
          <p:nvSpPr>
            <p:cNvPr id="27" name="Прямоугольник 26"/>
            <p:cNvSpPr/>
            <p:nvPr/>
          </p:nvSpPr>
          <p:spPr bwMode="auto">
            <a:xfrm>
              <a:off x="3778533" y="2414375"/>
              <a:ext cx="3531704" cy="225287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9" name="Трапеция 28"/>
            <p:cNvSpPr/>
            <p:nvPr/>
          </p:nvSpPr>
          <p:spPr bwMode="auto">
            <a:xfrm rot="16200000">
              <a:off x="3026474" y="2406091"/>
              <a:ext cx="2140226" cy="241853"/>
            </a:xfrm>
            <a:prstGeom prst="trapezoid">
              <a:avLst/>
            </a:prstGeom>
            <a:solidFill>
              <a:schemeClr val="bg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0" name="Трапеция 29"/>
            <p:cNvSpPr/>
            <p:nvPr/>
          </p:nvSpPr>
          <p:spPr bwMode="auto">
            <a:xfrm rot="5400000" flipH="1">
              <a:off x="5928705" y="2293448"/>
              <a:ext cx="2140226" cy="241853"/>
            </a:xfrm>
            <a:prstGeom prst="trapezoid">
              <a:avLst/>
            </a:prstGeom>
            <a:solidFill>
              <a:schemeClr val="bg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 bwMode="auto">
            <a:xfrm>
              <a:off x="3525089" y="2529498"/>
              <a:ext cx="4202592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lgDash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Прямая соединительная линия 32"/>
            <p:cNvCxnSpPr/>
            <p:nvPr/>
          </p:nvCxnSpPr>
          <p:spPr bwMode="auto">
            <a:xfrm>
              <a:off x="6453820" y="2460748"/>
              <a:ext cx="2358876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lgDash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Прямая соединительная линия 36"/>
            <p:cNvCxnSpPr/>
            <p:nvPr/>
          </p:nvCxnSpPr>
          <p:spPr bwMode="auto">
            <a:xfrm>
              <a:off x="7515646" y="1962433"/>
              <a:ext cx="0" cy="9900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9" name="Прямая соединительная линия 38"/>
            <p:cNvCxnSpPr/>
            <p:nvPr/>
          </p:nvCxnSpPr>
          <p:spPr bwMode="auto">
            <a:xfrm>
              <a:off x="7515646" y="2527017"/>
              <a:ext cx="0" cy="42874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stealth" w="sm" len="lg"/>
              <a:tailEnd type="none" w="med" len="med"/>
            </a:ln>
            <a:effectLst/>
          </p:spPr>
        </p:cxnSp>
        <p:cxnSp>
          <p:nvCxnSpPr>
            <p:cNvPr id="41" name="Прямая соединительная линия 40"/>
            <p:cNvCxnSpPr/>
            <p:nvPr/>
          </p:nvCxnSpPr>
          <p:spPr bwMode="auto">
            <a:xfrm>
              <a:off x="7515646" y="1962432"/>
              <a:ext cx="0" cy="49583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sm" len="lg"/>
            </a:ln>
            <a:effectLst/>
          </p:spPr>
        </p:cxnSp>
        <p:sp>
          <p:nvSpPr>
            <p:cNvPr id="43" name="TextBox 42"/>
            <p:cNvSpPr txBox="1"/>
            <p:nvPr/>
          </p:nvSpPr>
          <p:spPr>
            <a:xfrm>
              <a:off x="7469265" y="2046445"/>
              <a:ext cx="2584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i="1" dirty="0" smtClean="0"/>
                <a:t>d</a:t>
              </a:r>
              <a:endParaRPr lang="ru-RU" sz="1200" i="1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648207" y="2126137"/>
              <a:ext cx="179235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Ось колёсной пары</a:t>
              </a:r>
              <a:endParaRPr lang="ru-RU" sz="1200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7633258" y="2016966"/>
              <a:ext cx="12026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Центральная ось колеса</a:t>
              </a:r>
              <a:endParaRPr lang="ru-RU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2361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>3. Погрешность соосности поверхностей катания колёсной пары</a:t>
            </a:r>
            <a:endParaRPr lang="ru-RU" sz="1600" dirty="0"/>
          </a:p>
        </p:txBody>
      </p:sp>
      <p:pic>
        <p:nvPicPr>
          <p:cNvPr id="4" name="Погрешность соосности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7336" y="560724"/>
            <a:ext cx="8021170" cy="335326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813499" y="4007570"/>
            <a:ext cx="16288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Локомотив ТЭ10М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639816" y="4255713"/>
            <a:ext cx="6132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Погрешность соосности посадки левого колеса на ось составляет 20 мм</a:t>
            </a:r>
            <a:endParaRPr lang="ru-RU" sz="1200" dirty="0" smtClean="0">
              <a:latin typeface="+mn-lt"/>
            </a:endParaRPr>
          </a:p>
          <a:p>
            <a:r>
              <a:rPr lang="ru-RU" sz="1200" dirty="0" smtClean="0">
                <a:latin typeface="+mn-lt"/>
              </a:rPr>
              <a:t>Ровный путь, режим выбега</a:t>
            </a:r>
            <a:endParaRPr lang="ru-RU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729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6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CC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0" tIns="46800" rIns="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0" tIns="46800" rIns="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1597340</TotalTime>
  <Words>1387</Words>
  <Application>Microsoft Office PowerPoint</Application>
  <PresentationFormat>Экран (16:9)</PresentationFormat>
  <Paragraphs>514</Paragraphs>
  <Slides>29</Slides>
  <Notes>5</Notes>
  <HiddenSlides>1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Arial</vt:lpstr>
      <vt:lpstr>Calibri</vt:lpstr>
      <vt:lpstr>Times New Roman</vt:lpstr>
      <vt:lpstr>Wingdings</vt:lpstr>
      <vt:lpstr>Default Design</vt:lpstr>
      <vt:lpstr>Презентация PowerPoint</vt:lpstr>
      <vt:lpstr>Содержание</vt:lpstr>
      <vt:lpstr>1. Разность диаметров по кругу катания бандажей колёсной пары</vt:lpstr>
      <vt:lpstr>2. Погрешность развески между колёсными парами тележки</vt:lpstr>
      <vt:lpstr>2. Погрешность развески между колёсными парами тележки</vt:lpstr>
      <vt:lpstr>2. Погрешность развески между колёсными парами тележки</vt:lpstr>
      <vt:lpstr>2. Погрешность развески между колёсными парами тележки</vt:lpstr>
      <vt:lpstr>3. Погрешность соосности поверхностей катания колёсной пары</vt:lpstr>
      <vt:lpstr>3. Погрешность соосности поверхностей катания колёсной пары</vt:lpstr>
      <vt:lpstr>Содержание</vt:lpstr>
      <vt:lpstr>Составная колёсная пара</vt:lpstr>
      <vt:lpstr>Модели локомотивов</vt:lpstr>
      <vt:lpstr>Содержание</vt:lpstr>
      <vt:lpstr>Симметрия в прогнозировании износа</vt:lpstr>
      <vt:lpstr>Формирование планов численных экспериментов</vt:lpstr>
      <vt:lpstr>Содержание</vt:lpstr>
      <vt:lpstr>Электровоз ЭС5К</vt:lpstr>
      <vt:lpstr>Тепловоз ТЭ10М</vt:lpstr>
      <vt:lpstr>Тепловоз ТЭ10М</vt:lpstr>
      <vt:lpstr>Тепловоз ТЭ10М</vt:lpstr>
      <vt:lpstr>Содержание</vt:lpstr>
      <vt:lpstr>Электровоз ЭС5К: погрешность соосности</vt:lpstr>
      <vt:lpstr>Электровоз ЭС5К: разность диаметров</vt:lpstr>
      <vt:lpstr>Электровоз ЭС5К: погрешность развески</vt:lpstr>
      <vt:lpstr>Тепловоз ТЭ10М: погрешность соосности</vt:lpstr>
      <vt:lpstr>Тепловоз ТЭ10М: разность диаметров</vt:lpstr>
      <vt:lpstr>Тепловоз ТЭ10М: погрешность развески</vt:lpstr>
      <vt:lpstr>Выводы</vt:lpstr>
      <vt:lpstr>Презентация PowerPoint</vt:lpstr>
    </vt:vector>
  </TitlesOfParts>
  <Company>BSTU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Содержание</dc:title>
  <dc:creator>Pogorelov;Sakalo</dc:creator>
  <cp:lastModifiedBy>Пользователь Windows</cp:lastModifiedBy>
  <cp:revision>728</cp:revision>
  <dcterms:created xsi:type="dcterms:W3CDTF">2001-08-16T15:43:38Z</dcterms:created>
  <dcterms:modified xsi:type="dcterms:W3CDTF">2022-11-22T11:59:37Z</dcterms:modified>
</cp:coreProperties>
</file>