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622" r:id="rId3"/>
    <p:sldId id="651" r:id="rId4"/>
    <p:sldId id="656" r:id="rId5"/>
    <p:sldId id="655" r:id="rId6"/>
    <p:sldId id="648" r:id="rId7"/>
    <p:sldId id="647" r:id="rId8"/>
    <p:sldId id="653" r:id="rId9"/>
    <p:sldId id="652" r:id="rId10"/>
    <p:sldId id="649" r:id="rId11"/>
    <p:sldId id="659" r:id="rId12"/>
    <p:sldId id="660" r:id="rId13"/>
    <p:sldId id="658" r:id="rId14"/>
    <p:sldId id="661" r:id="rId15"/>
    <p:sldId id="662" r:id="rId16"/>
    <p:sldId id="663" r:id="rId17"/>
    <p:sldId id="664" r:id="rId18"/>
    <p:sldId id="665" r:id="rId19"/>
  </p:sldIdLst>
  <p:sldSz cx="9144000" cy="5143500" type="screen16x9"/>
  <p:notesSz cx="6759575" cy="98679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mbria" panose="02040503050406030204" pitchFamily="18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>
          <p15:clr>
            <a:srgbClr val="A4A3A4"/>
          </p15:clr>
        </p15:guide>
        <p15:guide id="2" pos="212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8CC"/>
    <a:srgbClr val="FFFFCC"/>
    <a:srgbClr val="DDFAED"/>
    <a:srgbClr val="FF5100"/>
    <a:srgbClr val="CCECFF"/>
    <a:srgbClr val="66FFFF"/>
    <a:srgbClr val="FFCCFF"/>
    <a:srgbClr val="CCCCFF"/>
    <a:srgbClr val="FF0000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92" autoAdjust="0"/>
    <p:restoredTop sz="81087" autoAdjust="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2160"/>
        <p:guide orient="horz" pos="162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1680" y="-91"/>
      </p:cViewPr>
      <p:guideLst>
        <p:guide orient="horz" pos="3108"/>
        <p:guide pos="2129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0;&#1083;&#1077;&#1082;&#1089;&#1077;&#1081;%20&#1057;&#1072;&#1082;&#1072;&#1083;&#1086;\&#1055;&#1056;&#1045;&#1047;&#1045;&#1053;&#1058;&#1040;&#1062;&#1048;&#1048;\&#1050;&#1088;&#1080;&#1074;&#1072;&#1103;%20&#1082;&#1086;&#1085;&#1090;&#1072;&#1082;&#1090;&#1085;&#1086;&#1081;%20&#1091;&#1089;&#1090;&#1072;&#1083;&#1086;&#1089;&#1090;&#1080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dirty="0">
                <a:latin typeface="+mn-lt"/>
                <a:cs typeface="Arial" panose="020B0604020202020204" pitchFamily="34" charset="0"/>
              </a:rPr>
              <a:t>Кривая</a:t>
            </a:r>
            <a:r>
              <a:rPr lang="ru-RU" baseline="0" dirty="0">
                <a:latin typeface="+mn-lt"/>
                <a:cs typeface="Arial" panose="020B0604020202020204" pitchFamily="34" charset="0"/>
              </a:rPr>
              <a:t> контактной усталости </a:t>
            </a:r>
            <a:r>
              <a:rPr lang="ru-RU" baseline="0" dirty="0" smtClean="0">
                <a:latin typeface="+mn-lt"/>
                <a:cs typeface="Arial" panose="020B0604020202020204" pitchFamily="34" charset="0"/>
              </a:rPr>
              <a:t>рельсовой</a:t>
            </a:r>
            <a:r>
              <a:rPr lang="en-US" baseline="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ru-RU" baseline="0" dirty="0" smtClean="0">
                <a:latin typeface="+mn-lt"/>
                <a:cs typeface="Arial" panose="020B0604020202020204" pitchFamily="34" charset="0"/>
              </a:rPr>
              <a:t>стали</a:t>
            </a:r>
            <a:endParaRPr lang="en-US" baseline="0" dirty="0" smtClean="0">
              <a:latin typeface="+mn-lt"/>
              <a:cs typeface="Arial" panose="020B0604020202020204" pitchFamily="34" charset="0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20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Rolling c</a:t>
            </a:r>
            <a:r>
              <a:rPr lang="ru-RU" sz="1200" b="0" i="0" baseline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ontact</a:t>
            </a:r>
            <a:r>
              <a:rPr lang="ru-RU" sz="1200" b="0" i="0" baseline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i="0" baseline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fatigue</a:t>
            </a:r>
            <a:r>
              <a:rPr lang="ru-RU" sz="1200" b="0" i="0" baseline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i="0" baseline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curve</a:t>
            </a:r>
            <a:r>
              <a:rPr lang="ru-RU" sz="1200" b="0" i="0" baseline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i="0" baseline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sz="1200" b="0" i="0" baseline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i="0" baseline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lang="ru-RU" sz="1200" b="0" i="0" baseline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i="0" baseline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steel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0577180279947149"/>
          <c:y val="3.0997698766641432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9.5704041740731438E-2"/>
          <c:y val="0.30003901153952389"/>
          <c:w val="0.85135153790199691"/>
          <c:h val="0.57716793597521621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Лист1!$A$1:$A$5</c:f>
              <c:strCache>
                <c:ptCount val="5"/>
                <c:pt idx="0">
                  <c:v>1,055</c:v>
                </c:pt>
                <c:pt idx="1">
                  <c:v>1,135</c:v>
                </c:pt>
                <c:pt idx="2">
                  <c:v>1,83</c:v>
                </c:pt>
                <c:pt idx="3">
                  <c:v>1,88</c:v>
                </c:pt>
                <c:pt idx="4">
                  <c:v>1,97</c:v>
                </c:pt>
              </c:strCache>
            </c:strRef>
          </c:cat>
          <c:val>
            <c:numRef>
              <c:f>Лист1!$B$1:$B$5</c:f>
              <c:numCache>
                <c:formatCode>General</c:formatCode>
                <c:ptCount val="5"/>
                <c:pt idx="0">
                  <c:v>3450</c:v>
                </c:pt>
                <c:pt idx="1">
                  <c:v>2838</c:v>
                </c:pt>
                <c:pt idx="2">
                  <c:v>2225</c:v>
                </c:pt>
                <c:pt idx="3">
                  <c:v>1682</c:v>
                </c:pt>
                <c:pt idx="4">
                  <c:v>1140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2905984"/>
        <c:axId val="77460544"/>
      </c:lineChart>
      <c:catAx>
        <c:axId val="9290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460544"/>
        <c:crosses val="autoZero"/>
        <c:auto val="1"/>
        <c:lblAlgn val="ctr"/>
        <c:lblOffset val="100"/>
        <c:noMultiLvlLbl val="0"/>
      </c:catAx>
      <c:valAx>
        <c:axId val="77460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9059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0638" y="93741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BDB182C-061A-44F8-900B-CCCD1DAAA2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6221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39775"/>
            <a:ext cx="657860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1700" y="4687888"/>
            <a:ext cx="4956175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0638" y="93741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C06732A-8D31-4ADD-8ACF-5E135F249A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56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39775"/>
            <a:ext cx="6578600" cy="3700463"/>
          </a:xfrm>
          <a:ln/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21EAABD-3EA2-4823-9414-0BC6B758BC2F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1</a:t>
            </a:fld>
            <a:endParaRPr lang="en-US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959722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06732A-8D31-4ADD-8ACF-5E135F249A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264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06732A-8D31-4ADD-8ACF-5E135F249A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501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06732A-8D31-4ADD-8ACF-5E135F249AE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596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06732A-8D31-4ADD-8ACF-5E135F249AE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08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020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15"/>
          <p:cNvSpPr>
            <a:spLocks noChangeShapeType="1"/>
          </p:cNvSpPr>
          <p:nvPr userDrawn="1"/>
        </p:nvSpPr>
        <p:spPr bwMode="auto">
          <a:xfrm flipV="1">
            <a:off x="1560513" y="4908947"/>
            <a:ext cx="7408862" cy="4763"/>
          </a:xfrm>
          <a:prstGeom prst="line">
            <a:avLst/>
          </a:prstGeom>
          <a:noFill/>
          <a:ln w="25527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8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288925" y="1"/>
            <a:ext cx="8612188" cy="307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8980" tIns="49491" rIns="98980" bIns="4949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Заголовок</a:t>
            </a:r>
            <a:endParaRPr lang="en-US" altLang="ru-RU" dirty="0" smtClean="0"/>
          </a:p>
        </p:txBody>
      </p:sp>
      <p:sp>
        <p:nvSpPr>
          <p:cNvPr id="1029" name="Line 29"/>
          <p:cNvSpPr>
            <a:spLocks noChangeShapeType="1"/>
          </p:cNvSpPr>
          <p:nvPr userDrawn="1"/>
        </p:nvSpPr>
        <p:spPr bwMode="auto">
          <a:xfrm>
            <a:off x="300039" y="304800"/>
            <a:ext cx="8555037" cy="0"/>
          </a:xfrm>
          <a:prstGeom prst="line">
            <a:avLst/>
          </a:prstGeom>
          <a:noFill/>
          <a:ln w="25400">
            <a:solidFill>
              <a:srgbClr val="0058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46800" rIns="0">
            <a:spAutoFit/>
          </a:bodyPr>
          <a:lstStyle/>
          <a:p>
            <a:endParaRPr lang="ru-RU"/>
          </a:p>
        </p:txBody>
      </p:sp>
      <p:pic>
        <p:nvPicPr>
          <p:cNvPr id="7" name="Picture 2" descr="S:\Projects\Дизайн\Фирменный стиль\UM Style\1_Logo\RGB\JPG\um_logo_rgb_4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7" t="29738" r="23551" b="30292"/>
          <a:stretch/>
        </p:blipFill>
        <p:spPr bwMode="auto">
          <a:xfrm>
            <a:off x="106393" y="4437303"/>
            <a:ext cx="793630" cy="60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6"/>
          <p:cNvSpPr txBox="1">
            <a:spLocks noChangeArrowheads="1"/>
          </p:cNvSpPr>
          <p:nvPr userDrawn="1"/>
        </p:nvSpPr>
        <p:spPr bwMode="auto">
          <a:xfrm>
            <a:off x="1634497" y="4894262"/>
            <a:ext cx="7362825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/>
          <a:lstStyle>
            <a:lvl1pPr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lnSpc>
                <a:spcPct val="85000"/>
              </a:lnSpc>
              <a:spcBef>
                <a:spcPts val="325"/>
              </a:spcBef>
              <a:defRPr/>
            </a:pPr>
            <a:r>
              <a:rPr lang="ru-RU" altLang="ru-RU" dirty="0" smtClean="0">
                <a:solidFill>
                  <a:srgbClr val="FF5100"/>
                </a:solidFill>
                <a:latin typeface="Arial" charset="0"/>
              </a:rPr>
              <a:t>У</a:t>
            </a:r>
            <a:r>
              <a:rPr lang="ru-RU" altLang="ru-RU" dirty="0" smtClean="0">
                <a:solidFill>
                  <a:srgbClr val="0058CC"/>
                </a:solidFill>
                <a:latin typeface="Arial" charset="0"/>
              </a:rPr>
              <a:t>ниверсальный</a:t>
            </a:r>
            <a:r>
              <a:rPr lang="ru-RU" altLang="ru-RU" dirty="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ru-RU" altLang="ru-RU" dirty="0" smtClean="0">
                <a:solidFill>
                  <a:srgbClr val="FF5100"/>
                </a:solidFill>
                <a:latin typeface="Arial" charset="0"/>
              </a:rPr>
              <a:t>М</a:t>
            </a:r>
            <a:r>
              <a:rPr lang="ru-RU" altLang="ru-RU" dirty="0" smtClean="0">
                <a:solidFill>
                  <a:srgbClr val="0058CC"/>
                </a:solidFill>
                <a:latin typeface="Arial" charset="0"/>
              </a:rPr>
              <a:t>еханизм</a:t>
            </a:r>
            <a:endParaRPr lang="en-US" altLang="ru-RU" dirty="0" smtClean="0">
              <a:solidFill>
                <a:srgbClr val="0058CC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58C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mailto:um@umlab.ru" TargetMode="External"/><Relationship Id="rId4" Type="http://schemas.openxmlformats.org/officeDocument/2006/relationships/hyperlink" Target="http://www.universalmechanism.ru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 descr="S:\Projects\Дизайн\Фирменный стиль\UM Style\1_Logo\RGB\JPG\um_logo_rgb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49" b="38386"/>
          <a:stretch/>
        </p:blipFill>
        <p:spPr bwMode="auto">
          <a:xfrm>
            <a:off x="2238743" y="414604"/>
            <a:ext cx="2677814" cy="62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88925" y="1295140"/>
            <a:ext cx="8486775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800" dirty="0" smtClean="0">
                <a:latin typeface="Arial" charset="0"/>
              </a:rPr>
              <a:t>Контактная усталость рельсовых и колесных сталей. Лабораторные </a:t>
            </a:r>
            <a:r>
              <a:rPr lang="ru-RU" altLang="ru-RU" sz="2800" dirty="0">
                <a:latin typeface="Arial" charset="0"/>
              </a:rPr>
              <a:t>испытани</a:t>
            </a:r>
            <a:r>
              <a:rPr lang="ru-RU" altLang="ru-RU" sz="3200" dirty="0">
                <a:latin typeface="Arial" charset="0"/>
              </a:rPr>
              <a:t>я </a:t>
            </a:r>
            <a:endParaRPr lang="ru-RU" altLang="ru-RU" sz="1000" dirty="0" smtClean="0">
              <a:latin typeface="Arial" charset="0"/>
            </a:endParaRPr>
          </a:p>
          <a:p>
            <a:pPr eaLnBrk="1" hangingPunct="1"/>
            <a:endParaRPr lang="ru-RU" altLang="ru-RU" sz="2000" dirty="0" smtClean="0">
              <a:latin typeface="Arial" charset="0"/>
            </a:endParaRPr>
          </a:p>
          <a:p>
            <a:pPr eaLnBrk="1" hangingPunct="1"/>
            <a:endParaRPr lang="ru-RU" altLang="ru-RU" sz="2000" dirty="0" smtClean="0">
              <a:latin typeface="Arial" charset="0"/>
            </a:endParaRPr>
          </a:p>
          <a:p>
            <a:pPr eaLnBrk="1" hangingPunct="1"/>
            <a:r>
              <a:rPr lang="ru-RU" altLang="ru-RU" sz="2000" dirty="0" err="1" smtClean="0">
                <a:latin typeface="Arial" charset="0"/>
              </a:rPr>
              <a:t>Сакало</a:t>
            </a:r>
            <a:r>
              <a:rPr lang="ru-RU" altLang="ru-RU" sz="2000" dirty="0" smtClean="0">
                <a:latin typeface="Arial" charset="0"/>
              </a:rPr>
              <a:t> В.И. , </a:t>
            </a:r>
            <a:r>
              <a:rPr lang="ru-RU" altLang="ru-RU" sz="2000" dirty="0" err="1" smtClean="0">
                <a:latin typeface="Arial" charset="0"/>
              </a:rPr>
              <a:t>Сакало</a:t>
            </a:r>
            <a:r>
              <a:rPr lang="ru-RU" altLang="ru-RU" sz="2000" dirty="0" smtClean="0">
                <a:latin typeface="Arial" charset="0"/>
              </a:rPr>
              <a:t> А.В.</a:t>
            </a:r>
          </a:p>
          <a:p>
            <a:pPr eaLnBrk="1" hangingPunct="1"/>
            <a:r>
              <a:rPr lang="en-US" altLang="ru-RU" sz="2000" dirty="0" err="1" smtClean="0">
                <a:latin typeface="Arial" charset="0"/>
              </a:rPr>
              <a:t>Sakalo</a:t>
            </a:r>
            <a:r>
              <a:rPr lang="en-US" altLang="ru-RU" sz="2000" dirty="0" smtClean="0">
                <a:latin typeface="Arial" charset="0"/>
              </a:rPr>
              <a:t> V.I., </a:t>
            </a:r>
            <a:r>
              <a:rPr lang="en-US" altLang="ru-RU" sz="2000" dirty="0" err="1" smtClean="0">
                <a:latin typeface="Arial" charset="0"/>
              </a:rPr>
              <a:t>Sakalo</a:t>
            </a:r>
            <a:r>
              <a:rPr lang="en-US" altLang="ru-RU" sz="2000" dirty="0" smtClean="0">
                <a:latin typeface="Arial" charset="0"/>
              </a:rPr>
              <a:t> A.V.</a:t>
            </a:r>
            <a:endParaRPr lang="ru-RU" altLang="ru-RU" sz="2000" dirty="0" smtClean="0">
              <a:latin typeface="Arial" charset="0"/>
            </a:endParaRPr>
          </a:p>
          <a:p>
            <a:pPr eaLnBrk="1" hangingPunct="1"/>
            <a:endParaRPr lang="ru-RU" altLang="ru-RU" sz="2000" dirty="0" smtClean="0">
              <a:solidFill>
                <a:schemeClr val="accent2"/>
              </a:solidFill>
              <a:latin typeface="Arial" charset="0"/>
            </a:endParaRPr>
          </a:p>
          <a:p>
            <a:pPr eaLnBrk="1" hangingPunct="1"/>
            <a:endParaRPr lang="ru-RU" altLang="ru-RU" sz="2000" dirty="0" smtClean="0">
              <a:solidFill>
                <a:schemeClr val="accent2"/>
              </a:solidFill>
              <a:latin typeface="Arial" charset="0"/>
            </a:endParaRPr>
          </a:p>
          <a:p>
            <a:pPr eaLnBrk="1" hangingPunct="1"/>
            <a:r>
              <a:rPr lang="en-US" altLang="ru-RU" sz="2000" dirty="0" smtClean="0">
                <a:solidFill>
                  <a:srgbClr val="0058CC"/>
                </a:solidFill>
                <a:latin typeface="Arial" charset="0"/>
                <a:hlinkClick r:id="rId4"/>
              </a:rPr>
              <a:t>www.universalmechanism.ru</a:t>
            </a:r>
            <a:r>
              <a:rPr lang="ru-RU" altLang="ru-RU" sz="2000" dirty="0" smtClean="0">
                <a:solidFill>
                  <a:schemeClr val="accent2"/>
                </a:solidFill>
                <a:latin typeface="Arial" charset="0"/>
              </a:rPr>
              <a:t>		</a:t>
            </a:r>
            <a:r>
              <a:rPr lang="en-US" altLang="ru-RU" sz="2000" dirty="0" smtClean="0">
                <a:solidFill>
                  <a:schemeClr val="accent2"/>
                </a:solidFill>
                <a:latin typeface="Arial" charset="0"/>
                <a:hlinkClick r:id="rId5"/>
              </a:rPr>
              <a:t>um@umlab.ru</a:t>
            </a:r>
            <a:endParaRPr lang="ru-RU" altLang="ru-RU" sz="2000" dirty="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477" y="414604"/>
            <a:ext cx="626133" cy="62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95191" y="414604"/>
            <a:ext cx="1311898" cy="686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ru-RU" sz="1200" dirty="0" smtClean="0">
                <a:latin typeface="Calibri" panose="020F0502020204030204" pitchFamily="34" charset="0"/>
              </a:rPr>
              <a:t>Брянский</a:t>
            </a:r>
          </a:p>
          <a:p>
            <a:pPr algn="l">
              <a:lnSpc>
                <a:spcPct val="80000"/>
              </a:lnSpc>
            </a:pPr>
            <a:r>
              <a:rPr lang="ru-RU" sz="1200" dirty="0">
                <a:latin typeface="Calibri" panose="020F0502020204030204" pitchFamily="34" charset="0"/>
              </a:rPr>
              <a:t>г</a:t>
            </a:r>
            <a:r>
              <a:rPr lang="ru-RU" sz="1200" dirty="0" smtClean="0">
                <a:latin typeface="Calibri" panose="020F0502020204030204" pitchFamily="34" charset="0"/>
              </a:rPr>
              <a:t>осударственный</a:t>
            </a:r>
          </a:p>
          <a:p>
            <a:pPr algn="l">
              <a:lnSpc>
                <a:spcPct val="80000"/>
              </a:lnSpc>
            </a:pPr>
            <a:r>
              <a:rPr lang="ru-RU" sz="1200" dirty="0">
                <a:latin typeface="Calibri" panose="020F0502020204030204" pitchFamily="34" charset="0"/>
              </a:rPr>
              <a:t>т</a:t>
            </a:r>
            <a:r>
              <a:rPr lang="ru-RU" sz="1200" dirty="0" smtClean="0">
                <a:latin typeface="Calibri" panose="020F0502020204030204" pitchFamily="34" charset="0"/>
              </a:rPr>
              <a:t>ехнический</a:t>
            </a:r>
          </a:p>
          <a:p>
            <a:pPr algn="l">
              <a:lnSpc>
                <a:spcPct val="80000"/>
              </a:lnSpc>
            </a:pPr>
            <a:r>
              <a:rPr lang="ru-RU" sz="1200" dirty="0" smtClean="0">
                <a:latin typeface="Calibri" panose="020F0502020204030204" pitchFamily="34" charset="0"/>
              </a:rPr>
              <a:t>университет</a:t>
            </a:r>
            <a:endParaRPr lang="ru-RU" sz="1200" dirty="0">
              <a:latin typeface="Calibri" panose="020F0502020204030204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089949" y="2425691"/>
            <a:ext cx="7220674" cy="288547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Rolling c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ontact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fatigue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wheel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steels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Laboratory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tests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Образцы для испытаний на контактную усталость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05" y="557690"/>
            <a:ext cx="5019048" cy="32571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78203" y="401157"/>
            <a:ext cx="316007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Рис.13. Образцы для испытаний на контактную усталость:</a:t>
            </a:r>
          </a:p>
          <a:p>
            <a:pPr algn="l"/>
            <a:r>
              <a:rPr lang="ru-RU" i="1" dirty="0"/>
              <a:t>а</a:t>
            </a:r>
            <a:r>
              <a:rPr lang="ru-RU" i="1" dirty="0" smtClean="0"/>
              <a:t> – </a:t>
            </a:r>
            <a:r>
              <a:rPr lang="en-US" i="1" dirty="0" smtClean="0"/>
              <a:t>D</a:t>
            </a:r>
            <a:r>
              <a:rPr lang="en-US" dirty="0" smtClean="0"/>
              <a:t> = 40 </a:t>
            </a:r>
            <a:r>
              <a:rPr lang="ru-RU" dirty="0" smtClean="0"/>
              <a:t>мм, </a:t>
            </a:r>
            <a:r>
              <a:rPr lang="en-US" i="1" dirty="0" smtClean="0"/>
              <a:t>B</a:t>
            </a:r>
            <a:r>
              <a:rPr lang="en-US" dirty="0" smtClean="0"/>
              <a:t> = 8 </a:t>
            </a:r>
            <a:r>
              <a:rPr lang="ru-RU" dirty="0" smtClean="0"/>
              <a:t>или</a:t>
            </a:r>
            <a:r>
              <a:rPr lang="en-US" dirty="0" smtClean="0"/>
              <a:t> 3</a:t>
            </a:r>
            <a:r>
              <a:rPr lang="ru-RU" dirty="0" smtClean="0"/>
              <a:t> мм;</a:t>
            </a:r>
            <a:r>
              <a:rPr lang="en-US" dirty="0" smtClean="0"/>
              <a:t> </a:t>
            </a:r>
            <a:endParaRPr lang="ru-RU" i="1" dirty="0" smtClean="0"/>
          </a:p>
          <a:p>
            <a:pPr algn="l"/>
            <a:r>
              <a:rPr lang="ru-RU" i="1" dirty="0" smtClean="0"/>
              <a:t>б </a:t>
            </a:r>
            <a:r>
              <a:rPr lang="ru-RU" i="1" dirty="0"/>
              <a:t>– </a:t>
            </a:r>
            <a:r>
              <a:rPr lang="en-US" i="1" dirty="0"/>
              <a:t>D</a:t>
            </a:r>
            <a:r>
              <a:rPr lang="en-US" dirty="0"/>
              <a:t> = </a:t>
            </a:r>
            <a:r>
              <a:rPr lang="ru-RU" dirty="0" smtClean="0"/>
              <a:t>6</a:t>
            </a:r>
            <a:r>
              <a:rPr lang="en-US" dirty="0" smtClean="0"/>
              <a:t>0 </a:t>
            </a:r>
            <a:r>
              <a:rPr lang="ru-RU" dirty="0"/>
              <a:t>мм, </a:t>
            </a:r>
            <a:r>
              <a:rPr lang="en-US" i="1" dirty="0"/>
              <a:t>B</a:t>
            </a:r>
            <a:r>
              <a:rPr lang="en-US" dirty="0"/>
              <a:t> = </a:t>
            </a:r>
            <a:r>
              <a:rPr lang="ru-RU" dirty="0" smtClean="0"/>
              <a:t>10 мм,</a:t>
            </a:r>
            <a:endParaRPr lang="en-US" dirty="0" smtClean="0"/>
          </a:p>
          <a:p>
            <a:pPr algn="l"/>
            <a:r>
              <a:rPr lang="en-US" i="1" dirty="0" smtClean="0"/>
              <a:t>     b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1,5 </a:t>
            </a:r>
            <a:r>
              <a:rPr lang="ru-RU" dirty="0"/>
              <a:t>мм, </a:t>
            </a:r>
            <a:r>
              <a:rPr lang="en-US" i="1" dirty="0" smtClean="0"/>
              <a:t>h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ru-RU" dirty="0" smtClean="0"/>
              <a:t>1</a:t>
            </a:r>
            <a:r>
              <a:rPr lang="en-US" dirty="0" smtClean="0"/>
              <a:t>,5</a:t>
            </a:r>
            <a:r>
              <a:rPr lang="ru-RU" dirty="0" smtClean="0"/>
              <a:t> мм</a:t>
            </a:r>
            <a:r>
              <a:rPr lang="en-US" dirty="0" smtClean="0"/>
              <a:t> [5]</a:t>
            </a:r>
            <a:r>
              <a:rPr lang="ru-RU" dirty="0" smtClean="0"/>
              <a:t>,</a:t>
            </a:r>
            <a:endParaRPr lang="ru-RU" dirty="0"/>
          </a:p>
          <a:p>
            <a:pPr algn="l"/>
            <a:r>
              <a:rPr lang="ru-RU" i="1" dirty="0"/>
              <a:t>б </a:t>
            </a:r>
            <a:r>
              <a:rPr lang="ru-RU" i="1" dirty="0"/>
              <a:t>– </a:t>
            </a:r>
            <a:r>
              <a:rPr lang="en-US" i="1" dirty="0"/>
              <a:t>D</a:t>
            </a:r>
            <a:r>
              <a:rPr lang="en-US" dirty="0"/>
              <a:t> = </a:t>
            </a:r>
            <a:r>
              <a:rPr lang="ru-RU" dirty="0"/>
              <a:t>6</a:t>
            </a:r>
            <a:r>
              <a:rPr lang="en-US" dirty="0"/>
              <a:t>0 </a:t>
            </a:r>
            <a:r>
              <a:rPr lang="ru-RU" dirty="0"/>
              <a:t>мм, </a:t>
            </a:r>
            <a:r>
              <a:rPr lang="en-US" i="1" dirty="0"/>
              <a:t>B</a:t>
            </a:r>
            <a:r>
              <a:rPr lang="en-US" dirty="0"/>
              <a:t> = </a:t>
            </a:r>
            <a:r>
              <a:rPr lang="en-US" dirty="0" smtClean="0"/>
              <a:t>2</a:t>
            </a:r>
            <a:r>
              <a:rPr lang="ru-RU" dirty="0" smtClean="0"/>
              <a:t>0 мм,</a:t>
            </a:r>
            <a:endParaRPr lang="en-US" dirty="0" smtClean="0"/>
          </a:p>
          <a:p>
            <a:pPr algn="l"/>
            <a:r>
              <a:rPr lang="en-US" i="1" dirty="0" smtClean="0"/>
              <a:t>     b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5 </a:t>
            </a:r>
            <a:r>
              <a:rPr lang="ru-RU" dirty="0"/>
              <a:t>мм, </a:t>
            </a:r>
            <a:r>
              <a:rPr lang="en-US" i="1" dirty="0"/>
              <a:t>h</a:t>
            </a:r>
            <a:r>
              <a:rPr lang="en-US" dirty="0"/>
              <a:t> = </a:t>
            </a:r>
            <a:r>
              <a:rPr lang="en-US" dirty="0" smtClean="0"/>
              <a:t>3</a:t>
            </a:r>
            <a:r>
              <a:rPr lang="ru-RU" dirty="0" smtClean="0"/>
              <a:t> </a:t>
            </a:r>
            <a:r>
              <a:rPr lang="ru-RU" dirty="0"/>
              <a:t>мм</a:t>
            </a:r>
            <a:r>
              <a:rPr lang="en-US" dirty="0"/>
              <a:t> </a:t>
            </a:r>
            <a:r>
              <a:rPr lang="en-US" dirty="0" smtClean="0"/>
              <a:t>[7];</a:t>
            </a:r>
            <a:endParaRPr lang="ru-RU" dirty="0"/>
          </a:p>
          <a:p>
            <a:pPr algn="l"/>
            <a:r>
              <a:rPr lang="ru-RU" i="1" dirty="0" smtClean="0"/>
              <a:t>в </a:t>
            </a:r>
            <a:r>
              <a:rPr lang="ru-RU" i="1" dirty="0"/>
              <a:t>– </a:t>
            </a:r>
            <a:r>
              <a:rPr lang="en-US" i="1" dirty="0"/>
              <a:t>D</a:t>
            </a:r>
            <a:r>
              <a:rPr lang="en-US" dirty="0"/>
              <a:t> = </a:t>
            </a:r>
            <a:r>
              <a:rPr lang="ru-RU" dirty="0" smtClean="0"/>
              <a:t>35мм</a:t>
            </a:r>
            <a:r>
              <a:rPr lang="ru-RU" dirty="0"/>
              <a:t>, </a:t>
            </a:r>
            <a:r>
              <a:rPr lang="en-US" i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4 </a:t>
            </a:r>
            <a:r>
              <a:rPr lang="ru-RU" dirty="0" smtClean="0"/>
              <a:t>мм</a:t>
            </a:r>
            <a:r>
              <a:rPr lang="en-US" dirty="0" smtClean="0"/>
              <a:t> c</a:t>
            </a:r>
            <a:r>
              <a:rPr lang="ru-RU" dirty="0" smtClean="0"/>
              <a:t> фасками,   снятыми под углами 45° </a:t>
            </a:r>
            <a:r>
              <a:rPr lang="en-US" dirty="0" smtClean="0"/>
              <a:t>[4];</a:t>
            </a:r>
            <a:endParaRPr lang="ru-RU" i="1" dirty="0"/>
          </a:p>
          <a:p>
            <a:pPr algn="l"/>
            <a:r>
              <a:rPr lang="ru-RU" i="1" dirty="0" smtClean="0"/>
              <a:t>г </a:t>
            </a:r>
            <a:r>
              <a:rPr lang="ru-RU" i="1" dirty="0"/>
              <a:t>– </a:t>
            </a:r>
            <a:r>
              <a:rPr lang="en-US" i="1" dirty="0"/>
              <a:t>D</a:t>
            </a:r>
            <a:r>
              <a:rPr lang="en-US" dirty="0"/>
              <a:t> = </a:t>
            </a:r>
            <a:r>
              <a:rPr lang="ru-RU" dirty="0" smtClean="0"/>
              <a:t>40мм</a:t>
            </a:r>
            <a:r>
              <a:rPr lang="ru-RU" dirty="0"/>
              <a:t>, </a:t>
            </a:r>
            <a:r>
              <a:rPr lang="ru-RU" dirty="0" err="1" smtClean="0"/>
              <a:t>контрролик</a:t>
            </a:r>
            <a:r>
              <a:rPr lang="ru-RU" dirty="0" smtClean="0"/>
              <a:t> из высокопрочно сплава ВК-8,</a:t>
            </a:r>
          </a:p>
          <a:p>
            <a:pPr algn="l"/>
            <a:r>
              <a:rPr lang="ru-RU" i="1" dirty="0" smtClean="0"/>
              <a:t>     </a:t>
            </a:r>
            <a:r>
              <a:rPr lang="en-US" i="1" dirty="0" smtClean="0"/>
              <a:t>R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18 </a:t>
            </a:r>
            <a:r>
              <a:rPr lang="ru-RU" dirty="0" smtClean="0"/>
              <a:t>мм;</a:t>
            </a:r>
            <a:r>
              <a:rPr lang="en-US" dirty="0" smtClean="0"/>
              <a:t> </a:t>
            </a:r>
            <a:endParaRPr lang="ru-RU" i="1" dirty="0"/>
          </a:p>
          <a:p>
            <a:pPr algn="l"/>
            <a:r>
              <a:rPr lang="ru-RU" i="1" dirty="0" smtClean="0"/>
              <a:t>д </a:t>
            </a:r>
            <a:r>
              <a:rPr lang="ru-RU" i="1" dirty="0"/>
              <a:t>– </a:t>
            </a:r>
            <a:r>
              <a:rPr lang="ru-RU" dirty="0" smtClean="0"/>
              <a:t> </a:t>
            </a:r>
            <a:r>
              <a:rPr lang="ru-RU" dirty="0" smtClean="0"/>
              <a:t>составной ролик для      исследования пластических      </a:t>
            </a:r>
            <a:r>
              <a:rPr lang="ru-RU" dirty="0" err="1" smtClean="0"/>
              <a:t>дефоррмаций</a:t>
            </a:r>
            <a:r>
              <a:rPr lang="ru-RU" dirty="0" smtClean="0"/>
              <a:t> </a:t>
            </a:r>
            <a:r>
              <a:rPr lang="en-US" dirty="0" smtClean="0"/>
              <a:t>[4]</a:t>
            </a:r>
            <a:r>
              <a:rPr lang="ru-RU" sz="1600" dirty="0" smtClean="0"/>
              <a:t>    </a:t>
            </a:r>
            <a:endParaRPr lang="ru-RU" sz="16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9715"/>
            <a:ext cx="65" cy="25776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3473" y="3875058"/>
            <a:ext cx="77154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Fig.13.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pecimens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fatigue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40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8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60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10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/>
            <a:r>
              <a:rPr lang="ru-RU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1.5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1.5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], </a:t>
            </a:r>
            <a:r>
              <a:rPr lang="ru-RU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60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20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5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3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]; </a:t>
            </a:r>
            <a:r>
              <a:rPr lang="ru-RU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35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4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chamfers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45°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]; </a:t>
            </a:r>
            <a:r>
              <a:rPr lang="ru-RU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40mm,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high-strength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VK-8,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18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ru-RU" altLang="ru-RU" sz="1200" dirty="0" smtClean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composite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roller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plastic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deformations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ru-RU" alt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354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Распределение давлений на поверхности контакта</a:t>
            </a:r>
            <a:endParaRPr lang="ru-RU" sz="1600" dirty="0"/>
          </a:p>
        </p:txBody>
      </p:sp>
      <p:pic>
        <p:nvPicPr>
          <p:cNvPr id="3" name="Рисунок 2" descr="D:\Алексей Сакало\ПРОЕКТЫ\Ролики для испытаний на КУ\Рисунки ролики для испытаний на КУ\Ролики R20 Контакт 3 мм Фаска 30 градусов Упругое решение 100 кг 1000 МПа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0" r="35304" b="47955"/>
          <a:stretch>
            <a:fillRect/>
          </a:stretch>
        </p:blipFill>
        <p:spPr bwMode="auto">
          <a:xfrm>
            <a:off x="862086" y="435749"/>
            <a:ext cx="3120945" cy="2515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D:\Алексей Сакало\ПРОЕКТЫ\Ролики для испытаний на КУ\Рисунки ролики для испытаний на КУ\Ролики R20 Контакт 3 мм Фаска 45 градусов Упругое решение 100 кг 1000 МПа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1" r="34467" b="51268"/>
          <a:stretch/>
        </p:blipFill>
        <p:spPr bwMode="auto">
          <a:xfrm>
            <a:off x="5393804" y="313185"/>
            <a:ext cx="2963118" cy="267337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86250" y="2951013"/>
            <a:ext cx="417404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Рис.14. Образец </a:t>
            </a:r>
            <a:r>
              <a:rPr lang="ru-RU" sz="1200" dirty="0"/>
              <a:t>с </a:t>
            </a:r>
            <a:r>
              <a:rPr lang="ru-RU" sz="1200" dirty="0" smtClean="0"/>
              <a:t>фасками, снятыми под углами 30°, с шириной  поверхности катания </a:t>
            </a:r>
            <a:r>
              <a:rPr lang="en-US" sz="1200" i="1" dirty="0" smtClean="0"/>
              <a:t>b</a:t>
            </a:r>
            <a:r>
              <a:rPr lang="en-US" sz="1200" dirty="0" smtClean="0"/>
              <a:t> </a:t>
            </a:r>
            <a:r>
              <a:rPr lang="en-US" sz="1200" dirty="0"/>
              <a:t>= </a:t>
            </a:r>
            <a:r>
              <a:rPr lang="ru-RU" sz="1200" dirty="0"/>
              <a:t>3 мм (</a:t>
            </a:r>
            <a:r>
              <a:rPr lang="ru-RU" sz="1200" dirty="0" smtClean="0"/>
              <a:t>рис.13в), </a:t>
            </a:r>
            <a:r>
              <a:rPr lang="ru-RU" sz="1200" dirty="0"/>
              <a:t>решение в </a:t>
            </a:r>
            <a:r>
              <a:rPr lang="ru-RU" sz="1200" dirty="0" smtClean="0"/>
              <a:t>упругой </a:t>
            </a:r>
            <a:r>
              <a:rPr lang="ru-RU" sz="1200" dirty="0"/>
              <a:t>постановке,  приложенная сила</a:t>
            </a:r>
            <a:r>
              <a:rPr lang="ru-RU" sz="1200" i="1" dirty="0"/>
              <a:t> </a:t>
            </a:r>
            <a:r>
              <a:rPr lang="en-US" sz="1200" i="1" dirty="0"/>
              <a:t>P</a:t>
            </a:r>
            <a:r>
              <a:rPr lang="ru-RU" sz="1200" i="1" dirty="0"/>
              <a:t> </a:t>
            </a:r>
            <a:r>
              <a:rPr lang="ru-RU" sz="1200" dirty="0"/>
              <a:t>= </a:t>
            </a:r>
            <a:r>
              <a:rPr lang="ru-RU" sz="1200" dirty="0" smtClean="0"/>
              <a:t>100</a:t>
            </a:r>
            <a:r>
              <a:rPr lang="en-US" sz="1200" dirty="0"/>
              <a:t>0</a:t>
            </a:r>
            <a:r>
              <a:rPr lang="ru-RU" sz="1200" dirty="0"/>
              <a:t> Н, максимальное давление на середине контакта </a:t>
            </a:r>
            <a:r>
              <a:rPr lang="ru-RU" sz="1200" i="1" dirty="0" smtClean="0"/>
              <a:t>р</a:t>
            </a:r>
            <a:r>
              <a:rPr lang="ru-RU" sz="1200" dirty="0" smtClean="0"/>
              <a:t>0 =1000 МПа</a:t>
            </a:r>
          </a:p>
          <a:p>
            <a:pPr lvl="0"/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Fig.14. A 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specimen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chamfers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cut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angles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30°,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3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ru-RU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elastic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1000 N,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maximum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middle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1000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MPa</a:t>
            </a: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60296" y="3007690"/>
            <a:ext cx="42760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Рис.15. Образец </a:t>
            </a:r>
            <a:r>
              <a:rPr lang="ru-RU" sz="1200" dirty="0"/>
              <a:t>с </a:t>
            </a:r>
            <a:r>
              <a:rPr lang="ru-RU" sz="1200" dirty="0" smtClean="0"/>
              <a:t>фасками, снятыми под углами 45°, с шириной  поверхности катания </a:t>
            </a:r>
            <a:r>
              <a:rPr lang="en-US" sz="1200" i="1" dirty="0" smtClean="0"/>
              <a:t>b</a:t>
            </a:r>
            <a:r>
              <a:rPr lang="en-US" sz="1200" dirty="0" smtClean="0"/>
              <a:t> </a:t>
            </a:r>
            <a:r>
              <a:rPr lang="en-US" sz="1200" dirty="0"/>
              <a:t>= </a:t>
            </a:r>
            <a:r>
              <a:rPr lang="ru-RU" sz="1200" dirty="0"/>
              <a:t>3 мм (</a:t>
            </a:r>
            <a:r>
              <a:rPr lang="ru-RU" sz="1200" dirty="0" smtClean="0"/>
              <a:t>рис.13в) </a:t>
            </a:r>
            <a:r>
              <a:rPr lang="ru-RU" sz="1200" dirty="0"/>
              <a:t>, решение в </a:t>
            </a:r>
            <a:r>
              <a:rPr lang="ru-RU" sz="1200" dirty="0" smtClean="0"/>
              <a:t>упругой </a:t>
            </a:r>
            <a:r>
              <a:rPr lang="ru-RU" sz="1200" dirty="0"/>
              <a:t>постановке,  приложенная сила </a:t>
            </a:r>
            <a:r>
              <a:rPr lang="en-US" sz="1200" dirty="0" smtClean="0"/>
              <a:t> P</a:t>
            </a:r>
            <a:r>
              <a:rPr lang="ru-RU" sz="1200" dirty="0" smtClean="0"/>
              <a:t> </a:t>
            </a:r>
            <a:r>
              <a:rPr lang="ru-RU" sz="1200" dirty="0"/>
              <a:t>= </a:t>
            </a:r>
            <a:r>
              <a:rPr lang="ru-RU" sz="1200" dirty="0" smtClean="0"/>
              <a:t>100</a:t>
            </a:r>
            <a:r>
              <a:rPr lang="en-US" sz="1200" dirty="0"/>
              <a:t>0</a:t>
            </a:r>
            <a:r>
              <a:rPr lang="ru-RU" sz="1200" dirty="0"/>
              <a:t> Н, максимальное давление на середине контакта </a:t>
            </a:r>
            <a:r>
              <a:rPr lang="ru-RU" sz="1200" dirty="0" smtClean="0"/>
              <a:t> р0 =1000 МПа</a:t>
            </a:r>
            <a:endParaRPr lang="en-US" sz="1200" dirty="0" smtClean="0"/>
          </a:p>
          <a:p>
            <a:pPr lvl="0"/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ig.15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A 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specimen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chamfers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cut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angles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45°,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3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elastic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1000 N,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maximum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middle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1000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MPa</a:t>
            </a:r>
            <a:r>
              <a:rPr lang="ru-RU" altLang="ru-RU" sz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99715"/>
            <a:ext cx="65" cy="25776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000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/>
              <a:t>Распределение давлений на поверхности контакта</a:t>
            </a:r>
          </a:p>
        </p:txBody>
      </p:sp>
      <p:pic>
        <p:nvPicPr>
          <p:cNvPr id="3" name="Рисунок 2" descr="D:\Алексей Сакало\ПРОЕКТЫ\Ролики для испытаний на КУ\Рисунки ролики для испытаний на КУ\Ролики R20 Буртик 3 мм Упругое решение 88 кг 1000 МПа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8" t="1561" r="32259" b="50027"/>
          <a:stretch>
            <a:fillRect/>
          </a:stretch>
        </p:blipFill>
        <p:spPr bwMode="auto">
          <a:xfrm>
            <a:off x="960245" y="343186"/>
            <a:ext cx="2739644" cy="2615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D:\Алексей Сакало\ПРОЕКТЫ\Ролики для испытаний на КУ\Рисунки ролики для испытаний на КУ\Ролики R20 Буртик 3 мм Упругопластическое решение 360 кг 1420 МПа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6" r="31961" b="47533"/>
          <a:stretch>
            <a:fillRect/>
          </a:stretch>
        </p:blipFill>
        <p:spPr bwMode="auto">
          <a:xfrm>
            <a:off x="5401154" y="379190"/>
            <a:ext cx="2901026" cy="25067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89528" y="3067072"/>
            <a:ext cx="39302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Рис.16. Образец с буртиком высотой </a:t>
            </a:r>
            <a:r>
              <a:rPr lang="en-US" sz="1200" i="1" dirty="0" smtClean="0"/>
              <a:t>h</a:t>
            </a:r>
            <a:r>
              <a:rPr lang="en-US" sz="1200" dirty="0" smtClean="0"/>
              <a:t> = </a:t>
            </a:r>
            <a:r>
              <a:rPr lang="ru-RU" sz="1200" dirty="0" smtClean="0"/>
              <a:t>3 </a:t>
            </a:r>
            <a:r>
              <a:rPr lang="ru-RU" sz="1200" dirty="0"/>
              <a:t>мм, шириной </a:t>
            </a:r>
            <a:endParaRPr lang="ru-RU" sz="1200" dirty="0" smtClean="0"/>
          </a:p>
          <a:p>
            <a:r>
              <a:rPr lang="en-US" sz="1200" i="1" dirty="0" smtClean="0"/>
              <a:t>b</a:t>
            </a:r>
            <a:r>
              <a:rPr lang="en-US" sz="1200" dirty="0" smtClean="0"/>
              <a:t> = </a:t>
            </a:r>
            <a:r>
              <a:rPr lang="ru-RU" sz="1200" dirty="0" smtClean="0"/>
              <a:t>3 мм </a:t>
            </a:r>
            <a:r>
              <a:rPr lang="ru-RU" sz="1200" dirty="0"/>
              <a:t>(рис.13</a:t>
            </a:r>
            <a:r>
              <a:rPr lang="ru-RU" sz="1200" i="1" dirty="0"/>
              <a:t>б</a:t>
            </a:r>
            <a:r>
              <a:rPr lang="ru-RU" sz="1200" dirty="0"/>
              <a:t>) </a:t>
            </a:r>
            <a:r>
              <a:rPr lang="ru-RU" sz="1200" dirty="0" smtClean="0"/>
              <a:t>, решение в упругой постановке,  приложенная сила </a:t>
            </a:r>
            <a:r>
              <a:rPr lang="en-US" sz="1200" dirty="0" smtClean="0"/>
              <a:t>P</a:t>
            </a:r>
            <a:r>
              <a:rPr lang="ru-RU" sz="1200" dirty="0" smtClean="0"/>
              <a:t> </a:t>
            </a:r>
            <a:r>
              <a:rPr lang="ru-RU" sz="1200" dirty="0"/>
              <a:t>= </a:t>
            </a:r>
            <a:r>
              <a:rPr lang="ru-RU" sz="1200" dirty="0" smtClean="0"/>
              <a:t>88</a:t>
            </a:r>
            <a:r>
              <a:rPr lang="en-US" sz="1200" dirty="0" smtClean="0"/>
              <a:t>0</a:t>
            </a:r>
            <a:r>
              <a:rPr lang="ru-RU" sz="1200" dirty="0" smtClean="0"/>
              <a:t> </a:t>
            </a:r>
            <a:r>
              <a:rPr lang="ru-RU" sz="1200" dirty="0"/>
              <a:t>Н</a:t>
            </a:r>
            <a:r>
              <a:rPr lang="ru-RU" sz="1200" dirty="0" smtClean="0"/>
              <a:t>, максимальное давление на середине контакта р0 </a:t>
            </a:r>
            <a:r>
              <a:rPr lang="ru-RU" sz="1200" dirty="0"/>
              <a:t>= 1000 </a:t>
            </a:r>
            <a:r>
              <a:rPr lang="ru-RU" sz="1200" dirty="0" smtClean="0"/>
              <a:t>МПа</a:t>
            </a:r>
          </a:p>
          <a:p>
            <a:pPr lvl="0"/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Fig.16. </a:t>
            </a:r>
            <a:r>
              <a:rPr lang="en-US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pecimen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height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3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3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elastic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880 N,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maximum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middle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= 1000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MPa</a:t>
            </a:r>
            <a:r>
              <a:rPr lang="ru-RU" altLang="ru-RU" sz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663440" y="2995064"/>
            <a:ext cx="4107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Рис.17. Образец </a:t>
            </a:r>
            <a:r>
              <a:rPr lang="ru-RU" sz="1200" dirty="0"/>
              <a:t>с буртиком высотой </a:t>
            </a:r>
            <a:r>
              <a:rPr lang="en-US" sz="1200" i="1" dirty="0" smtClean="0"/>
              <a:t>h</a:t>
            </a:r>
            <a:r>
              <a:rPr lang="en-US" sz="1200" dirty="0" smtClean="0"/>
              <a:t> </a:t>
            </a:r>
            <a:r>
              <a:rPr lang="en-US" sz="1200" dirty="0"/>
              <a:t>= </a:t>
            </a:r>
            <a:r>
              <a:rPr lang="ru-RU" sz="1200" dirty="0"/>
              <a:t>3 мм, шириной </a:t>
            </a:r>
            <a:endParaRPr lang="ru-RU" sz="1200" dirty="0" smtClean="0"/>
          </a:p>
          <a:p>
            <a:r>
              <a:rPr lang="en-US" sz="1200" i="1" dirty="0" smtClean="0"/>
              <a:t>b</a:t>
            </a:r>
            <a:r>
              <a:rPr lang="en-US" sz="1200" dirty="0" smtClean="0"/>
              <a:t> </a:t>
            </a:r>
            <a:r>
              <a:rPr lang="en-US" sz="1200" dirty="0"/>
              <a:t>= </a:t>
            </a:r>
            <a:r>
              <a:rPr lang="ru-RU" sz="1200" dirty="0"/>
              <a:t>3 мм (рис.13</a:t>
            </a:r>
            <a:r>
              <a:rPr lang="ru-RU" sz="1200" i="1" dirty="0"/>
              <a:t>б</a:t>
            </a:r>
            <a:r>
              <a:rPr lang="ru-RU" sz="1200" dirty="0"/>
              <a:t>) , решение в </a:t>
            </a:r>
            <a:r>
              <a:rPr lang="ru-RU" sz="1200" dirty="0" smtClean="0"/>
              <a:t>упругопластической  постановке</a:t>
            </a:r>
            <a:r>
              <a:rPr lang="ru-RU" sz="1200" dirty="0"/>
              <a:t>,  приложенная сила </a:t>
            </a:r>
            <a:r>
              <a:rPr lang="en-US" sz="1200" i="1" dirty="0"/>
              <a:t>P</a:t>
            </a:r>
            <a:r>
              <a:rPr lang="ru-RU" sz="1200" i="1" dirty="0"/>
              <a:t> </a:t>
            </a:r>
            <a:r>
              <a:rPr lang="ru-RU" sz="1200" dirty="0"/>
              <a:t>= </a:t>
            </a:r>
            <a:r>
              <a:rPr lang="ru-RU" sz="1200" dirty="0" smtClean="0"/>
              <a:t>360</a:t>
            </a:r>
            <a:r>
              <a:rPr lang="en-US" sz="1200" dirty="0" smtClean="0"/>
              <a:t>0</a:t>
            </a:r>
            <a:r>
              <a:rPr lang="ru-RU" sz="1200" dirty="0" smtClean="0"/>
              <a:t> </a:t>
            </a:r>
            <a:r>
              <a:rPr lang="ru-RU" sz="1200" dirty="0"/>
              <a:t>Н</a:t>
            </a:r>
            <a:r>
              <a:rPr lang="ru-RU" sz="1200" dirty="0" smtClean="0"/>
              <a:t>, максимальное </a:t>
            </a:r>
            <a:r>
              <a:rPr lang="ru-RU" sz="1200" dirty="0"/>
              <a:t>давление на середине контакта </a:t>
            </a:r>
            <a:r>
              <a:rPr lang="ru-RU" sz="1200" i="1" dirty="0"/>
              <a:t>р</a:t>
            </a:r>
            <a:r>
              <a:rPr lang="ru-RU" sz="1200" dirty="0"/>
              <a:t>0 = </a:t>
            </a:r>
            <a:r>
              <a:rPr lang="ru-RU" sz="1200" dirty="0" smtClean="0"/>
              <a:t>1420 МПа</a:t>
            </a:r>
          </a:p>
          <a:p>
            <a:pPr lvl="0"/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Fig.17. </a:t>
            </a:r>
            <a:r>
              <a:rPr lang="en-US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Specimen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shoulder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height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200" dirty="0" smtClean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3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elastoplastic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3600 N,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maximum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middle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= 1420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MPa</a:t>
            </a:r>
            <a:r>
              <a:rPr lang="ru-RU" altLang="ru-RU" sz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60682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/>
              <a:t>Распределение давлений на поверхности контакта</a:t>
            </a:r>
          </a:p>
        </p:txBody>
      </p:sp>
      <p:pic>
        <p:nvPicPr>
          <p:cNvPr id="3" name="Рисунок 2" descr="D:\Алексей Сакало\ПРОЕКТЫ\Ролики для испытаний на КУ\Рисунки ролики для испытаний на КУ\Ролики R20 Ширина 8 мм Упругое решение 213 кг 1000 МПа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" r="4175" b="38396"/>
          <a:stretch>
            <a:fillRect/>
          </a:stretch>
        </p:blipFill>
        <p:spPr bwMode="auto">
          <a:xfrm>
            <a:off x="694481" y="366704"/>
            <a:ext cx="3727048" cy="2713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379" y="381944"/>
            <a:ext cx="3032566" cy="27130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94481" y="3276416"/>
            <a:ext cx="39238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Рис.18. Цилиндрические образцы диаметром </a:t>
            </a:r>
          </a:p>
          <a:p>
            <a:r>
              <a:rPr lang="en-US" sz="1200" i="1" dirty="0" smtClean="0"/>
              <a:t>D</a:t>
            </a:r>
            <a:r>
              <a:rPr lang="ru-RU" sz="1200" i="1" dirty="0" smtClean="0"/>
              <a:t> =</a:t>
            </a:r>
            <a:r>
              <a:rPr lang="ru-RU" sz="1200" dirty="0" smtClean="0"/>
              <a:t> 40 мм, толщиной </a:t>
            </a:r>
            <a:r>
              <a:rPr lang="ru-RU" sz="1200" dirty="0"/>
              <a:t>8 </a:t>
            </a:r>
            <a:r>
              <a:rPr lang="ru-RU" sz="1200" dirty="0" smtClean="0"/>
              <a:t>мм </a:t>
            </a:r>
            <a:r>
              <a:rPr lang="ru-RU" sz="1200" dirty="0"/>
              <a:t>(</a:t>
            </a:r>
            <a:r>
              <a:rPr lang="ru-RU" sz="1200" dirty="0" smtClean="0"/>
              <a:t>рис.13</a:t>
            </a:r>
            <a:r>
              <a:rPr lang="ru-RU" sz="1200" i="1" dirty="0" smtClean="0"/>
              <a:t>а</a:t>
            </a:r>
            <a:r>
              <a:rPr lang="ru-RU" sz="1200" dirty="0" smtClean="0"/>
              <a:t>) , </a:t>
            </a:r>
            <a:r>
              <a:rPr lang="ru-RU" sz="1200" dirty="0"/>
              <a:t>решение в упругой постановке,  приложенная сила</a:t>
            </a:r>
            <a:r>
              <a:rPr lang="ru-RU" sz="1200" i="1" dirty="0"/>
              <a:t> </a:t>
            </a:r>
            <a:r>
              <a:rPr lang="ru-RU" sz="1200" i="1" dirty="0" smtClean="0"/>
              <a:t>Р </a:t>
            </a:r>
            <a:r>
              <a:rPr lang="ru-RU" sz="1200" dirty="0"/>
              <a:t>= </a:t>
            </a:r>
            <a:r>
              <a:rPr lang="ru-RU" sz="1200" dirty="0" smtClean="0"/>
              <a:t>880 Н, максимальное давление </a:t>
            </a:r>
            <a:r>
              <a:rPr lang="ru-RU" sz="1200" i="1" dirty="0" smtClean="0"/>
              <a:t>р</a:t>
            </a:r>
            <a:r>
              <a:rPr lang="ru-RU" sz="1200" dirty="0" smtClean="0"/>
              <a:t>0 </a:t>
            </a:r>
            <a:r>
              <a:rPr lang="ru-RU" sz="1200" dirty="0"/>
              <a:t>= 1000 </a:t>
            </a:r>
            <a:r>
              <a:rPr lang="ru-RU" sz="1200" dirty="0" smtClean="0"/>
              <a:t>МПа</a:t>
            </a:r>
          </a:p>
          <a:p>
            <a:pPr lvl="0"/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Fig.18.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Cylindrical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specimens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diameter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ru-RU" sz="1200" dirty="0" smtClean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altLang="ru-RU" sz="1200" i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40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thickness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13a),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elastic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formulation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880 N,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maximum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= 1000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MPa</a:t>
            </a:r>
            <a:r>
              <a:rPr lang="ru-RU" altLang="ru-RU" sz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15069" y="3184083"/>
            <a:ext cx="39238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Рис.19. Цилиндрические образцы диаметром </a:t>
            </a:r>
          </a:p>
          <a:p>
            <a:r>
              <a:rPr lang="en-US" sz="1200" i="1" dirty="0" smtClean="0"/>
              <a:t>D</a:t>
            </a:r>
            <a:r>
              <a:rPr lang="ru-RU" sz="1200" i="1" dirty="0" smtClean="0"/>
              <a:t> =</a:t>
            </a:r>
            <a:r>
              <a:rPr lang="ru-RU" sz="1200" dirty="0" smtClean="0"/>
              <a:t> 40 мм, толщиной 3 мм </a:t>
            </a:r>
            <a:r>
              <a:rPr lang="ru-RU" sz="1200" dirty="0"/>
              <a:t>(</a:t>
            </a:r>
            <a:r>
              <a:rPr lang="ru-RU" sz="1200" dirty="0" smtClean="0"/>
              <a:t>рис.13</a:t>
            </a:r>
            <a:r>
              <a:rPr lang="ru-RU" sz="1200" i="1" dirty="0" smtClean="0"/>
              <a:t>а</a:t>
            </a:r>
            <a:r>
              <a:rPr lang="ru-RU" sz="1200" dirty="0" smtClean="0"/>
              <a:t>) , </a:t>
            </a:r>
            <a:r>
              <a:rPr lang="ru-RU" sz="1200" dirty="0"/>
              <a:t>решение в </a:t>
            </a:r>
            <a:r>
              <a:rPr lang="ru-RU" sz="1200" dirty="0" smtClean="0"/>
              <a:t>упругопластической </a:t>
            </a:r>
            <a:r>
              <a:rPr lang="ru-RU" sz="1200" dirty="0"/>
              <a:t>постановке,  приложенная сила </a:t>
            </a:r>
            <a:endParaRPr lang="en-US" sz="1200" dirty="0" smtClean="0"/>
          </a:p>
          <a:p>
            <a:r>
              <a:rPr lang="ru-RU" sz="1200" i="1" dirty="0" smtClean="0"/>
              <a:t>Р</a:t>
            </a:r>
            <a:r>
              <a:rPr lang="ru-RU" sz="1200" dirty="0" smtClean="0"/>
              <a:t> </a:t>
            </a:r>
            <a:r>
              <a:rPr lang="ru-RU" sz="1200" dirty="0"/>
              <a:t>= </a:t>
            </a:r>
            <a:r>
              <a:rPr lang="ru-RU" sz="1200" dirty="0" smtClean="0"/>
              <a:t>880 Н, максимальное давление </a:t>
            </a:r>
            <a:r>
              <a:rPr lang="ru-RU" sz="1200" i="1" dirty="0" smtClean="0"/>
              <a:t>р</a:t>
            </a:r>
            <a:r>
              <a:rPr lang="ru-RU" sz="1200" dirty="0" smtClean="0"/>
              <a:t>0 </a:t>
            </a:r>
            <a:r>
              <a:rPr lang="ru-RU" sz="1200" dirty="0"/>
              <a:t>= 1000 </a:t>
            </a:r>
            <a:r>
              <a:rPr lang="ru-RU" sz="1200" dirty="0" smtClean="0"/>
              <a:t>МПа</a:t>
            </a:r>
            <a:endParaRPr lang="en-US" sz="1200" dirty="0" smtClean="0"/>
          </a:p>
          <a:p>
            <a:pPr lvl="0"/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Fig.19.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Cylindrical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specimens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diameter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40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thickness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13a),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elastic-plastic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formulation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force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880 N,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maximum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i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= 1000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MPa</a:t>
            </a:r>
            <a:r>
              <a:rPr lang="ru-RU" altLang="ru-RU" sz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722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/>
              <a:t>Изменение условий в контакте, вызванное </a:t>
            </a:r>
            <a:r>
              <a:rPr lang="ru-RU" sz="1600" dirty="0" smtClean="0"/>
              <a:t>пластическими деформациями</a:t>
            </a:r>
            <a:endParaRPr lang="ru-RU" sz="16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87" y="409945"/>
            <a:ext cx="3187065" cy="190373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07126" y="2280171"/>
            <a:ext cx="32987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Рис.20. Профиль поперечного сечения желоба после первичного перекатывания </a:t>
            </a:r>
            <a:r>
              <a:rPr lang="ru-RU" sz="1200" dirty="0" err="1"/>
              <a:t>контрролика</a:t>
            </a:r>
            <a:r>
              <a:rPr lang="ru-RU" sz="1200" dirty="0"/>
              <a:t> при нагрузке на него 1200Н для образцов из сталей марок: 1- Л; 2 – 2; 3 – Т. </a:t>
            </a:r>
            <a:r>
              <a:rPr lang="ru-RU" sz="1200" dirty="0" err="1"/>
              <a:t>Контртело</a:t>
            </a:r>
            <a:r>
              <a:rPr lang="ru-RU" sz="1200" dirty="0"/>
              <a:t> с торообразной поверхностью катания (рис.13</a:t>
            </a:r>
            <a:r>
              <a:rPr lang="ru-RU" sz="1200" i="1" dirty="0"/>
              <a:t>г</a:t>
            </a:r>
            <a:r>
              <a:rPr lang="ru-RU" sz="1200" dirty="0"/>
              <a:t>), изготовлено из высокопрочного сплава </a:t>
            </a:r>
            <a:r>
              <a:rPr lang="ru-RU" sz="1200" dirty="0" smtClean="0"/>
              <a:t>ВК8</a:t>
            </a:r>
            <a:endParaRPr lang="en-US" sz="1200" dirty="0" smtClean="0"/>
          </a:p>
          <a:p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Fig.20.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cross-sectional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</a:t>
            </a:r>
            <a:r>
              <a:rPr lang="en-US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oove</a:t>
            </a:r>
            <a:r>
              <a:rPr lang="ru-RU" altLang="ru-RU" sz="1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1200N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r>
              <a:rPr lang="en-US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pecimen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grades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1-L; 2 - 2; 3 - T.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Counterbody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torus-shaped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13),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high-strength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VK8</a:t>
            </a:r>
            <a:r>
              <a:rPr lang="ru-RU" altLang="ru-RU" sz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171498"/>
              </p:ext>
            </p:extLst>
          </p:nvPr>
        </p:nvGraphicFramePr>
        <p:xfrm>
          <a:off x="3738621" y="3850339"/>
          <a:ext cx="5069711" cy="6659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6136"/>
                <a:gridCol w="728715"/>
                <a:gridCol w="728715"/>
                <a:gridCol w="728715"/>
                <a:gridCol w="728715"/>
                <a:gridCol w="72871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Нагрузка, 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4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</a:t>
                      </a:r>
                      <a:r>
                        <a:rPr lang="en-US" sz="1200" baseline="-25000" dirty="0">
                          <a:effectLst/>
                        </a:rPr>
                        <a:t>0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по Герцу, МПа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1520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2059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2598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2978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3278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</a:t>
                      </a:r>
                      <a:r>
                        <a:rPr lang="en-US" sz="1200" baseline="-25000" dirty="0">
                          <a:effectLst/>
                        </a:rPr>
                        <a:t>0</a:t>
                      </a:r>
                      <a:r>
                        <a:rPr lang="ru-RU" sz="1200" dirty="0">
                          <a:effectLst/>
                        </a:rPr>
                        <a:t> по МКЭ, МПа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1471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1643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1936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2095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2195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349343" y="1465735"/>
            <a:ext cx="277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987070" y="1676868"/>
            <a:ext cx="277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613547" y="1236932"/>
            <a:ext cx="277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 bwMode="auto">
          <a:xfrm flipH="1" flipV="1">
            <a:off x="1853525" y="1725929"/>
            <a:ext cx="202994" cy="9516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0" name="Прямая соединительная линия 19"/>
          <p:cNvCxnSpPr/>
          <p:nvPr/>
        </p:nvCxnSpPr>
        <p:spPr bwMode="auto">
          <a:xfrm flipH="1" flipV="1">
            <a:off x="2140999" y="1377022"/>
            <a:ext cx="264204" cy="19708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2" name="Прямая соединительная линия 21"/>
          <p:cNvCxnSpPr/>
          <p:nvPr/>
        </p:nvCxnSpPr>
        <p:spPr bwMode="auto">
          <a:xfrm flipH="1" flipV="1">
            <a:off x="2251275" y="1089432"/>
            <a:ext cx="413794" cy="2737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3914255" y="307182"/>
            <a:ext cx="4847779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ru-RU" sz="1200" b="1" dirty="0" smtClean="0"/>
              <a:t>Моделирование </a:t>
            </a:r>
            <a:r>
              <a:rPr lang="ru-RU" sz="1200" b="1" dirty="0"/>
              <a:t>условий в контакте качения МКЭ</a:t>
            </a:r>
          </a:p>
          <a:p>
            <a:pPr algn="l"/>
            <a:r>
              <a:rPr lang="ru-RU" sz="1200" dirty="0"/>
              <a:t>Решение контактных задач качения выполнено в упругопластической постановке</a:t>
            </a:r>
            <a:r>
              <a:rPr lang="ru-RU" sz="1200" dirty="0" smtClean="0"/>
              <a:t>.</a:t>
            </a:r>
            <a:r>
              <a:rPr lang="en-US" sz="1200" dirty="0" smtClean="0"/>
              <a:t> </a:t>
            </a:r>
            <a:endParaRPr lang="ru-RU" sz="1200" dirty="0"/>
          </a:p>
          <a:p>
            <a:pPr algn="l"/>
            <a:r>
              <a:rPr lang="ru-RU" sz="1200" dirty="0"/>
              <a:t>Первичное прокатывание </a:t>
            </a:r>
            <a:r>
              <a:rPr lang="ru-RU" sz="1200" dirty="0" err="1"/>
              <a:t>контрролика</a:t>
            </a:r>
            <a:r>
              <a:rPr lang="ru-RU" sz="1200" dirty="0"/>
              <a:t> моделировалось последовательным смещением его на шаг, равный размеру конечного элемента по оси </a:t>
            </a:r>
            <a:r>
              <a:rPr lang="en-US" sz="1200" i="1" dirty="0"/>
              <a:t>z</a:t>
            </a:r>
            <a:r>
              <a:rPr lang="ru-RU" sz="1200" dirty="0" smtClean="0"/>
              <a:t>.</a:t>
            </a:r>
            <a:endParaRPr lang="ru-RU" sz="1200" dirty="0"/>
          </a:p>
          <a:p>
            <a:pPr algn="l"/>
            <a:r>
              <a:rPr lang="ru-RU" sz="1200" dirty="0"/>
              <a:t>На цилиндрической поверхности образца образуется желоб. Его форма в поперечном разрезе представлена на рис.20</a:t>
            </a:r>
            <a:r>
              <a:rPr lang="ru-RU" sz="1200" dirty="0" smtClean="0"/>
              <a:t>.</a:t>
            </a:r>
            <a:endParaRPr lang="ru-RU" sz="1200" dirty="0"/>
          </a:p>
          <a:p>
            <a:pPr algn="l"/>
            <a:r>
              <a:rPr lang="ru-RU" sz="1200" dirty="0"/>
              <a:t>При повторном перекатывании </a:t>
            </a:r>
            <a:r>
              <a:rPr lang="ru-RU" sz="1200" dirty="0" err="1"/>
              <a:t>контрролика</a:t>
            </a:r>
            <a:r>
              <a:rPr lang="ru-RU" sz="1200" dirty="0"/>
              <a:t>, учитывались остаточные напряжения и форма поверхности катания </a:t>
            </a:r>
            <a:r>
              <a:rPr lang="ru-RU" sz="1200" dirty="0" smtClean="0"/>
              <a:t>образца</a:t>
            </a:r>
            <a:endParaRPr lang="en-US" sz="1200" dirty="0" smtClean="0"/>
          </a:p>
          <a:p>
            <a:pPr lvl="0" algn="l"/>
            <a:r>
              <a:rPr lang="ru-RU" altLang="ru-RU" sz="1200" b="1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Simulation</a:t>
            </a:r>
            <a:r>
              <a:rPr lang="ru-RU" altLang="ru-RU" sz="1200" b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b="1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b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b="1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r>
              <a:rPr lang="ru-RU" altLang="ru-RU" sz="1200" b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b="1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b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b="1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rolling</a:t>
            </a:r>
            <a:r>
              <a:rPr lang="ru-RU" altLang="ru-RU" sz="1200" b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b="1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b="1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200" b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ru-RU" altLang="ru-RU" sz="1200" b="1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FEM </a:t>
            </a:r>
            <a:endParaRPr lang="en-US" altLang="ru-RU" sz="1200" b="1" dirty="0" smtClean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/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elastoplastic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counter-roller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sequentially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shifting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equal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</a:t>
            </a:r>
            <a:r>
              <a:rPr lang="en-US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along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z-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axis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A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groove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cylindrical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r>
              <a:rPr lang="en-US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pecimen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shape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Fig.20.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re-rolling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stresses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shape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r>
              <a:rPr lang="en-US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pecimen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account</a:t>
            </a:r>
            <a:r>
              <a:rPr lang="ru-RU" altLang="ru-RU" sz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7021" y="2410192"/>
            <a:ext cx="249958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3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Результаты испытаний образцов рельсовой стали</a:t>
            </a:r>
            <a:endParaRPr lang="ru-RU" sz="1600" dirty="0"/>
          </a:p>
        </p:txBody>
      </p:sp>
      <p:pic>
        <p:nvPicPr>
          <p:cNvPr id="3" name="Рисунок 2" descr="D:\Алексей Сакало\ПРЕЗЕНТАЦИИ\DSC0045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8" t="22973" r="26186" b="23649"/>
          <a:stretch/>
        </p:blipFill>
        <p:spPr bwMode="auto">
          <a:xfrm>
            <a:off x="398262" y="1027079"/>
            <a:ext cx="3331527" cy="24500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114227650"/>
              </p:ext>
            </p:extLst>
          </p:nvPr>
        </p:nvGraphicFramePr>
        <p:xfrm>
          <a:off x="4874607" y="552989"/>
          <a:ext cx="3962748" cy="2458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Надпись 2"/>
          <p:cNvSpPr txBox="1">
            <a:spLocks noChangeArrowheads="1"/>
          </p:cNvSpPr>
          <p:nvPr/>
        </p:nvSpPr>
        <p:spPr bwMode="auto">
          <a:xfrm>
            <a:off x="4848728" y="3258344"/>
            <a:ext cx="388319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Рис.22. Число циклов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нагружения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образца  </a:t>
            </a:r>
            <a:r>
              <a:rPr kumimoji="0" lang="en-US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kumimoji="0" lang="en-US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r>
              <a:rPr kumimoji="0" lang="en-US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появления</a:t>
            </a:r>
            <a:r>
              <a:rPr kumimoji="0" lang="en-US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выщербин</a:t>
            </a:r>
            <a:endParaRPr kumimoji="0" lang="en-US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 eaLnBrk="0" hangingPunct="0"/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Fig.22.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ru-RU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pecimen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loading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cycles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cracks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appear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014108" y="2921084"/>
            <a:ext cx="8572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kumimoji="0" lang="en-US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·</a:t>
            </a:r>
            <a:r>
              <a:rPr kumimoji="0" lang="en-US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kumimoji="0" lang="en-US" altLang="ru-RU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endParaRPr kumimoji="0" lang="en-US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868936" y="941578"/>
            <a:ext cx="1118938" cy="56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Нагрузка,</a:t>
            </a:r>
            <a:r>
              <a:rPr kumimoji="0" lang="en-US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endParaRPr kumimoji="0" lang="en-US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387168" y="96733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Надпись 2"/>
          <p:cNvSpPr txBox="1">
            <a:spLocks noChangeArrowheads="1"/>
          </p:cNvSpPr>
          <p:nvPr/>
        </p:nvSpPr>
        <p:spPr bwMode="auto">
          <a:xfrm>
            <a:off x="398262" y="3658454"/>
            <a:ext cx="388319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Рис.21. Образец рельсовой стали с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выщербиной</a:t>
            </a:r>
            <a:endParaRPr kumimoji="0" lang="en-US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 eaLnBrk="0" hangingPunct="0">
              <a:lnSpc>
                <a:spcPct val="150000"/>
              </a:lnSpc>
            </a:pP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Fig.21.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Cracked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steel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ru-RU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pecimen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en-US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3351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Обработка результатов испытаний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288925" y="626149"/>
            <a:ext cx="8380071" cy="368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Полученные результаты будут использованы для получения зависимости числа циклов до появления </a:t>
            </a:r>
            <a:r>
              <a:rPr lang="ru-RU" dirty="0" err="1"/>
              <a:t>выщербин</a:t>
            </a:r>
            <a:r>
              <a:rPr lang="ru-RU" dirty="0"/>
              <a:t> </a:t>
            </a:r>
            <a:r>
              <a:rPr lang="en-US" i="1" dirty="0"/>
              <a:t>N</a:t>
            </a:r>
            <a:r>
              <a:rPr lang="en-US" dirty="0"/>
              <a:t> </a:t>
            </a:r>
            <a:r>
              <a:rPr lang="ru-RU" dirty="0"/>
              <a:t>от значения критерия контактной усталости </a:t>
            </a:r>
            <a:r>
              <a:rPr lang="ru-RU" i="1" dirty="0" err="1" smtClean="0"/>
              <a:t>σ</a:t>
            </a:r>
            <a:r>
              <a:rPr lang="ru-RU" baseline="-25000" dirty="0" err="1" smtClean="0"/>
              <a:t>экв</a:t>
            </a:r>
            <a:endParaRPr lang="ru-RU" baseline="-25000" dirty="0" smtClean="0"/>
          </a:p>
          <a:p>
            <a:endParaRPr lang="ru-RU" baseline="-25000" dirty="0" smtClean="0"/>
          </a:p>
          <a:p>
            <a:endParaRPr lang="ru-RU" dirty="0" smtClean="0"/>
          </a:p>
          <a:p>
            <a:pPr algn="l"/>
            <a:r>
              <a:rPr lang="ru-RU" dirty="0"/>
              <a:t>где </a:t>
            </a:r>
            <a:r>
              <a:rPr lang="en-US" i="1" dirty="0"/>
              <a:t>C</a:t>
            </a:r>
            <a:r>
              <a:rPr lang="ru-RU" dirty="0"/>
              <a:t>, </a:t>
            </a:r>
            <a:r>
              <a:rPr lang="en-US" i="1" dirty="0"/>
              <a:t>m</a:t>
            </a:r>
            <a:r>
              <a:rPr lang="en-US" dirty="0"/>
              <a:t> </a:t>
            </a:r>
            <a:r>
              <a:rPr lang="ru-RU" dirty="0"/>
              <a:t>– константы, значения которых определяются путем обработки результатов испытаний образцов и моделирования их качения методом конечных элементов в упругопластической постановке</a:t>
            </a:r>
            <a:r>
              <a:rPr lang="ru-RU" dirty="0" smtClean="0"/>
              <a:t>.</a:t>
            </a:r>
          </a:p>
          <a:p>
            <a:pPr algn="l"/>
            <a:endParaRPr lang="ru-RU" dirty="0"/>
          </a:p>
          <a:p>
            <a:pPr algn="l"/>
            <a:r>
              <a:rPr lang="ru-RU" dirty="0"/>
              <a:t>В качестве критериев будут использованы амплитудное значение максимального касательного напряжения в опасной точке, расположенной в области, прилегающей к контакту, и комбинированный </a:t>
            </a:r>
            <a:r>
              <a:rPr lang="ru-RU" dirty="0" smtClean="0"/>
              <a:t>критерий</a:t>
            </a:r>
          </a:p>
          <a:p>
            <a:endParaRPr lang="ru-RU" dirty="0" smtClean="0"/>
          </a:p>
          <a:p>
            <a:pPr algn="l"/>
            <a:r>
              <a:rPr lang="ru-RU" dirty="0"/>
              <a:t>где </a:t>
            </a:r>
            <a:r>
              <a:rPr lang="en-US" i="1" dirty="0" err="1"/>
              <a:t>σ</a:t>
            </a:r>
            <a:r>
              <a:rPr lang="en-US" i="1" baseline="-25000" dirty="0" err="1"/>
              <a:t>m</a:t>
            </a:r>
            <a:r>
              <a:rPr lang="ru-RU" i="1" dirty="0"/>
              <a:t>, </a:t>
            </a:r>
            <a:r>
              <a:rPr lang="en-US" i="1" dirty="0" err="1"/>
              <a:t>σ</a:t>
            </a:r>
            <a:r>
              <a:rPr lang="en-US" i="1" baseline="-25000" dirty="0" err="1"/>
              <a:t>a</a:t>
            </a:r>
            <a:r>
              <a:rPr lang="en-US" i="1" baseline="-25000" dirty="0"/>
              <a:t> </a:t>
            </a:r>
            <a:r>
              <a:rPr lang="ru-RU" i="1" dirty="0"/>
              <a:t>– </a:t>
            </a:r>
            <a:r>
              <a:rPr lang="ru-RU" dirty="0"/>
              <a:t>среднее и амплитудное значение эквивалентного напряжения </a:t>
            </a:r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en-US" dirty="0" smtClean="0"/>
          </a:p>
          <a:p>
            <a:pPr algn="l"/>
            <a:endParaRPr lang="en-US" dirty="0"/>
          </a:p>
          <a:p>
            <a:pPr algn="l"/>
            <a:endParaRPr lang="ru-RU" dirty="0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07095"/>
              </p:ext>
            </p:extLst>
          </p:nvPr>
        </p:nvGraphicFramePr>
        <p:xfrm>
          <a:off x="3426619" y="1138188"/>
          <a:ext cx="11684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4" name="Уравнение" r:id="rId3" imgW="1168200" imgH="317160" progId="Equation.3">
                  <p:embed/>
                </p:oleObj>
              </mc:Choice>
              <mc:Fallback>
                <p:oleObj name="Уравнение" r:id="rId3" imgW="1168200" imgH="31716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6619" y="1138188"/>
                        <a:ext cx="1168400" cy="314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150652" y="30718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2377088"/>
              </p:ext>
            </p:extLst>
          </p:nvPr>
        </p:nvGraphicFramePr>
        <p:xfrm>
          <a:off x="3346278" y="2522875"/>
          <a:ext cx="1485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" name="Уравнение" r:id="rId5" imgW="1485900" imgH="279400" progId="Equation.3">
                  <p:embed/>
                </p:oleObj>
              </mc:Choice>
              <mc:Fallback>
                <p:oleObj name="Уравнение" r:id="rId5" imgW="1485900" imgH="2794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6278" y="2522875"/>
                        <a:ext cx="1485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0" y="7858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2" name="Объект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5690085"/>
              </p:ext>
            </p:extLst>
          </p:nvPr>
        </p:nvGraphicFramePr>
        <p:xfrm>
          <a:off x="1526381" y="3086801"/>
          <a:ext cx="49688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6" name="Уравнение" r:id="rId7" imgW="4965480" imgH="520560" progId="Equation.3">
                  <p:embed/>
                </p:oleObj>
              </mc:Choice>
              <mc:Fallback>
                <p:oleObj name="Уравнение" r:id="rId7" imgW="4965480" imgH="52056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6381" y="3086801"/>
                        <a:ext cx="496887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368922" y="3577074"/>
            <a:ext cx="720535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точке; </a:t>
            </a:r>
            <a:r>
              <a:rPr kumimoji="0" lang="en-US" alt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σ</a:t>
            </a:r>
            <a:r>
              <a:rPr kumimoji="0" lang="ru-RU" altLang="ru-RU" sz="1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σ</a:t>
            </a:r>
            <a:r>
              <a:rPr kumimoji="0" lang="ru-RU" altLang="ru-RU" sz="1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σ</a:t>
            </a:r>
            <a:r>
              <a:rPr kumimoji="0" lang="ru-RU" altLang="ru-RU" sz="1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главные напряжения,</a:t>
            </a:r>
          </a:p>
          <a:p>
            <a:pPr algn="just" eaLnBrk="0" hangingPunct="0"/>
            <a:r>
              <a:rPr lang="ru-RU" altLang="ru-RU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i="1" dirty="0" err="1"/>
              <a:t>σ</a:t>
            </a:r>
            <a:r>
              <a:rPr lang="en-US" i="1" baseline="-25000" dirty="0" err="1"/>
              <a:t>h</a:t>
            </a:r>
            <a:r>
              <a:rPr lang="en-US" i="1" baseline="-25000" dirty="0"/>
              <a:t> </a:t>
            </a:r>
            <a:r>
              <a:rPr lang="ru-RU" dirty="0"/>
              <a:t>= (</a:t>
            </a:r>
            <a:r>
              <a:rPr lang="en-US" i="1" dirty="0"/>
              <a:t>σ</a:t>
            </a:r>
            <a:r>
              <a:rPr lang="ru-RU" baseline="-25000" dirty="0"/>
              <a:t>1 </a:t>
            </a:r>
            <a:r>
              <a:rPr lang="ru-RU" dirty="0"/>
              <a:t>+ </a:t>
            </a:r>
            <a:r>
              <a:rPr lang="en-US" i="1" dirty="0"/>
              <a:t>σ</a:t>
            </a:r>
            <a:r>
              <a:rPr lang="ru-RU" baseline="-25000" dirty="0"/>
              <a:t>2 </a:t>
            </a:r>
            <a:r>
              <a:rPr lang="ru-RU" dirty="0"/>
              <a:t>+</a:t>
            </a:r>
            <a:r>
              <a:rPr lang="ru-RU" i="1" dirty="0"/>
              <a:t> </a:t>
            </a:r>
            <a:r>
              <a:rPr lang="en-US" i="1" dirty="0"/>
              <a:t>σ</a:t>
            </a:r>
            <a:r>
              <a:rPr lang="ru-RU" baseline="-25000" dirty="0"/>
              <a:t>3</a:t>
            </a:r>
            <a:r>
              <a:rPr lang="ru-RU" dirty="0"/>
              <a:t>)/</a:t>
            </a:r>
            <a:r>
              <a:rPr lang="ru-RU" dirty="0" smtClean="0"/>
              <a:t>3 – гидростатическое напряжение.</a:t>
            </a:r>
            <a:r>
              <a:rPr lang="ru-RU" baseline="-25000" dirty="0" smtClean="0"/>
              <a:t>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6727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8160" y="409635"/>
            <a:ext cx="829056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Aft>
                <a:spcPts val="0"/>
              </a:spcAft>
            </a:pPr>
            <a:r>
              <a:rPr lang="en-US" dirty="0">
                <a:solidFill>
                  <a:srgbClr val="20212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test results will be used to obtain the dependence of the number of cycles before the appearance of dents </a:t>
            </a:r>
            <a:r>
              <a:rPr lang="en-US" i="1" dirty="0">
                <a:solidFill>
                  <a:srgbClr val="20212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</a:t>
            </a:r>
            <a:r>
              <a:rPr lang="en-US" dirty="0">
                <a:solidFill>
                  <a:srgbClr val="20212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on the value of the rolling contact fatigue criterion </a:t>
            </a:r>
            <a:r>
              <a:rPr lang="ru-RU" i="1" dirty="0">
                <a:solidFill>
                  <a:srgbClr val="20212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σ</a:t>
            </a:r>
            <a:r>
              <a:rPr lang="en-US" dirty="0" err="1" smtClean="0">
                <a:solidFill>
                  <a:srgbClr val="20212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eq</a:t>
            </a:r>
            <a:endParaRPr lang="en-US" dirty="0" smtClean="0">
              <a:solidFill>
                <a:srgbClr val="20212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/>
            <a:endParaRPr lang="en-US" dirty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/>
            <a:endParaRPr lang="en-US" dirty="0" smtClean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where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are constants, the values ​​of which are determined by processing the results of testing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specimes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simulating their rolling by the finite element method in an elastoplastic formulation.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The amplitude value of the maximum shear stress at a dangerous point, located in the area adjacent to the contact, and the combined criterion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>
              <a:spcAft>
                <a:spcPts val="0"/>
              </a:spcAft>
            </a:pPr>
            <a:endParaRPr lang="en-US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spcAft>
                <a:spcPts val="0"/>
              </a:spcAft>
            </a:pPr>
            <a:endParaRPr lang="ru-RU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will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used as criteria,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where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are the mean   and peak value of the equivalent stress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>
              <a:spcAft>
                <a:spcPts val="0"/>
              </a:spcAft>
            </a:pPr>
            <a:endParaRPr lang="en-US" dirty="0" smtClean="0">
              <a:solidFill>
                <a:srgbClr val="20212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spcAft>
                <a:spcPts val="0"/>
              </a:spcAft>
            </a:pPr>
            <a:endParaRPr lang="en-US" dirty="0">
              <a:solidFill>
                <a:srgbClr val="20212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spcAft>
                <a:spcPts val="0"/>
              </a:spcAft>
            </a:pPr>
            <a:endParaRPr lang="en-US" dirty="0" smtClean="0">
              <a:solidFill>
                <a:srgbClr val="20212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eaLnBrk="0" hangingPunct="0"/>
            <a:r>
              <a:rPr lang="en-US" alt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 the point</a:t>
            </a:r>
            <a:r>
              <a:rPr lang="ru-RU" alt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 </a:t>
            </a:r>
            <a:r>
              <a:rPr lang="en-US" altLang="ru-RU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σ</a:t>
            </a:r>
            <a:r>
              <a:rPr lang="ru-RU" altLang="ru-RU" baseline="-30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ru-RU" altLang="ru-RU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altLang="ru-RU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σ</a:t>
            </a:r>
            <a:r>
              <a:rPr lang="ru-RU" altLang="ru-RU" baseline="-30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altLang="ru-RU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altLang="ru-RU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σ</a:t>
            </a:r>
            <a:r>
              <a:rPr lang="ru-RU" altLang="ru-RU" baseline="-30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ru-RU" alt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are the principal stresses</a:t>
            </a:r>
            <a:r>
              <a:rPr lang="ru-RU" alt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endParaRPr lang="ru-RU" altLang="ru-RU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eaLnBrk="0" hangingPunct="0"/>
            <a:r>
              <a:rPr lang="ru-RU" alt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= (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ru-RU" baseline="-250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ru-RU" baseline="-250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ru-RU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)/3 –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hydrostatic stress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>
              <a:spcAft>
                <a:spcPts val="0"/>
              </a:spcAft>
            </a:pPr>
            <a:endParaRPr lang="en-US" dirty="0">
              <a:solidFill>
                <a:srgbClr val="20212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spcAft>
                <a:spcPts val="0"/>
              </a:spcAft>
            </a:pPr>
            <a:endParaRPr lang="en-US" dirty="0" smtClean="0">
              <a:solidFill>
                <a:srgbClr val="20212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spcAft>
                <a:spcPts val="0"/>
              </a:spcAft>
            </a:pPr>
            <a:endParaRPr lang="en-US" dirty="0">
              <a:solidFill>
                <a:srgbClr val="20212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spcAft>
                <a:spcPts val="0"/>
              </a:spcAft>
            </a:pPr>
            <a:endParaRPr lang="en-US" dirty="0" smtClean="0">
              <a:solidFill>
                <a:srgbClr val="20212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spcAft>
                <a:spcPts val="0"/>
              </a:spcAft>
            </a:pPr>
            <a:endParaRPr lang="en-US" dirty="0">
              <a:solidFill>
                <a:srgbClr val="20212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spcAft>
                <a:spcPts val="0"/>
              </a:spcAft>
            </a:pPr>
            <a:r>
              <a:rPr lang="en-US" dirty="0" smtClean="0">
                <a:solidFill>
                  <a:srgbClr val="20212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274902"/>
              </p:ext>
            </p:extLst>
          </p:nvPr>
        </p:nvGraphicFramePr>
        <p:xfrm>
          <a:off x="3426619" y="947688"/>
          <a:ext cx="11684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" name="Уравнение" r:id="rId3" imgW="1168200" imgH="317160" progId="Equation.3">
                  <p:embed/>
                </p:oleObj>
              </mc:Choice>
              <mc:Fallback>
                <p:oleObj name="Уравнение" r:id="rId3" imgW="1168200" imgH="317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6619" y="947688"/>
                        <a:ext cx="1168400" cy="314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022199"/>
              </p:ext>
            </p:extLst>
          </p:nvPr>
        </p:nvGraphicFramePr>
        <p:xfrm>
          <a:off x="2683669" y="2441734"/>
          <a:ext cx="14859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6" name="Уравнение" r:id="rId5" imgW="1485900" imgH="279400" progId="Equation.3">
                  <p:embed/>
                </p:oleObj>
              </mc:Choice>
              <mc:Fallback>
                <p:oleObj name="Уравнение" r:id="rId5" imgW="14859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3669" y="2441734"/>
                        <a:ext cx="14859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25877"/>
              </p:ext>
            </p:extLst>
          </p:nvPr>
        </p:nvGraphicFramePr>
        <p:xfrm>
          <a:off x="1526381" y="3294112"/>
          <a:ext cx="49688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7" name="Уравнение" r:id="rId7" imgW="4965480" imgH="520560" progId="Equation.3">
                  <p:embed/>
                </p:oleObj>
              </mc:Choice>
              <mc:Fallback>
                <p:oleObj name="Уравнение" r:id="rId7" imgW="4965480" imgH="520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6381" y="3294112"/>
                        <a:ext cx="496887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5"/>
          <p:cNvSpPr>
            <a:spLocks noGrp="1" noChangeArrowheads="1"/>
          </p:cNvSpPr>
          <p:nvPr>
            <p:ph type="title"/>
          </p:nvPr>
        </p:nvSpPr>
        <p:spPr bwMode="auto">
          <a:xfrm>
            <a:off x="288925" y="40096"/>
            <a:ext cx="2694648" cy="22699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u-RU" sz="16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41157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Литература</a:t>
            </a: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09019" y="494775"/>
            <a:ext cx="4572000" cy="394620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24000" lvl="0" indent="-324000" algn="just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05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Обобщение </a:t>
            </a:r>
            <a:r>
              <a:rPr lang="ru-RU" sz="105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мирового опыта тяжеловесного движения. Управление содержанием системы колесо-рельс / пер. с англ. под ред. С.М. Захарова – М.: </a:t>
            </a:r>
            <a:r>
              <a:rPr lang="ru-RU" sz="1050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Интертекст</a:t>
            </a:r>
            <a:r>
              <a:rPr lang="ru-RU" sz="105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2017. – 420 с.</a:t>
            </a:r>
          </a:p>
          <a:p>
            <a:pPr marL="324000" lvl="0" indent="-324000" algn="just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05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Справочные материалы по поступлению колесных пар грузовых вагонов в ВКМ и КРЦ вагоноремонтных и эксплуатационных депо России за 3 месяца 2014 года. –М.: 2014  - 43 с.</a:t>
            </a:r>
          </a:p>
          <a:p>
            <a:pPr marL="324000" lvl="0" indent="-324000" algn="just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05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Школьник Л.М. Повышение стойкости вагонных колес в эксплуатации </a:t>
            </a:r>
            <a:r>
              <a:rPr lang="ru-RU" sz="1050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карбонитридным</a:t>
            </a:r>
            <a:r>
              <a:rPr lang="ru-RU" sz="105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упрочнением стали/ Л.М. Школьник, Д.П. Марков, Ю.С. </a:t>
            </a:r>
            <a:r>
              <a:rPr lang="ru-RU" sz="1050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Пройдак</a:t>
            </a:r>
            <a:r>
              <a:rPr lang="ru-RU" sz="105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И.М. Прохоренко, В.Н. </a:t>
            </a:r>
            <a:r>
              <a:rPr lang="ru-RU" sz="1050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Цюренко</a:t>
            </a:r>
            <a:r>
              <a:rPr lang="ru-RU" sz="105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Н.Г. Мирошниченко, Л.И. Бондаренко // Вестник ВНИИЖТ, 1994, №6, С. 40-44.</a:t>
            </a:r>
          </a:p>
          <a:p>
            <a:pPr marL="324000" lvl="0" indent="-324000" algn="just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05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Clayton P., Su X., Surface initiated fatigue of </a:t>
            </a:r>
            <a:r>
              <a:rPr lang="en-US" sz="1050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perlitic</a:t>
            </a:r>
            <a:r>
              <a:rPr lang="en-US" sz="105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sz="1050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bainitic</a:t>
            </a:r>
            <a:r>
              <a:rPr lang="en-US" sz="105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steels under wear lubricated rolling/sliding contact // Wear, 200 (1996), pp. 63-73.</a:t>
            </a:r>
            <a:endParaRPr lang="ru-RU" sz="105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-324000" algn="l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050" dirty="0" err="1">
                <a:solidFill>
                  <a:srgbClr val="000000"/>
                </a:solidFill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Ramalho</a:t>
            </a:r>
            <a:r>
              <a:rPr lang="en-US" sz="105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, A. Wear modeling in rail-wheel contact / A. </a:t>
            </a:r>
            <a:r>
              <a:rPr lang="en-US" sz="1050" dirty="0" err="1">
                <a:solidFill>
                  <a:srgbClr val="000000"/>
                </a:solidFill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Ramalho</a:t>
            </a:r>
            <a:r>
              <a:rPr lang="en-US" sz="105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 // Wear. — 330–331 (2015). — P. 524–532. </a:t>
            </a:r>
            <a:endParaRPr lang="ru-RU" sz="1050" dirty="0">
              <a:solidFill>
                <a:srgbClr val="000000"/>
              </a:solidFill>
              <a:latin typeface="+mn-lt"/>
              <a:ea typeface="Calibri" panose="020F0502020204030204" pitchFamily="34" charset="0"/>
              <a:cs typeface="Cambria" panose="02040503050406030204" pitchFamily="18" charset="0"/>
            </a:endParaRPr>
          </a:p>
          <a:p>
            <a:pPr marL="324000" lvl="0" indent="-324000" algn="l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050" dirty="0" smtClean="0">
                <a:solidFill>
                  <a:srgbClr val="000000"/>
                </a:solidFill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Цельнокатаные </a:t>
            </a:r>
            <a:r>
              <a:rPr lang="ru-RU" sz="105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железнодорожные колеса / Т. В. Ларин, В. П. Девяткин, В. Н. Кривошеев [и др.] // Труды ВНИИЖТ. — М.: Государственное транспортное железнодорожное издательство, 1956. — </a:t>
            </a:r>
            <a:r>
              <a:rPr lang="ru-RU" sz="1050" dirty="0" err="1">
                <a:solidFill>
                  <a:srgbClr val="000000"/>
                </a:solidFill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Вып</a:t>
            </a:r>
            <a:r>
              <a:rPr lang="ru-RU" sz="105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. 124. — 188 с. </a:t>
            </a:r>
          </a:p>
          <a:p>
            <a:pPr marL="324000" indent="-324000" algn="l">
              <a:lnSpc>
                <a:spcPct val="114000"/>
              </a:lnSpc>
              <a:buAutoNum type="arabicPeriod" startAt="7"/>
            </a:pPr>
            <a:r>
              <a:rPr lang="en-US" sz="1050" dirty="0" smtClean="0"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The </a:t>
            </a:r>
            <a:r>
              <a:rPr lang="en-US" sz="1050" dirty="0"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initiation of local rolling contact fatigue on railway wheels / Xin Zhao, </a:t>
            </a:r>
            <a:r>
              <a:rPr lang="en-US" sz="1050" dirty="0" smtClean="0"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     </a:t>
            </a:r>
            <a:r>
              <a:rPr lang="en-US" sz="1050" dirty="0" err="1" smtClean="0"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Zhe</a:t>
            </a:r>
            <a:r>
              <a:rPr lang="en-US" sz="1050" dirty="0" smtClean="0"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 </a:t>
            </a:r>
            <a:r>
              <a:rPr lang="en-US" sz="1050" dirty="0"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Wang, </a:t>
            </a:r>
            <a:r>
              <a:rPr lang="en-US" sz="1050" dirty="0" err="1"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Zefeng</a:t>
            </a:r>
            <a:r>
              <a:rPr lang="en-US" sz="1050" dirty="0">
                <a:latin typeface="+mn-lt"/>
                <a:ea typeface="Calibri" panose="020F0502020204030204" pitchFamily="34" charset="0"/>
                <a:cs typeface="Cambria" panose="02040503050406030204" pitchFamily="18" charset="0"/>
              </a:rPr>
              <a:t> Wen etc. // An experimental s</a:t>
            </a:r>
            <a:r>
              <a:rPr lang="en-US" sz="1050" dirty="0"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tudy. </a:t>
            </a:r>
            <a:r>
              <a:rPr lang="en-US" sz="1050" dirty="0" smtClean="0"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International </a:t>
            </a:r>
            <a:r>
              <a:rPr lang="en-US" sz="1050" dirty="0"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Journal of Fatigue. — 2020. — </a:t>
            </a:r>
            <a:r>
              <a:rPr lang="en-US" sz="1050" dirty="0" smtClean="0"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Vol. 132.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385789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err="1"/>
              <a:t>Выщербины</a:t>
            </a:r>
            <a:r>
              <a:rPr lang="ru-RU" sz="1600" dirty="0"/>
              <a:t> в </a:t>
            </a:r>
            <a:r>
              <a:rPr lang="ru-RU" sz="1600" dirty="0" smtClean="0"/>
              <a:t>рельсах и колесах </a:t>
            </a:r>
            <a:r>
              <a:rPr lang="ru-RU" sz="1600" dirty="0"/>
              <a:t>железнодорожного подвижного </a:t>
            </a:r>
            <a:r>
              <a:rPr lang="ru-RU" sz="1600" dirty="0" smtClean="0"/>
              <a:t>состава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535805" y="3248279"/>
            <a:ext cx="35192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Рис.1 Контактно-усталостные </a:t>
            </a:r>
            <a:r>
              <a:rPr lang="ru-RU" dirty="0"/>
              <a:t>повреждения колеса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ru-RU" dirty="0" smtClean="0"/>
              <a:t>а</a:t>
            </a:r>
            <a:r>
              <a:rPr lang="ru-RU" dirty="0"/>
              <a:t>) поверхностные; </a:t>
            </a:r>
            <a:endParaRPr lang="ru-RU" dirty="0" smtClean="0"/>
          </a:p>
          <a:p>
            <a:r>
              <a:rPr lang="ru-RU" dirty="0" smtClean="0"/>
              <a:t>б)</a:t>
            </a:r>
            <a:r>
              <a:rPr lang="en-US" dirty="0" smtClean="0"/>
              <a:t> </a:t>
            </a:r>
            <a:r>
              <a:rPr lang="ru-RU" dirty="0" smtClean="0"/>
              <a:t>подповерхностные</a:t>
            </a:r>
          </a:p>
          <a:p>
            <a:pPr lvl="0"/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Fig.1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Contact-fatigue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damage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wheel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spalling; b) shelling</a:t>
            </a:r>
            <a:endParaRPr lang="ru-RU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563880" y="6553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549843" y="790068"/>
            <a:ext cx="3505200" cy="2301219"/>
            <a:chOff x="2940" y="1134"/>
            <a:chExt cx="6876" cy="4121"/>
          </a:xfrm>
        </p:grpSpPr>
        <p:pic>
          <p:nvPicPr>
            <p:cNvPr id="2053" name="Picture 5" descr="Колесо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4" y="1164"/>
              <a:ext cx="2762" cy="3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 Box 3"/>
            <p:cNvSpPr txBox="1">
              <a:spLocks noChangeArrowheads="1"/>
            </p:cNvSpPr>
            <p:nvPr/>
          </p:nvSpPr>
          <p:spPr bwMode="auto">
            <a:xfrm>
              <a:off x="8078" y="4836"/>
              <a:ext cx="713" cy="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б)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2050" name="Рисунок 1" descr="Surface damage of wheel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0" y="1134"/>
              <a:ext cx="2935" cy="36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311973" y="2841726"/>
            <a:ext cx="325708" cy="266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а)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 rotWithShape="1">
          <a:blip r:embed="rId5"/>
          <a:srcRect l="38803" t="59578" r="36505" b="24869"/>
          <a:stretch/>
        </p:blipFill>
        <p:spPr bwMode="auto">
          <a:xfrm>
            <a:off x="4055043" y="350326"/>
            <a:ext cx="4741084" cy="15089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Надпись 2"/>
          <p:cNvSpPr txBox="1">
            <a:spLocks noChangeArrowheads="1"/>
          </p:cNvSpPr>
          <p:nvPr/>
        </p:nvSpPr>
        <p:spPr bwMode="auto">
          <a:xfrm>
            <a:off x="4423305" y="1848445"/>
            <a:ext cx="4210824" cy="88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Рис.2. Поверхностные </a:t>
            </a:r>
            <a:r>
              <a:rPr lang="ru-RU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трещины контактной усталости в </a:t>
            </a:r>
            <a:r>
              <a:rPr lang="ru-RU" sz="1200" dirty="0" smtClean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головке объемно-закаленного рельса</a:t>
            </a:r>
            <a:endParaRPr lang="en-US" sz="1200" dirty="0" smtClean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Fig.2.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cracks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fatigue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body-hardened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/>
          <p:nvPr/>
        </p:nvPicPr>
        <p:blipFill rotWithShape="1">
          <a:blip r:embed="rId6"/>
          <a:srcRect l="38001" t="34778" r="29129" b="48301"/>
          <a:stretch/>
        </p:blipFill>
        <p:spPr bwMode="auto">
          <a:xfrm>
            <a:off x="4492168" y="2665603"/>
            <a:ext cx="4073098" cy="11522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3992880" y="3811236"/>
            <a:ext cx="480324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lvl="0" eaLnBrk="0" hangingPunct="0"/>
            <a:r>
              <a:rPr lang="ru-RU" altLang="ru-RU" sz="1200" dirty="0" smtClean="0">
                <a:solidFill>
                  <a:srgbClr val="202124"/>
                </a:solidFill>
                <a:latin typeface="+mn-lt"/>
                <a:cs typeface="Arial" panose="020B0604020202020204" pitchFamily="34" charset="0"/>
              </a:rPr>
              <a:t>Рис.3. Поперечные трещины в рельсах из-за недостаточной контактно-усталостной прочности</a:t>
            </a:r>
          </a:p>
          <a:p>
            <a:pPr lvl="0" eaLnBrk="0" hangingPunct="0"/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Fig.3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Transverse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cracks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insufficient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fatigue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strength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</a:t>
            </a: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5776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637" y="354630"/>
            <a:ext cx="4100623" cy="25294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468" y="47449"/>
            <a:ext cx="8612188" cy="307181"/>
          </a:xfrm>
        </p:spPr>
        <p:txBody>
          <a:bodyPr/>
          <a:lstStyle/>
          <a:p>
            <a:r>
              <a:rPr lang="ru-RU" sz="1600" dirty="0" smtClean="0"/>
              <a:t>Количество отцепок грузовых вагонов в ТОР из-за неисправностей колесных пар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979038" y="2667023"/>
            <a:ext cx="36158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dirty="0" smtClean="0"/>
              <a:t>2004     2006     2008     2010      2012   года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61288" y="922269"/>
            <a:ext cx="30479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dirty="0" smtClean="0"/>
              <a:t>1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61289" y="1698603"/>
            <a:ext cx="30479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dirty="0" smtClean="0"/>
              <a:t>2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961287" y="2329921"/>
            <a:ext cx="30479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4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961287" y="2123179"/>
            <a:ext cx="30479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3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94838" y="531629"/>
            <a:ext cx="4243754" cy="363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Большая часть дефектов, возникающих при эксплуатации в пути рельсов Р65 и Р75, контактно-усталостного происхождения. Они образуются в головке рельса в </a:t>
            </a:r>
            <a:r>
              <a:rPr lang="ru-RU" sz="13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зонах, </a:t>
            </a:r>
            <a:r>
              <a:rPr lang="ru-RU" sz="13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где при проходе колёс создаётся наибольшая концентрация знакопеременных контактных </a:t>
            </a:r>
            <a:r>
              <a:rPr lang="ru-RU" sz="13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напряжений.</a:t>
            </a:r>
            <a:endParaRPr lang="en-US" sz="1300" dirty="0" smtClean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defects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rails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R65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R75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fatigue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origin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altLang="ru-RU" sz="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greatest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concentration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stresses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passage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wheels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300" dirty="0" smtClean="0"/>
              <a:t>В </a:t>
            </a:r>
            <a:r>
              <a:rPr lang="ru-RU" sz="1300" dirty="0"/>
              <a:t>ходе обследования, проведенного в 2008 г. бразильской железной дорогой </a:t>
            </a:r>
            <a:r>
              <a:rPr lang="en-US" sz="1300" dirty="0"/>
              <a:t>EFC</a:t>
            </a:r>
            <a:r>
              <a:rPr lang="ru-RU" sz="1300" dirty="0"/>
              <a:t>, было установлено, что более чем на 49% протяженности линии на рельсах имеются значительные и средней интенсивности повреждения контактно-усталостного характера</a:t>
            </a:r>
            <a:r>
              <a:rPr lang="ru-RU" sz="1300" dirty="0" smtClean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77094" y="3031725"/>
            <a:ext cx="40777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"/>
            <a:r>
              <a:rPr lang="ru-RU" sz="1200" dirty="0"/>
              <a:t>Рис.4. Количество отцепок в ремонт из-за неисправностей колесных пар: 1 - тонкий гребень</a:t>
            </a:r>
            <a:r>
              <a:rPr lang="ru-RU" sz="1200" dirty="0" smtClean="0"/>
              <a:t>; 2 </a:t>
            </a:r>
            <a:r>
              <a:rPr lang="ru-RU" sz="1200" dirty="0"/>
              <a:t>- </a:t>
            </a:r>
            <a:r>
              <a:rPr lang="ru-RU" sz="1200" dirty="0" err="1"/>
              <a:t>выщербина</a:t>
            </a:r>
            <a:r>
              <a:rPr lang="ru-RU" sz="1200" dirty="0"/>
              <a:t> обода колеса</a:t>
            </a:r>
            <a:r>
              <a:rPr lang="ru-RU" sz="1200" dirty="0" smtClean="0"/>
              <a:t>; 3 </a:t>
            </a:r>
            <a:r>
              <a:rPr lang="ru-RU" sz="1200" dirty="0"/>
              <a:t>- остроконечный накат гребня</a:t>
            </a:r>
            <a:r>
              <a:rPr lang="ru-RU" sz="1200" dirty="0" smtClean="0"/>
              <a:t>; 4 </a:t>
            </a:r>
            <a:r>
              <a:rPr lang="ru-RU" sz="1200" dirty="0"/>
              <a:t>- ползун на поверхности </a:t>
            </a:r>
            <a:r>
              <a:rPr lang="ru-RU" sz="1200" dirty="0" smtClean="0"/>
              <a:t>катания</a:t>
            </a:r>
          </a:p>
          <a:p>
            <a:pPr algn="l" fontAlgn="b"/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Fig.4.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uncoupling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repair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malfunctions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wheel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flange</a:t>
            </a: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en-US" altLang="ru-RU" sz="1200" dirty="0" smtClean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"/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– 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shelled/spalled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wheel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3 -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flange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flat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</a:t>
            </a: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 fontAlgn="b"/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070297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Способы повышения долговечности колес и рельсов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6"/>
          <a:stretch/>
        </p:blipFill>
        <p:spPr>
          <a:xfrm>
            <a:off x="242139" y="599216"/>
            <a:ext cx="3798354" cy="28242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576" y="474563"/>
            <a:ext cx="3592684" cy="26609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6562" y="357146"/>
            <a:ext cx="38084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ru-RU" altLang="ru-RU" dirty="0" smtClean="0">
                <a:solidFill>
                  <a:srgbClr val="202124"/>
                </a:solidFill>
                <a:latin typeface="+mn-lt"/>
                <a:cs typeface="Arial" panose="020B0604020202020204" pitchFamily="34" charset="0"/>
              </a:rPr>
              <a:t>Профилактическое шлифование рельсов</a:t>
            </a:r>
          </a:p>
          <a:p>
            <a:pPr lvl="0" algn="l"/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ru-RU" altLang="ru-RU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Preventive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grinding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86102" y="3423439"/>
            <a:ext cx="355439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Рис.5. Количество дефектов рельсов, вызванных контактной усталостью, на бразильской железной дороге </a:t>
            </a:r>
            <a:r>
              <a:rPr lang="en-US" sz="1200" dirty="0" smtClean="0"/>
              <a:t>EFC</a:t>
            </a:r>
            <a:endParaRPr lang="ru-RU" sz="1200" dirty="0" smtClean="0"/>
          </a:p>
          <a:p>
            <a:pPr lvl="0"/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Fig.5.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defects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caused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rolling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fatigue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Brazilian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railway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EFC</a:t>
            </a: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84456" y="3015635"/>
            <a:ext cx="43344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Рис.6. Результаты испытаний образцов колесной стали для оценки влияния </a:t>
            </a:r>
            <a:r>
              <a:rPr lang="ru-RU" sz="1200" dirty="0" err="1" smtClean="0"/>
              <a:t>карбонитридного</a:t>
            </a:r>
            <a:r>
              <a:rPr lang="ru-RU" sz="1200" dirty="0" smtClean="0"/>
              <a:t> </a:t>
            </a:r>
            <a:r>
              <a:rPr lang="en-US" sz="1200" dirty="0" smtClean="0"/>
              <a:t> </a:t>
            </a:r>
            <a:r>
              <a:rPr lang="ru-RU" sz="1200" dirty="0" smtClean="0"/>
              <a:t>упрочнения на её контактную усталость при содержании углерода: </a:t>
            </a:r>
          </a:p>
          <a:p>
            <a:r>
              <a:rPr lang="ru-RU" sz="1200" dirty="0" smtClean="0"/>
              <a:t>1,2 -0,55%; 3,4 </a:t>
            </a:r>
            <a:r>
              <a:rPr lang="ru-RU" sz="1200" dirty="0"/>
              <a:t>-</a:t>
            </a:r>
            <a:r>
              <a:rPr lang="ru-RU" sz="1200" dirty="0" smtClean="0"/>
              <a:t>0,65%;  5,6 </a:t>
            </a:r>
            <a:r>
              <a:rPr lang="ru-RU" sz="1200" dirty="0"/>
              <a:t>-</a:t>
            </a:r>
            <a:r>
              <a:rPr lang="ru-RU" sz="1200" dirty="0" smtClean="0"/>
              <a:t>0,73% </a:t>
            </a:r>
          </a:p>
          <a:p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Fig.6.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specimens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wheel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effect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carbonitride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hardening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rolling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fatigue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1,2 -0,55%; 3,4 -0,65%;  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5,6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-0,73%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184758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/>
              <a:t>Машины для испытаний на контактную усталость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83"/>
          <a:stretch/>
        </p:blipFill>
        <p:spPr>
          <a:xfrm>
            <a:off x="749690" y="529488"/>
            <a:ext cx="2819907" cy="2429838"/>
          </a:xfrm>
          <a:prstGeom prst="rect">
            <a:avLst/>
          </a:prstGeom>
        </p:spPr>
      </p:pic>
      <p:pic>
        <p:nvPicPr>
          <p:cNvPr id="4" name="Рисунок 3" descr="D:\Алексей Сакало\ПРЕЗЕНТАЦИИ\Презентация 2022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740" y="307183"/>
            <a:ext cx="4504373" cy="29684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480780" y="3394993"/>
            <a:ext cx="4450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Рис.8. Экспериментальная установка ЦНИИ МПС </a:t>
            </a:r>
          </a:p>
          <a:p>
            <a:r>
              <a:rPr lang="ru-RU" sz="1200" dirty="0" smtClean="0"/>
              <a:t>с тремя </a:t>
            </a:r>
            <a:r>
              <a:rPr lang="ru-RU" sz="1200" dirty="0" err="1" smtClean="0"/>
              <a:t>контрроликами</a:t>
            </a:r>
            <a:r>
              <a:rPr lang="ru-RU" sz="1200" dirty="0" smtClean="0"/>
              <a:t>: а – вал с образцом; б – ось с </a:t>
            </a:r>
            <a:r>
              <a:rPr lang="ru-RU" sz="1200" dirty="0" err="1" smtClean="0"/>
              <a:t>контрроликом</a:t>
            </a:r>
            <a:r>
              <a:rPr lang="ru-RU" sz="1200" dirty="0" smtClean="0"/>
              <a:t>; в – пружинный динамометр</a:t>
            </a:r>
            <a:endParaRPr lang="en-US" sz="1200" dirty="0" smtClean="0"/>
          </a:p>
          <a:p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Fig.8.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Experimental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setup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MPS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roller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s: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shaft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specimen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axle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load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roller</a:t>
            </a:r>
            <a:r>
              <a:rPr lang="ru-RU" altLang="ru-RU" sz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dynamometer</a:t>
            </a: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 bwMode="auto">
          <a:xfrm flipH="1">
            <a:off x="7513320" y="1478280"/>
            <a:ext cx="746760" cy="381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8" name="Прямая соединительная линия 17"/>
          <p:cNvCxnSpPr/>
          <p:nvPr/>
        </p:nvCxnSpPr>
        <p:spPr bwMode="auto">
          <a:xfrm>
            <a:off x="7513320" y="899160"/>
            <a:ext cx="0" cy="5791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0" name="Прямая соединительная линия 19"/>
          <p:cNvCxnSpPr/>
          <p:nvPr/>
        </p:nvCxnSpPr>
        <p:spPr bwMode="auto">
          <a:xfrm flipH="1">
            <a:off x="8046720" y="640080"/>
            <a:ext cx="213360" cy="697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2" name="Прямая соединительная линия 21"/>
          <p:cNvCxnSpPr/>
          <p:nvPr/>
        </p:nvCxnSpPr>
        <p:spPr bwMode="auto">
          <a:xfrm flipH="1">
            <a:off x="7864079" y="1958340"/>
            <a:ext cx="792241" cy="304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5" name="Прямая соединительная линия 24"/>
          <p:cNvCxnSpPr/>
          <p:nvPr/>
        </p:nvCxnSpPr>
        <p:spPr bwMode="auto">
          <a:xfrm flipV="1">
            <a:off x="6713220" y="2122170"/>
            <a:ext cx="342900" cy="10058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8209694" y="451129"/>
            <a:ext cx="269625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8576589" y="1814393"/>
            <a:ext cx="276038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8231483" y="1274862"/>
            <a:ext cx="264816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6575201" y="3074706"/>
            <a:ext cx="276038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7375301" y="640080"/>
            <a:ext cx="276038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85468" y="2859882"/>
            <a:ext cx="397764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Рис.7. Машина трения ТЕ 53: 1 – система поддержания контактного давления; 2 – датчик контактной силы; </a:t>
            </a:r>
          </a:p>
          <a:p>
            <a:r>
              <a:rPr lang="ru-RU" sz="1200" dirty="0" smtClean="0"/>
              <a:t>3 – пневматическая пружина; 4 – акселерометр; 5 – рычаг; 6 – образец рельсовой стали; 7 – образец колесной стали; 8 – зубчатые колеса; 9 – датчик силы трения; 10 - вал</a:t>
            </a:r>
          </a:p>
          <a:p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Fig.7. </a:t>
            </a:r>
            <a:r>
              <a:rPr lang="en-US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ribometer</a:t>
            </a:r>
            <a:r>
              <a:rPr lang="ru-RU" alt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53: 1 –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2 –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3 -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pneumatic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4 -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accelerometer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5 -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6 -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specimen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7 -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specimen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ru-RU" altLang="ru-RU" sz="1200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wheel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8 -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gear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wheels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9 –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friction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force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10 -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shaft</a:t>
            </a: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54279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Экспериментальная машина для испытаний на контактную усталость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12" y="375762"/>
            <a:ext cx="5546988" cy="37513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70261" y="2872502"/>
            <a:ext cx="4368375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600" dirty="0" smtClean="0"/>
              <a:t>Рис.9. Экспериментальная машина. Вид сверху</a:t>
            </a:r>
          </a:p>
          <a:p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Fig.9.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Experimental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machine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above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6493578" y="375762"/>
            <a:ext cx="2407535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 smtClean="0"/>
              <a:t>4 – электродвигатель;</a:t>
            </a:r>
          </a:p>
          <a:p>
            <a:pPr algn="l"/>
            <a:r>
              <a:rPr lang="ru-RU" dirty="0" smtClean="0"/>
              <a:t>5 – вал;</a:t>
            </a:r>
          </a:p>
          <a:p>
            <a:pPr algn="l"/>
            <a:r>
              <a:rPr lang="ru-RU" dirty="0" smtClean="0"/>
              <a:t>6 – упругая муфта;</a:t>
            </a:r>
          </a:p>
          <a:p>
            <a:pPr algn="l"/>
            <a:r>
              <a:rPr lang="ru-RU" dirty="0" smtClean="0"/>
              <a:t>7 – корпусной шарикоподшипник;</a:t>
            </a:r>
          </a:p>
          <a:p>
            <a:pPr algn="l"/>
            <a:r>
              <a:rPr lang="ru-RU" dirty="0" smtClean="0"/>
              <a:t>10 – каретка с </a:t>
            </a:r>
            <a:r>
              <a:rPr lang="ru-RU" dirty="0" err="1" smtClean="0"/>
              <a:t>контртелом</a:t>
            </a:r>
            <a:r>
              <a:rPr lang="ru-RU" dirty="0" smtClean="0"/>
              <a:t>;</a:t>
            </a:r>
          </a:p>
          <a:p>
            <a:pPr algn="l"/>
            <a:r>
              <a:rPr lang="ru-RU" dirty="0"/>
              <a:t> </a:t>
            </a:r>
            <a:r>
              <a:rPr lang="ru-RU" dirty="0" smtClean="0"/>
              <a:t>11 – рычаг</a:t>
            </a:r>
          </a:p>
          <a:p>
            <a:pPr algn="l"/>
            <a:endParaRPr lang="ru-RU" dirty="0" smtClean="0"/>
          </a:p>
          <a:p>
            <a:pPr lvl="0" algn="l"/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motor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ru-RU" altLang="ru-RU" dirty="0" smtClean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/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shaft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lvl="0" algn="l"/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elastic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coupling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ru-RU" altLang="ru-RU" dirty="0" smtClean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/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housing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ball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bearing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ru-RU" altLang="ru-RU" dirty="0" smtClean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/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carriage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altLang="ru-RU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counterbody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ru-RU" altLang="ru-RU" dirty="0" smtClean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/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lever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endParaRPr lang="ru-RU" sz="1800" dirty="0"/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>
            <a:off x="492369" y="1795975"/>
            <a:ext cx="42203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466641" y="1427238"/>
            <a:ext cx="363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071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812" y="11101"/>
            <a:ext cx="8612188" cy="307181"/>
          </a:xfrm>
        </p:spPr>
        <p:txBody>
          <a:bodyPr/>
          <a:lstStyle/>
          <a:p>
            <a:r>
              <a:rPr lang="ru-RU" sz="1800" dirty="0"/>
              <a:t>Экспериментальная машина для испытаний на контактную усталость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12" y="458959"/>
            <a:ext cx="4985971" cy="40455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27077" y="563587"/>
            <a:ext cx="3106615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 smtClean="0"/>
              <a:t>1 – основание;</a:t>
            </a:r>
            <a:r>
              <a:rPr lang="en-US" dirty="0" smtClean="0"/>
              <a:t> </a:t>
            </a:r>
            <a:r>
              <a:rPr lang="ru-RU" dirty="0" smtClean="0"/>
              <a:t>2 – нижняя плита;</a:t>
            </a:r>
          </a:p>
          <a:p>
            <a:pPr algn="l"/>
            <a:r>
              <a:rPr lang="ru-RU" dirty="0" smtClean="0"/>
              <a:t>3 – верхняя плита;</a:t>
            </a:r>
            <a:r>
              <a:rPr lang="en-US" dirty="0" smtClean="0"/>
              <a:t> </a:t>
            </a:r>
            <a:r>
              <a:rPr lang="ru-RU" dirty="0" smtClean="0"/>
              <a:t>8 – испытываемый образец;</a:t>
            </a:r>
            <a:r>
              <a:rPr lang="en-US" dirty="0" smtClean="0"/>
              <a:t> </a:t>
            </a:r>
            <a:r>
              <a:rPr lang="ru-RU" dirty="0" smtClean="0"/>
              <a:t>9 – </a:t>
            </a:r>
            <a:r>
              <a:rPr lang="ru-RU" dirty="0" err="1" smtClean="0"/>
              <a:t>контртело</a:t>
            </a:r>
            <a:r>
              <a:rPr lang="ru-RU" dirty="0" smtClean="0"/>
              <a:t>;</a:t>
            </a:r>
          </a:p>
          <a:p>
            <a:pPr algn="l"/>
            <a:r>
              <a:rPr lang="ru-RU" dirty="0" smtClean="0"/>
              <a:t>10 – каретка;</a:t>
            </a:r>
            <a:r>
              <a:rPr lang="en-US" dirty="0" smtClean="0"/>
              <a:t> </a:t>
            </a:r>
            <a:r>
              <a:rPr lang="ru-RU" dirty="0" smtClean="0"/>
              <a:t> 11 – рычаг;</a:t>
            </a:r>
          </a:p>
          <a:p>
            <a:pPr algn="l"/>
            <a:r>
              <a:rPr lang="ru-RU" dirty="0" smtClean="0"/>
              <a:t>12 – проушина;</a:t>
            </a:r>
          </a:p>
          <a:p>
            <a:pPr algn="l"/>
            <a:r>
              <a:rPr lang="ru-RU" dirty="0" smtClean="0"/>
              <a:t>13 – динамометрическая пружина;</a:t>
            </a:r>
          </a:p>
          <a:p>
            <a:pPr algn="l"/>
            <a:r>
              <a:rPr lang="ru-RU" dirty="0" smtClean="0"/>
              <a:t>14 – тяга;</a:t>
            </a:r>
            <a:r>
              <a:rPr lang="en-US" dirty="0" smtClean="0"/>
              <a:t> </a:t>
            </a:r>
            <a:r>
              <a:rPr lang="ru-RU" dirty="0" smtClean="0"/>
              <a:t>15 – гайка;</a:t>
            </a:r>
          </a:p>
          <a:p>
            <a:pPr algn="l"/>
            <a:r>
              <a:rPr lang="ru-RU" dirty="0" smtClean="0"/>
              <a:t>16 – нижняя чашка;</a:t>
            </a:r>
          </a:p>
          <a:p>
            <a:pPr algn="l"/>
            <a:r>
              <a:rPr lang="ru-RU" dirty="0" smtClean="0"/>
              <a:t>17 – стержень;</a:t>
            </a:r>
            <a:r>
              <a:rPr lang="en-US" dirty="0" smtClean="0"/>
              <a:t> </a:t>
            </a:r>
            <a:r>
              <a:rPr lang="ru-RU" dirty="0" smtClean="0"/>
              <a:t>18 – шкала для определения осадки пружины</a:t>
            </a:r>
            <a:endParaRPr lang="en-US" dirty="0" smtClean="0"/>
          </a:p>
          <a:p>
            <a:pPr algn="l"/>
            <a:endParaRPr lang="en-US" dirty="0" smtClean="0"/>
          </a:p>
          <a:p>
            <a:pPr lvl="0" algn="l"/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2 -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bottom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3 -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8 -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tested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specimen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counterbody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10 -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carriage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11 -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lever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12 - </a:t>
            </a:r>
            <a:r>
              <a:rPr lang="en-US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lug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dynamometric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14 - </a:t>
            </a:r>
            <a:r>
              <a:rPr lang="en-US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rod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16 -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lower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17 -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rod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18 -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scale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determining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settlement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4971" y="3397348"/>
            <a:ext cx="2662176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Рис.10.  Экспериментальная машина. Вид по А</a:t>
            </a:r>
          </a:p>
          <a:p>
            <a:pPr lvl="0"/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Fig.9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Experimental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along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arrow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980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44" y="10915"/>
            <a:ext cx="8612188" cy="307181"/>
          </a:xfrm>
        </p:spPr>
        <p:txBody>
          <a:bodyPr/>
          <a:lstStyle/>
          <a:p>
            <a:r>
              <a:rPr lang="ru-RU" sz="1600" dirty="0"/>
              <a:t>Машины для испытаний на контактную усталость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24266" y="377124"/>
            <a:ext cx="4659815" cy="3774493"/>
            <a:chOff x="-1475351" y="51054"/>
            <a:chExt cx="4659901" cy="377464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75351" y="51054"/>
              <a:ext cx="4659901" cy="377464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Надпись 2"/>
            <p:cNvSpPr txBox="1">
              <a:spLocks noChangeArrowheads="1"/>
            </p:cNvSpPr>
            <p:nvPr/>
          </p:nvSpPr>
          <p:spPr bwMode="auto">
            <a:xfrm>
              <a:off x="-896797" y="2945359"/>
              <a:ext cx="304800" cy="295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36000" tIns="36000" rIns="36000" bIns="3600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endPara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 flipV="1">
              <a:off x="-710259" y="2662428"/>
              <a:ext cx="552450" cy="381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Надпись 2"/>
            <p:cNvSpPr txBox="1">
              <a:spLocks noChangeArrowheads="1"/>
            </p:cNvSpPr>
            <p:nvPr/>
          </p:nvSpPr>
          <p:spPr bwMode="auto">
            <a:xfrm>
              <a:off x="-1407162" y="2471314"/>
              <a:ext cx="304800" cy="295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36000" tIns="36000" rIns="36000" bIns="3600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2</a:t>
              </a:r>
              <a:endPara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-1263891" y="1956964"/>
              <a:ext cx="180975" cy="51435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Надпись 2"/>
            <p:cNvSpPr txBox="1">
              <a:spLocks noChangeArrowheads="1"/>
            </p:cNvSpPr>
            <p:nvPr/>
          </p:nvSpPr>
          <p:spPr bwMode="auto">
            <a:xfrm>
              <a:off x="1854404" y="2392414"/>
              <a:ext cx="304800" cy="295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36000" tIns="36000" rIns="36000" bIns="3600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3</a:t>
              </a:r>
              <a:endPara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1332071" y="2237634"/>
              <a:ext cx="555625" cy="2336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Надпись 2"/>
            <p:cNvSpPr txBox="1">
              <a:spLocks noChangeArrowheads="1"/>
            </p:cNvSpPr>
            <p:nvPr/>
          </p:nvSpPr>
          <p:spPr bwMode="auto">
            <a:xfrm>
              <a:off x="1175310" y="3028187"/>
              <a:ext cx="304800" cy="295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36000" tIns="36000" rIns="36000" bIns="3600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4</a:t>
              </a:r>
              <a:endPara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 flipH="1" flipV="1">
              <a:off x="1025366" y="2296667"/>
              <a:ext cx="306705" cy="73152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Надпись 2"/>
            <p:cNvSpPr txBox="1">
              <a:spLocks noChangeArrowheads="1"/>
            </p:cNvSpPr>
            <p:nvPr/>
          </p:nvSpPr>
          <p:spPr bwMode="auto">
            <a:xfrm>
              <a:off x="249251" y="2727116"/>
              <a:ext cx="304800" cy="295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36000" tIns="36000" rIns="36000" bIns="3600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5</a:t>
              </a:r>
              <a:endParaRPr lang="ru-RU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452323" y="1975614"/>
              <a:ext cx="682701" cy="73085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Надпись 2"/>
            <p:cNvSpPr txBox="1">
              <a:spLocks noChangeArrowheads="1"/>
            </p:cNvSpPr>
            <p:nvPr/>
          </p:nvSpPr>
          <p:spPr bwMode="auto">
            <a:xfrm>
              <a:off x="2167282" y="1153560"/>
              <a:ext cx="304800" cy="295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36000" tIns="36000" rIns="36000" bIns="3600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6</a:t>
              </a:r>
              <a:endPara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175310" y="1328970"/>
              <a:ext cx="991972" cy="27797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Надпись 2"/>
            <p:cNvSpPr txBox="1">
              <a:spLocks noChangeArrowheads="1"/>
            </p:cNvSpPr>
            <p:nvPr/>
          </p:nvSpPr>
          <p:spPr bwMode="auto">
            <a:xfrm>
              <a:off x="2757628" y="1144113"/>
              <a:ext cx="304800" cy="295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36000" tIns="36000" rIns="36000" bIns="3600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7</a:t>
              </a:r>
              <a:endPara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2319682" y="1326723"/>
              <a:ext cx="437946" cy="40233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Надпись 2"/>
            <p:cNvSpPr txBox="1">
              <a:spLocks noChangeArrowheads="1"/>
            </p:cNvSpPr>
            <p:nvPr/>
          </p:nvSpPr>
          <p:spPr bwMode="auto">
            <a:xfrm>
              <a:off x="2869996" y="3108935"/>
              <a:ext cx="304800" cy="295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36000" tIns="36000" rIns="36000" bIns="3600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8</a:t>
              </a:r>
              <a:endPara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flipH="1">
              <a:off x="2615997" y="3254923"/>
              <a:ext cx="283261" cy="5105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Надпись 2"/>
            <p:cNvSpPr txBox="1">
              <a:spLocks noChangeArrowheads="1"/>
            </p:cNvSpPr>
            <p:nvPr/>
          </p:nvSpPr>
          <p:spPr bwMode="auto">
            <a:xfrm>
              <a:off x="2019537" y="2829152"/>
              <a:ext cx="304800" cy="295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36000" tIns="36000" rIns="36000" bIns="3600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9</a:t>
              </a:r>
              <a:endParaRPr lang="ru-RU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flipH="1" flipV="1">
              <a:off x="1541991" y="2560149"/>
              <a:ext cx="477546" cy="3949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5233718" y="455243"/>
            <a:ext cx="34984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 smtClean="0"/>
              <a:t>1 – основание; </a:t>
            </a:r>
          </a:p>
          <a:p>
            <a:pPr algn="l"/>
            <a:r>
              <a:rPr lang="ru-RU" dirty="0" smtClean="0"/>
              <a:t>2 – электродвигатель марки АИР 8В-6, 1,1 кВт,  = 1000 об/мин;</a:t>
            </a:r>
          </a:p>
          <a:p>
            <a:pPr algn="l"/>
            <a:r>
              <a:rPr lang="ru-RU" dirty="0" smtClean="0"/>
              <a:t>3 – вал;</a:t>
            </a:r>
            <a:r>
              <a:rPr lang="en-US" dirty="0" smtClean="0"/>
              <a:t> </a:t>
            </a:r>
            <a:r>
              <a:rPr lang="ru-RU" dirty="0" smtClean="0"/>
              <a:t>4 – образец;5 – </a:t>
            </a:r>
            <a:r>
              <a:rPr lang="ru-RU" dirty="0" err="1" smtClean="0"/>
              <a:t>контртело</a:t>
            </a:r>
            <a:r>
              <a:rPr lang="ru-RU" dirty="0" smtClean="0"/>
              <a:t>;</a:t>
            </a:r>
          </a:p>
          <a:p>
            <a:pPr algn="l"/>
            <a:r>
              <a:rPr lang="ru-RU" dirty="0" smtClean="0"/>
              <a:t>6 –каретка;</a:t>
            </a:r>
            <a:r>
              <a:rPr lang="en-US" dirty="0" smtClean="0"/>
              <a:t> </a:t>
            </a:r>
            <a:r>
              <a:rPr lang="ru-RU" dirty="0" smtClean="0"/>
              <a:t>7 – рычаг;</a:t>
            </a:r>
          </a:p>
          <a:p>
            <a:pPr algn="l"/>
            <a:r>
              <a:rPr lang="ru-RU" dirty="0" smtClean="0"/>
              <a:t>8 – динамометрическая пружина;</a:t>
            </a:r>
          </a:p>
          <a:p>
            <a:pPr algn="l"/>
            <a:r>
              <a:rPr lang="ru-RU" dirty="0" smtClean="0"/>
              <a:t>9 – ванночка с </a:t>
            </a:r>
            <a:r>
              <a:rPr lang="ru-RU" dirty="0" err="1" smtClean="0"/>
              <a:t>лубрикантом</a:t>
            </a:r>
            <a:endParaRPr lang="en-US" dirty="0" smtClean="0"/>
          </a:p>
          <a:p>
            <a:pPr algn="l"/>
            <a:endParaRPr lang="en-US" dirty="0" smtClean="0"/>
          </a:p>
          <a:p>
            <a:pPr lvl="0" algn="l"/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2 -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motor</a:t>
            </a:r>
            <a:r>
              <a:rPr lang="en-US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shaft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4 - </a:t>
            </a:r>
            <a:r>
              <a:rPr lang="en-US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specimen</a:t>
            </a:r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counterbody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6 -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carriage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ru-RU" altLang="ru-RU" dirty="0" smtClean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/>
            <a:r>
              <a:rPr lang="ru-RU" altLang="ru-RU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lever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8 -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dynamometer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9 -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lubricant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104803" y="3200711"/>
            <a:ext cx="329310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Рис.11. Экспериментальная машина для испытаний на контактную усталость</a:t>
            </a:r>
            <a:endParaRPr lang="en-US" sz="1600" dirty="0" smtClean="0"/>
          </a:p>
          <a:p>
            <a:pPr lvl="0"/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Fig.11.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Experimental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Fatigue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Testing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Machine</a:t>
            </a:r>
            <a:endParaRPr lang="ru-RU" sz="1800" dirty="0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0" y="99715"/>
            <a:ext cx="65" cy="25776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474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Каретка с </a:t>
            </a:r>
            <a:r>
              <a:rPr lang="ru-RU" sz="1600" dirty="0" err="1" smtClean="0"/>
              <a:t>контртелом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2" r="4773"/>
          <a:stretch/>
        </p:blipFill>
        <p:spPr>
          <a:xfrm>
            <a:off x="3469186" y="338180"/>
            <a:ext cx="2272191" cy="17696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0" t="30089" b="10019"/>
          <a:stretch/>
        </p:blipFill>
        <p:spPr>
          <a:xfrm>
            <a:off x="3498819" y="2797480"/>
            <a:ext cx="5170246" cy="18745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0726" y="3503198"/>
            <a:ext cx="2708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Рис.12. Каретка с </a:t>
            </a:r>
            <a:r>
              <a:rPr lang="ru-RU" sz="1600" dirty="0" err="1" smtClean="0"/>
              <a:t>контртелом</a:t>
            </a:r>
            <a:endParaRPr lang="ru-RU" sz="1600" dirty="0" smtClean="0"/>
          </a:p>
          <a:p>
            <a:pPr lvl="0"/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Fig.12.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Carriage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ru-RU" altLang="ru-RU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counterbody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3755906" y="2340287"/>
            <a:ext cx="381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23316" y="2371185"/>
            <a:ext cx="381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189322" y="2354089"/>
            <a:ext cx="381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913853" y="2337226"/>
            <a:ext cx="381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049947" y="2376323"/>
            <a:ext cx="381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754910" y="2364902"/>
            <a:ext cx="381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 flipH="1">
            <a:off x="3904914" y="2637264"/>
            <a:ext cx="44142" cy="57057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4416116" y="2699405"/>
            <a:ext cx="16158" cy="36074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 flipH="1">
            <a:off x="5318039" y="2672679"/>
            <a:ext cx="48355" cy="64940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6" name="Прямая соединительная линия 15"/>
          <p:cNvCxnSpPr/>
          <p:nvPr/>
        </p:nvCxnSpPr>
        <p:spPr bwMode="auto">
          <a:xfrm flipH="1">
            <a:off x="6059527" y="2641666"/>
            <a:ext cx="48355" cy="64940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7" name="Прямая соединительная линия 16"/>
          <p:cNvCxnSpPr/>
          <p:nvPr/>
        </p:nvCxnSpPr>
        <p:spPr bwMode="auto">
          <a:xfrm flipH="1">
            <a:off x="7100687" y="2711420"/>
            <a:ext cx="130343" cy="9839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8" name="Прямая соединительная линия 17"/>
          <p:cNvCxnSpPr/>
          <p:nvPr/>
        </p:nvCxnSpPr>
        <p:spPr bwMode="auto">
          <a:xfrm>
            <a:off x="7994248" y="2677112"/>
            <a:ext cx="142627" cy="6325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5662789" y="386109"/>
            <a:ext cx="31562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 smtClean="0"/>
              <a:t>1 – гайка; 2 – шарикоподшипник; </a:t>
            </a:r>
          </a:p>
          <a:p>
            <a:pPr algn="l"/>
            <a:r>
              <a:rPr lang="ru-RU" dirty="0" smtClean="0"/>
              <a:t>3 – дистанционное кольцо; </a:t>
            </a:r>
          </a:p>
          <a:p>
            <a:pPr algn="l"/>
            <a:r>
              <a:rPr lang="ru-RU" dirty="0" smtClean="0"/>
              <a:t>4 – </a:t>
            </a:r>
            <a:r>
              <a:rPr lang="ru-RU" dirty="0" err="1" smtClean="0"/>
              <a:t>контртело</a:t>
            </a:r>
            <a:r>
              <a:rPr lang="ru-RU" dirty="0" smtClean="0"/>
              <a:t>; 5 – вал каретки;</a:t>
            </a:r>
          </a:p>
          <a:p>
            <a:pPr algn="l"/>
            <a:r>
              <a:rPr lang="ru-RU" dirty="0" smtClean="0"/>
              <a:t>6 – шарикоподшипник; </a:t>
            </a:r>
          </a:p>
          <a:p>
            <a:pPr algn="l"/>
            <a:r>
              <a:rPr lang="ru-RU" dirty="0" smtClean="0"/>
              <a:t>7 – корпус каретки</a:t>
            </a:r>
          </a:p>
          <a:p>
            <a:pPr algn="l"/>
            <a:endParaRPr lang="ru-RU" dirty="0"/>
          </a:p>
          <a:p>
            <a:pPr lvl="0" algn="l"/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2 -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3 -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remote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4 -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counterbody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5 -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carriage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shaft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6 -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ball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bearing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7 -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carriage</a:t>
            </a:r>
            <a:r>
              <a:rPr lang="ru-RU" altLang="ru-RU" sz="12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body</a:t>
            </a: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/>
          </a:p>
        </p:txBody>
      </p:sp>
      <p:pic>
        <p:nvPicPr>
          <p:cNvPr id="19" name="Рисунок 18" descr="D:\Алексей Сакало\ФОТО\Установка для испытаний на контактную усталость\DSCF658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6"/>
          <a:stretch/>
        </p:blipFill>
        <p:spPr bwMode="auto">
          <a:xfrm>
            <a:off x="384411" y="705467"/>
            <a:ext cx="2854791" cy="2797731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9"/>
          <p:cNvSpPr txBox="1"/>
          <p:nvPr/>
        </p:nvSpPr>
        <p:spPr>
          <a:xfrm>
            <a:off x="5349675" y="397690"/>
            <a:ext cx="381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cxnSp>
        <p:nvCxnSpPr>
          <p:cNvPr id="21" name="Прямая соединительная линия 20"/>
          <p:cNvCxnSpPr/>
          <p:nvPr/>
        </p:nvCxnSpPr>
        <p:spPr bwMode="auto">
          <a:xfrm flipH="1">
            <a:off x="5224188" y="646003"/>
            <a:ext cx="240511" cy="21464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30942866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CC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0" tIns="46800" rIns="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0" tIns="46800" rIns="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1599821</TotalTime>
  <Words>2775</Words>
  <Application>Microsoft Office PowerPoint</Application>
  <PresentationFormat>Экран (16:9)</PresentationFormat>
  <Paragraphs>253</Paragraphs>
  <Slides>18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Times New Roman</vt:lpstr>
      <vt:lpstr>Wingdings</vt:lpstr>
      <vt:lpstr>Cambria</vt:lpstr>
      <vt:lpstr>Default Design</vt:lpstr>
      <vt:lpstr>Уравнение</vt:lpstr>
      <vt:lpstr>Презентация PowerPoint</vt:lpstr>
      <vt:lpstr>Выщербины в рельсах и колесах железнодорожного подвижного состава</vt:lpstr>
      <vt:lpstr>Количество отцепок грузовых вагонов в ТОР из-за неисправностей колесных пар</vt:lpstr>
      <vt:lpstr>Способы повышения долговечности колес и рельсов</vt:lpstr>
      <vt:lpstr>Машины для испытаний на контактную усталость</vt:lpstr>
      <vt:lpstr>Экспериментальная машина для испытаний на контактную усталость</vt:lpstr>
      <vt:lpstr>Экспериментальная машина для испытаний на контактную усталость</vt:lpstr>
      <vt:lpstr>Машины для испытаний на контактную усталость</vt:lpstr>
      <vt:lpstr>Каретка с контртелом</vt:lpstr>
      <vt:lpstr>Образцы для испытаний на контактную усталость</vt:lpstr>
      <vt:lpstr>Распределение давлений на поверхности контакта</vt:lpstr>
      <vt:lpstr>Распределение давлений на поверхности контакта</vt:lpstr>
      <vt:lpstr>Распределение давлений на поверхности контакта</vt:lpstr>
      <vt:lpstr>Изменение условий в контакте, вызванное пластическими деформациями</vt:lpstr>
      <vt:lpstr>Результаты испытаний образцов рельсовой стали</vt:lpstr>
      <vt:lpstr>Обработка результатов испытаний</vt:lpstr>
      <vt:lpstr>Processing of the test results </vt:lpstr>
      <vt:lpstr>Литература</vt:lpstr>
    </vt:vector>
  </TitlesOfParts>
  <Company>BSTU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Содержание</dc:title>
  <dc:creator>Pogorelov;Sakalo</dc:creator>
  <cp:lastModifiedBy>Sakalo</cp:lastModifiedBy>
  <cp:revision>841</cp:revision>
  <dcterms:created xsi:type="dcterms:W3CDTF">2001-08-16T15:43:38Z</dcterms:created>
  <dcterms:modified xsi:type="dcterms:W3CDTF">2022-10-04T10:14:51Z</dcterms:modified>
</cp:coreProperties>
</file>