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5143500" type="screen16x9"/>
  <p:notesSz cx="6797675" cy="99282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A9A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45" autoAdjust="0"/>
    <p:restoredTop sz="94629" autoAdjust="0"/>
  </p:normalViewPr>
  <p:slideViewPr>
    <p:cSldViewPr>
      <p:cViewPr>
        <p:scale>
          <a:sx n="150" d="100"/>
          <a:sy n="150" d="100"/>
        </p:scale>
        <p:origin x="-420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82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52BDC-01C0-4BD0-9194-D3C7B07D8013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вапвпвп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40F924-9203-40EB-B722-5B85380113C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715701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A976E2-D7D9-4987-9071-F1BD96C7D09D}" type="datetimeFigureOut">
              <a:rPr lang="ru-RU" smtClean="0"/>
              <a:t>03.10.2022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ru-RU" smtClean="0"/>
              <a:t>вапвпвп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39657-AAC4-4273-88F5-D13D3215121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0720760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939657-AAC4-4273-88F5-D13D32151210}" type="slidenum">
              <a:rPr lang="ru-RU" smtClean="0"/>
              <a:t>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вапвпвп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5872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-374650" y="-13094"/>
            <a:ext cx="366712" cy="275035"/>
          </a:xfrm>
          <a:prstGeom prst="rect">
            <a:avLst/>
          </a:prstGeom>
          <a:solidFill>
            <a:srgbClr val="CD202C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-374650" y="261941"/>
            <a:ext cx="366712" cy="275035"/>
          </a:xfrm>
          <a:prstGeom prst="rect">
            <a:avLst/>
          </a:prstGeom>
          <a:solidFill>
            <a:srgbClr val="455D70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2" name="Rectangle 8"/>
          <p:cNvSpPr>
            <a:spLocks noChangeArrowheads="1"/>
          </p:cNvSpPr>
          <p:nvPr userDrawn="1"/>
        </p:nvSpPr>
        <p:spPr bwMode="auto">
          <a:xfrm>
            <a:off x="-374650" y="536972"/>
            <a:ext cx="366712" cy="275034"/>
          </a:xfrm>
          <a:prstGeom prst="rect">
            <a:avLst/>
          </a:prstGeom>
          <a:solidFill>
            <a:srgbClr val="68798B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" name="Rectangle 9"/>
          <p:cNvSpPr>
            <a:spLocks noChangeArrowheads="1"/>
          </p:cNvSpPr>
          <p:nvPr userDrawn="1"/>
        </p:nvSpPr>
        <p:spPr bwMode="auto">
          <a:xfrm>
            <a:off x="-374650" y="810816"/>
            <a:ext cx="366712" cy="275034"/>
          </a:xfrm>
          <a:prstGeom prst="rect">
            <a:avLst/>
          </a:prstGeom>
          <a:solidFill>
            <a:srgbClr val="909CAA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>
            <a:off x="-374650" y="1085867"/>
            <a:ext cx="366712" cy="275035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5" name="Rectangle 10"/>
          <p:cNvSpPr>
            <a:spLocks noChangeArrowheads="1"/>
          </p:cNvSpPr>
          <p:nvPr userDrawn="1"/>
        </p:nvSpPr>
        <p:spPr bwMode="auto">
          <a:xfrm>
            <a:off x="-374650" y="1360885"/>
            <a:ext cx="366712" cy="275034"/>
          </a:xfrm>
          <a:prstGeom prst="rect">
            <a:avLst/>
          </a:prstGeom>
          <a:solidFill>
            <a:srgbClr val="A3A86B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6" name="Rectangle 11"/>
          <p:cNvSpPr>
            <a:spLocks noChangeArrowheads="1"/>
          </p:cNvSpPr>
          <p:nvPr userDrawn="1"/>
        </p:nvSpPr>
        <p:spPr bwMode="auto">
          <a:xfrm>
            <a:off x="-374650" y="1635937"/>
            <a:ext cx="366712" cy="275035"/>
          </a:xfrm>
          <a:prstGeom prst="rect">
            <a:avLst/>
          </a:prstGeom>
          <a:solidFill>
            <a:srgbClr val="D3D7BD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7" name="Rectangle 12"/>
          <p:cNvSpPr>
            <a:spLocks noChangeArrowheads="1"/>
          </p:cNvSpPr>
          <p:nvPr userDrawn="1"/>
        </p:nvSpPr>
        <p:spPr bwMode="auto">
          <a:xfrm>
            <a:off x="-374650" y="1909780"/>
            <a:ext cx="366712" cy="275035"/>
          </a:xfrm>
          <a:prstGeom prst="rect">
            <a:avLst/>
          </a:prstGeom>
          <a:solidFill>
            <a:srgbClr val="0066A1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8" name="Rectangle 16"/>
          <p:cNvSpPr>
            <a:spLocks noChangeArrowheads="1"/>
          </p:cNvSpPr>
          <p:nvPr userDrawn="1"/>
        </p:nvSpPr>
        <p:spPr bwMode="auto">
          <a:xfrm>
            <a:off x="0" y="2"/>
            <a:ext cx="9144000" cy="536973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9" name="Rectangle 17"/>
          <p:cNvSpPr>
            <a:spLocks noChangeArrowheads="1"/>
          </p:cNvSpPr>
          <p:nvPr userDrawn="1"/>
        </p:nvSpPr>
        <p:spPr bwMode="auto">
          <a:xfrm>
            <a:off x="0" y="4880389"/>
            <a:ext cx="9144000" cy="263128"/>
          </a:xfrm>
          <a:prstGeom prst="rect">
            <a:avLst/>
          </a:prstGeom>
          <a:solidFill>
            <a:srgbClr val="BFC5CE"/>
          </a:solidFill>
          <a:ln>
            <a:noFill/>
          </a:ln>
          <a:effectLst>
            <a:outerShdw blurRad="40000" dist="23000" dir="5400000" rotWithShape="0">
              <a:srgbClr val="808080">
                <a:alpha val="34999"/>
              </a:srgbClr>
            </a:outerShdw>
          </a:effectLst>
          <a:extLst/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4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315922" y="1447804"/>
            <a:ext cx="4140199" cy="2657477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" name="Content Placeholder 2"/>
          <p:cNvSpPr>
            <a:spLocks noGrp="1"/>
          </p:cNvSpPr>
          <p:nvPr>
            <p:ph idx="12"/>
          </p:nvPr>
        </p:nvSpPr>
        <p:spPr>
          <a:xfrm>
            <a:off x="315914" y="4247769"/>
            <a:ext cx="4140200" cy="36592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rgbClr val="0066A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40433" y="573154"/>
            <a:ext cx="8458241" cy="207749"/>
          </a:xfrm>
        </p:spPr>
        <p:txBody>
          <a:bodyPr/>
          <a:lstStyle>
            <a:lvl1pPr>
              <a:defRPr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4629157" y="1447804"/>
            <a:ext cx="4140199" cy="2657477"/>
          </a:xfrm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11" name="Content Placeholder 2"/>
          <p:cNvSpPr>
            <a:spLocks noGrp="1"/>
          </p:cNvSpPr>
          <p:nvPr>
            <p:ph idx="15"/>
          </p:nvPr>
        </p:nvSpPr>
        <p:spPr>
          <a:xfrm>
            <a:off x="4629150" y="4247769"/>
            <a:ext cx="4140200" cy="36592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000" baseline="0">
                <a:solidFill>
                  <a:srgbClr val="0066A1"/>
                </a:solidFill>
              </a:defRPr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D3247-4EBF-4D20-A186-1C505CCBCC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5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3124200" y="4767279"/>
            <a:ext cx="2895600" cy="27384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en-US"/>
          </a:p>
        </p:txBody>
      </p:sp>
      <p:grpSp>
        <p:nvGrpSpPr>
          <p:cNvPr id="2" name="Группа 15"/>
          <p:cNvGrpSpPr>
            <a:grpSpLocks/>
          </p:cNvGrpSpPr>
          <p:nvPr userDrawn="1"/>
        </p:nvGrpSpPr>
        <p:grpSpPr bwMode="auto">
          <a:xfrm>
            <a:off x="8696662" y="4922919"/>
            <a:ext cx="407080" cy="197302"/>
            <a:chOff x="5385680" y="6487509"/>
            <a:chExt cx="1039813" cy="461962"/>
          </a:xfrm>
        </p:grpSpPr>
        <p:sp>
          <p:nvSpPr>
            <p:cNvPr id="27" name="Freeform 27"/>
            <p:cNvSpPr>
              <a:spLocks/>
            </p:cNvSpPr>
            <p:nvPr userDrawn="1"/>
          </p:nvSpPr>
          <p:spPr bwMode="auto">
            <a:xfrm>
              <a:off x="6048959" y="6487509"/>
              <a:ext cx="376534" cy="347934"/>
            </a:xfrm>
            <a:custGeom>
              <a:avLst/>
              <a:gdLst>
                <a:gd name="T0" fmla="*/ 693 w 1195"/>
                <a:gd name="T1" fmla="*/ 181 h 1091"/>
                <a:gd name="T2" fmla="*/ 762 w 1195"/>
                <a:gd name="T3" fmla="*/ 188 h 1091"/>
                <a:gd name="T4" fmla="*/ 801 w 1195"/>
                <a:gd name="T5" fmla="*/ 212 h 1091"/>
                <a:gd name="T6" fmla="*/ 823 w 1195"/>
                <a:gd name="T7" fmla="*/ 251 h 1091"/>
                <a:gd name="T8" fmla="*/ 830 w 1195"/>
                <a:gd name="T9" fmla="*/ 318 h 1091"/>
                <a:gd name="T10" fmla="*/ 827 w 1195"/>
                <a:gd name="T11" fmla="*/ 825 h 1091"/>
                <a:gd name="T12" fmla="*/ 809 w 1195"/>
                <a:gd name="T13" fmla="*/ 867 h 1091"/>
                <a:gd name="T14" fmla="*/ 775 w 1195"/>
                <a:gd name="T15" fmla="*/ 896 h 1091"/>
                <a:gd name="T16" fmla="*/ 719 w 1195"/>
                <a:gd name="T17" fmla="*/ 908 h 1091"/>
                <a:gd name="T18" fmla="*/ 460 w 1195"/>
                <a:gd name="T19" fmla="*/ 908 h 1091"/>
                <a:gd name="T20" fmla="*/ 413 w 1195"/>
                <a:gd name="T21" fmla="*/ 904 h 1091"/>
                <a:gd name="T22" fmla="*/ 381 w 1195"/>
                <a:gd name="T23" fmla="*/ 886 h 1091"/>
                <a:gd name="T24" fmla="*/ 367 w 1195"/>
                <a:gd name="T25" fmla="*/ 867 h 1091"/>
                <a:gd name="T26" fmla="*/ 361 w 1195"/>
                <a:gd name="T27" fmla="*/ 844 h 1091"/>
                <a:gd name="T28" fmla="*/ 367 w 1195"/>
                <a:gd name="T29" fmla="*/ 809 h 1091"/>
                <a:gd name="T30" fmla="*/ 390 w 1195"/>
                <a:gd name="T31" fmla="*/ 768 h 1091"/>
                <a:gd name="T32" fmla="*/ 239 w 1195"/>
                <a:gd name="T33" fmla="*/ 364 h 1091"/>
                <a:gd name="T34" fmla="*/ 16 w 1195"/>
                <a:gd name="T35" fmla="*/ 664 h 1091"/>
                <a:gd name="T36" fmla="*/ 1 w 1195"/>
                <a:gd name="T37" fmla="*/ 710 h 1091"/>
                <a:gd name="T38" fmla="*/ 4 w 1195"/>
                <a:gd name="T39" fmla="*/ 759 h 1091"/>
                <a:gd name="T40" fmla="*/ 34 w 1195"/>
                <a:gd name="T41" fmla="*/ 817 h 1091"/>
                <a:gd name="T42" fmla="*/ 137 w 1195"/>
                <a:gd name="T43" fmla="*/ 954 h 1091"/>
                <a:gd name="T44" fmla="*/ 211 w 1195"/>
                <a:gd name="T45" fmla="*/ 1033 h 1091"/>
                <a:gd name="T46" fmla="*/ 277 w 1195"/>
                <a:gd name="T47" fmla="*/ 1070 h 1091"/>
                <a:gd name="T48" fmla="*/ 355 w 1195"/>
                <a:gd name="T49" fmla="*/ 1087 h 1091"/>
                <a:gd name="T50" fmla="*/ 449 w 1195"/>
                <a:gd name="T51" fmla="*/ 1091 h 1091"/>
                <a:gd name="T52" fmla="*/ 728 w 1195"/>
                <a:gd name="T53" fmla="*/ 1091 h 1091"/>
                <a:gd name="T54" fmla="*/ 829 w 1195"/>
                <a:gd name="T55" fmla="*/ 1085 h 1091"/>
                <a:gd name="T56" fmla="*/ 908 w 1195"/>
                <a:gd name="T57" fmla="*/ 1070 h 1091"/>
                <a:gd name="T58" fmla="*/ 987 w 1195"/>
                <a:gd name="T59" fmla="*/ 1043 h 1091"/>
                <a:gd name="T60" fmla="*/ 1060 w 1195"/>
                <a:gd name="T61" fmla="*/ 997 h 1091"/>
                <a:gd name="T62" fmla="*/ 1119 w 1195"/>
                <a:gd name="T63" fmla="*/ 932 h 1091"/>
                <a:gd name="T64" fmla="*/ 1158 w 1195"/>
                <a:gd name="T65" fmla="*/ 861 h 1091"/>
                <a:gd name="T66" fmla="*/ 1180 w 1195"/>
                <a:gd name="T67" fmla="*/ 786 h 1091"/>
                <a:gd name="T68" fmla="*/ 1191 w 1195"/>
                <a:gd name="T69" fmla="*/ 719 h 1091"/>
                <a:gd name="T70" fmla="*/ 1195 w 1195"/>
                <a:gd name="T71" fmla="*/ 636 h 1091"/>
                <a:gd name="T72" fmla="*/ 1194 w 1195"/>
                <a:gd name="T73" fmla="*/ 391 h 1091"/>
                <a:gd name="T74" fmla="*/ 1185 w 1195"/>
                <a:gd name="T75" fmla="*/ 327 h 1091"/>
                <a:gd name="T76" fmla="*/ 1167 w 1195"/>
                <a:gd name="T77" fmla="*/ 255 h 1091"/>
                <a:gd name="T78" fmla="*/ 1134 w 1195"/>
                <a:gd name="T79" fmla="*/ 181 h 1091"/>
                <a:gd name="T80" fmla="*/ 1080 w 1195"/>
                <a:gd name="T81" fmla="*/ 113 h 1091"/>
                <a:gd name="T82" fmla="*/ 1012 w 1195"/>
                <a:gd name="T83" fmla="*/ 61 h 1091"/>
                <a:gd name="T84" fmla="*/ 935 w 1195"/>
                <a:gd name="T85" fmla="*/ 26 h 1091"/>
                <a:gd name="T86" fmla="*/ 856 w 1195"/>
                <a:gd name="T87" fmla="*/ 8 h 1091"/>
                <a:gd name="T88" fmla="*/ 777 w 1195"/>
                <a:gd name="T89" fmla="*/ 1 h 1091"/>
                <a:gd name="T90" fmla="*/ 367 w 1195"/>
                <a:gd name="T91" fmla="*/ 0 h 1091"/>
                <a:gd name="T92" fmla="*/ 305 w 1195"/>
                <a:gd name="T93" fmla="*/ 7 h 1091"/>
                <a:gd name="T94" fmla="*/ 269 w 1195"/>
                <a:gd name="T95" fmla="*/ 29 h 1091"/>
                <a:gd name="T96" fmla="*/ 245 w 1195"/>
                <a:gd name="T97" fmla="*/ 66 h 1091"/>
                <a:gd name="T98" fmla="*/ 239 w 1195"/>
                <a:gd name="T99" fmla="*/ 127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5" h="1091">
                  <a:moveTo>
                    <a:pt x="239" y="127"/>
                  </a:moveTo>
                  <a:lnTo>
                    <a:pt x="239" y="181"/>
                  </a:lnTo>
                  <a:lnTo>
                    <a:pt x="693" y="181"/>
                  </a:lnTo>
                  <a:lnTo>
                    <a:pt x="719" y="181"/>
                  </a:lnTo>
                  <a:lnTo>
                    <a:pt x="747" y="185"/>
                  </a:lnTo>
                  <a:lnTo>
                    <a:pt x="762" y="188"/>
                  </a:lnTo>
                  <a:lnTo>
                    <a:pt x="775" y="194"/>
                  </a:lnTo>
                  <a:lnTo>
                    <a:pt x="789" y="202"/>
                  </a:lnTo>
                  <a:lnTo>
                    <a:pt x="801" y="212"/>
                  </a:lnTo>
                  <a:lnTo>
                    <a:pt x="809" y="224"/>
                  </a:lnTo>
                  <a:lnTo>
                    <a:pt x="817" y="236"/>
                  </a:lnTo>
                  <a:lnTo>
                    <a:pt x="823" y="251"/>
                  </a:lnTo>
                  <a:lnTo>
                    <a:pt x="827" y="264"/>
                  </a:lnTo>
                  <a:lnTo>
                    <a:pt x="830" y="293"/>
                  </a:lnTo>
                  <a:lnTo>
                    <a:pt x="830" y="318"/>
                  </a:lnTo>
                  <a:lnTo>
                    <a:pt x="830" y="773"/>
                  </a:lnTo>
                  <a:lnTo>
                    <a:pt x="830" y="798"/>
                  </a:lnTo>
                  <a:lnTo>
                    <a:pt x="827" y="825"/>
                  </a:lnTo>
                  <a:lnTo>
                    <a:pt x="823" y="840"/>
                  </a:lnTo>
                  <a:lnTo>
                    <a:pt x="817" y="853"/>
                  </a:lnTo>
                  <a:lnTo>
                    <a:pt x="809" y="867"/>
                  </a:lnTo>
                  <a:lnTo>
                    <a:pt x="801" y="878"/>
                  </a:lnTo>
                  <a:lnTo>
                    <a:pt x="789" y="889"/>
                  </a:lnTo>
                  <a:lnTo>
                    <a:pt x="775" y="896"/>
                  </a:lnTo>
                  <a:lnTo>
                    <a:pt x="762" y="902"/>
                  </a:lnTo>
                  <a:lnTo>
                    <a:pt x="747" y="905"/>
                  </a:lnTo>
                  <a:lnTo>
                    <a:pt x="719" y="908"/>
                  </a:lnTo>
                  <a:lnTo>
                    <a:pt x="693" y="910"/>
                  </a:lnTo>
                  <a:lnTo>
                    <a:pt x="475" y="910"/>
                  </a:lnTo>
                  <a:lnTo>
                    <a:pt x="460" y="908"/>
                  </a:lnTo>
                  <a:lnTo>
                    <a:pt x="443" y="908"/>
                  </a:lnTo>
                  <a:lnTo>
                    <a:pt x="428" y="907"/>
                  </a:lnTo>
                  <a:lnTo>
                    <a:pt x="413" y="904"/>
                  </a:lnTo>
                  <a:lnTo>
                    <a:pt x="400" y="899"/>
                  </a:lnTo>
                  <a:lnTo>
                    <a:pt x="387" y="892"/>
                  </a:lnTo>
                  <a:lnTo>
                    <a:pt x="381" y="886"/>
                  </a:lnTo>
                  <a:lnTo>
                    <a:pt x="376" y="881"/>
                  </a:lnTo>
                  <a:lnTo>
                    <a:pt x="372" y="874"/>
                  </a:lnTo>
                  <a:lnTo>
                    <a:pt x="367" y="867"/>
                  </a:lnTo>
                  <a:lnTo>
                    <a:pt x="364" y="859"/>
                  </a:lnTo>
                  <a:lnTo>
                    <a:pt x="363" y="852"/>
                  </a:lnTo>
                  <a:lnTo>
                    <a:pt x="361" y="844"/>
                  </a:lnTo>
                  <a:lnTo>
                    <a:pt x="361" y="837"/>
                  </a:lnTo>
                  <a:lnTo>
                    <a:pt x="363" y="822"/>
                  </a:lnTo>
                  <a:lnTo>
                    <a:pt x="367" y="809"/>
                  </a:lnTo>
                  <a:lnTo>
                    <a:pt x="373" y="795"/>
                  </a:lnTo>
                  <a:lnTo>
                    <a:pt x="381" y="782"/>
                  </a:lnTo>
                  <a:lnTo>
                    <a:pt x="390" y="768"/>
                  </a:lnTo>
                  <a:lnTo>
                    <a:pt x="399" y="758"/>
                  </a:lnTo>
                  <a:lnTo>
                    <a:pt x="693" y="364"/>
                  </a:lnTo>
                  <a:lnTo>
                    <a:pt x="239" y="364"/>
                  </a:lnTo>
                  <a:lnTo>
                    <a:pt x="56" y="606"/>
                  </a:lnTo>
                  <a:lnTo>
                    <a:pt x="35" y="636"/>
                  </a:lnTo>
                  <a:lnTo>
                    <a:pt x="16" y="664"/>
                  </a:lnTo>
                  <a:lnTo>
                    <a:pt x="10" y="679"/>
                  </a:lnTo>
                  <a:lnTo>
                    <a:pt x="4" y="694"/>
                  </a:lnTo>
                  <a:lnTo>
                    <a:pt x="1" y="710"/>
                  </a:lnTo>
                  <a:lnTo>
                    <a:pt x="0" y="727"/>
                  </a:lnTo>
                  <a:lnTo>
                    <a:pt x="1" y="743"/>
                  </a:lnTo>
                  <a:lnTo>
                    <a:pt x="4" y="759"/>
                  </a:lnTo>
                  <a:lnTo>
                    <a:pt x="9" y="774"/>
                  </a:lnTo>
                  <a:lnTo>
                    <a:pt x="16" y="789"/>
                  </a:lnTo>
                  <a:lnTo>
                    <a:pt x="34" y="817"/>
                  </a:lnTo>
                  <a:lnTo>
                    <a:pt x="56" y="849"/>
                  </a:lnTo>
                  <a:lnTo>
                    <a:pt x="102" y="910"/>
                  </a:lnTo>
                  <a:lnTo>
                    <a:pt x="137" y="954"/>
                  </a:lnTo>
                  <a:lnTo>
                    <a:pt x="172" y="996"/>
                  </a:lnTo>
                  <a:lnTo>
                    <a:pt x="192" y="1015"/>
                  </a:lnTo>
                  <a:lnTo>
                    <a:pt x="211" y="1033"/>
                  </a:lnTo>
                  <a:lnTo>
                    <a:pt x="232" y="1048"/>
                  </a:lnTo>
                  <a:lnTo>
                    <a:pt x="254" y="1061"/>
                  </a:lnTo>
                  <a:lnTo>
                    <a:pt x="277" y="1070"/>
                  </a:lnTo>
                  <a:lnTo>
                    <a:pt x="302" y="1078"/>
                  </a:lnTo>
                  <a:lnTo>
                    <a:pt x="327" y="1084"/>
                  </a:lnTo>
                  <a:lnTo>
                    <a:pt x="355" y="1087"/>
                  </a:lnTo>
                  <a:lnTo>
                    <a:pt x="385" y="1090"/>
                  </a:lnTo>
                  <a:lnTo>
                    <a:pt x="416" y="1091"/>
                  </a:lnTo>
                  <a:lnTo>
                    <a:pt x="449" y="1091"/>
                  </a:lnTo>
                  <a:lnTo>
                    <a:pt x="485" y="1091"/>
                  </a:lnTo>
                  <a:lnTo>
                    <a:pt x="683" y="1091"/>
                  </a:lnTo>
                  <a:lnTo>
                    <a:pt x="728" y="1091"/>
                  </a:lnTo>
                  <a:lnTo>
                    <a:pt x="777" y="1090"/>
                  </a:lnTo>
                  <a:lnTo>
                    <a:pt x="802" y="1088"/>
                  </a:lnTo>
                  <a:lnTo>
                    <a:pt x="829" y="1085"/>
                  </a:lnTo>
                  <a:lnTo>
                    <a:pt x="856" y="1081"/>
                  </a:lnTo>
                  <a:lnTo>
                    <a:pt x="882" y="1076"/>
                  </a:lnTo>
                  <a:lnTo>
                    <a:pt x="908" y="1070"/>
                  </a:lnTo>
                  <a:lnTo>
                    <a:pt x="935" y="1063"/>
                  </a:lnTo>
                  <a:lnTo>
                    <a:pt x="961" y="1054"/>
                  </a:lnTo>
                  <a:lnTo>
                    <a:pt x="987" y="1043"/>
                  </a:lnTo>
                  <a:lnTo>
                    <a:pt x="1012" y="1030"/>
                  </a:lnTo>
                  <a:lnTo>
                    <a:pt x="1036" y="1015"/>
                  </a:lnTo>
                  <a:lnTo>
                    <a:pt x="1060" y="997"/>
                  </a:lnTo>
                  <a:lnTo>
                    <a:pt x="1080" y="977"/>
                  </a:lnTo>
                  <a:lnTo>
                    <a:pt x="1101" y="956"/>
                  </a:lnTo>
                  <a:lnTo>
                    <a:pt x="1119" y="932"/>
                  </a:lnTo>
                  <a:lnTo>
                    <a:pt x="1134" y="908"/>
                  </a:lnTo>
                  <a:lnTo>
                    <a:pt x="1147" y="884"/>
                  </a:lnTo>
                  <a:lnTo>
                    <a:pt x="1158" y="861"/>
                  </a:lnTo>
                  <a:lnTo>
                    <a:pt x="1167" y="835"/>
                  </a:lnTo>
                  <a:lnTo>
                    <a:pt x="1174" y="811"/>
                  </a:lnTo>
                  <a:lnTo>
                    <a:pt x="1180" y="786"/>
                  </a:lnTo>
                  <a:lnTo>
                    <a:pt x="1185" y="764"/>
                  </a:lnTo>
                  <a:lnTo>
                    <a:pt x="1189" y="740"/>
                  </a:lnTo>
                  <a:lnTo>
                    <a:pt x="1191" y="719"/>
                  </a:lnTo>
                  <a:lnTo>
                    <a:pt x="1194" y="698"/>
                  </a:lnTo>
                  <a:lnTo>
                    <a:pt x="1195" y="663"/>
                  </a:lnTo>
                  <a:lnTo>
                    <a:pt x="1195" y="636"/>
                  </a:lnTo>
                  <a:lnTo>
                    <a:pt x="1195" y="455"/>
                  </a:lnTo>
                  <a:lnTo>
                    <a:pt x="1195" y="426"/>
                  </a:lnTo>
                  <a:lnTo>
                    <a:pt x="1194" y="391"/>
                  </a:lnTo>
                  <a:lnTo>
                    <a:pt x="1191" y="371"/>
                  </a:lnTo>
                  <a:lnTo>
                    <a:pt x="1189" y="349"/>
                  </a:lnTo>
                  <a:lnTo>
                    <a:pt x="1185" y="327"/>
                  </a:lnTo>
                  <a:lnTo>
                    <a:pt x="1180" y="303"/>
                  </a:lnTo>
                  <a:lnTo>
                    <a:pt x="1174" y="279"/>
                  </a:lnTo>
                  <a:lnTo>
                    <a:pt x="1167" y="255"/>
                  </a:lnTo>
                  <a:lnTo>
                    <a:pt x="1158" y="230"/>
                  </a:lnTo>
                  <a:lnTo>
                    <a:pt x="1147" y="206"/>
                  </a:lnTo>
                  <a:lnTo>
                    <a:pt x="1134" y="181"/>
                  </a:lnTo>
                  <a:lnTo>
                    <a:pt x="1119" y="157"/>
                  </a:lnTo>
                  <a:lnTo>
                    <a:pt x="1101" y="135"/>
                  </a:lnTo>
                  <a:lnTo>
                    <a:pt x="1080" y="113"/>
                  </a:lnTo>
                  <a:lnTo>
                    <a:pt x="1060" y="93"/>
                  </a:lnTo>
                  <a:lnTo>
                    <a:pt x="1036" y="75"/>
                  </a:lnTo>
                  <a:lnTo>
                    <a:pt x="1012" y="61"/>
                  </a:lnTo>
                  <a:lnTo>
                    <a:pt x="987" y="47"/>
                  </a:lnTo>
                  <a:lnTo>
                    <a:pt x="961" y="37"/>
                  </a:lnTo>
                  <a:lnTo>
                    <a:pt x="935" y="26"/>
                  </a:lnTo>
                  <a:lnTo>
                    <a:pt x="908" y="19"/>
                  </a:lnTo>
                  <a:lnTo>
                    <a:pt x="882" y="13"/>
                  </a:lnTo>
                  <a:lnTo>
                    <a:pt x="856" y="8"/>
                  </a:lnTo>
                  <a:lnTo>
                    <a:pt x="829" y="5"/>
                  </a:lnTo>
                  <a:lnTo>
                    <a:pt x="802" y="3"/>
                  </a:lnTo>
                  <a:lnTo>
                    <a:pt x="777" y="1"/>
                  </a:lnTo>
                  <a:lnTo>
                    <a:pt x="728" y="0"/>
                  </a:lnTo>
                  <a:lnTo>
                    <a:pt x="683" y="0"/>
                  </a:lnTo>
                  <a:lnTo>
                    <a:pt x="367" y="0"/>
                  </a:lnTo>
                  <a:lnTo>
                    <a:pt x="344" y="0"/>
                  </a:lnTo>
                  <a:lnTo>
                    <a:pt x="318" y="3"/>
                  </a:lnTo>
                  <a:lnTo>
                    <a:pt x="305" y="7"/>
                  </a:lnTo>
                  <a:lnTo>
                    <a:pt x="293" y="11"/>
                  </a:lnTo>
                  <a:lnTo>
                    <a:pt x="281" y="19"/>
                  </a:lnTo>
                  <a:lnTo>
                    <a:pt x="269" y="29"/>
                  </a:lnTo>
                  <a:lnTo>
                    <a:pt x="259" y="41"/>
                  </a:lnTo>
                  <a:lnTo>
                    <a:pt x="251" y="53"/>
                  </a:lnTo>
                  <a:lnTo>
                    <a:pt x="245" y="66"/>
                  </a:lnTo>
                  <a:lnTo>
                    <a:pt x="242" y="78"/>
                  </a:lnTo>
                  <a:lnTo>
                    <a:pt x="239" y="104"/>
                  </a:lnTo>
                  <a:lnTo>
                    <a:pt x="239" y="127"/>
                  </a:lnTo>
                  <a:close/>
                </a:path>
              </a:pathLst>
            </a:custGeom>
            <a:solidFill>
              <a:srgbClr val="E21A1A"/>
            </a:solidFill>
            <a:ln>
              <a:noFill/>
            </a:ln>
            <a:ex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9pPr>
            </a:lstStyle>
            <a:p>
              <a:pPr defTabSz="478606">
                <a:defRPr/>
              </a:pPr>
              <a:endParaRPr lang="ru-RU" dirty="0"/>
            </a:p>
          </p:txBody>
        </p:sp>
        <p:sp>
          <p:nvSpPr>
            <p:cNvPr id="28" name="Freeform 28"/>
            <p:cNvSpPr>
              <a:spLocks/>
            </p:cNvSpPr>
            <p:nvPr userDrawn="1"/>
          </p:nvSpPr>
          <p:spPr bwMode="auto">
            <a:xfrm>
              <a:off x="5779593" y="6601539"/>
              <a:ext cx="312813" cy="233905"/>
            </a:xfrm>
            <a:custGeom>
              <a:avLst/>
              <a:gdLst>
                <a:gd name="T0" fmla="*/ 546 w 1002"/>
                <a:gd name="T1" fmla="*/ 0 h 727"/>
                <a:gd name="T2" fmla="*/ 1002 w 1002"/>
                <a:gd name="T3" fmla="*/ 0 h 727"/>
                <a:gd name="T4" fmla="*/ 456 w 1002"/>
                <a:gd name="T5" fmla="*/ 727 h 727"/>
                <a:gd name="T6" fmla="*/ 0 w 1002"/>
                <a:gd name="T7" fmla="*/ 727 h 727"/>
                <a:gd name="T8" fmla="*/ 546 w 1002"/>
                <a:gd name="T9" fmla="*/ 0 h 7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2" h="727">
                  <a:moveTo>
                    <a:pt x="546" y="0"/>
                  </a:moveTo>
                  <a:lnTo>
                    <a:pt x="1002" y="0"/>
                  </a:lnTo>
                  <a:lnTo>
                    <a:pt x="456" y="727"/>
                  </a:lnTo>
                  <a:lnTo>
                    <a:pt x="0" y="727"/>
                  </a:lnTo>
                  <a:lnTo>
                    <a:pt x="546" y="0"/>
                  </a:lnTo>
                  <a:close/>
                </a:path>
              </a:pathLst>
            </a:custGeom>
            <a:solidFill>
              <a:srgbClr val="E21A1A"/>
            </a:solidFill>
            <a:ln>
              <a:noFill/>
            </a:ln>
            <a:ex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9pPr>
            </a:lstStyle>
            <a:p>
              <a:pPr defTabSz="478606">
                <a:defRPr/>
              </a:pPr>
              <a:endParaRPr lang="ru-RU" dirty="0"/>
            </a:p>
          </p:txBody>
        </p:sp>
        <p:sp>
          <p:nvSpPr>
            <p:cNvPr id="29" name="Freeform 29"/>
            <p:cNvSpPr>
              <a:spLocks/>
            </p:cNvSpPr>
            <p:nvPr userDrawn="1"/>
          </p:nvSpPr>
          <p:spPr bwMode="auto">
            <a:xfrm>
              <a:off x="5385680" y="6601539"/>
              <a:ext cx="434463" cy="347932"/>
            </a:xfrm>
            <a:custGeom>
              <a:avLst/>
              <a:gdLst>
                <a:gd name="T0" fmla="*/ 0 w 1377"/>
                <a:gd name="T1" fmla="*/ 104 h 1091"/>
                <a:gd name="T2" fmla="*/ 7 w 1377"/>
                <a:gd name="T3" fmla="*/ 65 h 1091"/>
                <a:gd name="T4" fmla="*/ 19 w 1377"/>
                <a:gd name="T5" fmla="*/ 42 h 1091"/>
                <a:gd name="T6" fmla="*/ 42 w 1377"/>
                <a:gd name="T7" fmla="*/ 19 h 1091"/>
                <a:gd name="T8" fmla="*/ 67 w 1377"/>
                <a:gd name="T9" fmla="*/ 6 h 1091"/>
                <a:gd name="T10" fmla="*/ 104 w 1377"/>
                <a:gd name="T11" fmla="*/ 0 h 1091"/>
                <a:gd name="T12" fmla="*/ 892 w 1377"/>
                <a:gd name="T13" fmla="*/ 0 h 1091"/>
                <a:gd name="T14" fmla="*/ 960 w 1377"/>
                <a:gd name="T15" fmla="*/ 0 h 1091"/>
                <a:gd name="T16" fmla="*/ 1021 w 1377"/>
                <a:gd name="T17" fmla="*/ 3 h 1091"/>
                <a:gd name="T18" fmla="*/ 1075 w 1377"/>
                <a:gd name="T19" fmla="*/ 12 h 1091"/>
                <a:gd name="T20" fmla="*/ 1122 w 1377"/>
                <a:gd name="T21" fmla="*/ 30 h 1091"/>
                <a:gd name="T22" fmla="*/ 1166 w 1377"/>
                <a:gd name="T23" fmla="*/ 58 h 1091"/>
                <a:gd name="T24" fmla="*/ 1204 w 1377"/>
                <a:gd name="T25" fmla="*/ 94 h 1091"/>
                <a:gd name="T26" fmla="*/ 1274 w 1377"/>
                <a:gd name="T27" fmla="*/ 181 h 1091"/>
                <a:gd name="T28" fmla="*/ 1343 w 1377"/>
                <a:gd name="T29" fmla="*/ 272 h 1091"/>
                <a:gd name="T30" fmla="*/ 1367 w 1377"/>
                <a:gd name="T31" fmla="*/ 317 h 1091"/>
                <a:gd name="T32" fmla="*/ 1375 w 1377"/>
                <a:gd name="T33" fmla="*/ 346 h 1091"/>
                <a:gd name="T34" fmla="*/ 1375 w 1377"/>
                <a:gd name="T35" fmla="*/ 379 h 1091"/>
                <a:gd name="T36" fmla="*/ 1367 w 1377"/>
                <a:gd name="T37" fmla="*/ 410 h 1091"/>
                <a:gd name="T38" fmla="*/ 1341 w 1377"/>
                <a:gd name="T39" fmla="*/ 455 h 1091"/>
                <a:gd name="T40" fmla="*/ 1137 w 1377"/>
                <a:gd name="T41" fmla="*/ 727 h 1091"/>
                <a:gd name="T42" fmla="*/ 978 w 1377"/>
                <a:gd name="T43" fmla="*/ 333 h 1091"/>
                <a:gd name="T44" fmla="*/ 996 w 1377"/>
                <a:gd name="T45" fmla="*/ 309 h 1091"/>
                <a:gd name="T46" fmla="*/ 1009 w 1377"/>
                <a:gd name="T47" fmla="*/ 282 h 1091"/>
                <a:gd name="T48" fmla="*/ 1015 w 1377"/>
                <a:gd name="T49" fmla="*/ 253 h 1091"/>
                <a:gd name="T50" fmla="*/ 1014 w 1377"/>
                <a:gd name="T51" fmla="*/ 238 h 1091"/>
                <a:gd name="T52" fmla="*/ 1009 w 1377"/>
                <a:gd name="T53" fmla="*/ 223 h 1091"/>
                <a:gd name="T54" fmla="*/ 1000 w 1377"/>
                <a:gd name="T55" fmla="*/ 210 h 1091"/>
                <a:gd name="T56" fmla="*/ 990 w 1377"/>
                <a:gd name="T57" fmla="*/ 199 h 1091"/>
                <a:gd name="T58" fmla="*/ 963 w 1377"/>
                <a:gd name="T59" fmla="*/ 186 h 1091"/>
                <a:gd name="T60" fmla="*/ 932 w 1377"/>
                <a:gd name="T61" fmla="*/ 181 h 1091"/>
                <a:gd name="T62" fmla="*/ 902 w 1377"/>
                <a:gd name="T63" fmla="*/ 181 h 1091"/>
                <a:gd name="T64" fmla="*/ 546 w 1377"/>
                <a:gd name="T65" fmla="*/ 1091 h 1091"/>
                <a:gd name="T66" fmla="*/ 181 w 1377"/>
                <a:gd name="T67" fmla="*/ 181 h 1091"/>
                <a:gd name="T68" fmla="*/ 0 w 1377"/>
                <a:gd name="T69" fmla="*/ 128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377" h="1091">
                  <a:moveTo>
                    <a:pt x="0" y="128"/>
                  </a:moveTo>
                  <a:lnTo>
                    <a:pt x="0" y="104"/>
                  </a:lnTo>
                  <a:lnTo>
                    <a:pt x="3" y="79"/>
                  </a:lnTo>
                  <a:lnTo>
                    <a:pt x="7" y="65"/>
                  </a:lnTo>
                  <a:lnTo>
                    <a:pt x="12" y="53"/>
                  </a:lnTo>
                  <a:lnTo>
                    <a:pt x="19" y="42"/>
                  </a:lnTo>
                  <a:lnTo>
                    <a:pt x="30" y="30"/>
                  </a:lnTo>
                  <a:lnTo>
                    <a:pt x="42" y="19"/>
                  </a:lnTo>
                  <a:lnTo>
                    <a:pt x="53" y="12"/>
                  </a:lnTo>
                  <a:lnTo>
                    <a:pt x="67" y="6"/>
                  </a:lnTo>
                  <a:lnTo>
                    <a:pt x="79" y="3"/>
                  </a:lnTo>
                  <a:lnTo>
                    <a:pt x="104" y="0"/>
                  </a:lnTo>
                  <a:lnTo>
                    <a:pt x="128" y="0"/>
                  </a:lnTo>
                  <a:lnTo>
                    <a:pt x="892" y="0"/>
                  </a:lnTo>
                  <a:lnTo>
                    <a:pt x="927" y="0"/>
                  </a:lnTo>
                  <a:lnTo>
                    <a:pt x="960" y="0"/>
                  </a:lnTo>
                  <a:lnTo>
                    <a:pt x="991" y="1"/>
                  </a:lnTo>
                  <a:lnTo>
                    <a:pt x="1021" y="3"/>
                  </a:lnTo>
                  <a:lnTo>
                    <a:pt x="1048" y="6"/>
                  </a:lnTo>
                  <a:lnTo>
                    <a:pt x="1075" y="12"/>
                  </a:lnTo>
                  <a:lnTo>
                    <a:pt x="1099" y="19"/>
                  </a:lnTo>
                  <a:lnTo>
                    <a:pt x="1122" y="30"/>
                  </a:lnTo>
                  <a:lnTo>
                    <a:pt x="1145" y="42"/>
                  </a:lnTo>
                  <a:lnTo>
                    <a:pt x="1166" y="58"/>
                  </a:lnTo>
                  <a:lnTo>
                    <a:pt x="1185" y="74"/>
                  </a:lnTo>
                  <a:lnTo>
                    <a:pt x="1204" y="94"/>
                  </a:lnTo>
                  <a:lnTo>
                    <a:pt x="1240" y="137"/>
                  </a:lnTo>
                  <a:lnTo>
                    <a:pt x="1274" y="181"/>
                  </a:lnTo>
                  <a:lnTo>
                    <a:pt x="1320" y="242"/>
                  </a:lnTo>
                  <a:lnTo>
                    <a:pt x="1343" y="272"/>
                  </a:lnTo>
                  <a:lnTo>
                    <a:pt x="1361" y="302"/>
                  </a:lnTo>
                  <a:lnTo>
                    <a:pt x="1367" y="317"/>
                  </a:lnTo>
                  <a:lnTo>
                    <a:pt x="1372" y="331"/>
                  </a:lnTo>
                  <a:lnTo>
                    <a:pt x="1375" y="346"/>
                  </a:lnTo>
                  <a:lnTo>
                    <a:pt x="1377" y="363"/>
                  </a:lnTo>
                  <a:lnTo>
                    <a:pt x="1375" y="379"/>
                  </a:lnTo>
                  <a:lnTo>
                    <a:pt x="1372" y="395"/>
                  </a:lnTo>
                  <a:lnTo>
                    <a:pt x="1367" y="410"/>
                  </a:lnTo>
                  <a:lnTo>
                    <a:pt x="1359" y="425"/>
                  </a:lnTo>
                  <a:lnTo>
                    <a:pt x="1341" y="455"/>
                  </a:lnTo>
                  <a:lnTo>
                    <a:pt x="1320" y="485"/>
                  </a:lnTo>
                  <a:lnTo>
                    <a:pt x="1137" y="727"/>
                  </a:lnTo>
                  <a:lnTo>
                    <a:pt x="682" y="727"/>
                  </a:lnTo>
                  <a:lnTo>
                    <a:pt x="978" y="333"/>
                  </a:lnTo>
                  <a:lnTo>
                    <a:pt x="987" y="321"/>
                  </a:lnTo>
                  <a:lnTo>
                    <a:pt x="996" y="309"/>
                  </a:lnTo>
                  <a:lnTo>
                    <a:pt x="1003" y="296"/>
                  </a:lnTo>
                  <a:lnTo>
                    <a:pt x="1009" y="282"/>
                  </a:lnTo>
                  <a:lnTo>
                    <a:pt x="1014" y="268"/>
                  </a:lnTo>
                  <a:lnTo>
                    <a:pt x="1015" y="253"/>
                  </a:lnTo>
                  <a:lnTo>
                    <a:pt x="1015" y="245"/>
                  </a:lnTo>
                  <a:lnTo>
                    <a:pt x="1014" y="238"/>
                  </a:lnTo>
                  <a:lnTo>
                    <a:pt x="1012" y="230"/>
                  </a:lnTo>
                  <a:lnTo>
                    <a:pt x="1009" y="223"/>
                  </a:lnTo>
                  <a:lnTo>
                    <a:pt x="1005" y="216"/>
                  </a:lnTo>
                  <a:lnTo>
                    <a:pt x="1000" y="210"/>
                  </a:lnTo>
                  <a:lnTo>
                    <a:pt x="994" y="204"/>
                  </a:lnTo>
                  <a:lnTo>
                    <a:pt x="990" y="199"/>
                  </a:lnTo>
                  <a:lnTo>
                    <a:pt x="976" y="192"/>
                  </a:lnTo>
                  <a:lnTo>
                    <a:pt x="963" y="186"/>
                  </a:lnTo>
                  <a:lnTo>
                    <a:pt x="948" y="183"/>
                  </a:lnTo>
                  <a:lnTo>
                    <a:pt x="932" y="181"/>
                  </a:lnTo>
                  <a:lnTo>
                    <a:pt x="917" y="181"/>
                  </a:lnTo>
                  <a:lnTo>
                    <a:pt x="902" y="181"/>
                  </a:lnTo>
                  <a:lnTo>
                    <a:pt x="546" y="181"/>
                  </a:lnTo>
                  <a:lnTo>
                    <a:pt x="546" y="1091"/>
                  </a:lnTo>
                  <a:lnTo>
                    <a:pt x="181" y="1091"/>
                  </a:lnTo>
                  <a:lnTo>
                    <a:pt x="181" y="181"/>
                  </a:lnTo>
                  <a:lnTo>
                    <a:pt x="0" y="181"/>
                  </a:lnTo>
                  <a:lnTo>
                    <a:pt x="0" y="128"/>
                  </a:lnTo>
                  <a:close/>
                </a:path>
              </a:pathLst>
            </a:custGeom>
            <a:solidFill>
              <a:srgbClr val="E21A1A"/>
            </a:solidFill>
            <a:ln>
              <a:noFill/>
            </a:ln>
            <a:extLst/>
          </p:spPr>
          <p:txBody>
            <a:bodyPr/>
            <a:lstStyle>
              <a:defPPr>
                <a:defRPr lang="ru-RU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charset="0"/>
                  <a:ea typeface="+mn-ea"/>
                  <a:cs typeface="Arial" charset="0"/>
                </a:defRPr>
              </a:lvl9pPr>
            </a:lstStyle>
            <a:p>
              <a:pPr defTabSz="478606">
                <a:defRPr/>
              </a:pPr>
              <a:endParaRPr lang="ru-RU" dirty="0"/>
            </a:p>
          </p:txBody>
        </p:sp>
      </p:grpSp>
    </p:spTree>
    <p:extLst>
      <p:ext uri="{BB962C8B-B14F-4D97-AF65-F5344CB8AC3E}">
        <p14:creationId xmlns:p14="http://schemas.microsoft.com/office/powerpoint/2010/main" val="2655901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151335"/>
            <a:ext cx="4041775" cy="47982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04788"/>
            <a:ext cx="3008313" cy="8715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076325"/>
            <a:ext cx="3008313" cy="351829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459582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Пятый научно-технический семинар «Компьютерное моделирование в железнодорожном транспорте: динамика, прочность, износ» | 05/10/2022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4" descr="C:\Natarius\RZD 2012\Форма хоккеистов\вставка красный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7882" y="3287807"/>
            <a:ext cx="9169759" cy="1861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5"/>
          <p:cNvSpPr>
            <a:spLocks/>
          </p:cNvSpPr>
          <p:nvPr/>
        </p:nvSpPr>
        <p:spPr bwMode="auto">
          <a:xfrm>
            <a:off x="-17882" y="4803998"/>
            <a:ext cx="9169759" cy="36004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pPr>
              <a:defRPr/>
            </a:pPr>
            <a:r>
              <a:rPr lang="ru-RU" sz="1000" b="1" dirty="0"/>
              <a:t>Пятый научно-технический семинар</a:t>
            </a:r>
          </a:p>
          <a:p>
            <a:pPr>
              <a:defRPr/>
            </a:pPr>
            <a:r>
              <a:rPr lang="ru-RU" sz="1000" b="1" dirty="0"/>
              <a:t>«Компьютерное моделирование в железнодорожном транспорте: динамика, прочность, износ»</a:t>
            </a:r>
            <a:r>
              <a:rPr lang="en-US" sz="1000" b="1" dirty="0"/>
              <a:t> | </a:t>
            </a:r>
            <a:r>
              <a:rPr lang="ru-RU" sz="1000" b="1" dirty="0" smtClean="0"/>
              <a:t>0</a:t>
            </a:r>
            <a:r>
              <a:rPr lang="en-US" sz="1000" b="1" dirty="0" smtClean="0"/>
              <a:t>6/</a:t>
            </a:r>
            <a:r>
              <a:rPr lang="ru-RU" sz="1000" b="1" dirty="0"/>
              <a:t>10</a:t>
            </a:r>
            <a:r>
              <a:rPr lang="en-US" sz="1000" b="1" dirty="0"/>
              <a:t>/</a:t>
            </a:r>
            <a:r>
              <a:rPr lang="ru-RU" sz="1000" b="1" dirty="0" smtClean="0"/>
              <a:t>2022</a:t>
            </a:r>
            <a:endParaRPr lang="ru-RU" sz="1000" b="1" dirty="0"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3190786"/>
            <a:ext cx="5832648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тензометрической колесной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пары</a:t>
            </a:r>
            <a:endParaRPr lang="en-US" sz="20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Strain Gauge Wheel Set </a:t>
            </a:r>
            <a:r>
              <a:rPr lang="en-US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</a:t>
            </a:r>
            <a:endParaRPr lang="ru-RU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Subtitle 6"/>
          <p:cNvSpPr txBox="1">
            <a:spLocks/>
          </p:cNvSpPr>
          <p:nvPr/>
        </p:nvSpPr>
        <p:spPr bwMode="auto">
          <a:xfrm>
            <a:off x="0" y="3844230"/>
            <a:ext cx="4680000" cy="671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60000"/>
          <a:lstStyle/>
          <a:p>
            <a:pPr>
              <a:defRPr/>
            </a:pP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Акашев Михаил Геннадьевич</a:t>
            </a:r>
          </a:p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в</a:t>
            </a:r>
            <a:r>
              <a:rPr lang="ru-RU" sz="1400" dirty="0" smtClean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едущий инженер отдела пути и специального подвижного состава АО «ВНИКТИ»</a:t>
            </a:r>
          </a:p>
        </p:txBody>
      </p:sp>
      <p:sp>
        <p:nvSpPr>
          <p:cNvPr id="9" name="Subtitle 6"/>
          <p:cNvSpPr txBox="1">
            <a:spLocks/>
          </p:cNvSpPr>
          <p:nvPr/>
        </p:nvSpPr>
        <p:spPr bwMode="auto">
          <a:xfrm>
            <a:off x="5796000" y="3844231"/>
            <a:ext cx="3347864" cy="88775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Савоськин Анатолий Николаевич</a:t>
            </a:r>
          </a:p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доктор технических наук, профессор</a:t>
            </a:r>
          </a:p>
          <a:p>
            <a:pPr>
              <a:defRPr/>
            </a:pPr>
            <a:r>
              <a:rPr lang="ru-RU" sz="1400" dirty="0">
                <a:latin typeface="Times New Roman" panose="02020603050405020304" pitchFamily="18" charset="0"/>
                <a:ea typeface="ＭＳ Ｐゴシック" charset="-128"/>
                <a:cs typeface="Times New Roman" panose="02020603050405020304" pitchFamily="18" charset="0"/>
                <a:sym typeface="GillSans-Normal" charset="-52"/>
              </a:rPr>
              <a:t>РУТ (МИИТ), кафедра «Электропоезда и локомотивы»</a:t>
            </a:r>
            <a:endParaRPr lang="en-US" sz="1400" dirty="0">
              <a:latin typeface="Times New Roman" panose="02020603050405020304" pitchFamily="18" charset="0"/>
              <a:ea typeface="ＭＳ Ｐゴシック" charset="-128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0"/>
          <a:stretch>
            <a:fillRect/>
          </a:stretch>
        </p:blipFill>
        <p:spPr bwMode="auto">
          <a:xfrm>
            <a:off x="1187624" y="51470"/>
            <a:ext cx="6768752" cy="32198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0580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Рисунок 19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695" y="3075806"/>
            <a:ext cx="4140000" cy="1800000"/>
          </a:xfrm>
          <a:prstGeom prst="rect">
            <a:avLst/>
          </a:prstGeom>
          <a:noFill/>
        </p:spPr>
      </p:pic>
      <p:pic>
        <p:nvPicPr>
          <p:cNvPr id="17" name="Рисунок 16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730" y="3075806"/>
            <a:ext cx="4140000" cy="1800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0" y="1528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635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Зависимости </a:t>
            </a: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между показаниями ВТ и силами в точках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контакта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0850" indent="635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Readings by Virtual Strain Gauges Vs. Forces at Contact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Point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4590" y="2859782"/>
            <a:ext cx="424325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Зависимость </a:t>
            </a:r>
            <a:r>
              <a:rPr lang="en-US" sz="1000" i="1" dirty="0" smtClean="0">
                <a:latin typeface="Verdana" pitchFamily="34" charset="0"/>
                <a:ea typeface="Verdana" pitchFamily="34" charset="0"/>
              </a:rPr>
              <a:t>N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1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от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l-GR" sz="1000" i="1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Z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i="1" dirty="0" smtClean="0">
                <a:latin typeface="Verdana" pitchFamily="34" charset="0"/>
                <a:ea typeface="Verdana" pitchFamily="34" charset="0"/>
              </a:rPr>
              <a:t>N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1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versus </a:t>
            </a:r>
            <a:r>
              <a:rPr lang="el-GR" sz="1000" i="1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Z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)</a:t>
            </a:r>
            <a:endParaRPr lang="ru-RU" sz="1000" dirty="0" smtClean="0">
              <a:latin typeface="Verdana" pitchFamily="34" charset="0"/>
              <a:ea typeface="Verdana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9229701"/>
              </p:ext>
            </p:extLst>
          </p:nvPr>
        </p:nvGraphicFramePr>
        <p:xfrm>
          <a:off x="442011" y="627534"/>
          <a:ext cx="8229600" cy="22235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113765"/>
                <a:gridCol w="2415807"/>
                <a:gridCol w="1850014"/>
                <a:gridCol w="1850014"/>
              </a:tblGrid>
              <a:tr h="360000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Вариант</a:t>
                      </a:r>
                      <a:r>
                        <a:rPr lang="en-US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 </a:t>
                      </a:r>
                      <a:r>
                        <a:rPr lang="ru-RU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нагружения</a:t>
                      </a:r>
                      <a:endParaRPr lang="en-US" sz="900" dirty="0" smtClean="0">
                        <a:effectLst/>
                        <a:latin typeface="Verdana" pitchFamily="34" charset="0"/>
                        <a:ea typeface="Verdan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(loading variant)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№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Градуировка нормальной силы </a:t>
                      </a:r>
                      <a:r>
                        <a:rPr lang="en-US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N</a:t>
                      </a:r>
                      <a:r>
                        <a:rPr lang="ru-RU" sz="900" baseline="-250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1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(normal</a:t>
                      </a:r>
                      <a:r>
                        <a:rPr lang="en-US" sz="900" baseline="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  force </a:t>
                      </a:r>
                      <a:r>
                        <a:rPr lang="en-US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N</a:t>
                      </a:r>
                      <a:r>
                        <a:rPr lang="ru-RU" sz="900" baseline="-250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1</a:t>
                      </a:r>
                      <a:r>
                        <a:rPr lang="en-US" sz="900" baseline="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calibrations)</a:t>
                      </a:r>
                      <a:endParaRPr lang="ru-RU" sz="900" dirty="0" smtClean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Градуировка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 нормальной силы </a:t>
                      </a:r>
                      <a:r>
                        <a:rPr lang="en-US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N</a:t>
                      </a:r>
                      <a:r>
                        <a:rPr lang="ru-RU" sz="900" baseline="-250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2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(</a:t>
                      </a:r>
                      <a:r>
                        <a:rPr lang="en-US" sz="9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normal force N</a:t>
                      </a:r>
                      <a:r>
                        <a:rPr lang="ru-RU" sz="900" baseline="-250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2</a:t>
                      </a:r>
                      <a:r>
                        <a:rPr lang="en-US" sz="900" baseline="-250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 </a:t>
                      </a:r>
                      <a:r>
                        <a:rPr lang="en-US" sz="900" baseline="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calibrations</a:t>
                      </a:r>
                      <a:r>
                        <a:rPr lang="ru-RU" sz="900" baseline="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)</a:t>
                      </a:r>
                      <a:endParaRPr lang="ru-RU" sz="900" dirty="0" smtClean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Поперечная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активная </a:t>
                      </a:r>
                      <a:r>
                        <a:rPr lang="ru-RU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сила</a:t>
                      </a:r>
                      <a:endParaRPr lang="en-US" sz="900" b="1" dirty="0" smtClean="0">
                        <a:effectLst/>
                        <a:latin typeface="Verdana" pitchFamily="34" charset="0"/>
                        <a:ea typeface="Verdana" pitchFamily="34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(active lateral force)</a:t>
                      </a:r>
                      <a:endParaRPr lang="ru-RU" sz="900" b="1" dirty="0">
                        <a:effectLst/>
                        <a:latin typeface="Verdana" pitchFamily="34" charset="0"/>
                        <a:ea typeface="Verdana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T</a:t>
                      </a:r>
                      <a:r>
                        <a:rPr lang="en-US" sz="900" b="1" baseline="-250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Y</a:t>
                      </a: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, кН</a:t>
                      </a:r>
                      <a:endParaRPr lang="ru-RU" sz="900" b="1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Вертикальная активная сила на буксе левого </a:t>
                      </a:r>
                      <a:r>
                        <a:rPr lang="ru-RU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колеса</a:t>
                      </a:r>
                      <a:endParaRPr lang="en-US" sz="900" b="1" dirty="0" smtClean="0">
                        <a:effectLst/>
                        <a:latin typeface="Verdana" pitchFamily="34" charset="0"/>
                        <a:ea typeface="Verdana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(active vertical force applied to left wheel axle box 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 </a:t>
                      </a:r>
                      <a:r>
                        <a:rPr lang="en-US" sz="900" b="1" i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T</a:t>
                      </a:r>
                      <a:r>
                        <a:rPr lang="en-US" sz="900" b="1" i="1" baseline="-250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ZL</a:t>
                      </a: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, кН</a:t>
                      </a:r>
                      <a:endParaRPr lang="ru-RU" sz="900" b="1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Вертикальная активная сила на буксе правого </a:t>
                      </a:r>
                      <a:r>
                        <a:rPr lang="ru-RU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колеса</a:t>
                      </a:r>
                      <a:endParaRPr lang="en-US" sz="900" b="1" dirty="0" smtClean="0">
                        <a:effectLst/>
                        <a:latin typeface="Verdana" pitchFamily="34" charset="0"/>
                        <a:ea typeface="Verdana" pitchFamily="34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(active vertical force applied to right wheel axle box)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b="1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 </a:t>
                      </a:r>
                      <a:r>
                        <a:rPr lang="en-US" sz="900" b="1" i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T</a:t>
                      </a:r>
                      <a:r>
                        <a:rPr lang="en-US" sz="900" b="1" i="1" baseline="-250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ZR</a:t>
                      </a:r>
                      <a:r>
                        <a:rPr lang="ru-RU" sz="900" b="1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, кН</a:t>
                      </a:r>
                      <a:endParaRPr lang="ru-RU" sz="900" b="1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1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2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-20,0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-20,0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-20,0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3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-40,0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-40,0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-40,0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4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-60,0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-60,0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-60,0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5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-80,0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-80,0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-80,0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6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-100,0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Verdana" pitchFamily="34" charset="0"/>
                          <a:ea typeface="Verdana" pitchFamily="34" charset="0"/>
                        </a:rPr>
                        <a:t>-100,0</a:t>
                      </a:r>
                      <a:endParaRPr lang="ru-RU" sz="9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-100,0</a:t>
                      </a:r>
                      <a:endParaRPr lang="ru-RU" sz="9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1" name="TextBox 20"/>
          <p:cNvSpPr txBox="1"/>
          <p:nvPr/>
        </p:nvSpPr>
        <p:spPr>
          <a:xfrm>
            <a:off x="4752480" y="2861437"/>
            <a:ext cx="414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Зависимость </a:t>
            </a:r>
            <a:r>
              <a:rPr lang="en-US" sz="1000" i="1" dirty="0" smtClean="0">
                <a:latin typeface="Verdana" pitchFamily="34" charset="0"/>
                <a:ea typeface="Verdana" pitchFamily="34" charset="0"/>
              </a:rPr>
              <a:t>N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2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от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l-GR" sz="1000" i="1" dirty="0" smtClean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Y 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i="1" dirty="0" smtClean="0">
                <a:latin typeface="Verdana" pitchFamily="34" charset="0"/>
                <a:ea typeface="Verdana" pitchFamily="34" charset="0"/>
              </a:rPr>
              <a:t>N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2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versus </a:t>
            </a:r>
            <a:r>
              <a:rPr lang="el-GR" sz="1000" i="1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1000" i="1" baseline="-25000" dirty="0" smtClean="0">
                <a:latin typeface="Verdana" pitchFamily="34" charset="0"/>
                <a:ea typeface="Verdana" pitchFamily="34" charset="0"/>
              </a:rPr>
              <a:t>Y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 </a:t>
            </a:r>
            <a:endParaRPr lang="ru-RU" sz="1000" dirty="0" smtClean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3536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2053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6350" fontAlgn="auto">
              <a:spcBef>
                <a:spcPts val="0"/>
              </a:spcBef>
              <a:spcAft>
                <a:spcPts val="0"/>
              </a:spcAft>
            </a:pPr>
            <a:r>
              <a:rPr lang="ru-RU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Проверка зависимости между показаниями ВТ и силами в точках </a:t>
            </a:r>
            <a:r>
              <a:rPr lang="ru-RU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контакта</a:t>
            </a:r>
            <a:endParaRPr lang="en-US" sz="14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0850" indent="635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Readings by Virtual Strain Gauges Vs. Forces at Contact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Point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06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p:pic>
        <p:nvPicPr>
          <p:cNvPr id="14" name="Рисунок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000" y="3544006"/>
            <a:ext cx="4320000" cy="1332000"/>
          </a:xfrm>
          <a:prstGeom prst="rect">
            <a:avLst/>
          </a:prstGeom>
          <a:noFill/>
        </p:spPr>
      </p:pic>
      <p:pic>
        <p:nvPicPr>
          <p:cNvPr id="22" name="Рисунок 21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92" y="839267"/>
            <a:ext cx="4320000" cy="1082757"/>
          </a:xfrm>
          <a:prstGeom prst="rect">
            <a:avLst/>
          </a:prstGeom>
          <a:noFill/>
        </p:spPr>
      </p:pic>
      <p:pic>
        <p:nvPicPr>
          <p:cNvPr id="23" name="Рисунок 2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488" y="839267"/>
            <a:ext cx="4320000" cy="1082757"/>
          </a:xfrm>
          <a:prstGeom prst="rect">
            <a:avLst/>
          </a:prstGeom>
          <a:noFill/>
        </p:spPr>
      </p:pic>
      <p:sp>
        <p:nvSpPr>
          <p:cNvPr id="24" name="TextBox 23"/>
          <p:cNvSpPr txBox="1"/>
          <p:nvPr/>
        </p:nvSpPr>
        <p:spPr>
          <a:xfrm>
            <a:off x="0" y="514283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Неровности рельсовых нитей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 (rail asperities)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: </a:t>
            </a:r>
          </a:p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         вертикальные неровности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 (vertical)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                                                   горизонтальные неровности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 (horizontal)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26" name="Рисунок 25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6078" y="3544006"/>
            <a:ext cx="4320000" cy="1332000"/>
          </a:xfrm>
          <a:prstGeom prst="rect">
            <a:avLst/>
          </a:prstGeom>
          <a:noFill/>
        </p:spPr>
      </p:pic>
      <p:pic>
        <p:nvPicPr>
          <p:cNvPr id="25" name="Рисунок 24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96" y="2247862"/>
            <a:ext cx="4320000" cy="1332000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247862"/>
            <a:ext cx="4320480" cy="1332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251521" y="1923678"/>
            <a:ext cx="43204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Нормальные силы,</a:t>
            </a: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 определенные с помощью мастера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переменных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(normal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forces as determined by variables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wizard)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644009" y="1923678"/>
            <a:ext cx="43204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Нормальные силы,</a:t>
            </a:r>
          </a:p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 определенные по показаниям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ВТ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(normal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forces according to VSG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readings)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688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06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1995686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Verdana" pitchFamily="34" charset="0"/>
                <a:ea typeface="Verdana" pitchFamily="34" charset="0"/>
              </a:rPr>
              <a:t>Спасибо за внимание!</a:t>
            </a:r>
            <a:endParaRPr lang="ru-RU" sz="32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4049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212042" y="555526"/>
            <a:ext cx="8712968" cy="43024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32000" algn="just">
              <a:lnSpc>
                <a:spcPct val="114000"/>
              </a:lnSpc>
            </a:pPr>
            <a:r>
              <a:rPr lang="ru-RU" sz="1200" dirty="0">
                <a:latin typeface="Verdana" pitchFamily="34" charset="0"/>
                <a:ea typeface="Verdana" pitchFamily="34" charset="0"/>
              </a:rPr>
              <a:t>Все известные реализации Российских тензометрических колёсных пар (ТКП) позволяют проводить регистрацию вертикальных и горизонтально поперечных усилий. Однако на стадии создания таких ТКП не в полной мере был задействован теоретический подход, а именно математическое моделирование, что позволило бы более точно определять местоположение наклеиваемых на диски колесных пар тензорезисторов с учетом достижения максимальных деформаций на них и наименьшей погрешности при восстановлении по ним приложенных нагрузок.</a:t>
            </a:r>
          </a:p>
          <a:p>
            <a:pPr indent="432000" algn="just">
              <a:lnSpc>
                <a:spcPct val="114000"/>
              </a:lnSpc>
            </a:pPr>
            <a:r>
              <a:rPr lang="ru-RU" sz="1200" dirty="0">
                <a:latin typeface="Verdana" pitchFamily="34" charset="0"/>
                <a:ea typeface="Verdana" pitchFamily="34" charset="0"/>
              </a:rPr>
              <a:t>Кроме того, отсутствуют исследования по верификации восстановленных вертикальных и горизонтально поперечных усилий в динамике по показаниям тензометрических датчиков с расчётными значениями вертикальных и горизонтально поперечных сил в точке контакта колеса с рельсом. При этом необходимо учитывать изменяющееся положение тензорезисторов на дисках вращающихся колёс, а также необходимость определения минимально необходимого и достаточного количества таких датчиков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.</a:t>
            </a:r>
            <a:endParaRPr lang="ru-RU" sz="1200" dirty="0">
              <a:latin typeface="Verdana" pitchFamily="34" charset="0"/>
              <a:ea typeface="Verdana" pitchFamily="34" charset="0"/>
            </a:endParaRPr>
          </a:p>
          <a:p>
            <a:pPr indent="432000" algn="just">
              <a:lnSpc>
                <a:spcPct val="114000"/>
              </a:lnSpc>
            </a:pPr>
            <a:r>
              <a:rPr lang="ru-RU" sz="1200" dirty="0">
                <a:latin typeface="Verdana" pitchFamily="34" charset="0"/>
                <a:ea typeface="Verdana" pitchFamily="34" charset="0"/>
              </a:rPr>
              <a:t>С учётом изложенного 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в программном комплексе 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«Универсальный механизм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» 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была 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выполнена 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разработка математической 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модели для 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расчёта напряжённого состояния диска колеса ТКП в зависимости от приложенных вертикальных и горизонтальных 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сил. 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По результатам выполненных расчётов были определены места наклейки тензорезисторов для измерения вертикальных, а также горизонтальных сил в контакте колесо-рельс, в которых обеспечивается минимум погрешности измерений.</a:t>
            </a:r>
          </a:p>
          <a:p>
            <a:pPr indent="432000" algn="just">
              <a:lnSpc>
                <a:spcPct val="114000"/>
              </a:lnSpc>
            </a:pPr>
            <a:r>
              <a:rPr lang="ru-RU" sz="1200" dirty="0">
                <a:latin typeface="Verdana" pitchFamily="34" charset="0"/>
                <a:ea typeface="Verdana" pitchFamily="34" charset="0"/>
              </a:rPr>
              <a:t>На основе расчёта напряжений в тензорезисторов, изменяющих своё местоположение из-за вращения колёсной пары, были получены формулы для пересчёта измеренных значений напряжений в величины вертикальных и боковых сил в точке контакта колёс с рельсами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.</a:t>
            </a:r>
            <a:endParaRPr lang="ru-RU" sz="12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Постановка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задачи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Setting Objectives 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2</a:t>
            </a:fld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576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464" y="1923678"/>
            <a:ext cx="2448000" cy="3060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Варианты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реализации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ТКП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Strain Gauge Wheel Set: Implementation Options 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06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776" y="1923998"/>
            <a:ext cx="2160000" cy="28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00806" y="642050"/>
            <a:ext cx="216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Патент №2441206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АО «ВНИКТИ»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(</a:t>
            </a:r>
            <a:r>
              <a:rPr lang="en-US" sz="1200" dirty="0" smtClean="0">
                <a:latin typeface="Verdana" pitchFamily="34" charset="0"/>
                <a:ea typeface="Verdana" pitchFamily="34" charset="0"/>
              </a:rPr>
              <a:t>8 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тензорезисторов на колесе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)</a:t>
            </a:r>
            <a:endParaRPr lang="en-US" sz="1200" dirty="0" smtClean="0">
              <a:latin typeface="Verdana" pitchFamily="34" charset="0"/>
              <a:ea typeface="Verdana" pitchFamily="34" charset="0"/>
            </a:endParaRPr>
          </a:p>
          <a:p>
            <a:pPr algn="ctr"/>
            <a:endParaRPr lang="en-US" sz="12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>
                <a:latin typeface="Verdana" pitchFamily="34" charset="0"/>
                <a:ea typeface="Verdana" pitchFamily="34" charset="0"/>
              </a:rPr>
              <a:t>Patent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 №2441206</a:t>
            </a:r>
          </a:p>
          <a:p>
            <a:pPr algn="ctr"/>
            <a:r>
              <a:rPr lang="en-US" sz="1000" dirty="0">
                <a:latin typeface="Verdana" pitchFamily="34" charset="0"/>
                <a:ea typeface="Verdana" pitchFamily="34" charset="0"/>
              </a:rPr>
              <a:t>VNIKTI, JSC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(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8 wheel-mounted strain gauges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19872" y="627534"/>
            <a:ext cx="216024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Патент №2591739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АО «ВНИИЖТ»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(16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 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тензорезисторов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1200" dirty="0">
                <a:latin typeface="Verdana" pitchFamily="34" charset="0"/>
                <a:ea typeface="Verdana" pitchFamily="34" charset="0"/>
              </a:rPr>
              <a:t>на колесе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)</a:t>
            </a:r>
            <a:endParaRPr lang="en-US" sz="1200" dirty="0" smtClean="0">
              <a:latin typeface="Verdana" pitchFamily="34" charset="0"/>
              <a:ea typeface="Verdana" pitchFamily="34" charset="0"/>
            </a:endParaRPr>
          </a:p>
          <a:p>
            <a:pPr algn="ctr"/>
            <a:endParaRPr lang="en-US" sz="12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>
                <a:latin typeface="Verdana" pitchFamily="34" charset="0"/>
                <a:ea typeface="Verdana" pitchFamily="34" charset="0"/>
              </a:rPr>
              <a:t>Patent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№2591739</a:t>
            </a:r>
          </a:p>
          <a:p>
            <a:pPr algn="ctr"/>
            <a:r>
              <a:rPr lang="en-US" sz="1000" dirty="0" err="1">
                <a:latin typeface="Verdana" pitchFamily="34" charset="0"/>
                <a:ea typeface="Verdana" pitchFamily="34" charset="0"/>
              </a:rPr>
              <a:t>BNIIZhT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, JSC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(16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wheel-mounted strain gauges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480052" y="627534"/>
            <a:ext cx="2160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Патент №2682567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АО «НВЦ «Вагоны»</a:t>
            </a:r>
          </a:p>
          <a:p>
            <a:pPr algn="ctr"/>
            <a:r>
              <a:rPr lang="ru-RU" sz="1200" dirty="0" smtClean="0">
                <a:latin typeface="Verdana" pitchFamily="34" charset="0"/>
                <a:ea typeface="Verdana" pitchFamily="34" charset="0"/>
              </a:rPr>
              <a:t>(32 </a:t>
            </a:r>
            <a:r>
              <a:rPr lang="ru-RU" sz="1200" dirty="0" err="1" smtClean="0">
                <a:latin typeface="Verdana" pitchFamily="34" charset="0"/>
                <a:ea typeface="Verdana" pitchFamily="34" charset="0"/>
              </a:rPr>
              <a:t>тензорезистора</a:t>
            </a:r>
            <a:endParaRPr lang="ru-RU" sz="1200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200" dirty="0">
                <a:latin typeface="Verdana" pitchFamily="34" charset="0"/>
                <a:ea typeface="Verdana" pitchFamily="34" charset="0"/>
              </a:rPr>
              <a:t> на колесе</a:t>
            </a:r>
            <a:r>
              <a:rPr lang="ru-RU" sz="1200" dirty="0" smtClean="0">
                <a:latin typeface="Verdana" pitchFamily="34" charset="0"/>
                <a:ea typeface="Verdana" pitchFamily="34" charset="0"/>
              </a:rPr>
              <a:t>)</a:t>
            </a:r>
            <a:endParaRPr lang="en-US" sz="1200" dirty="0" smtClean="0">
              <a:latin typeface="Verdana" pitchFamily="34" charset="0"/>
              <a:ea typeface="Verdana" pitchFamily="34" charset="0"/>
            </a:endParaRPr>
          </a:p>
          <a:p>
            <a:pPr algn="ctr"/>
            <a:endParaRPr lang="en-US" sz="12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>
                <a:latin typeface="Verdana" pitchFamily="34" charset="0"/>
                <a:ea typeface="Verdana" pitchFamily="34" charset="0"/>
              </a:rPr>
              <a:t>Patent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 №2682567</a:t>
            </a:r>
          </a:p>
          <a:p>
            <a:pPr algn="ctr"/>
            <a:r>
              <a:rPr lang="en-US" sz="1000" dirty="0">
                <a:latin typeface="Verdana" pitchFamily="34" charset="0"/>
                <a:ea typeface="Verdana" pitchFamily="34" charset="0"/>
              </a:rPr>
              <a:t>NVTs </a:t>
            </a:r>
            <a:r>
              <a:rPr lang="en-US" sz="1000" dirty="0" err="1">
                <a:latin typeface="Verdana" pitchFamily="34" charset="0"/>
                <a:ea typeface="Verdana" pitchFamily="34" charset="0"/>
              </a:rPr>
              <a:t>Vagony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, JSC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1000" dirty="0">
                <a:latin typeface="Verdana" pitchFamily="34" charset="0"/>
                <a:ea typeface="Verdana" pitchFamily="34" charset="0"/>
              </a:rPr>
              <a:t>(32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wheel-mounted strain gauges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pic>
        <p:nvPicPr>
          <p:cNvPr id="5" name="Рисунок 4"/>
          <p:cNvPicPr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2175998"/>
            <a:ext cx="2448000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290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Исходные данные для подготовки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модели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 Data for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Modeling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67544" y="627534"/>
            <a:ext cx="2304000" cy="3744416"/>
            <a:chOff x="251520" y="983853"/>
            <a:chExt cx="2867025" cy="4751250"/>
          </a:xfrm>
        </p:grpSpPr>
        <p:pic>
          <p:nvPicPr>
            <p:cNvPr id="1025" name="Рисунок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893" t="21696" r="25569" b="7985"/>
            <a:stretch>
              <a:fillRect/>
            </a:stretch>
          </p:blipFill>
          <p:spPr bwMode="auto">
            <a:xfrm>
              <a:off x="251520" y="983853"/>
              <a:ext cx="2867025" cy="26193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251520" y="3509057"/>
              <a:ext cx="2867025" cy="22260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kumimoji="0" lang="ru-RU" sz="120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Verdana" pitchFamily="34" charset="0"/>
                  <a:ea typeface="Verdana" pitchFamily="34" charset="0"/>
                  <a:cs typeface="Times New Roman" pitchFamily="18" charset="0"/>
                </a:rPr>
                <a:t>Схема расположения тензорезисторов на внутренней части диска колеса по патенту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200" dirty="0" smtClean="0">
                  <a:latin typeface="Verdana" pitchFamily="34" charset="0"/>
                  <a:ea typeface="Verdana" pitchFamily="34" charset="0"/>
                </a:rPr>
                <a:t>АО </a:t>
              </a:r>
              <a:r>
                <a:rPr lang="ru-RU" sz="1200" dirty="0">
                  <a:latin typeface="Verdana" pitchFamily="34" charset="0"/>
                  <a:ea typeface="Verdana" pitchFamily="34" charset="0"/>
                </a:rPr>
                <a:t>«ВНИКТИ</a:t>
              </a:r>
              <a:r>
                <a:rPr lang="ru-RU" sz="1200" dirty="0" smtClean="0">
                  <a:latin typeface="Verdana" pitchFamily="34" charset="0"/>
                  <a:ea typeface="Verdana" pitchFamily="34" charset="0"/>
                </a:rPr>
                <a:t>»</a:t>
              </a:r>
              <a:endParaRPr lang="en-US" sz="1200" dirty="0" smtClean="0">
                <a:latin typeface="Verdana" pitchFamily="34" charset="0"/>
                <a:ea typeface="Verdan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>
                <a:latin typeface="Verdana" pitchFamily="34" charset="0"/>
                <a:ea typeface="Verdan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latin typeface="Verdana" pitchFamily="34" charset="0"/>
                  <a:ea typeface="Verdana" pitchFamily="34" charset="0"/>
                  <a:cs typeface="Times New Roman" pitchFamily="18" charset="0"/>
                </a:rPr>
                <a:t>Strain gauge layout for inner wheel web,</a:t>
              </a:r>
              <a:endParaRPr lang="ru-RU" sz="1200" dirty="0">
                <a:latin typeface="Verdana" pitchFamily="34" charset="0"/>
                <a:ea typeface="Verdana" pitchFamily="34" charset="0"/>
                <a:cs typeface="Times New Roman" pitchFamily="18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latin typeface="Verdana" pitchFamily="34" charset="0"/>
                  <a:ea typeface="Verdana" pitchFamily="34" charset="0"/>
                </a:rPr>
                <a:t>VNIKTI JSC </a:t>
              </a:r>
              <a:r>
                <a:rPr lang="en-US" sz="1200" dirty="0" smtClean="0">
                  <a:latin typeface="Verdana" pitchFamily="34" charset="0"/>
                  <a:ea typeface="Verdana" pitchFamily="34" charset="0"/>
                </a:rPr>
                <a:t>patent</a:t>
              </a:r>
              <a:endParaRPr lang="ru-RU" sz="1200" dirty="0">
                <a:latin typeface="Verdana" pitchFamily="34" charset="0"/>
                <a:ea typeface="Verdana" pitchFamily="34" charset="0"/>
              </a:endParaRPr>
            </a:p>
          </p:txBody>
        </p:sp>
      </p:grpSp>
      <p:grpSp>
        <p:nvGrpSpPr>
          <p:cNvPr id="12" name="Группа 11"/>
          <p:cNvGrpSpPr/>
          <p:nvPr/>
        </p:nvGrpSpPr>
        <p:grpSpPr>
          <a:xfrm>
            <a:off x="2987824" y="627534"/>
            <a:ext cx="3204617" cy="4104456"/>
            <a:chOff x="3059831" y="1235301"/>
            <a:chExt cx="3204617" cy="4038630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687" t="25277" r="40469" b="44723"/>
            <a:stretch/>
          </p:blipFill>
          <p:spPr bwMode="auto">
            <a:xfrm>
              <a:off x="4061453" y="1235301"/>
              <a:ext cx="1302635" cy="13815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0" name="Rectangle 3"/>
                <p:cNvSpPr>
                  <a:spLocks noChangeArrowheads="1"/>
                </p:cNvSpPr>
                <p:nvPr/>
              </p:nvSpPr>
              <p:spPr bwMode="auto">
                <a:xfrm>
                  <a:off x="3059831" y="2675622"/>
                  <a:ext cx="3204617" cy="2598309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vert="horz" wrap="square" lIns="91440" tIns="45720" rIns="91440" bIns="45720" numCol="1" anchor="ctr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ru-RU" sz="1200">
                            <a:latin typeface="Cambria Math"/>
                          </a:rPr>
                          <m:t>Δ</m:t>
                        </m:r>
                        <m:r>
                          <a:rPr lang="en-US" sz="1200" i="1">
                            <a:latin typeface="Cambria Math"/>
                          </a:rPr>
                          <m:t>𝑈</m:t>
                        </m:r>
                        <m:r>
                          <a:rPr lang="ru-RU" sz="12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200" i="1">
                                <a:latin typeface="Cambria Math"/>
                              </a:rPr>
                              <m:t>𝑈</m:t>
                            </m:r>
                          </m:num>
                          <m:den>
                            <m:r>
                              <a:rPr lang="ru-RU" sz="12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ru-RU" sz="1200" i="1">
                            <a:latin typeface="Cambria Math"/>
                          </a:rPr>
                          <m:t>∙</m:t>
                        </m:r>
                        <m:f>
                          <m:f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fPr>
                          <m:num>
                            <m:d>
                              <m:dPr>
                                <m:ctrlPr>
                                  <a:rPr lang="ru-RU" sz="12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ru-RU" sz="1200">
                                        <a:latin typeface="Cambria Math"/>
                                      </a:rPr>
                                      <m:t>Δ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ru-RU" sz="1200" i="1">
                                        <a:latin typeface="Cambria Math"/>
                                      </a:rPr>
                                      <m:t>1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𝑍</m:t>
                                    </m:r>
                                  </m:sub>
                                </m:sSub>
                                <m:r>
                                  <a:rPr lang="ru-RU" sz="1200" i="1">
                                    <a:latin typeface="Cambria Math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ru-RU" sz="1200" i="1">
                                        <a:latin typeface="Cambria Math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ru-RU" sz="1200">
                                        <a:latin typeface="Cambria Math"/>
                                      </a:rPr>
                                      <m:t>Δ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𝑅</m:t>
                                    </m:r>
                                  </m:e>
                                  <m:sub>
                                    <m:r>
                                      <a:rPr lang="ru-RU" sz="1200" i="1">
                                        <a:latin typeface="Cambria Math"/>
                                      </a:rPr>
                                      <m:t>3</m:t>
                                    </m:r>
                                    <m:r>
                                      <a:rPr lang="en-US" sz="1200" i="1">
                                        <a:latin typeface="Cambria Math"/>
                                      </a:rPr>
                                      <m:t>𝑍</m:t>
                                    </m:r>
                                  </m:sub>
                                </m:sSub>
                              </m:e>
                            </m:d>
                          </m:num>
                          <m:den>
                            <m:r>
                              <a:rPr lang="en-US" sz="1200" i="1">
                                <a:latin typeface="Cambria Math"/>
                              </a:rPr>
                              <m:t>𝑅</m:t>
                            </m:r>
                          </m:den>
                        </m:f>
                      </m:oMath>
                    </m:oMathPara>
                  </a14:m>
                  <a:endParaRPr lang="ru-RU" sz="1200" i="1" dirty="0">
                    <a:latin typeface="Verdana" pitchFamily="34" charset="0"/>
                    <a:ea typeface="Verdana" pitchFamily="34" charset="0"/>
                  </a:endParaRPr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ru-RU" sz="1200" i="1">
                            <a:latin typeface="Cambria Math"/>
                          </a:rPr>
                          <m:t>=</m:t>
                        </m:r>
                        <m:f>
                          <m:f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fPr>
                          <m:num>
                            <m:r>
                              <a:rPr lang="en-US" sz="1200" i="1">
                                <a:latin typeface="Cambria Math"/>
                              </a:rPr>
                              <m:t>𝑈</m:t>
                            </m:r>
                          </m:num>
                          <m:den>
                            <m:r>
                              <a:rPr lang="ru-RU" sz="1200" i="1">
                                <a:latin typeface="Cambria Math"/>
                              </a:rPr>
                              <m:t>4</m:t>
                            </m:r>
                          </m:den>
                        </m:f>
                        <m:r>
                          <a:rPr lang="ru-RU" sz="1200" i="1">
                            <a:latin typeface="Cambria Math"/>
                          </a:rPr>
                          <m:t>∙</m:t>
                        </m:r>
                        <m:r>
                          <a:rPr lang="en-US" sz="1200" i="1">
                            <a:latin typeface="Cambria Math"/>
                          </a:rPr>
                          <m:t>𝐾</m:t>
                        </m:r>
                        <m:r>
                          <a:rPr lang="ru-RU" sz="1200" i="1">
                            <a:latin typeface="Cambria Math"/>
                          </a:rPr>
                          <m:t>∙</m:t>
                        </m:r>
                        <m:d>
                          <m:d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ru-RU" sz="1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200">
                                    <a:latin typeface="Cambria Math"/>
                                  </a:rPr>
                                  <m:t>ε</m:t>
                                </m:r>
                              </m:e>
                              <m:sub>
                                <m:r>
                                  <a:rPr lang="ru-RU" sz="1200" i="1">
                                    <a:latin typeface="Cambria Math"/>
                                  </a:rPr>
                                  <m:t>1</m:t>
                                </m:r>
                                <m:r>
                                  <a:rPr lang="en-US" sz="1200" i="1">
                                    <a:latin typeface="Cambria Math"/>
                                  </a:rPr>
                                  <m:t>𝑍</m:t>
                                </m:r>
                              </m:sub>
                            </m:sSub>
                            <m:r>
                              <a:rPr lang="ru-RU" sz="1200" i="1">
                                <a:latin typeface="Cambria Math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ru-RU" sz="1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1200">
                                    <a:latin typeface="Cambria Math"/>
                                  </a:rPr>
                                  <m:t>ε</m:t>
                                </m:r>
                              </m:e>
                              <m:sub>
                                <m:r>
                                  <a:rPr lang="ru-RU" sz="1200" i="1">
                                    <a:latin typeface="Cambria Math"/>
                                  </a:rPr>
                                  <m:t>3</m:t>
                                </m:r>
                                <m:r>
                                  <a:rPr lang="en-US" sz="1200" i="1">
                                    <a:latin typeface="Cambria Math"/>
                                  </a:rPr>
                                  <m:t>𝑍</m:t>
                                </m:r>
                              </m:sub>
                            </m:sSub>
                          </m:e>
                        </m:d>
                      </m:oMath>
                    </m:oMathPara>
                  </a14:m>
                  <a:endParaRPr lang="ru-RU" sz="1200" dirty="0">
                    <a:latin typeface="Verdana" pitchFamily="34" charset="0"/>
                    <a:ea typeface="Verdana" pitchFamily="34" charset="0"/>
                  </a:endParaRP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sz="1200" dirty="0" smtClean="0">
                      <a:latin typeface="Verdana" pitchFamily="34" charset="0"/>
                      <a:ea typeface="Verdana" pitchFamily="34" charset="0"/>
                    </a:rPr>
                    <a:t>Схема </a:t>
                  </a:r>
                  <a:r>
                    <a:rPr lang="ru-RU" sz="1200" dirty="0">
                      <a:latin typeface="Verdana" pitchFamily="34" charset="0"/>
                      <a:ea typeface="Verdana" pitchFamily="34" charset="0"/>
                    </a:rPr>
                    <a:t>подключения тензорезисторов в мостовую измерительную схему с двумя активными тензорезисторами (показан пример для пары тензорезисторов </a:t>
                  </a:r>
                  <a:r>
                    <a:rPr lang="en-US" sz="1200" i="1" dirty="0">
                      <a:latin typeface="Verdana" pitchFamily="34" charset="0"/>
                      <a:ea typeface="Verdana" pitchFamily="34" charset="0"/>
                    </a:rPr>
                    <a:t>R</a:t>
                  </a:r>
                  <a:r>
                    <a:rPr lang="ru-RU" sz="1200" i="1" baseline="-25000" dirty="0">
                      <a:latin typeface="Verdana" pitchFamily="34" charset="0"/>
                      <a:ea typeface="Verdana" pitchFamily="34" charset="0"/>
                    </a:rPr>
                    <a:t>1</a:t>
                  </a:r>
                  <a:r>
                    <a:rPr lang="en-US" sz="1200" i="1" baseline="-25000" dirty="0">
                      <a:latin typeface="Verdana" pitchFamily="34" charset="0"/>
                      <a:ea typeface="Verdana" pitchFamily="34" charset="0"/>
                    </a:rPr>
                    <a:t>Z</a:t>
                  </a:r>
                  <a:r>
                    <a:rPr lang="ru-RU" sz="1200" dirty="0">
                      <a:latin typeface="Verdana" pitchFamily="34" charset="0"/>
                      <a:ea typeface="Verdana" pitchFamily="34" charset="0"/>
                    </a:rPr>
                    <a:t>–</a:t>
                  </a:r>
                  <a:r>
                    <a:rPr lang="en-US" sz="1200" i="1" dirty="0">
                      <a:latin typeface="Verdana" pitchFamily="34" charset="0"/>
                      <a:ea typeface="Verdana" pitchFamily="34" charset="0"/>
                    </a:rPr>
                    <a:t>R</a:t>
                  </a:r>
                  <a:r>
                    <a:rPr lang="ru-RU" sz="1200" i="1" baseline="-25000" dirty="0">
                      <a:latin typeface="Verdana" pitchFamily="34" charset="0"/>
                      <a:ea typeface="Verdana" pitchFamily="34" charset="0"/>
                    </a:rPr>
                    <a:t>3</a:t>
                  </a:r>
                  <a:r>
                    <a:rPr lang="en-US" sz="1200" i="1" baseline="-25000" dirty="0">
                      <a:latin typeface="Verdana" pitchFamily="34" charset="0"/>
                      <a:ea typeface="Verdana" pitchFamily="34" charset="0"/>
                    </a:rPr>
                    <a:t>Z</a:t>
                  </a:r>
                  <a:r>
                    <a:rPr lang="ru-RU" sz="1200" dirty="0" smtClean="0">
                      <a:latin typeface="Verdana" pitchFamily="34" charset="0"/>
                      <a:ea typeface="Verdana" pitchFamily="34" charset="0"/>
                    </a:rPr>
                    <a:t>)</a:t>
                  </a:r>
                  <a:endParaRPr lang="en-US" sz="1200" dirty="0" smtClean="0">
                    <a:latin typeface="Verdana" pitchFamily="34" charset="0"/>
                    <a:ea typeface="Verdana" pitchFamily="34" charset="0"/>
                  </a:endParaRP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endParaRPr lang="en-US" sz="1200" dirty="0" smtClean="0">
                    <a:latin typeface="Verdana" pitchFamily="34" charset="0"/>
                    <a:ea typeface="Verdana" pitchFamily="34" charset="0"/>
                  </a:endParaRPr>
                </a:p>
                <a:p>
                  <a:pPr algn="ctr"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en-US" sz="1200" dirty="0">
                      <a:latin typeface="Verdana" pitchFamily="34" charset="0"/>
                      <a:ea typeface="Verdana" pitchFamily="34" charset="0"/>
                    </a:rPr>
                    <a:t>Wiring diagram for connecting strain gauges to measuring circuit with 2 active strain gauges </a:t>
                  </a:r>
                  <a:r>
                    <a:rPr lang="ru-RU" sz="1200" dirty="0">
                      <a:latin typeface="Verdana" pitchFamily="34" charset="0"/>
                      <a:ea typeface="Verdana" pitchFamily="34" charset="0"/>
                    </a:rPr>
                    <a:t>(</a:t>
                  </a:r>
                  <a:r>
                    <a:rPr lang="en-US" sz="1200" dirty="0">
                      <a:latin typeface="Verdana" pitchFamily="34" charset="0"/>
                      <a:ea typeface="Verdana" pitchFamily="34" charset="0"/>
                    </a:rPr>
                    <a:t>example given for pair of strain gauges </a:t>
                  </a:r>
                  <a:r>
                    <a:rPr lang="en-US" sz="1200" i="1" dirty="0">
                      <a:latin typeface="Verdana" pitchFamily="34" charset="0"/>
                      <a:ea typeface="Verdana" pitchFamily="34" charset="0"/>
                    </a:rPr>
                    <a:t>R</a:t>
                  </a:r>
                  <a:r>
                    <a:rPr lang="ru-RU" sz="1200" i="1" baseline="-25000" dirty="0">
                      <a:latin typeface="Verdana" pitchFamily="34" charset="0"/>
                      <a:ea typeface="Verdana" pitchFamily="34" charset="0"/>
                    </a:rPr>
                    <a:t>1</a:t>
                  </a:r>
                  <a:r>
                    <a:rPr lang="en-US" sz="1200" i="1" baseline="-25000" dirty="0">
                      <a:latin typeface="Verdana" pitchFamily="34" charset="0"/>
                      <a:ea typeface="Verdana" pitchFamily="34" charset="0"/>
                    </a:rPr>
                    <a:t>Z</a:t>
                  </a:r>
                  <a:r>
                    <a:rPr lang="ru-RU" sz="1200" dirty="0">
                      <a:latin typeface="Verdana" pitchFamily="34" charset="0"/>
                      <a:ea typeface="Verdana" pitchFamily="34" charset="0"/>
                    </a:rPr>
                    <a:t>–</a:t>
                  </a:r>
                  <a:r>
                    <a:rPr lang="en-US" sz="1200" i="1" dirty="0">
                      <a:latin typeface="Verdana" pitchFamily="34" charset="0"/>
                      <a:ea typeface="Verdana" pitchFamily="34" charset="0"/>
                    </a:rPr>
                    <a:t>R</a:t>
                  </a:r>
                  <a:r>
                    <a:rPr lang="ru-RU" sz="1200" i="1" baseline="-25000" dirty="0">
                      <a:latin typeface="Verdana" pitchFamily="34" charset="0"/>
                      <a:ea typeface="Verdana" pitchFamily="34" charset="0"/>
                    </a:rPr>
                    <a:t>3</a:t>
                  </a:r>
                  <a:r>
                    <a:rPr lang="en-US" sz="1200" i="1" baseline="-25000" dirty="0">
                      <a:latin typeface="Verdana" pitchFamily="34" charset="0"/>
                      <a:ea typeface="Verdana" pitchFamily="34" charset="0"/>
                    </a:rPr>
                    <a:t>Z </a:t>
                  </a:r>
                  <a:r>
                    <a:rPr lang="ru-RU" sz="1200" dirty="0" smtClean="0">
                      <a:latin typeface="Verdana" pitchFamily="34" charset="0"/>
                      <a:ea typeface="Verdana" pitchFamily="34" charset="0"/>
                    </a:rPr>
                    <a:t>)</a:t>
                  </a:r>
                  <a:endParaRPr lang="ru-RU" sz="1200" dirty="0">
                    <a:latin typeface="Verdana" pitchFamily="34" charset="0"/>
                    <a:ea typeface="Verdana" pitchFamily="34" charset="0"/>
                  </a:endParaRPr>
                </a:p>
              </p:txBody>
            </p:sp>
          </mc:Choice>
          <mc:Fallback>
            <p:sp>
              <p:nvSpPr>
                <p:cNvPr id="10" name="Rectangle 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3059831" y="2675622"/>
                  <a:ext cx="3204617" cy="2598309"/>
                </a:xfrm>
                <a:prstGeom prst="rect">
                  <a:avLst/>
                </a:prstGeom>
                <a:blipFill rotWithShape="1">
                  <a:blip r:embed="rId5"/>
                  <a:stretch>
                    <a:fillRect r="-1141" b="-1386"/>
                  </a:stretch>
                </a:blipFill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" name="Группа 8"/>
          <p:cNvGrpSpPr/>
          <p:nvPr/>
        </p:nvGrpSpPr>
        <p:grpSpPr>
          <a:xfrm>
            <a:off x="6408464" y="627534"/>
            <a:ext cx="2340000" cy="4032448"/>
            <a:chOff x="6080382" y="899989"/>
            <a:chExt cx="2867025" cy="5025290"/>
          </a:xfrm>
        </p:grpSpPr>
        <p:pic>
          <p:nvPicPr>
            <p:cNvPr id="11" name="Рисунок 10"/>
            <p:cNvPicPr/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487" t="13000" r="33107" b="4500"/>
            <a:stretch>
              <a:fillRect/>
            </a:stretch>
          </p:blipFill>
          <p:spPr bwMode="auto">
            <a:xfrm>
              <a:off x="6636558" y="899989"/>
              <a:ext cx="1781493" cy="286016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" name="Rectangle 3"/>
            <p:cNvSpPr>
              <a:spLocks noChangeArrowheads="1"/>
            </p:cNvSpPr>
            <p:nvPr/>
          </p:nvSpPr>
          <p:spPr bwMode="auto">
            <a:xfrm>
              <a:off x="6080382" y="3739015"/>
              <a:ext cx="2867025" cy="21862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200" dirty="0">
                  <a:latin typeface="Verdana" pitchFamily="34" charset="0"/>
                  <a:ea typeface="Verdana" pitchFamily="34" charset="0"/>
                </a:rPr>
                <a:t>Колесо цельнокатаное с плоскоконическим диском диаметром по кругу катания 957 </a:t>
              </a:r>
              <a:r>
                <a:rPr lang="ru-RU" sz="1200" dirty="0" smtClean="0">
                  <a:latin typeface="Verdana" pitchFamily="34" charset="0"/>
                  <a:ea typeface="Verdana" pitchFamily="34" charset="0"/>
                </a:rPr>
                <a:t>мм по </a:t>
              </a:r>
              <a:r>
                <a:rPr lang="ru-RU" sz="1200" dirty="0">
                  <a:latin typeface="Verdana" pitchFamily="34" charset="0"/>
                  <a:ea typeface="Verdana" pitchFamily="34" charset="0"/>
                </a:rPr>
                <a:t>ГОСТ </a:t>
              </a:r>
              <a:r>
                <a:rPr lang="ru-RU" sz="1200" dirty="0" smtClean="0">
                  <a:latin typeface="Verdana" pitchFamily="34" charset="0"/>
                  <a:ea typeface="Verdana" pitchFamily="34" charset="0"/>
                </a:rPr>
                <a:t>10791-2011</a:t>
              </a:r>
              <a:endParaRPr lang="en-US" sz="1200" dirty="0" smtClean="0">
                <a:latin typeface="Verdana" pitchFamily="34" charset="0"/>
                <a:ea typeface="Verdan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sz="1200" dirty="0" smtClean="0">
                <a:latin typeface="Verdana" pitchFamily="34" charset="0"/>
                <a:ea typeface="Verdana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dirty="0">
                  <a:latin typeface="Verdana" pitchFamily="34" charset="0"/>
                  <a:ea typeface="Verdana" pitchFamily="34" charset="0"/>
                </a:rPr>
                <a:t>Solid conical wheel, wheel tread diameter of </a:t>
              </a:r>
              <a:r>
                <a:rPr lang="ru-RU" sz="1200" dirty="0">
                  <a:latin typeface="Verdana" pitchFamily="34" charset="0"/>
                  <a:ea typeface="Verdana" pitchFamily="34" charset="0"/>
                </a:rPr>
                <a:t>957 </a:t>
              </a:r>
              <a:r>
                <a:rPr lang="en-US" sz="1200" dirty="0">
                  <a:latin typeface="Verdana" pitchFamily="34" charset="0"/>
                  <a:ea typeface="Verdana" pitchFamily="34" charset="0"/>
                </a:rPr>
                <a:t>mm as per GOST </a:t>
              </a:r>
              <a:r>
                <a:rPr lang="en-US" sz="1200" dirty="0" smtClean="0">
                  <a:latin typeface="Verdana" pitchFamily="34" charset="0"/>
                  <a:ea typeface="Verdana" pitchFamily="34" charset="0"/>
                </a:rPr>
                <a:t>10791-2011</a:t>
              </a:r>
              <a:endParaRPr lang="ru-RU" sz="1200" dirty="0">
                <a:latin typeface="Verdana" pitchFamily="34" charset="0"/>
                <a:ea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77830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Подготовка модели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ТКП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Strain Gauge Wheel Set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Modeling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4" name="Picture 2"/>
          <p:cNvPicPr>
            <a:picLocks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826" t="19330" r="32302" b="47936"/>
          <a:stretch/>
        </p:blipFill>
        <p:spPr bwMode="auto">
          <a:xfrm>
            <a:off x="917440" y="1563638"/>
            <a:ext cx="2628000" cy="14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Рисунок 1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5680"/>
          <a:stretch>
            <a:fillRect/>
          </a:stretch>
        </p:blipFill>
        <p:spPr bwMode="auto">
          <a:xfrm>
            <a:off x="683439" y="3386146"/>
            <a:ext cx="3096000" cy="147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Рисунок 16"/>
          <p:cNvPicPr/>
          <p:nvPr/>
        </p:nvPicPr>
        <p:blipFill rotWithShape="1">
          <a:blip r:embed="rId5"/>
          <a:srcRect l="14863" t="13686" b="6368"/>
          <a:stretch/>
        </p:blipFill>
        <p:spPr bwMode="auto">
          <a:xfrm>
            <a:off x="5004048" y="1563637"/>
            <a:ext cx="3816424" cy="19708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8" name="Rectangle 3"/>
          <p:cNvSpPr>
            <a:spLocks noChangeArrowheads="1"/>
          </p:cNvSpPr>
          <p:nvPr/>
        </p:nvSpPr>
        <p:spPr bwMode="auto">
          <a:xfrm>
            <a:off x="71100" y="547975"/>
            <a:ext cx="432068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Конечно-элементная </a:t>
            </a:r>
            <a:r>
              <a:rPr lang="ru-RU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модель колесной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пары</a:t>
            </a:r>
            <a:endParaRPr lang="en-US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(wheel 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set finite-element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model)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:</a:t>
            </a:r>
            <a:endParaRPr lang="ru-RU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1)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Узлов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 (total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units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)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–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415183</a:t>
            </a:r>
            <a:endParaRPr lang="ru-RU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2) конечных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элементов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 (total finite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elements)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–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376200</a:t>
            </a:r>
            <a:endParaRPr lang="ru-RU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3) степеней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свободы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 (total degrees of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freedom)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–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2491098</a:t>
            </a:r>
            <a:endParaRPr lang="ru-RU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4) собственных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форм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 (total natural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modes)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–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14</a:t>
            </a:r>
            <a:endParaRPr lang="en-US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</p:txBody>
      </p:sp>
      <p:pic>
        <p:nvPicPr>
          <p:cNvPr id="10" name="Рисунок 9"/>
          <p:cNvPicPr/>
          <p:nvPr/>
        </p:nvPicPr>
        <p:blipFill rotWithShape="1">
          <a:blip r:embed="rId6"/>
          <a:srcRect l="61047" t="35883" r="8951" b="42016"/>
          <a:stretch/>
        </p:blipFill>
        <p:spPr bwMode="auto">
          <a:xfrm>
            <a:off x="5346186" y="3867894"/>
            <a:ext cx="3204156" cy="100811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506671" y="2997624"/>
            <a:ext cx="3449537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Модель вагона-цистерны с набегающей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ТКП</a:t>
            </a:r>
            <a:endParaRPr lang="en-US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(rail 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tanker model with climbing wheel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set)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4788024" y="547975"/>
            <a:ext cx="4320480" cy="1015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Введение </a:t>
            </a:r>
            <a:r>
              <a:rPr lang="ru-RU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вспомогательных СК в узлах расположения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виртуальных тензорезисторов (ВТ) для анализа напряжений с использованием подхода  Лагранжа (вращающаяся сетка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)</a:t>
            </a:r>
            <a:endParaRPr lang="en-US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(introduction 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of auxiliary coordinate systems for positions of virtual strain gauges (VSG) to perform stress analysis using Lagrange approach (rotating frames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))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4932040" y="3539792"/>
            <a:ext cx="4032448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Схема нагружения ТКП активными внешними </a:t>
            </a:r>
            <a:r>
              <a:rPr lang="ru-RU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Т-силами</a:t>
            </a:r>
            <a:endParaRPr lang="en-US" sz="10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(distribution </a:t>
            </a:r>
            <a:r>
              <a:rPr lang="en-US" sz="10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of active external T-forces over wheel </a:t>
            </a:r>
            <a:r>
              <a:rPr lang="en-US" sz="10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set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9416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Силы, действующие в точках контакта колеса с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рельсом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Forces Applied at Wheel-Rail Contact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Points</a:t>
            </a:r>
            <a:r>
              <a:rPr lang="ru-RU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Rectangle 3"/>
              <p:cNvSpPr>
                <a:spLocks noChangeArrowheads="1"/>
              </p:cNvSpPr>
              <p:nvPr/>
            </p:nvSpPr>
            <p:spPr bwMode="auto">
              <a:xfrm>
                <a:off x="185875" y="3003798"/>
                <a:ext cx="8784976" cy="152118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>
                  <a:lnSpc>
                    <a:spcPct val="150000"/>
                  </a:lnSpc>
                </a:pP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Боковая 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сила</a:t>
                </a:r>
                <a:r>
                  <a:rPr lang="en-US" sz="1200" dirty="0">
                    <a:latin typeface="Verdana" pitchFamily="34" charset="0"/>
                    <a:ea typeface="Verdana" pitchFamily="34" charset="0"/>
                  </a:rPr>
                  <a:t> 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(lateral force)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𝑦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en-US" sz="1200" b="0" i="1">
                        <a:latin typeface="Cambria Math"/>
                      </a:rPr>
                      <m:t>𝑠</m:t>
                    </m:r>
                    <m:r>
                      <a:rPr lang="ru-RU" sz="1200" b="0" i="1">
                        <a:latin typeface="Cambria Math"/>
                      </a:rPr>
                      <m:t>𝑖𝑛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1200" b="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1200" b="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ru-RU" sz="1200" b="0" i="1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ru-RU" sz="1200" dirty="0" smtClean="0">
                  <a:latin typeface="Verdana" pitchFamily="34" charset="0"/>
                  <a:ea typeface="Verdana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Вертикальная 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сила</a:t>
                </a:r>
                <a:r>
                  <a:rPr lang="en-US" sz="1200" dirty="0">
                    <a:latin typeface="Verdana" pitchFamily="34" charset="0"/>
                    <a:ea typeface="Verdana" pitchFamily="34" charset="0"/>
                  </a:rPr>
                  <a:t> 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(vertical force)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1200" b="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ru-RU" sz="1200" b="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𝑁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ru-RU" sz="1200" b="0" i="1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ru-RU" sz="1200" i="1">
                            <a:latin typeface="Cambria Math"/>
                          </a:rPr>
                        </m:ctrlPr>
                      </m:sSubPr>
                      <m:e>
                        <m:r>
                          <a:rPr lang="ru-RU" sz="1200" b="0" i="1">
                            <a:latin typeface="Cambria Math"/>
                          </a:rPr>
                          <m:t>𝐹</m:t>
                        </m:r>
                      </m:e>
                      <m:sub>
                        <m:r>
                          <a:rPr lang="ru-RU" sz="12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ru-RU" sz="1200" b="0" i="1">
                        <a:latin typeface="Cambria Math"/>
                      </a:rPr>
                      <m:t>∗</m:t>
                    </m:r>
                    <m:r>
                      <a:rPr lang="ru-RU" sz="1200" b="0" i="1">
                        <a:latin typeface="Cambria Math"/>
                      </a:rPr>
                      <m:t>𝑠𝑖𝑛</m:t>
                    </m:r>
                    <m:d>
                      <m:dPr>
                        <m:ctrlPr>
                          <a:rPr lang="ru-RU" sz="1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12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ru-RU" sz="1200" b="0" i="1">
                                <a:latin typeface="Cambria Math"/>
                              </a:rPr>
                              <m:t>𝛿</m:t>
                            </m:r>
                          </m:e>
                          <m:sub>
                            <m:r>
                              <a:rPr lang="ru-RU" sz="1200" b="0" i="1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ru-RU" sz="1200" dirty="0" smtClean="0">
                  <a:latin typeface="Verdana" pitchFamily="34" charset="0"/>
                  <a:ea typeface="Verdana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При условии, что касательные 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силы</a:t>
                </a:r>
                <a:r>
                  <a:rPr lang="en-US" sz="1200" dirty="0">
                    <a:latin typeface="Verdana" pitchFamily="34" charset="0"/>
                    <a:ea typeface="Verdana" pitchFamily="34" charset="0"/>
                  </a:rPr>
                  <a:t> 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(assuming </a:t>
                </a:r>
                <a:r>
                  <a:rPr lang="en-US" sz="1200" dirty="0">
                    <a:latin typeface="Verdana" pitchFamily="34" charset="0"/>
                    <a:ea typeface="Verdana" pitchFamily="34" charset="0"/>
                  </a:rPr>
                  <a:t>that shear forces equate as 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follows)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 </a:t>
                </a:r>
                <a:r>
                  <a:rPr lang="en-US" sz="1200" i="1" dirty="0" smtClean="0">
                    <a:latin typeface="Verdana" pitchFamily="34" charset="0"/>
                    <a:ea typeface="Verdana" pitchFamily="34" charset="0"/>
                  </a:rPr>
                  <a:t>F</a:t>
                </a:r>
                <a:r>
                  <a:rPr lang="en-US" sz="1200" i="1" baseline="-25000" dirty="0" smtClean="0">
                    <a:latin typeface="Verdana" pitchFamily="34" charset="0"/>
                    <a:ea typeface="Verdana" pitchFamily="34" charset="0"/>
                  </a:rPr>
                  <a:t>1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=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0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 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и </a:t>
                </a:r>
                <a:r>
                  <a:rPr lang="en-US" sz="1200" i="1" dirty="0" smtClean="0">
                    <a:latin typeface="Verdana" pitchFamily="34" charset="0"/>
                    <a:ea typeface="Verdana" pitchFamily="34" charset="0"/>
                  </a:rPr>
                  <a:t>F</a:t>
                </a:r>
                <a:r>
                  <a:rPr lang="en-US" sz="1200" i="1" baseline="-25000" dirty="0" smtClean="0">
                    <a:latin typeface="Verdana" pitchFamily="34" charset="0"/>
                    <a:ea typeface="Verdana" pitchFamily="34" charset="0"/>
                  </a:rPr>
                  <a:t>2</a:t>
                </a:r>
                <a:r>
                  <a:rPr lang="en-US" sz="1200" dirty="0" smtClean="0">
                    <a:latin typeface="Verdana" pitchFamily="34" charset="0"/>
                    <a:ea typeface="Verdana" pitchFamily="34" charset="0"/>
                  </a:rPr>
                  <a:t>=0</a:t>
                </a:r>
                <a:r>
                  <a:rPr lang="ru-RU" sz="1200" dirty="0" smtClean="0">
                    <a:latin typeface="Verdana" pitchFamily="34" charset="0"/>
                    <a:ea typeface="Verdana" pitchFamily="34" charset="0"/>
                  </a:rPr>
                  <a:t>:</a:t>
                </a:r>
                <a:endParaRPr lang="en-US" sz="1200" dirty="0" smtClean="0">
                  <a:latin typeface="Verdana" pitchFamily="34" charset="0"/>
                  <a:ea typeface="Verdana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ru-RU" sz="1200" b="0" i="1">
                              <a:latin typeface="Cambria Math"/>
                            </a:rPr>
                            <m:t>𝑦</m:t>
                          </m:r>
                        </m:sub>
                      </m:sSub>
                      <m:r>
                        <a:rPr lang="ru-RU" sz="1200" b="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1200" b="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1200" b="0" i="1">
                          <a:latin typeface="Cambria Math"/>
                        </a:rPr>
                        <m:t>∗</m:t>
                      </m:r>
                      <m:r>
                        <a:rPr lang="en-US" sz="1200" b="0" i="1">
                          <a:latin typeface="Cambria Math"/>
                        </a:rPr>
                        <m:t>𝑠</m:t>
                      </m:r>
                      <m:r>
                        <a:rPr lang="ru-RU" sz="1200" b="0" i="1">
                          <a:latin typeface="Cambria Math"/>
                        </a:rPr>
                        <m:t>𝑖𝑛</m:t>
                      </m:r>
                      <m:d>
                        <m:dPr>
                          <m:ctrlPr>
                            <a:rPr lang="ru-RU" sz="1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1200" b="0" i="1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ru-RU" sz="1200" b="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ru-RU" sz="1200" b="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1200" b="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sz="1200" b="0" i="1">
                          <a:latin typeface="Cambria Math"/>
                        </a:rPr>
                        <m:t>∗</m:t>
                      </m:r>
                      <m:r>
                        <a:rPr lang="ru-RU" sz="1200" b="0" i="1">
                          <a:latin typeface="Cambria Math"/>
                        </a:rPr>
                        <m:t>𝑠𝑖𝑛</m:t>
                      </m:r>
                      <m:d>
                        <m:dPr>
                          <m:ctrlPr>
                            <a:rPr lang="ru-RU" sz="1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1200" b="0" i="1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ru-RU" sz="1200" b="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200" i="1" dirty="0" smtClean="0">
                  <a:latin typeface="Verdana" pitchFamily="34" charset="0"/>
                  <a:ea typeface="Verdana" pitchFamily="34" charset="0"/>
                </a:endParaRPr>
              </a:p>
              <a:p>
                <a:pPr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0" i="1">
                              <a:latin typeface="Cambria Math"/>
                            </a:rPr>
                            <m:t>𝐹</m:t>
                          </m:r>
                        </m:e>
                        <m:sub>
                          <m:r>
                            <a:rPr lang="ru-RU" sz="1200" b="0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ru-RU" sz="1200" b="0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1200" b="0" i="1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1200" b="0" i="1">
                          <a:latin typeface="Cambria Math"/>
                        </a:rPr>
                        <m:t>∗</m:t>
                      </m:r>
                      <m:r>
                        <a:rPr lang="ru-RU" sz="1200" b="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ru-RU" sz="1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1200" b="0" i="1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ru-RU" sz="1200" b="0" i="1">
                                  <a:latin typeface="Cambria Math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ru-RU" sz="1200" b="0" i="1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0" i="1">
                              <a:latin typeface="Cambria Math"/>
                            </a:rPr>
                            <m:t>𝑁</m:t>
                          </m:r>
                        </m:e>
                        <m:sub>
                          <m:r>
                            <a:rPr lang="ru-RU" sz="1200" b="0" i="1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ru-RU" sz="1200" b="0" i="1">
                          <a:latin typeface="Cambria Math"/>
                        </a:rPr>
                        <m:t>∗</m:t>
                      </m:r>
                      <m:r>
                        <a:rPr lang="ru-RU" sz="1200" b="0" i="1">
                          <a:latin typeface="Cambria Math"/>
                        </a:rPr>
                        <m:t>𝑐𝑜𝑠</m:t>
                      </m:r>
                      <m:d>
                        <m:dPr>
                          <m:ctrlPr>
                            <a:rPr lang="ru-RU" sz="12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ru-RU" sz="1200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ru-RU" sz="1200" b="0" i="1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ru-RU" sz="1200" b="0" i="1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ru-RU" sz="1200" i="1" dirty="0">
                  <a:latin typeface="Verdana" pitchFamily="34" charset="0"/>
                  <a:ea typeface="Verdana" pitchFamily="34" charset="0"/>
                </a:endParaRPr>
              </a:p>
            </p:txBody>
          </p:sp>
        </mc:Choice>
        <mc:Fallback>
          <p:sp>
            <p:nvSpPr>
              <p:cNvPr id="11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85875" y="3003798"/>
                <a:ext cx="8784976" cy="1521186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Рисунок 7"/>
          <p:cNvPicPr/>
          <p:nvPr/>
        </p:nvPicPr>
        <p:blipFill rotWithShape="1">
          <a:blip r:embed="rId4"/>
          <a:srcRect l="35309" t="43983" r="37532" b="33897"/>
          <a:stretch/>
        </p:blipFill>
        <p:spPr bwMode="auto">
          <a:xfrm>
            <a:off x="612000" y="947434"/>
            <a:ext cx="3960000" cy="180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5"/>
          <a:srcRect l="41110" t="44419" r="36858" b="33480"/>
          <a:stretch/>
        </p:blipFill>
        <p:spPr bwMode="auto">
          <a:xfrm>
            <a:off x="5148440" y="987774"/>
            <a:ext cx="3384000" cy="180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1488952" y="588447"/>
            <a:ext cx="2867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Одноточечный </a:t>
            </a:r>
            <a:r>
              <a:rPr lang="ru-RU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контакт</a:t>
            </a:r>
            <a:endParaRPr lang="en-US" sz="12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(single </a:t>
            </a:r>
            <a:r>
              <a:rPr lang="en-US" sz="12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point 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contact</a:t>
            </a:r>
            <a:r>
              <a:rPr lang="en-US" sz="1200" dirty="0">
                <a:latin typeface="Verdana" pitchFamily="34" charset="0"/>
                <a:ea typeface="Verdana" pitchFamily="34" charset="0"/>
              </a:rPr>
              <a:t>)</a:t>
            </a:r>
            <a:endParaRPr lang="ru-RU" sz="12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5478748" y="561142"/>
            <a:ext cx="2867025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Двухточечный </a:t>
            </a:r>
            <a:r>
              <a:rPr lang="ru-RU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контакт</a:t>
            </a:r>
            <a:endParaRPr lang="en-US" sz="1200" dirty="0" smtClean="0">
              <a:latin typeface="Verdana" pitchFamily="34" charset="0"/>
              <a:ea typeface="Verdana" pitchFamily="34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(two </a:t>
            </a:r>
            <a:r>
              <a:rPr lang="en-US" sz="1200" dirty="0">
                <a:latin typeface="Verdana" pitchFamily="34" charset="0"/>
                <a:ea typeface="Verdana" pitchFamily="34" charset="0"/>
                <a:cs typeface="Times New Roman" pitchFamily="18" charset="0"/>
              </a:rPr>
              <a:t>point </a:t>
            </a:r>
            <a:r>
              <a:rPr lang="en-US" sz="1200" dirty="0" smtClean="0">
                <a:latin typeface="Verdana" pitchFamily="34" charset="0"/>
                <a:ea typeface="Verdana" pitchFamily="34" charset="0"/>
                <a:cs typeface="Times New Roman" pitchFamily="18" charset="0"/>
              </a:rPr>
              <a:t>contact)</a:t>
            </a:r>
            <a:endParaRPr lang="ru-RU" sz="12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3804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9529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Определение радиусов концентрических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окружностей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Determining Concentric Circles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Radii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2938668"/>
              </p:ext>
            </p:extLst>
          </p:nvPr>
        </p:nvGraphicFramePr>
        <p:xfrm>
          <a:off x="683568" y="790144"/>
          <a:ext cx="3120880" cy="214107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84880"/>
                <a:gridCol w="1368000"/>
                <a:gridCol w="684000"/>
                <a:gridCol w="684000"/>
              </a:tblGrid>
              <a:tr h="43200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Verdana" pitchFamily="34" charset="0"/>
                          <a:ea typeface="Verdana" pitchFamily="34" charset="0"/>
                        </a:rPr>
                        <a:t>№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Определение</a:t>
                      </a:r>
                      <a:endParaRPr lang="en-US" sz="800" dirty="0" smtClean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(determining)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 </a:t>
                      </a:r>
                      <a:r>
                        <a:rPr lang="en-US" sz="8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r</a:t>
                      </a:r>
                      <a:r>
                        <a:rPr lang="en-US" sz="800" i="1" baseline="-250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z</a:t>
                      </a:r>
                      <a:endParaRPr lang="ru-RU" sz="800" i="1" baseline="-250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Определение</a:t>
                      </a:r>
                      <a:endParaRPr lang="en-US" sz="800" dirty="0" smtClean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(determining)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 </a:t>
                      </a:r>
                      <a:r>
                        <a:rPr lang="en-US" sz="800" i="1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r</a:t>
                      </a:r>
                      <a:r>
                        <a:rPr lang="en-US" sz="800" i="1" baseline="-25000" dirty="0" smtClean="0">
                          <a:effectLst/>
                          <a:latin typeface="Verdana" pitchFamily="34" charset="0"/>
                          <a:ea typeface="Verdana" pitchFamily="34" charset="0"/>
                          <a:cs typeface="Times New Roman"/>
                        </a:rPr>
                        <a:t>y</a:t>
                      </a:r>
                      <a:endParaRPr lang="ru-RU" sz="800" i="1" baseline="-25000" dirty="0" smtClean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16551"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T</a:t>
                      </a:r>
                      <a:r>
                        <a:rPr lang="en-US" sz="800" b="1" i="1" baseline="-25000" dirty="0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y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, кН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 dirty="0" err="1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T</a:t>
                      </a:r>
                      <a:r>
                        <a:rPr lang="en-US" sz="800" b="1" i="1" baseline="-25000" dirty="0" err="1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zl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, кН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b="1" i="1" dirty="0" err="1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T</a:t>
                      </a:r>
                      <a:r>
                        <a:rPr lang="en-US" sz="800" b="1" i="1" baseline="-25000" dirty="0" err="1" smtClean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zr</a:t>
                      </a:r>
                      <a:r>
                        <a:rPr lang="ru-RU" sz="800" b="1" dirty="0">
                          <a:solidFill>
                            <a:schemeClr val="bg1"/>
                          </a:solidFill>
                          <a:effectLst/>
                          <a:latin typeface="Verdana" pitchFamily="34" charset="0"/>
                          <a:ea typeface="Verdana" pitchFamily="34" charset="0"/>
                        </a:rPr>
                        <a:t>, кН</a:t>
                      </a:r>
                      <a:endParaRPr lang="ru-RU" sz="800" b="1" dirty="0">
                        <a:solidFill>
                          <a:schemeClr val="bg1"/>
                        </a:solidFill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1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2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-10,0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-10,0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-10,0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3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-20,0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-20,0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-20,0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4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-30,0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-30,0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-30,0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5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-40,0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-40,0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-40,0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6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-50,0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-50,0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-50,0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7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-60,0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-60,0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-60,0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8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-70,0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-70,0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-70,0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9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-80,0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</a:t>
                      </a:r>
                      <a:r>
                        <a:rPr lang="en-US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8</a:t>
                      </a: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</a:t>
                      </a:r>
                      <a:r>
                        <a:rPr lang="en-US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8</a:t>
                      </a: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25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Verdana" pitchFamily="34" charset="0"/>
                          <a:ea typeface="Verdana" pitchFamily="34" charset="0"/>
                        </a:rPr>
                        <a:t>10</a:t>
                      </a:r>
                      <a:endParaRPr lang="ru-RU" sz="80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-90,0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</a:t>
                      </a:r>
                      <a:r>
                        <a:rPr lang="en-US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9</a:t>
                      </a: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-</a:t>
                      </a:r>
                      <a:r>
                        <a:rPr lang="en-US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9</a:t>
                      </a:r>
                      <a:r>
                        <a:rPr lang="ru-RU" sz="800" dirty="0">
                          <a:effectLst/>
                          <a:latin typeface="Verdana" pitchFamily="34" charset="0"/>
                          <a:ea typeface="Verdana" pitchFamily="34" charset="0"/>
                        </a:rPr>
                        <a:t>0,0</a:t>
                      </a:r>
                      <a:endParaRPr lang="ru-RU" sz="800" dirty="0">
                        <a:effectLst/>
                        <a:latin typeface="Verdana" pitchFamily="34" charset="0"/>
                        <a:ea typeface="Verdana" pitchFamily="34" charset="0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3" name="Рисунок 12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24" y="1253839"/>
            <a:ext cx="3780000" cy="1440000"/>
          </a:xfrm>
          <a:prstGeom prst="rect">
            <a:avLst/>
          </a:prstGeom>
          <a:noFill/>
        </p:spPr>
      </p:pic>
      <p:pic>
        <p:nvPicPr>
          <p:cNvPr id="15" name="Рисунок 1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8224" y="3412491"/>
            <a:ext cx="3780000" cy="144000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84731" y="568427"/>
            <a:ext cx="41712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Варианты </a:t>
            </a: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нагружения</a:t>
            </a:r>
            <a:r>
              <a:rPr lang="en-US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(loading variants)</a:t>
            </a:r>
            <a:endParaRPr lang="ru-RU" sz="1000" i="1" baseline="-250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11960" y="545953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Разности напряжений при определение радиуса</a:t>
            </a:r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00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sz="1000" i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</a:t>
            </a: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концентрической окружности для регистрации нормальной силы </a:t>
            </a:r>
            <a:r>
              <a:rPr lang="en-US" sz="1000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ru-RU" sz="1000" i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endParaRPr lang="en-US" sz="1000" i="1" baseline="-250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(stress </a:t>
            </a:r>
            <a:r>
              <a:rPr lang="en-US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differential to determine </a:t>
            </a:r>
            <a:r>
              <a:rPr lang="en-US" sz="1000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sz="1000" i="1" baseline="-25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</a:t>
            </a:r>
            <a:r>
              <a:rPr lang="ru-RU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concentric circle to record normal force </a:t>
            </a:r>
            <a:r>
              <a:rPr lang="en-US" sz="1000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ru-RU" sz="1000" i="1" baseline="-25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US" sz="1000" i="1" baseline="-25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sz="10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4" name="Рисунок 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93" t="21696" r="25569" b="7985"/>
          <a:stretch>
            <a:fillRect/>
          </a:stretch>
        </p:blipFill>
        <p:spPr bwMode="auto">
          <a:xfrm>
            <a:off x="611559" y="3074093"/>
            <a:ext cx="1944217" cy="17299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4211960" y="2727960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Разность </a:t>
            </a:r>
            <a:r>
              <a:rPr lang="ru-RU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напряжений при определение </a:t>
            </a: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радиуса</a:t>
            </a:r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00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sz="1000" i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концентрической </a:t>
            </a: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окружности</a:t>
            </a:r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ru-RU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для </a:t>
            </a:r>
            <a:r>
              <a:rPr lang="ru-RU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регистрации нормальной силы </a:t>
            </a:r>
            <a:r>
              <a:rPr lang="en-US" sz="1000" i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ru-RU" sz="1000" i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endParaRPr lang="en-US" sz="1000" i="1" baseline="-25000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en-US" sz="1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(stress </a:t>
            </a:r>
            <a:r>
              <a:rPr lang="en-US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differential to determine </a:t>
            </a:r>
            <a:r>
              <a:rPr lang="en-US" sz="1000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en-US" sz="1000" i="1" baseline="-25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ru-RU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concentric circle to record normal force </a:t>
            </a:r>
            <a:r>
              <a:rPr lang="en-US" sz="1000" i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</a:t>
            </a:r>
            <a:r>
              <a:rPr lang="ru-RU" sz="1000" i="1" baseline="-25000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</a:t>
            </a:r>
            <a:r>
              <a:rPr lang="en-US" sz="1000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  <a:endParaRPr lang="ru-RU" sz="1000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Прямоугольник 25"/>
              <p:cNvSpPr/>
              <p:nvPr/>
            </p:nvSpPr>
            <p:spPr>
              <a:xfrm>
                <a:off x="2562339" y="3800545"/>
                <a:ext cx="1120435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ru-RU" sz="1200">
                          <a:latin typeface="Cambria Math"/>
                        </a:rPr>
                        <m:t>Δ</m:t>
                      </m:r>
                      <m:r>
                        <m:rPr>
                          <m:sty m:val="p"/>
                        </m:rPr>
                        <a:rPr lang="en-US" sz="1200">
                          <a:latin typeface="Cambria Math"/>
                        </a:rPr>
                        <m:t>σ</m:t>
                      </m:r>
                      <m:r>
                        <a:rPr lang="ru-RU" sz="120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ru-RU" sz="1200">
                              <a:latin typeface="Cambria Math"/>
                            </a:rPr>
                            <m:t>1</m:t>
                          </m:r>
                        </m:sub>
                      </m:sSub>
                      <m:r>
                        <a:rPr lang="ru-RU" sz="1200" i="1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ru-RU" sz="1200" i="1">
                              <a:latin typeface="Cambria Math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200">
                              <a:latin typeface="Cambria Math"/>
                            </a:rPr>
                            <m:t>σ</m:t>
                          </m:r>
                        </m:e>
                        <m:sub>
                          <m:r>
                            <a:rPr lang="ru-RU" sz="1200">
                              <a:latin typeface="Cambria Math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ru-RU" sz="1200" dirty="0">
                  <a:latin typeface="Verdana" pitchFamily="34" charset="0"/>
                  <a:ea typeface="Verdana" pitchFamily="34" charset="0"/>
                </a:endParaRPr>
              </a:p>
            </p:txBody>
          </p:sp>
        </mc:Choice>
        <mc:Fallback>
          <p:sp>
            <p:nvSpPr>
              <p:cNvPr id="26" name="Прямоугольник 2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2339" y="3800545"/>
                <a:ext cx="1120435" cy="276999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6452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-5150"/>
            <a:ext cx="9144000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indent="457200" fontAlgn="auto">
              <a:spcBef>
                <a:spcPts val="0"/>
              </a:spcBef>
              <a:spcAft>
                <a:spcPts val="0"/>
              </a:spcAft>
            </a:pPr>
            <a:r>
              <a:rPr lang="ru-RU" sz="16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Напряженно-деформированное состояние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вращающегося колеса </a:t>
            </a:r>
            <a:r>
              <a:rPr lang="ru-RU" sz="16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ТКП</a:t>
            </a:r>
            <a:endParaRPr lang="en-US" sz="16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indent="457200"/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Stress-Strain </a:t>
            </a:r>
            <a:r>
              <a:rPr lang="en-US" sz="1400" b="1" dirty="0" err="1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Behaviour</a:t>
            </a:r>
            <a:r>
              <a:rPr lang="en-US" sz="14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a Rotating Wheel in Strain Gauge Wheel </a:t>
            </a:r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</a:t>
            </a:r>
            <a:endParaRPr lang="ru-RU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</a:t>
            </a:r>
            <a:r>
              <a:rPr lang="en-US" sz="1000" b="1" dirty="0" smtClean="0">
                <a:solidFill>
                  <a:schemeClr val="tx1"/>
                </a:solidFill>
              </a:rPr>
              <a:t>6/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2771800" y="4515008"/>
                <a:ext cx="3600400" cy="288990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1200" b="1" i="1" smtClean="0">
                          <a:latin typeface="Cambria Math"/>
                        </a:rPr>
                        <m:t>∆</m:t>
                      </m:r>
                      <m:sSub>
                        <m:sSubPr>
                          <m:ctrlPr>
                            <a:rPr lang="ru-RU" sz="12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1200" b="1" i="1">
                              <a:latin typeface="Cambria Math"/>
                            </a:rPr>
                            <m:t>𝝈</m:t>
                          </m:r>
                        </m:e>
                        <m:sub>
                          <m:r>
                            <a:rPr lang="ru-RU" sz="1200" b="1" i="1">
                              <a:latin typeface="Cambria Math"/>
                            </a:rPr>
                            <m:t>𝒁</m:t>
                          </m:r>
                        </m:sub>
                      </m:sSub>
                      <m:d>
                        <m:dPr>
                          <m:ctrlPr>
                            <a:rPr lang="ru-RU" sz="1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 b="1" i="1">
                              <a:latin typeface="Cambria Math"/>
                            </a:rPr>
                            <m:t>𝝋</m:t>
                          </m:r>
                        </m:e>
                      </m:d>
                      <m:r>
                        <a:rPr lang="ru-RU" sz="1200" b="1" i="1">
                          <a:latin typeface="Cambria Math"/>
                        </a:rPr>
                        <m:t>=∆</m:t>
                      </m:r>
                      <m:sSubSup>
                        <m:sSubSupPr>
                          <m:ctrlPr>
                            <a:rPr lang="ru-RU" sz="1200" b="1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ru-RU" sz="1200" b="1" i="1">
                              <a:latin typeface="Cambria Math"/>
                            </a:rPr>
                            <m:t>𝝈</m:t>
                          </m:r>
                        </m:e>
                        <m:sub>
                          <m:r>
                            <a:rPr lang="en-US" sz="1200" b="1" i="1">
                              <a:latin typeface="Cambria Math"/>
                            </a:rPr>
                            <m:t>𝒁</m:t>
                          </m:r>
                        </m:sub>
                        <m:sup>
                          <m:r>
                            <a:rPr lang="ru-RU" sz="1200" b="1" i="1">
                              <a:latin typeface="Cambria Math"/>
                            </a:rPr>
                            <m:t>𝟏</m:t>
                          </m:r>
                          <m:r>
                            <a:rPr lang="ru-RU" sz="1200" b="1" i="1">
                              <a:latin typeface="Cambria Math"/>
                            </a:rPr>
                            <m:t>−</m:t>
                          </m:r>
                          <m:r>
                            <a:rPr lang="ru-RU" sz="1200" b="1" i="1">
                              <a:latin typeface="Cambria Math"/>
                            </a:rPr>
                            <m:t>𝟑</m:t>
                          </m:r>
                        </m:sup>
                      </m:sSubSup>
                      <m:r>
                        <a:rPr lang="ru-RU" sz="1200" b="1" i="1">
                          <a:latin typeface="Cambria Math"/>
                        </a:rPr>
                        <m:t>∙</m:t>
                      </m:r>
                      <m:r>
                        <a:rPr lang="en-US" sz="1200" b="1" i="1">
                          <a:latin typeface="Cambria Math"/>
                        </a:rPr>
                        <m:t>𝑪𝒐𝒔</m:t>
                      </m:r>
                      <m:d>
                        <m:dPr>
                          <m:ctrlPr>
                            <a:rPr lang="ru-RU" sz="1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1200" b="1" i="1">
                              <a:latin typeface="Cambria Math"/>
                            </a:rPr>
                            <m:t>𝝋</m:t>
                          </m:r>
                        </m:e>
                      </m:d>
                      <m:r>
                        <a:rPr lang="ru-RU" sz="1200" b="1" i="1">
                          <a:latin typeface="Cambria Math"/>
                        </a:rPr>
                        <m:t>+∆</m:t>
                      </m:r>
                      <m:sSubSup>
                        <m:sSubSupPr>
                          <m:ctrlPr>
                            <a:rPr lang="ru-RU" sz="1200" b="1" i="1">
                              <a:latin typeface="Cambria Math"/>
                            </a:rPr>
                          </m:ctrlPr>
                        </m:sSubSupPr>
                        <m:e>
                          <m:r>
                            <a:rPr lang="ru-RU" sz="1200" b="1" i="1">
                              <a:latin typeface="Cambria Math"/>
                            </a:rPr>
                            <m:t>𝝈</m:t>
                          </m:r>
                        </m:e>
                        <m:sub>
                          <m:r>
                            <a:rPr lang="ru-RU" sz="1200" b="1" i="1">
                              <a:latin typeface="Cambria Math"/>
                            </a:rPr>
                            <m:t>𝒁</m:t>
                          </m:r>
                        </m:sub>
                        <m:sup>
                          <m:r>
                            <a:rPr lang="ru-RU" sz="1200" b="1" i="1">
                              <a:latin typeface="Cambria Math"/>
                            </a:rPr>
                            <m:t>𝟐</m:t>
                          </m:r>
                          <m:r>
                            <a:rPr lang="ru-RU" sz="1200" b="1" i="1">
                              <a:latin typeface="Cambria Math"/>
                            </a:rPr>
                            <m:t>−</m:t>
                          </m:r>
                          <m:r>
                            <a:rPr lang="ru-RU" sz="1200" b="1" i="1">
                              <a:latin typeface="Cambria Math"/>
                            </a:rPr>
                            <m:t>𝟒</m:t>
                          </m:r>
                        </m:sup>
                      </m:sSubSup>
                      <m:r>
                        <a:rPr lang="ru-RU" sz="1200" b="1" i="1">
                          <a:latin typeface="Cambria Math"/>
                        </a:rPr>
                        <m:t>𝑺𝒊𝒏</m:t>
                      </m:r>
                      <m:d>
                        <m:dPr>
                          <m:ctrlPr>
                            <a:rPr lang="ru-RU" sz="1200" b="1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ru-RU" sz="1200" b="1" i="1">
                              <a:latin typeface="Cambria Math"/>
                            </a:rPr>
                            <m:t>𝝋</m:t>
                          </m:r>
                        </m:e>
                      </m:d>
                    </m:oMath>
                  </m:oMathPara>
                </a14:m>
                <a:endParaRPr lang="ru-RU" sz="1200" b="1" dirty="0"/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71800" y="4515008"/>
                <a:ext cx="3600400" cy="288990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222" t="24127" r="21032" b="23104"/>
          <a:stretch/>
        </p:blipFill>
        <p:spPr bwMode="auto">
          <a:xfrm>
            <a:off x="1368000" y="915566"/>
            <a:ext cx="6408000" cy="33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568427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Разность радиальных напряжений тензорезисторов в сечениях 1-3 и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2-4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(strain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gauge radial stress differential in sections 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1-3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and</a:t>
            </a:r>
            <a:r>
              <a:rPr lang="ru-RU" sz="1000" dirty="0">
                <a:latin typeface="Verdana" pitchFamily="34" charset="0"/>
                <a:ea typeface="Verdana" pitchFamily="34" charset="0"/>
              </a:rPr>
              <a:t>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2-4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)</a:t>
            </a:r>
            <a:endParaRPr lang="ru-RU" sz="10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4" y="4083918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000" dirty="0" smtClean="0">
                <a:latin typeface="Verdana" pitchFamily="34" charset="0"/>
                <a:ea typeface="Verdana" pitchFamily="34" charset="0"/>
              </a:rPr>
              <a:t>Непрерывная функция разности радиальных напряжений 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тензорезисторов</a:t>
            </a:r>
            <a:endParaRPr lang="en-US" sz="10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1000" dirty="0" smtClean="0">
                <a:latin typeface="Verdana" pitchFamily="34" charset="0"/>
                <a:ea typeface="Verdana" pitchFamily="34" charset="0"/>
              </a:rPr>
              <a:t>(continuous </a:t>
            </a:r>
            <a:r>
              <a:rPr lang="en-US" sz="1000" dirty="0">
                <a:latin typeface="Verdana" pitchFamily="34" charset="0"/>
                <a:ea typeface="Verdana" pitchFamily="34" charset="0"/>
              </a:rPr>
              <a:t>function of strain gauge radial </a:t>
            </a:r>
            <a:r>
              <a:rPr lang="en-US" sz="1000" dirty="0" smtClean="0">
                <a:latin typeface="Verdana" pitchFamily="34" charset="0"/>
                <a:ea typeface="Verdana" pitchFamily="34" charset="0"/>
              </a:rPr>
              <a:t>stress differences)</a:t>
            </a:r>
            <a:r>
              <a:rPr lang="ru-RU" sz="1000" dirty="0" smtClean="0">
                <a:latin typeface="Verdana" pitchFamily="34" charset="0"/>
                <a:ea typeface="Verdana" pitchFamily="34" charset="0"/>
              </a:rPr>
              <a:t>:</a:t>
            </a:r>
            <a:endParaRPr lang="ru-RU" sz="1000" i="1" baseline="-25000" dirty="0">
              <a:effectLst/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482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0" y="21853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0850" indent="6350" fontAlgn="auto">
              <a:spcBef>
                <a:spcPts val="0"/>
              </a:spcBef>
              <a:spcAft>
                <a:spcPts val="0"/>
              </a:spcAft>
            </a:pPr>
            <a:r>
              <a:rPr lang="ru-RU" sz="12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Проверка зависимостей напряженно-деформированного состояния вращающегося колеса ТКП</a:t>
            </a:r>
            <a:endParaRPr lang="en-US" sz="1200" b="1" dirty="0" smtClean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0850" indent="6350"/>
            <a:r>
              <a:rPr lang="en-US" sz="1200" b="1" dirty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Strain-Stress Dependency Check for Rotation of Wheel within Strain Gauge Wheel </a:t>
            </a:r>
            <a:r>
              <a:rPr lang="en-US" sz="12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Set</a:t>
            </a:r>
            <a:endParaRPr lang="ru-RU" sz="12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7"/>
          </p:nvPr>
        </p:nvSpPr>
        <p:spPr>
          <a:xfrm>
            <a:off x="0" y="4869657"/>
            <a:ext cx="9144000" cy="273844"/>
          </a:xfrm>
          <a:solidFill>
            <a:schemeClr val="bg1">
              <a:lumMod val="85000"/>
            </a:schemeClr>
          </a:solidFill>
        </p:spPr>
        <p:txBody>
          <a:bodyPr/>
          <a:lstStyle/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Пятый научно-технический семинар</a:t>
            </a:r>
          </a:p>
          <a:p>
            <a:pPr algn="l">
              <a:defRPr/>
            </a:pPr>
            <a:r>
              <a:rPr lang="ru-RU" sz="1000" b="1" dirty="0" smtClean="0">
                <a:solidFill>
                  <a:schemeClr val="tx1"/>
                </a:solidFill>
              </a:rPr>
              <a:t>«</a:t>
            </a:r>
            <a:r>
              <a:rPr lang="ru-RU" sz="1000" b="1" dirty="0">
                <a:solidFill>
                  <a:schemeClr val="tx1"/>
                </a:solidFill>
              </a:rPr>
              <a:t>Компьютерное моделирование в железнодорожном транспорте: динамика, прочность, износ</a:t>
            </a:r>
            <a:r>
              <a:rPr lang="ru-RU" sz="1000" b="1" dirty="0" smtClean="0">
                <a:solidFill>
                  <a:schemeClr val="tx1"/>
                </a:solidFill>
              </a:rPr>
              <a:t>»</a:t>
            </a:r>
            <a:r>
              <a:rPr lang="en-US" sz="1000" b="1" dirty="0" smtClean="0">
                <a:solidFill>
                  <a:schemeClr val="tx1"/>
                </a:solidFill>
              </a:rPr>
              <a:t> | </a:t>
            </a:r>
            <a:r>
              <a:rPr lang="ru-RU" sz="1000" b="1" dirty="0" smtClean="0">
                <a:solidFill>
                  <a:schemeClr val="tx1"/>
                </a:solidFill>
              </a:rPr>
              <a:t>06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10</a:t>
            </a:r>
            <a:r>
              <a:rPr lang="en-US" sz="1000" b="1" dirty="0" smtClean="0">
                <a:solidFill>
                  <a:schemeClr val="tx1"/>
                </a:solidFill>
              </a:rPr>
              <a:t>/</a:t>
            </a:r>
            <a:r>
              <a:rPr lang="ru-RU" sz="1000" b="1" dirty="0" smtClean="0">
                <a:solidFill>
                  <a:schemeClr val="tx1"/>
                </a:solidFill>
              </a:rPr>
              <a:t>2022</a:t>
            </a:r>
            <a:endParaRPr lang="en-US" sz="10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6"/>
          </p:nvPr>
        </p:nvSpPr>
        <p:spPr>
          <a:xfrm>
            <a:off x="7524328" y="4869657"/>
            <a:ext cx="1619672" cy="273844"/>
          </a:xfrm>
        </p:spPr>
        <p:txBody>
          <a:bodyPr/>
          <a:lstStyle/>
          <a:p>
            <a:pPr>
              <a:defRPr/>
            </a:pPr>
            <a:fld id="{FA2D3247-4EBF-4D20-A186-1C505CCBCC3B}" type="slidenum">
              <a:rPr lang="en-US" b="1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-1277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2" name="Rectangle 3"/>
          <p:cNvSpPr>
            <a:spLocks noChangeArrowheads="1"/>
          </p:cNvSpPr>
          <p:nvPr/>
        </p:nvSpPr>
        <p:spPr bwMode="auto">
          <a:xfrm>
            <a:off x="2483769" y="515175"/>
            <a:ext cx="28670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1400" dirty="0">
              <a:latin typeface="Verdana Pro" pitchFamily="34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2" y="843670"/>
            <a:ext cx="4140000" cy="1008000"/>
          </a:xfrm>
          <a:prstGeom prst="rect">
            <a:avLst/>
          </a:prstGeom>
          <a:noFill/>
        </p:spPr>
      </p:pic>
      <p:pic>
        <p:nvPicPr>
          <p:cNvPr id="10" name="Рисунок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88" y="843558"/>
            <a:ext cx="4140000" cy="1008000"/>
          </a:xfrm>
          <a:prstGeom prst="rect">
            <a:avLst/>
          </a:prstGeom>
          <a:noFill/>
        </p:spPr>
      </p:pic>
      <p:pic>
        <p:nvPicPr>
          <p:cNvPr id="11" name="Рисунок 10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2" y="2211710"/>
            <a:ext cx="4140000" cy="1008000"/>
          </a:xfrm>
          <a:prstGeom prst="rect">
            <a:avLst/>
          </a:prstGeom>
          <a:noFill/>
        </p:spPr>
      </p:pic>
      <p:pic>
        <p:nvPicPr>
          <p:cNvPr id="13" name="Рисунок 12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88" y="2211710"/>
            <a:ext cx="4140000" cy="1008000"/>
          </a:xfrm>
          <a:prstGeom prst="rect">
            <a:avLst/>
          </a:prstGeom>
          <a:noFill/>
        </p:spPr>
      </p:pic>
      <p:pic>
        <p:nvPicPr>
          <p:cNvPr id="14" name="Рисунок 13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92" y="3793249"/>
            <a:ext cx="4140000" cy="1008000"/>
          </a:xfrm>
          <a:prstGeom prst="rect">
            <a:avLst/>
          </a:prstGeom>
          <a:noFill/>
        </p:spPr>
      </p:pic>
      <p:pic>
        <p:nvPicPr>
          <p:cNvPr id="15" name="Рисунок 14"/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488" y="3795998"/>
            <a:ext cx="4140000" cy="1008000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0" y="514283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>
                <a:latin typeface="Verdana" pitchFamily="34" charset="0"/>
                <a:ea typeface="Verdana" pitchFamily="34" charset="0"/>
              </a:rPr>
              <a:t>Неровности рельсовых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нитей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(rail asperities)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: </a:t>
            </a:r>
            <a:endParaRPr lang="ru-RU" sz="9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ru-RU" sz="900" dirty="0" smtClean="0">
                <a:latin typeface="Verdana" pitchFamily="34" charset="0"/>
                <a:ea typeface="Verdana" pitchFamily="34" charset="0"/>
              </a:rPr>
              <a:t>         вертикальные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неровности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(vertical)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                                                  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горизонтальные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неровности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(horizontal)</a:t>
            </a:r>
            <a:endParaRPr lang="ru-RU" sz="900" dirty="0">
              <a:effectLst/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185167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  <a:ea typeface="Verdana" pitchFamily="34" charset="0"/>
              </a:rPr>
              <a:t>Разность радиальных напряжений </a:t>
            </a:r>
            <a:r>
              <a:rPr lang="el-GR" sz="900" i="1" dirty="0" smtClean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i="1" baseline="-25000" dirty="0" smtClean="0">
                <a:latin typeface="Verdana" pitchFamily="34" charset="0"/>
                <a:ea typeface="Verdana" pitchFamily="34" charset="0"/>
              </a:rPr>
              <a:t>Z</a:t>
            </a:r>
            <a:r>
              <a:rPr lang="en-US" sz="900" i="1" dirty="0" smtClean="0">
                <a:latin typeface="Verdana" pitchFamily="34" charset="0"/>
                <a:ea typeface="Verdana" pitchFamily="34" charset="0"/>
              </a:rPr>
              <a:t> 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и </a:t>
            </a:r>
            <a:r>
              <a:rPr lang="el-GR" sz="900" i="1" dirty="0" smtClean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i="1" baseline="-25000" dirty="0" smtClean="0">
                <a:latin typeface="Verdana" pitchFamily="34" charset="0"/>
                <a:ea typeface="Verdana" pitchFamily="34" charset="0"/>
              </a:rPr>
              <a:t>Y </a:t>
            </a:r>
            <a:r>
              <a:rPr lang="ru-RU" sz="900" i="1" baseline="-25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для 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пар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виртуальных тензорезисторов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1Z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3Z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и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2Z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4Z</a:t>
            </a:r>
            <a:r>
              <a:rPr lang="ru-RU" sz="900" i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с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применением подходов Эйлера и Лагранжа </a:t>
            </a:r>
            <a:endParaRPr lang="en-US" sz="9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900" dirty="0" smtClean="0">
                <a:latin typeface="Verdana" pitchFamily="34" charset="0"/>
                <a:ea typeface="Verdana" pitchFamily="34" charset="0"/>
              </a:rPr>
              <a:t>(difference 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between radial stresses </a:t>
            </a:r>
            <a:r>
              <a:rPr lang="el-GR" sz="900" i="1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i="1" baseline="-25000" dirty="0">
                <a:latin typeface="Verdana" pitchFamily="34" charset="0"/>
                <a:ea typeface="Verdana" pitchFamily="34" charset="0"/>
              </a:rPr>
              <a:t>Z</a:t>
            </a:r>
            <a:r>
              <a:rPr lang="en-US" sz="900" i="1" dirty="0">
                <a:latin typeface="Verdana" pitchFamily="34" charset="0"/>
                <a:ea typeface="Verdana" pitchFamily="34" charset="0"/>
              </a:rPr>
              <a:t> and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el-GR" sz="900" i="1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i="1" baseline="-25000" dirty="0">
                <a:latin typeface="Verdana" pitchFamily="34" charset="0"/>
                <a:ea typeface="Verdana" pitchFamily="34" charset="0"/>
              </a:rPr>
              <a:t>Y </a:t>
            </a:r>
            <a:r>
              <a:rPr lang="ru-RU" sz="900" i="1" baseline="-250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for virtual strain gauge (VSG) pairs</a:t>
            </a:r>
            <a:r>
              <a:rPr lang="pl-PL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>
                <a:latin typeface="Verdana" pitchFamily="34" charset="0"/>
                <a:ea typeface="Verdana" pitchFamily="34" charset="0"/>
              </a:rPr>
              <a:t>1Z</a:t>
            </a:r>
            <a:r>
              <a:rPr lang="pl-PL" sz="900" i="1" dirty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>
                <a:latin typeface="Verdana" pitchFamily="34" charset="0"/>
                <a:ea typeface="Verdana" pitchFamily="34" charset="0"/>
              </a:rPr>
              <a:t>3Z</a:t>
            </a:r>
            <a:r>
              <a:rPr lang="pl-PL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и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>
                <a:latin typeface="Verdana" pitchFamily="34" charset="0"/>
                <a:ea typeface="Verdana" pitchFamily="34" charset="0"/>
              </a:rPr>
              <a:t>2Z</a:t>
            </a:r>
            <a:r>
              <a:rPr lang="pl-PL" sz="900" i="1" dirty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>
                <a:latin typeface="Verdana" pitchFamily="34" charset="0"/>
                <a:ea typeface="Verdana" pitchFamily="34" charset="0"/>
              </a:rPr>
              <a:t>4Z</a:t>
            </a:r>
            <a:r>
              <a:rPr lang="ru-RU" sz="900" i="1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using 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Lagrange and Euler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approaches)</a:t>
            </a:r>
            <a:endParaRPr lang="ru-RU" sz="900" dirty="0">
              <a:latin typeface="Verdana" pitchFamily="34" charset="0"/>
              <a:ea typeface="Verdana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433" y="3288055"/>
            <a:ext cx="91440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00" dirty="0" smtClean="0">
                <a:latin typeface="Verdana" pitchFamily="34" charset="0"/>
                <a:ea typeface="Verdana" pitchFamily="34" charset="0"/>
              </a:rPr>
              <a:t>Непрерывная функция разности радиальных напряжений </a:t>
            </a:r>
            <a:r>
              <a:rPr lang="el-GR" sz="900" dirty="0" smtClean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baseline="-25000" dirty="0" smtClean="0">
                <a:latin typeface="Verdana" pitchFamily="34" charset="0"/>
                <a:ea typeface="Verdana" pitchFamily="34" charset="0"/>
              </a:rPr>
              <a:t>Z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 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и </a:t>
            </a:r>
            <a:r>
              <a:rPr lang="el-GR" sz="900" dirty="0" smtClean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baseline="-25000" dirty="0" smtClean="0">
                <a:latin typeface="Verdana" pitchFamily="34" charset="0"/>
                <a:ea typeface="Verdana" pitchFamily="34" charset="0"/>
              </a:rPr>
              <a:t>Y </a:t>
            </a:r>
            <a:r>
              <a:rPr lang="ru-RU" sz="900" baseline="-250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по данным для 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пар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виртуальных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тензорезисторов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1Z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3Z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и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2Z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4Z</a:t>
            </a:r>
            <a:r>
              <a:rPr lang="ru-RU" sz="900" i="1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с применением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подхода </a:t>
            </a:r>
            <a:r>
              <a:rPr lang="ru-RU" sz="900" dirty="0" smtClean="0">
                <a:latin typeface="Verdana" pitchFamily="34" charset="0"/>
                <a:ea typeface="Verdana" pitchFamily="34" charset="0"/>
              </a:rPr>
              <a:t>Лагранжа</a:t>
            </a:r>
            <a:endParaRPr lang="en-US" sz="900" dirty="0" smtClean="0">
              <a:latin typeface="Verdana" pitchFamily="34" charset="0"/>
              <a:ea typeface="Verdana" pitchFamily="34" charset="0"/>
            </a:endParaRPr>
          </a:p>
          <a:p>
            <a:pPr algn="ctr"/>
            <a:r>
              <a:rPr lang="en-US" sz="900" dirty="0" smtClean="0">
                <a:latin typeface="Verdana" pitchFamily="34" charset="0"/>
                <a:ea typeface="Verdana" pitchFamily="34" charset="0"/>
              </a:rPr>
              <a:t>(continuous 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function of differences between radial stresses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el-GR" sz="900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baseline="-25000" dirty="0">
                <a:latin typeface="Verdana" pitchFamily="34" charset="0"/>
                <a:ea typeface="Verdana" pitchFamily="34" charset="0"/>
              </a:rPr>
              <a:t>Z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 and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el-GR" sz="900" dirty="0">
                <a:latin typeface="Verdana" pitchFamily="34" charset="0"/>
                <a:ea typeface="Verdana" pitchFamily="34" charset="0"/>
              </a:rPr>
              <a:t>Δσ</a:t>
            </a:r>
            <a:r>
              <a:rPr lang="en-US" sz="900" baseline="-25000" dirty="0">
                <a:latin typeface="Verdana" pitchFamily="34" charset="0"/>
                <a:ea typeface="Verdana" pitchFamily="34" charset="0"/>
              </a:rPr>
              <a:t>Y </a:t>
            </a:r>
            <a:r>
              <a:rPr lang="ru-RU" sz="900" baseline="-25000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based on readings by VSG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pairs 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1Z</a:t>
            </a:r>
            <a:r>
              <a:rPr lang="pl-PL" sz="900" i="1" dirty="0" smtClean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 smtClean="0">
                <a:latin typeface="Verdana" pitchFamily="34" charset="0"/>
                <a:ea typeface="Verdana" pitchFamily="34" charset="0"/>
              </a:rPr>
              <a:t>3Z</a:t>
            </a:r>
            <a:r>
              <a:rPr lang="pl-PL" sz="900" dirty="0" smtClean="0">
                <a:latin typeface="Verdana" pitchFamily="34" charset="0"/>
                <a:ea typeface="Verdana" pitchFamily="34" charset="0"/>
              </a:rPr>
              <a:t> </a:t>
            </a:r>
            <a:r>
              <a:rPr lang="ru-RU" sz="900" dirty="0">
                <a:latin typeface="Verdana" pitchFamily="34" charset="0"/>
                <a:ea typeface="Verdana" pitchFamily="34" charset="0"/>
              </a:rPr>
              <a:t>и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 </a:t>
            </a:r>
            <a:r>
              <a:rPr lang="pl-PL" sz="900" i="1" dirty="0">
                <a:latin typeface="Verdana" pitchFamily="34" charset="0"/>
                <a:ea typeface="Verdana" pitchFamily="34" charset="0"/>
              </a:rPr>
              <a:t>R</a:t>
            </a:r>
            <a:r>
              <a:rPr lang="pl-PL" sz="900" i="1" baseline="-25000" dirty="0">
                <a:latin typeface="Verdana" pitchFamily="34" charset="0"/>
                <a:ea typeface="Verdana" pitchFamily="34" charset="0"/>
              </a:rPr>
              <a:t>2Z</a:t>
            </a:r>
            <a:r>
              <a:rPr lang="pl-PL" sz="900" i="1" dirty="0">
                <a:latin typeface="Verdana" pitchFamily="34" charset="0"/>
                <a:ea typeface="Verdana" pitchFamily="34" charset="0"/>
              </a:rPr>
              <a:t>–R</a:t>
            </a:r>
            <a:r>
              <a:rPr lang="pl-PL" sz="900" i="1" baseline="-25000" dirty="0">
                <a:latin typeface="Verdana" pitchFamily="34" charset="0"/>
                <a:ea typeface="Verdana" pitchFamily="34" charset="0"/>
              </a:rPr>
              <a:t>4Z</a:t>
            </a:r>
            <a:r>
              <a:rPr lang="ru-RU" sz="900" i="1" dirty="0">
                <a:latin typeface="Verdana" pitchFamily="34" charset="0"/>
                <a:ea typeface="Verdana" pitchFamily="34" charset="0"/>
              </a:rPr>
              <a:t> 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using Lagrange </a:t>
            </a:r>
            <a:r>
              <a:rPr lang="en-US" sz="900" dirty="0" smtClean="0">
                <a:latin typeface="Verdana" pitchFamily="34" charset="0"/>
                <a:ea typeface="Verdana" pitchFamily="34" charset="0"/>
              </a:rPr>
              <a:t>approach</a:t>
            </a:r>
            <a:r>
              <a:rPr lang="en-US" sz="900" dirty="0">
                <a:latin typeface="Verdana" pitchFamily="34" charset="0"/>
                <a:ea typeface="Verdana" pitchFamily="34" charset="0"/>
              </a:rPr>
              <a:t>)</a:t>
            </a:r>
            <a:endParaRPr lang="ru-RU" sz="900" dirty="0">
              <a:latin typeface="Verdana" pitchFamily="34" charset="0"/>
              <a:ea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9989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2185</TotalTime>
  <Words>1833</Words>
  <Application>Microsoft Office PowerPoint</Application>
  <PresentationFormat>Экран (16:9)</PresentationFormat>
  <Paragraphs>265</Paragraphs>
  <Slides>12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Г. Акашев</dc:creator>
  <cp:lastModifiedBy>Михаил Г. Акашев</cp:lastModifiedBy>
  <cp:revision>95</cp:revision>
  <cp:lastPrinted>2022-10-03T06:33:05Z</cp:lastPrinted>
  <dcterms:created xsi:type="dcterms:W3CDTF">2019-01-31T12:42:12Z</dcterms:created>
  <dcterms:modified xsi:type="dcterms:W3CDTF">2022-10-03T10:02:24Z</dcterms:modified>
</cp:coreProperties>
</file>