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mov" ContentType="video/quicktime"/>
  <Default Extension="mp4" ContentType="video/mp4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6"/>
  </p:notesMasterIdLst>
  <p:sldIdLst>
    <p:sldId id="256" r:id="rId2"/>
    <p:sldId id="259" r:id="rId3"/>
    <p:sldId id="265" r:id="rId4"/>
    <p:sldId id="287" r:id="rId5"/>
    <p:sldId id="263" r:id="rId6"/>
    <p:sldId id="264" r:id="rId7"/>
    <p:sldId id="272" r:id="rId8"/>
    <p:sldId id="294" r:id="rId9"/>
    <p:sldId id="280" r:id="rId10"/>
    <p:sldId id="268" r:id="rId11"/>
    <p:sldId id="286" r:id="rId12"/>
    <p:sldId id="269" r:id="rId13"/>
    <p:sldId id="295" r:id="rId14"/>
    <p:sldId id="297" r:id="rId15"/>
    <p:sldId id="291" r:id="rId16"/>
    <p:sldId id="293" r:id="rId17"/>
    <p:sldId id="296" r:id="rId18"/>
    <p:sldId id="298" r:id="rId19"/>
    <p:sldId id="299" r:id="rId20"/>
    <p:sldId id="300" r:id="rId21"/>
    <p:sldId id="301" r:id="rId22"/>
    <p:sldId id="302" r:id="rId23"/>
    <p:sldId id="270" r:id="rId24"/>
    <p:sldId id="271" r:id="rId25"/>
  </p:sldIdLst>
  <p:sldSz cx="12192000" cy="6858000"/>
  <p:notesSz cx="7102475" cy="102346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4" autoAdjust="0"/>
    <p:restoredTop sz="94660"/>
  </p:normalViewPr>
  <p:slideViewPr>
    <p:cSldViewPr snapToGrid="0">
      <p:cViewPr varScale="1">
        <p:scale>
          <a:sx n="81" d="100"/>
          <a:sy n="81" d="100"/>
        </p:scale>
        <p:origin x="768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3077739" cy="513508"/>
          </a:xfrm>
          <a:prstGeom prst="rect">
            <a:avLst/>
          </a:prstGeom>
        </p:spPr>
        <p:txBody>
          <a:bodyPr vert="horz" lIns="99045" tIns="49523" rIns="99045" bIns="49523" rtlCol="0"/>
          <a:lstStyle>
            <a:lvl1pPr algn="l">
              <a:defRPr sz="14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3094" y="1"/>
            <a:ext cx="3077739" cy="513508"/>
          </a:xfrm>
          <a:prstGeom prst="rect">
            <a:avLst/>
          </a:prstGeom>
        </p:spPr>
        <p:txBody>
          <a:bodyPr vert="horz" lIns="99045" tIns="49523" rIns="99045" bIns="49523" rtlCol="0"/>
          <a:lstStyle>
            <a:lvl1pPr algn="r">
              <a:defRPr sz="1400"/>
            </a:lvl1pPr>
          </a:lstStyle>
          <a:p>
            <a:fld id="{5244BB37-4498-498B-882D-35B830A45172}" type="datetimeFigureOut">
              <a:rPr lang="ru-RU" smtClean="0"/>
              <a:pPr/>
              <a:t>06.10.2022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5" tIns="49523" rIns="99045" bIns="4952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10248" y="4925407"/>
            <a:ext cx="5681980" cy="4029879"/>
          </a:xfrm>
          <a:prstGeom prst="rect">
            <a:avLst/>
          </a:prstGeom>
        </p:spPr>
        <p:txBody>
          <a:bodyPr vert="horz" lIns="99045" tIns="49523" rIns="99045" bIns="4952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721107"/>
            <a:ext cx="3077739" cy="513507"/>
          </a:xfrm>
          <a:prstGeom prst="rect">
            <a:avLst/>
          </a:prstGeom>
        </p:spPr>
        <p:txBody>
          <a:bodyPr vert="horz" lIns="99045" tIns="49523" rIns="99045" bIns="49523" rtlCol="0" anchor="b"/>
          <a:lstStyle>
            <a:lvl1pPr algn="l">
              <a:defRPr sz="14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3094" y="9721107"/>
            <a:ext cx="3077739" cy="513507"/>
          </a:xfrm>
          <a:prstGeom prst="rect">
            <a:avLst/>
          </a:prstGeom>
        </p:spPr>
        <p:txBody>
          <a:bodyPr vert="horz" lIns="99045" tIns="49523" rIns="99045" bIns="49523" rtlCol="0" anchor="b"/>
          <a:lstStyle>
            <a:lvl1pPr algn="r">
              <a:defRPr sz="1400"/>
            </a:lvl1pPr>
          </a:lstStyle>
          <a:p>
            <a:fld id="{ACD5A017-6F55-411A-A7C7-A395BE213F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2425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6C7FBC-5AA6-46F1-B432-4FAC637ED7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D1D8B49-64B5-4527-A952-09F1DA44FA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61966B5-31A0-4BC2-AE0A-A36D6396B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F974D-A826-4603-B0D7-6C656853529B}" type="datetime1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64B38EF-E294-478A-A6EE-1F299E101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39B094-026C-49A5-B935-0A2C2BE88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304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4D29F8-A7F8-454D-BB0B-EE77D4419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26EF5EC-E3C6-4694-99D0-53033D1177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548A9A6-A36A-4052-AEA0-EFF005D0F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3FA7-D987-441F-8ADD-01ABD6E44235}" type="datetime1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99AC39-1D9F-4350-A903-2B32340EB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9B4CAB5-5589-48B6-99ED-EF030E0DA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145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3E8B6F4-1BDB-4157-8418-3D4935BA05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A73E95E-F280-4B64-88E5-F69CF1A221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5E14E1-8EF5-4747-BD60-2FEEF4FC5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7885D-D5CB-4F32-8D30-A12ADCE6E114}" type="datetime1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05C73D2-A607-4BA5-9AC8-6895E4545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7419D77-D689-40D1-9B60-4E06651EC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902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38656A-7037-47DE-A2C7-D64AD1908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207E26-3EBD-4AE8-8249-345DD46213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EA02A5-0F07-4CCE-8E84-B147E178C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4D857-AC57-4141-A6B2-AF1F661F8B79}" type="datetime1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B935B39-6D5C-49B3-B822-3EDBD53D2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FC5EF5B-41F1-46D0-8DB0-965244F8E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448800" y="6472809"/>
            <a:ext cx="2743200" cy="365125"/>
          </a:xfrm>
        </p:spPr>
        <p:txBody>
          <a:bodyPr/>
          <a:lstStyle>
            <a:lvl1pPr>
              <a:defRPr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64588B25-225C-46FE-B4DD-7C35D264AEDB}" type="slidenum">
              <a:rPr lang="ru-RU" smtClean="0"/>
              <a:pPr/>
              <a:t>‹#›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D6D5764-D07A-4AA7-ABC5-90022D7DA9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5734"/>
          <a:stretch/>
        </p:blipFill>
        <p:spPr>
          <a:xfrm>
            <a:off x="0" y="1017"/>
            <a:ext cx="2419350" cy="1067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090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EE6158-4FD2-443B-9CD3-62352E304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937AA35-F699-4250-AA8F-38E3B01FE4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225CB09-F645-4B30-819F-F7164FF342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DF5C69-D1A6-47C3-BAA7-B3DA83212FE1}" type="datetime1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ACCF42-9BEF-4BB5-BB95-31B593559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A2A02F-F4D7-45E0-89CF-A34827C1D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597F944-CB11-4AF7-9881-16D90C476C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5734"/>
          <a:stretch/>
        </p:blipFill>
        <p:spPr>
          <a:xfrm>
            <a:off x="0" y="1017"/>
            <a:ext cx="2419350" cy="1067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912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8E8B71-92FB-4BA3-8BE0-C9934069D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247C3A-0E9D-4197-9A0C-23B0D0237E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0FB7115-1D8F-4013-98E3-84BA6BD826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8D19214-958C-445F-BB81-4542AD1BA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875D5-FBD0-4DF5-AB72-BD5A10C48EEA}" type="datetime1">
              <a:rPr lang="ru-RU" smtClean="0"/>
              <a:pPr/>
              <a:t>06.10.2022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2DE2633-3095-40CD-8339-BAC1B582A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95EA27B-D089-4800-BC71-C25C5BB61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7901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98CA65-ED50-4D24-A056-5D88A88028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5B04E1F-7860-40F1-872B-06BC80C4EA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254FE36-40DD-4594-BC25-40C4F25827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86DFD29-1E01-47F5-9331-D14A03D09F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D43C2A7-3900-46F7-A1D8-EDA81C1038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92087B8-91F8-468C-AF8F-0362D1D87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11F6C-E42C-4EDE-A1A8-5D71CE3E72DB}" type="datetime1">
              <a:rPr lang="ru-RU" smtClean="0"/>
              <a:pPr/>
              <a:t>06.10.2022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D2151D5-297D-4060-937A-743B0AFC3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439D5A8-FB93-4B47-A69A-2C4F4AA3F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0270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C1E5B6-A279-4E95-A326-F01BCD8D31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771F299-0E19-4A5F-A63E-C215C72DE0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CDC8-3BFA-40A8-A70C-CAD952B09024}" type="datetime1">
              <a:rPr lang="ru-RU" smtClean="0"/>
              <a:pPr/>
              <a:t>06.10.2022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339DE1C-6FCB-4C7D-8BEC-0078D9F8AF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C09793B-A84C-4FA0-B312-349CC9CFC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67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63A2ED0-9689-4911-9B4E-4900D1448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746705-8D6A-4F3C-AD30-27777946256F}" type="datetime1">
              <a:rPr lang="ru-RU" smtClean="0"/>
              <a:pPr/>
              <a:t>06.10.2022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39F2BD8-46D3-46BA-A4FD-2713108DF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04A53A3-909D-4A5F-A366-A37895590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500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F63EA5-DA1A-40D2-8A74-ED3D14BA5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1C8840-1415-4348-858E-CBCF318DA5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11C0BF9-9CA4-4763-BAFE-1327BB7E8E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E3CFFF1-8CDC-4AA6-B6AE-416ACF84B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D4BFB-D1B8-4122-AC4E-4D2ED346DE06}" type="datetime1">
              <a:rPr lang="ru-RU" smtClean="0"/>
              <a:pPr/>
              <a:t>06.10.2022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4CC290F-767A-4D0E-9F3C-FC4C9A231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62D1973-77D6-4F0D-B86C-7691C75CA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134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8B4CA3-9B00-400F-8F4B-5BB690977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5235481-4AEF-4C60-9851-753CF5E0F1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BAEFAA9-988B-4567-8810-F58CD1D0ED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E068F37-62EF-44D3-AD40-E9E03EEA6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90887-AB4C-4F4F-8F6E-AA1FDBC19426}" type="datetime1">
              <a:rPr lang="ru-RU" smtClean="0"/>
              <a:pPr/>
              <a:t>06.10.2022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CE5A2B6-D60A-4125-97EE-6F02F1D70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82CF748-2B67-428F-88FB-38DA61F64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188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BB0FCE-F8F9-4EBB-96F4-1ACCEC6E6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9394D41-8514-4D16-8194-84E7D573F7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84D2938-B141-49CC-AB60-B4E85A5A88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B7D18C-3ABD-4FA0-A99B-D58806D8C4F2}" type="datetime1">
              <a:rPr lang="ru-RU" smtClean="0"/>
              <a:pPr/>
              <a:t>06.10.2022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B63EEA-507B-4184-86E5-A9934DC145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74E4397-AC5C-4BA4-A301-10A11D1F16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88B25-225C-46FE-B4DD-7C35D264AE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858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4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ov"/><Relationship Id="rId1" Type="http://schemas.microsoft.com/office/2007/relationships/media" Target="../media/media3.mov"/><Relationship Id="rId4" Type="http://schemas.openxmlformats.org/officeDocument/2006/relationships/image" Target="../media/image6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4" Type="http://schemas.openxmlformats.org/officeDocument/2006/relationships/image" Target="../media/image6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7.wmf"/><Relationship Id="rId18" Type="http://schemas.openxmlformats.org/officeDocument/2006/relationships/oleObject" Target="../embeddings/oleObject9.bin"/><Relationship Id="rId26" Type="http://schemas.openxmlformats.org/officeDocument/2006/relationships/oleObject" Target="../embeddings/oleObject13.bin"/><Relationship Id="rId3" Type="http://schemas.openxmlformats.org/officeDocument/2006/relationships/image" Target="../media/image12.wmf"/><Relationship Id="rId21" Type="http://schemas.openxmlformats.org/officeDocument/2006/relationships/image" Target="../media/image21.wmf"/><Relationship Id="rId34" Type="http://schemas.openxmlformats.org/officeDocument/2006/relationships/oleObject" Target="../embeddings/oleObject17.bin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19.wmf"/><Relationship Id="rId25" Type="http://schemas.openxmlformats.org/officeDocument/2006/relationships/image" Target="../media/image23.wmf"/><Relationship Id="rId33" Type="http://schemas.openxmlformats.org/officeDocument/2006/relationships/image" Target="../media/image27.wmf"/><Relationship Id="rId2" Type="http://schemas.openxmlformats.org/officeDocument/2006/relationships/oleObject" Target="../embeddings/oleObject1.bin"/><Relationship Id="rId16" Type="http://schemas.openxmlformats.org/officeDocument/2006/relationships/oleObject" Target="../embeddings/oleObject8.bin"/><Relationship Id="rId20" Type="http://schemas.openxmlformats.org/officeDocument/2006/relationships/oleObject" Target="../embeddings/oleObject10.bin"/><Relationship Id="rId29" Type="http://schemas.openxmlformats.org/officeDocument/2006/relationships/image" Target="../media/image25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6.wmf"/><Relationship Id="rId24" Type="http://schemas.openxmlformats.org/officeDocument/2006/relationships/oleObject" Target="../embeddings/oleObject12.bin"/><Relationship Id="rId32" Type="http://schemas.openxmlformats.org/officeDocument/2006/relationships/oleObject" Target="../embeddings/oleObject16.bin"/><Relationship Id="rId37" Type="http://schemas.openxmlformats.org/officeDocument/2006/relationships/image" Target="../media/image29.wmf"/><Relationship Id="rId5" Type="http://schemas.openxmlformats.org/officeDocument/2006/relationships/image" Target="../media/image13.wmf"/><Relationship Id="rId15" Type="http://schemas.openxmlformats.org/officeDocument/2006/relationships/image" Target="../media/image18.wmf"/><Relationship Id="rId23" Type="http://schemas.openxmlformats.org/officeDocument/2006/relationships/image" Target="../media/image22.wmf"/><Relationship Id="rId28" Type="http://schemas.openxmlformats.org/officeDocument/2006/relationships/oleObject" Target="../embeddings/oleObject14.bin"/><Relationship Id="rId36" Type="http://schemas.openxmlformats.org/officeDocument/2006/relationships/oleObject" Target="../embeddings/oleObject18.bin"/><Relationship Id="rId10" Type="http://schemas.openxmlformats.org/officeDocument/2006/relationships/oleObject" Target="../embeddings/oleObject5.bin"/><Relationship Id="rId19" Type="http://schemas.openxmlformats.org/officeDocument/2006/relationships/image" Target="../media/image20.wmf"/><Relationship Id="rId31" Type="http://schemas.openxmlformats.org/officeDocument/2006/relationships/image" Target="../media/image26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5.wmf"/><Relationship Id="rId14" Type="http://schemas.openxmlformats.org/officeDocument/2006/relationships/oleObject" Target="../embeddings/oleObject7.bin"/><Relationship Id="rId22" Type="http://schemas.openxmlformats.org/officeDocument/2006/relationships/oleObject" Target="../embeddings/oleObject11.bin"/><Relationship Id="rId27" Type="http://schemas.openxmlformats.org/officeDocument/2006/relationships/image" Target="../media/image24.wmf"/><Relationship Id="rId30" Type="http://schemas.openxmlformats.org/officeDocument/2006/relationships/oleObject" Target="../embeddings/oleObject15.bin"/><Relationship Id="rId35" Type="http://schemas.openxmlformats.org/officeDocument/2006/relationships/image" Target="../media/image28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.bin"/><Relationship Id="rId13" Type="http://schemas.openxmlformats.org/officeDocument/2006/relationships/oleObject" Target="../embeddings/oleObject25.bin"/><Relationship Id="rId3" Type="http://schemas.openxmlformats.org/officeDocument/2006/relationships/image" Target="../media/image30.wmf"/><Relationship Id="rId7" Type="http://schemas.openxmlformats.org/officeDocument/2006/relationships/image" Target="../media/image32.wmf"/><Relationship Id="rId12" Type="http://schemas.openxmlformats.org/officeDocument/2006/relationships/image" Target="../media/image34.wmf"/><Relationship Id="rId17" Type="http://schemas.openxmlformats.org/officeDocument/2006/relationships/image" Target="../media/image37.png"/><Relationship Id="rId2" Type="http://schemas.openxmlformats.org/officeDocument/2006/relationships/oleObject" Target="../embeddings/oleObject19.bin"/><Relationship Id="rId16" Type="http://schemas.openxmlformats.org/officeDocument/2006/relationships/image" Target="../media/image36.wmf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21.bin"/><Relationship Id="rId11" Type="http://schemas.openxmlformats.org/officeDocument/2006/relationships/oleObject" Target="../embeddings/oleObject24.bin"/><Relationship Id="rId5" Type="http://schemas.openxmlformats.org/officeDocument/2006/relationships/image" Target="../media/image31.wmf"/><Relationship Id="rId15" Type="http://schemas.openxmlformats.org/officeDocument/2006/relationships/oleObject" Target="../embeddings/oleObject26.bin"/><Relationship Id="rId10" Type="http://schemas.openxmlformats.org/officeDocument/2006/relationships/oleObject" Target="../embeddings/oleObject23.bin"/><Relationship Id="rId4" Type="http://schemas.openxmlformats.org/officeDocument/2006/relationships/oleObject" Target="../embeddings/oleObject20.bin"/><Relationship Id="rId9" Type="http://schemas.openxmlformats.org/officeDocument/2006/relationships/image" Target="../media/image33.wmf"/><Relationship Id="rId14" Type="http://schemas.openxmlformats.org/officeDocument/2006/relationships/image" Target="../media/image35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oleObject" Target="../embeddings/oleObject27.bin"/><Relationship Id="rId7" Type="http://schemas.openxmlformats.org/officeDocument/2006/relationships/image" Target="../media/image4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28.bin"/><Relationship Id="rId4" Type="http://schemas.openxmlformats.org/officeDocument/2006/relationships/image" Target="../media/image39.wmf"/><Relationship Id="rId9" Type="http://schemas.openxmlformats.org/officeDocument/2006/relationships/image" Target="../media/image4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76475A3D-75D0-47C8-94E2-01ED2A5EBB7F}"/>
              </a:ext>
            </a:extLst>
          </p:cNvPr>
          <p:cNvSpPr txBox="1"/>
          <p:nvPr/>
        </p:nvSpPr>
        <p:spPr>
          <a:xfrm>
            <a:off x="0" y="2182103"/>
            <a:ext cx="12192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СХОДА С РЕЛЬСОВ ЛОКОМОТИВА </a:t>
            </a:r>
          </a:p>
          <a:p>
            <a:pPr algn="ctr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АВАРИЙНЫХ СТОЛКНОВЕНИЯХ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B72603-17B8-4BAD-9218-4D1B707CCA4C}"/>
              </a:ext>
            </a:extLst>
          </p:cNvPr>
          <p:cNvSpPr txBox="1"/>
          <p:nvPr/>
        </p:nvSpPr>
        <p:spPr>
          <a:xfrm>
            <a:off x="912340" y="204507"/>
            <a:ext cx="10367319" cy="1421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cap="all" dirty="0">
                <a:latin typeface="Times New Roman" pitchFamily="18" charset="0"/>
                <a:cs typeface="Times New Roman" pitchFamily="18" charset="0"/>
              </a:rPr>
              <a:t>Федеральное агентство железнодорожного транспорта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Федеральное государственное бюджетное образовательное учреждение высшего образования</a:t>
            </a:r>
          </a:p>
          <a:p>
            <a:pPr algn="ctr">
              <a:lnSpc>
                <a:spcPct val="12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«Уральский государственный университет путей сообщения»</a:t>
            </a:r>
          </a:p>
          <a:p>
            <a:pPr algn="ctr">
              <a:lnSpc>
                <a:spcPct val="12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(ФГБОУ ВО  УрГУПС)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8F8223-7977-4C05-B77B-3095F865C62D}"/>
              </a:ext>
            </a:extLst>
          </p:cNvPr>
          <p:cNvSpPr txBox="1"/>
          <p:nvPr/>
        </p:nvSpPr>
        <p:spPr>
          <a:xfrm>
            <a:off x="0" y="4621428"/>
            <a:ext cx="12192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Научный руководитель д.т.н., профессор каф. Вагоны Павлюков А.Э.</a:t>
            </a:r>
          </a:p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к.т.н., доцент, И.о. зав. кафедрой каф. Вагоны Колясов К.М.</a:t>
            </a:r>
          </a:p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Аспирант ТТН-310 Жуйков М.В.</a:t>
            </a:r>
          </a:p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Аспирант ТТН-211 Дуванов Д.В.</a:t>
            </a:r>
          </a:p>
        </p:txBody>
      </p:sp>
    </p:spTree>
    <p:extLst>
      <p:ext uri="{BB962C8B-B14F-4D97-AF65-F5344CB8AC3E}">
        <p14:creationId xmlns:p14="http://schemas.microsoft.com/office/powerpoint/2010/main" val="3979674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BE79308-345E-474A-88BD-782D0487F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10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CAD7045-215F-46F1-9A60-46BDB31D7313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itchFamily="18" charset="0"/>
                <a:cs typeface="Times New Roman" pitchFamily="18" charset="0"/>
              </a:rPr>
              <a:t>СТАТИСТИКА КОНЕЧНО-ЭЛЕМЕНТНОЙ МОДЕЛИ</a:t>
            </a:r>
            <a:endParaRPr lang="ru-RU" dirty="0"/>
          </a:p>
        </p:txBody>
      </p:sp>
      <p:graphicFrame>
        <p:nvGraphicFramePr>
          <p:cNvPr id="14" name="Таблица 13">
            <a:extLst>
              <a:ext uri="{FF2B5EF4-FFF2-40B4-BE49-F238E27FC236}">
                <a16:creationId xmlns:a16="http://schemas.microsoft.com/office/drawing/2014/main" id="{8F52C938-7B69-4E92-8D3B-CC79135DC5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549223"/>
              </p:ext>
            </p:extLst>
          </p:nvPr>
        </p:nvGraphicFramePr>
        <p:xfrm>
          <a:off x="352705" y="2093334"/>
          <a:ext cx="11665819" cy="2888071"/>
        </p:xfrm>
        <a:graphic>
          <a:graphicData uri="http://schemas.openxmlformats.org/drawingml/2006/table">
            <a:tbl>
              <a:tblPr firstRow="1" firstCol="1" bandRow="1">
                <a:tableStyleId>{35758FB7-9AC5-4552-8A53-C91805E547FA}</a:tableStyleId>
              </a:tblPr>
              <a:tblGrid>
                <a:gridCol w="28972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47177">
                  <a:extLst>
                    <a:ext uri="{9D8B030D-6E8A-4147-A177-3AD203B41FA5}">
                      <a16:colId xmlns:a16="http://schemas.microsoft.com/office/drawing/2014/main" val="3445723515"/>
                    </a:ext>
                  </a:extLst>
                </a:gridCol>
                <a:gridCol w="25214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483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Тип элемента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Применение элемента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830">
                <a:tc>
                  <a:txBody>
                    <a:bodyPr/>
                    <a:lstStyle/>
                    <a:p>
                      <a:pPr algn="l" rtl="0" fontAlgn="ctr">
                        <a:lnSpc>
                          <a:spcPct val="100000"/>
                        </a:lnSpc>
                      </a:pPr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Трехмерный,</a:t>
                      </a:r>
                      <a:r>
                        <a:rPr lang="ru-RU" sz="16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тип </a:t>
                      </a:r>
                      <a:r>
                        <a:rPr lang="en-US" sz="16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SOLID</a:t>
                      </a:r>
                      <a:r>
                        <a:rPr lang="ru-RU" sz="16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l" rtl="0" fontAlgn="ctr">
                        <a:lnSpc>
                          <a:spcPct val="100000"/>
                        </a:lnSpc>
                      </a:pPr>
                      <a:r>
                        <a:rPr lang="ru-RU" sz="16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sz="16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узловой)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Ось колесной пары</a:t>
                      </a: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</a:pPr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2600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0298">
                <a:tc>
                  <a:txBody>
                    <a:bodyPr/>
                    <a:lstStyle/>
                    <a:p>
                      <a:pPr algn="l" rtl="0" fontAlgn="ctr">
                        <a:lnSpc>
                          <a:spcPct val="100000"/>
                        </a:lnSpc>
                      </a:pPr>
                      <a:r>
                        <a:rPr lang="ru-RU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Оболочка, тип «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Shell</a:t>
                      </a:r>
                      <a:r>
                        <a:rPr lang="ru-RU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Кузов электровоза; модульная кабина; тележки; препятствие, рельсы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281990</a:t>
                      </a: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83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Одномерный элемент «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Beam</a:t>
                      </a:r>
                      <a:r>
                        <a:rPr lang="ru-RU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Подвеска ходовых частей, рельс Р65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830">
                <a:tc>
                  <a:txBody>
                    <a:bodyPr/>
                    <a:lstStyle/>
                    <a:p>
                      <a:pPr algn="l" rtl="0" fontAlgn="ctr">
                        <a:lnSpc>
                          <a:spcPct val="100000"/>
                        </a:lnSpc>
                      </a:pPr>
                      <a:r>
                        <a:rPr lang="ru-RU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Одномерный элемент «</a:t>
                      </a:r>
                      <a:r>
                        <a:rPr lang="en-US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Discrete</a:t>
                      </a:r>
                      <a:r>
                        <a:rPr lang="ru-RU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5400" cap="flat" cmpd="sng" algn="ctr">
                      <a:solidFill>
                        <a:srgbClr val="33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333399"/>
                      </a:solidFill>
                      <a:prstDash val="solid"/>
                    </a:lnR>
                    <a:lnT w="9525" cap="flat" cmpd="sng" algn="ctr">
                      <a:solidFill>
                        <a:srgbClr val="333399">
                          <a:shade val="95000"/>
                          <a:satMod val="10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333399">
                          <a:shade val="95000"/>
                          <a:satMod val="10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6078">
                <a:tc>
                  <a:txBody>
                    <a:bodyPr/>
                    <a:lstStyle/>
                    <a:p>
                      <a:pPr algn="l" rtl="0" fontAlgn="ctr">
                        <a:lnSpc>
                          <a:spcPct val="100000"/>
                        </a:lnSpc>
                      </a:pPr>
                      <a:r>
                        <a:rPr lang="ru-RU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Точечный элемент   сосредоточенной массы  «Mass»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Масса оборудования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lnSpc>
                          <a:spcPct val="100000"/>
                        </a:lnSpc>
                      </a:pPr>
                      <a:r>
                        <a:rPr lang="ru-RU" sz="1600" b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57190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Рисунок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97149"/>
            <a:ext cx="12192000" cy="4663702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494FE69-07D3-4850-B690-3CC65B2AD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11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787B65-3BFD-4C42-9D87-FAFBCFEE7F67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МОДЕЛИ МАТЕРИАЛОВ</a:t>
            </a:r>
            <a:endParaRPr lang="ru-RU" dirty="0"/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A313EF3A-8373-40B7-BACB-8DC4DBF768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5048" y="5917592"/>
            <a:ext cx="3487821" cy="4616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Препятствие</a:t>
            </a:r>
          </a:p>
          <a:p>
            <a:pPr eaLnBrk="1" hangingPunct="1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MAT_SIMPLIFIED_JOHNSON_COOK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тип 098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E827A601-104F-4338-A69D-82FBB115D0BC}"/>
              </a:ext>
            </a:extLst>
          </p:cNvPr>
          <p:cNvCxnSpPr>
            <a:cxnSpLocks/>
          </p:cNvCxnSpPr>
          <p:nvPr/>
        </p:nvCxnSpPr>
        <p:spPr>
          <a:xfrm flipH="1" flipV="1">
            <a:off x="10947163" y="3819970"/>
            <a:ext cx="401653" cy="2097622"/>
          </a:xfrm>
          <a:prstGeom prst="straightConnector1">
            <a:avLst/>
          </a:prstGeom>
          <a:ln w="15875">
            <a:headEnd type="none" w="med" len="med"/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8">
            <a:extLst>
              <a:ext uri="{FF2B5EF4-FFF2-40B4-BE49-F238E27FC236}">
                <a16:creationId xmlns:a16="http://schemas.microsoft.com/office/drawing/2014/main" id="{AFC8C364-B7F8-4261-8673-1452B2B26B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131" y="4500767"/>
            <a:ext cx="1988233" cy="4616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Рельсы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65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- «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ELASTIC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тип 001</a:t>
            </a:r>
          </a:p>
        </p:txBody>
      </p: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D9A1AFEA-23AD-48F3-B2E7-E37B2BC0A596}"/>
              </a:ext>
            </a:extLst>
          </p:cNvPr>
          <p:cNvCxnSpPr>
            <a:cxnSpLocks/>
          </p:cNvCxnSpPr>
          <p:nvPr/>
        </p:nvCxnSpPr>
        <p:spPr>
          <a:xfrm flipV="1">
            <a:off x="2218099" y="4183172"/>
            <a:ext cx="1335556" cy="1149976"/>
          </a:xfrm>
          <a:prstGeom prst="straightConnector1">
            <a:avLst/>
          </a:prstGeom>
          <a:ln w="15875">
            <a:headEnd type="none" w="med" len="med"/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54E467C0-51E3-4C50-AD19-9C47494CE303}"/>
              </a:ext>
            </a:extLst>
          </p:cNvPr>
          <p:cNvSpPr/>
          <p:nvPr/>
        </p:nvSpPr>
        <p:spPr>
          <a:xfrm>
            <a:off x="2403387" y="886409"/>
            <a:ext cx="3571474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txBody>
          <a:bodyPr wrap="square">
            <a:spAutoFit/>
          </a:bodyPr>
          <a:lstStyle/>
          <a:p>
            <a:pPr eaLnBrk="0" hangingPunct="0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Кузов электровоза</a:t>
            </a:r>
          </a:p>
          <a:p>
            <a:pPr eaLnBrk="0" hangingPunct="0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MAT_SIMPLIFIED_JOHNSON_COOK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тип 098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2D191357-B076-4455-960E-4E8AD15098F7}"/>
              </a:ext>
            </a:extLst>
          </p:cNvPr>
          <p:cNvSpPr/>
          <p:nvPr/>
        </p:nvSpPr>
        <p:spPr>
          <a:xfrm>
            <a:off x="2932860" y="5180907"/>
            <a:ext cx="2877855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txBody>
          <a:bodyPr wrap="square">
            <a:spAutoFit/>
          </a:bodyPr>
          <a:lstStyle/>
          <a:p>
            <a:pPr eaLnBrk="0" hangingPunct="0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Тележка</a:t>
            </a:r>
          </a:p>
          <a:p>
            <a:pPr eaLnBrk="0" hangingPunct="0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PLASTIC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KINEMATIC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тип 003</a:t>
            </a:r>
          </a:p>
        </p:txBody>
      </p: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E827A601-104F-4338-A69D-82FBB115D0BC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4282861" y="3640509"/>
            <a:ext cx="88927" cy="1540398"/>
          </a:xfrm>
          <a:prstGeom prst="straightConnector1">
            <a:avLst/>
          </a:prstGeom>
          <a:ln w="15875">
            <a:headEnd type="none" w="med" len="med"/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id="{6C1B6853-E1C7-49C5-AA9F-51B270C551AB}"/>
              </a:ext>
            </a:extLst>
          </p:cNvPr>
          <p:cNvCxnSpPr>
            <a:cxnSpLocks/>
            <a:stCxn id="21" idx="0"/>
          </p:cNvCxnSpPr>
          <p:nvPr/>
        </p:nvCxnSpPr>
        <p:spPr>
          <a:xfrm flipV="1">
            <a:off x="4371788" y="3948159"/>
            <a:ext cx="2565867" cy="1232748"/>
          </a:xfrm>
          <a:prstGeom prst="straightConnector1">
            <a:avLst/>
          </a:prstGeom>
          <a:ln w="15875">
            <a:headEnd type="none" w="med" len="med"/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>
            <a:extLst>
              <a:ext uri="{FF2B5EF4-FFF2-40B4-BE49-F238E27FC236}">
                <a16:creationId xmlns:a16="http://schemas.microsoft.com/office/drawing/2014/main" id="{6C1B6853-E1C7-49C5-AA9F-51B270C551AB}"/>
              </a:ext>
            </a:extLst>
          </p:cNvPr>
          <p:cNvCxnSpPr>
            <a:cxnSpLocks/>
            <a:stCxn id="20" idx="2"/>
          </p:cNvCxnSpPr>
          <p:nvPr/>
        </p:nvCxnSpPr>
        <p:spPr>
          <a:xfrm>
            <a:off x="4189124" y="1348074"/>
            <a:ext cx="93737" cy="880892"/>
          </a:xfrm>
          <a:prstGeom prst="straightConnector1">
            <a:avLst/>
          </a:prstGeom>
          <a:ln w="15875">
            <a:headEnd type="none" w="med" len="med"/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id="{6C1B6853-E1C7-49C5-AA9F-51B270C551AB}"/>
              </a:ext>
            </a:extLst>
          </p:cNvPr>
          <p:cNvCxnSpPr>
            <a:cxnSpLocks/>
            <a:stCxn id="20" idx="2"/>
          </p:cNvCxnSpPr>
          <p:nvPr/>
        </p:nvCxnSpPr>
        <p:spPr>
          <a:xfrm>
            <a:off x="4189124" y="1348074"/>
            <a:ext cx="2462385" cy="1187526"/>
          </a:xfrm>
          <a:prstGeom prst="straightConnector1">
            <a:avLst/>
          </a:prstGeom>
          <a:ln w="15875">
            <a:headEnd type="none" w="med" len="med"/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54E467C0-51E3-4C50-AD19-9C47494CE303}"/>
              </a:ext>
            </a:extLst>
          </p:cNvPr>
          <p:cNvSpPr/>
          <p:nvPr/>
        </p:nvSpPr>
        <p:spPr>
          <a:xfrm>
            <a:off x="6286179" y="886409"/>
            <a:ext cx="3571474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txBody>
          <a:bodyPr wrap="square">
            <a:spAutoFit/>
          </a:bodyPr>
          <a:lstStyle/>
          <a:p>
            <a:pPr eaLnBrk="0" hangingPunct="0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Модульная кабина</a:t>
            </a:r>
          </a:p>
          <a:p>
            <a:pPr eaLnBrk="0" hangingPunct="0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MAT_SIMPLIFIED_JOHNSON_COOK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тип 098</a:t>
            </a:r>
          </a:p>
        </p:txBody>
      </p:sp>
      <p:cxnSp>
        <p:nvCxnSpPr>
          <p:cNvPr id="30" name="Прямая со стрелкой 29">
            <a:extLst>
              <a:ext uri="{FF2B5EF4-FFF2-40B4-BE49-F238E27FC236}">
                <a16:creationId xmlns:a16="http://schemas.microsoft.com/office/drawing/2014/main" id="{E827A601-104F-4338-A69D-82FBB115D0BC}"/>
              </a:ext>
            </a:extLst>
          </p:cNvPr>
          <p:cNvCxnSpPr>
            <a:cxnSpLocks/>
            <a:stCxn id="29" idx="2"/>
          </p:cNvCxnSpPr>
          <p:nvPr/>
        </p:nvCxnSpPr>
        <p:spPr>
          <a:xfrm>
            <a:off x="8071916" y="1348074"/>
            <a:ext cx="2085652" cy="1842412"/>
          </a:xfrm>
          <a:prstGeom prst="straightConnector1">
            <a:avLst/>
          </a:prstGeom>
          <a:ln w="15875">
            <a:headEnd type="none" w="med" len="med"/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TextBox 8">
            <a:extLst>
              <a:ext uri="{FF2B5EF4-FFF2-40B4-BE49-F238E27FC236}">
                <a16:creationId xmlns:a16="http://schemas.microsoft.com/office/drawing/2014/main" id="{A313EF3A-8373-40B7-BACB-8DC4DBF768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74860" y="5254238"/>
            <a:ext cx="3571475" cy="4616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Путеочиститель</a:t>
            </a:r>
          </a:p>
          <a:p>
            <a:pPr eaLnBrk="1" hangingPunct="1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MAT_SIMPLIFIED_JOHNSON_COOK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тип 098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8" name="Прямая со стрелкой 47">
            <a:extLst>
              <a:ext uri="{FF2B5EF4-FFF2-40B4-BE49-F238E27FC236}">
                <a16:creationId xmlns:a16="http://schemas.microsoft.com/office/drawing/2014/main" id="{E827A601-104F-4338-A69D-82FBB115D0BC}"/>
              </a:ext>
            </a:extLst>
          </p:cNvPr>
          <p:cNvCxnSpPr>
            <a:cxnSpLocks/>
            <a:stCxn id="42" idx="0"/>
          </p:cNvCxnSpPr>
          <p:nvPr/>
        </p:nvCxnSpPr>
        <p:spPr>
          <a:xfrm flipV="1">
            <a:off x="7760598" y="4564534"/>
            <a:ext cx="2621501" cy="689704"/>
          </a:xfrm>
          <a:prstGeom prst="straightConnector1">
            <a:avLst/>
          </a:prstGeom>
          <a:ln w="15875">
            <a:headEnd type="none" w="med" len="med"/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8">
            <a:extLst>
              <a:ext uri="{FF2B5EF4-FFF2-40B4-BE49-F238E27FC236}">
                <a16:creationId xmlns:a16="http://schemas.microsoft.com/office/drawing/2014/main" id="{AFC8C364-B7F8-4261-8673-1452B2B26B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131" y="5325260"/>
            <a:ext cx="1988233" cy="64633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Верхнее строение пути - абсолютно жесткие, «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RIGID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тип 020</a:t>
            </a:r>
          </a:p>
        </p:txBody>
      </p: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3B841979-E679-7074-F6B8-3BAB9AA819CC}"/>
              </a:ext>
            </a:extLst>
          </p:cNvPr>
          <p:cNvCxnSpPr>
            <a:cxnSpLocks/>
          </p:cNvCxnSpPr>
          <p:nvPr/>
        </p:nvCxnSpPr>
        <p:spPr>
          <a:xfrm flipV="1">
            <a:off x="1313247" y="3653835"/>
            <a:ext cx="1335556" cy="856716"/>
          </a:xfrm>
          <a:prstGeom prst="straightConnector1">
            <a:avLst/>
          </a:prstGeom>
          <a:ln w="15875">
            <a:headEnd type="none" w="med" len="med"/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17926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F59312E-B0DF-4452-9131-507FAD60E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12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E5BCBB-DCB5-4AE5-A2F8-51A15FE2F405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ЧИСЛЕННЫХ ИССЛЕДОВАНИЙ НА МОДЕЛЯХ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CD0E6B-E371-4FE6-AB2E-A21C7345319E}"/>
              </a:ext>
            </a:extLst>
          </p:cNvPr>
          <p:cNvSpPr txBox="1"/>
          <p:nvPr/>
        </p:nvSpPr>
        <p:spPr>
          <a:xfrm>
            <a:off x="1084881" y="1668125"/>
            <a:ext cx="22526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Деформации кабины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BF8664D-4424-773E-7AC9-37A27CC2AB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62" y="2222448"/>
            <a:ext cx="3067050" cy="336232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765D825-84EC-134E-E734-3FAC305733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8312" y="2143544"/>
            <a:ext cx="4211955" cy="307403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6CC820D-7146-C7C9-85A7-EC77739582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4275" y="2222448"/>
            <a:ext cx="4211955" cy="278765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0D218E5-6E09-60EB-0C8D-6DAD8A6CD9C2}"/>
              </a:ext>
            </a:extLst>
          </p:cNvPr>
          <p:cNvSpPr txBox="1"/>
          <p:nvPr/>
        </p:nvSpPr>
        <p:spPr>
          <a:xfrm>
            <a:off x="3939437" y="1683675"/>
            <a:ext cx="36592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Поглощение кинетической энергии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5A31DE-7ADD-5177-6686-59DEB3AD326A}"/>
              </a:ext>
            </a:extLst>
          </p:cNvPr>
          <p:cNvSpPr txBox="1"/>
          <p:nvPr/>
        </p:nvSpPr>
        <p:spPr>
          <a:xfrm>
            <a:off x="7989505" y="1660160"/>
            <a:ext cx="40167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Ускорения в местах кресел машиниста</a:t>
            </a:r>
          </a:p>
        </p:txBody>
      </p:sp>
    </p:spTree>
    <p:extLst>
      <p:ext uri="{BB962C8B-B14F-4D97-AF65-F5344CB8AC3E}">
        <p14:creationId xmlns:p14="http://schemas.microsoft.com/office/powerpoint/2010/main" val="11722657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F59312E-B0DF-4452-9131-507FAD60E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13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E5BCBB-DCB5-4AE5-A2F8-51A15FE2F405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ЧИСЛЕННЫХ ИССЛЕДОВАНИЙ НА МОДЕЛЯХ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1E5BCBB-DCB5-4AE5-A2F8-51A15FE2F405}"/>
              </a:ext>
            </a:extLst>
          </p:cNvPr>
          <p:cNvSpPr txBox="1"/>
          <p:nvPr/>
        </p:nvSpPr>
        <p:spPr>
          <a:xfrm>
            <a:off x="1464221" y="1263183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Нумерация колесных пар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24864"/>
            <a:ext cx="12192000" cy="160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5577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F59312E-B0DF-4452-9131-507FAD60E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14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E5BCBB-DCB5-4AE5-A2F8-51A15FE2F405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ЧИСЛЕННЫХ ИССЛЕДОВАНИЙ НА МОДЕЛЯХ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1E5BCBB-DCB5-4AE5-A2F8-51A15FE2F405}"/>
              </a:ext>
            </a:extLst>
          </p:cNvPr>
          <p:cNvSpPr txBox="1"/>
          <p:nvPr/>
        </p:nvSpPr>
        <p:spPr>
          <a:xfrm>
            <a:off x="1464221" y="1263183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Вертикальные силы в точках контакта колесо - рельс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8487" y="1796087"/>
            <a:ext cx="6580313" cy="4247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3596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F59312E-B0DF-4452-9131-507FAD60E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15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E5BCBB-DCB5-4AE5-A2F8-51A15FE2F405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ЧИСЛЕННЫХ ИССЛЕДОВАНИЙ НА МОДЕЛЯХ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E5BCBB-DCB5-4AE5-A2F8-51A15FE2F405}"/>
              </a:ext>
            </a:extLst>
          </p:cNvPr>
          <p:cNvSpPr txBox="1"/>
          <p:nvPr/>
        </p:nvSpPr>
        <p:spPr>
          <a:xfrm>
            <a:off x="1464221" y="1263183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Поперечные силы в точках контакта колесо - рельс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77" y="1991762"/>
            <a:ext cx="5481262" cy="36299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2739" y="2055137"/>
            <a:ext cx="5453778" cy="356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8806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F59312E-B0DF-4452-9131-507FAD60E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16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E5BCBB-DCB5-4AE5-A2F8-51A15FE2F405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ЧИСЛЕННЫХ ИССЛЕДОВАНИЙ НА МОДЕЛЯХ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E5BCBB-DCB5-4AE5-A2F8-51A15FE2F405}"/>
              </a:ext>
            </a:extLst>
          </p:cNvPr>
          <p:cNvSpPr txBox="1"/>
          <p:nvPr/>
        </p:nvSpPr>
        <p:spPr>
          <a:xfrm>
            <a:off x="1464221" y="1263183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Вертикальные перемещения колесных пар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9278" y="1700784"/>
            <a:ext cx="96107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7426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F59312E-B0DF-4452-9131-507FAD60E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17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E5BCBB-DCB5-4AE5-A2F8-51A15FE2F405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ЧИСЛЕННЫХ ИССЛЕДОВАНИЙ НА МОДЕЛЯХ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E5BCBB-DCB5-4AE5-A2F8-51A15FE2F405}"/>
              </a:ext>
            </a:extLst>
          </p:cNvPr>
          <p:cNvSpPr txBox="1"/>
          <p:nvPr/>
        </p:nvSpPr>
        <p:spPr>
          <a:xfrm>
            <a:off x="1255991" y="1263183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Поперечные перемещения колесных пар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7867" y="1720582"/>
            <a:ext cx="97059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7993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F59312E-B0DF-4452-9131-507FAD60E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18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E5BCBB-DCB5-4AE5-A2F8-51A15FE2F405}"/>
              </a:ext>
            </a:extLst>
          </p:cNvPr>
          <p:cNvSpPr txBox="1"/>
          <p:nvPr/>
        </p:nvSpPr>
        <p:spPr>
          <a:xfrm>
            <a:off x="2470665" y="232598"/>
            <a:ext cx="97213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itchFamily="18" charset="0"/>
                <a:cs typeface="Times New Roman" pitchFamily="18" charset="0"/>
              </a:rPr>
              <a:t>МОДЕЛИРОВАНИЕ АВАРИЙНОГО СТОЛКНОВЕНИЯ ГРУЗОВОГО ЭЛЕКТРОВОЗА С ПРЕПЯТСТВИЕМ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ИССЛЕДОВАНИЕ СХОДА С РЕЛЬСОВ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E5BCBB-DCB5-4AE5-A2F8-51A15FE2F405}"/>
              </a:ext>
            </a:extLst>
          </p:cNvPr>
          <p:cNvSpPr txBox="1"/>
          <p:nvPr/>
        </p:nvSpPr>
        <p:spPr>
          <a:xfrm>
            <a:off x="1600375" y="2278135"/>
            <a:ext cx="34585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Железнодорожный путь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AC264CA-754C-2265-EB70-837C79479E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6658" y="2102752"/>
            <a:ext cx="4320000" cy="130019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6E0DDF1-F49B-A611-E071-572008B7C9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002" y="2908277"/>
            <a:ext cx="4320000" cy="171169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266807-1751-1CC8-CE00-F962A15270A4}"/>
              </a:ext>
            </a:extLst>
          </p:cNvPr>
          <p:cNvSpPr txBox="1"/>
          <p:nvPr/>
        </p:nvSpPr>
        <p:spPr>
          <a:xfrm>
            <a:off x="6547401" y="1417562"/>
            <a:ext cx="34585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Сцепка СА-3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8686FEF-CF71-231C-E8A1-3AED386AAA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358"/>
          <a:stretch/>
        </p:blipFill>
        <p:spPr>
          <a:xfrm>
            <a:off x="6116658" y="4037877"/>
            <a:ext cx="4320000" cy="218534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92EFDA0-645B-A193-53F3-31FF4B2B9D01}"/>
              </a:ext>
            </a:extLst>
          </p:cNvPr>
          <p:cNvSpPr txBox="1"/>
          <p:nvPr/>
        </p:nvSpPr>
        <p:spPr>
          <a:xfrm>
            <a:off x="6642403" y="3579460"/>
            <a:ext cx="34585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Колесные пары</a:t>
            </a:r>
          </a:p>
        </p:txBody>
      </p:sp>
    </p:spTree>
    <p:extLst>
      <p:ext uri="{BB962C8B-B14F-4D97-AF65-F5344CB8AC3E}">
        <p14:creationId xmlns:p14="http://schemas.microsoft.com/office/powerpoint/2010/main" val="26164626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F59312E-B0DF-4452-9131-507FAD60E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19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E5BCBB-DCB5-4AE5-A2F8-51A15FE2F405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ЧИСЛЕННЫХ ИССЛЕДОВАНИЙ НА МОДЕЛЯХ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E5BCBB-DCB5-4AE5-A2F8-51A15FE2F405}"/>
              </a:ext>
            </a:extLst>
          </p:cNvPr>
          <p:cNvSpPr txBox="1"/>
          <p:nvPr/>
        </p:nvSpPr>
        <p:spPr>
          <a:xfrm>
            <a:off x="1235332" y="932556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Фронтальный удар</a:t>
            </a:r>
          </a:p>
        </p:txBody>
      </p:sp>
      <p:pic>
        <p:nvPicPr>
          <p:cNvPr id="3" name="19_1">
            <a:hlinkClick r:id="" action="ppaction://media"/>
            <a:extLst>
              <a:ext uri="{FF2B5EF4-FFF2-40B4-BE49-F238E27FC236}">
                <a16:creationId xmlns:a16="http://schemas.microsoft.com/office/drawing/2014/main" id="{A60B8704-2210-74EF-8070-A6D7C87F858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3195" y="1301888"/>
            <a:ext cx="10800000" cy="5095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692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620EF4B-7CA4-453F-A87A-8DC4D732F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2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054EB3-52E0-43D0-9DC1-9E2E73AE4318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АКТУАЛЬНОСТЬ ТЕМЫ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56642A-0348-4B01-A4E2-0BD393BE00F4}"/>
              </a:ext>
            </a:extLst>
          </p:cNvPr>
          <p:cNvSpPr txBox="1"/>
          <p:nvPr/>
        </p:nvSpPr>
        <p:spPr>
          <a:xfrm>
            <a:off x="1122630" y="1210130"/>
            <a:ext cx="989799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Столкновения грузового тягового подвижного состава на железнодорожных переездах приводят к разрушению кабин машиниста и возможному сходу с рельсов</a:t>
            </a:r>
          </a:p>
        </p:txBody>
      </p:sp>
      <p:pic>
        <p:nvPicPr>
          <p:cNvPr id="7170" name="Рисунок 1" descr="image00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64"/>
          <a:stretch/>
        </p:blipFill>
        <p:spPr bwMode="auto">
          <a:xfrm>
            <a:off x="5112504" y="4144113"/>
            <a:ext cx="2133988" cy="1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Рисунок 2" descr="image00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021" y="2537067"/>
            <a:ext cx="2118756" cy="1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1453" y="4156018"/>
            <a:ext cx="2287810" cy="1620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6922" y="2537068"/>
            <a:ext cx="2144544" cy="16200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67960" y="2537067"/>
            <a:ext cx="2158061" cy="162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/>
          <a:srcRect l="1" r="603" b="33524"/>
          <a:stretch/>
        </p:blipFill>
        <p:spPr>
          <a:xfrm>
            <a:off x="996617" y="4158346"/>
            <a:ext cx="1934320" cy="1620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856642A-0348-4B01-A4E2-0BD393BE00F4}"/>
              </a:ext>
            </a:extLst>
          </p:cNvPr>
          <p:cNvSpPr txBox="1"/>
          <p:nvPr/>
        </p:nvSpPr>
        <p:spPr>
          <a:xfrm>
            <a:off x="3164115" y="2073295"/>
            <a:ext cx="128753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2021 год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856642A-0348-4B01-A4E2-0BD393BE00F4}"/>
              </a:ext>
            </a:extLst>
          </p:cNvPr>
          <p:cNvSpPr txBox="1"/>
          <p:nvPr/>
        </p:nvSpPr>
        <p:spPr>
          <a:xfrm>
            <a:off x="9030761" y="2073295"/>
            <a:ext cx="128753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/>
          <a:srcRect l="15298" r="7594"/>
          <a:stretch/>
        </p:blipFill>
        <p:spPr>
          <a:xfrm>
            <a:off x="8697278" y="2537066"/>
            <a:ext cx="2232186" cy="162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697351" y="4157066"/>
            <a:ext cx="2232000" cy="1621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1736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F59312E-B0DF-4452-9131-507FAD60E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20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E5BCBB-DCB5-4AE5-A2F8-51A15FE2F405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ЧИСЛЕННЫХ ИССЛЕДОВАНИЙ НА МОДЕЛЯХ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E5BCBB-DCB5-4AE5-A2F8-51A15FE2F405}"/>
              </a:ext>
            </a:extLst>
          </p:cNvPr>
          <p:cNvSpPr txBox="1"/>
          <p:nvPr/>
        </p:nvSpPr>
        <p:spPr>
          <a:xfrm>
            <a:off x="1235332" y="932556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Фронтальный удар</a:t>
            </a:r>
          </a:p>
        </p:txBody>
      </p:sp>
      <p:pic>
        <p:nvPicPr>
          <p:cNvPr id="7" name="19_2">
            <a:hlinkClick r:id="" action="ppaction://media"/>
            <a:extLst>
              <a:ext uri="{FF2B5EF4-FFF2-40B4-BE49-F238E27FC236}">
                <a16:creationId xmlns:a16="http://schemas.microsoft.com/office/drawing/2014/main" id="{E39BD067-DD78-1E52-DA2A-4397AC6EF60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35332" y="1506111"/>
            <a:ext cx="9720000" cy="47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049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F59312E-B0DF-4452-9131-507FAD60E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21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E5BCBB-DCB5-4AE5-A2F8-51A15FE2F405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ЧИСЛЕННЫХ ИССЛЕДОВАНИЙ НА МОДЕЛЯХ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E5BCBB-DCB5-4AE5-A2F8-51A15FE2F405}"/>
              </a:ext>
            </a:extLst>
          </p:cNvPr>
          <p:cNvSpPr txBox="1"/>
          <p:nvPr/>
        </p:nvSpPr>
        <p:spPr>
          <a:xfrm>
            <a:off x="1235332" y="920680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Удар под углом 45°</a:t>
            </a:r>
          </a:p>
        </p:txBody>
      </p:sp>
      <p:pic>
        <p:nvPicPr>
          <p:cNvPr id="2" name="20_1">
            <a:hlinkClick r:id="" action="ppaction://media"/>
            <a:extLst>
              <a:ext uri="{FF2B5EF4-FFF2-40B4-BE49-F238E27FC236}">
                <a16:creationId xmlns:a16="http://schemas.microsoft.com/office/drawing/2014/main" id="{FBBCF238-89E5-7DD6-662A-66A1E6ABCDE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36667" y="1290012"/>
            <a:ext cx="9720000" cy="529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86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F59312E-B0DF-4452-9131-507FAD60E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22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E5BCBB-DCB5-4AE5-A2F8-51A15FE2F405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ЧИСЛЕННЫХ ИССЛЕДОВАНИЙ НА МОДЕЛЯХ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E5BCBB-DCB5-4AE5-A2F8-51A15FE2F405}"/>
              </a:ext>
            </a:extLst>
          </p:cNvPr>
          <p:cNvSpPr txBox="1"/>
          <p:nvPr/>
        </p:nvSpPr>
        <p:spPr>
          <a:xfrm>
            <a:off x="1235332" y="920680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Удар под углом 45°</a:t>
            </a:r>
          </a:p>
        </p:txBody>
      </p:sp>
      <p:pic>
        <p:nvPicPr>
          <p:cNvPr id="3" name="20_2">
            <a:hlinkClick r:id="" action="ppaction://media"/>
            <a:extLst>
              <a:ext uri="{FF2B5EF4-FFF2-40B4-BE49-F238E27FC236}">
                <a16:creationId xmlns:a16="http://schemas.microsoft.com/office/drawing/2014/main" id="{D29CDE79-EF59-259A-3950-020D32780AC9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477" end="1588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65418" y="1541410"/>
            <a:ext cx="8320000" cy="4680000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D4E8676B-0775-9D01-1F62-F3CD2BD1F493}"/>
              </a:ext>
            </a:extLst>
          </p:cNvPr>
          <p:cNvSpPr/>
          <p:nvPr/>
        </p:nvSpPr>
        <p:spPr>
          <a:xfrm>
            <a:off x="748145" y="1389413"/>
            <a:ext cx="2256312" cy="50833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70D2A15-63FC-6B8F-F2AE-73419C9F3535}"/>
              </a:ext>
            </a:extLst>
          </p:cNvPr>
          <p:cNvSpPr/>
          <p:nvPr/>
        </p:nvSpPr>
        <p:spPr>
          <a:xfrm>
            <a:off x="9461273" y="1339712"/>
            <a:ext cx="2256312" cy="508339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0E8763F-FB68-577E-2122-2939A8A9F374}"/>
              </a:ext>
            </a:extLst>
          </p:cNvPr>
          <p:cNvSpPr/>
          <p:nvPr/>
        </p:nvSpPr>
        <p:spPr>
          <a:xfrm>
            <a:off x="2991984" y="5491995"/>
            <a:ext cx="6486146" cy="7528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00CA736-4F65-6369-5A0F-19636FCCA221}"/>
              </a:ext>
            </a:extLst>
          </p:cNvPr>
          <p:cNvSpPr/>
          <p:nvPr/>
        </p:nvSpPr>
        <p:spPr>
          <a:xfrm>
            <a:off x="2697010" y="1336156"/>
            <a:ext cx="6764263" cy="3693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953EB1A5-6F51-524C-2FC2-F4A01F12F698}"/>
              </a:ext>
            </a:extLst>
          </p:cNvPr>
          <p:cNvSpPr/>
          <p:nvPr/>
        </p:nvSpPr>
        <p:spPr>
          <a:xfrm>
            <a:off x="2713867" y="1340120"/>
            <a:ext cx="6764263" cy="36933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491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F59312E-B0DF-4452-9131-507FAD60E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23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E5BCBB-DCB5-4AE5-A2F8-51A15FE2F405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B4ACC9-3489-4F38-9788-3533348DF3B0}"/>
              </a:ext>
            </a:extLst>
          </p:cNvPr>
          <p:cNvSpPr txBox="1"/>
          <p:nvPr/>
        </p:nvSpPr>
        <p:spPr>
          <a:xfrm>
            <a:off x="222250" y="1339146"/>
            <a:ext cx="1174750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defTabSz="360000">
              <a:buAutoNum type="arabicParenR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 наиболее вероятный случай аварийного столкновения грузовых электровозов на железнодорожном переезде с крупногабаритным препятствием.</a:t>
            </a:r>
          </a:p>
          <a:p>
            <a:pPr marL="342900" indent="-342900" defTabSz="360000">
              <a:buAutoNum type="arabicParenR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Рассмотрена методика исследования схода с рельсов локомотива при аварийном столкновении грузового электровоза на основе численного моделирования, с учетом геометрической и физической нелинейности объекта исследования.</a:t>
            </a:r>
          </a:p>
          <a:p>
            <a:pPr marL="342900" indent="-342900" defTabSz="360000">
              <a:buFontTx/>
              <a:buAutoNum type="arabicParenR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Определены величины необратимых деформаций, вертикальных и поперечных усилий в контакте колесо-рельс, вертикальные и поперечные перемещения колес колесных пар. </a:t>
            </a:r>
          </a:p>
          <a:p>
            <a:pPr marL="342900" indent="-342900" defTabSz="360000">
              <a:buFontTx/>
              <a:buAutoNum type="arabicParenR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разработанной методики установлено, что схода с рельсов локомотива не произойдет при фронтальном ударе, сход с рельсов произойдет в случае удара с препятствием расположенным под углом 45° к продольной оси движения электровоза.</a:t>
            </a:r>
          </a:p>
        </p:txBody>
      </p:sp>
    </p:spTree>
    <p:extLst>
      <p:ext uri="{BB962C8B-B14F-4D97-AF65-F5344CB8AC3E}">
        <p14:creationId xmlns:p14="http://schemas.microsoft.com/office/powerpoint/2010/main" val="36378907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F59312E-B0DF-4452-9131-507FAD60E5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24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AC338A-E1F6-4104-865B-CAE8E8371A12}"/>
              </a:ext>
            </a:extLst>
          </p:cNvPr>
          <p:cNvSpPr txBox="1"/>
          <p:nvPr/>
        </p:nvSpPr>
        <p:spPr>
          <a:xfrm>
            <a:off x="0" y="2983128"/>
            <a:ext cx="1219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266826" y="1156385"/>
            <a:ext cx="10258424" cy="873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СХОДА С РЕЛЬСОВ ЛОКОМОТИВА </a:t>
            </a:r>
          </a:p>
          <a:p>
            <a:pPr algn="ctr"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АВАРИЙНЫХ СТОЛКНОВЕНИЯХ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8F8223-7977-4C05-B77B-3095F865C62D}"/>
              </a:ext>
            </a:extLst>
          </p:cNvPr>
          <p:cNvSpPr txBox="1"/>
          <p:nvPr/>
        </p:nvSpPr>
        <p:spPr>
          <a:xfrm>
            <a:off x="0" y="4621428"/>
            <a:ext cx="12192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Научный руководитель д.т.н., профессор каф. Вагоны Павлюков А.Э.</a:t>
            </a:r>
          </a:p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к.т.н., доцент, И.о. зав. кафедрой каф. Вагоны Колясов К.М.</a:t>
            </a:r>
          </a:p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Аспирант ТТН-310 Жуйков М.В.</a:t>
            </a:r>
          </a:p>
          <a:p>
            <a:pPr algn="ctr"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Аспирант ТТН-211 Дуванов Д.В.</a:t>
            </a:r>
          </a:p>
        </p:txBody>
      </p:sp>
    </p:spTree>
    <p:extLst>
      <p:ext uri="{BB962C8B-B14F-4D97-AF65-F5344CB8AC3E}">
        <p14:creationId xmlns:p14="http://schemas.microsoft.com/office/powerpoint/2010/main" val="3210502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Рисунок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97149"/>
            <a:ext cx="12192000" cy="4663702"/>
          </a:xfrm>
          <a:prstGeom prst="rect">
            <a:avLst/>
          </a:prstGeom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494FE69-07D3-4850-B690-3CC65B2AD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3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787B65-3BFD-4C42-9D87-FAFBCFEE7F67}"/>
              </a:ext>
            </a:extLst>
          </p:cNvPr>
          <p:cNvSpPr txBox="1"/>
          <p:nvPr/>
        </p:nvSpPr>
        <p:spPr>
          <a:xfrm>
            <a:off x="2470665" y="232598"/>
            <a:ext cx="97213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itchFamily="18" charset="0"/>
                <a:cs typeface="Times New Roman" pitchFamily="18" charset="0"/>
              </a:rPr>
              <a:t>МОДЕЛИРОВАНИЕ АВАРИЙНОГО СТОЛКНОВЕНИЯ ГРУЗОВОГО ЭЛЕКТРОВОЗА С ПРЕПЯТСТВИЕМ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ИССЛЕДОВАНИЕ СХОДА С РЕЛЬСОВ</a:t>
            </a:r>
            <a:endParaRPr lang="ru-RU" dirty="0"/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A313EF3A-8373-40B7-BACB-8DC4DBF768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2687" y="1334483"/>
            <a:ext cx="1473199" cy="30777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Препятствие</a:t>
            </a:r>
          </a:p>
        </p:txBody>
      </p: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E827A601-104F-4338-A69D-82FBB115D0BC}"/>
              </a:ext>
            </a:extLst>
          </p:cNvPr>
          <p:cNvCxnSpPr>
            <a:cxnSpLocks/>
            <a:stCxn id="11" idx="2"/>
          </p:cNvCxnSpPr>
          <p:nvPr/>
        </p:nvCxnSpPr>
        <p:spPr>
          <a:xfrm flipH="1">
            <a:off x="10519873" y="1642260"/>
            <a:ext cx="639414" cy="2305897"/>
          </a:xfrm>
          <a:prstGeom prst="straightConnector1">
            <a:avLst/>
          </a:prstGeom>
          <a:ln w="15875">
            <a:headEnd type="none" w="med" len="med"/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8">
            <a:extLst>
              <a:ext uri="{FF2B5EF4-FFF2-40B4-BE49-F238E27FC236}">
                <a16:creationId xmlns:a16="http://schemas.microsoft.com/office/drawing/2014/main" id="{AFC8C364-B7F8-4261-8673-1452B2B26B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2659" y="5494946"/>
            <a:ext cx="2144044" cy="30777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Железнодорожный путь</a:t>
            </a:r>
          </a:p>
        </p:txBody>
      </p: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D9A1AFEA-23AD-48F3-B2E7-E37B2BC0A596}"/>
              </a:ext>
            </a:extLst>
          </p:cNvPr>
          <p:cNvCxnSpPr>
            <a:cxnSpLocks/>
          </p:cNvCxnSpPr>
          <p:nvPr/>
        </p:nvCxnSpPr>
        <p:spPr>
          <a:xfrm flipV="1">
            <a:off x="3016964" y="4292967"/>
            <a:ext cx="982767" cy="1183539"/>
          </a:xfrm>
          <a:prstGeom prst="straightConnector1">
            <a:avLst/>
          </a:prstGeom>
          <a:ln w="15875">
            <a:headEnd type="none" w="med" len="med"/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D2278CC7-AA28-4914-90DF-0C153A784F8B}"/>
              </a:ext>
            </a:extLst>
          </p:cNvPr>
          <p:cNvSpPr/>
          <p:nvPr/>
        </p:nvSpPr>
        <p:spPr>
          <a:xfrm>
            <a:off x="7576729" y="5833500"/>
            <a:ext cx="1872071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Модульная кабина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54E467C0-51E3-4C50-AD19-9C47494CE303}"/>
              </a:ext>
            </a:extLst>
          </p:cNvPr>
          <p:cNvSpPr/>
          <p:nvPr/>
        </p:nvSpPr>
        <p:spPr>
          <a:xfrm>
            <a:off x="4186151" y="1079685"/>
            <a:ext cx="1970960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Кузов электровоза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2D191357-B076-4455-960E-4E8AD15098F7}"/>
              </a:ext>
            </a:extLst>
          </p:cNvPr>
          <p:cNvSpPr/>
          <p:nvPr/>
        </p:nvSpPr>
        <p:spPr>
          <a:xfrm>
            <a:off x="5554514" y="5822331"/>
            <a:ext cx="1620000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Тележка</a:t>
            </a:r>
          </a:p>
        </p:txBody>
      </p: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id="{E827A601-104F-4338-A69D-82FBB115D0BC}"/>
              </a:ext>
            </a:extLst>
          </p:cNvPr>
          <p:cNvCxnSpPr>
            <a:cxnSpLocks/>
            <a:stCxn id="19" idx="0"/>
          </p:cNvCxnSpPr>
          <p:nvPr/>
        </p:nvCxnSpPr>
        <p:spPr>
          <a:xfrm flipV="1">
            <a:off x="8512765" y="3760150"/>
            <a:ext cx="1571272" cy="2073350"/>
          </a:xfrm>
          <a:prstGeom prst="straightConnector1">
            <a:avLst/>
          </a:prstGeom>
          <a:ln w="15875">
            <a:headEnd type="none" w="med" len="med"/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id="{6C1B6853-E1C7-49C5-AA9F-51B270C551AB}"/>
              </a:ext>
            </a:extLst>
          </p:cNvPr>
          <p:cNvCxnSpPr>
            <a:cxnSpLocks/>
            <a:stCxn id="40" idx="0"/>
          </p:cNvCxnSpPr>
          <p:nvPr/>
        </p:nvCxnSpPr>
        <p:spPr>
          <a:xfrm flipV="1">
            <a:off x="10502781" y="4660115"/>
            <a:ext cx="0" cy="1147366"/>
          </a:xfrm>
          <a:prstGeom prst="straightConnector1">
            <a:avLst/>
          </a:prstGeom>
          <a:ln w="15875">
            <a:headEnd type="none" w="med" len="med"/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>
            <a:extLst>
              <a:ext uri="{FF2B5EF4-FFF2-40B4-BE49-F238E27FC236}">
                <a16:creationId xmlns:a16="http://schemas.microsoft.com/office/drawing/2014/main" id="{6C1B6853-E1C7-49C5-AA9F-51B270C551AB}"/>
              </a:ext>
            </a:extLst>
          </p:cNvPr>
          <p:cNvCxnSpPr>
            <a:cxnSpLocks/>
            <a:stCxn id="20" idx="2"/>
          </p:cNvCxnSpPr>
          <p:nvPr/>
        </p:nvCxnSpPr>
        <p:spPr>
          <a:xfrm flipH="1">
            <a:off x="4603303" y="1387462"/>
            <a:ext cx="568328" cy="861322"/>
          </a:xfrm>
          <a:prstGeom prst="straightConnector1">
            <a:avLst/>
          </a:prstGeom>
          <a:ln w="15875">
            <a:headEnd type="none" w="med" len="med"/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>
            <a:extLst>
              <a:ext uri="{FF2B5EF4-FFF2-40B4-BE49-F238E27FC236}">
                <a16:creationId xmlns:a16="http://schemas.microsoft.com/office/drawing/2014/main" id="{6C1B6853-E1C7-49C5-AA9F-51B270C551AB}"/>
              </a:ext>
            </a:extLst>
          </p:cNvPr>
          <p:cNvCxnSpPr>
            <a:cxnSpLocks/>
          </p:cNvCxnSpPr>
          <p:nvPr/>
        </p:nvCxnSpPr>
        <p:spPr>
          <a:xfrm>
            <a:off x="5168918" y="1387462"/>
            <a:ext cx="2407811" cy="1478108"/>
          </a:xfrm>
          <a:prstGeom prst="straightConnector1">
            <a:avLst/>
          </a:prstGeom>
          <a:ln w="15875">
            <a:headEnd type="none" w="med" len="med"/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2D191357-B076-4455-960E-4E8AD15098F7}"/>
              </a:ext>
            </a:extLst>
          </p:cNvPr>
          <p:cNvSpPr/>
          <p:nvPr/>
        </p:nvSpPr>
        <p:spPr>
          <a:xfrm>
            <a:off x="9692781" y="5807481"/>
            <a:ext cx="1620000" cy="30777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Путеочиститель</a:t>
            </a:r>
          </a:p>
        </p:txBody>
      </p:sp>
      <p:cxnSp>
        <p:nvCxnSpPr>
          <p:cNvPr id="43" name="Прямая со стрелкой 42">
            <a:extLst>
              <a:ext uri="{FF2B5EF4-FFF2-40B4-BE49-F238E27FC236}">
                <a16:creationId xmlns:a16="http://schemas.microsoft.com/office/drawing/2014/main" id="{6C1B6853-E1C7-49C5-AA9F-51B270C551AB}"/>
              </a:ext>
            </a:extLst>
          </p:cNvPr>
          <p:cNvCxnSpPr>
            <a:cxnSpLocks/>
          </p:cNvCxnSpPr>
          <p:nvPr/>
        </p:nvCxnSpPr>
        <p:spPr>
          <a:xfrm flipV="1">
            <a:off x="6359406" y="3948157"/>
            <a:ext cx="489069" cy="1874174"/>
          </a:xfrm>
          <a:prstGeom prst="straightConnector1">
            <a:avLst/>
          </a:prstGeom>
          <a:ln w="15875">
            <a:headEnd type="none" w="med" len="med"/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 стрелкой 44">
            <a:extLst>
              <a:ext uri="{FF2B5EF4-FFF2-40B4-BE49-F238E27FC236}">
                <a16:creationId xmlns:a16="http://schemas.microsoft.com/office/drawing/2014/main" id="{6C1B6853-E1C7-49C5-AA9F-51B270C551AB}"/>
              </a:ext>
            </a:extLst>
          </p:cNvPr>
          <p:cNvCxnSpPr>
            <a:cxnSpLocks/>
            <a:stCxn id="21" idx="0"/>
          </p:cNvCxnSpPr>
          <p:nvPr/>
        </p:nvCxnSpPr>
        <p:spPr>
          <a:xfrm flipH="1" flipV="1">
            <a:off x="4325770" y="3640380"/>
            <a:ext cx="2038744" cy="2181951"/>
          </a:xfrm>
          <a:prstGeom prst="straightConnector1">
            <a:avLst/>
          </a:prstGeom>
          <a:ln w="15875">
            <a:headEnd type="none" w="med" len="med"/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8">
            <a:extLst>
              <a:ext uri="{FF2B5EF4-FFF2-40B4-BE49-F238E27FC236}">
                <a16:creationId xmlns:a16="http://schemas.microsoft.com/office/drawing/2014/main" id="{AFC8C364-B7F8-4261-8673-1452B2B26B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436" y="4884737"/>
            <a:ext cx="2144044" cy="30777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Рельс Р65</a:t>
            </a:r>
          </a:p>
        </p:txBody>
      </p:sp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D9A1AFEA-23AD-48F3-B2E7-E37B2BC0A596}"/>
              </a:ext>
            </a:extLst>
          </p:cNvPr>
          <p:cNvCxnSpPr>
            <a:cxnSpLocks/>
          </p:cNvCxnSpPr>
          <p:nvPr/>
        </p:nvCxnSpPr>
        <p:spPr>
          <a:xfrm flipV="1">
            <a:off x="1487898" y="3640380"/>
            <a:ext cx="955348" cy="1249276"/>
          </a:xfrm>
          <a:prstGeom prst="straightConnector1">
            <a:avLst/>
          </a:prstGeom>
          <a:ln w="15875">
            <a:headEnd type="none" w="med" len="med"/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D9A1AFEA-23AD-48F3-B2E7-E37B2BC0A596}"/>
              </a:ext>
            </a:extLst>
          </p:cNvPr>
          <p:cNvCxnSpPr>
            <a:cxnSpLocks/>
          </p:cNvCxnSpPr>
          <p:nvPr/>
        </p:nvCxnSpPr>
        <p:spPr>
          <a:xfrm flipV="1">
            <a:off x="1457984" y="3484245"/>
            <a:ext cx="1481615" cy="1422875"/>
          </a:xfrm>
          <a:prstGeom prst="straightConnector1">
            <a:avLst/>
          </a:prstGeom>
          <a:ln w="15875">
            <a:headEnd type="none" w="med" len="med"/>
            <a:tailEnd type="stealth" w="lg" len="lg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9060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BE79308-345E-474A-88BD-782D0487F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4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CAD7045-215F-46F1-9A60-46BDB31D7313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СЦЕНАРИЙ СТОЛКНОВЕНИЯ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332" y="1552703"/>
            <a:ext cx="4263504" cy="3600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6490891" y="2614039"/>
            <a:ext cx="548684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Размеры препятствия: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диаметр 1200 мм (1,20 м);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длина 6000 мм (6,00 м)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высота от уровня головки рельса 3370 мм (3,37 м)</a:t>
            </a:r>
          </a:p>
          <a:p>
            <a:pPr marL="285750" indent="-285750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масса препятствия 20000 кг (20 тонн)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Начальная скорость столкновения:</a:t>
            </a:r>
          </a:p>
          <a:p>
            <a:pPr marL="285750" indent="-285750">
              <a:buFontTx/>
              <a:buChar char="-"/>
            </a:pP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72 км/ч (20 м/с).</a:t>
            </a:r>
          </a:p>
        </p:txBody>
      </p:sp>
    </p:spTree>
    <p:extLst>
      <p:ext uri="{BB962C8B-B14F-4D97-AF65-F5344CB8AC3E}">
        <p14:creationId xmlns:p14="http://schemas.microsoft.com/office/powerpoint/2010/main" val="2395386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494FE69-07D3-4850-B690-3CC65B2AD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5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787B65-3BFD-4C42-9D87-FAFBCFEE7F67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itchFamily="18" charset="0"/>
                <a:cs typeface="Times New Roman" pitchFamily="18" charset="0"/>
              </a:rPr>
              <a:t>МАТЕМАТИЧЕСКАЯ ФОРМУЛИРОВКА ЗАДАЧИ ИССЛЕДОВАНИЯ</a:t>
            </a:r>
            <a:endParaRPr lang="ru-RU" dirty="0"/>
          </a:p>
        </p:txBody>
      </p:sp>
      <p:graphicFrame>
        <p:nvGraphicFramePr>
          <p:cNvPr id="2" name="Объект 2">
            <a:extLst>
              <a:ext uri="{FF2B5EF4-FFF2-40B4-BE49-F238E27FC236}">
                <a16:creationId xmlns:a16="http://schemas.microsoft.com/office/drawing/2014/main" id="{00489BDE-CFE9-468E-B41A-30DA3E2A6E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2459459"/>
              </p:ext>
            </p:extLst>
          </p:nvPr>
        </p:nvGraphicFramePr>
        <p:xfrm>
          <a:off x="371904" y="2274620"/>
          <a:ext cx="1278732" cy="5486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1409400" imgH="609480" progId="Equation.3">
                  <p:embed/>
                </p:oleObj>
              </mc:Choice>
              <mc:Fallback>
                <p:oleObj name="Формула" r:id="rId2" imgW="1409400" imgH="609480" progId="Equation.3">
                  <p:embed/>
                  <p:pic>
                    <p:nvPicPr>
                      <p:cNvPr id="0" name="Picture 1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904" y="2274620"/>
                        <a:ext cx="1278732" cy="54864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Объект 6">
            <a:extLst>
              <a:ext uri="{FF2B5EF4-FFF2-40B4-BE49-F238E27FC236}">
                <a16:creationId xmlns:a16="http://schemas.microsoft.com/office/drawing/2014/main" id="{A5DE989C-FB83-47B3-9DF3-DDB1629743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5840968"/>
              </p:ext>
            </p:extLst>
          </p:nvPr>
        </p:nvGraphicFramePr>
        <p:xfrm>
          <a:off x="368300" y="3184706"/>
          <a:ext cx="1868219" cy="3077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4" imgW="1917360" imgH="317160" progId="Equation.3">
                  <p:embed/>
                </p:oleObj>
              </mc:Choice>
              <mc:Fallback>
                <p:oleObj name="Формула" r:id="rId4" imgW="1917360" imgH="317160" progId="Equation.3">
                  <p:embed/>
                  <p:pic>
                    <p:nvPicPr>
                      <p:cNvPr id="0" name="Picture 1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300" y="3184706"/>
                        <a:ext cx="1868219" cy="30777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10">
            <a:extLst>
              <a:ext uri="{FF2B5EF4-FFF2-40B4-BE49-F238E27FC236}">
                <a16:creationId xmlns:a16="http://schemas.microsoft.com/office/drawing/2014/main" id="{02F8F43B-8DBF-43EB-9F4F-0544CCB818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218000"/>
              </p:ext>
            </p:extLst>
          </p:nvPr>
        </p:nvGraphicFramePr>
        <p:xfrm>
          <a:off x="368300" y="3699203"/>
          <a:ext cx="1411288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6" imgW="1409400" imgH="317160" progId="Equation.3">
                  <p:embed/>
                </p:oleObj>
              </mc:Choice>
              <mc:Fallback>
                <p:oleObj name="Формула" r:id="rId6" imgW="1409400" imgH="317160" progId="Equation.3">
                  <p:embed/>
                  <p:pic>
                    <p:nvPicPr>
                      <p:cNvPr id="0" name="Picture 1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300" y="3699203"/>
                        <a:ext cx="1411288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1">
            <a:extLst>
              <a:ext uri="{FF2B5EF4-FFF2-40B4-BE49-F238E27FC236}">
                <a16:creationId xmlns:a16="http://schemas.microsoft.com/office/drawing/2014/main" id="{C7047987-0BEE-40D3-9A0B-C9337246E6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1500370"/>
              </p:ext>
            </p:extLst>
          </p:nvPr>
        </p:nvGraphicFramePr>
        <p:xfrm>
          <a:off x="317124" y="4454648"/>
          <a:ext cx="1176338" cy="287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8" imgW="1167893" imgH="291973" progId="Equation.3">
                  <p:embed/>
                </p:oleObj>
              </mc:Choice>
              <mc:Fallback>
                <p:oleObj name="Формула" r:id="rId8" imgW="1167893" imgH="291973" progId="Equation.3">
                  <p:embed/>
                  <p:pic>
                    <p:nvPicPr>
                      <p:cNvPr id="0" name="Picture 1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124" y="4454648"/>
                        <a:ext cx="1176338" cy="287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>
            <a:extLst>
              <a:ext uri="{FF2B5EF4-FFF2-40B4-BE49-F238E27FC236}">
                <a16:creationId xmlns:a16="http://schemas.microsoft.com/office/drawing/2014/main" id="{C5FE840B-7DD6-4F60-AF6F-9157941E8B6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2494303"/>
              </p:ext>
            </p:extLst>
          </p:nvPr>
        </p:nvGraphicFramePr>
        <p:xfrm>
          <a:off x="317124" y="4919784"/>
          <a:ext cx="1150937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143000" imgH="292100" progId="Equation.DSMT4">
                  <p:embed/>
                </p:oleObj>
              </mc:Choice>
              <mc:Fallback>
                <p:oleObj name="Equation" r:id="rId10" imgW="1143000" imgH="292100" progId="Equation.DSMT4">
                  <p:embed/>
                  <p:pic>
                    <p:nvPicPr>
                      <p:cNvPr id="0" name="Picture 1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124" y="4919784"/>
                        <a:ext cx="1150937" cy="2889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Объект 13">
            <a:extLst>
              <a:ext uri="{FF2B5EF4-FFF2-40B4-BE49-F238E27FC236}">
                <a16:creationId xmlns:a16="http://schemas.microsoft.com/office/drawing/2014/main" id="{2E395914-8807-48B4-909A-9FE253875D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4938940"/>
              </p:ext>
            </p:extLst>
          </p:nvPr>
        </p:nvGraphicFramePr>
        <p:xfrm>
          <a:off x="336174" y="5314376"/>
          <a:ext cx="1684338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12" imgW="1676400" imgH="558800" progId="Equation.3">
                  <p:embed/>
                </p:oleObj>
              </mc:Choice>
              <mc:Fallback>
                <p:oleObj name="Формула" r:id="rId12" imgW="1676400" imgH="558800" progId="Equation.3">
                  <p:embed/>
                  <p:pic>
                    <p:nvPicPr>
                      <p:cNvPr id="0" name="Picture 1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174" y="5314376"/>
                        <a:ext cx="1684338" cy="55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Правая фигурная скобка 16">
            <a:extLst>
              <a:ext uri="{FF2B5EF4-FFF2-40B4-BE49-F238E27FC236}">
                <a16:creationId xmlns:a16="http://schemas.microsoft.com/office/drawing/2014/main" id="{4E2E26ED-92DC-4602-8C80-F54D425678DF}"/>
              </a:ext>
            </a:extLst>
          </p:cNvPr>
          <p:cNvSpPr/>
          <p:nvPr/>
        </p:nvSpPr>
        <p:spPr>
          <a:xfrm>
            <a:off x="4632840" y="1293409"/>
            <a:ext cx="358775" cy="1727200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Правая фигурная скобка 18">
            <a:extLst>
              <a:ext uri="{FF2B5EF4-FFF2-40B4-BE49-F238E27FC236}">
                <a16:creationId xmlns:a16="http://schemas.microsoft.com/office/drawing/2014/main" id="{08B7716F-1E85-444B-B714-32841F72EE65}"/>
              </a:ext>
            </a:extLst>
          </p:cNvPr>
          <p:cNvSpPr/>
          <p:nvPr/>
        </p:nvSpPr>
        <p:spPr>
          <a:xfrm>
            <a:off x="3374171" y="4391940"/>
            <a:ext cx="358775" cy="1582737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21" name="Объект 4">
            <a:extLst>
              <a:ext uri="{FF2B5EF4-FFF2-40B4-BE49-F238E27FC236}">
                <a16:creationId xmlns:a16="http://schemas.microsoft.com/office/drawing/2014/main" id="{1855480A-C196-4A35-8149-170A2E38AE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28570"/>
              </p:ext>
            </p:extLst>
          </p:nvPr>
        </p:nvGraphicFramePr>
        <p:xfrm>
          <a:off x="407988" y="1289050"/>
          <a:ext cx="1657350" cy="55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143000" imgH="393480" progId="Equation.DSMT4">
                  <p:embed/>
                </p:oleObj>
              </mc:Choice>
              <mc:Fallback>
                <p:oleObj name="Equation" r:id="rId14" imgW="1143000" imgH="393480" progId="Equation.DSMT4">
                  <p:embed/>
                  <p:pic>
                    <p:nvPicPr>
                      <p:cNvPr id="0" name="Picture 1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7988" y="1289050"/>
                        <a:ext cx="1657350" cy="5572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58C0F838-7B35-44C8-A312-E2CD0F5301B9}"/>
              </a:ext>
            </a:extLst>
          </p:cNvPr>
          <p:cNvSpPr txBox="1"/>
          <p:nvPr/>
        </p:nvSpPr>
        <p:spPr>
          <a:xfrm>
            <a:off x="2074053" y="1368997"/>
            <a:ext cx="2810706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− Закон сохранения массы </a:t>
            </a:r>
          </a:p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 (уравнение неразрывности)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4D0B8CC-4B5F-46F2-870C-4439271B7465}"/>
              </a:ext>
            </a:extLst>
          </p:cNvPr>
          <p:cNvSpPr txBox="1"/>
          <p:nvPr/>
        </p:nvSpPr>
        <p:spPr>
          <a:xfrm>
            <a:off x="2065338" y="1894975"/>
            <a:ext cx="2778125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− Закон сохранения импульса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9CB50C0-DB39-4E8D-A1A1-696C05F86D44}"/>
              </a:ext>
            </a:extLst>
          </p:cNvPr>
          <p:cNvSpPr txBox="1"/>
          <p:nvPr/>
        </p:nvSpPr>
        <p:spPr>
          <a:xfrm>
            <a:off x="2065338" y="2350083"/>
            <a:ext cx="2652713" cy="338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− Закон сохранения энергии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0DE0C74-D50D-4844-9432-70431E25AFAD}"/>
              </a:ext>
            </a:extLst>
          </p:cNvPr>
          <p:cNvSpPr txBox="1"/>
          <p:nvPr/>
        </p:nvSpPr>
        <p:spPr>
          <a:xfrm>
            <a:off x="5033754" y="1894975"/>
            <a:ext cx="206774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− Уравнения  законов сохранения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8319569-923A-4764-957F-FE26763A253E}"/>
              </a:ext>
            </a:extLst>
          </p:cNvPr>
          <p:cNvSpPr txBox="1"/>
          <p:nvPr/>
        </p:nvSpPr>
        <p:spPr>
          <a:xfrm>
            <a:off x="3883759" y="5039640"/>
            <a:ext cx="18780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− Кинематические соотношения</a:t>
            </a:r>
          </a:p>
        </p:txBody>
      </p:sp>
      <p:sp>
        <p:nvSpPr>
          <p:cNvPr id="33" name="Правая фигурная скобка 32">
            <a:extLst>
              <a:ext uri="{FF2B5EF4-FFF2-40B4-BE49-F238E27FC236}">
                <a16:creationId xmlns:a16="http://schemas.microsoft.com/office/drawing/2014/main" id="{1B6941C5-176B-4750-BB43-D1F330872198}"/>
              </a:ext>
            </a:extLst>
          </p:cNvPr>
          <p:cNvSpPr/>
          <p:nvPr/>
        </p:nvSpPr>
        <p:spPr>
          <a:xfrm>
            <a:off x="2348941" y="3142185"/>
            <a:ext cx="358775" cy="97665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C4F44EA-C1BC-4545-B1F2-9A5431F1DE2B}"/>
              </a:ext>
            </a:extLst>
          </p:cNvPr>
          <p:cNvSpPr txBox="1"/>
          <p:nvPr/>
        </p:nvSpPr>
        <p:spPr>
          <a:xfrm>
            <a:off x="2791468" y="3359679"/>
            <a:ext cx="14644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− Физические соотношения</a:t>
            </a:r>
          </a:p>
        </p:txBody>
      </p:sp>
      <p:graphicFrame>
        <p:nvGraphicFramePr>
          <p:cNvPr id="37" name="Объект 36">
            <a:extLst>
              <a:ext uri="{FF2B5EF4-FFF2-40B4-BE49-F238E27FC236}">
                <a16:creationId xmlns:a16="http://schemas.microsoft.com/office/drawing/2014/main" id="{7A36D034-F5BA-4E3B-864A-61BBFA8004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4284714"/>
              </p:ext>
            </p:extLst>
          </p:nvPr>
        </p:nvGraphicFramePr>
        <p:xfrm>
          <a:off x="368300" y="1849438"/>
          <a:ext cx="145732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6" imgW="1485720" imgH="419040" progId="Equation.DSMT4">
                  <p:embed/>
                </p:oleObj>
              </mc:Choice>
              <mc:Fallback>
                <p:oleObj name="Equation" r:id="rId16" imgW="1485720" imgH="419040" progId="Equation.DSMT4">
                  <p:embed/>
                  <p:pic>
                    <p:nvPicPr>
                      <p:cNvPr id="0" name="Picture 1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300" y="1849438"/>
                        <a:ext cx="1457325" cy="4143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Box 21">
            <a:extLst>
              <a:ext uri="{FF2B5EF4-FFF2-40B4-BE49-F238E27FC236}">
                <a16:creationId xmlns:a16="http://schemas.microsoft.com/office/drawing/2014/main" id="{C8319569-923A-4764-957F-FE26763A253E}"/>
              </a:ext>
            </a:extLst>
          </p:cNvPr>
          <p:cNvSpPr txBox="1"/>
          <p:nvPr/>
        </p:nvSpPr>
        <p:spPr>
          <a:xfrm>
            <a:off x="1493462" y="4894969"/>
            <a:ext cx="111870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− скорость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8319569-923A-4764-957F-FE26763A253E}"/>
              </a:ext>
            </a:extLst>
          </p:cNvPr>
          <p:cNvSpPr txBox="1"/>
          <p:nvPr/>
        </p:nvSpPr>
        <p:spPr>
          <a:xfrm>
            <a:off x="1495206" y="4429039"/>
            <a:ext cx="153118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− перемещение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8319569-923A-4764-957F-FE26763A253E}"/>
              </a:ext>
            </a:extLst>
          </p:cNvPr>
          <p:cNvSpPr txBox="1"/>
          <p:nvPr/>
        </p:nvSpPr>
        <p:spPr>
          <a:xfrm>
            <a:off x="2020512" y="5393949"/>
            <a:ext cx="124341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− ускорение</a:t>
            </a:r>
          </a:p>
        </p:txBody>
      </p:sp>
      <p:graphicFrame>
        <p:nvGraphicFramePr>
          <p:cNvPr id="28" name="Объект 10">
            <a:extLst>
              <a:ext uri="{FF2B5EF4-FFF2-40B4-BE49-F238E27FC236}">
                <a16:creationId xmlns:a16="http://schemas.microsoft.com/office/drawing/2014/main" id="{02F8F43B-8DBF-43EB-9F4F-0544CCB818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6376989"/>
              </p:ext>
            </p:extLst>
          </p:nvPr>
        </p:nvGraphicFramePr>
        <p:xfrm>
          <a:off x="8130685" y="3157000"/>
          <a:ext cx="242525" cy="28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8" imgW="203040" imgH="241200" progId="Equation.DSMT4">
                  <p:embed/>
                </p:oleObj>
              </mc:Choice>
              <mc:Fallback>
                <p:oleObj name="Equation" r:id="rId18" imgW="20304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30685" y="3157000"/>
                        <a:ext cx="242525" cy="28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C8319569-923A-4764-957F-FE26763A253E}"/>
              </a:ext>
            </a:extLst>
          </p:cNvPr>
          <p:cNvSpPr txBox="1"/>
          <p:nvPr/>
        </p:nvSpPr>
        <p:spPr>
          <a:xfrm>
            <a:off x="8380164" y="3129111"/>
            <a:ext cx="1812356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− тензор напряжений</a:t>
            </a:r>
          </a:p>
        </p:txBody>
      </p:sp>
      <p:graphicFrame>
        <p:nvGraphicFramePr>
          <p:cNvPr id="32" name="Объект 10">
            <a:extLst>
              <a:ext uri="{FF2B5EF4-FFF2-40B4-BE49-F238E27FC236}">
                <a16:creationId xmlns:a16="http://schemas.microsoft.com/office/drawing/2014/main" id="{02F8F43B-8DBF-43EB-9F4F-0544CCB818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6344519"/>
              </p:ext>
            </p:extLst>
          </p:nvPr>
        </p:nvGraphicFramePr>
        <p:xfrm>
          <a:off x="8160295" y="3440719"/>
          <a:ext cx="212915" cy="28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0" imgW="177480" imgH="241200" progId="Equation.DSMT4">
                  <p:embed/>
                </p:oleObj>
              </mc:Choice>
              <mc:Fallback>
                <p:oleObj name="Equation" r:id="rId20" imgW="17748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60295" y="3440719"/>
                        <a:ext cx="212915" cy="28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Box 33">
            <a:extLst>
              <a:ext uri="{FF2B5EF4-FFF2-40B4-BE49-F238E27FC236}">
                <a16:creationId xmlns:a16="http://schemas.microsoft.com/office/drawing/2014/main" id="{C8319569-923A-4764-957F-FE26763A253E}"/>
              </a:ext>
            </a:extLst>
          </p:cNvPr>
          <p:cNvSpPr txBox="1"/>
          <p:nvPr/>
        </p:nvSpPr>
        <p:spPr>
          <a:xfrm>
            <a:off x="8373210" y="3391852"/>
            <a:ext cx="28426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− тензор деформации скорости</a:t>
            </a:r>
          </a:p>
        </p:txBody>
      </p:sp>
      <p:graphicFrame>
        <p:nvGraphicFramePr>
          <p:cNvPr id="36" name="Объект 10">
            <a:extLst>
              <a:ext uri="{FF2B5EF4-FFF2-40B4-BE49-F238E27FC236}">
                <a16:creationId xmlns:a16="http://schemas.microsoft.com/office/drawing/2014/main" id="{02F8F43B-8DBF-43EB-9F4F-0544CCB818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655715"/>
              </p:ext>
            </p:extLst>
          </p:nvPr>
        </p:nvGraphicFramePr>
        <p:xfrm>
          <a:off x="8099176" y="1271646"/>
          <a:ext cx="199125" cy="2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2" imgW="152280" imgH="164880" progId="Equation.DSMT4">
                  <p:embed/>
                </p:oleObj>
              </mc:Choice>
              <mc:Fallback>
                <p:oleObj name="Equation" r:id="rId22" imgW="15228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9176" y="1271646"/>
                        <a:ext cx="199125" cy="216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C8319569-923A-4764-957F-FE26763A253E}"/>
              </a:ext>
            </a:extLst>
          </p:cNvPr>
          <p:cNvSpPr txBox="1"/>
          <p:nvPr/>
        </p:nvSpPr>
        <p:spPr>
          <a:xfrm>
            <a:off x="8380164" y="1224190"/>
            <a:ext cx="1113318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− плотность</a:t>
            </a:r>
            <a:endParaRPr lang="ru-RU" sz="1400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0DE0C74-D50D-4844-9432-70431E25AFAD}"/>
              </a:ext>
            </a:extLst>
          </p:cNvPr>
          <p:cNvSpPr txBox="1"/>
          <p:nvPr/>
        </p:nvSpPr>
        <p:spPr>
          <a:xfrm>
            <a:off x="8021858" y="774586"/>
            <a:ext cx="206774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Обозначения</a:t>
            </a:r>
          </a:p>
        </p:txBody>
      </p:sp>
      <p:graphicFrame>
        <p:nvGraphicFramePr>
          <p:cNvPr id="40" name="Объект 10">
            <a:extLst>
              <a:ext uri="{FF2B5EF4-FFF2-40B4-BE49-F238E27FC236}">
                <a16:creationId xmlns:a16="http://schemas.microsoft.com/office/drawing/2014/main" id="{02F8F43B-8DBF-43EB-9F4F-0544CCB818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1984201"/>
              </p:ext>
            </p:extLst>
          </p:nvPr>
        </p:nvGraphicFramePr>
        <p:xfrm>
          <a:off x="8105776" y="1503363"/>
          <a:ext cx="174921" cy="21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4" imgW="114120" imgH="139680" progId="Equation.DSMT4">
                  <p:embed/>
                </p:oleObj>
              </mc:Choice>
              <mc:Fallback>
                <p:oleObj name="Equation" r:id="rId24" imgW="114120" imgH="1396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05776" y="1503363"/>
                        <a:ext cx="174921" cy="216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TextBox 40">
            <a:extLst>
              <a:ext uri="{FF2B5EF4-FFF2-40B4-BE49-F238E27FC236}">
                <a16:creationId xmlns:a16="http://schemas.microsoft.com/office/drawing/2014/main" id="{C8319569-923A-4764-957F-FE26763A253E}"/>
              </a:ext>
            </a:extLst>
          </p:cNvPr>
          <p:cNvSpPr txBox="1"/>
          <p:nvPr/>
        </p:nvSpPr>
        <p:spPr>
          <a:xfrm>
            <a:off x="8405150" y="1461010"/>
            <a:ext cx="1002390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− скорость</a:t>
            </a:r>
          </a:p>
        </p:txBody>
      </p:sp>
      <p:graphicFrame>
        <p:nvGraphicFramePr>
          <p:cNvPr id="42" name="Объект 4">
            <a:extLst>
              <a:ext uri="{FF2B5EF4-FFF2-40B4-BE49-F238E27FC236}">
                <a16:creationId xmlns:a16="http://schemas.microsoft.com/office/drawing/2014/main" id="{1855480A-C196-4A35-8149-170A2E38AE3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8764849"/>
              </p:ext>
            </p:extLst>
          </p:nvPr>
        </p:nvGraphicFramePr>
        <p:xfrm>
          <a:off x="8102413" y="1691607"/>
          <a:ext cx="513042" cy="28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6" imgW="419040" imgH="241200" progId="Equation.DSMT4">
                  <p:embed/>
                </p:oleObj>
              </mc:Choice>
              <mc:Fallback>
                <p:oleObj name="Equation" r:id="rId26" imgW="41904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02413" y="1691607"/>
                        <a:ext cx="513042" cy="28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>
            <a:extLst>
              <a:ext uri="{FF2B5EF4-FFF2-40B4-BE49-F238E27FC236}">
                <a16:creationId xmlns:a16="http://schemas.microsoft.com/office/drawing/2014/main" id="{C8319569-923A-4764-957F-FE26763A253E}"/>
              </a:ext>
            </a:extLst>
          </p:cNvPr>
          <p:cNvSpPr txBox="1"/>
          <p:nvPr/>
        </p:nvSpPr>
        <p:spPr>
          <a:xfrm>
            <a:off x="8528337" y="1700915"/>
            <a:ext cx="2685992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− дивергенция вектора скорости</a:t>
            </a:r>
          </a:p>
        </p:txBody>
      </p:sp>
      <p:graphicFrame>
        <p:nvGraphicFramePr>
          <p:cNvPr id="44" name="Объект 43">
            <a:extLst>
              <a:ext uri="{FF2B5EF4-FFF2-40B4-BE49-F238E27FC236}">
                <a16:creationId xmlns:a16="http://schemas.microsoft.com/office/drawing/2014/main" id="{7A36D034-F5BA-4E3B-864A-61BBFA8004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7035253"/>
              </p:ext>
            </p:extLst>
          </p:nvPr>
        </p:nvGraphicFramePr>
        <p:xfrm>
          <a:off x="8093821" y="1948068"/>
          <a:ext cx="569602" cy="28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8" imgW="431640" imgH="215640" progId="Equation.DSMT4">
                  <p:embed/>
                </p:oleObj>
              </mc:Choice>
              <mc:Fallback>
                <p:oleObj name="Equation" r:id="rId28" imgW="43164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93821" y="1948068"/>
                        <a:ext cx="569602" cy="288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TextBox 44">
            <a:extLst>
              <a:ext uri="{FF2B5EF4-FFF2-40B4-BE49-F238E27FC236}">
                <a16:creationId xmlns:a16="http://schemas.microsoft.com/office/drawing/2014/main" id="{C8319569-923A-4764-957F-FE26763A253E}"/>
              </a:ext>
            </a:extLst>
          </p:cNvPr>
          <p:cNvSpPr txBox="1"/>
          <p:nvPr/>
        </p:nvSpPr>
        <p:spPr>
          <a:xfrm>
            <a:off x="8620356" y="1960289"/>
            <a:ext cx="1110112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− ускорение</a:t>
            </a:r>
            <a:endParaRPr lang="ru-RU" sz="1400" baseline="30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6" name="Объект 45">
            <a:extLst>
              <a:ext uri="{FF2B5EF4-FFF2-40B4-BE49-F238E27FC236}">
                <a16:creationId xmlns:a16="http://schemas.microsoft.com/office/drawing/2014/main" id="{7A36D034-F5BA-4E3B-864A-61BBFA8004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2945888"/>
              </p:ext>
            </p:extLst>
          </p:nvPr>
        </p:nvGraphicFramePr>
        <p:xfrm>
          <a:off x="8123229" y="2551132"/>
          <a:ext cx="174625" cy="163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0" imgW="177480" imgH="164880" progId="Equation.DSMT4">
                  <p:embed/>
                </p:oleObj>
              </mc:Choice>
              <mc:Fallback>
                <p:oleObj name="Equation" r:id="rId30" imgW="177480" imgH="1648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23229" y="2551132"/>
                        <a:ext cx="174625" cy="1635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Box 46">
            <a:extLst>
              <a:ext uri="{FF2B5EF4-FFF2-40B4-BE49-F238E27FC236}">
                <a16:creationId xmlns:a16="http://schemas.microsoft.com/office/drawing/2014/main" id="{C8319569-923A-4764-957F-FE26763A253E}"/>
              </a:ext>
            </a:extLst>
          </p:cNvPr>
          <p:cNvSpPr txBox="1"/>
          <p:nvPr/>
        </p:nvSpPr>
        <p:spPr>
          <a:xfrm>
            <a:off x="8297854" y="2229161"/>
            <a:ext cx="126573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− вектор силы</a:t>
            </a:r>
          </a:p>
        </p:txBody>
      </p:sp>
      <p:graphicFrame>
        <p:nvGraphicFramePr>
          <p:cNvPr id="48" name="Объект 47">
            <a:extLst>
              <a:ext uri="{FF2B5EF4-FFF2-40B4-BE49-F238E27FC236}">
                <a16:creationId xmlns:a16="http://schemas.microsoft.com/office/drawing/2014/main" id="{7A36D034-F5BA-4E3B-864A-61BBFA8004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4287163"/>
              </p:ext>
            </p:extLst>
          </p:nvPr>
        </p:nvGraphicFramePr>
        <p:xfrm>
          <a:off x="8108078" y="2226514"/>
          <a:ext cx="187325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2" imgW="190440" imgH="279360" progId="Equation.DSMT4">
                  <p:embed/>
                </p:oleObj>
              </mc:Choice>
              <mc:Fallback>
                <p:oleObj name="Equation" r:id="rId32" imgW="190440" imgH="279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08078" y="2226514"/>
                        <a:ext cx="187325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Box 48">
            <a:extLst>
              <a:ext uri="{FF2B5EF4-FFF2-40B4-BE49-F238E27FC236}">
                <a16:creationId xmlns:a16="http://schemas.microsoft.com/office/drawing/2014/main" id="{C8319569-923A-4764-957F-FE26763A253E}"/>
              </a:ext>
            </a:extLst>
          </p:cNvPr>
          <p:cNvSpPr txBox="1"/>
          <p:nvPr/>
        </p:nvSpPr>
        <p:spPr>
          <a:xfrm>
            <a:off x="8280352" y="2477063"/>
            <a:ext cx="2292359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− тензор напряжений Коши</a:t>
            </a:r>
          </a:p>
        </p:txBody>
      </p:sp>
      <p:graphicFrame>
        <p:nvGraphicFramePr>
          <p:cNvPr id="50" name="Объект 2">
            <a:extLst>
              <a:ext uri="{FF2B5EF4-FFF2-40B4-BE49-F238E27FC236}">
                <a16:creationId xmlns:a16="http://schemas.microsoft.com/office/drawing/2014/main" id="{00489BDE-CFE9-468E-B41A-30DA3E2A6E6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2650880"/>
              </p:ext>
            </p:extLst>
          </p:nvPr>
        </p:nvGraphicFramePr>
        <p:xfrm>
          <a:off x="8102413" y="2809774"/>
          <a:ext cx="653704" cy="25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4" imgW="457200" imgH="177480" progId="Equation.DSMT4">
                  <p:embed/>
                </p:oleObj>
              </mc:Choice>
              <mc:Fallback>
                <p:oleObj name="Equation" r:id="rId34" imgW="457200" imgH="177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02413" y="2809774"/>
                        <a:ext cx="653704" cy="252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" name="TextBox 50">
            <a:extLst>
              <a:ext uri="{FF2B5EF4-FFF2-40B4-BE49-F238E27FC236}">
                <a16:creationId xmlns:a16="http://schemas.microsoft.com/office/drawing/2014/main" id="{C8319569-923A-4764-957F-FE26763A253E}"/>
              </a:ext>
            </a:extLst>
          </p:cNvPr>
          <p:cNvSpPr txBox="1"/>
          <p:nvPr/>
        </p:nvSpPr>
        <p:spPr>
          <a:xfrm>
            <a:off x="8715474" y="2771790"/>
            <a:ext cx="3446585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− скорость изменения внутренней энергии</a:t>
            </a:r>
          </a:p>
        </p:txBody>
      </p:sp>
      <p:graphicFrame>
        <p:nvGraphicFramePr>
          <p:cNvPr id="52" name="Объект 6">
            <a:extLst>
              <a:ext uri="{FF2B5EF4-FFF2-40B4-BE49-F238E27FC236}">
                <a16:creationId xmlns:a16="http://schemas.microsoft.com/office/drawing/2014/main" id="{A5DE989C-FB83-47B3-9DF3-DDB1629743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7938176"/>
              </p:ext>
            </p:extLst>
          </p:nvPr>
        </p:nvGraphicFramePr>
        <p:xfrm>
          <a:off x="8163592" y="3849317"/>
          <a:ext cx="694287" cy="25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6" imgW="660240" imgH="241200" progId="Equation.DSMT4">
                  <p:embed/>
                </p:oleObj>
              </mc:Choice>
              <mc:Fallback>
                <p:oleObj name="Equation" r:id="rId36" imgW="660240" imgH="241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63592" y="3849317"/>
                        <a:ext cx="694287" cy="252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TextBox 52">
            <a:extLst>
              <a:ext uri="{FF2B5EF4-FFF2-40B4-BE49-F238E27FC236}">
                <a16:creationId xmlns:a16="http://schemas.microsoft.com/office/drawing/2014/main" id="{C8319569-923A-4764-957F-FE26763A253E}"/>
              </a:ext>
            </a:extLst>
          </p:cNvPr>
          <p:cNvSpPr txBox="1"/>
          <p:nvPr/>
        </p:nvSpPr>
        <p:spPr>
          <a:xfrm>
            <a:off x="8864861" y="3811064"/>
            <a:ext cx="28426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− тензор градиента скорости</a:t>
            </a:r>
          </a:p>
        </p:txBody>
      </p:sp>
    </p:spTree>
    <p:extLst>
      <p:ext uri="{BB962C8B-B14F-4D97-AF65-F5344CB8AC3E}">
        <p14:creationId xmlns:p14="http://schemas.microsoft.com/office/powerpoint/2010/main" val="1761784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494FE69-07D3-4850-B690-3CC65B2AD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6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787B65-3BFD-4C42-9D87-FAFBCFEE7F67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itchFamily="18" charset="0"/>
                <a:cs typeface="Times New Roman" pitchFamily="18" charset="0"/>
              </a:rPr>
              <a:t>НАЧАЛЬНЫЕ УСЛОВИЯ</a:t>
            </a:r>
            <a:endParaRPr lang="ru-RU" dirty="0"/>
          </a:p>
        </p:txBody>
      </p:sp>
      <p:sp>
        <p:nvSpPr>
          <p:cNvPr id="2" name="Правая фигурная скобка 1">
            <a:extLst>
              <a:ext uri="{FF2B5EF4-FFF2-40B4-BE49-F238E27FC236}">
                <a16:creationId xmlns:a16="http://schemas.microsoft.com/office/drawing/2014/main" id="{BC1A2D13-ED47-4D44-AE84-FE9CE3D3647D}"/>
              </a:ext>
            </a:extLst>
          </p:cNvPr>
          <p:cNvSpPr/>
          <p:nvPr/>
        </p:nvSpPr>
        <p:spPr>
          <a:xfrm>
            <a:off x="9747904" y="1555651"/>
            <a:ext cx="360362" cy="1295400"/>
          </a:xfrm>
          <a:prstGeom prst="rightBrac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sz="1400"/>
          </a:p>
        </p:txBody>
      </p:sp>
      <p:graphicFrame>
        <p:nvGraphicFramePr>
          <p:cNvPr id="3" name="Объект 24">
            <a:extLst>
              <a:ext uri="{FF2B5EF4-FFF2-40B4-BE49-F238E27FC236}">
                <a16:creationId xmlns:a16="http://schemas.microsoft.com/office/drawing/2014/main" id="{33B20A80-B00B-49BB-8AF2-FE72BB6C43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6138958"/>
              </p:ext>
            </p:extLst>
          </p:nvPr>
        </p:nvGraphicFramePr>
        <p:xfrm>
          <a:off x="8419166" y="1627088"/>
          <a:ext cx="1328738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2" imgW="1320227" imgH="317362" progId="Equation.3">
                  <p:embed/>
                </p:oleObj>
              </mc:Choice>
              <mc:Fallback>
                <p:oleObj name="Формула" r:id="rId2" imgW="1320227" imgH="317362" progId="Equation.3">
                  <p:embed/>
                  <p:pic>
                    <p:nvPicPr>
                      <p:cNvPr id="0" name="Picture 1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9166" y="1627088"/>
                        <a:ext cx="1328738" cy="314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27">
            <a:extLst>
              <a:ext uri="{FF2B5EF4-FFF2-40B4-BE49-F238E27FC236}">
                <a16:creationId xmlns:a16="http://schemas.microsoft.com/office/drawing/2014/main" id="{ADFC94AB-D89F-4A60-9706-7A07469427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1244714"/>
              </p:ext>
            </p:extLst>
          </p:nvPr>
        </p:nvGraphicFramePr>
        <p:xfrm>
          <a:off x="8403291" y="2058888"/>
          <a:ext cx="1366838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58310" imgH="317362" progId="Equation.DSMT4">
                  <p:embed/>
                </p:oleObj>
              </mc:Choice>
              <mc:Fallback>
                <p:oleObj name="Equation" r:id="rId4" imgW="1358310" imgH="317362" progId="Equation.DSMT4">
                  <p:embed/>
                  <p:pic>
                    <p:nvPicPr>
                      <p:cNvPr id="0" name="Picture 1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03291" y="2058888"/>
                        <a:ext cx="1366838" cy="312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28">
            <a:extLst>
              <a:ext uri="{FF2B5EF4-FFF2-40B4-BE49-F238E27FC236}">
                <a16:creationId xmlns:a16="http://schemas.microsoft.com/office/drawing/2014/main" id="{5B2C13DC-9CBB-49CD-AF27-4E5EA27185C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1247102"/>
              </p:ext>
            </p:extLst>
          </p:nvPr>
        </p:nvGraphicFramePr>
        <p:xfrm>
          <a:off x="8485841" y="2462113"/>
          <a:ext cx="1173163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6" imgW="1167893" imgH="317362" progId="Equation.3">
                  <p:embed/>
                </p:oleObj>
              </mc:Choice>
              <mc:Fallback>
                <p:oleObj name="Формула" r:id="rId6" imgW="1167893" imgH="317362" progId="Equation.3">
                  <p:embed/>
                  <p:pic>
                    <p:nvPicPr>
                      <p:cNvPr id="0" name="Picture 1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85841" y="2462113"/>
                        <a:ext cx="1173163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532EE575-9C44-4E59-AACA-72E36CA2EA39}"/>
              </a:ext>
            </a:extLst>
          </p:cNvPr>
          <p:cNvSpPr txBox="1"/>
          <p:nvPr/>
        </p:nvSpPr>
        <p:spPr>
          <a:xfrm>
            <a:off x="10182616" y="1936408"/>
            <a:ext cx="1864251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− Начальные условия модели электровоза</a:t>
            </a:r>
          </a:p>
        </p:txBody>
      </p:sp>
      <p:sp>
        <p:nvSpPr>
          <p:cNvPr id="15" name="Правая фигурная скобка 14">
            <a:extLst>
              <a:ext uri="{FF2B5EF4-FFF2-40B4-BE49-F238E27FC236}">
                <a16:creationId xmlns:a16="http://schemas.microsoft.com/office/drawing/2014/main" id="{42F79F8D-210C-475D-9D86-FE305DFF5EEE}"/>
              </a:ext>
            </a:extLst>
          </p:cNvPr>
          <p:cNvSpPr/>
          <p:nvPr/>
        </p:nvSpPr>
        <p:spPr>
          <a:xfrm>
            <a:off x="9793941" y="3121966"/>
            <a:ext cx="360363" cy="1296988"/>
          </a:xfrm>
          <a:prstGeom prst="rightBrac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sz="1400"/>
          </a:p>
        </p:txBody>
      </p:sp>
      <p:graphicFrame>
        <p:nvGraphicFramePr>
          <p:cNvPr id="17" name="Объект 24">
            <a:extLst>
              <a:ext uri="{FF2B5EF4-FFF2-40B4-BE49-F238E27FC236}">
                <a16:creationId xmlns:a16="http://schemas.microsoft.com/office/drawing/2014/main" id="{61C90FA4-D815-487D-B8CD-7CF6152C7F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0599366"/>
              </p:ext>
            </p:extLst>
          </p:nvPr>
        </p:nvGraphicFramePr>
        <p:xfrm>
          <a:off x="8584266" y="3206104"/>
          <a:ext cx="108585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8" imgW="1079032" imgH="291973" progId="Equation.3">
                  <p:embed/>
                </p:oleObj>
              </mc:Choice>
              <mc:Fallback>
                <p:oleObj name="Формула" r:id="rId8" imgW="1079032" imgH="291973" progId="Equation.3">
                  <p:embed/>
                  <p:pic>
                    <p:nvPicPr>
                      <p:cNvPr id="0" name="Picture 1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84266" y="3206104"/>
                        <a:ext cx="1085850" cy="288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28">
            <a:extLst>
              <a:ext uri="{FF2B5EF4-FFF2-40B4-BE49-F238E27FC236}">
                <a16:creationId xmlns:a16="http://schemas.microsoft.com/office/drawing/2014/main" id="{C1CE2C33-C102-4ADE-81F6-0DD9D7C70A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39586"/>
              </p:ext>
            </p:extLst>
          </p:nvPr>
        </p:nvGraphicFramePr>
        <p:xfrm>
          <a:off x="8531879" y="4030016"/>
          <a:ext cx="1173162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10" imgW="1167893" imgH="317362" progId="Equation.3">
                  <p:embed/>
                </p:oleObj>
              </mc:Choice>
              <mc:Fallback>
                <p:oleObj name="Формула" r:id="rId10" imgW="1167893" imgH="317362" progId="Equation.3">
                  <p:embed/>
                  <p:pic>
                    <p:nvPicPr>
                      <p:cNvPr id="0" name="Picture 1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31879" y="4030016"/>
                        <a:ext cx="1173162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Box 20">
            <a:extLst>
              <a:ext uri="{FF2B5EF4-FFF2-40B4-BE49-F238E27FC236}">
                <a16:creationId xmlns:a16="http://schemas.microsoft.com/office/drawing/2014/main" id="{AE29CDE5-BC4D-447F-86F6-5FF4BA2C88CD}"/>
              </a:ext>
            </a:extLst>
          </p:cNvPr>
          <p:cNvSpPr txBox="1"/>
          <p:nvPr/>
        </p:nvSpPr>
        <p:spPr>
          <a:xfrm>
            <a:off x="10290894" y="3401128"/>
            <a:ext cx="1818214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− Начальные условия моделей рельса и препятствия</a:t>
            </a:r>
          </a:p>
        </p:txBody>
      </p:sp>
      <p:graphicFrame>
        <p:nvGraphicFramePr>
          <p:cNvPr id="23" name="Объект 4">
            <a:extLst>
              <a:ext uri="{FF2B5EF4-FFF2-40B4-BE49-F238E27FC236}">
                <a16:creationId xmlns:a16="http://schemas.microsoft.com/office/drawing/2014/main" id="{C7753C69-AD6E-4C1E-96AD-96613C6A8E3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4248647"/>
              </p:ext>
            </p:extLst>
          </p:nvPr>
        </p:nvGraphicFramePr>
        <p:xfrm>
          <a:off x="8419166" y="3614091"/>
          <a:ext cx="1379538" cy="31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11" imgW="1371600" imgH="317500" progId="Equation.3">
                  <p:embed/>
                </p:oleObj>
              </mc:Choice>
              <mc:Fallback>
                <p:oleObj name="Формула" r:id="rId11" imgW="1371600" imgH="317500" progId="Equation.3">
                  <p:embed/>
                  <p:pic>
                    <p:nvPicPr>
                      <p:cNvPr id="0" name="Picture 1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19166" y="3614091"/>
                        <a:ext cx="1379538" cy="312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Прямая со стрелкой 23">
            <a:extLst>
              <a:ext uri="{FF2B5EF4-FFF2-40B4-BE49-F238E27FC236}">
                <a16:creationId xmlns:a16="http://schemas.microsoft.com/office/drawing/2014/main" id="{254C8D50-BAC9-4D3F-B376-B5085065B946}"/>
              </a:ext>
            </a:extLst>
          </p:cNvPr>
          <p:cNvCxnSpPr/>
          <p:nvPr/>
        </p:nvCxnSpPr>
        <p:spPr>
          <a:xfrm>
            <a:off x="871237" y="1919734"/>
            <a:ext cx="873125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5" name="Объект 33801">
            <a:extLst>
              <a:ext uri="{FF2B5EF4-FFF2-40B4-BE49-F238E27FC236}">
                <a16:creationId xmlns:a16="http://schemas.microsoft.com/office/drawing/2014/main" id="{94704115-6F3A-47EA-AA44-F1DF116A12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5017408"/>
              </p:ext>
            </p:extLst>
          </p:nvPr>
        </p:nvGraphicFramePr>
        <p:xfrm>
          <a:off x="1022050" y="1532384"/>
          <a:ext cx="3683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13" imgW="368140" imgH="317362" progId="Equation.3">
                  <p:embed/>
                </p:oleObj>
              </mc:Choice>
              <mc:Fallback>
                <p:oleObj name="Формула" r:id="rId13" imgW="368140" imgH="317362" progId="Equation.3">
                  <p:embed/>
                  <p:pic>
                    <p:nvPicPr>
                      <p:cNvPr id="0" name="Picture 1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22050" y="1532384"/>
                        <a:ext cx="368300" cy="317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Объект 33803">
            <a:extLst>
              <a:ext uri="{FF2B5EF4-FFF2-40B4-BE49-F238E27FC236}">
                <a16:creationId xmlns:a16="http://schemas.microsoft.com/office/drawing/2014/main" id="{C479C229-9FF0-4BDA-BF5B-8D9AFD9EBC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2038927"/>
              </p:ext>
            </p:extLst>
          </p:nvPr>
        </p:nvGraphicFramePr>
        <p:xfrm>
          <a:off x="1307800" y="2315408"/>
          <a:ext cx="1905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15" imgW="190335" imgH="266469" progId="Equation.3">
                  <p:embed/>
                </p:oleObj>
              </mc:Choice>
              <mc:Fallback>
                <p:oleObj name="Формула" r:id="rId15" imgW="190335" imgH="266469" progId="Equation.3">
                  <p:embed/>
                  <p:pic>
                    <p:nvPicPr>
                      <p:cNvPr id="0" name="Picture 1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7800" y="2315408"/>
                        <a:ext cx="1905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E47415AC-79DA-429A-AB59-BAB161B58D29}"/>
              </a:ext>
            </a:extLst>
          </p:cNvPr>
          <p:cNvCxnSpPr/>
          <p:nvPr/>
        </p:nvCxnSpPr>
        <p:spPr>
          <a:xfrm>
            <a:off x="1595137" y="2243970"/>
            <a:ext cx="0" cy="503238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9" name="Рисунок 2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861379" y="1936408"/>
            <a:ext cx="6480000" cy="226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389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494FE69-07D3-4850-B690-3CC65B2AD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7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787B65-3BFD-4C42-9D87-FAFBCFEE7F67}"/>
              </a:ext>
            </a:extLst>
          </p:cNvPr>
          <p:cNvSpPr txBox="1"/>
          <p:nvPr/>
        </p:nvSpPr>
        <p:spPr>
          <a:xfrm>
            <a:off x="2470665" y="232598"/>
            <a:ext cx="97213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itchFamily="18" charset="0"/>
                <a:cs typeface="Times New Roman" pitchFamily="18" charset="0"/>
              </a:rPr>
              <a:t>УСЛОВИЕ КОНТАКТА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ГРАНИЧНЫЕ УСЛОВИЯ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A4030C5-E9F6-4D2A-BB92-D2C3BE1BBAD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792" y="1849980"/>
            <a:ext cx="3960000" cy="2242062"/>
          </a:xfrm>
          <a:prstGeom prst="rect">
            <a:avLst/>
          </a:prstGeom>
        </p:spPr>
      </p:pic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C239652F-2765-4EBE-8F4B-9438C72DDA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3629302"/>
              </p:ext>
            </p:extLst>
          </p:nvPr>
        </p:nvGraphicFramePr>
        <p:xfrm>
          <a:off x="899236" y="4118916"/>
          <a:ext cx="700220" cy="1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3" imgW="1117600" imgH="292100" progId="Equation.3">
                  <p:embed/>
                </p:oleObj>
              </mc:Choice>
              <mc:Fallback>
                <p:oleObj name="Формула" r:id="rId3" imgW="1117600" imgH="29210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236" y="4118916"/>
                        <a:ext cx="700220" cy="18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6">
            <a:extLst>
              <a:ext uri="{FF2B5EF4-FFF2-40B4-BE49-F238E27FC236}">
                <a16:creationId xmlns:a16="http://schemas.microsoft.com/office/drawing/2014/main" id="{D7F5B377-0CFA-43E6-84AC-B3DF7E623DB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5361420"/>
              </p:ext>
            </p:extLst>
          </p:nvPr>
        </p:nvGraphicFramePr>
        <p:xfrm>
          <a:off x="899237" y="4494660"/>
          <a:ext cx="841153" cy="18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Формула" r:id="rId5" imgW="1536700" imgH="330200" progId="Equation.3">
                  <p:embed/>
                </p:oleObj>
              </mc:Choice>
              <mc:Fallback>
                <p:oleObj name="Формула" r:id="rId5" imgW="1536700" imgH="33020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237" y="4494660"/>
                        <a:ext cx="841153" cy="180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1">
            <a:extLst>
              <a:ext uri="{FF2B5EF4-FFF2-40B4-BE49-F238E27FC236}">
                <a16:creationId xmlns:a16="http://schemas.microsoft.com/office/drawing/2014/main" id="{CF983A36-66F4-4CFF-8ED5-BC26649773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9456" y="4092042"/>
            <a:ext cx="196162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− ограничение по скорости</a:t>
            </a:r>
          </a:p>
        </p:txBody>
      </p:sp>
      <p:sp>
        <p:nvSpPr>
          <p:cNvPr id="12" name="TextBox 13">
            <a:extLst>
              <a:ext uri="{FF2B5EF4-FFF2-40B4-BE49-F238E27FC236}">
                <a16:creationId xmlns:a16="http://schemas.microsoft.com/office/drawing/2014/main" id="{69B85C47-1223-461E-BAC4-9B45F02D52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0452" y="4446160"/>
            <a:ext cx="233029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− ограничение по напряжениям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13DC363-A40F-4878-9EC6-B0DF790BB15A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67792" y="4723159"/>
            <a:ext cx="3960000" cy="78692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F429F0E-DBF7-4D6C-A1AD-521B09EDDF0D}"/>
              </a:ext>
            </a:extLst>
          </p:cNvPr>
          <p:cNvSpPr txBox="1"/>
          <p:nvPr/>
        </p:nvSpPr>
        <p:spPr>
          <a:xfrm>
            <a:off x="4881482" y="4109980"/>
            <a:ext cx="28733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u(x, t) = 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u(y, t) = 0; u(z, t) = 0</a:t>
            </a:r>
          </a:p>
          <a:p>
            <a:r>
              <a:rPr lang="el-GR" sz="1200" dirty="0">
                <a:latin typeface="Times New Roman" pitchFamily="18" charset="0"/>
                <a:cs typeface="Times New Roman" pitchFamily="18" charset="0"/>
              </a:rPr>
              <a:t>θ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(x, t) = 0; </a:t>
            </a:r>
            <a:r>
              <a:rPr lang="el-GR" sz="1200" dirty="0">
                <a:latin typeface="Times New Roman" pitchFamily="18" charset="0"/>
                <a:cs typeface="Times New Roman" pitchFamily="18" charset="0"/>
              </a:rPr>
              <a:t>θ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(y, t) = 0; </a:t>
            </a:r>
            <a:r>
              <a:rPr lang="el-GR" sz="1200" dirty="0">
                <a:latin typeface="Times New Roman" pitchFamily="18" charset="0"/>
                <a:cs typeface="Times New Roman" pitchFamily="18" charset="0"/>
              </a:rPr>
              <a:t>θ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(z, t) = 0</a:t>
            </a:r>
            <a:endParaRPr lang="ru-RU" sz="12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740390" y="1208255"/>
            <a:ext cx="1524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Условие контакта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8"/>
          <a:srcRect l="12296"/>
          <a:stretch/>
        </p:blipFill>
        <p:spPr>
          <a:xfrm>
            <a:off x="4778449" y="2836413"/>
            <a:ext cx="2880000" cy="1254837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6939687" y="1209001"/>
            <a:ext cx="16850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Граничные условия</a:t>
            </a:r>
            <a:endParaRPr lang="ru-RU" sz="1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88571" y="2520145"/>
            <a:ext cx="2880000" cy="132923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B1B53AD-B295-4E43-8430-234B3E4AEFDE}"/>
              </a:ext>
            </a:extLst>
          </p:cNvPr>
          <p:cNvSpPr txBox="1"/>
          <p:nvPr/>
        </p:nvSpPr>
        <p:spPr>
          <a:xfrm>
            <a:off x="8959528" y="4304591"/>
            <a:ext cx="152583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u(y, t) = 0; u(z, t) = 0</a:t>
            </a:r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19CDDCFF-9905-4677-85F2-4DE450D2626F}"/>
              </a:ext>
            </a:extLst>
          </p:cNvPr>
          <p:cNvCxnSpPr/>
          <p:nvPr/>
        </p:nvCxnSpPr>
        <p:spPr>
          <a:xfrm flipV="1">
            <a:off x="5734798" y="3784917"/>
            <a:ext cx="76912" cy="360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3A4F0255-A70E-4B6B-967E-BEBCB4288FB5}"/>
              </a:ext>
            </a:extLst>
          </p:cNvPr>
          <p:cNvCxnSpPr>
            <a:cxnSpLocks/>
          </p:cNvCxnSpPr>
          <p:nvPr/>
        </p:nvCxnSpPr>
        <p:spPr>
          <a:xfrm flipV="1">
            <a:off x="9525358" y="3494439"/>
            <a:ext cx="1561307" cy="7308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398F99C1-B460-4B95-B726-AE68D86D3D33}"/>
              </a:ext>
            </a:extLst>
          </p:cNvPr>
          <p:cNvCxnSpPr>
            <a:cxnSpLocks/>
          </p:cNvCxnSpPr>
          <p:nvPr/>
        </p:nvCxnSpPr>
        <p:spPr>
          <a:xfrm flipH="1" flipV="1">
            <a:off x="8683585" y="2737965"/>
            <a:ext cx="841773" cy="148730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5308599" y="1925080"/>
            <a:ext cx="20227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Железнодорожный путь</a:t>
            </a:r>
            <a:endParaRPr lang="ru-RU" sz="14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9448800" y="1925080"/>
            <a:ext cx="11646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Препятствие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510769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494FE69-07D3-4850-B690-3CC65B2AD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8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1E5BCBB-DCB5-4AE5-A2F8-51A15FE2F405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МОДЕЛИРОВАНИЕ КОНТАКТА КОЛЕСО-РЕЛЬС</a:t>
            </a:r>
            <a:endParaRPr lang="ru-RU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294" y="1158351"/>
            <a:ext cx="4924425" cy="438150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2155" y="1158351"/>
            <a:ext cx="4800600" cy="245745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6890" y="3862329"/>
            <a:ext cx="2585565" cy="2047084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65401" y="4172222"/>
            <a:ext cx="2961049" cy="916749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1979691" y="5832775"/>
            <a:ext cx="85132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Вертикальные и боковые нагрузки учитываются независимо. По этой причине алгоритм не подходит для расчетов динамики рельсового транспорта.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3434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494FE69-07D3-4850-B690-3CC65B2AD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88B25-225C-46FE-B4DD-7C35D264AEDB}" type="slidenum">
              <a:rPr lang="ru-RU" smtClean="0"/>
              <a:pPr/>
              <a:t>9</a:t>
            </a:fld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787B65-3BFD-4C42-9D87-FAFBCFEE7F67}"/>
              </a:ext>
            </a:extLst>
          </p:cNvPr>
          <p:cNvSpPr txBox="1"/>
          <p:nvPr/>
        </p:nvSpPr>
        <p:spPr>
          <a:xfrm>
            <a:off x="2470665" y="232598"/>
            <a:ext cx="97213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СХЕМА ИНТЕГРИРОВАНИЯ ПО ВРЕМЕНИ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64642" y="2583274"/>
            <a:ext cx="2556000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Вычисление узловых нагрузок 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764642" y="3250435"/>
            <a:ext cx="2556000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Вычисление ускорений узлов </a:t>
            </a:r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69601" y="3916717"/>
            <a:ext cx="2556000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Вычисление скоростей узлов 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769601" y="4582999"/>
            <a:ext cx="2556000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Вычисление перемещений </a:t>
            </a:r>
            <a:endParaRPr lang="ru-RU" sz="1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772274" y="5249281"/>
            <a:ext cx="2556000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Вычисление деформаций </a:t>
            </a:r>
            <a:endParaRPr lang="ru-RU" sz="14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772274" y="5935899"/>
            <a:ext cx="2556000" cy="30777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Вычисление напряжений </a:t>
            </a:r>
            <a:endParaRPr lang="ru-RU" sz="14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208060" y="2501662"/>
            <a:ext cx="23696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Достижение условия окончания </a:t>
            </a:r>
            <a:endParaRPr lang="ru-RU" sz="14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927053" y="2477457"/>
            <a:ext cx="4700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Нет </a:t>
            </a:r>
            <a:endParaRPr lang="ru-RU" sz="1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333496" y="2698365"/>
            <a:ext cx="201484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на следующий шаг времени</a:t>
            </a:r>
            <a:endParaRPr lang="ru-RU" sz="1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8106231" y="1374133"/>
            <a:ext cx="7031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Конец </a:t>
            </a:r>
            <a:endParaRPr lang="ru-RU" sz="1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658564" y="1451790"/>
            <a:ext cx="783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Начало </a:t>
            </a:r>
            <a:endParaRPr lang="ru-RU" sz="1400" dirty="0"/>
          </a:p>
        </p:txBody>
      </p:sp>
      <p:sp>
        <p:nvSpPr>
          <p:cNvPr id="25" name="Овал 24"/>
          <p:cNvSpPr/>
          <p:nvPr/>
        </p:nvSpPr>
        <p:spPr>
          <a:xfrm>
            <a:off x="3477664" y="1339601"/>
            <a:ext cx="1145220" cy="590629"/>
          </a:xfrm>
          <a:prstGeom prst="ellips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7885192" y="1252195"/>
            <a:ext cx="1145220" cy="590629"/>
          </a:xfrm>
          <a:prstGeom prst="ellipse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омб 25"/>
          <p:cNvSpPr/>
          <p:nvPr/>
        </p:nvSpPr>
        <p:spPr>
          <a:xfrm>
            <a:off x="7328928" y="2117988"/>
            <a:ext cx="2258638" cy="1233586"/>
          </a:xfrm>
          <a:prstGeom prst="diamond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8" name="Прямая со стрелкой 27"/>
          <p:cNvCxnSpPr>
            <a:stCxn id="25" idx="4"/>
          </p:cNvCxnSpPr>
          <p:nvPr/>
        </p:nvCxnSpPr>
        <p:spPr>
          <a:xfrm flipH="1">
            <a:off x="4047601" y="1930230"/>
            <a:ext cx="0" cy="6476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flipH="1">
            <a:off x="4050274" y="2891051"/>
            <a:ext cx="0" cy="360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H="1">
            <a:off x="4050274" y="3558212"/>
            <a:ext cx="0" cy="360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flipH="1">
            <a:off x="4050274" y="4224494"/>
            <a:ext cx="0" cy="360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H="1">
            <a:off x="4050274" y="4893157"/>
            <a:ext cx="0" cy="360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>
            <a:off x="4050274" y="5557058"/>
            <a:ext cx="0" cy="360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stCxn id="12" idx="3"/>
          </p:cNvCxnSpPr>
          <p:nvPr/>
        </p:nvCxnSpPr>
        <p:spPr>
          <a:xfrm flipV="1">
            <a:off x="5328274" y="6089787"/>
            <a:ext cx="3132000" cy="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 flipV="1">
            <a:off x="8457802" y="3355377"/>
            <a:ext cx="0" cy="2736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flipH="1">
            <a:off x="5321880" y="2737162"/>
            <a:ext cx="201600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" name="Прямоугольник 52"/>
          <p:cNvSpPr/>
          <p:nvPr/>
        </p:nvSpPr>
        <p:spPr>
          <a:xfrm>
            <a:off x="8549733" y="1870447"/>
            <a:ext cx="35779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</a:rPr>
              <a:t>Да</a:t>
            </a:r>
            <a:endParaRPr lang="ru-RU" sz="1200" dirty="0"/>
          </a:p>
        </p:txBody>
      </p:sp>
      <p:cxnSp>
        <p:nvCxnSpPr>
          <p:cNvPr id="54" name="Прямая со стрелкой 53"/>
          <p:cNvCxnSpPr/>
          <p:nvPr/>
        </p:nvCxnSpPr>
        <p:spPr>
          <a:xfrm flipV="1">
            <a:off x="8457801" y="1838062"/>
            <a:ext cx="0" cy="288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196206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</TotalTime>
  <Words>870</Words>
  <Application>Microsoft Office PowerPoint</Application>
  <PresentationFormat>Широкоэкранный</PresentationFormat>
  <Paragraphs>175</Paragraphs>
  <Slides>24</Slides>
  <Notes>0</Notes>
  <HiddenSlides>0</HiddenSlides>
  <MMClips>4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Calibri</vt:lpstr>
      <vt:lpstr>Calibri Light</vt:lpstr>
      <vt:lpstr>Times New Roman</vt:lpstr>
      <vt:lpstr>Тема Office</vt:lpstr>
      <vt:lpstr>Формула</vt:lpstr>
      <vt:lpstr>Equation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160</cp:revision>
  <cp:lastPrinted>2021-11-23T13:43:31Z</cp:lastPrinted>
  <dcterms:created xsi:type="dcterms:W3CDTF">2020-11-15T05:17:37Z</dcterms:created>
  <dcterms:modified xsi:type="dcterms:W3CDTF">2022-10-06T05:11:11Z</dcterms:modified>
</cp:coreProperties>
</file>