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76" r:id="rId2"/>
    <p:sldId id="301" r:id="rId3"/>
    <p:sldId id="302" r:id="rId4"/>
    <p:sldId id="277" r:id="rId5"/>
    <p:sldId id="299" r:id="rId6"/>
    <p:sldId id="300" r:id="rId7"/>
    <p:sldId id="283" r:id="rId8"/>
    <p:sldId id="282" r:id="rId9"/>
    <p:sldId id="298" r:id="rId10"/>
    <p:sldId id="284" r:id="rId11"/>
    <p:sldId id="303" r:id="rId12"/>
    <p:sldId id="286" r:id="rId13"/>
    <p:sldId id="287" r:id="rId14"/>
    <p:sldId id="304" r:id="rId15"/>
    <p:sldId id="296" r:id="rId16"/>
    <p:sldId id="28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7" autoAdjust="0"/>
    <p:restoredTop sz="94436" autoAdjust="0"/>
  </p:normalViewPr>
  <p:slideViewPr>
    <p:cSldViewPr snapToGrid="0">
      <p:cViewPr varScale="1">
        <p:scale>
          <a:sx n="108" d="100"/>
          <a:sy n="108" d="100"/>
        </p:scale>
        <p:origin x="1752" y="200"/>
      </p:cViewPr>
      <p:guideLst>
        <p:guide orient="horz" pos="2160"/>
        <p:guide pos="38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88472-C0C5-482A-835F-C8D668A38305}" type="datetimeFigureOut">
              <a:rPr lang="lt-LT" smtClean="0"/>
              <a:t>2022-10-05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3988A-AD66-49EF-97F8-C4B0DFC671C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2775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3988A-AD66-49EF-97F8-C4B0DFC671CD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97115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3988A-AD66-49EF-97F8-C4B0DFC671CD}" type="slidenum">
              <a:rPr lang="lt-LT" smtClean="0"/>
              <a:t>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72271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3988A-AD66-49EF-97F8-C4B0DFC671CD}" type="slidenum">
              <a:rPr lang="lt-LT" smtClean="0"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38582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6E2C-25EA-4C4F-A626-BC90889D4D20}" type="datetime1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654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31615-8A17-45E5-99F2-2ADB270BDD17}" type="datetime1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44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602F4-423A-45ED-8A92-388F64D23FDA}" type="datetime1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94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ED55-E389-471F-B958-DC5CB4FB96D9}" type="datetime1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02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5E5B6-8D17-4D2B-A5DD-3DF95C9F5D7C}" type="datetime1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38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664B-2425-419E-9E9C-61D759D842C5}" type="datetime1">
              <a:rPr lang="ru-RU" smtClean="0"/>
              <a:t>05.10.2022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05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A96C-F151-4F49-BD87-5096C366BE60}" type="datetime1">
              <a:rPr lang="ru-RU" smtClean="0"/>
              <a:t>05.10.2022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94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C7AF4-4B0D-4768-9AE8-6AAD313EED46}" type="datetime1">
              <a:rPr lang="ru-RU" smtClean="0"/>
              <a:t>05.10.2022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732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E6E85-4A46-48DE-9316-3B6E9940DEDE}" type="datetime1">
              <a:rPr lang="ru-RU" smtClean="0"/>
              <a:t>05.10.2022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36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BC1D-217A-42BB-97E5-52C75ADA83BB}" type="datetime1">
              <a:rPr lang="ru-RU" smtClean="0"/>
              <a:t>05.10.2022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06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092E-28A6-47C3-A16C-D6820F8441E7}" type="datetime1">
              <a:rPr lang="ru-RU" smtClean="0"/>
              <a:t>05.10.2022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266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68F7B-3932-42C0-8214-342066320C32}" type="datetime1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DD49-F65B-443C-88CC-7A23D8377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553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971548" y="135819"/>
            <a:ext cx="810101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1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1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1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1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965199" y="1463013"/>
            <a:ext cx="8107363" cy="4839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0880" tIns="152352" rIns="253920" bIns="38088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800" b="1" dirty="0">
                <a:latin typeface="Arial" charset="0"/>
              </a:rPr>
              <a:t>V </a:t>
            </a:r>
            <a:r>
              <a:rPr lang="ru-RU" altLang="lt-LT" sz="1800" b="1" dirty="0">
                <a:latin typeface="Arial" charset="0"/>
              </a:rPr>
              <a:t>Научно-технический семинар «</a:t>
            </a:r>
            <a:r>
              <a:rPr lang="ru-RU" altLang="lt-LT" sz="1800" b="1" dirty="0"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800" b="1" dirty="0"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lt-LT" altLang="lt-LT" b="1" dirty="0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altLang="lt-LT" sz="18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Использование программы «Универсальный механизм» для расследования транспортных происшествий </a:t>
            </a:r>
          </a:p>
          <a:p>
            <a:pPr algn="ctr">
              <a:defRPr/>
            </a:pPr>
            <a:r>
              <a:rPr lang="ru-RU" altLang="lt-LT" sz="18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и в производстве судебных </a:t>
            </a:r>
          </a:p>
          <a:p>
            <a:pPr algn="ctr">
              <a:defRPr/>
            </a:pPr>
            <a:r>
              <a:rPr lang="ru-RU" altLang="lt-LT" sz="18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железнодорожно-транспортных экспертиз</a:t>
            </a:r>
          </a:p>
          <a:p>
            <a:pPr algn="ctr">
              <a:defRPr/>
            </a:pPr>
            <a:endParaRPr lang="ru-RU" altLang="lt-LT" sz="18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en-US" altLang="lt-LT" sz="18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 The use of the "Universal Mechanism" program for the investigation of transport accidents</a:t>
            </a:r>
          </a:p>
          <a:p>
            <a:pPr algn="ctr" eaLnBrk="1" hangingPunct="1">
              <a:defRPr/>
            </a:pPr>
            <a:r>
              <a:rPr lang="en-US" altLang="lt-LT" sz="18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and in the production of judicial</a:t>
            </a:r>
          </a:p>
          <a:p>
            <a:pPr algn="ctr" eaLnBrk="1" hangingPunct="1">
              <a:defRPr/>
            </a:pPr>
            <a:r>
              <a:rPr lang="en-US" altLang="lt-LT" sz="18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railway transport examinations</a:t>
            </a:r>
            <a:endParaRPr lang="ru-RU" altLang="lt-LT" sz="18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lt-LT" altLang="lt-LT" sz="18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altLang="lt-LT" sz="1100" b="1" dirty="0">
                <a:latin typeface="Arial" charset="0"/>
                <a:cs typeface="Arial" charset="0"/>
              </a:rPr>
              <a:t>магистр </a:t>
            </a:r>
            <a:r>
              <a:rPr lang="ru-RU" altLang="lt-LT" sz="1100" b="1" i="1" dirty="0">
                <a:solidFill>
                  <a:srgbClr val="0070C0"/>
                </a:solidFill>
                <a:latin typeface="Arial" charset="0"/>
                <a:cs typeface="Arial" charset="0"/>
              </a:rPr>
              <a:t>Вячеслав Петренко</a:t>
            </a:r>
            <a:endParaRPr lang="lt-LT" altLang="lt-LT" sz="1100" b="1" i="1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US" altLang="lt-LT" sz="1100" b="1" dirty="0">
                <a:latin typeface="Arial" charset="0"/>
                <a:cs typeface="Arial" charset="0"/>
              </a:rPr>
              <a:t> </a:t>
            </a:r>
            <a:r>
              <a:rPr lang="ru-RU" altLang="lt-LT" sz="1100" b="1" dirty="0">
                <a:latin typeface="Arial" charset="0"/>
                <a:cs typeface="Arial" charset="0"/>
              </a:rPr>
              <a:t>Вильнюсский технический университет им. Гедиминаса, Литва</a:t>
            </a:r>
          </a:p>
          <a:p>
            <a:pPr algn="ctr">
              <a:defRPr/>
            </a:pPr>
            <a:r>
              <a:rPr lang="ru-RU" altLang="lt-LT" sz="1100" b="1" dirty="0">
                <a:latin typeface="Arial" charset="0"/>
                <a:cs typeface="Arial" charset="0"/>
              </a:rPr>
              <a:t>к.т.н. </a:t>
            </a:r>
            <a:r>
              <a:rPr lang="ru-RU" altLang="lt-LT" sz="1100" b="1" i="1" dirty="0">
                <a:solidFill>
                  <a:srgbClr val="0070C0"/>
                </a:solidFill>
                <a:latin typeface="Arial" charset="0"/>
                <a:cs typeface="Arial" charset="0"/>
              </a:rPr>
              <a:t>Александр Исаев, </a:t>
            </a:r>
            <a:r>
              <a:rPr lang="ru-RU" altLang="lt-LT" sz="1100" b="1" dirty="0">
                <a:latin typeface="Arial" charset="0"/>
                <a:cs typeface="Arial" charset="0"/>
              </a:rPr>
              <a:t>д.т.н. </a:t>
            </a:r>
            <a:r>
              <a:rPr lang="ru-RU" altLang="lt-LT" sz="1100" b="1" i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Анна </a:t>
            </a:r>
            <a:r>
              <a:rPr lang="ru-RU" altLang="lt-LT" sz="1100" b="1" i="1" dirty="0" err="1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Хахина</a:t>
            </a:r>
            <a:r>
              <a:rPr lang="ru-RU" altLang="lt-LT" sz="1100" b="1" i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, Елизавета Молодых</a:t>
            </a:r>
          </a:p>
          <a:p>
            <a:pPr algn="ctr">
              <a:defRPr/>
            </a:pPr>
            <a:r>
              <a:rPr lang="ru-RU" altLang="lt-LT" sz="1100" b="1" dirty="0">
                <a:latin typeface="Arial" charset="0"/>
                <a:cs typeface="Arial" charset="0"/>
              </a:rPr>
              <a:t>Центр судебных экспертиз Санкт-Петербургского политехнического университета Петра Великого</a:t>
            </a:r>
            <a:endParaRPr lang="lt-LT" altLang="lt-LT" sz="1100" b="1" i="1" dirty="0">
              <a:solidFill>
                <a:schemeClr val="accent1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ru-RU" altLang="lt-LT" sz="1100" b="1" dirty="0">
                <a:latin typeface="Arial" charset="0"/>
                <a:cs typeface="Arial" charset="0"/>
              </a:rPr>
              <a:t>4-6 октября 2022 г. </a:t>
            </a:r>
          </a:p>
          <a:p>
            <a:pPr algn="ctr" eaLnBrk="1" hangingPunct="1">
              <a:defRPr/>
            </a:pPr>
            <a:r>
              <a:rPr lang="ru-RU" altLang="lt-LT" sz="1100" b="1" dirty="0">
                <a:latin typeface="Arial" charset="0"/>
                <a:cs typeface="Arial" charset="0"/>
              </a:rPr>
              <a:t>Брянск</a:t>
            </a:r>
            <a:r>
              <a:rPr lang="lt-LT" altLang="lt-LT" sz="1100" b="1" dirty="0">
                <a:latin typeface="Arial" charset="0"/>
                <a:cs typeface="Arial" charset="0"/>
              </a:rPr>
              <a:t>, </a:t>
            </a:r>
            <a:r>
              <a:rPr lang="ru-RU" altLang="lt-LT" sz="1100" b="1" dirty="0">
                <a:latin typeface="Arial" charset="0"/>
                <a:cs typeface="Arial" charset="0"/>
              </a:rPr>
              <a:t>Россия</a:t>
            </a:r>
            <a:endParaRPr lang="lt-LT" altLang="lt-LT" sz="1100" b="1" dirty="0">
              <a:latin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352" y="3428470"/>
            <a:ext cx="3295" cy="10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17402D7-78A3-4940-B226-7D66F19D2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" y="232890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01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926404" y="109588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86600" y="6443074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10</a:t>
            </a:fld>
            <a:endParaRPr lang="ru-RU" dirty="0"/>
          </a:p>
        </p:txBody>
      </p:sp>
      <p:sp>
        <p:nvSpPr>
          <p:cNvPr id="34" name="Rectangle 15"/>
          <p:cNvSpPr>
            <a:spLocks noChangeArrowheads="1"/>
          </p:cNvSpPr>
          <p:nvPr/>
        </p:nvSpPr>
        <p:spPr bwMode="auto">
          <a:xfrm>
            <a:off x="971548" y="3364396"/>
            <a:ext cx="40053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lt-LT" sz="1400" dirty="0">
                <a:latin typeface="Arial" charset="0"/>
                <a:cs typeface="Arial" charset="0"/>
              </a:rPr>
              <a:t>Трехмерная модель четырехосного полувагона на тележках  модели 18-100</a:t>
            </a:r>
          </a:p>
        </p:txBody>
      </p:sp>
      <p:pic>
        <p:nvPicPr>
          <p:cNvPr id="3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495" y="4226461"/>
            <a:ext cx="2384496" cy="186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15"/>
          <p:cNvSpPr>
            <a:spLocks noChangeArrowheads="1"/>
          </p:cNvSpPr>
          <p:nvPr/>
        </p:nvSpPr>
        <p:spPr bwMode="auto">
          <a:xfrm>
            <a:off x="1849495" y="6189063"/>
            <a:ext cx="25398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lt-LT" sz="1400" dirty="0">
                <a:latin typeface="Arial" charset="0"/>
                <a:cs typeface="Arial" charset="0"/>
              </a:rPr>
              <a:t>Анимация контактных сил</a:t>
            </a:r>
          </a:p>
        </p:txBody>
      </p:sp>
      <p:sp>
        <p:nvSpPr>
          <p:cNvPr id="40" name="Rectangle 15"/>
          <p:cNvSpPr>
            <a:spLocks noChangeArrowheads="1"/>
          </p:cNvSpPr>
          <p:nvPr/>
        </p:nvSpPr>
        <p:spPr bwMode="auto">
          <a:xfrm>
            <a:off x="5781419" y="3511438"/>
            <a:ext cx="25398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lt-LT" sz="1400" dirty="0">
                <a:latin typeface="Arial" charset="0"/>
                <a:cs typeface="Arial" charset="0"/>
              </a:rPr>
              <a:t>Модель тележки 18-100</a:t>
            </a:r>
          </a:p>
        </p:txBody>
      </p:sp>
      <p:sp>
        <p:nvSpPr>
          <p:cNvPr id="2" name="Rectangle 1"/>
          <p:cNvSpPr/>
          <p:nvPr/>
        </p:nvSpPr>
        <p:spPr>
          <a:xfrm>
            <a:off x="1187178" y="1382579"/>
            <a:ext cx="25909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 №2, </a:t>
            </a:r>
            <a:r>
              <a:rPr lang="e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</a:t>
            </a:r>
            <a:endParaRPr lang="en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/>
          <p:cNvPicPr/>
          <p:nvPr/>
        </p:nvPicPr>
        <p:blipFill>
          <a:blip r:embed="rId3"/>
          <a:stretch>
            <a:fillRect/>
          </a:stretch>
        </p:blipFill>
        <p:spPr>
          <a:xfrm>
            <a:off x="4948704" y="1523668"/>
            <a:ext cx="3596216" cy="16989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89674" y="3998217"/>
            <a:ext cx="40434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моделирования максимального износа деталей экипажной части вагона в модели вагона изменялся суммарный зазор в буксовом проеме вдоль тележки. Данный зазор при проведении численных экспериментов изменялся от 0 мм до 18 мм, с шагом в 2 мм.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371" y="1805459"/>
            <a:ext cx="3648075" cy="154696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B1BEE7D-735A-0947-A199-3682C528F002}"/>
              </a:ext>
            </a:extLst>
          </p:cNvPr>
          <p:cNvSpPr txBox="1"/>
          <p:nvPr/>
        </p:nvSpPr>
        <p:spPr>
          <a:xfrm>
            <a:off x="4666272" y="5456085"/>
            <a:ext cx="416107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maximum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wear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carriage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carriage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clearance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axle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box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along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trolley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changed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carriage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gap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numerical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varied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increments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EE1B60C4-A473-AE4D-BB0C-E7A0C94196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236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11</a:t>
            </a:fld>
            <a:endParaRPr lang="ru-RU"/>
          </a:p>
        </p:txBody>
      </p: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71438" y="111287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971548" y="133665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lide Number Placeholder 11"/>
          <p:cNvSpPr txBox="1">
            <a:spLocks/>
          </p:cNvSpPr>
          <p:nvPr/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23DD49-F65B-443C-88CC-7A23D8377DD2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18" name="Rectangle 17"/>
          <p:cNvSpPr/>
          <p:nvPr/>
        </p:nvSpPr>
        <p:spPr>
          <a:xfrm>
            <a:off x="1067320" y="1373070"/>
            <a:ext cx="25909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 №2,</a:t>
            </a:r>
            <a:r>
              <a:rPr lang="e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Event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</a:t>
            </a:r>
            <a:endParaRPr lang="en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2"/>
          <a:stretch>
            <a:fillRect/>
          </a:stretch>
        </p:blipFill>
        <p:spPr>
          <a:xfrm>
            <a:off x="128059" y="1974335"/>
            <a:ext cx="5519455" cy="161508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65264" y="358240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Пример горизонтальных неровностей левого рельса</a:t>
            </a:r>
            <a:endParaRPr lang="lt-L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/>
          <p:cNvPicPr/>
          <p:nvPr/>
        </p:nvPicPr>
        <p:blipFill>
          <a:blip r:embed="rId3"/>
          <a:stretch>
            <a:fillRect/>
          </a:stretch>
        </p:blipFill>
        <p:spPr>
          <a:xfrm>
            <a:off x="2251727" y="3999737"/>
            <a:ext cx="6751955" cy="224705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724150" y="6259495"/>
            <a:ext cx="54673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Ширина колеи и допуски по уширению и сужению колеи</a:t>
            </a:r>
            <a:endParaRPr lang="lt-L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7586" y="1526964"/>
            <a:ext cx="3274976" cy="227780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49513B9C-F459-AA47-87EC-310935C1EB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8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971549" y="128141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971548" y="159555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1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12</a:t>
            </a:fld>
            <a:endParaRPr lang="ru-RU"/>
          </a:p>
        </p:txBody>
      </p:sp>
      <p:pic>
        <p:nvPicPr>
          <p:cNvPr id="19" name="Picture 18"/>
          <p:cNvPicPr/>
          <p:nvPr/>
        </p:nvPicPr>
        <p:blipFill>
          <a:blip r:embed="rId2"/>
          <a:stretch>
            <a:fillRect/>
          </a:stretch>
        </p:blipFill>
        <p:spPr>
          <a:xfrm>
            <a:off x="128059" y="1223010"/>
            <a:ext cx="5158316" cy="28165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342996" y="1387524"/>
            <a:ext cx="37295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запаса устойчивости от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вползания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левого колеса первой колесной пары при отсутствии зазора в буксовом проеме</a:t>
            </a:r>
            <a:endParaRPr lang="lt-L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/>
          <p:cNvPicPr/>
          <p:nvPr/>
        </p:nvPicPr>
        <p:blipFill>
          <a:blip r:embed="rId3"/>
          <a:stretch>
            <a:fillRect/>
          </a:stretch>
        </p:blipFill>
        <p:spPr>
          <a:xfrm>
            <a:off x="2990850" y="4039515"/>
            <a:ext cx="6081712" cy="28184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8059" y="5607487"/>
            <a:ext cx="28627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запаса устойчивости от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вползания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левого колеса первой колесной пары при зазоре в буксовом проёме, равном 18 мм.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C11038-D167-FF4E-9CE5-DD502E4F4EF9}"/>
              </a:ext>
            </a:extLst>
          </p:cNvPr>
          <p:cNvSpPr txBox="1"/>
          <p:nvPr/>
        </p:nvSpPr>
        <p:spPr>
          <a:xfrm>
            <a:off x="5342996" y="2672262"/>
            <a:ext cx="3962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Coefficient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against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sliding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wheel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wheelset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absence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gap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axle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opening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DDF205-77EE-E541-802A-0E4EA49A965A}"/>
              </a:ext>
            </a:extLst>
          </p:cNvPr>
          <p:cNvSpPr txBox="1"/>
          <p:nvPr/>
        </p:nvSpPr>
        <p:spPr>
          <a:xfrm>
            <a:off x="128059" y="4145550"/>
            <a:ext cx="286279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coefficient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against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sliding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wheel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wheelset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gap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axle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opening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equal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4C284632-4F98-FE4F-B8CB-625BEE0BC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7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971548" y="144935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13</a:t>
            </a:fld>
            <a:endParaRPr lang="ru-RU"/>
          </a:p>
        </p:txBody>
      </p:sp>
      <p:pic>
        <p:nvPicPr>
          <p:cNvPr id="17" name="Picture 16"/>
          <p:cNvPicPr/>
          <p:nvPr/>
        </p:nvPicPr>
        <p:blipFill>
          <a:blip r:embed="rId2"/>
          <a:stretch>
            <a:fillRect/>
          </a:stretch>
        </p:blipFill>
        <p:spPr>
          <a:xfrm>
            <a:off x="289984" y="1274997"/>
            <a:ext cx="5253566" cy="24607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43550" y="1281990"/>
            <a:ext cx="370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Рамные силы первой колесной пары при отсутствии зазора в буксовом проёме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/>
          <p:nvPr/>
        </p:nvPicPr>
        <p:blipFill>
          <a:blip r:embed="rId3"/>
          <a:stretch>
            <a:fillRect/>
          </a:stretch>
        </p:blipFill>
        <p:spPr>
          <a:xfrm>
            <a:off x="3529012" y="3771522"/>
            <a:ext cx="5543550" cy="304125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6620" y="6038373"/>
            <a:ext cx="31104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Рамные силы первой колесной пары при зазоре в буксовом проеме, равном 18 мм.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16B4E8-FDC9-934D-9384-595E46B0CAB4}"/>
              </a:ext>
            </a:extLst>
          </p:cNvPr>
          <p:cNvSpPr txBox="1"/>
          <p:nvPr/>
        </p:nvSpPr>
        <p:spPr>
          <a:xfrm>
            <a:off x="5543550" y="2002442"/>
            <a:ext cx="33104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forces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wheelset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absence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gap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axle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opening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BD8809-1739-2746-91FB-A7A236223399}"/>
              </a:ext>
            </a:extLst>
          </p:cNvPr>
          <p:cNvSpPr txBox="1"/>
          <p:nvPr/>
        </p:nvSpPr>
        <p:spPr>
          <a:xfrm>
            <a:off x="318558" y="5306782"/>
            <a:ext cx="33104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forces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wheelset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gap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axle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opening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equal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4433338D-0AA5-5C41-99AB-2C508197D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79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14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966785" y="132505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Slide Number Placeholder 11"/>
          <p:cNvSpPr txBox="1">
            <a:spLocks/>
          </p:cNvSpPr>
          <p:nvPr/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23DD49-F65B-443C-88CC-7A23D8377DD2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7" name="Picture 16"/>
          <p:cNvPicPr/>
          <p:nvPr/>
        </p:nvPicPr>
        <p:blipFill>
          <a:blip r:embed="rId2"/>
          <a:stretch>
            <a:fillRect/>
          </a:stretch>
        </p:blipFill>
        <p:spPr>
          <a:xfrm>
            <a:off x="2311001" y="1315142"/>
            <a:ext cx="5412582" cy="265113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71562" y="3999737"/>
            <a:ext cx="40983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Максимальные абсолютные рамные силы первой колесной пары при увеличении буксового зазора с 0 до 18 мм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606222"/>
              </p:ext>
            </p:extLst>
          </p:nvPr>
        </p:nvGraphicFramePr>
        <p:xfrm>
          <a:off x="1128712" y="5048631"/>
          <a:ext cx="7777161" cy="1121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60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8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8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4642"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Параметр</a:t>
                      </a:r>
                      <a:endParaRPr lang="lt-L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15" marR="48415" marT="0" marB="0"/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Нормативное значение параметра </a:t>
                      </a:r>
                      <a:r>
                        <a:rPr lang="lt-LT" sz="1400" dirty="0">
                          <a:effectLst/>
                        </a:rPr>
                        <a:t>[7]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en-US" sz="1400" dirty="0">
                          <a:effectLst/>
                        </a:rPr>
                        <a:t>[8]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en-US" sz="1400" dirty="0">
                          <a:effectLst/>
                        </a:rPr>
                        <a:t>[9]</a:t>
                      </a:r>
                      <a:endParaRPr lang="lt-L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15" marR="48415" marT="0" marB="0"/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Предельное значение параметра </a:t>
                      </a:r>
                      <a:r>
                        <a:rPr lang="lt-LT" sz="1400">
                          <a:effectLst/>
                        </a:rPr>
                        <a:t>[5]</a:t>
                      </a:r>
                      <a:endParaRPr lang="lt-L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15" marR="4841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321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Суммарный зазор в буксовом проёме вдоль тележки</a:t>
                      </a:r>
                      <a:endParaRPr lang="lt-L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15" marR="48415" marT="0" marB="0"/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5…14 мм,</a:t>
                      </a:r>
                      <a:r>
                        <a:rPr lang="ru-RU" sz="1400" baseline="30000" dirty="0">
                          <a:effectLst/>
                        </a:rPr>
                        <a:t>*</a:t>
                      </a:r>
                      <a:endParaRPr lang="lt-LT" sz="1400" dirty="0">
                        <a:effectLst/>
                      </a:endParaRPr>
                    </a:p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5…12 мм</a:t>
                      </a:r>
                      <a:r>
                        <a:rPr lang="ru-RU" sz="1400" baseline="30000" dirty="0">
                          <a:effectLst/>
                        </a:rPr>
                        <a:t>**</a:t>
                      </a:r>
                      <a:endParaRPr lang="lt-L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15" marR="48415" marT="0" marB="0"/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 более 18 мм</a:t>
                      </a:r>
                      <a:endParaRPr lang="lt-L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15" marR="4841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1128712" y="617994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* − после деповского ремонта;</a:t>
            </a:r>
          </a:p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** − после капитального ремонта.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9F7F85-572D-3F44-B4AF-6E74CAE6EBFE}"/>
              </a:ext>
            </a:extLst>
          </p:cNvPr>
          <p:cNvSpPr txBox="1"/>
          <p:nvPr/>
        </p:nvSpPr>
        <p:spPr>
          <a:xfrm>
            <a:off x="5337571" y="4044958"/>
            <a:ext cx="35683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forces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wheelset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gap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axle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opening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equal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ru-RU" sz="1400" dirty="0"/>
              <a:t>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6987A72-044B-B349-8B81-26FA162B0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162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959825" y="92350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959825" y="145779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1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15</a:t>
            </a:fld>
            <a:endParaRPr lang="ru-RU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959825" y="1157778"/>
            <a:ext cx="8172453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indent="180975" algn="just">
              <a:defRPr/>
            </a:pPr>
            <a:r>
              <a:rPr lang="ru-RU" sz="1400" b="1" dirty="0">
                <a:latin typeface="Arial" charset="0"/>
              </a:rPr>
              <a:t>Методика исследования и выводы</a:t>
            </a:r>
          </a:p>
          <a:p>
            <a:pPr indent="180975" algn="just">
              <a:defRPr/>
            </a:pPr>
            <a:r>
              <a:rPr lang="ru-RU" sz="1400" b="1" dirty="0">
                <a:latin typeface="Arial" charset="0"/>
              </a:rPr>
              <a:t>(</a:t>
            </a:r>
            <a:r>
              <a:rPr lang="en" sz="1400" b="1" dirty="0">
                <a:latin typeface="Arial" charset="0"/>
              </a:rPr>
              <a:t>Research methodology and conclusions</a:t>
            </a:r>
            <a:r>
              <a:rPr lang="ru-RU" sz="1400" b="1" dirty="0">
                <a:latin typeface="Arial" charset="0"/>
              </a:rPr>
              <a:t>):</a:t>
            </a:r>
            <a:endParaRPr lang="lt-LT" sz="1400" b="1" dirty="0">
              <a:latin typeface="Arial" charset="0"/>
            </a:endParaRPr>
          </a:p>
          <a:p>
            <a:pPr indent="180975" algn="just">
              <a:defRPr/>
            </a:pPr>
            <a:endParaRPr lang="en-GB" sz="1400" dirty="0">
              <a:latin typeface="Arial" charset="0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ru-RU" sz="1400" dirty="0">
                <a:latin typeface="Arial" charset="0"/>
              </a:rPr>
              <a:t>На первом этапе использовалась упрощённая модель  поезда без учета поперечной и вертикальной динамики, на втором этапе вместо упрощенных моделей вагонов использовались трехмерные модели (продольная, поперечная и вертикальная динамика). </a:t>
            </a:r>
          </a:p>
          <a:p>
            <a:pPr marL="342900" indent="-342900" algn="just">
              <a:buFont typeface="+mj-lt"/>
              <a:buAutoNum type="arabicPeriod"/>
              <a:defRPr/>
            </a:pPr>
            <a:endParaRPr lang="lt-LT" sz="1400" dirty="0">
              <a:latin typeface="Arial" charset="0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ru-RU" sz="1400" dirty="0">
                <a:latin typeface="Arial" charset="0"/>
              </a:rPr>
              <a:t>В результате исследований с помощью методов численного моделирования получены зависимости продольных сил, действующих на автосцепках всего поезда с учетом режима ведения поезда, плана и профиля пути. Также были определены основные критерии безопасности движения: коэффициент запаса устойчивости от </a:t>
            </a:r>
            <a:r>
              <a:rPr lang="ru-RU" sz="1400" dirty="0" err="1">
                <a:latin typeface="Arial" charset="0"/>
              </a:rPr>
              <a:t>вкатывания</a:t>
            </a:r>
            <a:r>
              <a:rPr lang="ru-RU" sz="1400" dirty="0">
                <a:latin typeface="Arial" charset="0"/>
              </a:rPr>
              <a:t> гребня колеса на рельс и силы, действующие на раму тележки со стороны колесных пар.</a:t>
            </a:r>
          </a:p>
          <a:p>
            <a:pPr marL="342900" indent="-342900" algn="just">
              <a:buFont typeface="+mj-lt"/>
              <a:buAutoNum type="arabicPeriod"/>
              <a:defRPr/>
            </a:pPr>
            <a:endParaRPr lang="ru-RU" sz="1400" dirty="0">
              <a:latin typeface="Arial" charset="0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ru-RU" sz="1400" dirty="0">
                <a:latin typeface="Arial" charset="0"/>
              </a:rPr>
              <a:t>Полученные результаты численного моделирования доказали влияние различных нормативных параметров экипажной части вагонов на безопасность движения поездов.</a:t>
            </a:r>
          </a:p>
          <a:p>
            <a:pPr marL="342900" indent="-342900" algn="just">
              <a:buFont typeface="+mj-lt"/>
              <a:buAutoNum type="arabicPeriod"/>
              <a:defRPr/>
            </a:pPr>
            <a:endParaRPr lang="ru-RU" sz="1400" dirty="0">
              <a:latin typeface="Arial" charset="0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ru-RU" sz="1400" b="1" i="1" dirty="0">
                <a:solidFill>
                  <a:srgbClr val="0070C0"/>
                </a:solidFill>
                <a:latin typeface="Arial" charset="0"/>
              </a:rPr>
              <a:t>Однако экспертная практика доказала, что сами со себе отклонения параметров от нормативных крайне редко являются непосредственной технической причиной события. Как правило, они могут быть лишь сопутствующей причиной – но не основной. </a:t>
            </a:r>
            <a:r>
              <a:rPr lang="ru-RU" sz="1400" b="1" i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(</a:t>
            </a:r>
            <a:r>
              <a:rPr lang="en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However, expert practice has proved that deviations of parameters from the normative ones themselves are extremely rarely the direct technical cause of the event. As a rule, they can only be a concomitant cause – but not the main one.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)</a:t>
            </a:r>
          </a:p>
          <a:p>
            <a:pPr algn="just">
              <a:defRPr/>
            </a:pPr>
            <a:endParaRPr lang="ru-RU" sz="1400" dirty="0">
              <a:solidFill>
                <a:srgbClr val="FF0000"/>
              </a:solidFill>
              <a:latin typeface="Arial" charset="0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endParaRPr lang="en-GB" sz="1400" dirty="0">
              <a:latin typeface="Arial" charset="0"/>
            </a:endParaRP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6E340C99-51D5-B947-A6BB-C80F56C7A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458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971548" y="147935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16</a:t>
            </a:fld>
            <a:endParaRPr lang="ru-RU"/>
          </a:p>
        </p:txBody>
      </p:sp>
      <p:sp>
        <p:nvSpPr>
          <p:cNvPr id="19" name="Stačiakampis 7"/>
          <p:cNvSpPr/>
          <p:nvPr/>
        </p:nvSpPr>
        <p:spPr>
          <a:xfrm>
            <a:off x="1048924" y="1465857"/>
            <a:ext cx="8172453" cy="5044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Литература:</a:t>
            </a:r>
            <a:endParaRPr lang="lt-LT" sz="12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tabLst>
                <a:tab pos="179388" algn="l"/>
              </a:tabLs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1..	Технология моделирования условий схода подвижного состава (с использованием программного комплекса «Универсальный механизм» − Утв. старшим вице-президентом ОАО «РЖД» В. А. Гапановичем 05.08.2009 г.</a:t>
            </a:r>
          </a:p>
          <a:p>
            <a:pPr>
              <a:lnSpc>
                <a:spcPct val="150000"/>
              </a:lnSpc>
              <a:tabLst>
                <a:tab pos="179388" algn="l"/>
              </a:tabLs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2. Нормы для расчета и проектирования вагонов железных дорог МПС колеи 1520 мм (несамоходных). 1996. 65 с.</a:t>
            </a:r>
          </a:p>
          <a:p>
            <a:pPr>
              <a:lnSpc>
                <a:spcPct val="150000"/>
              </a:lnSpc>
              <a:tabLst>
                <a:tab pos="179388" algn="l"/>
              </a:tabLs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3. Правила тяговых расчетов для поездной работы. – Утв. ЦЗ МПС Ф.И.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Шулешко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15.08.1980 г.</a:t>
            </a:r>
          </a:p>
          <a:p>
            <a:pPr>
              <a:lnSpc>
                <a:spcPct val="150000"/>
              </a:lnSpc>
              <a:tabLst>
                <a:tab pos="179388" algn="l"/>
              </a:tabLs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4. Инструкция по техническому обслуживанию вагонов в эксплуатации. – Утв. Советом по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ж.д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транспорту государств – участников Содружества – Протокол №50 21- 22. 05. 2009 г. </a:t>
            </a:r>
          </a:p>
          <a:p>
            <a:pPr>
              <a:lnSpc>
                <a:spcPct val="150000"/>
              </a:lnSpc>
              <a:tabLst>
                <a:tab pos="179388" algn="l"/>
              </a:tabLs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5.	Распоряжение ОАО «РЖД» №1145 от 01.06.2009 г. «О вводе нормативов предельно допустимых в эксплуатации износов узлов и деталей тележки модели 18-100, превышение которых может привести к сходу с рельсов».</a:t>
            </a:r>
          </a:p>
          <a:p>
            <a:pPr>
              <a:lnSpc>
                <a:spcPct val="150000"/>
              </a:lnSpc>
              <a:tabLst>
                <a:tab pos="179388" algn="l"/>
              </a:tabLs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6.	Инструкция по текущему содержанию железнодорожного пути. – Утв. распоряжением ОАО «РЖД» №2288р от 14.11.2016 г.</a:t>
            </a:r>
          </a:p>
          <a:p>
            <a:pPr>
              <a:lnSpc>
                <a:spcPct val="150000"/>
              </a:lnSpc>
              <a:tabLst>
                <a:tab pos="179388" algn="l"/>
              </a:tabLs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7.	Ремонт тележек грузовых вагонов модели 18-100 с установкой износостойких элементов в узлах трения РД 32 ЦВ 072-2009. Утверждён комиссией Совета по железнодорожному транспорту государств – участников Содружества, протокол от 27 января 2010 г.</a:t>
            </a:r>
          </a:p>
          <a:p>
            <a:pPr>
              <a:lnSpc>
                <a:spcPct val="150000"/>
              </a:lnSpc>
              <a:tabLst>
                <a:tab pos="179388" algn="l"/>
              </a:tabLs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8.	Ремонт тележек грузовых вагонов с бесконтактными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скользунами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РД 32 ЦВ 052-2009. Утверждён комиссией Совета по железнодорожному транспорту государств – участников Содружества, протокол от 13…14 мая 2010 г.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6F1CF3F-0A44-1648-81F4-7430D0378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765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971548" y="132868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Stačiakampis 7"/>
          <p:cNvSpPr/>
          <p:nvPr/>
        </p:nvSpPr>
        <p:spPr>
          <a:xfrm>
            <a:off x="1214154" y="4534287"/>
            <a:ext cx="7858408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судебной экспертизы (</a:t>
            </a:r>
            <a:r>
              <a:rPr lang="en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Tasks of forensic examination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Идентификационные (</a:t>
            </a:r>
            <a:r>
              <a:rPr lang="en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algn="ctr"/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Диагностические (</a:t>
            </a:r>
            <a:r>
              <a:rPr lang="en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Diagnostic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ctr"/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Нормативистские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Normative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2</a:t>
            </a:fld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8F13A3-16B6-D04E-B9CA-F1C686929080}"/>
              </a:ext>
            </a:extLst>
          </p:cNvPr>
          <p:cNvSpPr txBox="1"/>
          <p:nvPr/>
        </p:nvSpPr>
        <p:spPr>
          <a:xfrm>
            <a:off x="997191" y="1349225"/>
            <a:ext cx="371768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Судебная экспертиза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процессуальное действие, состоящее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проведения исследований и дачи заключения экспертом по вопросам, разрешение которых требует специальных знаний в области науки, техники, искусства или ремесла и которые поставлены перед экспертом судом, судьей, органом дознания, лицом, производящим дознание, следователем, в целях установления обстоятельств, подлежащих доказыванию по конкретному делу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ФЗ-73, ст. 9)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0CA85C-942C-AF47-B112-2CCEDACE2119}"/>
              </a:ext>
            </a:extLst>
          </p:cNvPr>
          <p:cNvSpPr txBox="1"/>
          <p:nvPr/>
        </p:nvSpPr>
        <p:spPr>
          <a:xfrm>
            <a:off x="4689231" y="1500188"/>
            <a:ext cx="445476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Forensic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examination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procedural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consisting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conducting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giving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opinion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issues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whose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resolution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requires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craft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judge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body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inquiry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conducting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inquiry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investigator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establish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circumstances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proved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particular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51A9F62-3555-4E45-B994-432FFEFBD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" y="232890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351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971549" y="80902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971548" y="175564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Stačiakampis 1"/>
          <p:cNvSpPr/>
          <p:nvPr/>
        </p:nvSpPr>
        <p:spPr>
          <a:xfrm>
            <a:off x="1050203" y="1474788"/>
            <a:ext cx="8093797" cy="497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14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Идентификационные задачи (</a:t>
            </a:r>
            <a:r>
              <a:rPr lang="en" sz="14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 tasks</a:t>
            </a:r>
            <a:r>
              <a:rPr lang="ru-RU" sz="14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1400" dirty="0">
                <a:solidFill>
                  <a:srgbClr val="0070C0"/>
                </a:solidFill>
              </a:rPr>
              <a:t>установление групповой принадлежности объекта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" sz="1400" dirty="0">
                <a:solidFill>
                  <a:srgbClr val="0070C0"/>
                </a:solidFill>
              </a:rPr>
              <a:t>establishing the group affiliation of the object</a:t>
            </a:r>
            <a:r>
              <a:rPr lang="ru-RU" sz="1400" dirty="0">
                <a:solidFill>
                  <a:srgbClr val="0070C0"/>
                </a:solidFill>
              </a:rPr>
              <a:t>.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1400" i="1" dirty="0"/>
              <a:t>«Принадлежит ли элемент (например, пружина, изъятая на месте аварии) к конкретному объекту (рессорному комплекту тележки грузового вагона №ХХХХХХХ)?»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1400" i="1" dirty="0"/>
              <a:t>«Не оставлены ли колёсными парами вагона №ХХХХХХХ следы  на головке рельса на ординате ___км ___</a:t>
            </a:r>
            <a:r>
              <a:rPr lang="ru-RU" sz="1400" i="1" dirty="0" err="1"/>
              <a:t>пк</a:t>
            </a:r>
            <a:r>
              <a:rPr lang="ru-RU" sz="1400" i="1" dirty="0"/>
              <a:t>  +__м.?»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14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Простые диагностические задачи 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14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" sz="14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diagnostic tasks</a:t>
            </a:r>
            <a:r>
              <a:rPr lang="ru-RU" sz="1400" b="1" cap="sm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r>
              <a:rPr lang="ru-RU" sz="1400" dirty="0"/>
              <a:t>установление фактического технического состояния объекта (локомотива, вагона, железнодорожного пути, искусственного сооружения, земляного полотна и т.п.);</a:t>
            </a:r>
          </a:p>
          <a:p>
            <a:r>
              <a:rPr lang="ru-RU" sz="1400" dirty="0"/>
              <a:t>определение соответствия объекта требованиям и нормам  безопасности движения на железнодорожном транспорте;</a:t>
            </a:r>
          </a:p>
          <a:p>
            <a:r>
              <a:rPr lang="ru-RU" sz="1400" dirty="0"/>
              <a:t>установление причины выхода объекта из строя;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определение  полного остановочного пути поезда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" sz="1400" dirty="0">
                <a:solidFill>
                  <a:schemeClr val="accent1">
                    <a:lumMod val="75000"/>
                  </a:schemeClr>
                </a:solidFill>
              </a:rPr>
              <a:t>determination of the full stopping distance of the train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ru-RU" sz="1400" dirty="0"/>
              <a:t>;</a:t>
            </a:r>
          </a:p>
          <a:p>
            <a:r>
              <a:rPr lang="ru-RU" sz="1400" dirty="0"/>
              <a:t>определение, является ли повреждённый объект деталью, узлом или агрегатом;</a:t>
            </a:r>
          </a:p>
          <a:p>
            <a:r>
              <a:rPr lang="ru-RU" sz="1400" dirty="0"/>
              <a:t>определение степени информативности следов на элементах верхнего строения пути (рельсах, шпалах, скреплениях, частях стрелочных переводов), на колёсных парах подвижного состава и на деталях узлов и агрегатов.</a:t>
            </a:r>
            <a:endParaRPr lang="ru-RU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DD49-F65B-443C-88CC-7A23D8377DD2}" type="slidenum">
              <a:rPr lang="ru-RU" smtClean="0"/>
              <a:t>3</a:t>
            </a:fld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A8DF0AF-78CD-644D-895F-140C7F054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457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971548" y="105630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971548" y="172461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4</a:t>
            </a:fld>
            <a:endParaRPr lang="ru-RU"/>
          </a:p>
        </p:txBody>
      </p:sp>
      <p:sp>
        <p:nvSpPr>
          <p:cNvPr id="21" name="Stačiakampis 1"/>
          <p:cNvSpPr/>
          <p:nvPr/>
        </p:nvSpPr>
        <p:spPr>
          <a:xfrm>
            <a:off x="1082253" y="1474788"/>
            <a:ext cx="7879604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(составные) диагностические задачи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(composite) diagnostic tasks</a:t>
            </a:r>
            <a:r>
              <a:rPr lang="ru-RU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2400" b="1" cap="small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1600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«соответствовали ли действия работников </a:t>
            </a:r>
            <a:r>
              <a:rPr lang="ru-RU" sz="1600" i="1" cap="small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ж.д</a:t>
            </a:r>
            <a:r>
              <a:rPr lang="ru-RU" sz="1600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транспорта действующим правилам и инструкциям, и если нет – каковы были эти несоответствия и находятся ли они в причинно-следственной связи с транспортным событием». </a:t>
            </a:r>
          </a:p>
          <a:p>
            <a:pPr algn="ctr"/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«Какова последовательность развития транспортного события или происшествия?»;</a:t>
            </a:r>
          </a:p>
          <a:p>
            <a:pPr algn="ctr"/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«Какова непосредственная техническая причина (комплекс причин) транспортного события?»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cap="small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Нормативистские</a:t>
            </a:r>
            <a:r>
              <a:rPr lang="ru-RU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задачи:</a:t>
            </a:r>
            <a:endParaRPr lang="ru-RU" sz="2000" b="1" cap="small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нормативных актов в разных областях железнодорожного (строительство, организация движения поездов, ремонт подвижного состава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и.т.п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обоснованности издания на их основании локальных организационно-распорядительных документов (в основном – телеграмм ОАО «РЖД» и аффилированных с ним лиц). </a:t>
            </a:r>
            <a:endParaRPr lang="ru-RU" sz="2400" b="1" cap="small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93B8638-15F5-5943-8FB0-A091EF512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95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971548" y="130432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5</a:t>
            </a:fld>
            <a:endParaRPr lang="ru-RU"/>
          </a:p>
        </p:txBody>
      </p:sp>
      <p:sp>
        <p:nvSpPr>
          <p:cNvPr id="19" name="Stačiakampis 1"/>
          <p:cNvSpPr/>
          <p:nvPr/>
        </p:nvSpPr>
        <p:spPr>
          <a:xfrm>
            <a:off x="1082253" y="1445311"/>
            <a:ext cx="7879604" cy="5348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Затруднения: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2400" b="1" cap="small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Отсутствие в материалах служебного расследования ОАО «РЖД» достоверных и надлежащим способом оформленных сведений о состоянии пути и подвижного состава;</a:t>
            </a:r>
          </a:p>
          <a:p>
            <a:pPr lvl="0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Отсутствие нормативно-технической документации, позволяющей достоверно установить взаимосвязь между размерами деталей подвижного состава и сходом такового.</a:t>
            </a:r>
          </a:p>
          <a:p>
            <a:pPr lvl="0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  <a:p>
            <a:pPr algn="ctr"/>
            <a:r>
              <a:rPr lang="ru-RU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</a:t>
            </a:r>
            <a:r>
              <a:rPr lang="ru-RU" sz="2400" b="1" cap="sm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lvl="0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Соответствуют ли динамические характеристики экипажа с максимально изношенными деталями критериям безопасности?».</a:t>
            </a:r>
          </a:p>
          <a:p>
            <a:pPr algn="just"/>
            <a:r>
              <a:rPr lang="ru-RU" sz="2000" b="1" cap="sm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" sz="2000" b="1" cap="sm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"Do the dynamic characteristics of the crew with the most worn-out parts meet the safety criteria?»</a:t>
            </a:r>
            <a:r>
              <a:rPr lang="ru-RU" sz="2000" b="1" cap="sm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" sz="2000" b="1" cap="sm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cap="small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9A6DE33-8AAB-0D46-8679-2108D1199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62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971548" y="141975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6</a:t>
            </a:fld>
            <a:endParaRPr lang="ru-RU"/>
          </a:p>
        </p:txBody>
      </p:sp>
      <p:sp>
        <p:nvSpPr>
          <p:cNvPr id="19" name="Stačiakampis 7"/>
          <p:cNvSpPr/>
          <p:nvPr/>
        </p:nvSpPr>
        <p:spPr>
          <a:xfrm>
            <a:off x="1034924" y="2581444"/>
            <a:ext cx="81090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Программный комплекс  «Универсальный механизм» (UM) предназначен для моделирования динамики и кинематики плоских и пространственных механических систем.</a:t>
            </a:r>
          </a:p>
          <a:p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Universal Mechanism (UM) software package is designed to simulate the dynamics and kinematics of plane and spatial mechanical systems.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комплекс включает в себя специализированный модуль для моделирования динамики железнодорожных экипажей</a:t>
            </a:r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позволяет:</a:t>
            </a:r>
            <a:endParaRPr lang="lt-L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1463" indent="-180975" algn="just">
              <a:buFont typeface="Arial"/>
              <a:buChar char="•"/>
              <a:tabLst>
                <a:tab pos="442913" algn="l"/>
                <a:tab pos="625475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устойчивость рельсовых экипажей (РЭ);</a:t>
            </a:r>
          </a:p>
          <a:p>
            <a:pPr marL="271463" indent="-180975" algn="just">
              <a:buFont typeface="Arial"/>
              <a:buChar char="•"/>
              <a:tabLst>
                <a:tab pos="442913" algn="l"/>
                <a:tab pos="625475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рассчитывать динамику РЭ в полной пространственной постановке, в прямых и кривых участках пути, с учетом и без учета неровностей путевой структуры;</a:t>
            </a:r>
          </a:p>
          <a:p>
            <a:pPr marL="271463" indent="-180975" algn="just">
              <a:buFont typeface="Arial"/>
              <a:buChar char="•"/>
              <a:tabLst>
                <a:tab pos="442913" algn="l"/>
                <a:tab pos="625475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моделировать динамику локомотива в режиме тяги и выбега, с учетом и без учета эффекта замедления;</a:t>
            </a:r>
          </a:p>
          <a:p>
            <a:pPr marL="271463" indent="-180975" algn="just">
              <a:buFont typeface="Arial"/>
              <a:buChar char="•"/>
              <a:tabLst>
                <a:tab pos="442913" algn="l"/>
                <a:tab pos="625475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зависимость динамики РЭ от геометрии профилей колеса и рельса;</a:t>
            </a:r>
          </a:p>
          <a:p>
            <a:pPr marL="271463" indent="-180975" algn="just">
              <a:buFont typeface="Arial"/>
              <a:buChar char="•"/>
              <a:tabLst>
                <a:tab pos="442913" algn="l"/>
                <a:tab pos="625475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рассчитывать частоты и формы колебаний кузова и рамы с использованием конечно-элементных моделей.</a:t>
            </a: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4924" y="1292924"/>
            <a:ext cx="2030972" cy="1130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9071" y="1325983"/>
            <a:ext cx="1748023" cy="106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7475" y="1316435"/>
            <a:ext cx="1817032" cy="110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8833" y="1347448"/>
            <a:ext cx="1814047" cy="104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6999342-C5BB-F347-A3AB-1292A40372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417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1050313" y="132533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7</a:t>
            </a:fld>
            <a:endParaRPr lang="ru-RU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212" y="2126625"/>
            <a:ext cx="2918849" cy="37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Stačiakampis 2"/>
          <p:cNvSpPr>
            <a:spLocks noChangeArrowheads="1"/>
          </p:cNvSpPr>
          <p:nvPr/>
        </p:nvSpPr>
        <p:spPr bwMode="auto">
          <a:xfrm>
            <a:off x="1235282" y="5266122"/>
            <a:ext cx="38163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lt-LT" sz="1400" dirty="0">
                <a:cs typeface="Times New Roman" panose="02020603050405020304" pitchFamily="18" charset="0"/>
              </a:rPr>
              <a:t>Лаборатория вычислительной механики,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lt-LT" sz="1400" dirty="0">
                <a:cs typeface="Times New Roman" panose="02020603050405020304" pitchFamily="18" charset="0"/>
              </a:rPr>
              <a:t>Брянский государственный технический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lt-LT" sz="1400" dirty="0">
                <a:cs typeface="Times New Roman" panose="02020603050405020304" pitchFamily="18" charset="0"/>
              </a:rPr>
              <a:t>университет</a:t>
            </a:r>
            <a:r>
              <a:rPr lang="lt-LT" altLang="lt-LT" sz="1400" dirty="0">
                <a:cs typeface="Times New Roman" panose="02020603050405020304" pitchFamily="18" charset="0"/>
              </a:rPr>
              <a:t> (http://www.umlab.ru)</a:t>
            </a:r>
          </a:p>
        </p:txBody>
      </p:sp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426" y="2126625"/>
            <a:ext cx="4058062" cy="30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Stačiakampis 12"/>
          <p:cNvSpPr/>
          <p:nvPr/>
        </p:nvSpPr>
        <p:spPr>
          <a:xfrm>
            <a:off x="1114426" y="1242434"/>
            <a:ext cx="7958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2009 году ОАО "Российские железные дороги" утверждена методика моделирования условий схода подвижного состава с применением программного комплекса "Универсальный механизм"</a:t>
            </a:r>
            <a:endParaRPr lang="lt-L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9B3198-2430-8A45-8E29-1F3E2B4C755A}"/>
              </a:ext>
            </a:extLst>
          </p:cNvPr>
          <p:cNvSpPr txBox="1"/>
          <p:nvPr/>
        </p:nvSpPr>
        <p:spPr>
          <a:xfrm>
            <a:off x="1290704" y="6063964"/>
            <a:ext cx="7521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2009, JSC "Russian Railways" approved a methodology for modeling the conditions of rolling stock derailment using the "Universal Mechanism" software package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3C722921-1CDF-154D-966B-F83FFF8147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815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971548" y="56878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971547" y="98450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8</a:t>
            </a:fld>
            <a:endParaRPr lang="ru-RU"/>
          </a:p>
        </p:txBody>
      </p:sp>
      <p:sp>
        <p:nvSpPr>
          <p:cNvPr id="27" name="Объект 2"/>
          <p:cNvSpPr txBox="1">
            <a:spLocks/>
          </p:cNvSpPr>
          <p:nvPr/>
        </p:nvSpPr>
        <p:spPr>
          <a:xfrm>
            <a:off x="865264" y="1520119"/>
            <a:ext cx="4527351" cy="226927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 №1</a:t>
            </a:r>
          </a:p>
          <a:p>
            <a:pPr marL="0" indent="0" algn="ctr">
              <a:buNone/>
            </a:pP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9388" indent="-179388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Грузовой гружёный поезд (280 осей, 7</a:t>
            </a:r>
            <a:r>
              <a:rPr lang="lt-L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полувагонов, поглощающие аппараты Ш-2В);</a:t>
            </a:r>
          </a:p>
          <a:p>
            <a:pPr marL="179388" indent="-179388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Электровоз 3ЭС5К;</a:t>
            </a:r>
          </a:p>
          <a:p>
            <a:pPr marL="179388" indent="-179388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движения -  электрическое торможение;</a:t>
            </a:r>
          </a:p>
          <a:p>
            <a:pPr marL="179388" indent="-179388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начала схода – 60 км/ч (16,7 м/с);</a:t>
            </a:r>
          </a:p>
          <a:p>
            <a:pPr marL="179388" indent="-179388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– 10 градусов ниже нуля;</a:t>
            </a:r>
          </a:p>
          <a:p>
            <a:pPr marL="179388" indent="-179388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линии: кривая радиусом 300 м;</a:t>
            </a:r>
          </a:p>
          <a:p>
            <a:pPr marL="179388" indent="-179388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 пути: спуск 6 </a:t>
            </a:r>
            <a:r>
              <a:rPr lang="ru-RU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DC1BFA-8860-A64F-BA37-9C2AB215C407}"/>
              </a:ext>
            </a:extLst>
          </p:cNvPr>
          <p:cNvSpPr txBox="1"/>
          <p:nvPr/>
        </p:nvSpPr>
        <p:spPr>
          <a:xfrm>
            <a:off x="5423388" y="1930411"/>
            <a:ext cx="41265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e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Loaded freight train (280 axles, 70 gondola cars, absorbing devices SH2B);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locomotive 3ES5K;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Driving mode - electric braking;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speed of the beginning of the descent is 60 km/h (16.7 m/s);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temperature is 10 degrees below zero;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 plan: curve with a radius of 300 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 profile: descent 6 </a:t>
            </a:r>
            <a:r>
              <a:rPr lang="ru-RU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8B8BF3D7-D4A7-3E42-B291-3E9708AAE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65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685800" y="3317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971548" y="584139"/>
            <a:ext cx="8101014" cy="6382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Использование ПРОГРАММЫ «Универсальный механизм»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для расследования транспортных происшествий </a:t>
            </a:r>
          </a:p>
          <a:p>
            <a:pPr algn="ctr">
              <a:buFontTx/>
              <a:buNone/>
            </a:pPr>
            <a:r>
              <a:rPr lang="ru-RU" altLang="lt-LT" sz="1000" b="1" cap="all" dirty="0">
                <a:latin typeface="Arial" charset="0"/>
              </a:rPr>
              <a:t>и в производстве судебных железнодорожно-транспортных экспертиз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971550" y="80963"/>
            <a:ext cx="8101013" cy="5032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71438" y="1222437"/>
            <a:ext cx="900112" cy="555460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lt-LT" sz="2000">
              <a:latin typeface="Arial" charset="0"/>
              <a:cs typeface="Arial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971548" y="122474"/>
            <a:ext cx="81010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lt-LT" sz="1200" b="1" dirty="0">
                <a:solidFill>
                  <a:schemeClr val="bg1"/>
                </a:solidFill>
                <a:latin typeface="Arial" charset="0"/>
              </a:rPr>
              <a:t>V 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</a:rPr>
              <a:t>Научно-технический семинар «</a:t>
            </a:r>
            <a:r>
              <a:rPr lang="ru-RU" altLang="lt-LT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Компьютерное моделирование в железнодорожном транспорте: динамика, прочность, износ»»</a:t>
            </a:r>
            <a:endParaRPr lang="en-US" altLang="lt-LT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/>
          <a:p>
            <a:fld id="{3823DD49-F65B-443C-88CC-7A23D8377DD2}" type="slidenum">
              <a:rPr lang="ru-RU" smtClean="0"/>
              <a:t>9</a:t>
            </a:fld>
            <a:endParaRPr lang="ru-RU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4808557" y="3140012"/>
            <a:ext cx="41569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lt-LT" sz="1400" dirty="0">
                <a:latin typeface="Arial" charset="0"/>
                <a:cs typeface="Arial" charset="0"/>
              </a:rPr>
              <a:t>Давление в тормозных цилиндрах локомотива</a:t>
            </a:r>
            <a:endParaRPr lang="en-US" altLang="lt-LT" sz="1400" dirty="0">
              <a:latin typeface="Arial" charset="0"/>
              <a:cs typeface="Arial" charset="0"/>
            </a:endParaRPr>
          </a:p>
        </p:txBody>
      </p:sp>
      <p:sp>
        <p:nvSpPr>
          <p:cNvPr id="22" name="Stačiakampis 12"/>
          <p:cNvSpPr/>
          <p:nvPr/>
        </p:nvSpPr>
        <p:spPr>
          <a:xfrm>
            <a:off x="4010024" y="6277113"/>
            <a:ext cx="51387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lt-LT" sz="1400" dirty="0">
                <a:latin typeface="Arial" charset="0"/>
                <a:cs typeface="Arial" charset="0"/>
              </a:rPr>
              <a:t>Зависимости продольных сил на всех автосцепках  поезда (не превышают 236 кН)</a:t>
            </a:r>
          </a:p>
        </p:txBody>
      </p:sp>
      <p:sp>
        <p:nvSpPr>
          <p:cNvPr id="24" name="Stačiakampis 15"/>
          <p:cNvSpPr/>
          <p:nvPr/>
        </p:nvSpPr>
        <p:spPr>
          <a:xfrm>
            <a:off x="971548" y="3643653"/>
            <a:ext cx="280026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ru-RU" altLang="lt-LT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Использовалась упрощенная моделей рельсовых экипажей, без учёта их поперечной и вертикальной динамики.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lt-LT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тела, входящие в модели экипажей, движутся поступательно вдоль одной прямой. </a:t>
            </a:r>
            <a:endParaRPr lang="lt-LT" altLang="lt-LT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23" descr="81421_87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658" y="1382631"/>
            <a:ext cx="3587899" cy="652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/>
          <p:nvPr/>
        </p:nvPicPr>
        <p:blipFill>
          <a:blip r:embed="rId3"/>
          <a:stretch>
            <a:fillRect/>
          </a:stretch>
        </p:blipFill>
        <p:spPr>
          <a:xfrm>
            <a:off x="3771813" y="3475791"/>
            <a:ext cx="5300749" cy="288056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9384" y="2073554"/>
            <a:ext cx="3480241" cy="1441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6639" y="1354070"/>
            <a:ext cx="3428711" cy="17737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C493069-FA0B-504C-9E50-341D48EA903B}"/>
              </a:ext>
            </a:extLst>
          </p:cNvPr>
          <p:cNvSpPr txBox="1"/>
          <p:nvPr/>
        </p:nvSpPr>
        <p:spPr>
          <a:xfrm>
            <a:off x="971548" y="5284397"/>
            <a:ext cx="2800266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simplified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rail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carriages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taking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account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transverse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bodies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carriage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move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progressively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along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straight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3509942-CC2A-BA42-B33D-5EB33D501E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8" y="331788"/>
            <a:ext cx="87928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099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1682</TotalTime>
  <Words>2401</Words>
  <Application>Microsoft Macintosh PowerPoint</Application>
  <PresentationFormat>Экран (4:3)</PresentationFormat>
  <Paragraphs>232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</dc:creator>
  <cp:lastModifiedBy>Елизавета Хахина</cp:lastModifiedBy>
  <cp:revision>120</cp:revision>
  <dcterms:created xsi:type="dcterms:W3CDTF">2016-10-18T08:47:14Z</dcterms:created>
  <dcterms:modified xsi:type="dcterms:W3CDTF">2022-10-05T18:27:43Z</dcterms:modified>
</cp:coreProperties>
</file>