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88" r:id="rId1"/>
    <p:sldMasterId id="2147484811" r:id="rId2"/>
  </p:sldMasterIdLst>
  <p:notesMasterIdLst>
    <p:notesMasterId r:id="rId14"/>
  </p:notesMasterIdLst>
  <p:handoutMasterIdLst>
    <p:handoutMasterId r:id="rId15"/>
  </p:handoutMasterIdLst>
  <p:sldIdLst>
    <p:sldId id="562" r:id="rId3"/>
    <p:sldId id="563" r:id="rId4"/>
    <p:sldId id="564" r:id="rId5"/>
    <p:sldId id="565" r:id="rId6"/>
    <p:sldId id="566" r:id="rId7"/>
    <p:sldId id="567" r:id="rId8"/>
    <p:sldId id="568" r:id="rId9"/>
    <p:sldId id="569" r:id="rId10"/>
    <p:sldId id="570" r:id="rId11"/>
    <p:sldId id="571" r:id="rId12"/>
    <p:sldId id="559" r:id="rId13"/>
  </p:sldIdLst>
  <p:sldSz cx="9144000" cy="5143500" type="screen16x9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1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  <p15:guide id="3" orient="horz" pos="3144" userDrawn="1">
          <p15:clr>
            <a:srgbClr val="A4A3A4"/>
          </p15:clr>
        </p15:guide>
        <p15:guide id="4" orient="horz" pos="311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1A1A"/>
    <a:srgbClr val="0066A1"/>
    <a:srgbClr val="558ED5"/>
    <a:srgbClr val="007FB1"/>
    <a:srgbClr val="7FA357"/>
    <a:srgbClr val="E4A063"/>
    <a:srgbClr val="00507C"/>
    <a:srgbClr val="AED086"/>
    <a:srgbClr val="78D64B"/>
    <a:srgbClr val="D3D7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—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6377" autoAdjust="0"/>
  </p:normalViewPr>
  <p:slideViewPr>
    <p:cSldViewPr showGuides="1">
      <p:cViewPr>
        <p:scale>
          <a:sx n="150" d="100"/>
          <a:sy n="150" d="100"/>
        </p:scale>
        <p:origin x="-684" y="-312"/>
      </p:cViewPr>
      <p:guideLst>
        <p:guide orient="horz" pos="221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-3150" y="-90"/>
      </p:cViewPr>
      <p:guideLst>
        <p:guide orient="horz" pos="3127"/>
        <p:guide orient="horz" pos="3144"/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8" y="1"/>
            <a:ext cx="2945659" cy="496412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l">
              <a:defRPr sz="1200">
                <a:latin typeface="Calibri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51" y="1"/>
            <a:ext cx="2945659" cy="496412"/>
          </a:xfrm>
          <a:prstGeom prst="rect">
            <a:avLst/>
          </a:prstGeom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36240F3-B6D9-43E9-B834-09779132EB6D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8" y="9430094"/>
            <a:ext cx="2945659" cy="496412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l">
              <a:defRPr sz="1200">
                <a:latin typeface="Calibri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51" y="9430094"/>
            <a:ext cx="2945659" cy="496412"/>
          </a:xfrm>
          <a:prstGeom prst="rect">
            <a:avLst/>
          </a:prstGeom>
        </p:spPr>
        <p:txBody>
          <a:bodyPr vert="horz" wrap="square" lIns="91430" tIns="45714" rIns="91430" bIns="45714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46A1267-10A6-477C-AC82-A5CC98E93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6613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8" y="1"/>
            <a:ext cx="2945659" cy="496412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51" y="1"/>
            <a:ext cx="2945659" cy="496412"/>
          </a:xfrm>
          <a:prstGeom prst="rect">
            <a:avLst/>
          </a:prstGeom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3C065A3-8C7B-4C42-BA3C-1A3D67C991ED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13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4" rIns="91430" bIns="45714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8" y="9430094"/>
            <a:ext cx="2945659" cy="496412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51" y="9430094"/>
            <a:ext cx="2945659" cy="496412"/>
          </a:xfrm>
          <a:prstGeom prst="rect">
            <a:avLst/>
          </a:prstGeom>
        </p:spPr>
        <p:txBody>
          <a:bodyPr vert="horz" wrap="square" lIns="91430" tIns="45714" rIns="91430" bIns="45714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37C8916-13C4-41DA-9324-9366870A5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2672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2663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4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4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4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4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4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4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4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49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7C8916-13C4-41DA-9324-9366870A547F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5522-1230-4D2E-AC97-8919197A9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183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5522-1230-4D2E-AC97-8919197A9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559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5522-1230-4D2E-AC97-8919197A9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581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/>
          <p:nvPr userDrawn="1"/>
        </p:nvSpPr>
        <p:spPr>
          <a:xfrm>
            <a:off x="0" y="0"/>
            <a:ext cx="9144000" cy="4865688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22"/>
          <p:cNvSpPr/>
          <p:nvPr userDrawn="1"/>
        </p:nvSpPr>
        <p:spPr>
          <a:xfrm>
            <a:off x="0" y="4875215"/>
            <a:ext cx="9144000" cy="268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Группа 10"/>
          <p:cNvGrpSpPr>
            <a:grpSpLocks noChangeAspect="1"/>
          </p:cNvGrpSpPr>
          <p:nvPr userDrawn="1"/>
        </p:nvGrpSpPr>
        <p:grpSpPr bwMode="auto">
          <a:xfrm>
            <a:off x="8496300" y="4948248"/>
            <a:ext cx="306388" cy="136525"/>
            <a:chOff x="5385680" y="6487509"/>
            <a:chExt cx="1039813" cy="461962"/>
          </a:xfrm>
        </p:grpSpPr>
        <p:sp>
          <p:nvSpPr>
            <p:cNvPr id="7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573" y="1809637"/>
            <a:ext cx="7772400" cy="112514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337070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95544" y="1437625"/>
            <a:ext cx="8529889" cy="32956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23528" y="2494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6688"/>
            <a:ext cx="8229600" cy="820737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7094790" cy="32956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383619"/>
            <a:ext cx="1316459" cy="32668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20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7094790" cy="32956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408859"/>
            <a:ext cx="1316459" cy="324161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208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4244" y="1354836"/>
            <a:ext cx="8529889" cy="32956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236704" y="1352278"/>
            <a:ext cx="4206713" cy="327925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7660" y="1352278"/>
            <a:ext cx="4196473" cy="327925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30731" y="258895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27046" y="1284695"/>
            <a:ext cx="7013575" cy="3348037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289803"/>
            <a:ext cx="1316459" cy="33429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0066A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0731" y="258895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27046" y="1284685"/>
            <a:ext cx="4125913" cy="283368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/>
              <a:t>Вставка рисунка</a:t>
            </a:r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4667255" y="1285876"/>
            <a:ext cx="4125913" cy="283368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0731" y="258895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5522-1230-4D2E-AC97-8919197A9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621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6688"/>
            <a:ext cx="8229600" cy="820737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1"/>
          <p:cNvSpPr/>
          <p:nvPr userDrawn="1"/>
        </p:nvSpPr>
        <p:spPr>
          <a:xfrm>
            <a:off x="0" y="0"/>
            <a:ext cx="9144000" cy="4865688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22"/>
          <p:cNvSpPr/>
          <p:nvPr userDrawn="1"/>
        </p:nvSpPr>
        <p:spPr>
          <a:xfrm>
            <a:off x="0" y="4875215"/>
            <a:ext cx="9144000" cy="268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0"/>
          <p:cNvGrpSpPr>
            <a:grpSpLocks noChangeAspect="1"/>
          </p:cNvGrpSpPr>
          <p:nvPr userDrawn="1"/>
        </p:nvGrpSpPr>
        <p:grpSpPr bwMode="auto">
          <a:xfrm>
            <a:off x="8496300" y="4948248"/>
            <a:ext cx="306388" cy="136525"/>
            <a:chOff x="5385680" y="6487509"/>
            <a:chExt cx="1039813" cy="461962"/>
          </a:xfrm>
        </p:grpSpPr>
        <p:sp>
          <p:nvSpPr>
            <p:cNvPr id="6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219573" y="1809637"/>
            <a:ext cx="7772400" cy="112514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 userDrawn="1"/>
        </p:nvSpPr>
        <p:spPr>
          <a:xfrm>
            <a:off x="890588" y="2517775"/>
            <a:ext cx="5513387" cy="5651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defTabSz="457200" eaLnBrk="0" hangingPunct="0">
              <a:defRPr/>
            </a:pPr>
            <a:r>
              <a:rPr lang="ru-RU" sz="2200">
                <a:solidFill>
                  <a:srgbClr val="FFFFFF"/>
                </a:solidFill>
                <a:latin typeface="Verdana" pitchFamily="34" charset="0"/>
              </a:rPr>
              <a:t>Образец заголовка</a:t>
            </a:r>
            <a:endParaRPr lang="en-US" sz="22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902401" y="4521200"/>
            <a:ext cx="4193157" cy="381396"/>
          </a:xfrm>
        </p:spPr>
        <p:txBody>
          <a:bodyPr anchor="b">
            <a:normAutofit/>
          </a:bodyPr>
          <a:lstStyle>
            <a:lvl1pPr>
              <a:buNone/>
              <a:defRPr sz="1000" baseline="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890030" y="2625757"/>
            <a:ext cx="5514509" cy="564404"/>
          </a:xfrm>
        </p:spPr>
        <p:txBody>
          <a:bodyPr/>
          <a:lstStyle>
            <a:lvl1pPr marL="0" marR="0" indent="0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898321" y="3437382"/>
            <a:ext cx="5514509" cy="84873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066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568952" cy="8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244224" y="1354836"/>
            <a:ext cx="8529889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51576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95537" y="1437625"/>
            <a:ext cx="8529889" cy="3295634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23528" y="2494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832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7094790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383619"/>
            <a:ext cx="1316459" cy="326685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96068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7094790" cy="32956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408859"/>
            <a:ext cx="1316459" cy="3241611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130846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8529889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7322095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236700" y="1352278"/>
            <a:ext cx="4206713" cy="327925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7640" y="1352278"/>
            <a:ext cx="4196473" cy="327925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1753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27026" y="1284685"/>
            <a:ext cx="7013575" cy="334803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289803"/>
            <a:ext cx="1316459" cy="334292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0066A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37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5522-1230-4D2E-AC97-8919197A9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1419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27026" y="1284685"/>
            <a:ext cx="4125913" cy="283368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4667250" y="1285875"/>
            <a:ext cx="4125913" cy="283368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3892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2580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1"/>
          <p:cNvSpPr/>
          <p:nvPr userDrawn="1"/>
        </p:nvSpPr>
        <p:spPr>
          <a:xfrm>
            <a:off x="0" y="0"/>
            <a:ext cx="9144000" cy="4865688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22"/>
          <p:cNvSpPr/>
          <p:nvPr userDrawn="1"/>
        </p:nvSpPr>
        <p:spPr>
          <a:xfrm>
            <a:off x="0" y="4875213"/>
            <a:ext cx="9144000" cy="268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Группа 10"/>
          <p:cNvGrpSpPr>
            <a:grpSpLocks noChangeAspect="1"/>
          </p:cNvGrpSpPr>
          <p:nvPr userDrawn="1"/>
        </p:nvGrpSpPr>
        <p:grpSpPr bwMode="auto">
          <a:xfrm>
            <a:off x="8496300" y="4948238"/>
            <a:ext cx="306388" cy="136525"/>
            <a:chOff x="5385680" y="6487509"/>
            <a:chExt cx="1039813" cy="461962"/>
          </a:xfrm>
        </p:grpSpPr>
        <p:sp>
          <p:nvSpPr>
            <p:cNvPr id="6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219573" y="1809637"/>
            <a:ext cx="7772400" cy="1125140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20937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5522-1230-4D2E-AC97-8919197A9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771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5522-1230-4D2E-AC97-8919197A9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472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5522-1230-4D2E-AC97-8919197A9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38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5522-1230-4D2E-AC97-8919197A9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784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5522-1230-4D2E-AC97-8919197A9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066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F5522-1230-4D2E-AC97-8919197A9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739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F5522-1230-4D2E-AC97-8919197A9C8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10"/>
          <p:cNvSpPr/>
          <p:nvPr userDrawn="1"/>
        </p:nvSpPr>
        <p:spPr>
          <a:xfrm>
            <a:off x="-17463" y="-33338"/>
            <a:ext cx="9161463" cy="589598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4879985"/>
            <a:ext cx="9144000" cy="263525"/>
          </a:xfrm>
          <a:prstGeom prst="rect">
            <a:avLst/>
          </a:prstGeom>
          <a:solidFill>
            <a:srgbClr val="BFC5CE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201633" y="4929238"/>
            <a:ext cx="23018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75D4E342-A26C-47D7-8AEB-0433C49FD067}" type="slidenum">
              <a:rPr lang="en-US" sz="1000">
                <a:latin typeface="Verdana" pitchFamily="34" charset="0"/>
                <a:ea typeface="MS PGothic" pitchFamily="34" charset="-128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000">
              <a:latin typeface="Verdana" pitchFamily="34" charset="0"/>
              <a:ea typeface="MS PGothic" pitchFamily="34" charset="-128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 userDrawn="1"/>
        </p:nvSpPr>
        <p:spPr bwMode="auto">
          <a:xfrm>
            <a:off x="471489" y="4925442"/>
            <a:ext cx="718098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>
                <a:latin typeface="Verdana" pitchFamily="34" charset="0"/>
                <a:ea typeface="MS PGothic" pitchFamily="34" charset="-128"/>
              </a:rPr>
              <a:t>| </a:t>
            </a:r>
            <a:r>
              <a:rPr lang="ru-RU" sz="1000" dirty="0">
                <a:latin typeface="Verdana" pitchFamily="34" charset="0"/>
                <a:ea typeface="MS PGothic" pitchFamily="34" charset="-128"/>
              </a:rPr>
              <a:t>АО «ВНИКТИ»</a:t>
            </a:r>
            <a:r>
              <a:rPr lang="en-US" sz="1000" dirty="0">
                <a:latin typeface="Verdana" pitchFamily="34" charset="0"/>
                <a:ea typeface="MS PGothic" pitchFamily="34" charset="-128"/>
              </a:rPr>
              <a:t>| </a:t>
            </a:r>
            <a:r>
              <a:rPr lang="ru-RU" sz="1000" dirty="0" smtClean="0">
                <a:latin typeface="Verdana" pitchFamily="34" charset="0"/>
                <a:ea typeface="MS PGothic" pitchFamily="34" charset="-128"/>
              </a:rPr>
              <a:t>25/11/2021</a:t>
            </a:r>
            <a:endParaRPr lang="en-US" sz="1000" dirty="0">
              <a:latin typeface="Verdana" pitchFamily="34" charset="0"/>
              <a:ea typeface="MS PGothic" pitchFamily="34" charset="-128"/>
            </a:endParaRPr>
          </a:p>
        </p:txBody>
      </p:sp>
      <p:grpSp>
        <p:nvGrpSpPr>
          <p:cNvPr id="11" name="Группа 10"/>
          <p:cNvGrpSpPr>
            <a:grpSpLocks noChangeAspect="1"/>
          </p:cNvGrpSpPr>
          <p:nvPr userDrawn="1"/>
        </p:nvGrpSpPr>
        <p:grpSpPr bwMode="auto">
          <a:xfrm>
            <a:off x="8496300" y="4948248"/>
            <a:ext cx="306388" cy="136525"/>
            <a:chOff x="5385680" y="6487509"/>
            <a:chExt cx="1039813" cy="461962"/>
          </a:xfrm>
        </p:grpSpPr>
        <p:sp>
          <p:nvSpPr>
            <p:cNvPr id="12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" name="Rectangle 6"/>
          <p:cNvSpPr>
            <a:spLocks noChangeArrowheads="1"/>
          </p:cNvSpPr>
          <p:nvPr userDrawn="1"/>
        </p:nvSpPr>
        <p:spPr bwMode="auto">
          <a:xfrm>
            <a:off x="-374650" y="-17463"/>
            <a:ext cx="366712" cy="366713"/>
          </a:xfrm>
          <a:prstGeom prst="rect">
            <a:avLst/>
          </a:prstGeom>
          <a:solidFill>
            <a:srgbClr val="E21A1A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 userDrawn="1"/>
        </p:nvSpPr>
        <p:spPr bwMode="auto">
          <a:xfrm>
            <a:off x="-374650" y="349260"/>
            <a:ext cx="366712" cy="366713"/>
          </a:xfrm>
          <a:prstGeom prst="rect">
            <a:avLst/>
          </a:prstGeom>
          <a:solidFill>
            <a:srgbClr val="394A58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Rectangle 8"/>
          <p:cNvSpPr>
            <a:spLocks noChangeArrowheads="1"/>
          </p:cNvSpPr>
          <p:nvPr userDrawn="1"/>
        </p:nvSpPr>
        <p:spPr bwMode="auto">
          <a:xfrm>
            <a:off x="-374650" y="715965"/>
            <a:ext cx="366712" cy="366712"/>
          </a:xfrm>
          <a:prstGeom prst="rect">
            <a:avLst/>
          </a:prstGeom>
          <a:solidFill>
            <a:srgbClr val="455D7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Rectangle 9"/>
          <p:cNvSpPr>
            <a:spLocks noChangeArrowheads="1"/>
          </p:cNvSpPr>
          <p:nvPr userDrawn="1"/>
        </p:nvSpPr>
        <p:spPr bwMode="auto">
          <a:xfrm>
            <a:off x="-374650" y="1081089"/>
            <a:ext cx="366712" cy="366712"/>
          </a:xfrm>
          <a:prstGeom prst="rect">
            <a:avLst/>
          </a:prstGeom>
          <a:solidFill>
            <a:srgbClr val="68798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Rectangle 13"/>
          <p:cNvSpPr>
            <a:spLocks noChangeArrowheads="1"/>
          </p:cNvSpPr>
          <p:nvPr userDrawn="1"/>
        </p:nvSpPr>
        <p:spPr bwMode="auto">
          <a:xfrm>
            <a:off x="-374650" y="1447810"/>
            <a:ext cx="366712" cy="366713"/>
          </a:xfrm>
          <a:prstGeom prst="rect">
            <a:avLst/>
          </a:prstGeom>
          <a:solidFill>
            <a:srgbClr val="909CAA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Rectangle 10"/>
          <p:cNvSpPr>
            <a:spLocks noChangeArrowheads="1"/>
          </p:cNvSpPr>
          <p:nvPr userDrawn="1"/>
        </p:nvSpPr>
        <p:spPr bwMode="auto">
          <a:xfrm>
            <a:off x="-774700" y="-22221"/>
            <a:ext cx="366712" cy="377825"/>
          </a:xfrm>
          <a:prstGeom prst="rect">
            <a:avLst/>
          </a:prstGeom>
          <a:solidFill>
            <a:srgbClr val="CECCA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Rectangle 12"/>
          <p:cNvSpPr>
            <a:spLocks noChangeArrowheads="1"/>
          </p:cNvSpPr>
          <p:nvPr userDrawn="1"/>
        </p:nvSpPr>
        <p:spPr bwMode="auto">
          <a:xfrm>
            <a:off x="-781050" y="3303588"/>
            <a:ext cx="366712" cy="366712"/>
          </a:xfrm>
          <a:prstGeom prst="rect">
            <a:avLst/>
          </a:prstGeom>
          <a:solidFill>
            <a:srgbClr val="78D64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22" name="Rectangle 12"/>
          <p:cNvSpPr>
            <a:spLocks noChangeArrowheads="1"/>
          </p:cNvSpPr>
          <p:nvPr userDrawn="1"/>
        </p:nvSpPr>
        <p:spPr bwMode="auto">
          <a:xfrm>
            <a:off x="-1601788" y="-22224"/>
            <a:ext cx="366713" cy="366713"/>
          </a:xfrm>
          <a:prstGeom prst="rect">
            <a:avLst/>
          </a:prstGeom>
          <a:solidFill>
            <a:srgbClr val="FF690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23" name="Rectangle 13"/>
          <p:cNvSpPr>
            <a:spLocks noChangeArrowheads="1"/>
          </p:cNvSpPr>
          <p:nvPr userDrawn="1"/>
        </p:nvSpPr>
        <p:spPr bwMode="auto">
          <a:xfrm>
            <a:off x="-374650" y="1828810"/>
            <a:ext cx="366712" cy="366713"/>
          </a:xfrm>
          <a:prstGeom prst="rect">
            <a:avLst/>
          </a:prstGeom>
          <a:solidFill>
            <a:srgbClr val="BFC5CE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 userDrawn="1"/>
        </p:nvSpPr>
        <p:spPr bwMode="auto">
          <a:xfrm>
            <a:off x="-374650" y="2211390"/>
            <a:ext cx="366712" cy="366712"/>
          </a:xfrm>
          <a:prstGeom prst="rect">
            <a:avLst/>
          </a:prstGeom>
          <a:solidFill>
            <a:srgbClr val="60606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5" name="Rectangle 7"/>
          <p:cNvSpPr>
            <a:spLocks noChangeArrowheads="1"/>
          </p:cNvSpPr>
          <p:nvPr userDrawn="1"/>
        </p:nvSpPr>
        <p:spPr bwMode="auto">
          <a:xfrm>
            <a:off x="-374650" y="2571760"/>
            <a:ext cx="366712" cy="366713"/>
          </a:xfrm>
          <a:prstGeom prst="rect">
            <a:avLst/>
          </a:prstGeom>
          <a:solidFill>
            <a:srgbClr val="82828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Rectangle 7"/>
          <p:cNvSpPr>
            <a:spLocks noChangeArrowheads="1"/>
          </p:cNvSpPr>
          <p:nvPr userDrawn="1"/>
        </p:nvSpPr>
        <p:spPr bwMode="auto">
          <a:xfrm>
            <a:off x="-374650" y="2943235"/>
            <a:ext cx="366712" cy="366713"/>
          </a:xfrm>
          <a:prstGeom prst="rect">
            <a:avLst/>
          </a:prstGeom>
          <a:solidFill>
            <a:srgbClr val="A9A9A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7" name="Rectangle 7"/>
          <p:cNvSpPr>
            <a:spLocks noChangeArrowheads="1"/>
          </p:cNvSpPr>
          <p:nvPr userDrawn="1"/>
        </p:nvSpPr>
        <p:spPr bwMode="auto">
          <a:xfrm>
            <a:off x="-374650" y="3314710"/>
            <a:ext cx="366712" cy="366713"/>
          </a:xfrm>
          <a:prstGeom prst="rect">
            <a:avLst/>
          </a:prstGeom>
          <a:solidFill>
            <a:srgbClr val="D3D3D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8" name="Rectangle 10"/>
          <p:cNvSpPr>
            <a:spLocks noChangeArrowheads="1"/>
          </p:cNvSpPr>
          <p:nvPr userDrawn="1"/>
        </p:nvSpPr>
        <p:spPr bwMode="auto">
          <a:xfrm>
            <a:off x="-774700" y="355610"/>
            <a:ext cx="366712" cy="366713"/>
          </a:xfrm>
          <a:prstGeom prst="rect">
            <a:avLst/>
          </a:prstGeom>
          <a:solidFill>
            <a:srgbClr val="85865F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Rectangle 10"/>
          <p:cNvSpPr>
            <a:spLocks noChangeArrowheads="1"/>
          </p:cNvSpPr>
          <p:nvPr userDrawn="1"/>
        </p:nvSpPr>
        <p:spPr bwMode="auto">
          <a:xfrm>
            <a:off x="-774700" y="715965"/>
            <a:ext cx="366712" cy="366712"/>
          </a:xfrm>
          <a:prstGeom prst="rect">
            <a:avLst/>
          </a:prstGeom>
          <a:solidFill>
            <a:srgbClr val="DDDCB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Rectangle 10"/>
          <p:cNvSpPr>
            <a:spLocks noChangeArrowheads="1"/>
          </p:cNvSpPr>
          <p:nvPr userDrawn="1"/>
        </p:nvSpPr>
        <p:spPr bwMode="auto">
          <a:xfrm>
            <a:off x="-774700" y="1082685"/>
            <a:ext cx="366712" cy="366713"/>
          </a:xfrm>
          <a:prstGeom prst="rect">
            <a:avLst/>
          </a:prstGeom>
          <a:solidFill>
            <a:srgbClr val="EBEAD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Rectangle 10"/>
          <p:cNvSpPr>
            <a:spLocks noChangeArrowheads="1"/>
          </p:cNvSpPr>
          <p:nvPr userDrawn="1"/>
        </p:nvSpPr>
        <p:spPr bwMode="auto">
          <a:xfrm>
            <a:off x="-774700" y="1447800"/>
            <a:ext cx="366712" cy="388938"/>
          </a:xfrm>
          <a:prstGeom prst="rect">
            <a:avLst/>
          </a:prstGeom>
          <a:solidFill>
            <a:srgbClr val="A3A86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Rectangle 10"/>
          <p:cNvSpPr>
            <a:spLocks noChangeArrowheads="1"/>
          </p:cNvSpPr>
          <p:nvPr userDrawn="1"/>
        </p:nvSpPr>
        <p:spPr bwMode="auto">
          <a:xfrm>
            <a:off x="-774700" y="1836738"/>
            <a:ext cx="366712" cy="366712"/>
          </a:xfrm>
          <a:prstGeom prst="rect">
            <a:avLst/>
          </a:prstGeom>
          <a:solidFill>
            <a:srgbClr val="626B45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3" name="Rectangle 10"/>
          <p:cNvSpPr>
            <a:spLocks noChangeArrowheads="1"/>
          </p:cNvSpPr>
          <p:nvPr userDrawn="1"/>
        </p:nvSpPr>
        <p:spPr bwMode="auto">
          <a:xfrm>
            <a:off x="-774700" y="2203460"/>
            <a:ext cx="366712" cy="366713"/>
          </a:xfrm>
          <a:prstGeom prst="rect">
            <a:avLst/>
          </a:prstGeom>
          <a:solidFill>
            <a:srgbClr val="828B5C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4" name="Rectangle 10"/>
          <p:cNvSpPr>
            <a:spLocks noChangeArrowheads="1"/>
          </p:cNvSpPr>
          <p:nvPr userDrawn="1"/>
        </p:nvSpPr>
        <p:spPr bwMode="auto">
          <a:xfrm>
            <a:off x="-774700" y="2570163"/>
            <a:ext cx="366712" cy="366712"/>
          </a:xfrm>
          <a:prstGeom prst="rect">
            <a:avLst/>
          </a:prstGeom>
          <a:solidFill>
            <a:srgbClr val="B2B98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Rectangle 10"/>
          <p:cNvSpPr>
            <a:spLocks noChangeArrowheads="1"/>
          </p:cNvSpPr>
          <p:nvPr userDrawn="1"/>
        </p:nvSpPr>
        <p:spPr bwMode="auto">
          <a:xfrm>
            <a:off x="-774700" y="2936883"/>
            <a:ext cx="366712" cy="366713"/>
          </a:xfrm>
          <a:prstGeom prst="rect">
            <a:avLst/>
          </a:prstGeom>
          <a:solidFill>
            <a:srgbClr val="D3D7BD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Rectangle 10"/>
          <p:cNvSpPr>
            <a:spLocks noChangeArrowheads="1"/>
          </p:cNvSpPr>
          <p:nvPr userDrawn="1"/>
        </p:nvSpPr>
        <p:spPr bwMode="auto">
          <a:xfrm>
            <a:off x="-1189038" y="-22221"/>
            <a:ext cx="366713" cy="377825"/>
          </a:xfrm>
          <a:prstGeom prst="rect">
            <a:avLst/>
          </a:prstGeom>
          <a:solidFill>
            <a:srgbClr val="0066A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Rectangle 10"/>
          <p:cNvSpPr>
            <a:spLocks noChangeArrowheads="1"/>
          </p:cNvSpPr>
          <p:nvPr userDrawn="1"/>
        </p:nvSpPr>
        <p:spPr bwMode="auto">
          <a:xfrm>
            <a:off x="-1189038" y="355610"/>
            <a:ext cx="366713" cy="366713"/>
          </a:xfrm>
          <a:prstGeom prst="rect">
            <a:avLst/>
          </a:prstGeom>
          <a:solidFill>
            <a:srgbClr val="00335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Rectangle 10"/>
          <p:cNvSpPr>
            <a:spLocks noChangeArrowheads="1"/>
          </p:cNvSpPr>
          <p:nvPr userDrawn="1"/>
        </p:nvSpPr>
        <p:spPr bwMode="auto">
          <a:xfrm>
            <a:off x="-1189038" y="715965"/>
            <a:ext cx="366713" cy="366712"/>
          </a:xfrm>
          <a:prstGeom prst="rect">
            <a:avLst/>
          </a:prstGeom>
          <a:solidFill>
            <a:srgbClr val="00507C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9" name="Rectangle 10"/>
          <p:cNvSpPr>
            <a:spLocks noChangeArrowheads="1"/>
          </p:cNvSpPr>
          <p:nvPr userDrawn="1"/>
        </p:nvSpPr>
        <p:spPr bwMode="auto">
          <a:xfrm>
            <a:off x="-1189038" y="1082685"/>
            <a:ext cx="366713" cy="366713"/>
          </a:xfrm>
          <a:prstGeom prst="rect">
            <a:avLst/>
          </a:prstGeom>
          <a:solidFill>
            <a:srgbClr val="007FB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Rectangle 10"/>
          <p:cNvSpPr>
            <a:spLocks noChangeArrowheads="1"/>
          </p:cNvSpPr>
          <p:nvPr userDrawn="1"/>
        </p:nvSpPr>
        <p:spPr bwMode="auto">
          <a:xfrm>
            <a:off x="-1189038" y="1447800"/>
            <a:ext cx="366713" cy="388938"/>
          </a:xfrm>
          <a:prstGeom prst="rect">
            <a:avLst/>
          </a:prstGeom>
          <a:solidFill>
            <a:srgbClr val="8AB0D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1" name="Rectangle 10"/>
          <p:cNvSpPr>
            <a:spLocks noChangeArrowheads="1"/>
          </p:cNvSpPr>
          <p:nvPr userDrawn="1"/>
        </p:nvSpPr>
        <p:spPr bwMode="auto">
          <a:xfrm>
            <a:off x="-1189038" y="1825635"/>
            <a:ext cx="366713" cy="373063"/>
          </a:xfrm>
          <a:prstGeom prst="rect">
            <a:avLst/>
          </a:prstGeom>
          <a:solidFill>
            <a:srgbClr val="00A3E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2" name="Rectangle 10"/>
          <p:cNvSpPr>
            <a:spLocks noChangeArrowheads="1"/>
          </p:cNvSpPr>
          <p:nvPr userDrawn="1"/>
        </p:nvSpPr>
        <p:spPr bwMode="auto">
          <a:xfrm>
            <a:off x="-1189038" y="2198688"/>
            <a:ext cx="366713" cy="373062"/>
          </a:xfrm>
          <a:prstGeom prst="rect">
            <a:avLst/>
          </a:prstGeom>
          <a:solidFill>
            <a:srgbClr val="20668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3" name="Rectangle 10"/>
          <p:cNvSpPr>
            <a:spLocks noChangeArrowheads="1"/>
          </p:cNvSpPr>
          <p:nvPr userDrawn="1"/>
        </p:nvSpPr>
        <p:spPr bwMode="auto">
          <a:xfrm>
            <a:off x="-1189038" y="2570163"/>
            <a:ext cx="366713" cy="373062"/>
          </a:xfrm>
          <a:prstGeom prst="rect">
            <a:avLst/>
          </a:prstGeom>
          <a:solidFill>
            <a:srgbClr val="2F87B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4" name="Rectangle 10"/>
          <p:cNvSpPr>
            <a:spLocks noChangeArrowheads="1"/>
          </p:cNvSpPr>
          <p:nvPr userDrawn="1"/>
        </p:nvSpPr>
        <p:spPr bwMode="auto">
          <a:xfrm>
            <a:off x="-1189038" y="2941638"/>
            <a:ext cx="366713" cy="373062"/>
          </a:xfrm>
          <a:prstGeom prst="rect">
            <a:avLst/>
          </a:prstGeom>
          <a:solidFill>
            <a:srgbClr val="61B9E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5" name="Rectangle 10"/>
          <p:cNvSpPr>
            <a:spLocks noChangeArrowheads="1"/>
          </p:cNvSpPr>
          <p:nvPr userDrawn="1"/>
        </p:nvSpPr>
        <p:spPr bwMode="auto">
          <a:xfrm>
            <a:off x="-1189038" y="3303588"/>
            <a:ext cx="366713" cy="373062"/>
          </a:xfrm>
          <a:prstGeom prst="rect">
            <a:avLst/>
          </a:prstGeom>
          <a:solidFill>
            <a:srgbClr val="B0DCF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6" name="Rectangle 12"/>
          <p:cNvSpPr>
            <a:spLocks noChangeArrowheads="1"/>
          </p:cNvSpPr>
          <p:nvPr userDrawn="1"/>
        </p:nvSpPr>
        <p:spPr bwMode="auto">
          <a:xfrm>
            <a:off x="-781050" y="3676660"/>
            <a:ext cx="366712" cy="366713"/>
          </a:xfrm>
          <a:prstGeom prst="rect">
            <a:avLst/>
          </a:prstGeom>
          <a:solidFill>
            <a:srgbClr val="65844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47" name="Rectangle 12"/>
          <p:cNvSpPr>
            <a:spLocks noChangeArrowheads="1"/>
          </p:cNvSpPr>
          <p:nvPr userDrawn="1"/>
        </p:nvSpPr>
        <p:spPr bwMode="auto">
          <a:xfrm>
            <a:off x="-781050" y="4043364"/>
            <a:ext cx="366712" cy="366712"/>
          </a:xfrm>
          <a:prstGeom prst="rect">
            <a:avLst/>
          </a:prstGeom>
          <a:solidFill>
            <a:srgbClr val="7FA357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48" name="Rectangle 12"/>
          <p:cNvSpPr>
            <a:spLocks noChangeArrowheads="1"/>
          </p:cNvSpPr>
          <p:nvPr userDrawn="1"/>
        </p:nvSpPr>
        <p:spPr bwMode="auto">
          <a:xfrm>
            <a:off x="-781050" y="4410085"/>
            <a:ext cx="366712" cy="366713"/>
          </a:xfrm>
          <a:prstGeom prst="rect">
            <a:avLst/>
          </a:prstGeom>
          <a:solidFill>
            <a:srgbClr val="AED08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49" name="Rectangle 12"/>
          <p:cNvSpPr>
            <a:spLocks noChangeArrowheads="1"/>
          </p:cNvSpPr>
          <p:nvPr userDrawn="1"/>
        </p:nvSpPr>
        <p:spPr bwMode="auto">
          <a:xfrm>
            <a:off x="-781050" y="4781560"/>
            <a:ext cx="366712" cy="366713"/>
          </a:xfrm>
          <a:prstGeom prst="rect">
            <a:avLst/>
          </a:prstGeom>
          <a:solidFill>
            <a:srgbClr val="D6E8C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50" name="Rectangle 12"/>
          <p:cNvSpPr>
            <a:spLocks noChangeArrowheads="1"/>
          </p:cNvSpPr>
          <p:nvPr userDrawn="1"/>
        </p:nvSpPr>
        <p:spPr bwMode="auto">
          <a:xfrm>
            <a:off x="-1601788" y="334965"/>
            <a:ext cx="366713" cy="366712"/>
          </a:xfrm>
          <a:prstGeom prst="rect">
            <a:avLst/>
          </a:prstGeom>
          <a:solidFill>
            <a:srgbClr val="80503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51" name="Rectangle 12"/>
          <p:cNvSpPr>
            <a:spLocks noChangeArrowheads="1"/>
          </p:cNvSpPr>
          <p:nvPr userDrawn="1"/>
        </p:nvSpPr>
        <p:spPr bwMode="auto">
          <a:xfrm>
            <a:off x="-1601788" y="701685"/>
            <a:ext cx="366713" cy="366713"/>
          </a:xfrm>
          <a:prstGeom prst="rect">
            <a:avLst/>
          </a:prstGeom>
          <a:solidFill>
            <a:srgbClr val="AC6B2F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52" name="Rectangle 12"/>
          <p:cNvSpPr>
            <a:spLocks noChangeArrowheads="1"/>
          </p:cNvSpPr>
          <p:nvPr userDrawn="1"/>
        </p:nvSpPr>
        <p:spPr bwMode="auto">
          <a:xfrm>
            <a:off x="-1601788" y="1068390"/>
            <a:ext cx="366713" cy="366712"/>
          </a:xfrm>
          <a:prstGeom prst="rect">
            <a:avLst/>
          </a:prstGeom>
          <a:solidFill>
            <a:srgbClr val="E4A06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53" name="Rectangle 12"/>
          <p:cNvSpPr>
            <a:spLocks noChangeArrowheads="1"/>
          </p:cNvSpPr>
          <p:nvPr userDrawn="1"/>
        </p:nvSpPr>
        <p:spPr bwMode="auto">
          <a:xfrm>
            <a:off x="-1601788" y="1435110"/>
            <a:ext cx="366713" cy="366713"/>
          </a:xfrm>
          <a:prstGeom prst="rect">
            <a:avLst/>
          </a:prstGeom>
          <a:solidFill>
            <a:srgbClr val="F1D0B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72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89" r:id="rId1"/>
    <p:sldLayoutId id="2147484790" r:id="rId2"/>
    <p:sldLayoutId id="2147484791" r:id="rId3"/>
    <p:sldLayoutId id="2147484792" r:id="rId4"/>
    <p:sldLayoutId id="2147484793" r:id="rId5"/>
    <p:sldLayoutId id="2147484794" r:id="rId6"/>
    <p:sldLayoutId id="2147484795" r:id="rId7"/>
    <p:sldLayoutId id="2147484796" r:id="rId8"/>
    <p:sldLayoutId id="2147484797" r:id="rId9"/>
    <p:sldLayoutId id="2147484798" r:id="rId10"/>
    <p:sldLayoutId id="2147484799" r:id="rId11"/>
    <p:sldLayoutId id="2147484810" r:id="rId12"/>
    <p:sldLayoutId id="2147484578" r:id="rId13"/>
    <p:sldLayoutId id="2147484579" r:id="rId14"/>
    <p:sldLayoutId id="2147484580" r:id="rId15"/>
    <p:sldLayoutId id="2147484581" r:id="rId16"/>
    <p:sldLayoutId id="2147484582" r:id="rId17"/>
    <p:sldLayoutId id="2147484583" r:id="rId18"/>
    <p:sldLayoutId id="2147484584" r:id="rId19"/>
    <p:sldLayoutId id="2147484585" r:id="rId20"/>
    <p:sldLayoutId id="2147484595" r:id="rId2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 userDrawn="1"/>
        </p:nvSpPr>
        <p:spPr>
          <a:xfrm>
            <a:off x="-17463" y="-33337"/>
            <a:ext cx="9161463" cy="588864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66688"/>
            <a:ext cx="8229600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ru-RU" smtClean="0"/>
          </a:p>
        </p:txBody>
      </p:sp>
      <p:sp>
        <p:nvSpPr>
          <p:cNvPr id="614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для редактирования</a:t>
            </a:r>
          </a:p>
          <a:p>
            <a:pPr lvl="0"/>
            <a:r>
              <a:rPr lang="ru-RU" smtClean="0"/>
              <a:t>Нажмите для ввода текста</a:t>
            </a:r>
            <a:endParaRPr lang="en-US" smtClean="0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7"/>
          <p:cNvSpPr>
            <a:spLocks noChangeArrowheads="1"/>
          </p:cNvSpPr>
          <p:nvPr userDrawn="1"/>
        </p:nvSpPr>
        <p:spPr bwMode="auto">
          <a:xfrm>
            <a:off x="0" y="4879975"/>
            <a:ext cx="9144000" cy="263525"/>
          </a:xfrm>
          <a:prstGeom prst="rect">
            <a:avLst/>
          </a:prstGeom>
          <a:solidFill>
            <a:srgbClr val="BFC5CE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201613" y="4929188"/>
            <a:ext cx="230187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75D4E342-A26C-47D7-8AEB-0433C49FD067}" type="slidenum">
              <a:rPr lang="en-US" sz="1000">
                <a:solidFill>
                  <a:prstClr val="black"/>
                </a:solidFill>
                <a:latin typeface="Verdana" pitchFamily="34" charset="0"/>
                <a:ea typeface="MS PGothic" pitchFamily="34" charset="-128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000">
              <a:solidFill>
                <a:prstClr val="black"/>
              </a:solidFill>
              <a:latin typeface="Verdana" pitchFamily="34" charset="0"/>
              <a:ea typeface="MS PGothic" pitchFamily="34" charset="-128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 userDrawn="1"/>
        </p:nvSpPr>
        <p:spPr bwMode="auto">
          <a:xfrm>
            <a:off x="487363" y="4941888"/>
            <a:ext cx="37338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000" dirty="0" smtClean="0">
                <a:solidFill>
                  <a:prstClr val="black"/>
                </a:solidFill>
                <a:latin typeface="Arial" panose="020B0604020202020204" pitchFamily="34" charset="0"/>
              </a:rPr>
              <a:t>АО «ВНИКТИ»</a:t>
            </a:r>
            <a:endParaRPr lang="en-US" sz="1000" dirty="0">
              <a:solidFill>
                <a:prstClr val="black"/>
              </a:solidFill>
              <a:latin typeface="Verdana" pitchFamily="34" charset="0"/>
              <a:ea typeface="MS PGothic" pitchFamily="34" charset="-128"/>
            </a:endParaRPr>
          </a:p>
        </p:txBody>
      </p:sp>
      <p:grpSp>
        <p:nvGrpSpPr>
          <p:cNvPr id="6152" name="Группа 10"/>
          <p:cNvGrpSpPr>
            <a:grpSpLocks noChangeAspect="1"/>
          </p:cNvGrpSpPr>
          <p:nvPr userDrawn="1"/>
        </p:nvGrpSpPr>
        <p:grpSpPr bwMode="auto">
          <a:xfrm>
            <a:off x="8496300" y="4948238"/>
            <a:ext cx="306388" cy="136525"/>
            <a:chOff x="5385680" y="6487509"/>
            <a:chExt cx="1039813" cy="461962"/>
          </a:xfrm>
        </p:grpSpPr>
        <p:sp>
          <p:nvSpPr>
            <p:cNvPr id="1072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73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74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1033" name="Rectangle 6"/>
          <p:cNvSpPr>
            <a:spLocks noChangeArrowheads="1"/>
          </p:cNvSpPr>
          <p:nvPr userDrawn="1"/>
        </p:nvSpPr>
        <p:spPr bwMode="auto">
          <a:xfrm>
            <a:off x="-374650" y="-17463"/>
            <a:ext cx="366712" cy="366713"/>
          </a:xfrm>
          <a:prstGeom prst="rect">
            <a:avLst/>
          </a:prstGeom>
          <a:solidFill>
            <a:srgbClr val="E21A1A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7"/>
          <p:cNvSpPr>
            <a:spLocks noChangeArrowheads="1"/>
          </p:cNvSpPr>
          <p:nvPr userDrawn="1"/>
        </p:nvSpPr>
        <p:spPr bwMode="auto">
          <a:xfrm>
            <a:off x="-374650" y="349250"/>
            <a:ext cx="366712" cy="366713"/>
          </a:xfrm>
          <a:prstGeom prst="rect">
            <a:avLst/>
          </a:prstGeom>
          <a:solidFill>
            <a:srgbClr val="394A58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8"/>
          <p:cNvSpPr>
            <a:spLocks noChangeArrowheads="1"/>
          </p:cNvSpPr>
          <p:nvPr userDrawn="1"/>
        </p:nvSpPr>
        <p:spPr bwMode="auto">
          <a:xfrm>
            <a:off x="-374650" y="715963"/>
            <a:ext cx="366712" cy="366712"/>
          </a:xfrm>
          <a:prstGeom prst="rect">
            <a:avLst/>
          </a:prstGeom>
          <a:solidFill>
            <a:srgbClr val="455D7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6" name="Rectangle 9"/>
          <p:cNvSpPr>
            <a:spLocks noChangeArrowheads="1"/>
          </p:cNvSpPr>
          <p:nvPr userDrawn="1"/>
        </p:nvSpPr>
        <p:spPr bwMode="auto">
          <a:xfrm>
            <a:off x="-374650" y="1081088"/>
            <a:ext cx="366712" cy="366712"/>
          </a:xfrm>
          <a:prstGeom prst="rect">
            <a:avLst/>
          </a:prstGeom>
          <a:solidFill>
            <a:srgbClr val="68798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-374650" y="1447800"/>
            <a:ext cx="366712" cy="366713"/>
          </a:xfrm>
          <a:prstGeom prst="rect">
            <a:avLst/>
          </a:prstGeom>
          <a:solidFill>
            <a:srgbClr val="909CAA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8" name="Rectangle 10"/>
          <p:cNvSpPr>
            <a:spLocks noChangeArrowheads="1"/>
          </p:cNvSpPr>
          <p:nvPr userDrawn="1"/>
        </p:nvSpPr>
        <p:spPr bwMode="auto">
          <a:xfrm>
            <a:off x="-774700" y="-22225"/>
            <a:ext cx="366712" cy="377825"/>
          </a:xfrm>
          <a:prstGeom prst="rect">
            <a:avLst/>
          </a:prstGeom>
          <a:solidFill>
            <a:srgbClr val="CECCA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9" name="Rectangle 12"/>
          <p:cNvSpPr>
            <a:spLocks noChangeArrowheads="1"/>
          </p:cNvSpPr>
          <p:nvPr userDrawn="1"/>
        </p:nvSpPr>
        <p:spPr bwMode="auto">
          <a:xfrm>
            <a:off x="-781050" y="3303588"/>
            <a:ext cx="366712" cy="366712"/>
          </a:xfrm>
          <a:prstGeom prst="rect">
            <a:avLst/>
          </a:prstGeom>
          <a:solidFill>
            <a:srgbClr val="78D64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40" name="Rectangle 12"/>
          <p:cNvSpPr>
            <a:spLocks noChangeArrowheads="1"/>
          </p:cNvSpPr>
          <p:nvPr userDrawn="1"/>
        </p:nvSpPr>
        <p:spPr bwMode="auto">
          <a:xfrm>
            <a:off x="-1601788" y="-22225"/>
            <a:ext cx="366713" cy="366713"/>
          </a:xfrm>
          <a:prstGeom prst="rect">
            <a:avLst/>
          </a:prstGeom>
          <a:solidFill>
            <a:srgbClr val="FF690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41" name="Rectangle 13"/>
          <p:cNvSpPr>
            <a:spLocks noChangeArrowheads="1"/>
          </p:cNvSpPr>
          <p:nvPr userDrawn="1"/>
        </p:nvSpPr>
        <p:spPr bwMode="auto">
          <a:xfrm>
            <a:off x="-374650" y="1828800"/>
            <a:ext cx="366712" cy="366713"/>
          </a:xfrm>
          <a:prstGeom prst="rect">
            <a:avLst/>
          </a:prstGeom>
          <a:solidFill>
            <a:srgbClr val="BFC5CE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2" name="Rectangle 7"/>
          <p:cNvSpPr>
            <a:spLocks noChangeArrowheads="1"/>
          </p:cNvSpPr>
          <p:nvPr userDrawn="1"/>
        </p:nvSpPr>
        <p:spPr bwMode="auto">
          <a:xfrm>
            <a:off x="-374650" y="2211388"/>
            <a:ext cx="366712" cy="366712"/>
          </a:xfrm>
          <a:prstGeom prst="rect">
            <a:avLst/>
          </a:prstGeom>
          <a:solidFill>
            <a:srgbClr val="60606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3" name="Rectangle 7"/>
          <p:cNvSpPr>
            <a:spLocks noChangeArrowheads="1"/>
          </p:cNvSpPr>
          <p:nvPr userDrawn="1"/>
        </p:nvSpPr>
        <p:spPr bwMode="auto">
          <a:xfrm>
            <a:off x="-374650" y="2571750"/>
            <a:ext cx="366712" cy="366713"/>
          </a:xfrm>
          <a:prstGeom prst="rect">
            <a:avLst/>
          </a:prstGeom>
          <a:solidFill>
            <a:srgbClr val="82828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4" name="Rectangle 7"/>
          <p:cNvSpPr>
            <a:spLocks noChangeArrowheads="1"/>
          </p:cNvSpPr>
          <p:nvPr userDrawn="1"/>
        </p:nvSpPr>
        <p:spPr bwMode="auto">
          <a:xfrm>
            <a:off x="-374650" y="2943225"/>
            <a:ext cx="366712" cy="366713"/>
          </a:xfrm>
          <a:prstGeom prst="rect">
            <a:avLst/>
          </a:prstGeom>
          <a:solidFill>
            <a:srgbClr val="A9A9A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5" name="Rectangle 7"/>
          <p:cNvSpPr>
            <a:spLocks noChangeArrowheads="1"/>
          </p:cNvSpPr>
          <p:nvPr userDrawn="1"/>
        </p:nvSpPr>
        <p:spPr bwMode="auto">
          <a:xfrm>
            <a:off x="-374650" y="3314700"/>
            <a:ext cx="366712" cy="366713"/>
          </a:xfrm>
          <a:prstGeom prst="rect">
            <a:avLst/>
          </a:prstGeom>
          <a:solidFill>
            <a:srgbClr val="D3D3D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6" name="Rectangle 10"/>
          <p:cNvSpPr>
            <a:spLocks noChangeArrowheads="1"/>
          </p:cNvSpPr>
          <p:nvPr userDrawn="1"/>
        </p:nvSpPr>
        <p:spPr bwMode="auto">
          <a:xfrm>
            <a:off x="-774700" y="355600"/>
            <a:ext cx="366712" cy="366713"/>
          </a:xfrm>
          <a:prstGeom prst="rect">
            <a:avLst/>
          </a:prstGeom>
          <a:solidFill>
            <a:srgbClr val="85865F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7" name="Rectangle 10"/>
          <p:cNvSpPr>
            <a:spLocks noChangeArrowheads="1"/>
          </p:cNvSpPr>
          <p:nvPr userDrawn="1"/>
        </p:nvSpPr>
        <p:spPr bwMode="auto">
          <a:xfrm>
            <a:off x="-774700" y="715963"/>
            <a:ext cx="366712" cy="366712"/>
          </a:xfrm>
          <a:prstGeom prst="rect">
            <a:avLst/>
          </a:prstGeom>
          <a:solidFill>
            <a:srgbClr val="DDDCB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8" name="Rectangle 10"/>
          <p:cNvSpPr>
            <a:spLocks noChangeArrowheads="1"/>
          </p:cNvSpPr>
          <p:nvPr userDrawn="1"/>
        </p:nvSpPr>
        <p:spPr bwMode="auto">
          <a:xfrm>
            <a:off x="-774700" y="1082675"/>
            <a:ext cx="366712" cy="366713"/>
          </a:xfrm>
          <a:prstGeom prst="rect">
            <a:avLst/>
          </a:prstGeom>
          <a:solidFill>
            <a:srgbClr val="EBEAD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9" name="Rectangle 10"/>
          <p:cNvSpPr>
            <a:spLocks noChangeArrowheads="1"/>
          </p:cNvSpPr>
          <p:nvPr userDrawn="1"/>
        </p:nvSpPr>
        <p:spPr bwMode="auto">
          <a:xfrm>
            <a:off x="-774700" y="1447800"/>
            <a:ext cx="366712" cy="388938"/>
          </a:xfrm>
          <a:prstGeom prst="rect">
            <a:avLst/>
          </a:prstGeom>
          <a:solidFill>
            <a:srgbClr val="A3A86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0" name="Rectangle 10"/>
          <p:cNvSpPr>
            <a:spLocks noChangeArrowheads="1"/>
          </p:cNvSpPr>
          <p:nvPr userDrawn="1"/>
        </p:nvSpPr>
        <p:spPr bwMode="auto">
          <a:xfrm>
            <a:off x="-774700" y="1836738"/>
            <a:ext cx="366712" cy="366712"/>
          </a:xfrm>
          <a:prstGeom prst="rect">
            <a:avLst/>
          </a:prstGeom>
          <a:solidFill>
            <a:srgbClr val="626B45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1" name="Rectangle 10"/>
          <p:cNvSpPr>
            <a:spLocks noChangeArrowheads="1"/>
          </p:cNvSpPr>
          <p:nvPr userDrawn="1"/>
        </p:nvSpPr>
        <p:spPr bwMode="auto">
          <a:xfrm>
            <a:off x="-774700" y="2203450"/>
            <a:ext cx="366712" cy="366713"/>
          </a:xfrm>
          <a:prstGeom prst="rect">
            <a:avLst/>
          </a:prstGeom>
          <a:solidFill>
            <a:srgbClr val="828B5C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2" name="Rectangle 10"/>
          <p:cNvSpPr>
            <a:spLocks noChangeArrowheads="1"/>
          </p:cNvSpPr>
          <p:nvPr userDrawn="1"/>
        </p:nvSpPr>
        <p:spPr bwMode="auto">
          <a:xfrm>
            <a:off x="-774700" y="2570163"/>
            <a:ext cx="366712" cy="366712"/>
          </a:xfrm>
          <a:prstGeom prst="rect">
            <a:avLst/>
          </a:prstGeom>
          <a:solidFill>
            <a:srgbClr val="B2B98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3" name="Rectangle 10"/>
          <p:cNvSpPr>
            <a:spLocks noChangeArrowheads="1"/>
          </p:cNvSpPr>
          <p:nvPr userDrawn="1"/>
        </p:nvSpPr>
        <p:spPr bwMode="auto">
          <a:xfrm>
            <a:off x="-774700" y="2936875"/>
            <a:ext cx="366712" cy="366713"/>
          </a:xfrm>
          <a:prstGeom prst="rect">
            <a:avLst/>
          </a:prstGeom>
          <a:solidFill>
            <a:srgbClr val="D3D7BD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4" name="Rectangle 10"/>
          <p:cNvSpPr>
            <a:spLocks noChangeArrowheads="1"/>
          </p:cNvSpPr>
          <p:nvPr userDrawn="1"/>
        </p:nvSpPr>
        <p:spPr bwMode="auto">
          <a:xfrm>
            <a:off x="-1189038" y="-22225"/>
            <a:ext cx="366713" cy="377825"/>
          </a:xfrm>
          <a:prstGeom prst="rect">
            <a:avLst/>
          </a:prstGeom>
          <a:solidFill>
            <a:srgbClr val="0066A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5" name="Rectangle 10"/>
          <p:cNvSpPr>
            <a:spLocks noChangeArrowheads="1"/>
          </p:cNvSpPr>
          <p:nvPr userDrawn="1"/>
        </p:nvSpPr>
        <p:spPr bwMode="auto">
          <a:xfrm>
            <a:off x="-1189038" y="355600"/>
            <a:ext cx="366713" cy="366713"/>
          </a:xfrm>
          <a:prstGeom prst="rect">
            <a:avLst/>
          </a:prstGeom>
          <a:solidFill>
            <a:srgbClr val="00335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6" name="Rectangle 10"/>
          <p:cNvSpPr>
            <a:spLocks noChangeArrowheads="1"/>
          </p:cNvSpPr>
          <p:nvPr userDrawn="1"/>
        </p:nvSpPr>
        <p:spPr bwMode="auto">
          <a:xfrm>
            <a:off x="-1189038" y="715963"/>
            <a:ext cx="366713" cy="366712"/>
          </a:xfrm>
          <a:prstGeom prst="rect">
            <a:avLst/>
          </a:prstGeom>
          <a:solidFill>
            <a:srgbClr val="00507C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7" name="Rectangle 10"/>
          <p:cNvSpPr>
            <a:spLocks noChangeArrowheads="1"/>
          </p:cNvSpPr>
          <p:nvPr userDrawn="1"/>
        </p:nvSpPr>
        <p:spPr bwMode="auto">
          <a:xfrm>
            <a:off x="-1189038" y="1082675"/>
            <a:ext cx="366713" cy="366713"/>
          </a:xfrm>
          <a:prstGeom prst="rect">
            <a:avLst/>
          </a:prstGeom>
          <a:solidFill>
            <a:srgbClr val="007FB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8" name="Rectangle 10"/>
          <p:cNvSpPr>
            <a:spLocks noChangeArrowheads="1"/>
          </p:cNvSpPr>
          <p:nvPr userDrawn="1"/>
        </p:nvSpPr>
        <p:spPr bwMode="auto">
          <a:xfrm>
            <a:off x="-1189038" y="1447800"/>
            <a:ext cx="366713" cy="388938"/>
          </a:xfrm>
          <a:prstGeom prst="rect">
            <a:avLst/>
          </a:prstGeom>
          <a:solidFill>
            <a:srgbClr val="8AB0D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9" name="Rectangle 10"/>
          <p:cNvSpPr>
            <a:spLocks noChangeArrowheads="1"/>
          </p:cNvSpPr>
          <p:nvPr userDrawn="1"/>
        </p:nvSpPr>
        <p:spPr bwMode="auto">
          <a:xfrm>
            <a:off x="-1189038" y="1825625"/>
            <a:ext cx="366713" cy="373063"/>
          </a:xfrm>
          <a:prstGeom prst="rect">
            <a:avLst/>
          </a:prstGeom>
          <a:solidFill>
            <a:srgbClr val="00A3E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0" name="Rectangle 10"/>
          <p:cNvSpPr>
            <a:spLocks noChangeArrowheads="1"/>
          </p:cNvSpPr>
          <p:nvPr userDrawn="1"/>
        </p:nvSpPr>
        <p:spPr bwMode="auto">
          <a:xfrm>
            <a:off x="-1189038" y="2198688"/>
            <a:ext cx="366713" cy="373062"/>
          </a:xfrm>
          <a:prstGeom prst="rect">
            <a:avLst/>
          </a:prstGeom>
          <a:solidFill>
            <a:srgbClr val="20668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1" name="Rectangle 10"/>
          <p:cNvSpPr>
            <a:spLocks noChangeArrowheads="1"/>
          </p:cNvSpPr>
          <p:nvPr userDrawn="1"/>
        </p:nvSpPr>
        <p:spPr bwMode="auto">
          <a:xfrm>
            <a:off x="-1189038" y="2570163"/>
            <a:ext cx="366713" cy="373062"/>
          </a:xfrm>
          <a:prstGeom prst="rect">
            <a:avLst/>
          </a:prstGeom>
          <a:solidFill>
            <a:srgbClr val="2F87B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2" name="Rectangle 10"/>
          <p:cNvSpPr>
            <a:spLocks noChangeArrowheads="1"/>
          </p:cNvSpPr>
          <p:nvPr userDrawn="1"/>
        </p:nvSpPr>
        <p:spPr bwMode="auto">
          <a:xfrm>
            <a:off x="-1189038" y="2941638"/>
            <a:ext cx="366713" cy="373062"/>
          </a:xfrm>
          <a:prstGeom prst="rect">
            <a:avLst/>
          </a:prstGeom>
          <a:solidFill>
            <a:srgbClr val="61B9E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3" name="Rectangle 10"/>
          <p:cNvSpPr>
            <a:spLocks noChangeArrowheads="1"/>
          </p:cNvSpPr>
          <p:nvPr userDrawn="1"/>
        </p:nvSpPr>
        <p:spPr bwMode="auto">
          <a:xfrm>
            <a:off x="-1189038" y="3303588"/>
            <a:ext cx="366713" cy="373062"/>
          </a:xfrm>
          <a:prstGeom prst="rect">
            <a:avLst/>
          </a:prstGeom>
          <a:solidFill>
            <a:srgbClr val="B0DCF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4" name="Rectangle 12"/>
          <p:cNvSpPr>
            <a:spLocks noChangeArrowheads="1"/>
          </p:cNvSpPr>
          <p:nvPr userDrawn="1"/>
        </p:nvSpPr>
        <p:spPr bwMode="auto">
          <a:xfrm>
            <a:off x="-781050" y="3676650"/>
            <a:ext cx="366712" cy="366713"/>
          </a:xfrm>
          <a:prstGeom prst="rect">
            <a:avLst/>
          </a:prstGeom>
          <a:solidFill>
            <a:srgbClr val="65844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5" name="Rectangle 12"/>
          <p:cNvSpPr>
            <a:spLocks noChangeArrowheads="1"/>
          </p:cNvSpPr>
          <p:nvPr userDrawn="1"/>
        </p:nvSpPr>
        <p:spPr bwMode="auto">
          <a:xfrm>
            <a:off x="-781050" y="4043363"/>
            <a:ext cx="366712" cy="366712"/>
          </a:xfrm>
          <a:prstGeom prst="rect">
            <a:avLst/>
          </a:prstGeom>
          <a:solidFill>
            <a:srgbClr val="7FA357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6" name="Rectangle 12"/>
          <p:cNvSpPr>
            <a:spLocks noChangeArrowheads="1"/>
          </p:cNvSpPr>
          <p:nvPr userDrawn="1"/>
        </p:nvSpPr>
        <p:spPr bwMode="auto">
          <a:xfrm>
            <a:off x="-781050" y="4410075"/>
            <a:ext cx="366712" cy="366713"/>
          </a:xfrm>
          <a:prstGeom prst="rect">
            <a:avLst/>
          </a:prstGeom>
          <a:solidFill>
            <a:srgbClr val="AED08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7" name="Rectangle 12"/>
          <p:cNvSpPr>
            <a:spLocks noChangeArrowheads="1"/>
          </p:cNvSpPr>
          <p:nvPr userDrawn="1"/>
        </p:nvSpPr>
        <p:spPr bwMode="auto">
          <a:xfrm>
            <a:off x="-781050" y="4781550"/>
            <a:ext cx="366712" cy="366713"/>
          </a:xfrm>
          <a:prstGeom prst="rect">
            <a:avLst/>
          </a:prstGeom>
          <a:solidFill>
            <a:srgbClr val="D6E8C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8" name="Rectangle 12"/>
          <p:cNvSpPr>
            <a:spLocks noChangeArrowheads="1"/>
          </p:cNvSpPr>
          <p:nvPr userDrawn="1"/>
        </p:nvSpPr>
        <p:spPr bwMode="auto">
          <a:xfrm>
            <a:off x="-1601788" y="334963"/>
            <a:ext cx="366713" cy="366712"/>
          </a:xfrm>
          <a:prstGeom prst="rect">
            <a:avLst/>
          </a:prstGeom>
          <a:solidFill>
            <a:srgbClr val="80503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9" name="Rectangle 12"/>
          <p:cNvSpPr>
            <a:spLocks noChangeArrowheads="1"/>
          </p:cNvSpPr>
          <p:nvPr userDrawn="1"/>
        </p:nvSpPr>
        <p:spPr bwMode="auto">
          <a:xfrm>
            <a:off x="-1601788" y="701675"/>
            <a:ext cx="366713" cy="366713"/>
          </a:xfrm>
          <a:prstGeom prst="rect">
            <a:avLst/>
          </a:prstGeom>
          <a:solidFill>
            <a:srgbClr val="AC6B2F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70" name="Rectangle 12"/>
          <p:cNvSpPr>
            <a:spLocks noChangeArrowheads="1"/>
          </p:cNvSpPr>
          <p:nvPr userDrawn="1"/>
        </p:nvSpPr>
        <p:spPr bwMode="auto">
          <a:xfrm>
            <a:off x="-1601788" y="1068388"/>
            <a:ext cx="366713" cy="366712"/>
          </a:xfrm>
          <a:prstGeom prst="rect">
            <a:avLst/>
          </a:prstGeom>
          <a:solidFill>
            <a:srgbClr val="E4A06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71" name="Rectangle 12"/>
          <p:cNvSpPr>
            <a:spLocks noChangeArrowheads="1"/>
          </p:cNvSpPr>
          <p:nvPr userDrawn="1"/>
        </p:nvSpPr>
        <p:spPr bwMode="auto">
          <a:xfrm>
            <a:off x="-1601788" y="1435100"/>
            <a:ext cx="366713" cy="366713"/>
          </a:xfrm>
          <a:prstGeom prst="rect">
            <a:avLst/>
          </a:prstGeom>
          <a:solidFill>
            <a:srgbClr val="F1D0B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384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2" r:id="rId1"/>
    <p:sldLayoutId id="2147484813" r:id="rId2"/>
    <p:sldLayoutId id="2147484814" r:id="rId3"/>
    <p:sldLayoutId id="2147484815" r:id="rId4"/>
    <p:sldLayoutId id="2147484816" r:id="rId5"/>
    <p:sldLayoutId id="2147484817" r:id="rId6"/>
    <p:sldLayoutId id="2147484818" r:id="rId7"/>
    <p:sldLayoutId id="2147484819" r:id="rId8"/>
    <p:sldLayoutId id="2147484820" r:id="rId9"/>
    <p:sldLayoutId id="2147484821" r:id="rId10"/>
    <p:sldLayoutId id="214748482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200" kern="1200">
          <a:solidFill>
            <a:schemeClr val="tx1"/>
          </a:solidFill>
          <a:latin typeface="Verdana" pitchFamily="34" charset="0"/>
          <a:ea typeface="Arial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600" kern="1200">
          <a:solidFill>
            <a:schemeClr val="tx1"/>
          </a:solidFill>
          <a:latin typeface="Verdana" pitchFamily="34" charset="0"/>
          <a:ea typeface="Arial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1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pbs.twimg.com/media/EpbWOUeW4AAExhZ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75" b="13772"/>
          <a:stretch/>
        </p:blipFill>
        <p:spPr bwMode="auto">
          <a:xfrm>
            <a:off x="-10324" y="-21891"/>
            <a:ext cx="9154324" cy="417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over_2.png"/>
          <p:cNvPicPr>
            <a:picLocks noChangeAspect="1"/>
          </p:cNvPicPr>
          <p:nvPr/>
        </p:nvPicPr>
        <p:blipFill>
          <a:blip r:embed="rId4" cstate="print"/>
          <a:srcRect t="48518" b="23981"/>
          <a:stretch>
            <a:fillRect/>
          </a:stretch>
        </p:blipFill>
        <p:spPr bwMode="auto">
          <a:xfrm>
            <a:off x="-8275" y="3019392"/>
            <a:ext cx="9144000" cy="128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323528" y="3070990"/>
            <a:ext cx="65527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Investigating Running Dynamics </a:t>
            </a:r>
            <a:r>
              <a:rPr lang="en-U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 </a:t>
            </a:r>
            <a:endParaRPr lang="en-US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High Speed Trains</a:t>
            </a:r>
            <a:endParaRPr lang="ru-RU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Subtitle 6"/>
          <p:cNvSpPr txBox="1">
            <a:spLocks/>
          </p:cNvSpPr>
          <p:nvPr/>
        </p:nvSpPr>
        <p:spPr>
          <a:xfrm>
            <a:off x="107504" y="3686541"/>
            <a:ext cx="6840760" cy="1189465"/>
          </a:xfrm>
          <a:prstGeom prst="rect">
            <a:avLst/>
          </a:prstGeom>
        </p:spPr>
        <p:txBody>
          <a:bodyPr lIns="77864" tIns="38934" rIns="77864" bIns="38934">
            <a:no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Гаврюшин Михаил Александрович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Старший научный сотрудник АО «ВНИКТИ»</a:t>
            </a:r>
            <a:endParaRPr lang="ru-RU" sz="1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1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Коссов</a:t>
            </a:r>
            <a:r>
              <a:rPr lang="ru-RU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1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Валерий Семенович</a:t>
            </a: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Генеральный директор АО «ВНИКТИ», д.т.н., профессор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Спиров Андрей Владимирович</a:t>
            </a:r>
            <a:endParaRPr lang="ru-RU" sz="11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Заместитель заведующего отделением				</a:t>
            </a: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06.10.2022</a:t>
            </a:r>
            <a:endParaRPr lang="ru-RU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6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ru-RU" sz="600" b="1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endParaRPr lang="ru-RU" sz="600" b="1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9" y="4443958"/>
            <a:ext cx="899592" cy="69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34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25" y="152400"/>
            <a:ext cx="9134475" cy="249238"/>
          </a:xfrm>
          <a:prstGeom prst="rect">
            <a:avLst/>
          </a:prstGeom>
          <a:noFill/>
        </p:spPr>
        <p:txBody>
          <a:bodyPr wrap="square" tIns="0" bIns="0" rtlCol="0" anchor="ctr" anchorCtr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Conclusions</a:t>
            </a:r>
            <a:endParaRPr lang="ru-RU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9512" y="699543"/>
            <a:ext cx="88569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  <a:buFont typeface="+mj-lt"/>
              <a:buAutoNum type="arabicPeriod"/>
            </a:pPr>
            <a: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Имеющиеся компетенции и инструментарии позволяют решать задачи связанные с освоением и подтверждением безопасности высокоскоростного подвижного состава.</a:t>
            </a:r>
          </a:p>
          <a:p>
            <a:pPr algn="just">
              <a:spcAft>
                <a:spcPts val="600"/>
              </a:spcAft>
              <a:buFont typeface="+mj-lt"/>
              <a:buAutoNum type="arabicPeriod"/>
            </a:pPr>
            <a: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Модели высокоскоростного подвижного состава можно использовать:</a:t>
            </a:r>
          </a:p>
          <a:p>
            <a:pPr algn="just">
              <a:spcAft>
                <a:spcPts val="600"/>
              </a:spcAft>
            </a:pPr>
            <a: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для подтверждения принимаемых технических решений по экипажу подвижного состава и конструкций верхнего строения пути;</a:t>
            </a:r>
          </a:p>
          <a:p>
            <a:pPr algn="just">
              <a:spcAft>
                <a:spcPts val="600"/>
              </a:spcAft>
            </a:pPr>
            <a: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как инструмент контроля фактического состояния верхнего строения пути по длине неровностей свыше 40 м.</a:t>
            </a:r>
          </a:p>
          <a:p>
            <a:pPr algn="just">
              <a:spcAft>
                <a:spcPts val="600"/>
              </a:spcAft>
            </a:pPr>
            <a: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Для повышения динамических качеств высокоскоростного электропоезда и обеспечения </a:t>
            </a:r>
            <a:r>
              <a:rPr lang="ru-RU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непревышения</a:t>
            </a:r>
            <a: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нормативных показателей при скоростях движения до 400 км/ч планируется в ближайшие время выполнение многовариантных расчетов по определению рациональных характеристик рессорного подвешивания и выбора оптимального профиля колеса.</a:t>
            </a:r>
          </a:p>
        </p:txBody>
      </p:sp>
    </p:spTree>
    <p:extLst>
      <p:ext uri="{BB962C8B-B14F-4D97-AF65-F5344CB8AC3E}">
        <p14:creationId xmlns:p14="http://schemas.microsoft.com/office/powerpoint/2010/main" val="353202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138748" y="3744417"/>
            <a:ext cx="6472336" cy="65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spcAft>
                <a:spcPts val="200"/>
              </a:spcAft>
            </a:pPr>
            <a:r>
              <a:rPr lang="ru-RU" altLang="ru-RU" sz="11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АО «ВНИКТИ» </a:t>
            </a:r>
          </a:p>
          <a:p>
            <a:pPr eaLnBrk="1" hangingPunct="1">
              <a:spcAft>
                <a:spcPts val="200"/>
              </a:spcAft>
            </a:pPr>
            <a:r>
              <a:rPr lang="ru-RU" altLang="ru-RU" sz="11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140402, Россия, Московская обл., г. Коломна, ул. Октябрьской революции, д.410</a:t>
            </a:r>
          </a:p>
          <a:p>
            <a:pPr eaLnBrk="1" hangingPunct="1">
              <a:spcAft>
                <a:spcPts val="200"/>
              </a:spcAft>
            </a:pPr>
            <a:r>
              <a:rPr lang="ru-RU" altLang="ru-RU" sz="11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Тел.(496) 618-82-18 Факс : (496) 618-82-27</a:t>
            </a:r>
          </a:p>
        </p:txBody>
      </p:sp>
      <p:pic>
        <p:nvPicPr>
          <p:cNvPr id="5" name="Picture 3" descr="C:\Users\user\Desktop\Валеев\Картинки\жд\1600x1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8"/>
          <a:stretch>
            <a:fillRect/>
          </a:stretch>
        </p:blipFill>
        <p:spPr bwMode="auto">
          <a:xfrm>
            <a:off x="0" y="2261393"/>
            <a:ext cx="9144000" cy="261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4860"/>
            <a:ext cx="914400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4326934" y="1724998"/>
            <a:ext cx="2564111" cy="371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7920" tIns="38961" rIns="77920" bIns="38961">
            <a:spAutoFit/>
          </a:bodyPr>
          <a:lstStyle>
            <a:lvl1pPr defTabSz="9953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809625" indent="-311150" defTabSz="9953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244600" indent="-249238" defTabSz="99536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743075" indent="-249238" defTabSz="9953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239963" indent="-249238" defTabSz="9953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697163" indent="-249238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154363" indent="-249238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611563" indent="-249238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4068763" indent="-249238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900" dirty="0" smtClean="0">
                <a:solidFill>
                  <a:srgbClr val="FFFFFF"/>
                </a:solidFill>
                <a:latin typeface="+mj-lt"/>
              </a:rPr>
              <a:t>Thank you for attention</a:t>
            </a:r>
            <a:r>
              <a:rPr lang="ru-RU" altLang="ru-RU" sz="1900" dirty="0" smtClean="0">
                <a:solidFill>
                  <a:srgbClr val="FFFFFF"/>
                </a:solidFill>
                <a:latin typeface="+mj-lt"/>
              </a:rPr>
              <a:t>!</a:t>
            </a:r>
            <a:endParaRPr lang="en-US" altLang="ru-RU" sz="1900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1578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 стрелкой 7"/>
          <p:cNvCxnSpPr/>
          <p:nvPr/>
        </p:nvCxnSpPr>
        <p:spPr>
          <a:xfrm flipH="1" flipV="1">
            <a:off x="2483768" y="1485130"/>
            <a:ext cx="288032" cy="104775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1619320" y="1635646"/>
            <a:ext cx="360392" cy="897234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5" t="31267" r="8004" b="16655"/>
          <a:stretch/>
        </p:blipFill>
        <p:spPr bwMode="auto">
          <a:xfrm>
            <a:off x="2919992" y="2609876"/>
            <a:ext cx="3452209" cy="222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оле 7"/>
          <p:cNvSpPr txBox="1">
            <a:spLocks noChangeArrowheads="1"/>
          </p:cNvSpPr>
          <p:nvPr/>
        </p:nvSpPr>
        <p:spPr bwMode="auto">
          <a:xfrm>
            <a:off x="2992001" y="635246"/>
            <a:ext cx="3070427" cy="213455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Модель вагона поезда «САПСАН»</a:t>
            </a:r>
            <a:endParaRPr lang="en-US" sz="1200" dirty="0">
              <a:latin typeface="Verdana" panose="020B0604030504040204" pitchFamily="34" charset="0"/>
              <a:ea typeface="Verdana" panose="020B0604030504040204" pitchFamily="34" charset="0"/>
              <a:cs typeface="Times New Roman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/>
          <a:srcRect l="5781" t="9327" r="33983" b="20388"/>
          <a:stretch/>
        </p:blipFill>
        <p:spPr>
          <a:xfrm>
            <a:off x="3073344" y="915567"/>
            <a:ext cx="2952000" cy="1703077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9535" y="152351"/>
            <a:ext cx="9134467" cy="249299"/>
          </a:xfrm>
          <a:prstGeom prst="rect">
            <a:avLst/>
          </a:prstGeom>
          <a:noFill/>
        </p:spPr>
        <p:txBody>
          <a:bodyPr wrap="square" tIns="0" bIns="0" rtlCol="0" anchor="ctr" anchorCtr="0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latin typeface="Verdana" pitchFamily="34" charset="0"/>
                <a:ea typeface="Arial" charset="0"/>
                <a:cs typeface="Verdana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9pPr>
          </a:lstStyle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A High Speed Train Mathematical Model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1575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 стрелкой 7"/>
          <p:cNvCxnSpPr/>
          <p:nvPr/>
        </p:nvCxnSpPr>
        <p:spPr>
          <a:xfrm flipH="1" flipV="1">
            <a:off x="2483768" y="1485130"/>
            <a:ext cx="288032" cy="104775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1619320" y="1635646"/>
            <a:ext cx="360392" cy="897234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оле 7"/>
          <p:cNvSpPr txBox="1">
            <a:spLocks noChangeArrowheads="1"/>
          </p:cNvSpPr>
          <p:nvPr/>
        </p:nvSpPr>
        <p:spPr bwMode="auto">
          <a:xfrm>
            <a:off x="2020482" y="635246"/>
            <a:ext cx="5112568" cy="213455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/>
              <a:t>Оборудование высокоскоростного поезда </a:t>
            </a:r>
            <a:r>
              <a:rPr lang="ru-RU" sz="1200" dirty="0" err="1" smtClean="0"/>
              <a:t>вибропреобразователями</a:t>
            </a:r>
            <a:endParaRPr lang="ru-RU" sz="1200" dirty="0"/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en-US" sz="1200" dirty="0">
              <a:latin typeface="Verdana" panose="020B0604030504040204" pitchFamily="34" charset="0"/>
              <a:ea typeface="Verdana" panose="020B0604030504040204" pitchFamily="34" charset="0"/>
              <a:cs typeface="Times New Roman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9535" y="152349"/>
            <a:ext cx="9134467" cy="249299"/>
          </a:xfrm>
          <a:prstGeom prst="rect">
            <a:avLst/>
          </a:prstGeom>
          <a:noFill/>
        </p:spPr>
        <p:txBody>
          <a:bodyPr wrap="square" tIns="0" bIns="0" rtlCol="0" anchor="ctr" anchorCtr="0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latin typeface="Verdana" pitchFamily="34" charset="0"/>
                <a:ea typeface="Arial" charset="0"/>
                <a:cs typeface="Verdana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9pPr>
          </a:lstStyle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a typeface="Verdana" panose="020B0604030504040204" pitchFamily="34" charset="0"/>
                <a:cs typeface="Times New Roman"/>
              </a:rPr>
              <a:t>2022 SAPSAN Electric Train Certification </a:t>
            </a:r>
            <a:r>
              <a:rPr lang="en-US" sz="1800" dirty="0" smtClean="0">
                <a:ea typeface="Verdana" panose="020B0604030504040204" pitchFamily="34" charset="0"/>
                <a:cs typeface="Times New Roman"/>
              </a:rPr>
              <a:t>Tests</a:t>
            </a:r>
            <a:endParaRPr lang="en-US" sz="1800" dirty="0">
              <a:ea typeface="Verdana" panose="020B0604030504040204" pitchFamily="34" charset="0"/>
              <a:cs typeface="Times New Roman"/>
            </a:endParaRPr>
          </a:p>
        </p:txBody>
      </p:sp>
      <p:pic>
        <p:nvPicPr>
          <p:cNvPr id="16" name="Picture 2" descr="Z:\Архив\E\archiv\2022\Сапсан\Фото\20220503_12085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6" t="35294" r="5841" b="14379"/>
          <a:stretch/>
        </p:blipFill>
        <p:spPr bwMode="auto">
          <a:xfrm>
            <a:off x="4459223" y="961737"/>
            <a:ext cx="2201010" cy="2787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Z:\Архив\E\archiv\2022\Сапсан\Фото\IMG-20220503-WA00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5" y="968173"/>
            <a:ext cx="2016224" cy="268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Z:\Архив\E\archiv\2022\Сапсан\Фото\IMG-20220503-WA00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977" y="968173"/>
            <a:ext cx="2056757" cy="268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оле 7"/>
          <p:cNvSpPr txBox="1">
            <a:spLocks noChangeArrowheads="1"/>
          </p:cNvSpPr>
          <p:nvPr/>
        </p:nvSpPr>
        <p:spPr bwMode="auto">
          <a:xfrm>
            <a:off x="66735" y="3758826"/>
            <a:ext cx="2016224" cy="276925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/>
              <a:t>Общий вид электропоезда</a:t>
            </a:r>
            <a:endParaRPr lang="ru-RU" sz="1200" dirty="0"/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en-US" sz="1200" dirty="0">
              <a:latin typeface="Verdana" panose="020B0604030504040204" pitchFamily="34" charset="0"/>
              <a:ea typeface="Verdana" panose="020B0604030504040204" pitchFamily="34" charset="0"/>
              <a:cs typeface="Times New Roman"/>
            </a:endParaRPr>
          </a:p>
        </p:txBody>
      </p:sp>
      <p:sp>
        <p:nvSpPr>
          <p:cNvPr id="20" name="Поле 7"/>
          <p:cNvSpPr txBox="1">
            <a:spLocks noChangeArrowheads="1"/>
          </p:cNvSpPr>
          <p:nvPr/>
        </p:nvSpPr>
        <p:spPr bwMode="auto">
          <a:xfrm>
            <a:off x="2341919" y="3734984"/>
            <a:ext cx="4462331" cy="426495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/>
              <a:t>Установка </a:t>
            </a:r>
            <a:r>
              <a:rPr lang="ru-RU" sz="1200" dirty="0" err="1" smtClean="0"/>
              <a:t>вибропреобразователей</a:t>
            </a:r>
            <a:r>
              <a:rPr lang="ru-RU" sz="1200" dirty="0" smtClean="0"/>
              <a:t> на раму тележки (1),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/>
              <a:t> на буксовый узел (2) и в кабине машиниста (3)</a:t>
            </a:r>
            <a:endParaRPr lang="ru-RU" sz="1200" dirty="0"/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en-US" sz="1200" dirty="0">
              <a:latin typeface="Verdana" panose="020B0604030504040204" pitchFamily="34" charset="0"/>
              <a:ea typeface="Verdana" panose="020B0604030504040204" pitchFamily="34" charset="0"/>
              <a:cs typeface="Times New Roman"/>
            </a:endParaRPr>
          </a:p>
        </p:txBody>
      </p:sp>
      <p:sp>
        <p:nvSpPr>
          <p:cNvPr id="21" name="Поле 7"/>
          <p:cNvSpPr txBox="1">
            <a:spLocks noChangeArrowheads="1"/>
          </p:cNvSpPr>
          <p:nvPr/>
        </p:nvSpPr>
        <p:spPr bwMode="auto">
          <a:xfrm>
            <a:off x="3497559" y="1299446"/>
            <a:ext cx="216024" cy="216024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/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chemeClr val="bg1"/>
                </a:solidFill>
              </a:rPr>
              <a:t>1</a:t>
            </a:r>
            <a:endParaRPr lang="ru-RU" sz="1200" dirty="0">
              <a:solidFill>
                <a:schemeClr val="bg1"/>
              </a:solidFill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en-US" sz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/>
            </a:endParaRPr>
          </a:p>
        </p:txBody>
      </p:sp>
      <p:cxnSp>
        <p:nvCxnSpPr>
          <p:cNvPr id="22" name="Прямая со стрелкой 21"/>
          <p:cNvCxnSpPr>
            <a:stCxn id="21" idx="1"/>
          </p:cNvCxnSpPr>
          <p:nvPr/>
        </p:nvCxnSpPr>
        <p:spPr>
          <a:xfrm flipH="1">
            <a:off x="3261269" y="1407458"/>
            <a:ext cx="236290" cy="108012"/>
          </a:xfrm>
          <a:prstGeom prst="straightConnector1">
            <a:avLst/>
          </a:prstGeom>
          <a:ln w="127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оле 7"/>
          <p:cNvSpPr txBox="1">
            <a:spLocks noChangeArrowheads="1"/>
          </p:cNvSpPr>
          <p:nvPr/>
        </p:nvSpPr>
        <p:spPr bwMode="auto">
          <a:xfrm>
            <a:off x="3541947" y="2379566"/>
            <a:ext cx="216024" cy="216024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/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chemeClr val="bg1"/>
                </a:solidFill>
              </a:rPr>
              <a:t>2</a:t>
            </a:r>
            <a:endParaRPr lang="ru-RU" sz="1200" dirty="0">
              <a:solidFill>
                <a:schemeClr val="bg1"/>
              </a:solidFill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en-US" sz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/>
            </a:endParaRPr>
          </a:p>
        </p:txBody>
      </p:sp>
      <p:cxnSp>
        <p:nvCxnSpPr>
          <p:cNvPr id="25" name="Прямая со стрелкой 24"/>
          <p:cNvCxnSpPr>
            <a:stCxn id="23" idx="1"/>
          </p:cNvCxnSpPr>
          <p:nvPr/>
        </p:nvCxnSpPr>
        <p:spPr>
          <a:xfrm flipH="1">
            <a:off x="3305657" y="2487578"/>
            <a:ext cx="236290" cy="108012"/>
          </a:xfrm>
          <a:prstGeom prst="straightConnector1">
            <a:avLst/>
          </a:prstGeom>
          <a:ln w="127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оле 7"/>
          <p:cNvSpPr txBox="1">
            <a:spLocks noChangeArrowheads="1"/>
          </p:cNvSpPr>
          <p:nvPr/>
        </p:nvSpPr>
        <p:spPr bwMode="auto">
          <a:xfrm>
            <a:off x="5997262" y="1323176"/>
            <a:ext cx="216024" cy="216024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/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chemeClr val="bg1"/>
                </a:solidFill>
              </a:rPr>
              <a:t>3</a:t>
            </a:r>
            <a:endParaRPr lang="ru-RU" sz="1200" dirty="0">
              <a:solidFill>
                <a:schemeClr val="bg1"/>
              </a:solidFill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en-US" sz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/>
            </a:endParaRPr>
          </a:p>
        </p:txBody>
      </p:sp>
      <p:cxnSp>
        <p:nvCxnSpPr>
          <p:cNvPr id="27" name="Прямая со стрелкой 26"/>
          <p:cNvCxnSpPr>
            <a:stCxn id="26" idx="1"/>
          </p:cNvCxnSpPr>
          <p:nvPr/>
        </p:nvCxnSpPr>
        <p:spPr>
          <a:xfrm flipH="1">
            <a:off x="5760972" y="1431188"/>
            <a:ext cx="236290" cy="108012"/>
          </a:xfrm>
          <a:prstGeom prst="straightConnector1">
            <a:avLst/>
          </a:prstGeom>
          <a:ln w="127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оле 7"/>
          <p:cNvSpPr txBox="1">
            <a:spLocks noChangeArrowheads="1"/>
          </p:cNvSpPr>
          <p:nvPr/>
        </p:nvSpPr>
        <p:spPr bwMode="auto">
          <a:xfrm>
            <a:off x="6732240" y="931460"/>
            <a:ext cx="2287926" cy="2827365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0" tIns="0" rIns="0" bIns="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/>
              <a:t>Электропоезд был оборудован </a:t>
            </a:r>
            <a:r>
              <a:rPr lang="ru-RU" sz="1200" dirty="0" err="1" smtClean="0"/>
              <a:t>вибропреобразователями</a:t>
            </a:r>
            <a:r>
              <a:rPr lang="ru-RU" sz="1200" dirty="0" smtClean="0"/>
              <a:t> типа АР2038, которые предназначены </a:t>
            </a:r>
            <a:r>
              <a:rPr lang="ru-RU" sz="1200" dirty="0"/>
              <a:t>для преобразования </a:t>
            </a:r>
            <a:r>
              <a:rPr lang="ru-RU" sz="1200" dirty="0" smtClean="0"/>
              <a:t>механических </a:t>
            </a:r>
            <a:r>
              <a:rPr lang="ru-RU" sz="1200" dirty="0"/>
              <a:t>колебаний контролируемого объекта в электрический сигнал, пропорциональный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/>
              <a:t>вибрационному или ударному ускорению механической системы, одновременно в трёх </a:t>
            </a:r>
            <a:endParaRPr lang="ru-RU" sz="1200" dirty="0" smtClean="0"/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/>
              <a:t>составляющих </a:t>
            </a:r>
            <a:r>
              <a:rPr lang="ru-RU" sz="1200" dirty="0"/>
              <a:t>пространственного ускорения</a:t>
            </a:r>
            <a:r>
              <a:rPr lang="ru-RU" sz="1200" dirty="0" smtClean="0"/>
              <a:t>. Опытные поездки проводились на участке пути Окуловка – Мстинский мост Октябрьской </a:t>
            </a:r>
            <a:r>
              <a:rPr lang="ru-RU" sz="1200" dirty="0" err="1" smtClean="0"/>
              <a:t>ж.д</a:t>
            </a:r>
            <a:r>
              <a:rPr lang="ru-RU" sz="1200" dirty="0" smtClean="0"/>
              <a:t>. с реализацией скоростей до 225 км/ч.</a:t>
            </a:r>
            <a:endParaRPr lang="ru-RU" sz="1200" dirty="0"/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en-US" sz="1200" dirty="0">
              <a:latin typeface="Verdana" panose="020B0604030504040204" pitchFamily="34" charset="0"/>
              <a:ea typeface="Verdana" panose="020B060403050404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388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1187626" y="582671"/>
            <a:ext cx="6695157" cy="2308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hangingPunct="0"/>
            <a:r>
              <a:rPr lang="ru-RU" sz="1050" b="1" dirty="0">
                <a:latin typeface="Verdana" panose="020B0604030504040204" pitchFamily="34" charset="0"/>
                <a:ea typeface="Verdana" panose="020B0604030504040204" pitchFamily="34" charset="0"/>
              </a:rPr>
              <a:t>СРАВНЕНИЕ РЕЗУЛЬТАТОВ МОДЕЛИРОВАНИЯ С ЭКСПЕРИМЕНТАЛЬНЫМИ ДАННЫМИ</a:t>
            </a:r>
            <a:endParaRPr lang="ru-RU" sz="135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1107958" y="816950"/>
            <a:ext cx="2215848" cy="230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hangingPunct="0"/>
            <a:r>
              <a:rPr lang="ru-RU" sz="1050" b="1" dirty="0">
                <a:latin typeface="Verdana" panose="020B0604030504040204" pitchFamily="34" charset="0"/>
                <a:ea typeface="Verdana" panose="020B0604030504040204" pitchFamily="34" charset="0"/>
              </a:rPr>
              <a:t>Вагон поезда «Сапсан»</a:t>
            </a:r>
            <a:endParaRPr lang="ru-RU" sz="135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31" name="Таблица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865519"/>
              </p:ext>
            </p:extLst>
          </p:nvPr>
        </p:nvGraphicFramePr>
        <p:xfrm>
          <a:off x="66174" y="1068411"/>
          <a:ext cx="4299421" cy="2314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2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72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771"/>
                <a:gridCol w="15211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8656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Показатели</a:t>
                      </a:r>
                      <a:endParaRPr lang="ru-RU" sz="9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Моделирование</a:t>
                      </a:r>
                      <a:endParaRPr lang="ru-RU" sz="8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Испытания</a:t>
                      </a:r>
                      <a:endParaRPr lang="en-US" sz="11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1695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Прямой участок пути с </a:t>
                      </a:r>
                      <a:r>
                        <a:rPr lang="ru-RU" sz="900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подуклонкой</a:t>
                      </a:r>
                      <a:r>
                        <a:rPr lang="ru-RU" sz="9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1/20. Скорость 200 км/ч.</a:t>
                      </a:r>
                      <a:endParaRPr lang="ru-RU" sz="900" b="1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803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Вертикальные ускорения кузова</a:t>
                      </a: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0,13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м/с</a:t>
                      </a:r>
                      <a:r>
                        <a:rPr lang="ru-RU" sz="900" baseline="300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0,18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м/с</a:t>
                      </a:r>
                      <a:r>
                        <a:rPr lang="ru-RU" sz="900" baseline="300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803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Горизонтальные ускорения кузова</a:t>
                      </a: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0,21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м/с</a:t>
                      </a:r>
                      <a:r>
                        <a:rPr lang="ru-RU" sz="900" baseline="300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0,17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м/с</a:t>
                      </a:r>
                      <a:r>
                        <a:rPr lang="ru-RU" sz="900" baseline="300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803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Вертикальные ускорения </a:t>
                      </a:r>
                      <a:r>
                        <a:rPr lang="ru-RU" sz="9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тележки</a:t>
                      </a:r>
                      <a:endParaRPr lang="ru-RU" sz="9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1,45 м/с</a:t>
                      </a:r>
                      <a:r>
                        <a:rPr lang="ru-RU" sz="900" baseline="300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ru-RU" sz="9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1,57 м/с</a:t>
                      </a:r>
                      <a:r>
                        <a:rPr lang="ru-RU" sz="900" baseline="300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ru-RU" sz="9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</a:tr>
              <a:tr h="27803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Горизонтальные ускорения </a:t>
                      </a:r>
                      <a:r>
                        <a:rPr lang="ru-RU" sz="9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тележки</a:t>
                      </a:r>
                      <a:endParaRPr lang="ru-RU" sz="9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0,60 м/с</a:t>
                      </a:r>
                      <a:r>
                        <a:rPr lang="ru-RU" sz="900" baseline="300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0,61 м/с</a:t>
                      </a:r>
                      <a:r>
                        <a:rPr lang="ru-RU" sz="900" baseline="300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</a:tr>
              <a:tr h="192121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Кривая радиусом 600 м. Скорость 100 км/ч</a:t>
                      </a:r>
                      <a:endParaRPr lang="ru-RU" sz="900" b="1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80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Боковые </a:t>
                      </a:r>
                      <a:r>
                        <a:rPr lang="ru-RU" sz="9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силы от колес на рельсы</a:t>
                      </a:r>
                      <a:endParaRPr lang="ru-RU" sz="9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до 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кН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–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кН</a:t>
                      </a: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32" name="Заголовок 1"/>
          <p:cNvSpPr txBox="1">
            <a:spLocks/>
          </p:cNvSpPr>
          <p:nvPr/>
        </p:nvSpPr>
        <p:spPr>
          <a:xfrm>
            <a:off x="9535" y="152351"/>
            <a:ext cx="9134467" cy="249299"/>
          </a:xfrm>
          <a:prstGeom prst="rect">
            <a:avLst/>
          </a:prstGeom>
          <a:noFill/>
        </p:spPr>
        <p:txBody>
          <a:bodyPr wrap="square" tIns="0" bIns="0" rtlCol="0" anchor="ctr" anchorCtr="0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latin typeface="Verdana" pitchFamily="34" charset="0"/>
                <a:ea typeface="Arial" charset="0"/>
                <a:cs typeface="Verdana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9pPr>
          </a:lstStyle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a typeface="Verdana" panose="020B0604030504040204" pitchFamily="34" charset="0"/>
              </a:rPr>
              <a:t>Verifying High Speed Train Models</a:t>
            </a:r>
          </a:p>
        </p:txBody>
      </p:sp>
      <p:pic>
        <p:nvPicPr>
          <p:cNvPr id="33" name="UM видео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4761" t="7342" r="4297" b="8347"/>
          <a:stretch/>
        </p:blipFill>
        <p:spPr>
          <a:xfrm>
            <a:off x="1331640" y="3475166"/>
            <a:ext cx="2088232" cy="1245937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355976" y="940060"/>
            <a:ext cx="6703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ГУТ, </a:t>
            </a:r>
            <a:r>
              <a:rPr lang="ru-RU" sz="800" dirty="0">
                <a:latin typeface="Verdana" panose="020B0604030504040204" pitchFamily="34" charset="0"/>
                <a:ea typeface="Verdana" panose="020B0604030504040204" pitchFamily="34" charset="0"/>
              </a:rPr>
              <a:t>м/с</a:t>
            </a:r>
            <a:r>
              <a:rPr lang="ru-RU" sz="80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ru-RU" sz="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481093" y="3773877"/>
            <a:ext cx="3529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t</a:t>
            </a:r>
            <a:r>
              <a:rPr lang="ru-RU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, с</a:t>
            </a:r>
            <a:endParaRPr lang="en-US" sz="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481093" y="2621676"/>
            <a:ext cx="3529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t</a:t>
            </a:r>
            <a:r>
              <a:rPr lang="ru-RU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, с</a:t>
            </a:r>
            <a:endParaRPr lang="en-US" sz="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427984" y="2879092"/>
            <a:ext cx="6703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ГУТ, </a:t>
            </a:r>
            <a:r>
              <a:rPr lang="ru-RU" sz="800" dirty="0">
                <a:latin typeface="Verdana" panose="020B0604030504040204" pitchFamily="34" charset="0"/>
                <a:ea typeface="Verdana" panose="020B0604030504040204" pitchFamily="34" charset="0"/>
              </a:rPr>
              <a:t>м/с</a:t>
            </a:r>
            <a:r>
              <a:rPr lang="ru-RU" sz="80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ru-RU" sz="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891260" y="877016"/>
            <a:ext cx="7681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Испытания</a:t>
            </a:r>
            <a:endParaRPr lang="ru-RU" sz="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81517" y="2879124"/>
            <a:ext cx="10294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Моделирование</a:t>
            </a:r>
            <a:endParaRPr lang="ru-RU" sz="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5" name="Picture 4" descr="Y:\14\Гаврюшин\Брянск_22\ГУТ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844" y="1155504"/>
            <a:ext cx="3983249" cy="168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Y:\14\Гаврюшин\Брянск_22\ГУТ моделир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844" y="3101177"/>
            <a:ext cx="3983249" cy="161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599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0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video>
              <p:cMediaNode vol="80000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3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256338" y="2350796"/>
            <a:ext cx="4464451" cy="981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01216" algn="just">
              <a:spcAft>
                <a:spcPts val="0"/>
              </a:spcAft>
            </a:pP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Европейским стандартом </a:t>
            </a:r>
            <a:r>
              <a:rPr lang="en-US" sz="825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DIN EN</a:t>
            </a: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14363 установлены обязательные требования для соблюдения эквивалентной конусности в зависимости от допускаемой скорости движения: </a:t>
            </a:r>
          </a:p>
          <a:p>
            <a:pPr indent="66675" algn="just">
              <a:spcAft>
                <a:spcPts val="0"/>
              </a:spcAft>
            </a:pP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при скоростях 200–230 км/ч – не более 0,35, </a:t>
            </a:r>
          </a:p>
          <a:p>
            <a:pPr indent="405289" algn="just">
              <a:spcAft>
                <a:spcPts val="0"/>
              </a:spcAft>
            </a:pP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	при 230–250 км/ч – не более 0,30, </a:t>
            </a:r>
          </a:p>
          <a:p>
            <a:pPr indent="405289" algn="just">
              <a:spcAft>
                <a:spcPts val="0"/>
              </a:spcAft>
            </a:pP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	при 250–280 км/ч – не более 0,25, </a:t>
            </a:r>
          </a:p>
          <a:p>
            <a:pPr indent="405289" algn="just">
              <a:spcAft>
                <a:spcPts val="0"/>
              </a:spcAft>
            </a:pP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	при 280–350 км/ч – не более 0,15.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95538" y="1744847"/>
            <a:ext cx="324421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1216" indent="-201216">
              <a:spcAft>
                <a:spcPts val="0"/>
              </a:spcAft>
            </a:pPr>
            <a:r>
              <a:rPr lang="ru-RU" sz="825" b="1" u="sng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Эквивалентная конусность </a:t>
            </a: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зависит от:</a:t>
            </a:r>
          </a:p>
          <a:p>
            <a:pPr marL="201216" indent="-201216">
              <a:spcAft>
                <a:spcPts val="0"/>
              </a:spcAft>
            </a:pP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– ширины колеи;</a:t>
            </a:r>
            <a:endParaRPr lang="ru-RU" sz="825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01216" indent="-201216">
              <a:spcAft>
                <a:spcPts val="0"/>
              </a:spcAft>
            </a:pP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– профиля колеса и рельса;</a:t>
            </a:r>
          </a:p>
          <a:p>
            <a:pPr marL="201216" indent="-201216">
              <a:spcAft>
                <a:spcPts val="0"/>
              </a:spcAft>
            </a:pP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– </a:t>
            </a:r>
            <a:r>
              <a:rPr lang="ru-RU" sz="825" dirty="0" err="1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подуклонки</a:t>
            </a: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рельсов.</a:t>
            </a:r>
            <a:endParaRPr lang="ru-RU" sz="825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190393"/>
              </p:ext>
            </p:extLst>
          </p:nvPr>
        </p:nvGraphicFramePr>
        <p:xfrm>
          <a:off x="5004002" y="1054885"/>
          <a:ext cx="3888478" cy="2093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7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249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67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3604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05740"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Подуклонка</a:t>
                      </a:r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рельса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Ширина колеи, мм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Профиль колеса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148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Сименс</a:t>
                      </a:r>
                      <a:endParaRPr lang="ru-RU" sz="900" b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ВНИИЖТ РМ-70</a:t>
                      </a:r>
                      <a:endParaRPr lang="ru-RU" sz="900" b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6003"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1/40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1520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0,186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0,107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6003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1524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0,145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0,089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6003"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1/20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1520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0,145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0,138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6003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1524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0,144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0,154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6003"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1/12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1520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0,144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0,052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6003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1524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0,143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0,052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058152" y="636487"/>
            <a:ext cx="37623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1216" indent="-201216" algn="ctr">
              <a:spcAft>
                <a:spcPts val="0"/>
              </a:spcAft>
            </a:pPr>
            <a:r>
              <a:rPr lang="ru-RU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Значения эквивалентной конусности для новых профилей колес поезда «Сапсан» и нового рельса Р65</a:t>
            </a:r>
          </a:p>
        </p:txBody>
      </p:sp>
      <p:pic>
        <p:nvPicPr>
          <p:cNvPr id="20" name="Рисунок 19"/>
          <p:cNvPicPr/>
          <p:nvPr/>
        </p:nvPicPr>
        <p:blipFill>
          <a:blip r:embed="rId3"/>
          <a:stretch>
            <a:fillRect/>
          </a:stretch>
        </p:blipFill>
        <p:spPr>
          <a:xfrm>
            <a:off x="271218" y="3331835"/>
            <a:ext cx="3438478" cy="1200685"/>
          </a:xfrm>
          <a:prstGeom prst="rect">
            <a:avLst/>
          </a:prstGeom>
        </p:spPr>
      </p:pic>
      <p:pic>
        <p:nvPicPr>
          <p:cNvPr id="21" name="Рисунок 20"/>
          <p:cNvPicPr/>
          <p:nvPr/>
        </p:nvPicPr>
        <p:blipFill>
          <a:blip r:embed="rId4"/>
          <a:stretch>
            <a:fillRect/>
          </a:stretch>
        </p:blipFill>
        <p:spPr>
          <a:xfrm>
            <a:off x="5004048" y="3331835"/>
            <a:ext cx="3438478" cy="1200685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454431" y="3399335"/>
            <a:ext cx="31394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1216" indent="-201216" algn="ctr">
              <a:spcAft>
                <a:spcPts val="0"/>
              </a:spcAft>
            </a:pPr>
            <a:r>
              <a:rPr lang="ru-RU" sz="1000" dirty="0">
                <a:solidFill>
                  <a:schemeClr val="accent2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Новый (неизношенный) профиль колеса Сименс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058169" y="3383089"/>
            <a:ext cx="34303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1216" indent="-201216" algn="ctr">
              <a:spcAft>
                <a:spcPts val="0"/>
              </a:spcAft>
            </a:pPr>
            <a:r>
              <a:rPr lang="ru-RU" sz="1000" dirty="0">
                <a:solidFill>
                  <a:schemeClr val="accent2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Новый (неизношенный) профиль колеса ВНИИЖТ РМ-70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12321" y="642220"/>
            <a:ext cx="463912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37661" algn="just">
              <a:spcAft>
                <a:spcPts val="0"/>
              </a:spcAft>
            </a:pPr>
            <a:r>
              <a:rPr lang="ru-RU" sz="825" b="1" u="sng" dirty="0">
                <a:latin typeface="Verdana" panose="020B0604030504040204" pitchFamily="34" charset="0"/>
                <a:ea typeface="Verdana" panose="020B0604030504040204" pitchFamily="34" charset="0"/>
              </a:rPr>
              <a:t>Эквивалентная конусность</a:t>
            </a:r>
            <a:r>
              <a:rPr lang="ru-RU" sz="825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</a:rPr>
              <a:t>в соответствии с </a:t>
            </a:r>
            <a:r>
              <a:rPr lang="en-US" sz="825" dirty="0">
                <a:latin typeface="Verdana" panose="020B0604030504040204" pitchFamily="34" charset="0"/>
                <a:ea typeface="Verdana" panose="020B0604030504040204" pitchFamily="34" charset="0"/>
              </a:rPr>
              <a:t>BS EN 15302</a:t>
            </a:r>
            <a:r>
              <a:rPr lang="ru-RU" sz="825" baseline="-250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</a:rPr>
              <a:t>определяется для взаимодействующей пары профилей колеса и рельса, для этого:</a:t>
            </a:r>
          </a:p>
          <a:p>
            <a:pPr indent="337661" algn="just">
              <a:spcAft>
                <a:spcPts val="0"/>
              </a:spcAft>
              <a:tabLst>
                <a:tab pos="548640" algn="l"/>
              </a:tabLst>
            </a:pP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</a:rPr>
              <a:t>– необходимы координаты, характеризующие поперечные сечения профилей колеса и рельса;</a:t>
            </a:r>
          </a:p>
          <a:p>
            <a:pPr indent="337661" algn="just">
              <a:spcAft>
                <a:spcPts val="0"/>
              </a:spcAft>
              <a:tabLst>
                <a:tab pos="548640" algn="l"/>
              </a:tabLst>
            </a:pP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</a:rPr>
              <a:t>– определяется Δ</a:t>
            </a:r>
            <a:r>
              <a:rPr lang="en-US" sz="825" i="1" dirty="0">
                <a:latin typeface="Verdana" panose="020B0604030504040204" pitchFamily="34" charset="0"/>
                <a:ea typeface="Verdana" panose="020B0604030504040204" pitchFamily="34" charset="0"/>
              </a:rPr>
              <a:t>r</a:t>
            </a:r>
            <a:r>
              <a:rPr lang="ru-RU" sz="825" i="1" dirty="0">
                <a:latin typeface="Verdana" panose="020B0604030504040204" pitchFamily="34" charset="0"/>
                <a:ea typeface="Verdana" panose="020B0604030504040204" pitchFamily="34" charset="0"/>
              </a:rPr>
              <a:t> = </a:t>
            </a:r>
            <a:r>
              <a:rPr lang="en-US" sz="825" i="1" dirty="0"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  <a:r>
              <a:rPr lang="ru-RU" sz="825" i="1" dirty="0">
                <a:latin typeface="Verdana" panose="020B0604030504040204" pitchFamily="34" charset="0"/>
                <a:ea typeface="Verdana" panose="020B0604030504040204" pitchFamily="34" charset="0"/>
              </a:rPr>
              <a:t>(у)</a:t>
            </a: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</a:rPr>
              <a:t> - разность между радиусами правого и левого колеса в точках контакта при боковом смещении </a:t>
            </a:r>
            <a:r>
              <a:rPr lang="en-US" sz="825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</a:rPr>
              <a:t>колесной пары в пределах ширины колеи</a:t>
            </a:r>
            <a:r>
              <a:rPr lang="en-US" sz="825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825" i="1" dirty="0">
                <a:latin typeface="Verdana" panose="020B0604030504040204" pitchFamily="34" charset="0"/>
                <a:ea typeface="Verdana" panose="020B0604030504040204" pitchFamily="34" charset="0"/>
              </a:rPr>
              <a:t>(y)</a:t>
            </a: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</a:rPr>
              <a:t>;</a:t>
            </a:r>
          </a:p>
          <a:p>
            <a:pPr indent="337661" algn="just">
              <a:spcAft>
                <a:spcPts val="0"/>
              </a:spcAft>
              <a:tabLst>
                <a:tab pos="548640" algn="l"/>
              </a:tabLst>
            </a:pPr>
            <a:r>
              <a:rPr lang="ru-RU" sz="825" dirty="0">
                <a:latin typeface="Verdana" panose="020B0604030504040204" pitchFamily="34" charset="0"/>
                <a:ea typeface="Verdana" panose="020B0604030504040204" pitchFamily="34" charset="0"/>
              </a:rPr>
              <a:t>– вычисляется значение эквивалентной конусности.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79512" y="4458859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200" b="1" dirty="0" smtClean="0">
                <a:solidFill>
                  <a:schemeClr val="tx2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Необходимы расчеты </a:t>
            </a:r>
            <a:r>
              <a:rPr lang="ru-RU" sz="1200" b="1" dirty="0">
                <a:solidFill>
                  <a:schemeClr val="tx2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эквивалентной конусности новых и изношенных профилей колес и рельсов </a:t>
            </a:r>
            <a:endParaRPr lang="ru-RU" sz="1200" b="1" dirty="0" smtClean="0">
              <a:solidFill>
                <a:schemeClr val="tx2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b="1" dirty="0" smtClean="0">
                <a:solidFill>
                  <a:schemeClr val="tx2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1200" b="1" dirty="0">
                <a:solidFill>
                  <a:schemeClr val="tx2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определения устойчивости подвижного состава при оценке безопасности движения</a:t>
            </a:r>
            <a:endParaRPr lang="ru-RU" sz="1200" b="1" dirty="0">
              <a:solidFill>
                <a:schemeClr val="tx2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9535" y="152350"/>
            <a:ext cx="7874835" cy="249299"/>
          </a:xfrm>
          <a:prstGeom prst="rect">
            <a:avLst/>
          </a:prstGeom>
          <a:noFill/>
        </p:spPr>
        <p:txBody>
          <a:bodyPr wrap="square" tIns="0" bIns="0" rtlCol="0" anchor="ctr" anchorCtr="0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latin typeface="Verdana" pitchFamily="34" charset="0"/>
                <a:ea typeface="Arial" charset="0"/>
                <a:cs typeface="Verdana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9pPr>
          </a:lstStyle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a typeface="Verdana" panose="020B0604030504040204" pitchFamily="34" charset="0"/>
              </a:rPr>
              <a:t>Investigating Equivalent Wheel </a:t>
            </a:r>
            <a:r>
              <a:rPr lang="en-US" sz="1800" dirty="0" err="1">
                <a:ea typeface="Verdana" panose="020B0604030504040204" pitchFamily="34" charset="0"/>
              </a:rPr>
              <a:t>Conicity</a:t>
            </a:r>
            <a:r>
              <a:rPr lang="en-US" sz="1800" dirty="0">
                <a:ea typeface="Verdana" panose="020B0604030504040204" pitchFamily="34" charset="0"/>
              </a:rPr>
              <a:t> Options</a:t>
            </a:r>
            <a:endParaRPr lang="ru-RU" sz="1800" dirty="0"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33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820338" y="11359"/>
            <a:ext cx="6680597" cy="717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algn="r">
              <a:lnSpc>
                <a:spcPct val="90000"/>
              </a:lnSpc>
            </a:pPr>
            <a:endParaRPr lang="ru-RU" sz="1200" b="1" i="1" dirty="0">
              <a:latin typeface="+mj-lt"/>
            </a:endParaRPr>
          </a:p>
        </p:txBody>
      </p:sp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8" y="1618811"/>
            <a:ext cx="6678215" cy="111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0"/>
          <p:cNvPicPr>
            <a:picLocks noGrp="1" noChangeAspect="1" noChangeArrowheads="1"/>
          </p:cNvPicPr>
          <p:nvPr>
            <p:ph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03598"/>
            <a:ext cx="8229600" cy="203312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" name="Line 6"/>
          <p:cNvSpPr>
            <a:spLocks noChangeShapeType="1"/>
          </p:cNvSpPr>
          <p:nvPr/>
        </p:nvSpPr>
        <p:spPr bwMode="auto">
          <a:xfrm>
            <a:off x="2148465" y="3489215"/>
            <a:ext cx="465535" cy="0"/>
          </a:xfrm>
          <a:prstGeom prst="line">
            <a:avLst/>
          </a:prstGeom>
          <a:noFill/>
          <a:ln w="15875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2622331" y="3379677"/>
            <a:ext cx="1020366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900" b="1" dirty="0"/>
              <a:t>левый рельс</a:t>
            </a:r>
            <a:endParaRPr lang="ru-RU" b="1" dirty="0"/>
          </a:p>
        </p:txBody>
      </p:sp>
      <p:sp>
        <p:nvSpPr>
          <p:cNvPr id="33" name="Line 8"/>
          <p:cNvSpPr>
            <a:spLocks noChangeShapeType="1"/>
          </p:cNvSpPr>
          <p:nvPr/>
        </p:nvSpPr>
        <p:spPr bwMode="auto">
          <a:xfrm>
            <a:off x="5135741" y="3503502"/>
            <a:ext cx="465534" cy="0"/>
          </a:xfrm>
          <a:prstGeom prst="line">
            <a:avLst/>
          </a:prstGeom>
          <a:noFill/>
          <a:ln w="1587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5611993" y="3393965"/>
            <a:ext cx="10191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900" b="1"/>
              <a:t>правый рельс</a:t>
            </a:r>
            <a:endParaRPr lang="ru-RU" b="1"/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3336275" y="750257"/>
            <a:ext cx="288964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1050" b="1" i="1" dirty="0"/>
              <a:t>ВЕРТИКАЛЬНОЕ НАПРАВЛЕНИЕ</a:t>
            </a:r>
          </a:p>
        </p:txBody>
      </p:sp>
      <p:sp>
        <p:nvSpPr>
          <p:cNvPr id="48" name="Заголовок 1"/>
          <p:cNvSpPr txBox="1">
            <a:spLocks/>
          </p:cNvSpPr>
          <p:nvPr/>
        </p:nvSpPr>
        <p:spPr>
          <a:xfrm>
            <a:off x="9535" y="27702"/>
            <a:ext cx="8378891" cy="498598"/>
          </a:xfrm>
          <a:prstGeom prst="rect">
            <a:avLst/>
          </a:prstGeom>
          <a:noFill/>
        </p:spPr>
        <p:txBody>
          <a:bodyPr wrap="square" tIns="0" bIns="0" rtlCol="0" anchor="ctr" anchorCtr="0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latin typeface="Verdana" pitchFamily="34" charset="0"/>
                <a:ea typeface="Arial" charset="0"/>
                <a:cs typeface="Verdana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9pPr>
          </a:lstStyle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ea typeface="Verdana" panose="020B0604030504040204" pitchFamily="34" charset="0"/>
              </a:rPr>
              <a:t>Some Examples of </a:t>
            </a:r>
            <a:r>
              <a:rPr lang="en-US" sz="1800" dirty="0">
                <a:ea typeface="Verdana" panose="020B0604030504040204" pitchFamily="34" charset="0"/>
              </a:rPr>
              <a:t>Design </a:t>
            </a:r>
            <a:r>
              <a:rPr lang="en-US" sz="1800" dirty="0" smtClean="0">
                <a:ea typeface="Verdana" panose="020B0604030504040204" pitchFamily="34" charset="0"/>
              </a:rPr>
              <a:t>Natural </a:t>
            </a:r>
            <a:r>
              <a:rPr lang="en-US" sz="1800" smtClean="0">
                <a:ea typeface="Verdana" panose="020B0604030504040204" pitchFamily="34" charset="0"/>
              </a:rPr>
              <a:t>Irregularities for </a:t>
            </a:r>
            <a:r>
              <a:rPr lang="en-US" sz="1800" dirty="0" smtClean="0">
                <a:ea typeface="Verdana" panose="020B0604030504040204" pitchFamily="34" charset="0"/>
              </a:rPr>
              <a:t>a 1 km Track Length of Moscow–Saint-Petersburg Line</a:t>
            </a:r>
            <a:endParaRPr lang="ru-RU" sz="1800" dirty="0">
              <a:ea typeface="Verdana" panose="020B0604030504040204" pitchFamily="34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2483768" y="1343574"/>
            <a:ext cx="4536504" cy="1700404"/>
            <a:chOff x="2748141" y="1980863"/>
            <a:chExt cx="4964727" cy="972928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4215538" y="2460350"/>
              <a:ext cx="0" cy="49344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5960389" y="2456846"/>
              <a:ext cx="1" cy="49694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4215538" y="2891221"/>
              <a:ext cx="174485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3900488" y="1980863"/>
              <a:ext cx="1187476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3900488" y="1981200"/>
              <a:ext cx="0" cy="48339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341602" y="2751831"/>
              <a:ext cx="1520075" cy="1320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/>
                <a:t>Длина </a:t>
              </a:r>
              <a:r>
                <a:rPr lang="ru-RU" sz="900" dirty="0" smtClean="0"/>
                <a:t>полуволны </a:t>
              </a:r>
              <a:r>
                <a:rPr lang="en-US" sz="900" dirty="0"/>
                <a:t>L</a:t>
              </a:r>
              <a:endParaRPr lang="ru-RU" sz="9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748141" y="2015351"/>
              <a:ext cx="1094745" cy="1320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/>
                <a:t>Амплитуда А</a:t>
              </a:r>
            </a:p>
          </p:txBody>
        </p:sp>
        <p:grpSp>
          <p:nvGrpSpPr>
            <p:cNvPr id="30" name="Группа 29"/>
            <p:cNvGrpSpPr/>
            <p:nvPr/>
          </p:nvGrpSpPr>
          <p:grpSpPr>
            <a:xfrm>
              <a:off x="4217194" y="1981200"/>
              <a:ext cx="3495674" cy="959644"/>
              <a:chOff x="4217194" y="1981200"/>
              <a:chExt cx="3495674" cy="959644"/>
            </a:xfrm>
          </p:grpSpPr>
          <p:sp>
            <p:nvSpPr>
              <p:cNvPr id="36" name="Полилиния 35"/>
              <p:cNvSpPr/>
              <p:nvPr/>
            </p:nvSpPr>
            <p:spPr>
              <a:xfrm>
                <a:off x="4217194" y="1981200"/>
                <a:ext cx="1747837" cy="476250"/>
              </a:xfrm>
              <a:custGeom>
                <a:avLst/>
                <a:gdLst>
                  <a:gd name="connsiteX0" fmla="*/ 0 w 1747837"/>
                  <a:gd name="connsiteY0" fmla="*/ 714375 h 714375"/>
                  <a:gd name="connsiteX1" fmla="*/ 876300 w 1747837"/>
                  <a:gd name="connsiteY1" fmla="*/ 0 h 714375"/>
                  <a:gd name="connsiteX2" fmla="*/ 1747837 w 1747837"/>
                  <a:gd name="connsiteY2" fmla="*/ 714375 h 71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47837" h="714375">
                    <a:moveTo>
                      <a:pt x="0" y="714375"/>
                    </a:moveTo>
                    <a:cubicBezTo>
                      <a:pt x="292497" y="357187"/>
                      <a:pt x="584994" y="0"/>
                      <a:pt x="876300" y="0"/>
                    </a:cubicBezTo>
                    <a:cubicBezTo>
                      <a:pt x="1167606" y="0"/>
                      <a:pt x="1699815" y="646906"/>
                      <a:pt x="1747837" y="714375"/>
                    </a:cubicBezTo>
                  </a:path>
                </a:pathLst>
              </a:cu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Полилиния 48"/>
              <p:cNvSpPr/>
              <p:nvPr/>
            </p:nvSpPr>
            <p:spPr>
              <a:xfrm rot="10800000">
                <a:off x="5965031" y="2464594"/>
                <a:ext cx="1747837" cy="476250"/>
              </a:xfrm>
              <a:custGeom>
                <a:avLst/>
                <a:gdLst>
                  <a:gd name="connsiteX0" fmla="*/ 0 w 1747837"/>
                  <a:gd name="connsiteY0" fmla="*/ 714375 h 714375"/>
                  <a:gd name="connsiteX1" fmla="*/ 876300 w 1747837"/>
                  <a:gd name="connsiteY1" fmla="*/ 0 h 714375"/>
                  <a:gd name="connsiteX2" fmla="*/ 1747837 w 1747837"/>
                  <a:gd name="connsiteY2" fmla="*/ 714375 h 71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47837" h="714375">
                    <a:moveTo>
                      <a:pt x="0" y="714375"/>
                    </a:moveTo>
                    <a:cubicBezTo>
                      <a:pt x="292497" y="357187"/>
                      <a:pt x="584994" y="0"/>
                      <a:pt x="876300" y="0"/>
                    </a:cubicBezTo>
                    <a:cubicBezTo>
                      <a:pt x="1167606" y="0"/>
                      <a:pt x="1699815" y="646906"/>
                      <a:pt x="1747837" y="714375"/>
                    </a:cubicBezTo>
                  </a:path>
                </a:pathLst>
              </a:cu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84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379699" y="523171"/>
            <a:ext cx="384657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1216" indent="-201216" algn="ctr">
              <a:spcAft>
                <a:spcPts val="0"/>
              </a:spcAft>
            </a:pPr>
            <a:r>
              <a:rPr lang="ru-RU" sz="105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Максимальные расчетные значения показателя </a:t>
            </a:r>
          </a:p>
          <a:p>
            <a:pPr marL="201216" indent="-201216" algn="ctr">
              <a:spcAft>
                <a:spcPts val="0"/>
              </a:spcAft>
            </a:pPr>
            <a:r>
              <a:rPr lang="ru-RU" sz="105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плавности хода в вертикальном направлении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4916203" y="519079"/>
            <a:ext cx="377608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1216" indent="-201216" algn="ctr">
              <a:spcAft>
                <a:spcPts val="0"/>
              </a:spcAft>
            </a:pPr>
            <a:r>
              <a:rPr lang="ru-RU" sz="105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Минимальные расчетные значения коэффициента </a:t>
            </a:r>
          </a:p>
          <a:p>
            <a:pPr marL="201216" indent="-201216" algn="ctr">
              <a:spcAft>
                <a:spcPts val="0"/>
              </a:spcAft>
            </a:pPr>
            <a:r>
              <a:rPr lang="ru-RU" sz="105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запаса устойчивости против схода колеса с рельса</a:t>
            </a:r>
          </a:p>
        </p:txBody>
      </p:sp>
      <p:graphicFrame>
        <p:nvGraphicFramePr>
          <p:cNvPr id="51" name="Таблица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388649"/>
              </p:ext>
            </p:extLst>
          </p:nvPr>
        </p:nvGraphicFramePr>
        <p:xfrm>
          <a:off x="221008" y="938431"/>
          <a:ext cx="4062601" cy="3444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7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519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519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5194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5194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20466"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Длина полу-волны, м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Ампли-туда, мм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Скорость движения, км/ч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6754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  <a:endParaRPr lang="ru-RU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  <a:endParaRPr lang="ru-RU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</a:t>
                      </a:r>
                      <a:endParaRPr lang="ru-RU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</a:t>
                      </a:r>
                      <a:endParaRPr lang="ru-RU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4157">
                <a:tc rowSpan="4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  <a:endParaRPr lang="ru-RU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1,61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2,85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3,16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4157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1,68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1,90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3,12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4,13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4157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1,75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2,57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3,74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4,81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4157"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60*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1,65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1,94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2,39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3,13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4157">
                <a:tc rowSpan="5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  <a:endParaRPr lang="ru-RU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1,61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1,72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2,06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2,45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4157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1,63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1,74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2,38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4157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1,63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2,60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3,22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4157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1,64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3572" marR="3572" marT="35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1,87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3572" marR="3572" marT="35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2,82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3572" marR="3572" marT="3572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3,62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3572" marR="3572" marT="3572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4157"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200*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1,60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3572" marR="3572" marT="35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1,84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3572" marR="3572" marT="35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2,20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3572" marR="3572" marT="35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2,85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3572" marR="3572" marT="3572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840977"/>
              </p:ext>
            </p:extLst>
          </p:nvPr>
        </p:nvGraphicFramePr>
        <p:xfrm>
          <a:off x="4716018" y="953283"/>
          <a:ext cx="4176463" cy="3441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625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80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80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8803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8803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06202"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Длина полу-волны, м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Ампли-туда, мм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Скорость движения, км/ч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1018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  <a:endParaRPr lang="ru-RU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  <a:endParaRPr lang="ru-RU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</a:t>
                      </a:r>
                      <a:endParaRPr lang="ru-RU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</a:t>
                      </a:r>
                      <a:endParaRPr lang="ru-RU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3854">
                <a:tc rowSpan="4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  <a:endParaRPr lang="ru-RU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&gt;</a:t>
                      </a:r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5,0</a:t>
                      </a:r>
                      <a:endParaRPr lang="ru-RU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3,77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1,97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1,57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3854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&gt;</a:t>
                      </a:r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5,0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1,55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1,14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3854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&gt;</a:t>
                      </a:r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5,0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1,79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1,23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1,07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3854"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60*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&gt;</a:t>
                      </a:r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5,0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2,17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1,73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1,27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3854">
                <a:tc rowSpan="5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  <a:endParaRPr lang="ru-RU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&gt;</a:t>
                      </a:r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5,0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4,40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3,94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3,83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3854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&gt;</a:t>
                      </a:r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5,0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4,10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3,66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3,16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3854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&gt;</a:t>
                      </a:r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5,0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3,96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3,27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2,68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3854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&gt;</a:t>
                      </a:r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3572" marR="3572" marT="35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3,09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3572" marR="3572" marT="35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3572" marR="3572" marT="35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2,27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3572" marR="3572" marT="3572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3854"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200*</a:t>
                      </a:r>
                      <a:endParaRPr lang="ru-RU" sz="9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&gt;</a:t>
                      </a:r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5,0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3,29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3,23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2,41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7144" marR="7144" marT="7144" marB="0" anchor="ctr"/>
                </a:tc>
              </a:tr>
            </a:tbl>
          </a:graphicData>
        </a:graphic>
      </p:graphicFrame>
      <p:sp>
        <p:nvSpPr>
          <p:cNvPr id="53" name="Прямоугольник 52"/>
          <p:cNvSpPr/>
          <p:nvPr/>
        </p:nvSpPr>
        <p:spPr>
          <a:xfrm>
            <a:off x="611560" y="4385852"/>
            <a:ext cx="273710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1216" indent="-201216" algn="ctr">
              <a:spcAft>
                <a:spcPts val="0"/>
              </a:spcAft>
            </a:pPr>
            <a:r>
              <a:rPr lang="ru-RU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Допускаемое значение не более </a:t>
            </a:r>
            <a:r>
              <a:rPr lang="ru-RU" sz="900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2,80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5292080" y="4385852"/>
            <a:ext cx="332536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1216" indent="-201216" algn="ctr">
              <a:spcAft>
                <a:spcPts val="0"/>
              </a:spcAft>
            </a:pPr>
            <a:r>
              <a:rPr lang="ru-RU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Допускаемое значение не менее 1,4</a:t>
            </a:r>
          </a:p>
        </p:txBody>
      </p:sp>
      <p:sp>
        <p:nvSpPr>
          <p:cNvPr id="55" name="Заголовок 1"/>
          <p:cNvSpPr txBox="1">
            <a:spLocks/>
          </p:cNvSpPr>
          <p:nvPr/>
        </p:nvSpPr>
        <p:spPr>
          <a:xfrm>
            <a:off x="9535" y="152349"/>
            <a:ext cx="7874835" cy="249299"/>
          </a:xfrm>
          <a:prstGeom prst="rect">
            <a:avLst/>
          </a:prstGeom>
          <a:noFill/>
        </p:spPr>
        <p:txBody>
          <a:bodyPr wrap="square" tIns="0" bIns="0" rtlCol="0" anchor="ctr" anchorCtr="0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latin typeface="Verdana" pitchFamily="34" charset="0"/>
                <a:ea typeface="Arial" charset="0"/>
                <a:cs typeface="Verdana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9pPr>
          </a:lstStyle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ea typeface="Verdana" panose="020B0604030504040204" pitchFamily="34" charset="0"/>
              </a:rPr>
              <a:t>Analyzing Running Dynamics of High Speed Trains at 400 km/h</a:t>
            </a:r>
            <a:endParaRPr lang="ru-RU" sz="1800" dirty="0">
              <a:ea typeface="Verdana" panose="020B0604030504040204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779914" y="4397670"/>
            <a:ext cx="17588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01216" indent="-201216" algn="ctr">
              <a:spcAft>
                <a:spcPts val="0"/>
              </a:spcAft>
            </a:pPr>
            <a:r>
              <a:rPr lang="ru-RU" sz="9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* - единичная неровность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23530" y="4563741"/>
            <a:ext cx="863249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01216" indent="-201216" algn="ctr">
              <a:spcAft>
                <a:spcPts val="0"/>
              </a:spcAft>
            </a:pPr>
            <a:r>
              <a:rPr lang="ru-RU" sz="900" b="1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Требуется разработка нормативов по состоянию пути для обеспечения комфортности пассажиров и безопасности движения</a:t>
            </a:r>
            <a:endParaRPr lang="ru-RU" sz="900" b="1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75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19" b="-204"/>
          <a:stretch/>
        </p:blipFill>
        <p:spPr>
          <a:xfrm>
            <a:off x="107504" y="915566"/>
            <a:ext cx="4392488" cy="345638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766" y="908139"/>
            <a:ext cx="4392488" cy="3456384"/>
          </a:xfrm>
          <a:prstGeom prst="rect">
            <a:avLst/>
          </a:prstGeom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9535" y="138500"/>
            <a:ext cx="9134467" cy="276999"/>
          </a:xfrm>
          <a:prstGeom prst="rect">
            <a:avLst/>
          </a:prstGeom>
          <a:noFill/>
        </p:spPr>
        <p:txBody>
          <a:bodyPr wrap="square" tIns="0" bIns="0" rtlCol="0" anchor="ctr" anchorCtr="0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latin typeface="Verdana" pitchFamily="34" charset="0"/>
                <a:ea typeface="Arial" charset="0"/>
                <a:cs typeface="Verdana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Verdana" charset="0"/>
                <a:ea typeface="Arial" charset="0"/>
                <a:cs typeface="Verdana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9pPr>
          </a:lstStyle>
          <a:p>
            <a:r>
              <a:rPr lang="en-US" sz="1800" dirty="0" err="1" smtClean="0">
                <a:ea typeface="Verdana" panose="020B0604030504040204" pitchFamily="34" charset="0"/>
              </a:rPr>
              <a:t>Sapsan</a:t>
            </a:r>
            <a:r>
              <a:rPr lang="en-US" sz="1800" dirty="0" smtClean="0">
                <a:ea typeface="Verdana" panose="020B0604030504040204" pitchFamily="34" charset="0"/>
              </a:rPr>
              <a:t> Train Impact on Railway Track. Test Results</a:t>
            </a:r>
            <a:endParaRPr lang="ru-RU" sz="1800" dirty="0">
              <a:ea typeface="Verdana" panose="020B0604030504040204" pitchFamily="34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051720" y="2597011"/>
            <a:ext cx="50405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99792" y="2427734"/>
            <a:ext cx="10724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Направление движения</a:t>
            </a:r>
            <a:endParaRPr lang="ru-RU" sz="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59832" y="595556"/>
            <a:ext cx="3311291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/>
              <a:t>«Сапсан»</a:t>
            </a:r>
            <a:r>
              <a:rPr lang="en-US" dirty="0"/>
              <a:t> 1</a:t>
            </a:r>
            <a:r>
              <a:rPr lang="ru-RU" dirty="0" smtClean="0"/>
              <a:t>5.10.</a:t>
            </a:r>
            <a:r>
              <a:rPr lang="en-US" dirty="0"/>
              <a:t>2020</a:t>
            </a:r>
            <a:r>
              <a:rPr lang="ru-RU" dirty="0"/>
              <a:t> г. </a:t>
            </a:r>
            <a:r>
              <a:rPr lang="ru-RU" dirty="0" smtClean="0"/>
              <a:t>200 </a:t>
            </a:r>
            <a:r>
              <a:rPr lang="ru-RU" dirty="0"/>
              <a:t>км/ч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3568" y="1913816"/>
            <a:ext cx="39604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latin typeface="Arial" panose="020B0604020202020204" pitchFamily="34" charset="0"/>
              </a:rPr>
              <a:t>2            3            4	          5           6            7            8             9         10 </a:t>
            </a:r>
            <a:endParaRPr lang="ru-RU" sz="800" dirty="0">
              <a:latin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27322" y="883249"/>
            <a:ext cx="214494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Первая тележка</a:t>
            </a:r>
          </a:p>
          <a:p>
            <a:endParaRPr lang="ru-RU" sz="1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56176" y="883249"/>
            <a:ext cx="214494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Вторая тележка</a:t>
            </a:r>
          </a:p>
          <a:p>
            <a:endParaRPr lang="ru-RU" sz="1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48426" y="1913816"/>
            <a:ext cx="39604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latin typeface="Arial" panose="020B0604020202020204" pitchFamily="34" charset="0"/>
              </a:rPr>
              <a:t>2            3            4	          5           6            7            8             9         10 </a:t>
            </a:r>
            <a:endParaRPr lang="ru-RU" sz="800" dirty="0">
              <a:latin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9156" y="949213"/>
            <a:ext cx="6104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Уб</a:t>
            </a:r>
            <a:r>
              <a:rPr lang="ru-RU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, кгс</a:t>
            </a:r>
            <a:endParaRPr lang="ru-RU" sz="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4098" y="2755399"/>
            <a:ext cx="6775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Уб</a:t>
            </a:r>
            <a:r>
              <a:rPr lang="ru-RU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, кгс</a:t>
            </a:r>
            <a:endParaRPr lang="ru-RU" sz="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46004" y="1009524"/>
            <a:ext cx="6180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Уб</a:t>
            </a:r>
            <a:r>
              <a:rPr lang="ru-RU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, кгс</a:t>
            </a:r>
            <a:endParaRPr lang="ru-RU" sz="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46004" y="2766288"/>
            <a:ext cx="6900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Уб</a:t>
            </a:r>
            <a:r>
              <a:rPr lang="ru-RU" sz="800" dirty="0" smtClean="0">
                <a:latin typeface="Verdana" panose="020B0604030504040204" pitchFamily="34" charset="0"/>
                <a:ea typeface="Verdana" panose="020B0604030504040204" pitchFamily="34" charset="0"/>
              </a:rPr>
              <a:t>, кгс</a:t>
            </a:r>
            <a:endParaRPr lang="ru-RU" sz="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1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/>
          <p:cNvGrpSpPr/>
          <p:nvPr/>
        </p:nvGrpSpPr>
        <p:grpSpPr>
          <a:xfrm>
            <a:off x="104779" y="1053715"/>
            <a:ext cx="4320480" cy="1944216"/>
            <a:chOff x="107504" y="699542"/>
            <a:chExt cx="7138203" cy="3158976"/>
          </a:xfrm>
        </p:grpSpPr>
        <p:pic>
          <p:nvPicPr>
            <p:cNvPr id="27" name="Рисунок 2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55" b="62055"/>
            <a:stretch/>
          </p:blipFill>
          <p:spPr>
            <a:xfrm>
              <a:off x="107504" y="699542"/>
              <a:ext cx="7138203" cy="1568246"/>
            </a:xfrm>
            <a:prstGeom prst="rect">
              <a:avLst/>
            </a:prstGeom>
          </p:spPr>
        </p:pic>
        <p:pic>
          <p:nvPicPr>
            <p:cNvPr id="28" name="Рисунок 2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617" b="7455"/>
            <a:stretch/>
          </p:blipFill>
          <p:spPr>
            <a:xfrm>
              <a:off x="107504" y="2267788"/>
              <a:ext cx="7138203" cy="1590730"/>
            </a:xfrm>
            <a:prstGeom prst="rect">
              <a:avLst/>
            </a:prstGeom>
          </p:spPr>
        </p:pic>
      </p:grpSp>
      <p:grpSp>
        <p:nvGrpSpPr>
          <p:cNvPr id="29" name="Группа 28"/>
          <p:cNvGrpSpPr/>
          <p:nvPr/>
        </p:nvGrpSpPr>
        <p:grpSpPr>
          <a:xfrm>
            <a:off x="107507" y="3147814"/>
            <a:ext cx="4320479" cy="1584176"/>
            <a:chOff x="1403647" y="2211710"/>
            <a:chExt cx="7138204" cy="2448272"/>
          </a:xfrm>
        </p:grpSpPr>
        <p:pic>
          <p:nvPicPr>
            <p:cNvPr id="30" name="Рисунок 2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399" b="20201"/>
            <a:stretch/>
          </p:blipFill>
          <p:spPr>
            <a:xfrm>
              <a:off x="1403648" y="3507854"/>
              <a:ext cx="7138203" cy="1152128"/>
            </a:xfrm>
            <a:prstGeom prst="rect">
              <a:avLst/>
            </a:prstGeom>
          </p:spPr>
        </p:pic>
        <p:pic>
          <p:nvPicPr>
            <p:cNvPr id="31" name="Рисунок 3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600" b="62201"/>
            <a:stretch/>
          </p:blipFill>
          <p:spPr>
            <a:xfrm>
              <a:off x="1403647" y="2211710"/>
              <a:ext cx="7138203" cy="1296144"/>
            </a:xfrm>
            <a:prstGeom prst="rect">
              <a:avLst/>
            </a:prstGeom>
          </p:spPr>
        </p:pic>
      </p:grpSp>
      <p:grpSp>
        <p:nvGrpSpPr>
          <p:cNvPr id="32" name="Группа 31"/>
          <p:cNvGrpSpPr/>
          <p:nvPr/>
        </p:nvGrpSpPr>
        <p:grpSpPr>
          <a:xfrm>
            <a:off x="4644008" y="1851671"/>
            <a:ext cx="4320480" cy="1889009"/>
            <a:chOff x="1619672" y="1978885"/>
            <a:chExt cx="7146792" cy="2969129"/>
          </a:xfrm>
        </p:grpSpPr>
        <p:pic>
          <p:nvPicPr>
            <p:cNvPr id="33" name="Рисунок 3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800" b="63274"/>
            <a:stretch/>
          </p:blipFill>
          <p:spPr>
            <a:xfrm>
              <a:off x="1619672" y="1978885"/>
              <a:ext cx="7146792" cy="1024913"/>
            </a:xfrm>
            <a:prstGeom prst="rect">
              <a:avLst/>
            </a:prstGeom>
          </p:spPr>
        </p:pic>
        <p:pic>
          <p:nvPicPr>
            <p:cNvPr id="34" name="Рисунок 3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8799" b="3402"/>
            <a:stretch/>
          </p:blipFill>
          <p:spPr>
            <a:xfrm>
              <a:off x="1619672" y="3003798"/>
              <a:ext cx="7146792" cy="1944216"/>
            </a:xfrm>
            <a:prstGeom prst="rect">
              <a:avLst/>
            </a:prstGeom>
          </p:spPr>
        </p:pic>
      </p:grpSp>
      <p:sp>
        <p:nvSpPr>
          <p:cNvPr id="35" name="TextBox 34"/>
          <p:cNvSpPr txBox="1"/>
          <p:nvPr/>
        </p:nvSpPr>
        <p:spPr>
          <a:xfrm>
            <a:off x="1634972" y="843213"/>
            <a:ext cx="1399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Первая тележка</a:t>
            </a:r>
            <a:endParaRPr lang="ru-RU" sz="1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37698" y="2931791"/>
            <a:ext cx="13756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Вторая тележка</a:t>
            </a:r>
            <a:endParaRPr lang="ru-RU" sz="1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123613" y="1316552"/>
            <a:ext cx="13612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Третья тележка</a:t>
            </a:r>
            <a:endParaRPr lang="ru-RU" sz="1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>
            <a:off x="1755543" y="1999575"/>
            <a:ext cx="50405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187591" y="1796680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latin typeface="Arial" panose="020B0604020202020204" pitchFamily="34" charset="0"/>
              </a:rPr>
              <a:t>Направление движения</a:t>
            </a:r>
            <a:endParaRPr lang="ru-RU" sz="800" dirty="0">
              <a:latin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0842" y="1460385"/>
            <a:ext cx="3994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latin typeface="Arial" panose="020B0604020202020204" pitchFamily="34" charset="0"/>
              </a:rPr>
              <a:t>2           3           4	        5           6            7            8           9          10 </a:t>
            </a:r>
            <a:endParaRPr lang="ru-RU" sz="800" dirty="0">
              <a:latin typeface="Arial" panose="020B060402020202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915818" y="580607"/>
            <a:ext cx="2892908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ЭП20</a:t>
            </a:r>
            <a:r>
              <a:rPr lang="en-US" dirty="0" smtClean="0"/>
              <a:t> </a:t>
            </a:r>
            <a:r>
              <a:rPr lang="en-US" dirty="0"/>
              <a:t>1</a:t>
            </a:r>
            <a:r>
              <a:rPr lang="ru-RU" dirty="0"/>
              <a:t>7.10.</a:t>
            </a:r>
            <a:r>
              <a:rPr lang="en-US" dirty="0"/>
              <a:t>2020</a:t>
            </a:r>
            <a:r>
              <a:rPr lang="ru-RU" dirty="0"/>
              <a:t> г. 200 км/ч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48842" y="47627"/>
            <a:ext cx="8267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Electric Locomotive EP20 Impact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on Railway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Track.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Test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Results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44427" y="975868"/>
            <a:ext cx="5100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err="1" smtClean="0">
                <a:latin typeface="Arial" panose="020B0604020202020204" pitchFamily="34" charset="0"/>
              </a:rPr>
              <a:t>Уб</a:t>
            </a:r>
            <a:r>
              <a:rPr lang="ru-RU" sz="800" dirty="0" smtClean="0">
                <a:latin typeface="Arial" panose="020B0604020202020204" pitchFamily="34" charset="0"/>
              </a:rPr>
              <a:t>, кгс</a:t>
            </a:r>
            <a:endParaRPr lang="ru-RU" sz="800" dirty="0">
              <a:latin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64362" y="1688958"/>
            <a:ext cx="5100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err="1" smtClean="0">
                <a:latin typeface="Arial" panose="020B0604020202020204" pitchFamily="34" charset="0"/>
              </a:rPr>
              <a:t>Уб</a:t>
            </a:r>
            <a:r>
              <a:rPr lang="ru-RU" sz="800" dirty="0" smtClean="0">
                <a:latin typeface="Arial" panose="020B0604020202020204" pitchFamily="34" charset="0"/>
              </a:rPr>
              <a:t>, кгс</a:t>
            </a:r>
            <a:endParaRPr lang="ru-RU" sz="800" dirty="0">
              <a:latin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4427" y="3054900"/>
            <a:ext cx="5100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err="1" smtClean="0">
                <a:latin typeface="Arial" panose="020B0604020202020204" pitchFamily="34" charset="0"/>
              </a:rPr>
              <a:t>Уб</a:t>
            </a:r>
            <a:r>
              <a:rPr lang="ru-RU" sz="800" dirty="0" smtClean="0">
                <a:latin typeface="Arial" panose="020B0604020202020204" pitchFamily="34" charset="0"/>
              </a:rPr>
              <a:t>, кгс</a:t>
            </a:r>
            <a:endParaRPr lang="ru-RU" sz="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59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7089</TotalTime>
  <Words>823</Words>
  <Application>Microsoft Office PowerPoint</Application>
  <PresentationFormat>Экран (16:9)</PresentationFormat>
  <Paragraphs>260</Paragraphs>
  <Slides>11</Slides>
  <Notes>10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Conclusions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Никонов В.А.</dc:creator>
  <cp:lastModifiedBy>Михаил Гаврюшин</cp:lastModifiedBy>
  <cp:revision>834</cp:revision>
  <cp:lastPrinted>2021-03-23T13:36:30Z</cp:lastPrinted>
  <dcterms:created xsi:type="dcterms:W3CDTF">2011-05-23T14:04:51Z</dcterms:created>
  <dcterms:modified xsi:type="dcterms:W3CDTF">2022-10-03T13:37:52Z</dcterms:modified>
</cp:coreProperties>
</file>