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vsdx" ContentType="application/vnd.ms-visio.drawing"/>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4" r:id="rId6"/>
    <p:sldId id="265" r:id="rId7"/>
    <p:sldId id="260" r:id="rId8"/>
    <p:sldId id="261" r:id="rId9"/>
    <p:sldId id="262" r:id="rId10"/>
    <p:sldId id="263" r:id="rId11"/>
    <p:sldId id="266" r:id="rId12"/>
    <p:sldId id="267" r:id="rId13"/>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1768" autoAdjust="0"/>
  </p:normalViewPr>
  <p:slideViewPr>
    <p:cSldViewPr>
      <p:cViewPr varScale="1">
        <p:scale>
          <a:sx n="108" d="100"/>
          <a:sy n="108" d="100"/>
        </p:scale>
        <p:origin x="-706" y="-67"/>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168" y="-77"/>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emf"/><Relationship Id="rId5" Type="http://schemas.openxmlformats.org/officeDocument/2006/relationships/image" Target="../media/image6.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emf"/><Relationship Id="rId5" Type="http://schemas.openxmlformats.org/officeDocument/2006/relationships/image" Target="../media/image11.wmf"/><Relationship Id="rId4"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AFC757-E6CF-4BDB-A023-290155484DC3}" type="datetimeFigureOut">
              <a:rPr lang="ru-RU" smtClean="0"/>
              <a:pPr/>
              <a:t>02.10.2022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92FC86-4411-4712-AC05-DF95AEF0D594}"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55C77C-59B2-4672-9D72-5D5EFB5CF9B0}" type="datetimeFigureOut">
              <a:rPr lang="ru-RU" smtClean="0"/>
              <a:pPr/>
              <a:t>02.10.2022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F14955-23F4-4D85-80E7-AD47EDD136F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ACCF00E-0961-484B-89BF-418A243C2511}"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0A84C2-90C6-4F05-A330-D7A69D063D16}"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5761A2-9F56-4DF9-B3E0-BE926C5779C8}"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2E2CB1C-A20B-4026-9A95-277951F8733B}"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A4E8F80-FABB-47CB-BE48-67B43508730A}" type="datetime1">
              <a:rPr lang="ru-RU" smtClean="0"/>
              <a:pPr/>
              <a:t>02.10.2022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08F4D1B-0FA2-4C69-AB5A-72C83DE704E0}"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7A3A977-1CBD-4BA5-83F3-C639921F17CE}" type="datetime1">
              <a:rPr lang="ru-RU" smtClean="0"/>
              <a:pPr/>
              <a:t>02.10.2022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6A3B15-8790-47B9-A043-738F2D3C1485}" type="datetime1">
              <a:rPr lang="ru-RU" smtClean="0"/>
              <a:pPr/>
              <a:t>02.10.2022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D47B447-C1BD-44BA-A56E-E701B88C4E90}" type="datetime1">
              <a:rPr lang="ru-RU" smtClean="0"/>
              <a:pPr/>
              <a:t>02.10.2022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7F711A5-2F65-49BC-ADAE-CAD48FF802F1}"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65BF99-5769-44A3-BD3B-4C9796207D12}" type="datetime1">
              <a:rPr lang="ru-RU" smtClean="0"/>
              <a:pPr/>
              <a:t>02.10.2022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59112E-303C-4A78-99F9-42F1DFCF34A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6566C00-9E6C-4DCC-9017-1B7399B77BCE}" type="datetime1">
              <a:rPr lang="ru-RU" smtClean="0"/>
              <a:pPr/>
              <a:t>02.10.2022</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859112E-303C-4A78-99F9-42F1DFCF34A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6.xml"/><Relationship Id="rId1" Type="http://schemas.openxmlformats.org/officeDocument/2006/relationships/vmlDrawing" Target="../drawings/vmlDrawing8.vml"/><Relationship Id="rId4" Type="http://schemas.openxmlformats.org/officeDocument/2006/relationships/package" Target="../embeddings/_________Microsoft_Visio8.vsd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package" Target="../embeddings/_________Microsoft_Visio1.vsdx"/><Relationship Id="rId7"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package" Target="../embeddings/_________Microsoft_Visio2.vsdx"/><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package" Target="../embeddings/_________Microsoft_Visio3.vsdx"/><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package" Target="../embeddings/_________Microsoft_Visio4.vsdx"/><Relationship Id="rId2" Type="http://schemas.openxmlformats.org/officeDocument/2006/relationships/slideLayout" Target="../slideLayouts/slideLayout6.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package" Target="../embeddings/_________Microsoft_Visio5.vsdx"/><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package" Target="../embeddings/_________Microsoft_Visio6.vsdx"/></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oleObject" Target="../embeddings/oleObject10.bin"/><Relationship Id="rId4" Type="http://schemas.openxmlformats.org/officeDocument/2006/relationships/package" Target="../embeddings/_________Microsoft_Visio7.vsdx"/></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211710"/>
            <a:ext cx="8424936" cy="1102519"/>
          </a:xfrm>
        </p:spPr>
        <p:txBody>
          <a:bodyPr>
            <a:normAutofit fontScale="90000"/>
          </a:bodyPr>
          <a:lstStyle/>
          <a:p>
            <a:pPr algn="l"/>
            <a:r>
              <a:rPr lang="ru-RU" sz="2700" b="1" dirty="0">
                <a:solidFill>
                  <a:schemeClr val="accent1">
                    <a:lumMod val="75000"/>
                  </a:schemeClr>
                </a:solidFill>
              </a:rPr>
              <a:t>ВЫБОР МЕТОДИКИ ИССЛЕДОВАНИЯ КОЛЕБАНИЙ РЕЛЬСОВЫХ ЭКИПАЖЕЙ С НЕЛИНЕЙНЫМИ ХАРАКТЕРИСТИКАМИ РЕССОРНОГО </a:t>
            </a:r>
            <a:r>
              <a:rPr lang="ru-RU" sz="2700" b="1" dirty="0" smtClean="0">
                <a:solidFill>
                  <a:schemeClr val="accent1">
                    <a:lumMod val="75000"/>
                  </a:schemeClr>
                </a:solidFill>
              </a:rPr>
              <a:t>ПОДВЕШИВАНИЯ</a:t>
            </a:r>
            <a:br>
              <a:rPr lang="ru-RU" sz="2700" b="1" dirty="0" smtClean="0">
                <a:solidFill>
                  <a:schemeClr val="accent1">
                    <a:lumMod val="75000"/>
                  </a:schemeClr>
                </a:solidFill>
              </a:rPr>
            </a:br>
            <a:r>
              <a:rPr lang="en-US" sz="2700" b="1" dirty="0" smtClean="0">
                <a:solidFill>
                  <a:schemeClr val="accent1">
                    <a:lumMod val="75000"/>
                  </a:schemeClr>
                </a:solidFill>
              </a:rPr>
              <a:t>CHOOSING A METHOD FOR STUDING RAIL VEHICLES’ OSCILLATIONS WITH NONLINEAR SUSPENSION CHARACTERISTICS</a:t>
            </a:r>
            <a:r>
              <a:rPr lang="ru-RU" sz="3600" b="1" dirty="0" smtClean="0">
                <a:solidFill>
                  <a:schemeClr val="accent4">
                    <a:lumMod val="50000"/>
                  </a:schemeClr>
                </a:solidFill>
              </a:rPr>
              <a:t/>
            </a:r>
            <a:br>
              <a:rPr lang="ru-RU" sz="3600" b="1" dirty="0" smtClean="0">
                <a:solidFill>
                  <a:schemeClr val="accent4">
                    <a:lumMod val="50000"/>
                  </a:schemeClr>
                </a:solidFill>
              </a:rPr>
            </a:br>
            <a:r>
              <a:rPr lang="en-US" dirty="0" smtClean="0"/>
              <a:t> </a:t>
            </a:r>
            <a:r>
              <a:rPr lang="ru-RU" dirty="0"/>
              <a:t/>
            </a:r>
            <a:br>
              <a:rPr lang="ru-RU" dirty="0"/>
            </a:br>
            <a:endParaRPr lang="ru-RU" dirty="0"/>
          </a:p>
        </p:txBody>
      </p:sp>
      <p:pic>
        <p:nvPicPr>
          <p:cNvPr id="4" name="Picture 6" descr="https://www.miit.ru/content/%D0%9B%D0%BE%D0%B3%D0%BE%D1%82%D0%B8%D0%BF%20%D0%A0%D0%A3%D0%A2%20(%D0%9C%D0%98%D0%98%D0%A2).jpg?id_wm=902056&amp;SWidth=1280"/>
          <p:cNvPicPr>
            <a:picLocks noChangeAspect="1" noChangeArrowheads="1"/>
          </p:cNvPicPr>
          <p:nvPr/>
        </p:nvPicPr>
        <p:blipFill>
          <a:blip r:embed="rId2" cstate="print"/>
          <a:srcRect/>
          <a:stretch>
            <a:fillRect/>
          </a:stretch>
        </p:blipFill>
        <p:spPr bwMode="auto">
          <a:xfrm>
            <a:off x="6156176" y="92609"/>
            <a:ext cx="2771800" cy="422864"/>
          </a:xfrm>
          <a:prstGeom prst="rect">
            <a:avLst/>
          </a:prstGeom>
          <a:noFill/>
        </p:spPr>
      </p:pic>
      <p:sp>
        <p:nvSpPr>
          <p:cNvPr id="7" name="Прямоугольник 6"/>
          <p:cNvSpPr/>
          <p:nvPr/>
        </p:nvSpPr>
        <p:spPr>
          <a:xfrm>
            <a:off x="3347864" y="3597864"/>
            <a:ext cx="5580112" cy="1200329"/>
          </a:xfrm>
          <a:prstGeom prst="rect">
            <a:avLst/>
          </a:prstGeom>
        </p:spPr>
        <p:txBody>
          <a:bodyPr wrap="square">
            <a:spAutoFit/>
          </a:bodyPr>
          <a:lstStyle/>
          <a:p>
            <a:pPr algn="r"/>
            <a:r>
              <a:rPr lang="en-US" b="1" dirty="0" err="1" smtClean="0">
                <a:solidFill>
                  <a:schemeClr val="accent1">
                    <a:lumMod val="75000"/>
                  </a:schemeClr>
                </a:solidFill>
              </a:rPr>
              <a:t>Anatoliy</a:t>
            </a:r>
            <a:r>
              <a:rPr lang="en-US" b="1" dirty="0" smtClean="0">
                <a:solidFill>
                  <a:schemeClr val="accent1">
                    <a:lumMod val="75000"/>
                  </a:schemeClr>
                </a:solidFill>
              </a:rPr>
              <a:t> N. </a:t>
            </a:r>
            <a:r>
              <a:rPr lang="en-US" b="1" dirty="0" err="1" smtClean="0">
                <a:solidFill>
                  <a:schemeClr val="accent1">
                    <a:lumMod val="75000"/>
                  </a:schemeClr>
                </a:solidFill>
              </a:rPr>
              <a:t>Savoskin</a:t>
            </a:r>
            <a:r>
              <a:rPr lang="en-US" b="1" dirty="0" smtClean="0">
                <a:solidFill>
                  <a:schemeClr val="accent1">
                    <a:lumMod val="75000"/>
                  </a:schemeClr>
                </a:solidFill>
              </a:rPr>
              <a:t>, </a:t>
            </a:r>
            <a:r>
              <a:rPr lang="en-US" b="1" dirty="0" err="1" smtClean="0">
                <a:solidFill>
                  <a:schemeClr val="accent1">
                    <a:lumMod val="75000"/>
                  </a:schemeClr>
                </a:solidFill>
              </a:rPr>
              <a:t>Nataliya</a:t>
            </a:r>
            <a:r>
              <a:rPr lang="en-US" b="1" dirty="0" smtClean="0">
                <a:solidFill>
                  <a:schemeClr val="accent1">
                    <a:lumMod val="75000"/>
                  </a:schemeClr>
                </a:solidFill>
              </a:rPr>
              <a:t> S. </a:t>
            </a:r>
            <a:r>
              <a:rPr lang="en-US" b="1" dirty="0" err="1" smtClean="0">
                <a:solidFill>
                  <a:schemeClr val="accent1">
                    <a:lumMod val="75000"/>
                  </a:schemeClr>
                </a:solidFill>
              </a:rPr>
              <a:t>Lavlinskaya</a:t>
            </a:r>
            <a:endParaRPr lang="en-US" b="1" dirty="0" smtClean="0">
              <a:solidFill>
                <a:schemeClr val="accent1">
                  <a:lumMod val="75000"/>
                </a:schemeClr>
              </a:solidFill>
            </a:endParaRPr>
          </a:p>
          <a:p>
            <a:pPr algn="r"/>
            <a:r>
              <a:rPr lang="en-US" b="1" dirty="0" smtClean="0">
                <a:solidFill>
                  <a:schemeClr val="accent1">
                    <a:lumMod val="75000"/>
                  </a:schemeClr>
                </a:solidFill>
              </a:rPr>
              <a:t>Russian University of Transport (RUT(MIIT))</a:t>
            </a:r>
          </a:p>
          <a:p>
            <a:pPr algn="r"/>
            <a:r>
              <a:rPr lang="ru-RU" b="1" dirty="0" smtClean="0">
                <a:solidFill>
                  <a:schemeClr val="accent1">
                    <a:lumMod val="75000"/>
                  </a:schemeClr>
                </a:solidFill>
              </a:rPr>
              <a:t>А. Н. Савоськин, Н. С. </a:t>
            </a:r>
            <a:r>
              <a:rPr lang="ru-RU" b="1" dirty="0" err="1" smtClean="0">
                <a:solidFill>
                  <a:schemeClr val="accent1">
                    <a:lumMod val="75000"/>
                  </a:schemeClr>
                </a:solidFill>
              </a:rPr>
              <a:t>Лавлинская</a:t>
            </a:r>
            <a:endParaRPr lang="ru-RU" b="1" dirty="0" smtClean="0">
              <a:solidFill>
                <a:schemeClr val="accent1">
                  <a:lumMod val="75000"/>
                </a:schemeClr>
              </a:solidFill>
            </a:endParaRPr>
          </a:p>
          <a:p>
            <a:pPr algn="r"/>
            <a:r>
              <a:rPr lang="ru-RU" b="1" dirty="0" smtClean="0">
                <a:solidFill>
                  <a:schemeClr val="accent1">
                    <a:lumMod val="75000"/>
                  </a:schemeClr>
                </a:solidFill>
              </a:rPr>
              <a:t>Российский Университет Транспорта (РУТ (МИИТ))</a:t>
            </a:r>
            <a:endParaRPr lang="en-US" b="1" dirty="0" smtClean="0">
              <a:solidFill>
                <a:schemeClr val="accent1">
                  <a:lumMod val="75000"/>
                </a:schemeClr>
              </a:solidFill>
            </a:endParaRPr>
          </a:p>
        </p:txBody>
      </p:sp>
      <p:sp>
        <p:nvSpPr>
          <p:cNvPr id="5" name="Номер слайда 4"/>
          <p:cNvSpPr>
            <a:spLocks noGrp="1"/>
          </p:cNvSpPr>
          <p:nvPr>
            <p:ph type="sldNum" sz="quarter" idx="12"/>
          </p:nvPr>
        </p:nvSpPr>
        <p:spPr/>
        <p:txBody>
          <a:bodyPr/>
          <a:lstStyle/>
          <a:p>
            <a:fld id="{E859112E-303C-4A78-99F9-42F1DFCF34A6}" type="slidenum">
              <a:rPr lang="ru-RU" smtClean="0"/>
              <a:pPr/>
              <a:t>1</a:t>
            </a:fld>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000" b="1" dirty="0">
                <a:solidFill>
                  <a:schemeClr val="accent1">
                    <a:lumMod val="75000"/>
                  </a:schemeClr>
                </a:solidFill>
              </a:rPr>
              <a:t>Two-dimensional</a:t>
            </a:r>
            <a:r>
              <a:rPr lang="en-US" sz="2000" b="1" dirty="0" smtClean="0">
                <a:solidFill>
                  <a:schemeClr val="accent1">
                    <a:lumMod val="75000"/>
                  </a:schemeClr>
                </a:solidFill>
              </a:rPr>
              <a:t> </a:t>
            </a:r>
            <a:r>
              <a:rPr lang="en-US" sz="2000" b="1" dirty="0">
                <a:solidFill>
                  <a:schemeClr val="accent1">
                    <a:lumMod val="75000"/>
                  </a:schemeClr>
                </a:solidFill>
              </a:rPr>
              <a:t>spectral </a:t>
            </a:r>
            <a:r>
              <a:rPr lang="en-US" sz="2000" b="1" dirty="0" smtClean="0">
                <a:solidFill>
                  <a:schemeClr val="accent1">
                    <a:lumMod val="75000"/>
                  </a:schemeClr>
                </a:solidFill>
              </a:rPr>
              <a:t>density of the nonlinear oscillation process </a:t>
            </a:r>
            <a:r>
              <a:rPr lang="ru-RU" sz="2000" b="1" dirty="0" smtClean="0">
                <a:solidFill>
                  <a:schemeClr val="accent1">
                    <a:lumMod val="75000"/>
                  </a:schemeClr>
                </a:solidFill>
              </a:rPr>
              <a:t/>
            </a:r>
            <a:br>
              <a:rPr lang="ru-RU" sz="2000" b="1" dirty="0" smtClean="0">
                <a:solidFill>
                  <a:schemeClr val="accent1">
                    <a:lumMod val="75000"/>
                  </a:schemeClr>
                </a:solidFill>
              </a:rPr>
            </a:br>
            <a:r>
              <a:rPr lang="ru-RU" sz="2000" b="1" dirty="0">
                <a:solidFill>
                  <a:schemeClr val="accent1">
                    <a:lumMod val="75000"/>
                  </a:schemeClr>
                </a:solidFill>
              </a:rPr>
              <a:t>Двумерная спектральная </a:t>
            </a:r>
            <a:r>
              <a:rPr lang="ru-RU" sz="2000" b="1" dirty="0" smtClean="0">
                <a:solidFill>
                  <a:schemeClr val="accent1">
                    <a:lumMod val="75000"/>
                  </a:schemeClr>
                </a:solidFill>
              </a:rPr>
              <a:t>плотность нелинейного процесса колебаний </a:t>
            </a:r>
            <a:endParaRPr lang="ru-RU" sz="2000" b="1" dirty="0">
              <a:solidFill>
                <a:schemeClr val="accent1">
                  <a:lumMod val="75000"/>
                </a:schemeClr>
              </a:solidFill>
            </a:endParaRPr>
          </a:p>
        </p:txBody>
      </p:sp>
      <p:pic>
        <p:nvPicPr>
          <p:cNvPr id="6" name="Рисунок 5"/>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11560" y="1203598"/>
            <a:ext cx="4248472" cy="3168352"/>
          </a:xfrm>
          <a:prstGeom prst="rect">
            <a:avLst/>
          </a:prstGeom>
          <a:noFill/>
          <a:ln>
            <a:noFill/>
          </a:ln>
        </p:spPr>
      </p:pic>
      <p:sp>
        <p:nvSpPr>
          <p:cNvPr id="2253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2534" name="Object 6"/>
          <p:cNvGraphicFramePr>
            <a:graphicFrameLocks noChangeAspect="1"/>
          </p:cNvGraphicFramePr>
          <p:nvPr/>
        </p:nvGraphicFramePr>
        <p:xfrm>
          <a:off x="4571608" y="1275606"/>
          <a:ext cx="3996328" cy="3672408"/>
        </p:xfrm>
        <a:graphic>
          <a:graphicData uri="http://schemas.openxmlformats.org/presentationml/2006/ole">
            <p:oleObj spid="_x0000_s22534" name="Visio" r:id="rId4" imgW="4213947" imgH="3855702" progId="Visio.Drawing.15">
              <p:embed/>
            </p:oleObj>
          </a:graphicData>
        </a:graphic>
      </p:graphicFrame>
      <p:sp>
        <p:nvSpPr>
          <p:cNvPr id="7" name="Номер слайда 6"/>
          <p:cNvSpPr>
            <a:spLocks noGrp="1"/>
          </p:cNvSpPr>
          <p:nvPr>
            <p:ph type="sldNum" sz="quarter" idx="12"/>
          </p:nvPr>
        </p:nvSpPr>
        <p:spPr/>
        <p:txBody>
          <a:bodyPr/>
          <a:lstStyle/>
          <a:p>
            <a:fld id="{E859112E-303C-4A78-99F9-42F1DFCF34A6}" type="slidenum">
              <a:rPr lang="ru-RU" smtClean="0"/>
              <a:pPr/>
              <a:t>10</a:t>
            </a:fld>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7715200" cy="651718"/>
          </a:xfrm>
        </p:spPr>
        <p:txBody>
          <a:bodyPr>
            <a:noAutofit/>
          </a:bodyPr>
          <a:lstStyle/>
          <a:p>
            <a:pPr algn="l"/>
            <a:r>
              <a:rPr lang="en-US" sz="2400" b="1" dirty="0" smtClean="0">
                <a:solidFill>
                  <a:schemeClr val="accent1">
                    <a:lumMod val="75000"/>
                  </a:schemeClr>
                </a:solidFill>
              </a:rPr>
              <a:t>Comparison of results </a:t>
            </a:r>
            <a:br>
              <a:rPr lang="en-US" sz="2400" b="1" dirty="0" smtClean="0">
                <a:solidFill>
                  <a:schemeClr val="accent1">
                    <a:lumMod val="75000"/>
                  </a:schemeClr>
                </a:solidFill>
              </a:rPr>
            </a:br>
            <a:r>
              <a:rPr lang="ru-RU" sz="2400" b="1" dirty="0" smtClean="0">
                <a:solidFill>
                  <a:schemeClr val="accent1">
                    <a:lumMod val="75000"/>
                  </a:schemeClr>
                </a:solidFill>
              </a:rPr>
              <a:t>Сравнение результатов</a:t>
            </a:r>
            <a:endParaRPr lang="ru-RU" sz="2400" b="1" dirty="0">
              <a:solidFill>
                <a:schemeClr val="accent1">
                  <a:lumMod val="75000"/>
                </a:schemeClr>
              </a:solidFill>
            </a:endParaRPr>
          </a:p>
        </p:txBody>
      </p:sp>
      <p:sp>
        <p:nvSpPr>
          <p:cNvPr id="26629" name="Rectangle 5"/>
          <p:cNvSpPr>
            <a:spLocks noChangeArrowheads="1"/>
          </p:cNvSpPr>
          <p:nvPr/>
        </p:nvSpPr>
        <p:spPr bwMode="auto">
          <a:xfrm>
            <a:off x="4355976" y="699542"/>
            <a:ext cx="489654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4463"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a:t>
            </a: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Frequency and spectral density values for random disturbance</a:t>
            </a:r>
            <a:endParaRPr kumimoji="0" lang="ru-RU"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indent="144463" fontAlgn="base">
              <a:spcBef>
                <a:spcPct val="0"/>
              </a:spcBef>
              <a:spcAft>
                <a:spcPct val="0"/>
              </a:spcAft>
            </a:pPr>
            <a:r>
              <a:rPr lang="ru-RU" sz="1000" b="1" dirty="0" smtClean="0">
                <a:latin typeface="Times New Roman" pitchFamily="18" charset="0"/>
                <a:ea typeface="Times New Roman" pitchFamily="18" charset="0"/>
                <a:cs typeface="Times New Roman" pitchFamily="18" charset="0"/>
              </a:rPr>
              <a:t>Таблица 2. </a:t>
            </a:r>
            <a:r>
              <a:rPr lang="ru-RU" sz="1000" dirty="0" smtClean="0">
                <a:latin typeface="Times New Roman" pitchFamily="18" charset="0"/>
                <a:cs typeface="Times New Roman" pitchFamily="18" charset="0"/>
              </a:rPr>
              <a:t>Значение частот и спектральной плотности при случайном </a:t>
            </a:r>
          </a:p>
          <a:p>
            <a:pPr indent="144463" fontAlgn="base">
              <a:spcBef>
                <a:spcPct val="0"/>
              </a:spcBef>
              <a:spcAft>
                <a:spcPct val="0"/>
              </a:spcAft>
            </a:pPr>
            <a:r>
              <a:rPr lang="ru-RU" sz="1000" dirty="0" smtClean="0">
                <a:latin typeface="Times New Roman" pitchFamily="18" charset="0"/>
                <a:cs typeface="Times New Roman" pitchFamily="18" charset="0"/>
              </a:rPr>
              <a:t>возмущении</a:t>
            </a:r>
          </a:p>
        </p:txBody>
      </p:sp>
      <p:graphicFrame>
        <p:nvGraphicFramePr>
          <p:cNvPr id="10" name="Таблица 9"/>
          <p:cNvGraphicFramePr>
            <a:graphicFrameLocks noGrp="1"/>
          </p:cNvGraphicFramePr>
          <p:nvPr/>
        </p:nvGraphicFramePr>
        <p:xfrm>
          <a:off x="107504" y="1287780"/>
          <a:ext cx="4389491" cy="3855720"/>
        </p:xfrm>
        <a:graphic>
          <a:graphicData uri="http://schemas.openxmlformats.org/drawingml/2006/table">
            <a:tbl>
              <a:tblPr/>
              <a:tblGrid>
                <a:gridCol w="2160240"/>
                <a:gridCol w="1050034"/>
                <a:gridCol w="1179217"/>
              </a:tblGrid>
              <a:tr h="0">
                <a:tc>
                  <a:txBody>
                    <a:bodyPr/>
                    <a:lstStyle/>
                    <a:p>
                      <a:pPr indent="144145" algn="ctr" hangingPunct="0">
                        <a:lnSpc>
                          <a:spcPct val="115000"/>
                        </a:lnSpc>
                        <a:spcAft>
                          <a:spcPts val="0"/>
                        </a:spcAft>
                      </a:pPr>
                      <a:r>
                        <a:rPr lang="en-US" sz="1000" dirty="0" smtClean="0">
                          <a:latin typeface="Times New Roman" pitchFamily="18" charset="0"/>
                          <a:ea typeface="Times New Roman"/>
                          <a:cs typeface="Times New Roman" pitchFamily="18" charset="0"/>
                        </a:rPr>
                        <a:t>Harmonics</a:t>
                      </a:r>
                      <a:endParaRPr lang="ru-RU" sz="1000" dirty="0" smtClean="0">
                        <a:latin typeface="Times New Roman" pitchFamily="18" charset="0"/>
                        <a:ea typeface="Times New Roman"/>
                        <a:cs typeface="Times New Roman" pitchFamily="18" charset="0"/>
                      </a:endParaRPr>
                    </a:p>
                    <a:p>
                      <a:pPr marL="0" marR="0" indent="144145" algn="ctr" defTabSz="914400" rtl="0" eaLnBrk="1" fontAlgn="auto" latinLnBrk="0" hangingPunct="0">
                        <a:lnSpc>
                          <a:spcPct val="115000"/>
                        </a:lnSpc>
                        <a:spcBef>
                          <a:spcPts val="0"/>
                        </a:spcBef>
                        <a:spcAft>
                          <a:spcPts val="0"/>
                        </a:spcAft>
                        <a:buClrTx/>
                        <a:buSzTx/>
                        <a:buFontTx/>
                        <a:buNone/>
                        <a:tabLst/>
                        <a:defRPr/>
                      </a:pPr>
                      <a:r>
                        <a:rPr lang="ru-RU" sz="1000" dirty="0" smtClean="0">
                          <a:latin typeface="Times New Roman" pitchFamily="18" charset="0"/>
                          <a:ea typeface="Times New Roman"/>
                          <a:cs typeface="Times New Roman" pitchFamily="18" charset="0"/>
                        </a:rPr>
                        <a:t>Гармоника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44145" algn="ctr" hangingPunct="0">
                        <a:lnSpc>
                          <a:spcPct val="115000"/>
                        </a:lnSpc>
                        <a:spcAft>
                          <a:spcPts val="0"/>
                        </a:spcAft>
                      </a:pPr>
                      <a:r>
                        <a:rPr lang="en-US" sz="1000" dirty="0">
                          <a:latin typeface="Times New Roman" pitchFamily="18" charset="0"/>
                          <a:ea typeface="Times New Roman"/>
                          <a:cs typeface="Times New Roman" pitchFamily="18" charset="0"/>
                        </a:rPr>
                        <a:t>Frequency, </a:t>
                      </a:r>
                      <a:r>
                        <a:rPr lang="en-US" sz="1000" i="1" dirty="0" smtClean="0">
                          <a:latin typeface="Times New Roman" pitchFamily="18" charset="0"/>
                          <a:ea typeface="Times New Roman"/>
                          <a:cs typeface="Times New Roman" pitchFamily="18" charset="0"/>
                        </a:rPr>
                        <a:t>Hz</a:t>
                      </a:r>
                      <a:endParaRPr lang="ru-RU" sz="1000" i="1" dirty="0" smtClean="0">
                        <a:latin typeface="Times New Roman" pitchFamily="18" charset="0"/>
                        <a:ea typeface="Times New Roman"/>
                        <a:cs typeface="Times New Roman" pitchFamily="18" charset="0"/>
                      </a:endParaRPr>
                    </a:p>
                    <a:p>
                      <a:pPr marL="0" marR="0" indent="144145" algn="ctr" defTabSz="914400" rtl="0" eaLnBrk="1" fontAlgn="auto" latinLnBrk="0" hangingPunct="0">
                        <a:lnSpc>
                          <a:spcPct val="115000"/>
                        </a:lnSpc>
                        <a:spcBef>
                          <a:spcPts val="0"/>
                        </a:spcBef>
                        <a:spcAft>
                          <a:spcPts val="0"/>
                        </a:spcAft>
                        <a:buClrTx/>
                        <a:buSzTx/>
                        <a:buFontTx/>
                        <a:buNone/>
                        <a:tabLst/>
                        <a:defRPr/>
                      </a:pPr>
                      <a:r>
                        <a:rPr lang="ru-RU" sz="1000" i="0" dirty="0" smtClean="0">
                          <a:latin typeface="Times New Roman" pitchFamily="18" charset="0"/>
                          <a:ea typeface="Times New Roman"/>
                          <a:cs typeface="Times New Roman" pitchFamily="18" charset="0"/>
                        </a:rPr>
                        <a:t>Частота</a:t>
                      </a:r>
                      <a:r>
                        <a:rPr lang="ru-RU" sz="1000" i="1" dirty="0" smtClean="0">
                          <a:latin typeface="Times New Roman" pitchFamily="18" charset="0"/>
                          <a:ea typeface="Times New Roman"/>
                          <a:cs typeface="Times New Roman" pitchFamily="18" charset="0"/>
                        </a:rPr>
                        <a:t>,</a:t>
                      </a:r>
                      <a:r>
                        <a:rPr lang="ru-RU" sz="1000" i="1" baseline="0" dirty="0" smtClean="0">
                          <a:latin typeface="Times New Roman" pitchFamily="18" charset="0"/>
                          <a:ea typeface="Times New Roman"/>
                          <a:cs typeface="Times New Roman" pitchFamily="18" charset="0"/>
                        </a:rPr>
                        <a:t> Гц</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44145" algn="ctr" hangingPunct="0">
                        <a:lnSpc>
                          <a:spcPct val="115000"/>
                        </a:lnSpc>
                        <a:spcAft>
                          <a:spcPts val="0"/>
                        </a:spcAft>
                      </a:pPr>
                      <a:r>
                        <a:rPr lang="en-US" sz="1000" dirty="0">
                          <a:latin typeface="Times New Roman" pitchFamily="18" charset="0"/>
                          <a:ea typeface="Times New Roman"/>
                          <a:cs typeface="Times New Roman" pitchFamily="18" charset="0"/>
                        </a:rPr>
                        <a:t>Amplitude, </a:t>
                      </a:r>
                      <a:r>
                        <a:rPr lang="en-US" sz="1000" i="1" dirty="0" smtClean="0">
                          <a:latin typeface="Times New Roman" pitchFamily="18" charset="0"/>
                          <a:ea typeface="Times New Roman"/>
                          <a:cs typeface="Times New Roman" pitchFamily="18" charset="0"/>
                        </a:rPr>
                        <a:t>mm</a:t>
                      </a:r>
                      <a:endParaRPr lang="ru-RU" sz="1000" i="1" dirty="0" smtClean="0">
                        <a:latin typeface="Times New Roman" pitchFamily="18" charset="0"/>
                        <a:ea typeface="Times New Roman"/>
                        <a:cs typeface="Times New Roman" pitchFamily="18" charset="0"/>
                      </a:endParaRPr>
                    </a:p>
                    <a:p>
                      <a:pPr indent="144145" algn="ctr" hangingPunct="0">
                        <a:lnSpc>
                          <a:spcPct val="115000"/>
                        </a:lnSpc>
                        <a:spcAft>
                          <a:spcPts val="0"/>
                        </a:spcAft>
                      </a:pPr>
                      <a:r>
                        <a:rPr lang="ru-RU" sz="1000" kern="1200" dirty="0" smtClean="0">
                          <a:solidFill>
                            <a:schemeClr val="tx1"/>
                          </a:solidFill>
                          <a:latin typeface="Times New Roman" pitchFamily="18" charset="0"/>
                          <a:ea typeface="Times New Roman"/>
                          <a:cs typeface="Times New Roman" pitchFamily="18" charset="0"/>
                        </a:rPr>
                        <a:t>Амплитуда, мм</a:t>
                      </a:r>
                      <a:endParaRPr lang="ru-RU" sz="1000" kern="1200" dirty="0">
                        <a:solidFill>
                          <a:schemeClr val="tx1"/>
                        </a:solidFill>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fundamental harmonic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indent="144145" algn="l" hangingPunct="0">
                        <a:lnSpc>
                          <a:spcPct val="115000"/>
                        </a:lnSpc>
                        <a:spcAft>
                          <a:spcPts val="0"/>
                        </a:spcAft>
                      </a:pPr>
                      <a:r>
                        <a:rPr lang="ru-RU" sz="1000" kern="1200" dirty="0" smtClean="0">
                          <a:solidFill>
                            <a:schemeClr val="tx1"/>
                          </a:solidFill>
                          <a:latin typeface="Times New Roman" pitchFamily="18" charset="0"/>
                          <a:ea typeface="+mn-ea"/>
                          <a:cs typeface="Times New Roman" pitchFamily="18" charset="0"/>
                        </a:rPr>
                        <a:t>Основная</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1.6</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103</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first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Первая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3.2</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1.383</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second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Вторая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4.8</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1.108</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third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Третья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6.4</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1.083</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fourth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Четвёртая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8.0</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0.6003</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fifth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Пятая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9.6</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0.6562</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sixth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Шестая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11.2</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0.5467</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seventh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Седьмая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12.8</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0.9751</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eighth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Восьмая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a:latin typeface="Times New Roman" pitchFamily="18" charset="0"/>
                          <a:ea typeface="Times New Roman"/>
                          <a:cs typeface="Times New Roman" pitchFamily="18" charset="0"/>
                        </a:rPr>
                        <a:t>14.4</a:t>
                      </a:r>
                      <a:endParaRPr lang="ru-RU" sz="100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1.184</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indent="144145" algn="l" hangingPunct="0">
                        <a:lnSpc>
                          <a:spcPct val="115000"/>
                        </a:lnSpc>
                        <a:spcAft>
                          <a:spcPts val="0"/>
                        </a:spcAft>
                      </a:pPr>
                      <a:r>
                        <a:rPr lang="en-US" sz="1000" dirty="0">
                          <a:latin typeface="Times New Roman" pitchFamily="18" charset="0"/>
                          <a:ea typeface="Times New Roman"/>
                          <a:cs typeface="Times New Roman" pitchFamily="18" charset="0"/>
                        </a:rPr>
                        <a:t>The ninth </a:t>
                      </a:r>
                      <a:r>
                        <a:rPr lang="en-US" sz="1000" dirty="0" err="1">
                          <a:latin typeface="Times New Roman" pitchFamily="18" charset="0"/>
                          <a:ea typeface="Times New Roman"/>
                          <a:cs typeface="Times New Roman" pitchFamily="18" charset="0"/>
                        </a:rPr>
                        <a:t>ultraharmonic</a:t>
                      </a:r>
                      <a:r>
                        <a:rPr lang="en-US" sz="1000" dirty="0">
                          <a:latin typeface="Times New Roman" pitchFamily="18" charset="0"/>
                          <a:ea typeface="Times New Roman"/>
                          <a:cs typeface="Times New Roman" pitchFamily="18" charset="0"/>
                        </a:rPr>
                        <a:t> </a:t>
                      </a:r>
                      <a:r>
                        <a:rPr lang="en-US" sz="1000" dirty="0" smtClean="0">
                          <a:latin typeface="Times New Roman" pitchFamily="18" charset="0"/>
                          <a:ea typeface="Times New Roman"/>
                          <a:cs typeface="Times New Roman" pitchFamily="18" charset="0"/>
                        </a:rPr>
                        <a:t>curve</a:t>
                      </a:r>
                      <a:endParaRPr lang="ru-RU" sz="1000" dirty="0" smtClean="0">
                        <a:latin typeface="Times New Roman" pitchFamily="18" charset="0"/>
                        <a:ea typeface="Times New Roman"/>
                        <a:cs typeface="Times New Roman" pitchFamily="18" charset="0"/>
                      </a:endParaRPr>
                    </a:p>
                    <a:p>
                      <a:pPr marL="0" marR="0" indent="144145" algn="l" defTabSz="914400" rtl="0" eaLnBrk="1" fontAlgn="auto" latinLnBrk="0" hangingPunct="0">
                        <a:lnSpc>
                          <a:spcPct val="115000"/>
                        </a:lnSpc>
                        <a:spcBef>
                          <a:spcPts val="0"/>
                        </a:spcBef>
                        <a:spcAft>
                          <a:spcPts val="0"/>
                        </a:spcAft>
                        <a:buClrTx/>
                        <a:buSzTx/>
                        <a:buFontTx/>
                        <a:buNone/>
                        <a:tabLst/>
                        <a:defRPr/>
                      </a:pPr>
                      <a:r>
                        <a:rPr lang="ru-RU" sz="1000" kern="1200" dirty="0" smtClean="0">
                          <a:solidFill>
                            <a:schemeClr val="tx1"/>
                          </a:solidFill>
                          <a:latin typeface="Times New Roman" pitchFamily="18" charset="0"/>
                          <a:ea typeface="+mn-ea"/>
                          <a:cs typeface="Times New Roman" pitchFamily="18" charset="0"/>
                        </a:rPr>
                        <a:t>Девятая </a:t>
                      </a:r>
                      <a:r>
                        <a:rPr lang="ru-RU" sz="1000" kern="1200" dirty="0" err="1" smtClean="0">
                          <a:solidFill>
                            <a:schemeClr val="tx1"/>
                          </a:solidFill>
                          <a:latin typeface="Times New Roman" pitchFamily="18" charset="0"/>
                          <a:ea typeface="+mn-ea"/>
                          <a:cs typeface="Times New Roman" pitchFamily="18" charset="0"/>
                        </a:rPr>
                        <a:t>ультрагармоника</a:t>
                      </a:r>
                      <a:endParaRPr lang="ru-RU" sz="1000" dirty="0" smtClean="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16.0</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21590" algn="ctr" hangingPunct="0">
                        <a:lnSpc>
                          <a:spcPct val="115000"/>
                        </a:lnSpc>
                        <a:spcAft>
                          <a:spcPts val="0"/>
                        </a:spcAft>
                      </a:pPr>
                      <a:r>
                        <a:rPr lang="en-US" sz="1000" dirty="0">
                          <a:latin typeface="Times New Roman" pitchFamily="18" charset="0"/>
                          <a:ea typeface="Times New Roman"/>
                          <a:cs typeface="Times New Roman" pitchFamily="18" charset="0"/>
                        </a:rPr>
                        <a:t>0.5384</a:t>
                      </a:r>
                      <a:endParaRPr lang="ru-RU" sz="1000" dirty="0">
                        <a:latin typeface="Times New Roman" pitchFamily="18" charset="0"/>
                        <a:ea typeface="Times New Roman"/>
                        <a:cs typeface="Times New Roman"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6631" name="Rectangle 7"/>
          <p:cNvSpPr>
            <a:spLocks noChangeArrowheads="1"/>
          </p:cNvSpPr>
          <p:nvPr/>
        </p:nvSpPr>
        <p:spPr bwMode="auto">
          <a:xfrm>
            <a:off x="0" y="627534"/>
            <a:ext cx="457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225"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Table </a:t>
            </a:r>
            <a:r>
              <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en-US"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value of the frequencies and amplitudes of the harmonic composition of nonlinear oscillations with sinusoidal disturbance.</a:t>
            </a:r>
            <a:endParaRPr kumimoji="0" lang="ru-RU" sz="1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r>
              <a:rPr lang="ru-RU" sz="1000" b="1" dirty="0" smtClean="0">
                <a:latin typeface="Times New Roman" pitchFamily="18" charset="0"/>
                <a:cs typeface="Times New Roman" pitchFamily="18" charset="0"/>
              </a:rPr>
              <a:t>Таблица 1. </a:t>
            </a:r>
            <a:r>
              <a:rPr lang="ru-RU" sz="1000" dirty="0" smtClean="0">
                <a:latin typeface="Times New Roman" pitchFamily="18" charset="0"/>
                <a:cs typeface="Times New Roman" pitchFamily="18" charset="0"/>
              </a:rPr>
              <a:t>Значение частот и амплитуд гармонического состава нелинейных колебаний при синусоидальном возмущении</a:t>
            </a:r>
          </a:p>
          <a:p>
            <a:pPr marL="0" marR="0" lvl="0" indent="22225" algn="l"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22225"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2" name="Таблица 21"/>
          <p:cNvGraphicFramePr>
            <a:graphicFrameLocks noGrp="1"/>
          </p:cNvGraphicFramePr>
          <p:nvPr/>
        </p:nvGraphicFramePr>
        <p:xfrm>
          <a:off x="4572000" y="1275606"/>
          <a:ext cx="4318000" cy="1965960"/>
        </p:xfrm>
        <a:graphic>
          <a:graphicData uri="http://schemas.openxmlformats.org/drawingml/2006/table">
            <a:tbl>
              <a:tblPr/>
              <a:tblGrid>
                <a:gridCol w="1872208"/>
                <a:gridCol w="1010692"/>
                <a:gridCol w="1435100"/>
              </a:tblGrid>
              <a:tr h="0">
                <a:tc>
                  <a:txBody>
                    <a:bodyPr/>
                    <a:lstStyle/>
                    <a:p>
                      <a:pPr indent="146050" algn="ctr" hangingPunct="0">
                        <a:lnSpc>
                          <a:spcPct val="115000"/>
                        </a:lnSpc>
                        <a:spcAft>
                          <a:spcPts val="0"/>
                        </a:spcAft>
                      </a:pPr>
                      <a:r>
                        <a:rPr lang="en-US" sz="1000" kern="1200" dirty="0">
                          <a:solidFill>
                            <a:srgbClr val="000000"/>
                          </a:solidFill>
                          <a:latin typeface="Times New Roman"/>
                          <a:ea typeface="Times New Roman"/>
                          <a:cs typeface="Times New Roman"/>
                        </a:rPr>
                        <a:t>Harmonics </a:t>
                      </a:r>
                      <a:endParaRPr lang="ru-RU" sz="1100" dirty="0">
                        <a:latin typeface="Calibri"/>
                        <a:ea typeface="Calibri"/>
                        <a:cs typeface="Times New Roman"/>
                      </a:endParaRPr>
                    </a:p>
                    <a:p>
                      <a:pPr indent="146050" algn="ctr" hangingPunct="0">
                        <a:lnSpc>
                          <a:spcPct val="115000"/>
                        </a:lnSpc>
                        <a:spcAft>
                          <a:spcPts val="0"/>
                        </a:spcAft>
                      </a:pPr>
                      <a:r>
                        <a:rPr lang="ru-RU" sz="1000" kern="1200" dirty="0">
                          <a:solidFill>
                            <a:srgbClr val="000000"/>
                          </a:solidFill>
                          <a:latin typeface="Times New Roman"/>
                          <a:ea typeface="Times New Roman"/>
                          <a:cs typeface="Times New Roman"/>
                        </a:rPr>
                        <a:t>Гармоника </a:t>
                      </a:r>
                      <a:endParaRPr lang="ru-RU" sz="1100" dirty="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US" sz="1000" kern="1200">
                          <a:solidFill>
                            <a:srgbClr val="000000"/>
                          </a:solidFill>
                          <a:latin typeface="Times New Roman"/>
                          <a:ea typeface="Times New Roman"/>
                          <a:cs typeface="Times New Roman"/>
                        </a:rPr>
                        <a:t>Frequency, </a:t>
                      </a:r>
                      <a:r>
                        <a:rPr lang="en-US" sz="1000" i="1" kern="1200">
                          <a:solidFill>
                            <a:srgbClr val="000000"/>
                          </a:solidFill>
                          <a:latin typeface="Times New Roman"/>
                          <a:ea typeface="Times New Roman"/>
                          <a:cs typeface="Times New Roman"/>
                        </a:rPr>
                        <a:t>Hz </a:t>
                      </a:r>
                      <a:endParaRPr lang="ru-RU" sz="1100">
                        <a:latin typeface="Calibri"/>
                        <a:ea typeface="Calibri"/>
                        <a:cs typeface="Times New Roman"/>
                      </a:endParaRPr>
                    </a:p>
                    <a:p>
                      <a:pPr algn="ctr" hangingPunct="0">
                        <a:lnSpc>
                          <a:spcPct val="115000"/>
                        </a:lnSpc>
                        <a:spcAft>
                          <a:spcPts val="0"/>
                        </a:spcAft>
                      </a:pPr>
                      <a:r>
                        <a:rPr lang="ru-RU" sz="1000" kern="1200">
                          <a:solidFill>
                            <a:srgbClr val="000000"/>
                          </a:solidFill>
                          <a:latin typeface="Times New Roman"/>
                          <a:ea typeface="Times New Roman"/>
                          <a:cs typeface="Times New Roman"/>
                        </a:rPr>
                        <a:t>Частота</a:t>
                      </a:r>
                      <a:r>
                        <a:rPr lang="ru-RU" sz="1000" i="1" kern="1200">
                          <a:solidFill>
                            <a:srgbClr val="000000"/>
                          </a:solidFill>
                          <a:latin typeface="Times New Roman"/>
                          <a:ea typeface="Times New Roman"/>
                          <a:cs typeface="Times New Roman"/>
                        </a:rPr>
                        <a:t>, Гц</a:t>
                      </a:r>
                      <a:r>
                        <a:rPr lang="ru-RU" sz="1000" kern="1200">
                          <a:solidFill>
                            <a:srgbClr val="000000"/>
                          </a:solidFill>
                          <a:latin typeface="Times New Roman"/>
                          <a:ea typeface="Times New Roman"/>
                          <a:cs typeface="Times New Roman"/>
                        </a:rPr>
                        <a:t>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 algn="ctr" hangingPunct="0">
                        <a:lnSpc>
                          <a:spcPct val="115000"/>
                        </a:lnSpc>
                        <a:spcAft>
                          <a:spcPts val="0"/>
                        </a:spcAft>
                      </a:pPr>
                      <a:r>
                        <a:rPr lang="en-US" sz="1000" kern="1200">
                          <a:solidFill>
                            <a:srgbClr val="000000"/>
                          </a:solidFill>
                          <a:latin typeface="Times New Roman"/>
                          <a:ea typeface="Times New Roman"/>
                          <a:cs typeface="Times New Roman"/>
                        </a:rPr>
                        <a:t>Spectral density</a:t>
                      </a:r>
                      <a:r>
                        <a:rPr lang="ru-RU" sz="1000" kern="1200">
                          <a:solidFill>
                            <a:srgbClr val="000000"/>
                          </a:solidFill>
                          <a:latin typeface="Times New Roman"/>
                          <a:ea typeface="Times New Roman"/>
                          <a:cs typeface="Times New Roman"/>
                        </a:rPr>
                        <a:t>, </a:t>
                      </a:r>
                      <a:r>
                        <a:rPr lang="en-US" sz="1000" i="1" kern="1200">
                          <a:solidFill>
                            <a:srgbClr val="000000"/>
                          </a:solidFill>
                          <a:latin typeface="Times New Roman"/>
                          <a:ea typeface="Times New Roman"/>
                          <a:cs typeface="Times New Roman"/>
                        </a:rPr>
                        <a:t>mm</a:t>
                      </a:r>
                      <a:r>
                        <a:rPr lang="en-US" sz="1000" kern="1200">
                          <a:solidFill>
                            <a:srgbClr val="000000"/>
                          </a:solidFill>
                          <a:latin typeface="Times New Roman"/>
                          <a:ea typeface="Times New Roman"/>
                          <a:cs typeface="Times New Roman"/>
                        </a:rPr>
                        <a:t> </a:t>
                      </a:r>
                      <a:r>
                        <a:rPr lang="ru-RU" sz="1000" i="1" kern="1200" baseline="30000">
                          <a:solidFill>
                            <a:srgbClr val="000000"/>
                          </a:solidFill>
                          <a:latin typeface="Times New Roman"/>
                          <a:ea typeface="Times New Roman"/>
                          <a:cs typeface="Times New Roman"/>
                        </a:rPr>
                        <a:t>2</a:t>
                      </a:r>
                      <a:r>
                        <a:rPr lang="en-US" sz="1000" i="1" kern="1200">
                          <a:solidFill>
                            <a:srgbClr val="000000"/>
                          </a:solidFill>
                          <a:latin typeface="Times New Roman"/>
                          <a:ea typeface="Times New Roman"/>
                          <a:cs typeface="Times New Roman"/>
                        </a:rPr>
                        <a:t>s</a:t>
                      </a:r>
                      <a:endParaRPr lang="ru-RU" sz="1100">
                        <a:latin typeface="Calibri"/>
                        <a:ea typeface="Calibri"/>
                        <a:cs typeface="Times New Roman"/>
                      </a:endParaRPr>
                    </a:p>
                    <a:p>
                      <a:pPr indent="-2540" algn="ctr" hangingPunct="0">
                        <a:lnSpc>
                          <a:spcPct val="115000"/>
                        </a:lnSpc>
                        <a:spcAft>
                          <a:spcPts val="0"/>
                        </a:spcAft>
                      </a:pPr>
                      <a:r>
                        <a:rPr lang="ru-RU" sz="1000" kern="1200">
                          <a:solidFill>
                            <a:srgbClr val="000000"/>
                          </a:solidFill>
                          <a:latin typeface="Times New Roman"/>
                          <a:ea typeface="Times New Roman"/>
                          <a:cs typeface="Times New Roman"/>
                        </a:rPr>
                        <a:t>Спектральная плотность, </a:t>
                      </a:r>
                      <a:r>
                        <a:rPr lang="ru-RU" sz="1000" i="1" kern="1200">
                          <a:solidFill>
                            <a:srgbClr val="000000"/>
                          </a:solidFill>
                          <a:latin typeface="Times New Roman"/>
                          <a:ea typeface="Times New Roman"/>
                          <a:cs typeface="Times New Roman"/>
                        </a:rPr>
                        <a:t>мм</a:t>
                      </a:r>
                      <a:r>
                        <a:rPr lang="ru-RU" sz="1000" i="1" kern="1200" baseline="30000">
                          <a:solidFill>
                            <a:srgbClr val="000000"/>
                          </a:solidFill>
                          <a:latin typeface="Times New Roman"/>
                          <a:ea typeface="Times New Roman"/>
                          <a:cs typeface="Times New Roman"/>
                        </a:rPr>
                        <a:t>2 </a:t>
                      </a:r>
                      <a:r>
                        <a:rPr lang="ru-RU" sz="1000" i="1" kern="1200">
                          <a:solidFill>
                            <a:srgbClr val="000000"/>
                          </a:solidFill>
                          <a:latin typeface="Times New Roman"/>
                          <a:ea typeface="Times New Roman"/>
                          <a:cs typeface="Times New Roman"/>
                        </a:rPr>
                        <a:t>с</a:t>
                      </a:r>
                      <a:r>
                        <a:rPr lang="ru-RU" sz="1000" kern="1200">
                          <a:solidFill>
                            <a:srgbClr val="000000"/>
                          </a:solidFill>
                          <a:latin typeface="Times New Roman"/>
                          <a:ea typeface="Times New Roman"/>
                          <a:cs typeface="Times New Roman"/>
                        </a:rPr>
                        <a:t>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lnSpc>
                          <a:spcPct val="115000"/>
                        </a:lnSpc>
                        <a:spcAft>
                          <a:spcPts val="0"/>
                        </a:spcAft>
                      </a:pPr>
                      <a:r>
                        <a:rPr lang="en-US" sz="1000" kern="1200">
                          <a:solidFill>
                            <a:srgbClr val="000000"/>
                          </a:solidFill>
                          <a:latin typeface="Times New Roman"/>
                          <a:ea typeface="Times New Roman"/>
                          <a:cs typeface="Times New Roman"/>
                        </a:rPr>
                        <a:t>The fundamental harmonic curve </a:t>
                      </a:r>
                      <a:endParaRPr lang="ru-RU" sz="1100">
                        <a:latin typeface="Calibri"/>
                        <a:ea typeface="Calibri"/>
                        <a:cs typeface="Times New Roman"/>
                      </a:endParaRPr>
                    </a:p>
                    <a:p>
                      <a:pPr hangingPunct="0">
                        <a:lnSpc>
                          <a:spcPct val="115000"/>
                        </a:lnSpc>
                        <a:spcAft>
                          <a:spcPts val="0"/>
                        </a:spcAft>
                      </a:pPr>
                      <a:r>
                        <a:rPr lang="ru-RU" sz="1000" kern="1200">
                          <a:solidFill>
                            <a:srgbClr val="000000"/>
                          </a:solidFill>
                          <a:latin typeface="Times New Roman"/>
                          <a:ea typeface="Times New Roman"/>
                          <a:cs typeface="Times New Roman"/>
                        </a:rPr>
                        <a:t>Основная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US" sz="1000" kern="1200">
                          <a:solidFill>
                            <a:srgbClr val="000000"/>
                          </a:solidFill>
                          <a:latin typeface="Times New Roman"/>
                          <a:ea typeface="Times New Roman"/>
                          <a:cs typeface="Times New Roman"/>
                        </a:rPr>
                        <a:t>1.6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 algn="ctr" hangingPunct="0">
                        <a:lnSpc>
                          <a:spcPct val="115000"/>
                        </a:lnSpc>
                        <a:spcAft>
                          <a:spcPts val="0"/>
                        </a:spcAft>
                      </a:pPr>
                      <a:r>
                        <a:rPr lang="en-US" sz="1000" kern="1200">
                          <a:solidFill>
                            <a:srgbClr val="000000"/>
                          </a:solidFill>
                          <a:latin typeface="Times New Roman"/>
                          <a:ea typeface="Times New Roman"/>
                          <a:cs typeface="Times New Roman"/>
                        </a:rPr>
                        <a:t>2430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lnSpc>
                          <a:spcPct val="115000"/>
                        </a:lnSpc>
                        <a:spcAft>
                          <a:spcPts val="0"/>
                        </a:spcAft>
                      </a:pPr>
                      <a:r>
                        <a:rPr lang="en-US" sz="1000" kern="1200">
                          <a:solidFill>
                            <a:srgbClr val="000000"/>
                          </a:solidFill>
                          <a:latin typeface="Times New Roman"/>
                          <a:ea typeface="Times New Roman"/>
                          <a:cs typeface="Times New Roman"/>
                        </a:rPr>
                        <a:t>The first ultraharmonic curve </a:t>
                      </a:r>
                      <a:endParaRPr lang="ru-RU" sz="1100">
                        <a:latin typeface="Calibri"/>
                        <a:ea typeface="Calibri"/>
                        <a:cs typeface="Times New Roman"/>
                      </a:endParaRPr>
                    </a:p>
                    <a:p>
                      <a:pPr hangingPunct="0">
                        <a:lnSpc>
                          <a:spcPct val="115000"/>
                        </a:lnSpc>
                        <a:spcAft>
                          <a:spcPts val="0"/>
                        </a:spcAft>
                      </a:pPr>
                      <a:r>
                        <a:rPr lang="ru-RU" sz="1000" kern="1200">
                          <a:solidFill>
                            <a:srgbClr val="000000"/>
                          </a:solidFill>
                          <a:latin typeface="Times New Roman"/>
                          <a:ea typeface="Times New Roman"/>
                          <a:cs typeface="Times New Roman"/>
                        </a:rPr>
                        <a:t>Первая ультрагармоника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US" sz="1000" kern="1200">
                          <a:solidFill>
                            <a:srgbClr val="000000"/>
                          </a:solidFill>
                          <a:latin typeface="Times New Roman"/>
                          <a:ea typeface="Times New Roman"/>
                          <a:cs typeface="Times New Roman"/>
                        </a:rPr>
                        <a:t>3.1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 algn="ctr" hangingPunct="0">
                        <a:lnSpc>
                          <a:spcPct val="115000"/>
                        </a:lnSpc>
                        <a:spcAft>
                          <a:spcPts val="0"/>
                        </a:spcAft>
                      </a:pPr>
                      <a:r>
                        <a:rPr lang="en-US" sz="1000" kern="1200">
                          <a:solidFill>
                            <a:srgbClr val="000000"/>
                          </a:solidFill>
                          <a:latin typeface="Times New Roman"/>
                          <a:ea typeface="Times New Roman"/>
                          <a:cs typeface="Times New Roman"/>
                        </a:rPr>
                        <a:t>360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lnSpc>
                          <a:spcPct val="115000"/>
                        </a:lnSpc>
                        <a:spcAft>
                          <a:spcPts val="0"/>
                        </a:spcAft>
                      </a:pPr>
                      <a:r>
                        <a:rPr lang="en-US" sz="1000" kern="1200">
                          <a:solidFill>
                            <a:srgbClr val="000000"/>
                          </a:solidFill>
                          <a:latin typeface="Times New Roman"/>
                          <a:ea typeface="Times New Roman"/>
                          <a:cs typeface="Times New Roman"/>
                        </a:rPr>
                        <a:t>The second ultraharmonic curve </a:t>
                      </a:r>
                      <a:endParaRPr lang="ru-RU" sz="1100">
                        <a:latin typeface="Calibri"/>
                        <a:ea typeface="Calibri"/>
                        <a:cs typeface="Times New Roman"/>
                      </a:endParaRPr>
                    </a:p>
                    <a:p>
                      <a:pPr hangingPunct="0">
                        <a:lnSpc>
                          <a:spcPct val="115000"/>
                        </a:lnSpc>
                        <a:spcAft>
                          <a:spcPts val="0"/>
                        </a:spcAft>
                      </a:pPr>
                      <a:r>
                        <a:rPr lang="ru-RU" sz="1000" kern="1200">
                          <a:solidFill>
                            <a:srgbClr val="000000"/>
                          </a:solidFill>
                          <a:latin typeface="Times New Roman"/>
                          <a:ea typeface="Times New Roman"/>
                          <a:cs typeface="Times New Roman"/>
                        </a:rPr>
                        <a:t>Вторая ультрагармоника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US" sz="1000" kern="1200">
                          <a:solidFill>
                            <a:srgbClr val="000000"/>
                          </a:solidFill>
                          <a:latin typeface="Times New Roman"/>
                          <a:ea typeface="Times New Roman"/>
                          <a:cs typeface="Times New Roman"/>
                        </a:rPr>
                        <a:t>4.75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 algn="ctr" hangingPunct="0">
                        <a:lnSpc>
                          <a:spcPct val="115000"/>
                        </a:lnSpc>
                        <a:spcAft>
                          <a:spcPts val="0"/>
                        </a:spcAft>
                      </a:pPr>
                      <a:r>
                        <a:rPr lang="en-US" sz="1000" kern="1200">
                          <a:solidFill>
                            <a:srgbClr val="000000"/>
                          </a:solidFill>
                          <a:latin typeface="Times New Roman"/>
                          <a:ea typeface="Times New Roman"/>
                          <a:cs typeface="Times New Roman"/>
                        </a:rPr>
                        <a:t>410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lnSpc>
                          <a:spcPct val="115000"/>
                        </a:lnSpc>
                        <a:spcAft>
                          <a:spcPts val="0"/>
                        </a:spcAft>
                      </a:pPr>
                      <a:r>
                        <a:rPr lang="en-US" sz="1000" kern="1200">
                          <a:solidFill>
                            <a:srgbClr val="000000"/>
                          </a:solidFill>
                          <a:latin typeface="Times New Roman"/>
                          <a:ea typeface="Times New Roman"/>
                          <a:cs typeface="Times New Roman"/>
                        </a:rPr>
                        <a:t>The third ultraharmonic curve </a:t>
                      </a:r>
                      <a:endParaRPr lang="ru-RU" sz="1100">
                        <a:latin typeface="Calibri"/>
                        <a:ea typeface="Calibri"/>
                        <a:cs typeface="Times New Roman"/>
                      </a:endParaRPr>
                    </a:p>
                    <a:p>
                      <a:pPr hangingPunct="0">
                        <a:lnSpc>
                          <a:spcPct val="115000"/>
                        </a:lnSpc>
                        <a:spcAft>
                          <a:spcPts val="0"/>
                        </a:spcAft>
                      </a:pPr>
                      <a:r>
                        <a:rPr lang="ru-RU" sz="1000" kern="1200">
                          <a:solidFill>
                            <a:srgbClr val="000000"/>
                          </a:solidFill>
                          <a:latin typeface="Times New Roman"/>
                          <a:ea typeface="Times New Roman"/>
                          <a:cs typeface="Times New Roman"/>
                        </a:rPr>
                        <a:t>Третья ультрагармоника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US" sz="1000" kern="1200">
                          <a:solidFill>
                            <a:srgbClr val="000000"/>
                          </a:solidFill>
                          <a:latin typeface="Times New Roman"/>
                          <a:ea typeface="Times New Roman"/>
                          <a:cs typeface="Times New Roman"/>
                        </a:rPr>
                        <a:t>6.5 </a:t>
                      </a:r>
                      <a:endParaRPr lang="ru-RU" sz="110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 algn="ctr" hangingPunct="0">
                        <a:lnSpc>
                          <a:spcPct val="115000"/>
                        </a:lnSpc>
                        <a:spcAft>
                          <a:spcPts val="0"/>
                        </a:spcAft>
                      </a:pPr>
                      <a:r>
                        <a:rPr lang="en-US" sz="1000" kern="1200" dirty="0">
                          <a:solidFill>
                            <a:srgbClr val="000000"/>
                          </a:solidFill>
                          <a:latin typeface="Times New Roman"/>
                          <a:ea typeface="Times New Roman"/>
                          <a:cs typeface="Times New Roman"/>
                        </a:rPr>
                        <a:t>290 </a:t>
                      </a:r>
                      <a:endParaRPr lang="ru-RU" sz="1100" dirty="0">
                        <a:latin typeface="Calibri"/>
                        <a:ea typeface="Calibri"/>
                        <a:cs typeface="Times New Roman"/>
                      </a:endParaRPr>
                    </a:p>
                  </a:txBody>
                  <a:tcPr marL="68580" marR="6858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 name="Прямоугольник 23"/>
          <p:cNvSpPr/>
          <p:nvPr/>
        </p:nvSpPr>
        <p:spPr>
          <a:xfrm>
            <a:off x="4572000" y="3219822"/>
            <a:ext cx="4248472" cy="2092881"/>
          </a:xfrm>
          <a:prstGeom prst="rect">
            <a:avLst/>
          </a:prstGeom>
        </p:spPr>
        <p:txBody>
          <a:bodyPr wrap="square">
            <a:spAutoFit/>
          </a:bodyPr>
          <a:lstStyle/>
          <a:p>
            <a:pPr hangingPunct="0"/>
            <a:r>
              <a:rPr lang="en-US" sz="1000" dirty="0" smtClean="0">
                <a:solidFill>
                  <a:schemeClr val="accent1">
                    <a:lumMod val="75000"/>
                  </a:schemeClr>
                </a:solidFill>
              </a:rPr>
              <a:t>The study shows that the method of probabilistic analysis of random oscillations of a nonlinear system based on the averaging procedure over a set of implementations allows one to obtain sufficiently reliable characteristics of the random processes under study. The given method can be used in the future for probabilistic calculation of more complex nonlinear systems with a finite number of degrees of freedom.</a:t>
            </a:r>
            <a:endParaRPr lang="ru-RU" sz="1000" dirty="0" smtClean="0">
              <a:solidFill>
                <a:schemeClr val="accent1">
                  <a:lumMod val="75000"/>
                </a:schemeClr>
              </a:solidFill>
            </a:endParaRPr>
          </a:p>
          <a:p>
            <a:pPr hangingPunct="0"/>
            <a:r>
              <a:rPr lang="ru-RU" sz="1000" dirty="0" smtClean="0">
                <a:solidFill>
                  <a:schemeClr val="accent1">
                    <a:lumMod val="75000"/>
                  </a:schemeClr>
                </a:solidFill>
              </a:rPr>
              <a:t>Проведённое исследование показывает, что методика вероятностного анализа случайных колебаний нелинейной системы на основе процедуры усреднения по множеству реализаций позволяет получить достаточно достоверные характеристики исследуемых случайных процессов и может быть использована в дальнейшем для вероятностного расчёта более сложных нелинейных систем с конечным числом степеней свободы.</a:t>
            </a:r>
          </a:p>
          <a:p>
            <a:pPr hangingPunct="0"/>
            <a:endParaRPr lang="ru-RU" sz="1000" dirty="0"/>
          </a:p>
        </p:txBody>
      </p:sp>
      <p:sp>
        <p:nvSpPr>
          <p:cNvPr id="8" name="Номер слайда 7"/>
          <p:cNvSpPr>
            <a:spLocks noGrp="1"/>
          </p:cNvSpPr>
          <p:nvPr>
            <p:ph type="sldNum" sz="quarter" idx="12"/>
          </p:nvPr>
        </p:nvSpPr>
        <p:spPr/>
        <p:txBody>
          <a:bodyPr/>
          <a:lstStyle/>
          <a:p>
            <a:fld id="{E859112E-303C-4A78-99F9-42F1DFCF34A6}" type="slidenum">
              <a:rPr lang="ru-RU" smtClean="0"/>
              <a:pPr/>
              <a:t>11</a:t>
            </a:fld>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563638"/>
            <a:ext cx="8971494" cy="1323439"/>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 for your kind attention!</a:t>
            </a:r>
            <a:endParaRPr lang="ru-RU"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ru-RU"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Спасибо за внимание!</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Номер слайда 2"/>
          <p:cNvSpPr>
            <a:spLocks noGrp="1"/>
          </p:cNvSpPr>
          <p:nvPr>
            <p:ph type="sldNum" sz="quarter" idx="12"/>
          </p:nvPr>
        </p:nvSpPr>
        <p:spPr/>
        <p:txBody>
          <a:bodyPr/>
          <a:lstStyle/>
          <a:p>
            <a:fld id="{5628F135-F619-46F1-B2C5-DA8AEE3E02E9}" type="slidenum">
              <a:rPr lang="ru-RU" smtClean="0"/>
              <a:pPr/>
              <a:t>12</a:t>
            </a:fld>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2800" b="1" dirty="0" err="1" smtClean="0">
                <a:solidFill>
                  <a:schemeClr val="accent1">
                    <a:lumMod val="75000"/>
                  </a:schemeClr>
                </a:solidFill>
              </a:rPr>
              <a:t>Introduction</a:t>
            </a:r>
            <a:r>
              <a:rPr lang="ru-RU" sz="2800" b="1" dirty="0" smtClean="0">
                <a:solidFill>
                  <a:schemeClr val="accent1">
                    <a:lumMod val="75000"/>
                  </a:schemeClr>
                </a:solidFill>
              </a:rPr>
              <a:t/>
            </a:r>
            <a:br>
              <a:rPr lang="ru-RU" sz="2800" b="1" dirty="0" smtClean="0">
                <a:solidFill>
                  <a:schemeClr val="accent1">
                    <a:lumMod val="75000"/>
                  </a:schemeClr>
                </a:solidFill>
              </a:rPr>
            </a:br>
            <a:r>
              <a:rPr lang="ru-RU" sz="2800" b="1" dirty="0" smtClean="0">
                <a:solidFill>
                  <a:schemeClr val="accent1">
                    <a:lumMod val="75000"/>
                  </a:schemeClr>
                </a:solidFill>
              </a:rPr>
              <a:t>Введение</a:t>
            </a:r>
            <a:r>
              <a:rPr lang="en-US" sz="2800" b="1" dirty="0" smtClean="0">
                <a:solidFill>
                  <a:schemeClr val="accent1">
                    <a:lumMod val="75000"/>
                  </a:schemeClr>
                </a:solidFill>
              </a:rPr>
              <a:t/>
            </a:r>
            <a:br>
              <a:rPr lang="en-US" sz="2800" b="1" dirty="0" smtClean="0">
                <a:solidFill>
                  <a:schemeClr val="accent1">
                    <a:lumMod val="75000"/>
                  </a:schemeClr>
                </a:solidFill>
              </a:rPr>
            </a:br>
            <a:endParaRPr lang="ru-RU" sz="2800" dirty="0">
              <a:solidFill>
                <a:schemeClr val="accent1">
                  <a:lumMod val="75000"/>
                </a:schemeClr>
              </a:solidFill>
            </a:endParaRPr>
          </a:p>
        </p:txBody>
      </p:sp>
      <p:sp>
        <p:nvSpPr>
          <p:cNvPr id="4" name="TextBox 3"/>
          <p:cNvSpPr txBox="1"/>
          <p:nvPr/>
        </p:nvSpPr>
        <p:spPr>
          <a:xfrm>
            <a:off x="179512" y="843558"/>
            <a:ext cx="48235833" cy="4278094"/>
          </a:xfrm>
          <a:prstGeom prst="rect">
            <a:avLst/>
          </a:prstGeom>
          <a:noFill/>
        </p:spPr>
        <p:txBody>
          <a:bodyPr wrap="square" rtlCol="0">
            <a:spAutoFit/>
          </a:bodyPr>
          <a:lstStyle/>
          <a:p>
            <a:r>
              <a:rPr lang="en-US" sz="1600" dirty="0" smtClean="0">
                <a:solidFill>
                  <a:schemeClr val="accent1">
                    <a:lumMod val="75000"/>
                  </a:schemeClr>
                </a:solidFill>
              </a:rPr>
              <a:t>In </a:t>
            </a:r>
            <a:r>
              <a:rPr lang="en-US" sz="1600" dirty="0">
                <a:solidFill>
                  <a:schemeClr val="accent1">
                    <a:lumMod val="75000"/>
                  </a:schemeClr>
                </a:solidFill>
              </a:rPr>
              <a:t>the oscillations of nonlinear systems there are a number of features that significantly </a:t>
            </a:r>
            <a:endParaRPr lang="ru-RU" sz="1600" dirty="0" smtClean="0">
              <a:solidFill>
                <a:schemeClr val="accent1">
                  <a:lumMod val="75000"/>
                </a:schemeClr>
              </a:solidFill>
            </a:endParaRPr>
          </a:p>
          <a:p>
            <a:r>
              <a:rPr lang="en-US" sz="1600" dirty="0" smtClean="0">
                <a:solidFill>
                  <a:schemeClr val="accent1">
                    <a:lumMod val="75000"/>
                  </a:schemeClr>
                </a:solidFill>
              </a:rPr>
              <a:t>distinguish </a:t>
            </a:r>
            <a:r>
              <a:rPr lang="en-US" sz="1600" dirty="0">
                <a:solidFill>
                  <a:schemeClr val="accent1">
                    <a:lumMod val="75000"/>
                  </a:schemeClr>
                </a:solidFill>
              </a:rPr>
              <a:t>them from the oscillations of linear </a:t>
            </a:r>
            <a:r>
              <a:rPr lang="en-US" sz="1600" dirty="0" smtClean="0">
                <a:solidFill>
                  <a:schemeClr val="accent1">
                    <a:lumMod val="75000"/>
                  </a:schemeClr>
                </a:solidFill>
              </a:rPr>
              <a:t>systems. To </a:t>
            </a:r>
            <a:r>
              <a:rPr lang="en-US" sz="1600" dirty="0">
                <a:solidFill>
                  <a:schemeClr val="accent1">
                    <a:lumMod val="75000"/>
                  </a:schemeClr>
                </a:solidFill>
              </a:rPr>
              <a:t>identify such </a:t>
            </a:r>
            <a:r>
              <a:rPr lang="en-US" sz="1600" dirty="0" smtClean="0">
                <a:solidFill>
                  <a:schemeClr val="accent1">
                    <a:lumMod val="75000"/>
                  </a:schemeClr>
                </a:solidFill>
              </a:rPr>
              <a:t>features </a:t>
            </a:r>
            <a:r>
              <a:rPr lang="en-US" sz="1600" dirty="0">
                <a:solidFill>
                  <a:schemeClr val="accent1">
                    <a:lumMod val="75000"/>
                  </a:schemeClr>
                </a:solidFill>
              </a:rPr>
              <a:t>it was </a:t>
            </a:r>
            <a:endParaRPr lang="en-US" sz="1600" dirty="0" smtClean="0">
              <a:solidFill>
                <a:schemeClr val="accent1">
                  <a:lumMod val="75000"/>
                </a:schemeClr>
              </a:solidFill>
            </a:endParaRPr>
          </a:p>
          <a:p>
            <a:r>
              <a:rPr lang="en-US" sz="1600" dirty="0" smtClean="0">
                <a:solidFill>
                  <a:schemeClr val="accent1">
                    <a:lumMod val="75000"/>
                  </a:schemeClr>
                </a:solidFill>
              </a:rPr>
              <a:t>proposed </a:t>
            </a:r>
            <a:r>
              <a:rPr lang="en-US" sz="1600" dirty="0">
                <a:solidFill>
                  <a:schemeClr val="accent1">
                    <a:lumMod val="75000"/>
                  </a:schemeClr>
                </a:solidFill>
              </a:rPr>
              <a:t>to </a:t>
            </a:r>
            <a:r>
              <a:rPr lang="en-US" sz="1600" dirty="0" smtClean="0">
                <a:solidFill>
                  <a:schemeClr val="accent1">
                    <a:lumMod val="75000"/>
                  </a:schemeClr>
                </a:solidFill>
              </a:rPr>
              <a:t>use method of probabilistic analysis of random oscillations of a nonlinear system </a:t>
            </a:r>
          </a:p>
          <a:p>
            <a:r>
              <a:rPr lang="en-US" sz="1600" dirty="0" smtClean="0">
                <a:solidFill>
                  <a:schemeClr val="accent1">
                    <a:lumMod val="75000"/>
                  </a:schemeClr>
                </a:solidFill>
              </a:rPr>
              <a:t>based on the averaging procedure over a set of implementations. </a:t>
            </a:r>
          </a:p>
          <a:p>
            <a:r>
              <a:rPr lang="en-US" sz="1600" dirty="0" smtClean="0">
                <a:solidFill>
                  <a:schemeClr val="accent1">
                    <a:lumMod val="75000"/>
                  </a:schemeClr>
                </a:solidFill>
              </a:rPr>
              <a:t>The </a:t>
            </a:r>
            <a:r>
              <a:rPr lang="en-US" sz="1600" dirty="0">
                <a:solidFill>
                  <a:schemeClr val="accent1">
                    <a:lumMod val="75000"/>
                  </a:schemeClr>
                </a:solidFill>
              </a:rPr>
              <a:t>purpose of </a:t>
            </a:r>
            <a:r>
              <a:rPr lang="en-US" sz="1600" dirty="0" smtClean="0">
                <a:solidFill>
                  <a:schemeClr val="accent1">
                    <a:lumMod val="75000"/>
                  </a:schemeClr>
                </a:solidFill>
              </a:rPr>
              <a:t>the </a:t>
            </a:r>
            <a:r>
              <a:rPr lang="en-US" sz="1600" dirty="0">
                <a:solidFill>
                  <a:schemeClr val="accent1">
                    <a:lumMod val="75000"/>
                  </a:schemeClr>
                </a:solidFill>
              </a:rPr>
              <a:t>study is to test the </a:t>
            </a:r>
            <a:r>
              <a:rPr lang="en-US" sz="1600" dirty="0" smtClean="0">
                <a:solidFill>
                  <a:schemeClr val="accent1">
                    <a:lumMod val="75000"/>
                  </a:schemeClr>
                </a:solidFill>
              </a:rPr>
              <a:t>applicability </a:t>
            </a:r>
            <a:r>
              <a:rPr lang="en-US" sz="1600" dirty="0">
                <a:solidFill>
                  <a:schemeClr val="accent1">
                    <a:lumMod val="75000"/>
                  </a:schemeClr>
                </a:solidFill>
              </a:rPr>
              <a:t>of </a:t>
            </a:r>
            <a:r>
              <a:rPr lang="en-US" sz="1600" dirty="0" smtClean="0">
                <a:solidFill>
                  <a:schemeClr val="accent1">
                    <a:lumMod val="75000"/>
                  </a:schemeClr>
                </a:solidFill>
              </a:rPr>
              <a:t>this method based </a:t>
            </a:r>
            <a:r>
              <a:rPr lang="en-US" sz="1600" dirty="0">
                <a:solidFill>
                  <a:schemeClr val="accent1">
                    <a:lumMod val="75000"/>
                  </a:schemeClr>
                </a:solidFill>
              </a:rPr>
              <a:t>on </a:t>
            </a:r>
            <a:r>
              <a:rPr lang="en-US" sz="1600" dirty="0" smtClean="0">
                <a:solidFill>
                  <a:schemeClr val="accent1">
                    <a:lumMod val="75000"/>
                  </a:schemeClr>
                </a:solidFill>
              </a:rPr>
              <a:t>comparing the </a:t>
            </a:r>
          </a:p>
          <a:p>
            <a:r>
              <a:rPr lang="en-US" sz="1600" dirty="0" smtClean="0">
                <a:solidFill>
                  <a:schemeClr val="accent1">
                    <a:lumMod val="75000"/>
                  </a:schemeClr>
                </a:solidFill>
              </a:rPr>
              <a:t>results </a:t>
            </a:r>
            <a:r>
              <a:rPr lang="en-US" sz="1600" dirty="0">
                <a:solidFill>
                  <a:schemeClr val="accent1">
                    <a:lumMod val="75000"/>
                  </a:schemeClr>
                </a:solidFill>
              </a:rPr>
              <a:t>obtained in the study of oscillations </a:t>
            </a:r>
            <a:r>
              <a:rPr lang="en-US" sz="1600" dirty="0" smtClean="0">
                <a:solidFill>
                  <a:schemeClr val="accent1">
                    <a:lumMod val="75000"/>
                  </a:schemeClr>
                </a:solidFill>
              </a:rPr>
              <a:t>of </a:t>
            </a:r>
            <a:r>
              <a:rPr lang="en-US" sz="1600" dirty="0">
                <a:solidFill>
                  <a:schemeClr val="accent1">
                    <a:lumMod val="75000"/>
                  </a:schemeClr>
                </a:solidFill>
              </a:rPr>
              <a:t>the simplest nonlinear systems </a:t>
            </a:r>
            <a:r>
              <a:rPr lang="en-US" sz="1600" dirty="0" smtClean="0">
                <a:solidFill>
                  <a:schemeClr val="accent1">
                    <a:lumMod val="75000"/>
                  </a:schemeClr>
                </a:solidFill>
              </a:rPr>
              <a:t>with </a:t>
            </a:r>
            <a:r>
              <a:rPr lang="en-US" sz="1600" dirty="0">
                <a:solidFill>
                  <a:schemeClr val="accent1">
                    <a:lumMod val="75000"/>
                  </a:schemeClr>
                </a:solidFill>
              </a:rPr>
              <a:t>one </a:t>
            </a:r>
            <a:r>
              <a:rPr lang="en-US" sz="1600" dirty="0" smtClean="0">
                <a:solidFill>
                  <a:schemeClr val="accent1">
                    <a:lumMod val="75000"/>
                  </a:schemeClr>
                </a:solidFill>
              </a:rPr>
              <a:t>degree </a:t>
            </a:r>
          </a:p>
          <a:p>
            <a:r>
              <a:rPr lang="en-US" sz="1600" dirty="0" smtClean="0">
                <a:solidFill>
                  <a:schemeClr val="accent1">
                    <a:lumMod val="75000"/>
                  </a:schemeClr>
                </a:solidFill>
              </a:rPr>
              <a:t>of </a:t>
            </a:r>
            <a:r>
              <a:rPr lang="en-US" sz="1600" dirty="0">
                <a:solidFill>
                  <a:schemeClr val="accent1">
                    <a:lumMod val="75000"/>
                  </a:schemeClr>
                </a:solidFill>
              </a:rPr>
              <a:t>freedom with random and deterministic </a:t>
            </a:r>
            <a:r>
              <a:rPr lang="en-US" sz="1600" dirty="0" smtClean="0">
                <a:solidFill>
                  <a:schemeClr val="accent1">
                    <a:lumMod val="75000"/>
                  </a:schemeClr>
                </a:solidFill>
              </a:rPr>
              <a:t>harmonic </a:t>
            </a:r>
            <a:r>
              <a:rPr lang="en-US" sz="1600" dirty="0">
                <a:solidFill>
                  <a:schemeClr val="accent1">
                    <a:lumMod val="75000"/>
                  </a:schemeClr>
                </a:solidFill>
              </a:rPr>
              <a:t>disturbances in effect</a:t>
            </a:r>
            <a:r>
              <a:rPr lang="en-US" sz="1600" dirty="0" smtClean="0">
                <a:solidFill>
                  <a:schemeClr val="accent1">
                    <a:lumMod val="75000"/>
                  </a:schemeClr>
                </a:solidFill>
              </a:rPr>
              <a:t>.</a:t>
            </a:r>
          </a:p>
          <a:p>
            <a:r>
              <a:rPr lang="ru-RU" sz="1600" dirty="0" smtClean="0">
                <a:solidFill>
                  <a:schemeClr val="accent1">
                    <a:lumMod val="75000"/>
                  </a:schemeClr>
                </a:solidFill>
              </a:rPr>
              <a:t>В </a:t>
            </a:r>
            <a:r>
              <a:rPr lang="ru-RU" sz="1600" dirty="0">
                <a:solidFill>
                  <a:schemeClr val="accent1">
                    <a:lumMod val="75000"/>
                  </a:schemeClr>
                </a:solidFill>
              </a:rPr>
              <a:t>колебаниях нелинейных систем возникает целый ряд  особенностей, которые </a:t>
            </a:r>
            <a:endParaRPr lang="en-US" sz="1600" dirty="0" smtClean="0">
              <a:solidFill>
                <a:schemeClr val="accent1">
                  <a:lumMod val="75000"/>
                </a:schemeClr>
              </a:solidFill>
            </a:endParaRPr>
          </a:p>
          <a:p>
            <a:r>
              <a:rPr lang="ru-RU" sz="1600" dirty="0" smtClean="0">
                <a:solidFill>
                  <a:schemeClr val="accent1">
                    <a:lumMod val="75000"/>
                  </a:schemeClr>
                </a:solidFill>
              </a:rPr>
              <a:t>существенно </a:t>
            </a:r>
            <a:r>
              <a:rPr lang="ru-RU" sz="1600" dirty="0">
                <a:solidFill>
                  <a:schemeClr val="accent1">
                    <a:lumMod val="75000"/>
                  </a:schemeClr>
                </a:solidFill>
              </a:rPr>
              <a:t>отличают их от колебаний линейных </a:t>
            </a:r>
            <a:r>
              <a:rPr lang="ru-RU" sz="1600" dirty="0" smtClean="0">
                <a:solidFill>
                  <a:schemeClr val="accent1">
                    <a:lumMod val="75000"/>
                  </a:schemeClr>
                </a:solidFill>
              </a:rPr>
              <a:t>систем. </a:t>
            </a:r>
            <a:r>
              <a:rPr lang="ru-RU" sz="1600" dirty="0">
                <a:solidFill>
                  <a:schemeClr val="accent1">
                    <a:lumMod val="75000"/>
                  </a:schemeClr>
                </a:solidFill>
              </a:rPr>
              <a:t>Для выявления таких </a:t>
            </a:r>
            <a:endParaRPr lang="ru-RU" sz="1600" dirty="0" smtClean="0">
              <a:solidFill>
                <a:schemeClr val="accent1">
                  <a:lumMod val="75000"/>
                </a:schemeClr>
              </a:solidFill>
            </a:endParaRPr>
          </a:p>
          <a:p>
            <a:r>
              <a:rPr lang="ru-RU" sz="1600" dirty="0" smtClean="0">
                <a:solidFill>
                  <a:schemeClr val="accent1">
                    <a:lumMod val="75000"/>
                  </a:schemeClr>
                </a:solidFill>
              </a:rPr>
              <a:t>особенностей предлагалось </a:t>
            </a:r>
            <a:r>
              <a:rPr lang="ru-RU" sz="1600" dirty="0">
                <a:solidFill>
                  <a:schemeClr val="accent1">
                    <a:lumMod val="75000"/>
                  </a:schemeClr>
                </a:solidFill>
              </a:rPr>
              <a:t>использовать с этой целью метод численного интегрирования </a:t>
            </a:r>
            <a:endParaRPr lang="ru-RU" sz="1600" dirty="0" smtClean="0">
              <a:solidFill>
                <a:schemeClr val="accent1">
                  <a:lumMod val="75000"/>
                </a:schemeClr>
              </a:solidFill>
            </a:endParaRPr>
          </a:p>
          <a:p>
            <a:r>
              <a:rPr lang="ru-RU" sz="1600" dirty="0" smtClean="0">
                <a:solidFill>
                  <a:schemeClr val="accent1">
                    <a:lumMod val="75000"/>
                  </a:schemeClr>
                </a:solidFill>
              </a:rPr>
              <a:t>систем </a:t>
            </a:r>
            <a:r>
              <a:rPr lang="ru-RU" sz="1600" dirty="0">
                <a:solidFill>
                  <a:schemeClr val="accent1">
                    <a:lumMod val="75000"/>
                  </a:schemeClr>
                </a:solidFill>
              </a:rPr>
              <a:t>нелинейных дифференциальных уравнений при случайном </a:t>
            </a:r>
            <a:r>
              <a:rPr lang="ru-RU" sz="1600" dirty="0" smtClean="0">
                <a:solidFill>
                  <a:schemeClr val="accent1">
                    <a:lumMod val="75000"/>
                  </a:schemeClr>
                </a:solidFill>
              </a:rPr>
              <a:t>возмущении с </a:t>
            </a:r>
          </a:p>
          <a:p>
            <a:r>
              <a:rPr lang="ru-RU" sz="1600" dirty="0" smtClean="0">
                <a:solidFill>
                  <a:schemeClr val="accent1">
                    <a:lumMod val="75000"/>
                  </a:schemeClr>
                </a:solidFill>
              </a:rPr>
              <a:t>усреднением  по множеству реализаций.</a:t>
            </a:r>
          </a:p>
          <a:p>
            <a:r>
              <a:rPr lang="ru-RU" sz="1600" dirty="0">
                <a:solidFill>
                  <a:schemeClr val="accent1">
                    <a:lumMod val="75000"/>
                  </a:schemeClr>
                </a:solidFill>
              </a:rPr>
              <a:t>Целью данного исследования является проверка применимости этого метода на основе </a:t>
            </a:r>
            <a:endParaRPr lang="ru-RU" sz="1600" dirty="0" smtClean="0">
              <a:solidFill>
                <a:schemeClr val="accent1">
                  <a:lumMod val="75000"/>
                </a:schemeClr>
              </a:solidFill>
            </a:endParaRPr>
          </a:p>
          <a:p>
            <a:r>
              <a:rPr lang="ru-RU" sz="1600" dirty="0" smtClean="0">
                <a:solidFill>
                  <a:schemeClr val="accent1">
                    <a:lumMod val="75000"/>
                  </a:schemeClr>
                </a:solidFill>
              </a:rPr>
              <a:t>сопоставления </a:t>
            </a:r>
            <a:r>
              <a:rPr lang="ru-RU" sz="1600" dirty="0">
                <a:solidFill>
                  <a:schemeClr val="accent1">
                    <a:lumMod val="75000"/>
                  </a:schemeClr>
                </a:solidFill>
              </a:rPr>
              <a:t>результатов, получаемых при исследовании колебаний простейших </a:t>
            </a:r>
            <a:endParaRPr lang="ru-RU" sz="1600" dirty="0" smtClean="0">
              <a:solidFill>
                <a:schemeClr val="accent1">
                  <a:lumMod val="75000"/>
                </a:schemeClr>
              </a:solidFill>
            </a:endParaRPr>
          </a:p>
          <a:p>
            <a:r>
              <a:rPr lang="ru-RU" sz="1600" dirty="0" smtClean="0">
                <a:solidFill>
                  <a:schemeClr val="accent1">
                    <a:lumMod val="75000"/>
                  </a:schemeClr>
                </a:solidFill>
              </a:rPr>
              <a:t>нелинейных </a:t>
            </a:r>
            <a:r>
              <a:rPr lang="ru-RU" sz="1600" dirty="0">
                <a:solidFill>
                  <a:schemeClr val="accent1">
                    <a:lumMod val="75000"/>
                  </a:schemeClr>
                </a:solidFill>
              </a:rPr>
              <a:t>систем с одной степенью свободы при действии случайных и </a:t>
            </a:r>
            <a:endParaRPr lang="ru-RU" sz="1600" dirty="0" smtClean="0">
              <a:solidFill>
                <a:schemeClr val="accent1">
                  <a:lumMod val="75000"/>
                </a:schemeClr>
              </a:solidFill>
            </a:endParaRPr>
          </a:p>
          <a:p>
            <a:r>
              <a:rPr lang="ru-RU" sz="1600" dirty="0" smtClean="0">
                <a:solidFill>
                  <a:schemeClr val="accent1">
                    <a:lumMod val="75000"/>
                  </a:schemeClr>
                </a:solidFill>
              </a:rPr>
              <a:t>детерминированных </a:t>
            </a:r>
            <a:r>
              <a:rPr lang="ru-RU" sz="1600" dirty="0">
                <a:solidFill>
                  <a:schemeClr val="accent1">
                    <a:lumMod val="75000"/>
                  </a:schemeClr>
                </a:solidFill>
              </a:rPr>
              <a:t>гармонических возмущений. </a:t>
            </a:r>
          </a:p>
          <a:p>
            <a:endParaRPr lang="ru-RU" sz="1600" dirty="0"/>
          </a:p>
        </p:txBody>
      </p:sp>
      <p:sp>
        <p:nvSpPr>
          <p:cNvPr id="5" name="Номер слайда 4"/>
          <p:cNvSpPr>
            <a:spLocks noGrp="1"/>
          </p:cNvSpPr>
          <p:nvPr>
            <p:ph type="sldNum" sz="quarter" idx="12"/>
          </p:nvPr>
        </p:nvSpPr>
        <p:spPr/>
        <p:txBody>
          <a:bodyPr/>
          <a:lstStyle/>
          <a:p>
            <a:fld id="{E859112E-303C-4A78-99F9-42F1DFCF34A6}" type="slidenum">
              <a:rPr lang="ru-RU" smtClean="0"/>
              <a:pPr/>
              <a:t>2</a:t>
            </a:fld>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400" b="1" dirty="0" smtClean="0">
                <a:solidFill>
                  <a:schemeClr val="accent1">
                    <a:lumMod val="75000"/>
                  </a:schemeClr>
                </a:solidFill>
              </a:rPr>
              <a:t>Formulation of the problem</a:t>
            </a:r>
            <a:r>
              <a:rPr lang="ru-RU" sz="2400" b="1" dirty="0" smtClean="0">
                <a:solidFill>
                  <a:schemeClr val="accent1">
                    <a:lumMod val="75000"/>
                  </a:schemeClr>
                </a:solidFill>
              </a:rPr>
              <a:t/>
            </a:r>
            <a:br>
              <a:rPr lang="ru-RU" sz="2400" b="1" dirty="0" smtClean="0">
                <a:solidFill>
                  <a:schemeClr val="accent1">
                    <a:lumMod val="75000"/>
                  </a:schemeClr>
                </a:solidFill>
              </a:rPr>
            </a:br>
            <a:r>
              <a:rPr lang="ru-RU" sz="2400" b="1" dirty="0" smtClean="0">
                <a:solidFill>
                  <a:schemeClr val="accent1">
                    <a:lumMod val="75000"/>
                  </a:schemeClr>
                </a:solidFill>
              </a:rPr>
              <a:t>Постановка задачи</a:t>
            </a:r>
            <a:endParaRPr lang="ru-RU" sz="2400" dirty="0">
              <a:solidFill>
                <a:schemeClr val="accent1">
                  <a:lumMod val="75000"/>
                </a:schemeClr>
              </a:solidFill>
            </a:endParaRPr>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5" name="Object 3"/>
          <p:cNvGraphicFramePr>
            <a:graphicFrameLocks noChangeAspect="1"/>
          </p:cNvGraphicFramePr>
          <p:nvPr/>
        </p:nvGraphicFramePr>
        <p:xfrm>
          <a:off x="6660232" y="0"/>
          <a:ext cx="2483768" cy="4047495"/>
        </p:xfrm>
        <a:graphic>
          <a:graphicData uri="http://schemas.openxmlformats.org/presentationml/2006/ole">
            <p:oleObj spid="_x0000_s3075" name="Visio" r:id="rId3" imgW="1874551" imgH="3131888" progId="Visio.Drawing.15">
              <p:embed/>
            </p:oleObj>
          </a:graphicData>
        </a:graphic>
      </p:graphicFrame>
      <p:sp>
        <p:nvSpPr>
          <p:cNvPr id="30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80" name="Object 8"/>
          <p:cNvGraphicFramePr>
            <a:graphicFrameLocks noChangeAspect="1"/>
          </p:cNvGraphicFramePr>
          <p:nvPr/>
        </p:nvGraphicFramePr>
        <p:xfrm>
          <a:off x="611560" y="1779662"/>
          <a:ext cx="2385620" cy="504056"/>
        </p:xfrm>
        <a:graphic>
          <a:graphicData uri="http://schemas.openxmlformats.org/presentationml/2006/ole">
            <p:oleObj spid="_x0000_s3080" name="Equation" r:id="rId4" imgW="1257120" imgH="266400" progId="Equation.DSMT4">
              <p:embed/>
            </p:oleObj>
          </a:graphicData>
        </a:graphic>
      </p:graphicFrame>
      <p:sp>
        <p:nvSpPr>
          <p:cNvPr id="12" name="Прямоугольник 11"/>
          <p:cNvSpPr/>
          <p:nvPr/>
        </p:nvSpPr>
        <p:spPr>
          <a:xfrm>
            <a:off x="539552" y="1131590"/>
            <a:ext cx="2411686" cy="646331"/>
          </a:xfrm>
          <a:prstGeom prst="rect">
            <a:avLst/>
          </a:prstGeom>
        </p:spPr>
        <p:txBody>
          <a:bodyPr wrap="none">
            <a:spAutoFit/>
          </a:bodyPr>
          <a:lstStyle/>
          <a:p>
            <a:r>
              <a:rPr lang="en-US" dirty="0" smtClean="0">
                <a:solidFill>
                  <a:schemeClr val="accent1">
                    <a:lumMod val="75000"/>
                  </a:schemeClr>
                </a:solidFill>
              </a:rPr>
              <a:t>O</a:t>
            </a:r>
            <a:r>
              <a:rPr lang="ru-RU" dirty="0" err="1" smtClean="0">
                <a:solidFill>
                  <a:schemeClr val="accent1">
                    <a:lumMod val="75000"/>
                  </a:schemeClr>
                </a:solidFill>
              </a:rPr>
              <a:t>scillation</a:t>
            </a:r>
            <a:r>
              <a:rPr lang="ru-RU" dirty="0" smtClean="0">
                <a:solidFill>
                  <a:schemeClr val="accent1">
                    <a:lumMod val="75000"/>
                  </a:schemeClr>
                </a:solidFill>
              </a:rPr>
              <a:t> </a:t>
            </a:r>
            <a:r>
              <a:rPr lang="ru-RU" dirty="0" err="1" smtClean="0">
                <a:solidFill>
                  <a:schemeClr val="accent1">
                    <a:lumMod val="75000"/>
                  </a:schemeClr>
                </a:solidFill>
              </a:rPr>
              <a:t>equation</a:t>
            </a:r>
            <a:endParaRPr lang="ru-RU" dirty="0" smtClean="0">
              <a:solidFill>
                <a:schemeClr val="accent1">
                  <a:lumMod val="75000"/>
                </a:schemeClr>
              </a:solidFill>
            </a:endParaRPr>
          </a:p>
          <a:p>
            <a:r>
              <a:rPr lang="ru-RU" dirty="0" smtClean="0">
                <a:solidFill>
                  <a:schemeClr val="accent1">
                    <a:lumMod val="75000"/>
                  </a:schemeClr>
                </a:solidFill>
              </a:rPr>
              <a:t>Уравнение колебаний </a:t>
            </a:r>
            <a:endParaRPr lang="ru-RU" dirty="0"/>
          </a:p>
        </p:txBody>
      </p:sp>
      <p:graphicFrame>
        <p:nvGraphicFramePr>
          <p:cNvPr id="3082" name="Object 10"/>
          <p:cNvGraphicFramePr>
            <a:graphicFrameLocks noChangeAspect="1"/>
          </p:cNvGraphicFramePr>
          <p:nvPr/>
        </p:nvGraphicFramePr>
        <p:xfrm>
          <a:off x="1403648" y="2211710"/>
          <a:ext cx="4167367" cy="648072"/>
        </p:xfrm>
        <a:graphic>
          <a:graphicData uri="http://schemas.openxmlformats.org/presentationml/2006/ole">
            <p:oleObj spid="_x0000_s3082" name="Equation" r:id="rId5" imgW="2425680" imgH="317160" progId="Equation.DSMT4">
              <p:embed/>
            </p:oleObj>
          </a:graphicData>
        </a:graphic>
      </p:graphicFrame>
      <p:sp>
        <p:nvSpPr>
          <p:cNvPr id="15" name="Прямоугольник 14"/>
          <p:cNvSpPr/>
          <p:nvPr/>
        </p:nvSpPr>
        <p:spPr>
          <a:xfrm>
            <a:off x="5940152" y="2355726"/>
            <a:ext cx="3203848" cy="584775"/>
          </a:xfrm>
          <a:prstGeom prst="rect">
            <a:avLst/>
          </a:prstGeom>
        </p:spPr>
        <p:txBody>
          <a:bodyPr wrap="square">
            <a:spAutoFit/>
          </a:bodyPr>
          <a:lstStyle/>
          <a:p>
            <a:endParaRPr lang="ru-RU" sz="1400" dirty="0" smtClean="0">
              <a:solidFill>
                <a:schemeClr val="accent1">
                  <a:lumMod val="75000"/>
                </a:schemeClr>
              </a:solidFill>
            </a:endParaRPr>
          </a:p>
          <a:p>
            <a:endParaRPr lang="ru-RU" dirty="0">
              <a:solidFill>
                <a:schemeClr val="accent1">
                  <a:lumMod val="75000"/>
                </a:schemeClr>
              </a:solidFill>
            </a:endParaRPr>
          </a:p>
        </p:txBody>
      </p:sp>
      <p:graphicFrame>
        <p:nvGraphicFramePr>
          <p:cNvPr id="3085" name="Object 13"/>
          <p:cNvGraphicFramePr>
            <a:graphicFrameLocks noChangeAspect="1"/>
          </p:cNvGraphicFramePr>
          <p:nvPr/>
        </p:nvGraphicFramePr>
        <p:xfrm>
          <a:off x="3347864" y="1779662"/>
          <a:ext cx="1148416" cy="392683"/>
        </p:xfrm>
        <a:graphic>
          <a:graphicData uri="http://schemas.openxmlformats.org/presentationml/2006/ole">
            <p:oleObj spid="_x0000_s3085" name="Equation" r:id="rId6" imgW="520560" imgH="177480" progId="Equation.DSMT4">
              <p:embed/>
            </p:oleObj>
          </a:graphicData>
        </a:graphic>
      </p:graphicFrame>
      <p:sp>
        <p:nvSpPr>
          <p:cNvPr id="3091" name="Rectangle 19"/>
          <p:cNvSpPr>
            <a:spLocks noChangeArrowheads="1"/>
          </p:cNvSpPr>
          <p:nvPr/>
        </p:nvSpPr>
        <p:spPr bwMode="auto">
          <a:xfrm>
            <a:off x="0" y="822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r>
              <a:rPr kumimoji="0" lang="ru-RU" sz="6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TextBox 23"/>
          <p:cNvSpPr txBox="1"/>
          <p:nvPr/>
        </p:nvSpPr>
        <p:spPr>
          <a:xfrm>
            <a:off x="6948264" y="3943171"/>
            <a:ext cx="2267744" cy="1200329"/>
          </a:xfrm>
          <a:prstGeom prst="rect">
            <a:avLst/>
          </a:prstGeom>
          <a:noFill/>
        </p:spPr>
        <p:txBody>
          <a:bodyPr wrap="square" rtlCol="0">
            <a:spAutoFit/>
          </a:bodyPr>
          <a:lstStyle/>
          <a:p>
            <a:r>
              <a:rPr lang="ru-RU" sz="1200" dirty="0" err="1" smtClean="0">
                <a:solidFill>
                  <a:schemeClr val="accent1">
                    <a:lumMod val="75000"/>
                  </a:schemeClr>
                </a:solidFill>
              </a:rPr>
              <a:t>Design</a:t>
            </a:r>
            <a:r>
              <a:rPr lang="ru-RU" sz="1200" dirty="0" smtClean="0">
                <a:solidFill>
                  <a:schemeClr val="accent1">
                    <a:lumMod val="75000"/>
                  </a:schemeClr>
                </a:solidFill>
              </a:rPr>
              <a:t> </a:t>
            </a:r>
            <a:r>
              <a:rPr lang="ru-RU" sz="1200" dirty="0" err="1" smtClean="0">
                <a:solidFill>
                  <a:schemeClr val="accent1">
                    <a:lumMod val="75000"/>
                  </a:schemeClr>
                </a:solidFill>
              </a:rPr>
              <a:t>scheme</a:t>
            </a:r>
            <a:r>
              <a:rPr lang="ru-RU" sz="1200" dirty="0" smtClean="0">
                <a:solidFill>
                  <a:schemeClr val="accent1">
                    <a:lumMod val="75000"/>
                  </a:schemeClr>
                </a:solidFill>
              </a:rPr>
              <a:t> </a:t>
            </a:r>
            <a:r>
              <a:rPr lang="ru-RU" sz="1200" dirty="0" err="1" smtClean="0">
                <a:solidFill>
                  <a:schemeClr val="accent1">
                    <a:lumMod val="75000"/>
                  </a:schemeClr>
                </a:solidFill>
              </a:rPr>
              <a:t>of</a:t>
            </a:r>
            <a:r>
              <a:rPr lang="ru-RU" sz="1200" dirty="0" smtClean="0">
                <a:solidFill>
                  <a:schemeClr val="accent1">
                    <a:lumMod val="75000"/>
                  </a:schemeClr>
                </a:solidFill>
              </a:rPr>
              <a:t> </a:t>
            </a:r>
            <a:r>
              <a:rPr lang="ru-RU" sz="1200" dirty="0" err="1" smtClean="0">
                <a:solidFill>
                  <a:schemeClr val="accent1">
                    <a:lumMod val="75000"/>
                  </a:schemeClr>
                </a:solidFill>
              </a:rPr>
              <a:t>the</a:t>
            </a:r>
            <a:r>
              <a:rPr lang="ru-RU" sz="1200" dirty="0" smtClean="0">
                <a:solidFill>
                  <a:schemeClr val="accent1">
                    <a:lumMod val="75000"/>
                  </a:schemeClr>
                </a:solidFill>
              </a:rPr>
              <a:t> </a:t>
            </a:r>
            <a:r>
              <a:rPr lang="en-US" sz="1200" dirty="0" smtClean="0">
                <a:solidFill>
                  <a:schemeClr val="accent1">
                    <a:lumMod val="75000"/>
                  </a:schemeClr>
                </a:solidFill>
              </a:rPr>
              <a:t>rail </a:t>
            </a:r>
            <a:r>
              <a:rPr lang="ru-RU" sz="1200" dirty="0" err="1" smtClean="0">
                <a:solidFill>
                  <a:schemeClr val="accent1">
                    <a:lumMod val="75000"/>
                  </a:schemeClr>
                </a:solidFill>
              </a:rPr>
              <a:t>vehicle</a:t>
            </a:r>
            <a:r>
              <a:rPr lang="ru-RU" sz="1200" dirty="0" smtClean="0">
                <a:solidFill>
                  <a:schemeClr val="accent1">
                    <a:lumMod val="75000"/>
                  </a:schemeClr>
                </a:solidFill>
              </a:rPr>
              <a:t> </a:t>
            </a:r>
            <a:r>
              <a:rPr lang="ru-RU" sz="1200" dirty="0" err="1" smtClean="0">
                <a:solidFill>
                  <a:schemeClr val="accent1">
                    <a:lumMod val="75000"/>
                  </a:schemeClr>
                </a:solidFill>
              </a:rPr>
              <a:t>model</a:t>
            </a:r>
            <a:r>
              <a:rPr lang="ru-RU" sz="1200" dirty="0" smtClean="0">
                <a:solidFill>
                  <a:schemeClr val="accent1">
                    <a:lumMod val="75000"/>
                  </a:schemeClr>
                </a:solidFill>
              </a:rPr>
              <a:t> </a:t>
            </a:r>
            <a:r>
              <a:rPr lang="ru-RU" sz="1200" dirty="0" err="1" smtClean="0">
                <a:solidFill>
                  <a:schemeClr val="accent1">
                    <a:lumMod val="75000"/>
                  </a:schemeClr>
                </a:solidFill>
              </a:rPr>
              <a:t>with</a:t>
            </a:r>
            <a:r>
              <a:rPr lang="ru-RU" sz="1200" dirty="0" smtClean="0">
                <a:solidFill>
                  <a:schemeClr val="accent1">
                    <a:lumMod val="75000"/>
                  </a:schemeClr>
                </a:solidFill>
              </a:rPr>
              <a:t> </a:t>
            </a:r>
            <a:r>
              <a:rPr lang="ru-RU" sz="1200" dirty="0" err="1" smtClean="0">
                <a:solidFill>
                  <a:schemeClr val="accent1">
                    <a:lumMod val="75000"/>
                  </a:schemeClr>
                </a:solidFill>
              </a:rPr>
              <a:t>one</a:t>
            </a:r>
            <a:r>
              <a:rPr lang="ru-RU" sz="1200" dirty="0" smtClean="0">
                <a:solidFill>
                  <a:schemeClr val="accent1">
                    <a:lumMod val="75000"/>
                  </a:schemeClr>
                </a:solidFill>
              </a:rPr>
              <a:t> </a:t>
            </a:r>
            <a:r>
              <a:rPr lang="ru-RU" sz="1200" dirty="0" err="1" smtClean="0">
                <a:solidFill>
                  <a:schemeClr val="accent1">
                    <a:lumMod val="75000"/>
                  </a:schemeClr>
                </a:solidFill>
              </a:rPr>
              <a:t>degree</a:t>
            </a:r>
            <a:r>
              <a:rPr lang="ru-RU" sz="1200" dirty="0" smtClean="0">
                <a:solidFill>
                  <a:schemeClr val="accent1">
                    <a:lumMod val="75000"/>
                  </a:schemeClr>
                </a:solidFill>
              </a:rPr>
              <a:t> </a:t>
            </a:r>
            <a:r>
              <a:rPr lang="ru-RU" sz="1200" dirty="0" err="1" smtClean="0">
                <a:solidFill>
                  <a:schemeClr val="accent1">
                    <a:lumMod val="75000"/>
                  </a:schemeClr>
                </a:solidFill>
              </a:rPr>
              <a:t>of</a:t>
            </a:r>
            <a:r>
              <a:rPr lang="ru-RU" sz="1200" dirty="0" smtClean="0">
                <a:solidFill>
                  <a:schemeClr val="accent1">
                    <a:lumMod val="75000"/>
                  </a:schemeClr>
                </a:solidFill>
              </a:rPr>
              <a:t> </a:t>
            </a:r>
            <a:r>
              <a:rPr lang="ru-RU" sz="1200" dirty="0" err="1" smtClean="0">
                <a:solidFill>
                  <a:schemeClr val="accent1">
                    <a:lumMod val="75000"/>
                  </a:schemeClr>
                </a:solidFill>
              </a:rPr>
              <a:t>freedom</a:t>
            </a:r>
            <a:endParaRPr lang="ru-RU" sz="1200" dirty="0" smtClean="0">
              <a:solidFill>
                <a:schemeClr val="accent1">
                  <a:lumMod val="75000"/>
                </a:schemeClr>
              </a:solidFill>
            </a:endParaRPr>
          </a:p>
          <a:p>
            <a:r>
              <a:rPr lang="ru-RU" sz="1200" dirty="0" smtClean="0">
                <a:solidFill>
                  <a:schemeClr val="accent1">
                    <a:lumMod val="75000"/>
                  </a:schemeClr>
                </a:solidFill>
              </a:rPr>
              <a:t>Модель рельсового экипажа как системы с одной степенью свободы </a:t>
            </a:r>
            <a:endParaRPr lang="ru-RU" sz="1200" dirty="0">
              <a:solidFill>
                <a:schemeClr val="accent1">
                  <a:lumMod val="75000"/>
                </a:schemeClr>
              </a:solidFill>
            </a:endParaRPr>
          </a:p>
        </p:txBody>
      </p:sp>
      <p:sp>
        <p:nvSpPr>
          <p:cNvPr id="28" name="Стрелка вправо с вырезом 27"/>
          <p:cNvSpPr/>
          <p:nvPr/>
        </p:nvSpPr>
        <p:spPr>
          <a:xfrm>
            <a:off x="683568" y="2283718"/>
            <a:ext cx="504056" cy="43204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1475656" y="2931790"/>
            <a:ext cx="2880320" cy="57606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0" lang="el-GR"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η</a:t>
            </a:r>
            <a:r>
              <a:rPr kumimoji="0" lang="ru-RU"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 -</a:t>
            </a:r>
            <a:r>
              <a:rPr kumimoji="0" lang="ru-RU" sz="1400" b="0" i="0" u="none" strike="noStrike" cap="none" normalizeH="0" dirty="0" smtClean="0">
                <a:ln>
                  <a:noFill/>
                </a:ln>
                <a:solidFill>
                  <a:schemeClr val="accent1">
                    <a:lumMod val="75000"/>
                  </a:schemeClr>
                </a:solidFill>
                <a:effectLst/>
                <a:latin typeface="Arial" pitchFamily="34" charset="0"/>
                <a:ea typeface="Times New Roman" pitchFamily="18" charset="0"/>
                <a:cs typeface="Arial" pitchFamily="34" charset="0"/>
              </a:rPr>
              <a:t> </a:t>
            </a:r>
            <a:r>
              <a:rPr kumimoji="0" lang="en-US"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kinematic disturbance</a:t>
            </a:r>
            <a:endParaRPr kumimoji="0" lang="ru-RU"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endParaRPr>
          </a:p>
          <a:p>
            <a:pPr algn="ctr"/>
            <a:r>
              <a:rPr kumimoji="0" lang="el-GR"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η</a:t>
            </a:r>
            <a:r>
              <a:rPr kumimoji="0" lang="ru-RU"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 - </a:t>
            </a:r>
            <a:r>
              <a:rPr lang="ru-RU" sz="1400" dirty="0" smtClean="0">
                <a:solidFill>
                  <a:schemeClr val="accent1">
                    <a:lumMod val="75000"/>
                  </a:schemeClr>
                </a:solidFill>
                <a:latin typeface="Arial" pitchFamily="34" charset="0"/>
                <a:cs typeface="Arial" pitchFamily="34" charset="0"/>
              </a:rPr>
              <a:t>кинематическое возмущение</a:t>
            </a:r>
            <a:endParaRPr lang="ru-RU" sz="1400" dirty="0">
              <a:solidFill>
                <a:schemeClr val="accent1">
                  <a:lumMod val="75000"/>
                </a:schemeClr>
              </a:solidFill>
            </a:endParaRPr>
          </a:p>
        </p:txBody>
      </p:sp>
      <p:sp>
        <p:nvSpPr>
          <p:cNvPr id="30" name="Прямоугольник 29"/>
          <p:cNvSpPr/>
          <p:nvPr/>
        </p:nvSpPr>
        <p:spPr>
          <a:xfrm>
            <a:off x="2915816" y="4083918"/>
            <a:ext cx="3960440"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smtClean="0">
                <a:solidFill>
                  <a:schemeClr val="accent1">
                    <a:lumMod val="75000"/>
                  </a:schemeClr>
                </a:solidFill>
                <a:latin typeface="Arial" pitchFamily="34" charset="0"/>
                <a:ea typeface="Times New Roman" pitchFamily="18" charset="0"/>
                <a:cs typeface="Arial" pitchFamily="34" charset="0"/>
              </a:rPr>
              <a:t>2. D</a:t>
            </a:r>
            <a:r>
              <a:rPr kumimoji="0" lang="en-US"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eterministic harmonic function</a:t>
            </a:r>
            <a:endParaRPr kumimoji="0" lang="ru-RU"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endParaRPr>
          </a:p>
          <a:p>
            <a:r>
              <a:rPr lang="ru-RU" sz="1400" dirty="0" smtClean="0">
                <a:solidFill>
                  <a:schemeClr val="accent1">
                    <a:lumMod val="75000"/>
                  </a:schemeClr>
                </a:solidFill>
                <a:latin typeface="Arial" pitchFamily="34" charset="0"/>
                <a:cs typeface="Arial" pitchFamily="34" charset="0"/>
              </a:rPr>
              <a:t>Детерминированная гармоническая функция</a:t>
            </a:r>
            <a:endParaRPr lang="en-US" sz="1400" dirty="0" smtClean="0">
              <a:solidFill>
                <a:schemeClr val="accent1">
                  <a:lumMod val="75000"/>
                </a:schemeClr>
              </a:solidFill>
              <a:latin typeface="Arial" pitchFamily="34" charset="0"/>
              <a:cs typeface="Arial" pitchFamily="34" charset="0"/>
            </a:endParaRPr>
          </a:p>
          <a:p>
            <a:endParaRPr lang="ru-RU" sz="1400" dirty="0"/>
          </a:p>
        </p:txBody>
      </p:sp>
      <p:graphicFrame>
        <p:nvGraphicFramePr>
          <p:cNvPr id="3092" name="Object 20"/>
          <p:cNvGraphicFramePr>
            <a:graphicFrameLocks noChangeAspect="1"/>
          </p:cNvGraphicFramePr>
          <p:nvPr/>
        </p:nvGraphicFramePr>
        <p:xfrm>
          <a:off x="4283968" y="4659982"/>
          <a:ext cx="1337925" cy="287908"/>
        </p:xfrm>
        <a:graphic>
          <a:graphicData uri="http://schemas.openxmlformats.org/presentationml/2006/ole">
            <p:oleObj spid="_x0000_s3092" name="Equation" r:id="rId7" imgW="1002960" imgH="215640" progId="Equation.DSMT4">
              <p:embed/>
            </p:oleObj>
          </a:graphicData>
        </a:graphic>
      </p:graphicFrame>
      <p:sp>
        <p:nvSpPr>
          <p:cNvPr id="32" name="Прямоугольник 31"/>
          <p:cNvSpPr/>
          <p:nvPr/>
        </p:nvSpPr>
        <p:spPr>
          <a:xfrm>
            <a:off x="251520" y="4155926"/>
            <a:ext cx="2304256" cy="72008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0" lang="en-US"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1. Gaussian white noise</a:t>
            </a:r>
            <a:endParaRPr kumimoji="0" lang="ru-RU" sz="14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endParaRPr>
          </a:p>
          <a:p>
            <a:r>
              <a:rPr lang="ru-RU" sz="1400" dirty="0" smtClean="0">
                <a:solidFill>
                  <a:schemeClr val="accent1">
                    <a:lumMod val="75000"/>
                  </a:schemeClr>
                </a:solidFill>
                <a:latin typeface="Arial" pitchFamily="34" charset="0"/>
                <a:cs typeface="Arial" pitchFamily="34" charset="0"/>
              </a:rPr>
              <a:t>Белый </a:t>
            </a:r>
            <a:r>
              <a:rPr lang="ru-RU" sz="1400" dirty="0" err="1" smtClean="0">
                <a:solidFill>
                  <a:schemeClr val="accent1">
                    <a:lumMod val="75000"/>
                  </a:schemeClr>
                </a:solidFill>
                <a:latin typeface="Arial" pitchFamily="34" charset="0"/>
                <a:cs typeface="Arial" pitchFamily="34" charset="0"/>
              </a:rPr>
              <a:t>гауссовский</a:t>
            </a:r>
            <a:r>
              <a:rPr lang="ru-RU" sz="1400" dirty="0" smtClean="0">
                <a:solidFill>
                  <a:schemeClr val="accent1">
                    <a:lumMod val="75000"/>
                  </a:schemeClr>
                </a:solidFill>
                <a:latin typeface="Arial" pitchFamily="34" charset="0"/>
                <a:cs typeface="Arial" pitchFamily="34" charset="0"/>
              </a:rPr>
              <a:t> шум</a:t>
            </a:r>
            <a:endParaRPr lang="ru-RU" sz="1400" dirty="0">
              <a:solidFill>
                <a:schemeClr val="accent1">
                  <a:lumMod val="75000"/>
                </a:schemeClr>
              </a:solidFill>
            </a:endParaRPr>
          </a:p>
        </p:txBody>
      </p:sp>
      <p:cxnSp>
        <p:nvCxnSpPr>
          <p:cNvPr id="34" name="Прямая со стрелкой 33"/>
          <p:cNvCxnSpPr>
            <a:stCxn id="29" idx="2"/>
            <a:endCxn id="32" idx="0"/>
          </p:cNvCxnSpPr>
          <p:nvPr/>
        </p:nvCxnSpPr>
        <p:spPr>
          <a:xfrm flipH="1">
            <a:off x="1403648" y="3507854"/>
            <a:ext cx="1512168" cy="648072"/>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7" name="Прямая со стрелкой 36"/>
          <p:cNvCxnSpPr>
            <a:stCxn id="29" idx="2"/>
            <a:endCxn id="30" idx="0"/>
          </p:cNvCxnSpPr>
          <p:nvPr/>
        </p:nvCxnSpPr>
        <p:spPr>
          <a:xfrm>
            <a:off x="2915816" y="3507854"/>
            <a:ext cx="1980220" cy="576064"/>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Номер слайда 19"/>
          <p:cNvSpPr>
            <a:spLocks noGrp="1"/>
          </p:cNvSpPr>
          <p:nvPr>
            <p:ph type="sldNum" sz="quarter" idx="12"/>
          </p:nvPr>
        </p:nvSpPr>
        <p:spPr/>
        <p:txBody>
          <a:bodyPr/>
          <a:lstStyle/>
          <a:p>
            <a:fld id="{E859112E-303C-4A78-99F9-42F1DFCF34A6}" type="slidenum">
              <a:rPr lang="ru-RU" smtClean="0"/>
              <a:pPr/>
              <a:t>3</a:t>
            </a:fld>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95486"/>
            <a:ext cx="8229600" cy="857250"/>
          </a:xfrm>
        </p:spPr>
        <p:txBody>
          <a:bodyPr>
            <a:normAutofit fontScale="90000"/>
          </a:bodyPr>
          <a:lstStyle/>
          <a:p>
            <a:pPr algn="l"/>
            <a:r>
              <a:rPr lang="en-US" sz="2800" b="1" dirty="0" smtClean="0">
                <a:solidFill>
                  <a:schemeClr val="accent1">
                    <a:lumMod val="75000"/>
                  </a:schemeClr>
                </a:solidFill>
              </a:rPr>
              <a:t>Definition of the </a:t>
            </a:r>
            <a:r>
              <a:rPr lang="en-US" sz="2800" b="1" dirty="0">
                <a:solidFill>
                  <a:schemeClr val="accent1">
                    <a:lumMod val="75000"/>
                  </a:schemeClr>
                </a:solidFill>
              </a:rPr>
              <a:t>natural oscillation frequency </a:t>
            </a:r>
            <a:r>
              <a:rPr lang="en-US" sz="2800" b="1" dirty="0" smtClean="0">
                <a:solidFill>
                  <a:schemeClr val="accent1">
                    <a:lumMod val="75000"/>
                  </a:schemeClr>
                </a:solidFill>
              </a:rPr>
              <a:t/>
            </a:r>
            <a:br>
              <a:rPr lang="en-US" sz="2800" b="1" dirty="0" smtClean="0">
                <a:solidFill>
                  <a:schemeClr val="accent1">
                    <a:lumMod val="75000"/>
                  </a:schemeClr>
                </a:solidFill>
              </a:rPr>
            </a:br>
            <a:r>
              <a:rPr lang="ru-RU" sz="2800" b="1" dirty="0" smtClean="0">
                <a:solidFill>
                  <a:schemeClr val="accent1">
                    <a:lumMod val="75000"/>
                  </a:schemeClr>
                </a:solidFill>
              </a:rPr>
              <a:t>Определение </a:t>
            </a:r>
            <a:r>
              <a:rPr lang="ru-RU" sz="2700" b="1" dirty="0" smtClean="0">
                <a:solidFill>
                  <a:schemeClr val="accent1">
                    <a:lumMod val="75000"/>
                  </a:schemeClr>
                </a:solidFill>
              </a:rPr>
              <a:t>собственной</a:t>
            </a:r>
            <a:r>
              <a:rPr lang="ru-RU" sz="2800" b="1" dirty="0" smtClean="0">
                <a:solidFill>
                  <a:schemeClr val="accent1">
                    <a:lumMod val="75000"/>
                  </a:schemeClr>
                </a:solidFill>
              </a:rPr>
              <a:t> частоты колебаний</a:t>
            </a:r>
            <a:endParaRPr lang="ru-RU" sz="2800" b="1" dirty="0">
              <a:solidFill>
                <a:schemeClr val="accent1">
                  <a:lumMod val="75000"/>
                </a:schemeClr>
              </a:solidFill>
            </a:endParaRPr>
          </a:p>
        </p:txBody>
      </p:sp>
      <p:graphicFrame>
        <p:nvGraphicFramePr>
          <p:cNvPr id="18435" name="Object 3"/>
          <p:cNvGraphicFramePr>
            <a:graphicFrameLocks noChangeAspect="1"/>
          </p:cNvGraphicFramePr>
          <p:nvPr/>
        </p:nvGraphicFramePr>
        <p:xfrm>
          <a:off x="107504" y="1203598"/>
          <a:ext cx="3816424" cy="2664296"/>
        </p:xfrm>
        <a:graphic>
          <a:graphicData uri="http://schemas.openxmlformats.org/presentationml/2006/ole">
            <p:oleObj spid="_x0000_s18435" name="Visio" r:id="rId3" imgW="10759460" imgH="8122884" progId="Visio.Drawing.15">
              <p:embed/>
            </p:oleObj>
          </a:graphicData>
        </a:graphic>
      </p:graphicFrame>
      <p:sp>
        <p:nvSpPr>
          <p:cNvPr id="5" name="Прямоугольник 4"/>
          <p:cNvSpPr/>
          <p:nvPr/>
        </p:nvSpPr>
        <p:spPr>
          <a:xfrm>
            <a:off x="323528" y="3795886"/>
            <a:ext cx="4572000" cy="738664"/>
          </a:xfrm>
          <a:prstGeom prst="rect">
            <a:avLst/>
          </a:prstGeom>
        </p:spPr>
        <p:txBody>
          <a:bodyPr>
            <a:spAutoFit/>
          </a:bodyPr>
          <a:lstStyle/>
          <a:p>
            <a:r>
              <a:rPr lang="en-US" sz="1400" dirty="0" smtClean="0">
                <a:solidFill>
                  <a:schemeClr val="accent1">
                    <a:lumMod val="75000"/>
                  </a:schemeClr>
                </a:solidFill>
              </a:rPr>
              <a:t>Nonlinear elastic characteristic of the restoring force</a:t>
            </a:r>
            <a:endParaRPr lang="ru-RU" sz="1400" dirty="0" smtClean="0">
              <a:solidFill>
                <a:schemeClr val="accent1">
                  <a:lumMod val="75000"/>
                </a:schemeClr>
              </a:solidFill>
            </a:endParaRPr>
          </a:p>
          <a:p>
            <a:r>
              <a:rPr lang="ru-RU" sz="1400" dirty="0" smtClean="0">
                <a:solidFill>
                  <a:schemeClr val="accent1">
                    <a:lumMod val="75000"/>
                  </a:schemeClr>
                </a:solidFill>
              </a:rPr>
              <a:t>Нелинейная упругая характеристика </a:t>
            </a:r>
          </a:p>
          <a:p>
            <a:r>
              <a:rPr lang="ru-RU" sz="1400" dirty="0" smtClean="0">
                <a:solidFill>
                  <a:schemeClr val="accent1">
                    <a:lumMod val="75000"/>
                  </a:schemeClr>
                </a:solidFill>
              </a:rPr>
              <a:t>восстанавливающей силы</a:t>
            </a:r>
            <a:endParaRPr lang="ru-RU" sz="1400" dirty="0"/>
          </a:p>
        </p:txBody>
      </p:sp>
      <p:graphicFrame>
        <p:nvGraphicFramePr>
          <p:cNvPr id="18436" name="Object 4"/>
          <p:cNvGraphicFramePr>
            <a:graphicFrameLocks noChangeAspect="1"/>
          </p:cNvGraphicFramePr>
          <p:nvPr/>
        </p:nvGraphicFramePr>
        <p:xfrm>
          <a:off x="5436096" y="1131590"/>
          <a:ext cx="1368425" cy="425450"/>
        </p:xfrm>
        <a:graphic>
          <a:graphicData uri="http://schemas.openxmlformats.org/presentationml/2006/ole">
            <p:oleObj spid="_x0000_s18436" name="Equation" r:id="rId4" imgW="1368360" imgH="425520" progId="Equation.DSMT4">
              <p:embed/>
            </p:oleObj>
          </a:graphicData>
        </a:graphic>
      </p:graphicFrame>
      <p:sp>
        <p:nvSpPr>
          <p:cNvPr id="18440" name="Rectangle 8"/>
          <p:cNvSpPr>
            <a:spLocks noChangeArrowheads="1"/>
          </p:cNvSpPr>
          <p:nvPr/>
        </p:nvSpPr>
        <p:spPr bwMode="auto">
          <a:xfrm>
            <a:off x="4175448" y="1563638"/>
            <a:ext cx="4968552"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44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The value of the static deflection of the elastic element:</a:t>
            </a:r>
            <a:endParaRPr kumimoji="0" lang="ru-RU" sz="1200" b="0" i="0" u="none" strike="noStrike" cap="none" normalizeH="0" baseline="0" dirty="0" smtClean="0">
              <a:ln>
                <a:noFill/>
              </a:ln>
              <a:solidFill>
                <a:schemeClr val="accent1">
                  <a:lumMod val="75000"/>
                </a:schemeClr>
              </a:solidFill>
              <a:effectLst/>
              <a:ea typeface="Times New Roman" pitchFamily="18" charset="0"/>
              <a:cs typeface="Arial" pitchFamily="34" charset="0"/>
            </a:endParaRPr>
          </a:p>
          <a:p>
            <a:pPr lvl="0" indent="144463" fontAlgn="base">
              <a:spcBef>
                <a:spcPct val="0"/>
              </a:spcBef>
              <a:spcAft>
                <a:spcPct val="0"/>
              </a:spcAft>
            </a:pPr>
            <a:r>
              <a:rPr lang="ru-RU" sz="1200" dirty="0" smtClean="0">
                <a:solidFill>
                  <a:schemeClr val="accent1">
                    <a:lumMod val="75000"/>
                  </a:schemeClr>
                </a:solidFill>
              </a:rPr>
              <a:t>Величина </a:t>
            </a:r>
            <a:r>
              <a:rPr lang="ru-RU" sz="1200" dirty="0">
                <a:solidFill>
                  <a:schemeClr val="accent1">
                    <a:lumMod val="75000"/>
                  </a:schemeClr>
                </a:solidFill>
              </a:rPr>
              <a:t>статического прогиба упругого </a:t>
            </a:r>
            <a:r>
              <a:rPr lang="ru-RU" sz="1200" dirty="0" smtClean="0">
                <a:solidFill>
                  <a:schemeClr val="accent1">
                    <a:lumMod val="75000"/>
                  </a:schemeClr>
                </a:solidFill>
              </a:rPr>
              <a:t>элемента:</a:t>
            </a:r>
            <a:endParaRPr kumimoji="0" lang="ru-RU" sz="1200" b="0" i="0" u="none" strike="noStrike" cap="none" normalizeH="0" baseline="0" dirty="0" smtClean="0">
              <a:ln>
                <a:noFill/>
              </a:ln>
              <a:solidFill>
                <a:schemeClr val="accent1">
                  <a:lumMod val="75000"/>
                </a:schemeClr>
              </a:solidFill>
              <a:effectLst/>
              <a:cs typeface="Arial" pitchFamily="34" charset="0"/>
            </a:endParaRPr>
          </a:p>
          <a:p>
            <a:pPr marL="0" marR="0" lvl="0" indent="1444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439" name="Object 7"/>
          <p:cNvGraphicFramePr>
            <a:graphicFrameLocks noChangeAspect="1"/>
          </p:cNvGraphicFramePr>
          <p:nvPr/>
        </p:nvGraphicFramePr>
        <p:xfrm>
          <a:off x="5436096" y="2067694"/>
          <a:ext cx="1663498" cy="432048"/>
        </p:xfrm>
        <a:graphic>
          <a:graphicData uri="http://schemas.openxmlformats.org/presentationml/2006/ole">
            <p:oleObj spid="_x0000_s18439" name="Equation" r:id="rId5" imgW="1143000" imgH="291960" progId="Equation.DSMT4">
              <p:embed/>
            </p:oleObj>
          </a:graphicData>
        </a:graphic>
      </p:graphicFrame>
      <p:graphicFrame>
        <p:nvGraphicFramePr>
          <p:cNvPr id="18443" name="Object 11"/>
          <p:cNvGraphicFramePr>
            <a:graphicFrameLocks noChangeAspect="1"/>
          </p:cNvGraphicFramePr>
          <p:nvPr/>
        </p:nvGraphicFramePr>
        <p:xfrm>
          <a:off x="5652120" y="3219822"/>
          <a:ext cx="1326039" cy="694481"/>
        </p:xfrm>
        <a:graphic>
          <a:graphicData uri="http://schemas.openxmlformats.org/presentationml/2006/ole">
            <p:oleObj spid="_x0000_s18443" name="Equation" r:id="rId6" imgW="901440" imgH="469800" progId="Equation.DSMT4">
              <p:embed/>
            </p:oleObj>
          </a:graphicData>
        </a:graphic>
      </p:graphicFrame>
      <p:graphicFrame>
        <p:nvGraphicFramePr>
          <p:cNvPr id="18442" name="Object 10"/>
          <p:cNvGraphicFramePr>
            <a:graphicFrameLocks noChangeAspect="1"/>
          </p:cNvGraphicFramePr>
          <p:nvPr/>
        </p:nvGraphicFramePr>
        <p:xfrm>
          <a:off x="5359676" y="4461486"/>
          <a:ext cx="1732604" cy="558536"/>
        </p:xfrm>
        <a:graphic>
          <a:graphicData uri="http://schemas.openxmlformats.org/presentationml/2006/ole">
            <p:oleObj spid="_x0000_s18442" name="Equation" r:id="rId7" imgW="1206360" imgH="393480" progId="Equation.DSMT4">
              <p:embed/>
            </p:oleObj>
          </a:graphicData>
        </a:graphic>
      </p:graphicFrame>
      <p:sp>
        <p:nvSpPr>
          <p:cNvPr id="18444" name="Rectangle 12"/>
          <p:cNvSpPr>
            <a:spLocks noChangeArrowheads="1"/>
          </p:cNvSpPr>
          <p:nvPr/>
        </p:nvSpPr>
        <p:spPr bwMode="auto">
          <a:xfrm>
            <a:off x="4211960" y="2427734"/>
            <a:ext cx="669674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44463" defTabSz="914400" rtl="0" eaLnBrk="1" fontAlgn="base" latinLnBrk="0" hangingPunct="1">
              <a:lnSpc>
                <a:spcPct val="100000"/>
              </a:lnSpc>
              <a:spcBef>
                <a:spcPct val="0"/>
              </a:spcBef>
              <a:spcAft>
                <a:spcPct val="0"/>
              </a:spcAft>
              <a:buClrTx/>
              <a:buSzTx/>
              <a:buFontTx/>
              <a:buNone/>
              <a:tabLst>
                <a:tab pos="2692400" algn="l"/>
              </a:tabLst>
            </a:pPr>
            <a:r>
              <a:rPr lang="en-US" sz="1200" dirty="0">
                <a:solidFill>
                  <a:schemeClr val="accent1">
                    <a:lumMod val="75000"/>
                  </a:schemeClr>
                </a:solidFill>
                <a:ea typeface="Times New Roman" pitchFamily="18" charset="0"/>
                <a:cs typeface="Arial" pitchFamily="34" charset="0"/>
              </a:rPr>
              <a:t>T</a:t>
            </a: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he derivative of the nonlinear elastic force function at the point of </a:t>
            </a:r>
            <a:endParaRPr kumimoji="0" lang="ru-RU" sz="1200" b="0" i="0" u="none" strike="noStrike" cap="none" normalizeH="0" baseline="0" dirty="0" smtClean="0">
              <a:ln>
                <a:noFill/>
              </a:ln>
              <a:solidFill>
                <a:schemeClr val="accent1">
                  <a:lumMod val="75000"/>
                </a:schemeClr>
              </a:solidFill>
              <a:effectLst/>
              <a:ea typeface="Times New Roman" pitchFamily="18" charset="0"/>
              <a:cs typeface="Arial" pitchFamily="34" charset="0"/>
            </a:endParaRPr>
          </a:p>
          <a:p>
            <a:pPr marL="0" marR="0" lvl="0" indent="144463" defTabSz="914400" rtl="0" eaLnBrk="1" fontAlgn="base" latinLnBrk="0" hangingPunct="1">
              <a:lnSpc>
                <a:spcPct val="100000"/>
              </a:lnSpc>
              <a:spcBef>
                <a:spcPct val="0"/>
              </a:spcBef>
              <a:spcAft>
                <a:spcPct val="0"/>
              </a:spcAft>
              <a:buClrTx/>
              <a:buSzTx/>
              <a:buFontTx/>
              <a:buNone/>
              <a:tabLst>
                <a:tab pos="2692400" algn="l"/>
              </a:tabLst>
            </a:pP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static deflection:</a:t>
            </a:r>
            <a:endParaRPr kumimoji="0" lang="ru-RU" sz="1200" b="0" i="0" u="none" strike="noStrike" cap="none" normalizeH="0" baseline="0" dirty="0" smtClean="0">
              <a:ln>
                <a:noFill/>
              </a:ln>
              <a:solidFill>
                <a:schemeClr val="accent1">
                  <a:lumMod val="75000"/>
                </a:schemeClr>
              </a:solidFill>
              <a:effectLst/>
              <a:ea typeface="Times New Roman" pitchFamily="18" charset="0"/>
              <a:cs typeface="Arial" pitchFamily="34" charset="0"/>
            </a:endParaRPr>
          </a:p>
          <a:p>
            <a:pPr lvl="0" indent="144463" fontAlgn="base">
              <a:spcBef>
                <a:spcPct val="0"/>
              </a:spcBef>
              <a:spcAft>
                <a:spcPct val="0"/>
              </a:spcAft>
              <a:tabLst>
                <a:tab pos="2692400" algn="l"/>
              </a:tabLst>
            </a:pPr>
            <a:r>
              <a:rPr lang="ru-RU" sz="1200" dirty="0" smtClean="0">
                <a:solidFill>
                  <a:schemeClr val="accent1">
                    <a:lumMod val="75000"/>
                  </a:schemeClr>
                </a:solidFill>
              </a:rPr>
              <a:t>Производная </a:t>
            </a:r>
            <a:r>
              <a:rPr lang="ru-RU" sz="1200" dirty="0">
                <a:solidFill>
                  <a:schemeClr val="accent1">
                    <a:lumMod val="75000"/>
                  </a:schemeClr>
                </a:solidFill>
              </a:rPr>
              <a:t>от функции нелинейной упругой силы в точке </a:t>
            </a:r>
            <a:endParaRPr lang="ru-RU" sz="1200" dirty="0" smtClean="0">
              <a:solidFill>
                <a:schemeClr val="accent1">
                  <a:lumMod val="75000"/>
                </a:schemeClr>
              </a:solidFill>
            </a:endParaRPr>
          </a:p>
          <a:p>
            <a:pPr lvl="0" indent="144463" fontAlgn="base">
              <a:spcBef>
                <a:spcPct val="0"/>
              </a:spcBef>
              <a:spcAft>
                <a:spcPct val="0"/>
              </a:spcAft>
              <a:tabLst>
                <a:tab pos="2692400" algn="l"/>
              </a:tabLst>
            </a:pPr>
            <a:r>
              <a:rPr lang="ru-RU" sz="1200" dirty="0" smtClean="0">
                <a:solidFill>
                  <a:schemeClr val="accent1">
                    <a:lumMod val="75000"/>
                  </a:schemeClr>
                </a:solidFill>
              </a:rPr>
              <a:t>статического прогиба:</a:t>
            </a:r>
            <a:endParaRPr kumimoji="0" lang="ru-RU" sz="1200" b="0" i="0" u="none" strike="noStrike" cap="none" normalizeH="0" baseline="0" dirty="0" smtClean="0">
              <a:ln>
                <a:noFill/>
              </a:ln>
              <a:solidFill>
                <a:schemeClr val="accent1">
                  <a:lumMod val="75000"/>
                </a:schemeClr>
              </a:solidFill>
              <a:effectLst/>
              <a:cs typeface="Arial" pitchFamily="34" charset="0"/>
            </a:endParaRPr>
          </a:p>
          <a:p>
            <a:pPr marL="0" marR="0" lvl="0" indent="144463" algn="l" defTabSz="914400" rtl="0" eaLnBrk="0" fontAlgn="base" latinLnBrk="0" hangingPunct="0">
              <a:lnSpc>
                <a:spcPct val="100000"/>
              </a:lnSpc>
              <a:spcBef>
                <a:spcPct val="0"/>
              </a:spcBef>
              <a:spcAft>
                <a:spcPct val="0"/>
              </a:spcAft>
              <a:buClrTx/>
              <a:buSzTx/>
              <a:buFontTx/>
              <a:buNone/>
              <a:tabLst>
                <a:tab pos="269240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45" name="Rectangle 13"/>
          <p:cNvSpPr>
            <a:spLocks noChangeArrowheads="1"/>
          </p:cNvSpPr>
          <p:nvPr/>
        </p:nvSpPr>
        <p:spPr bwMode="auto">
          <a:xfrm>
            <a:off x="4355976" y="3867894"/>
            <a:ext cx="4788024"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089150" algn="ctr"/>
                <a:tab pos="4392613" algn="r"/>
              </a:tabLst>
            </a:pPr>
            <a:r>
              <a:rPr lang="en-US" sz="1200" dirty="0">
                <a:solidFill>
                  <a:schemeClr val="accent1">
                    <a:lumMod val="75000"/>
                  </a:schemeClr>
                </a:solidFill>
                <a:ea typeface="Times New Roman" pitchFamily="18" charset="0"/>
                <a:cs typeface="Arial" pitchFamily="34" charset="0"/>
              </a:rPr>
              <a:t>T</a:t>
            </a: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he natural frequency of oscillations of the </a:t>
            </a:r>
            <a:r>
              <a:rPr kumimoji="0" lang="en-US" sz="1200" b="0" i="0" u="none" strike="noStrike" cap="none" normalizeH="0" baseline="0" dirty="0" err="1" smtClean="0">
                <a:ln>
                  <a:noFill/>
                </a:ln>
                <a:solidFill>
                  <a:schemeClr val="accent1">
                    <a:lumMod val="75000"/>
                  </a:schemeClr>
                </a:solidFill>
                <a:effectLst/>
                <a:ea typeface="Times New Roman" pitchFamily="18" charset="0"/>
                <a:cs typeface="Arial" pitchFamily="34" charset="0"/>
              </a:rPr>
              <a:t>linearized</a:t>
            </a: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 single-mass system:</a:t>
            </a:r>
          </a:p>
          <a:p>
            <a:pPr lvl="0" algn="just" fontAlgn="base">
              <a:spcBef>
                <a:spcPct val="0"/>
              </a:spcBef>
              <a:spcAft>
                <a:spcPct val="0"/>
              </a:spcAft>
              <a:tabLst>
                <a:tab pos="2089150" algn="ctr"/>
                <a:tab pos="4392613" algn="r"/>
              </a:tabLst>
            </a:pPr>
            <a:r>
              <a:rPr lang="ru-RU" sz="1200" dirty="0" smtClean="0">
                <a:solidFill>
                  <a:schemeClr val="accent1">
                    <a:lumMod val="75000"/>
                  </a:schemeClr>
                </a:solidFill>
              </a:rPr>
              <a:t>Собственная </a:t>
            </a:r>
            <a:r>
              <a:rPr lang="ru-RU" sz="1200" dirty="0">
                <a:solidFill>
                  <a:schemeClr val="accent1">
                    <a:lumMod val="75000"/>
                  </a:schemeClr>
                </a:solidFill>
              </a:rPr>
              <a:t>частота колебаний линеаризованной </a:t>
            </a:r>
            <a:r>
              <a:rPr lang="ru-RU" sz="1200" dirty="0" err="1">
                <a:solidFill>
                  <a:schemeClr val="accent1">
                    <a:lumMod val="75000"/>
                  </a:schemeClr>
                </a:solidFill>
              </a:rPr>
              <a:t>одномассовой</a:t>
            </a:r>
            <a:r>
              <a:rPr lang="ru-RU" sz="1200" dirty="0">
                <a:solidFill>
                  <a:schemeClr val="accent1">
                    <a:lumMod val="75000"/>
                  </a:schemeClr>
                </a:solidFill>
              </a:rPr>
              <a:t> </a:t>
            </a:r>
            <a:r>
              <a:rPr lang="ru-RU" sz="1200" dirty="0" smtClean="0">
                <a:solidFill>
                  <a:schemeClr val="accent1">
                    <a:lumMod val="75000"/>
                  </a:schemeClr>
                </a:solidFill>
              </a:rPr>
              <a:t>системы:</a:t>
            </a:r>
            <a:endParaRPr kumimoji="0" lang="ru-RU" sz="1200" b="0" i="0" u="none" strike="noStrike" cap="none" normalizeH="0" baseline="0" dirty="0" smtClean="0">
              <a:ln>
                <a:noFill/>
              </a:ln>
              <a:solidFill>
                <a:schemeClr val="accent1">
                  <a:lumMod val="75000"/>
                </a:schemeClr>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089150" algn="ctr"/>
                <a:tab pos="4392613" algn="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446" name="Rectangle 14"/>
          <p:cNvSpPr>
            <a:spLocks noChangeArrowheads="1"/>
          </p:cNvSpPr>
          <p:nvPr/>
        </p:nvSpPr>
        <p:spPr bwMode="auto">
          <a:xfrm>
            <a:off x="0" y="1930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089150" algn="ctr"/>
                <a:tab pos="4392613" algn="r"/>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Номер слайда 12"/>
          <p:cNvSpPr>
            <a:spLocks noGrp="1"/>
          </p:cNvSpPr>
          <p:nvPr>
            <p:ph type="sldNum" sz="quarter" idx="12"/>
          </p:nvPr>
        </p:nvSpPr>
        <p:spPr/>
        <p:txBody>
          <a:bodyPr/>
          <a:lstStyle/>
          <a:p>
            <a:fld id="{E859112E-303C-4A78-99F9-42F1DFCF34A6}" type="slidenum">
              <a:rPr lang="ru-RU" smtClean="0"/>
              <a:pPr/>
              <a:t>4</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107504" y="195486"/>
            <a:ext cx="9036496" cy="857250"/>
          </a:xfrm>
        </p:spPr>
        <p:txBody>
          <a:bodyPr>
            <a:noAutofit/>
          </a:bodyPr>
          <a:lstStyle/>
          <a:p>
            <a:pPr algn="l"/>
            <a:r>
              <a:rPr lang="en-US" sz="2400" b="1" dirty="0" smtClean="0">
                <a:solidFill>
                  <a:schemeClr val="accent1">
                    <a:lumMod val="75000"/>
                  </a:schemeClr>
                </a:solidFill>
              </a:rPr>
              <a:t>Oscillations of nonlinear model with </a:t>
            </a:r>
            <a:r>
              <a:rPr lang="en-US" sz="2400" b="1" dirty="0">
                <a:solidFill>
                  <a:schemeClr val="accent1">
                    <a:lumMod val="75000"/>
                  </a:schemeClr>
                </a:solidFill>
              </a:rPr>
              <a:t>deterministic</a:t>
            </a:r>
            <a:r>
              <a:rPr lang="en-US" sz="2400" dirty="0"/>
              <a:t> </a:t>
            </a:r>
            <a:r>
              <a:rPr lang="en-US" sz="2400" b="1" dirty="0" smtClean="0">
                <a:solidFill>
                  <a:schemeClr val="accent1">
                    <a:lumMod val="75000"/>
                  </a:schemeClr>
                </a:solidFill>
              </a:rPr>
              <a:t>disturbance</a:t>
            </a:r>
            <a:br>
              <a:rPr lang="en-US" sz="2400" b="1" dirty="0" smtClean="0">
                <a:solidFill>
                  <a:schemeClr val="accent1">
                    <a:lumMod val="75000"/>
                  </a:schemeClr>
                </a:solidFill>
              </a:rPr>
            </a:br>
            <a:r>
              <a:rPr lang="ru-RU" sz="2400" b="1" dirty="0" smtClean="0">
                <a:solidFill>
                  <a:schemeClr val="accent1">
                    <a:lumMod val="75000"/>
                  </a:schemeClr>
                </a:solidFill>
              </a:rPr>
              <a:t>Колебания нелинейной модели при детерминированном возмущении</a:t>
            </a:r>
            <a:r>
              <a:rPr lang="en-US" sz="2400" b="1" dirty="0" smtClean="0">
                <a:solidFill>
                  <a:schemeClr val="accent1">
                    <a:lumMod val="75000"/>
                  </a:schemeClr>
                </a:solidFill>
              </a:rPr>
              <a:t> </a:t>
            </a:r>
            <a:endParaRPr lang="ru-RU" sz="2400" b="1" dirty="0">
              <a:solidFill>
                <a:schemeClr val="accent1">
                  <a:lumMod val="75000"/>
                </a:schemeClr>
              </a:solidFill>
            </a:endParaRPr>
          </a:p>
        </p:txBody>
      </p:sp>
      <p:sp>
        <p:nvSpPr>
          <p:cNvPr id="2355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3556" name="Object 4"/>
          <p:cNvGraphicFramePr>
            <a:graphicFrameLocks noChangeAspect="1"/>
          </p:cNvGraphicFramePr>
          <p:nvPr/>
        </p:nvGraphicFramePr>
        <p:xfrm>
          <a:off x="1331640" y="1203598"/>
          <a:ext cx="6624736" cy="2664296"/>
        </p:xfrm>
        <a:graphic>
          <a:graphicData uri="http://schemas.openxmlformats.org/presentationml/2006/ole">
            <p:oleObj spid="_x0000_s23556" name="Visio" r:id="rId3" imgW="14988576" imgH="6614205" progId="Visio.Drawing.15">
              <p:embed/>
            </p:oleObj>
          </a:graphicData>
        </a:graphic>
      </p:graphicFrame>
      <p:sp>
        <p:nvSpPr>
          <p:cNvPr id="9" name="Прямоугольник 8"/>
          <p:cNvSpPr/>
          <p:nvPr/>
        </p:nvSpPr>
        <p:spPr>
          <a:xfrm>
            <a:off x="2915816" y="3939902"/>
            <a:ext cx="3312368" cy="523220"/>
          </a:xfrm>
          <a:prstGeom prst="rect">
            <a:avLst/>
          </a:prstGeom>
        </p:spPr>
        <p:txBody>
          <a:bodyPr wrap="square">
            <a:spAutoFit/>
          </a:bodyPr>
          <a:lstStyle/>
          <a:p>
            <a:r>
              <a:rPr lang="en-US" sz="1400" dirty="0" smtClean="0">
                <a:solidFill>
                  <a:schemeClr val="accent1">
                    <a:lumMod val="75000"/>
                  </a:schemeClr>
                </a:solidFill>
              </a:rPr>
              <a:t>sinusoidal disturbance</a:t>
            </a:r>
            <a:r>
              <a:rPr lang="ru-RU" sz="1400" dirty="0" smtClean="0">
                <a:solidFill>
                  <a:schemeClr val="accent1">
                    <a:lumMod val="75000"/>
                  </a:schemeClr>
                </a:solidFill>
              </a:rPr>
              <a:t> </a:t>
            </a:r>
          </a:p>
          <a:p>
            <a:r>
              <a:rPr lang="ru-RU" sz="1400" dirty="0">
                <a:solidFill>
                  <a:schemeClr val="accent1">
                    <a:lumMod val="75000"/>
                  </a:schemeClr>
                </a:solidFill>
              </a:rPr>
              <a:t>с</a:t>
            </a:r>
            <a:r>
              <a:rPr lang="ru-RU" sz="1400" dirty="0" smtClean="0">
                <a:solidFill>
                  <a:schemeClr val="accent1">
                    <a:lumMod val="75000"/>
                  </a:schemeClr>
                </a:solidFill>
              </a:rPr>
              <a:t>инусоидальное возмущение</a:t>
            </a:r>
            <a:r>
              <a:rPr lang="en-US" sz="1400" dirty="0" smtClean="0">
                <a:solidFill>
                  <a:schemeClr val="accent1">
                    <a:lumMod val="75000"/>
                  </a:schemeClr>
                </a:solidFill>
              </a:rPr>
              <a:t> </a:t>
            </a:r>
            <a:endParaRPr lang="ru-RU" sz="1400" dirty="0">
              <a:solidFill>
                <a:schemeClr val="accent1">
                  <a:lumMod val="75000"/>
                </a:schemeClr>
              </a:solidFill>
            </a:endParaRPr>
          </a:p>
        </p:txBody>
      </p:sp>
      <p:sp>
        <p:nvSpPr>
          <p:cNvPr id="11" name="Прямоугольник 10"/>
          <p:cNvSpPr/>
          <p:nvPr/>
        </p:nvSpPr>
        <p:spPr>
          <a:xfrm>
            <a:off x="2915816" y="4443958"/>
            <a:ext cx="4752528" cy="523220"/>
          </a:xfrm>
          <a:prstGeom prst="rect">
            <a:avLst/>
          </a:prstGeom>
        </p:spPr>
        <p:txBody>
          <a:bodyPr wrap="square">
            <a:spAutoFit/>
          </a:bodyPr>
          <a:lstStyle/>
          <a:p>
            <a:r>
              <a:rPr lang="en-US" sz="1400" dirty="0" smtClean="0">
                <a:solidFill>
                  <a:schemeClr val="accent1">
                    <a:lumMod val="75000"/>
                  </a:schemeClr>
                </a:solidFill>
              </a:rPr>
              <a:t>deterministic </a:t>
            </a:r>
            <a:r>
              <a:rPr lang="en-US" sz="1400" dirty="0">
                <a:solidFill>
                  <a:schemeClr val="accent1">
                    <a:lumMod val="75000"/>
                  </a:schemeClr>
                </a:solidFill>
              </a:rPr>
              <a:t>oscillations of a nonlinear </a:t>
            </a:r>
            <a:r>
              <a:rPr lang="en-US" sz="1400" dirty="0" smtClean="0">
                <a:solidFill>
                  <a:schemeClr val="accent1">
                    <a:lumMod val="75000"/>
                  </a:schemeClr>
                </a:solidFill>
              </a:rPr>
              <a:t>system</a:t>
            </a:r>
            <a:r>
              <a:rPr lang="ru-RU" sz="1400" dirty="0" smtClean="0">
                <a:solidFill>
                  <a:schemeClr val="accent1">
                    <a:lumMod val="75000"/>
                  </a:schemeClr>
                </a:solidFill>
              </a:rPr>
              <a:t> </a:t>
            </a:r>
            <a:r>
              <a:rPr lang="en-US" sz="1400" b="1" i="1" dirty="0" smtClean="0">
                <a:solidFill>
                  <a:schemeClr val="accent1">
                    <a:lumMod val="75000"/>
                  </a:schemeClr>
                </a:solidFill>
              </a:rPr>
              <a:t>z(t)</a:t>
            </a:r>
            <a:endParaRPr lang="ru-RU" sz="1400" b="1" i="1" dirty="0" smtClean="0">
              <a:solidFill>
                <a:schemeClr val="accent1">
                  <a:lumMod val="75000"/>
                </a:schemeClr>
              </a:solidFill>
            </a:endParaRPr>
          </a:p>
          <a:p>
            <a:r>
              <a:rPr lang="ru-RU" sz="1400" dirty="0" smtClean="0">
                <a:solidFill>
                  <a:schemeClr val="accent1">
                    <a:lumMod val="75000"/>
                  </a:schemeClr>
                </a:solidFill>
              </a:rPr>
              <a:t>детерминированные колебания нелинейной системы</a:t>
            </a:r>
            <a:r>
              <a:rPr lang="en-US" sz="1400" dirty="0" smtClean="0">
                <a:solidFill>
                  <a:schemeClr val="accent1">
                    <a:lumMod val="75000"/>
                  </a:schemeClr>
                </a:solidFill>
              </a:rPr>
              <a:t> </a:t>
            </a:r>
            <a:r>
              <a:rPr lang="en-US" sz="1400" b="1" i="1" dirty="0" smtClean="0">
                <a:solidFill>
                  <a:schemeClr val="accent1">
                    <a:lumMod val="75000"/>
                  </a:schemeClr>
                </a:solidFill>
              </a:rPr>
              <a:t>z(t)</a:t>
            </a:r>
            <a:r>
              <a:rPr lang="ru-RU" sz="1400" dirty="0" smtClean="0">
                <a:solidFill>
                  <a:schemeClr val="accent1">
                    <a:lumMod val="75000"/>
                  </a:schemeClr>
                </a:solidFill>
              </a:rPr>
              <a:t> </a:t>
            </a:r>
            <a:r>
              <a:rPr lang="en-US" sz="1400" dirty="0" smtClean="0">
                <a:solidFill>
                  <a:schemeClr val="accent1">
                    <a:lumMod val="75000"/>
                  </a:schemeClr>
                </a:solidFill>
              </a:rPr>
              <a:t> </a:t>
            </a:r>
            <a:endParaRPr lang="ru-RU" sz="1400" dirty="0">
              <a:solidFill>
                <a:schemeClr val="accent1">
                  <a:lumMod val="75000"/>
                </a:schemeClr>
              </a:solidFill>
            </a:endParaRPr>
          </a:p>
        </p:txBody>
      </p:sp>
      <p:sp>
        <p:nvSpPr>
          <p:cNvPr id="12" name="Прямоугольник 11"/>
          <p:cNvSpPr/>
          <p:nvPr/>
        </p:nvSpPr>
        <p:spPr>
          <a:xfrm>
            <a:off x="2555776" y="3939902"/>
            <a:ext cx="367408" cy="523220"/>
          </a:xfrm>
          <a:prstGeom prst="rect">
            <a:avLst/>
          </a:prstGeom>
          <a:noFill/>
        </p:spPr>
        <p:txBody>
          <a:bodyPr wrap="none" lIns="91440" tIns="45720" rIns="91440" bIns="45720">
            <a:spAutoFit/>
          </a:bodyPr>
          <a:lstStyle/>
          <a:p>
            <a:pPr algn="ctr"/>
            <a:r>
              <a:rPr lang="ru-RU"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1</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aphicFrame>
        <p:nvGraphicFramePr>
          <p:cNvPr id="23560" name="Object 8"/>
          <p:cNvGraphicFramePr>
            <a:graphicFrameLocks noChangeAspect="1"/>
          </p:cNvGraphicFramePr>
          <p:nvPr/>
        </p:nvGraphicFramePr>
        <p:xfrm>
          <a:off x="5436096" y="4011910"/>
          <a:ext cx="1685925" cy="363537"/>
        </p:xfrm>
        <a:graphic>
          <a:graphicData uri="http://schemas.openxmlformats.org/presentationml/2006/ole">
            <p:oleObj spid="_x0000_s23560" name="Equation" r:id="rId4" imgW="1002960" imgH="215640" progId="Equation.DSMT4">
              <p:embed/>
            </p:oleObj>
          </a:graphicData>
        </a:graphic>
      </p:graphicFrame>
      <p:sp>
        <p:nvSpPr>
          <p:cNvPr id="14" name="Прямоугольник 13"/>
          <p:cNvSpPr/>
          <p:nvPr/>
        </p:nvSpPr>
        <p:spPr>
          <a:xfrm>
            <a:off x="2555776" y="4443958"/>
            <a:ext cx="367408" cy="523220"/>
          </a:xfrm>
          <a:prstGeom prst="rect">
            <a:avLst/>
          </a:prstGeom>
          <a:noFill/>
        </p:spPr>
        <p:txBody>
          <a:bodyPr wrap="none" lIns="91440" tIns="45720" rIns="91440" bIns="45720">
            <a:spAutoFit/>
          </a:bodyPr>
          <a:lstStyle/>
          <a:p>
            <a:pPr algn="ct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Номер слайда 9"/>
          <p:cNvSpPr>
            <a:spLocks noGrp="1"/>
          </p:cNvSpPr>
          <p:nvPr>
            <p:ph type="sldNum" sz="quarter" idx="12"/>
          </p:nvPr>
        </p:nvSpPr>
        <p:spPr/>
        <p:txBody>
          <a:bodyPr/>
          <a:lstStyle/>
          <a:p>
            <a:fld id="{E859112E-303C-4A78-99F9-42F1DFCF34A6}" type="slidenum">
              <a:rPr lang="ru-RU" smtClean="0"/>
              <a:pPr/>
              <a:t>5</a:t>
            </a:fld>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579296" cy="857250"/>
          </a:xfrm>
        </p:spPr>
        <p:txBody>
          <a:bodyPr>
            <a:normAutofit fontScale="90000"/>
          </a:bodyPr>
          <a:lstStyle/>
          <a:p>
            <a:pPr algn="l"/>
            <a:r>
              <a:rPr lang="en-US" sz="2000" b="1" dirty="0" smtClean="0">
                <a:solidFill>
                  <a:schemeClr val="accent1">
                    <a:lumMod val="75000"/>
                  </a:schemeClr>
                </a:solidFill>
              </a:rPr>
              <a:t>Amplitude spectrum of nonlinear oscillation process under deterministic disturbance</a:t>
            </a:r>
            <a:r>
              <a:rPr lang="ru-RU" sz="2000" b="1" dirty="0" smtClean="0">
                <a:solidFill>
                  <a:schemeClr val="accent1">
                    <a:lumMod val="75000"/>
                  </a:schemeClr>
                </a:solidFill>
              </a:rPr>
              <a:t/>
            </a:r>
            <a:br>
              <a:rPr lang="ru-RU" sz="2000" b="1" dirty="0" smtClean="0">
                <a:solidFill>
                  <a:schemeClr val="accent1">
                    <a:lumMod val="75000"/>
                  </a:schemeClr>
                </a:solidFill>
              </a:rPr>
            </a:br>
            <a:r>
              <a:rPr lang="ru-RU" sz="1800" b="1" dirty="0" smtClean="0">
                <a:solidFill>
                  <a:schemeClr val="accent1">
                    <a:lumMod val="75000"/>
                  </a:schemeClr>
                </a:solidFill>
              </a:rPr>
              <a:t>Амплитудный спектр процесса нелинейных колебаний при детерминированном возмущении</a:t>
            </a:r>
            <a:endParaRPr lang="ru-RU" sz="2000" b="1" dirty="0">
              <a:solidFill>
                <a:schemeClr val="accent1">
                  <a:lumMod val="75000"/>
                </a:schemeClr>
              </a:solidFill>
            </a:endParaRPr>
          </a:p>
        </p:txBody>
      </p:sp>
      <p:sp>
        <p:nvSpPr>
          <p:cNvPr id="24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4579" name="Object 3"/>
          <p:cNvGraphicFramePr>
            <a:graphicFrameLocks noChangeAspect="1"/>
          </p:cNvGraphicFramePr>
          <p:nvPr/>
        </p:nvGraphicFramePr>
        <p:xfrm>
          <a:off x="1835696" y="843558"/>
          <a:ext cx="5457015" cy="3384376"/>
        </p:xfrm>
        <a:graphic>
          <a:graphicData uri="http://schemas.openxmlformats.org/presentationml/2006/ole">
            <p:oleObj spid="_x0000_s24579" name="Visio" r:id="rId3" imgW="13502538" imgH="8359027" progId="Visio.Drawing.15">
              <p:embed/>
            </p:oleObj>
          </a:graphicData>
        </a:graphic>
      </p:graphicFrame>
      <p:sp>
        <p:nvSpPr>
          <p:cNvPr id="24585" name="Rectangle 9"/>
          <p:cNvSpPr>
            <a:spLocks noChangeArrowheads="1"/>
          </p:cNvSpPr>
          <p:nvPr/>
        </p:nvSpPr>
        <p:spPr bwMode="auto">
          <a:xfrm>
            <a:off x="107504" y="4264229"/>
            <a:ext cx="864096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1400" dirty="0" smtClean="0">
                <a:solidFill>
                  <a:schemeClr val="accent1">
                    <a:lumMod val="75000"/>
                  </a:schemeClr>
                </a:solidFill>
                <a:ea typeface="Times New Roman" pitchFamily="18" charset="0"/>
                <a:cs typeface="Arial" pitchFamily="34" charset="0"/>
              </a:rPr>
              <a:t>The amplitude spectrum was obtained by d</a:t>
            </a:r>
            <a:r>
              <a:rPr kumimoji="0" lang="en-US" sz="1400" b="0" i="0" u="none" strike="noStrike" cap="none" normalizeH="0" baseline="0" dirty="0" smtClean="0">
                <a:ln>
                  <a:noFill/>
                </a:ln>
                <a:solidFill>
                  <a:schemeClr val="accent1">
                    <a:lumMod val="75000"/>
                  </a:schemeClr>
                </a:solidFill>
                <a:effectLst/>
                <a:ea typeface="Times New Roman" pitchFamily="18" charset="0"/>
                <a:cs typeface="Arial" pitchFamily="34" charset="0"/>
              </a:rPr>
              <a:t>ecomposition of one period of process oscillations</a:t>
            </a:r>
            <a:r>
              <a:rPr kumimoji="0" lang="ru-RU" sz="1400" b="0" i="0" u="none" strike="noStrike" cap="none" normalizeH="0" baseline="0" dirty="0" smtClean="0">
                <a:ln>
                  <a:noFill/>
                </a:ln>
                <a:solidFill>
                  <a:schemeClr val="accent1">
                    <a:lumMod val="75000"/>
                  </a:schemeClr>
                </a:solidFill>
                <a:effectLst/>
                <a:ea typeface="Times New Roman" pitchFamily="18" charset="0"/>
                <a:cs typeface="Arial" pitchFamily="34" charset="0"/>
              </a:rPr>
              <a:t> </a:t>
            </a:r>
            <a:r>
              <a:rPr kumimoji="0" lang="en-US" sz="1400" b="1" i="1" u="none" strike="noStrike" cap="none" normalizeH="0" baseline="0" dirty="0" smtClean="0">
                <a:ln>
                  <a:noFill/>
                </a:ln>
                <a:solidFill>
                  <a:schemeClr val="accent1">
                    <a:lumMod val="75000"/>
                  </a:schemeClr>
                </a:solidFill>
                <a:effectLst/>
                <a:ea typeface="Times New Roman" pitchFamily="18" charset="0"/>
                <a:cs typeface="Arial" pitchFamily="34" charset="0"/>
              </a:rPr>
              <a:t>z(t)</a:t>
            </a:r>
            <a:r>
              <a:rPr kumimoji="0" lang="ru-RU" sz="1400" b="0" i="0" u="none" strike="noStrike" cap="none" normalizeH="0" baseline="0" dirty="0" smtClean="0">
                <a:ln>
                  <a:noFill/>
                </a:ln>
                <a:solidFill>
                  <a:schemeClr val="accent1">
                    <a:lumMod val="75000"/>
                  </a:schemeClr>
                </a:solidFill>
                <a:effectLst/>
                <a:ea typeface="Times New Roman" pitchFamily="18" charset="0"/>
                <a:cs typeface="Arial" pitchFamily="34" charset="0"/>
              </a:rPr>
              <a:t> </a:t>
            </a:r>
            <a:r>
              <a:rPr lang="en-US" sz="1400" dirty="0" smtClean="0">
                <a:solidFill>
                  <a:schemeClr val="accent1">
                    <a:lumMod val="75000"/>
                  </a:schemeClr>
                </a:solidFill>
                <a:ea typeface="Times New Roman" pitchFamily="18" charset="0"/>
                <a:cs typeface="Arial" pitchFamily="34" charset="0"/>
              </a:rPr>
              <a:t>in Fourier series.</a:t>
            </a:r>
          </a:p>
          <a:p>
            <a:pPr lvl="0" fontAlgn="base">
              <a:spcBef>
                <a:spcPct val="0"/>
              </a:spcBef>
              <a:spcAft>
                <a:spcPct val="0"/>
              </a:spcAft>
            </a:pPr>
            <a:r>
              <a:rPr lang="ru-RU" sz="1400" dirty="0" smtClean="0">
                <a:solidFill>
                  <a:schemeClr val="accent1">
                    <a:lumMod val="75000"/>
                  </a:schemeClr>
                </a:solidFill>
                <a:cs typeface="Arial" pitchFamily="34" charset="0"/>
              </a:rPr>
              <a:t>Амплитудный спектр был получен </a:t>
            </a:r>
            <a:r>
              <a:rPr lang="ru-RU" sz="1400" dirty="0" smtClean="0">
                <a:solidFill>
                  <a:schemeClr val="accent1">
                    <a:lumMod val="75000"/>
                  </a:schemeClr>
                </a:solidFill>
              </a:rPr>
              <a:t>разложением одного периода колебаний процесса</a:t>
            </a:r>
            <a:r>
              <a:rPr lang="ru-RU" sz="1400" dirty="0" smtClean="0">
                <a:solidFill>
                  <a:schemeClr val="accent1">
                    <a:lumMod val="75000"/>
                  </a:schemeClr>
                </a:solidFill>
                <a:cs typeface="Arial" pitchFamily="34" charset="0"/>
              </a:rPr>
              <a:t> </a:t>
            </a:r>
            <a:r>
              <a:rPr lang="en-US" sz="1400" b="1" i="1" dirty="0" smtClean="0">
                <a:solidFill>
                  <a:schemeClr val="accent1">
                    <a:lumMod val="75000"/>
                  </a:schemeClr>
                </a:solidFill>
                <a:ea typeface="Times New Roman" pitchFamily="18" charset="0"/>
                <a:cs typeface="Arial" pitchFamily="34" charset="0"/>
              </a:rPr>
              <a:t>z(t)</a:t>
            </a:r>
            <a:r>
              <a:rPr lang="ru-RU" sz="1400" b="1" i="1" dirty="0" smtClean="0">
                <a:solidFill>
                  <a:schemeClr val="accent1">
                    <a:lumMod val="75000"/>
                  </a:schemeClr>
                </a:solidFill>
                <a:ea typeface="Times New Roman" pitchFamily="18" charset="0"/>
                <a:cs typeface="Arial" pitchFamily="34" charset="0"/>
              </a:rPr>
              <a:t> </a:t>
            </a:r>
            <a:r>
              <a:rPr lang="ru-RU" sz="1400" dirty="0" smtClean="0">
                <a:solidFill>
                  <a:schemeClr val="accent1">
                    <a:lumMod val="75000"/>
                  </a:schemeClr>
                </a:solidFill>
                <a:ea typeface="Times New Roman" pitchFamily="18" charset="0"/>
                <a:cs typeface="Arial" pitchFamily="34" charset="0"/>
              </a:rPr>
              <a:t>в ряд Фурье.</a:t>
            </a:r>
            <a:endParaRPr kumimoji="0" lang="en-US" sz="1400" u="none" strike="noStrike" cap="none" normalizeH="0" baseline="0" dirty="0" smtClean="0">
              <a:ln>
                <a:noFill/>
              </a:ln>
              <a:solidFill>
                <a:schemeClr val="accent1">
                  <a:lumMod val="75000"/>
                </a:schemeClr>
              </a:solidFill>
              <a:effectLst/>
              <a:cs typeface="Arial" pitchFamily="34" charset="0"/>
            </a:endParaRPr>
          </a:p>
        </p:txBody>
      </p:sp>
      <p:sp>
        <p:nvSpPr>
          <p:cNvPr id="24586" name="Rectangle 10"/>
          <p:cNvSpPr>
            <a:spLocks noChangeArrowheads="1"/>
          </p:cNvSpPr>
          <p:nvPr/>
        </p:nvSpPr>
        <p:spPr bwMode="auto">
          <a:xfrm>
            <a:off x="0" y="89615"/>
            <a:ext cx="219932"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Номер слайда 6"/>
          <p:cNvSpPr>
            <a:spLocks noGrp="1"/>
          </p:cNvSpPr>
          <p:nvPr>
            <p:ph type="sldNum" sz="quarter" idx="12"/>
          </p:nvPr>
        </p:nvSpPr>
        <p:spPr/>
        <p:txBody>
          <a:bodyPr/>
          <a:lstStyle/>
          <a:p>
            <a:fld id="{E859112E-303C-4A78-99F9-42F1DFCF34A6}" type="slidenum">
              <a:rPr lang="ru-RU" smtClean="0"/>
              <a:pPr/>
              <a:t>6</a:t>
            </a:fld>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sz="2400" b="1" dirty="0" smtClean="0">
                <a:solidFill>
                  <a:schemeClr val="accent1">
                    <a:lumMod val="75000"/>
                  </a:schemeClr>
                </a:solidFill>
              </a:rPr>
              <a:t>Oscillations of nonlinear model with random disturbance</a:t>
            </a:r>
            <a:br>
              <a:rPr lang="en-US" sz="2400" b="1" dirty="0" smtClean="0">
                <a:solidFill>
                  <a:schemeClr val="accent1">
                    <a:lumMod val="75000"/>
                  </a:schemeClr>
                </a:solidFill>
              </a:rPr>
            </a:br>
            <a:r>
              <a:rPr lang="ru-RU" sz="2400" b="1" dirty="0" smtClean="0">
                <a:solidFill>
                  <a:schemeClr val="accent1">
                    <a:lumMod val="75000"/>
                  </a:schemeClr>
                </a:solidFill>
              </a:rPr>
              <a:t>Колебания нелинейной модели при случайном возмущении</a:t>
            </a:r>
            <a:r>
              <a:rPr lang="en-US" sz="2400" b="1" dirty="0" smtClean="0">
                <a:solidFill>
                  <a:schemeClr val="accent1">
                    <a:lumMod val="75000"/>
                  </a:schemeClr>
                </a:solidFill>
              </a:rPr>
              <a:t> </a:t>
            </a:r>
            <a:endParaRPr lang="ru-RU" sz="2400" b="1" dirty="0">
              <a:solidFill>
                <a:schemeClr val="accent1">
                  <a:lumMod val="75000"/>
                </a:schemeClr>
              </a:solidFill>
            </a:endParaRPr>
          </a:p>
        </p:txBody>
      </p:sp>
      <p:sp>
        <p:nvSpPr>
          <p:cNvPr id="1946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0" name="Object 4"/>
          <p:cNvGraphicFramePr>
            <a:graphicFrameLocks noChangeAspect="1"/>
          </p:cNvGraphicFramePr>
          <p:nvPr/>
        </p:nvGraphicFramePr>
        <p:xfrm>
          <a:off x="395536" y="1059582"/>
          <a:ext cx="4133908" cy="2952328"/>
        </p:xfrm>
        <a:graphic>
          <a:graphicData uri="http://schemas.openxmlformats.org/presentationml/2006/ole">
            <p:oleObj spid="_x0000_s19460" name="Visio" r:id="rId3" imgW="7246696" imgH="5166333" progId="Visio.Drawing.15">
              <p:embed/>
            </p:oleObj>
          </a:graphicData>
        </a:graphic>
      </p:graphicFrame>
      <p:sp>
        <p:nvSpPr>
          <p:cNvPr id="194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463" name="Object 7"/>
          <p:cNvGraphicFramePr>
            <a:graphicFrameLocks noChangeAspect="1"/>
          </p:cNvGraphicFramePr>
          <p:nvPr/>
        </p:nvGraphicFramePr>
        <p:xfrm>
          <a:off x="4515538" y="901037"/>
          <a:ext cx="4448950" cy="3038865"/>
        </p:xfrm>
        <a:graphic>
          <a:graphicData uri="http://schemas.openxmlformats.org/presentationml/2006/ole">
            <p:oleObj spid="_x0000_s19463" name="Visio" r:id="rId4" imgW="7086692" imgH="4876710" progId="Visio.Drawing.15">
              <p:embed/>
            </p:oleObj>
          </a:graphicData>
        </a:graphic>
      </p:graphicFrame>
      <p:sp>
        <p:nvSpPr>
          <p:cNvPr id="11" name="Прямоугольник 10"/>
          <p:cNvSpPr/>
          <p:nvPr/>
        </p:nvSpPr>
        <p:spPr>
          <a:xfrm>
            <a:off x="4572000" y="4083918"/>
            <a:ext cx="4572000" cy="954107"/>
          </a:xfrm>
          <a:prstGeom prst="rect">
            <a:avLst/>
          </a:prstGeom>
        </p:spPr>
        <p:txBody>
          <a:bodyPr>
            <a:spAutoFit/>
          </a:bodyPr>
          <a:lstStyle/>
          <a:p>
            <a:r>
              <a:rPr lang="en-US" sz="1400" dirty="0" smtClean="0">
                <a:solidFill>
                  <a:schemeClr val="accent1">
                    <a:lumMod val="75000"/>
                  </a:schemeClr>
                </a:solidFill>
              </a:rPr>
              <a:t>Implementations of random oscillation process</a:t>
            </a:r>
            <a:r>
              <a:rPr lang="ru-RU" sz="1400" dirty="0" smtClean="0">
                <a:solidFill>
                  <a:schemeClr val="accent1">
                    <a:lumMod val="75000"/>
                  </a:schemeClr>
                </a:solidFill>
              </a:rPr>
              <a:t> </a:t>
            </a:r>
            <a:r>
              <a:rPr lang="en-US" sz="1400" dirty="0" smtClean="0">
                <a:solidFill>
                  <a:schemeClr val="accent1">
                    <a:lumMod val="75000"/>
                  </a:schemeClr>
                </a:solidFill>
              </a:rPr>
              <a:t>of </a:t>
            </a:r>
            <a:r>
              <a:rPr lang="en-US" sz="1400" dirty="0">
                <a:solidFill>
                  <a:schemeClr val="accent1">
                    <a:lumMod val="75000"/>
                  </a:schemeClr>
                </a:solidFill>
              </a:rPr>
              <a:t>a nonlinear </a:t>
            </a:r>
            <a:r>
              <a:rPr lang="en-US" sz="1400" dirty="0" smtClean="0">
                <a:solidFill>
                  <a:schemeClr val="accent1">
                    <a:lumMod val="75000"/>
                  </a:schemeClr>
                </a:solidFill>
              </a:rPr>
              <a:t>system</a:t>
            </a:r>
            <a:endParaRPr lang="ru-RU" sz="1400" dirty="0" smtClean="0">
              <a:solidFill>
                <a:schemeClr val="accent1">
                  <a:lumMod val="75000"/>
                </a:schemeClr>
              </a:solidFill>
            </a:endParaRPr>
          </a:p>
          <a:p>
            <a:r>
              <a:rPr lang="ru-RU" sz="1400" dirty="0" smtClean="0">
                <a:solidFill>
                  <a:schemeClr val="accent1">
                    <a:lumMod val="75000"/>
                  </a:schemeClr>
                </a:solidFill>
              </a:rPr>
              <a:t>Реализации случайного процесса колебаний нелинейной </a:t>
            </a:r>
          </a:p>
          <a:p>
            <a:r>
              <a:rPr lang="ru-RU" sz="1400" dirty="0" smtClean="0">
                <a:solidFill>
                  <a:schemeClr val="accent1">
                    <a:lumMod val="75000"/>
                  </a:schemeClr>
                </a:solidFill>
              </a:rPr>
              <a:t>системы</a:t>
            </a:r>
            <a:endParaRPr lang="ru-RU" sz="1400" dirty="0">
              <a:solidFill>
                <a:schemeClr val="accent1">
                  <a:lumMod val="75000"/>
                </a:schemeClr>
              </a:solidFill>
            </a:endParaRPr>
          </a:p>
        </p:txBody>
      </p:sp>
      <p:sp>
        <p:nvSpPr>
          <p:cNvPr id="12" name="Прямоугольник 11"/>
          <p:cNvSpPr/>
          <p:nvPr/>
        </p:nvSpPr>
        <p:spPr>
          <a:xfrm>
            <a:off x="467544" y="4155926"/>
            <a:ext cx="4572000" cy="523220"/>
          </a:xfrm>
          <a:prstGeom prst="rect">
            <a:avLst/>
          </a:prstGeom>
        </p:spPr>
        <p:txBody>
          <a:bodyPr>
            <a:spAutoFit/>
          </a:bodyPr>
          <a:lstStyle/>
          <a:p>
            <a:r>
              <a:rPr lang="en-US" sz="1400" dirty="0" smtClean="0">
                <a:solidFill>
                  <a:schemeClr val="accent1">
                    <a:lumMod val="75000"/>
                  </a:schemeClr>
                </a:solidFill>
              </a:rPr>
              <a:t>Implementations of random disturbance process</a:t>
            </a:r>
            <a:endParaRPr lang="ru-RU" sz="1400" dirty="0" smtClean="0">
              <a:solidFill>
                <a:schemeClr val="accent1">
                  <a:lumMod val="75000"/>
                </a:schemeClr>
              </a:solidFill>
            </a:endParaRPr>
          </a:p>
          <a:p>
            <a:r>
              <a:rPr lang="ru-RU" sz="1400" dirty="0" smtClean="0">
                <a:solidFill>
                  <a:schemeClr val="accent1">
                    <a:lumMod val="75000"/>
                  </a:schemeClr>
                </a:solidFill>
              </a:rPr>
              <a:t>Реализации случайного процесса возмущения</a:t>
            </a:r>
            <a:endParaRPr lang="ru-RU" sz="1400" dirty="0">
              <a:solidFill>
                <a:schemeClr val="accent1">
                  <a:lumMod val="75000"/>
                </a:schemeClr>
              </a:solidFill>
            </a:endParaRPr>
          </a:p>
        </p:txBody>
      </p:sp>
      <p:sp>
        <p:nvSpPr>
          <p:cNvPr id="9" name="Номер слайда 8"/>
          <p:cNvSpPr>
            <a:spLocks noGrp="1"/>
          </p:cNvSpPr>
          <p:nvPr>
            <p:ph type="sldNum" sz="quarter" idx="12"/>
          </p:nvPr>
        </p:nvSpPr>
        <p:spPr/>
        <p:txBody>
          <a:bodyPr/>
          <a:lstStyle/>
          <a:p>
            <a:fld id="{E859112E-303C-4A78-99F9-42F1DFCF34A6}" type="slidenum">
              <a:rPr lang="ru-RU" smtClean="0"/>
              <a:pPr/>
              <a:t>7</a:t>
            </a:fld>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000" b="1" dirty="0">
                <a:solidFill>
                  <a:schemeClr val="accent1">
                    <a:lumMod val="75000"/>
                  </a:schemeClr>
                </a:solidFill>
              </a:rPr>
              <a:t>Two-dimensional probability density of oscillations of a nonlinear system </a:t>
            </a:r>
            <a:r>
              <a:rPr lang="en-US" sz="2000" b="1" dirty="0" smtClean="0">
                <a:solidFill>
                  <a:schemeClr val="accent1">
                    <a:lumMod val="75000"/>
                  </a:schemeClr>
                </a:solidFill>
              </a:rPr>
              <a:t/>
            </a:r>
            <a:br>
              <a:rPr lang="en-US" sz="2000" b="1" dirty="0" smtClean="0">
                <a:solidFill>
                  <a:schemeClr val="accent1">
                    <a:lumMod val="75000"/>
                  </a:schemeClr>
                </a:solidFill>
              </a:rPr>
            </a:br>
            <a:r>
              <a:rPr lang="ru-RU" sz="2000" b="1" dirty="0">
                <a:solidFill>
                  <a:schemeClr val="accent1">
                    <a:lumMod val="75000"/>
                  </a:schemeClr>
                </a:solidFill>
              </a:rPr>
              <a:t>Двумерная плотность вероятностей колебаний нелинейной системы </a:t>
            </a:r>
          </a:p>
        </p:txBody>
      </p:sp>
      <p:pic>
        <p:nvPicPr>
          <p:cNvPr id="3" name="Рисунок 2"/>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83568" y="1059582"/>
            <a:ext cx="3456384" cy="2952328"/>
          </a:xfrm>
          <a:prstGeom prst="rect">
            <a:avLst/>
          </a:prstGeom>
          <a:noFill/>
          <a:ln>
            <a:noFill/>
          </a:ln>
        </p:spPr>
      </p:pic>
      <p:sp>
        <p:nvSpPr>
          <p:cNvPr id="20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483" name="Object 3"/>
          <p:cNvGraphicFramePr>
            <a:graphicFrameLocks noChangeAspect="1"/>
          </p:cNvGraphicFramePr>
          <p:nvPr/>
        </p:nvGraphicFramePr>
        <p:xfrm>
          <a:off x="5220072" y="1275606"/>
          <a:ext cx="3140736" cy="2808312"/>
        </p:xfrm>
        <a:graphic>
          <a:graphicData uri="http://schemas.openxmlformats.org/presentationml/2006/ole">
            <p:oleObj spid="_x0000_s20483" name="Visio" r:id="rId4" imgW="4213947" imgH="3787081" progId="Visio.Drawing.15">
              <p:embed/>
            </p:oleObj>
          </a:graphicData>
        </a:graphic>
      </p:graphicFrame>
      <p:graphicFrame>
        <p:nvGraphicFramePr>
          <p:cNvPr id="20487" name="Object 7"/>
          <p:cNvGraphicFramePr>
            <a:graphicFrameLocks noChangeAspect="1"/>
          </p:cNvGraphicFramePr>
          <p:nvPr/>
        </p:nvGraphicFramePr>
        <p:xfrm>
          <a:off x="2267745" y="4034188"/>
          <a:ext cx="4320480" cy="1109312"/>
        </p:xfrm>
        <a:graphic>
          <a:graphicData uri="http://schemas.openxmlformats.org/presentationml/2006/ole">
            <p:oleObj spid="_x0000_s20487" name="Equation" r:id="rId5" imgW="2819160" imgH="723600" progId="Equation.DSMT4">
              <p:embed/>
            </p:oleObj>
          </a:graphicData>
        </a:graphic>
      </p:graphicFrame>
      <p:sp>
        <p:nvSpPr>
          <p:cNvPr id="7" name="Номер слайда 6"/>
          <p:cNvSpPr>
            <a:spLocks noGrp="1"/>
          </p:cNvSpPr>
          <p:nvPr>
            <p:ph type="sldNum" sz="quarter" idx="12"/>
          </p:nvPr>
        </p:nvSpPr>
        <p:spPr/>
        <p:txBody>
          <a:bodyPr/>
          <a:lstStyle/>
          <a:p>
            <a:fld id="{E859112E-303C-4A78-99F9-42F1DFCF34A6}" type="slidenum">
              <a:rPr lang="ru-RU" smtClean="0"/>
              <a:pPr/>
              <a:t>8</a:t>
            </a:fld>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8"/>
            <a:ext cx="8686800" cy="857250"/>
          </a:xfrm>
        </p:spPr>
        <p:txBody>
          <a:bodyPr>
            <a:normAutofit/>
          </a:bodyPr>
          <a:lstStyle/>
          <a:p>
            <a:pPr algn="l"/>
            <a:r>
              <a:rPr lang="en-US" sz="2000" b="1" dirty="0">
                <a:solidFill>
                  <a:schemeClr val="accent1">
                    <a:lumMod val="75000"/>
                  </a:schemeClr>
                </a:solidFill>
              </a:rPr>
              <a:t>Autocorrelation function of the </a:t>
            </a:r>
            <a:r>
              <a:rPr lang="en-US" sz="2000" b="1" dirty="0" smtClean="0">
                <a:solidFill>
                  <a:schemeClr val="accent1">
                    <a:lumMod val="75000"/>
                  </a:schemeClr>
                </a:solidFill>
              </a:rPr>
              <a:t>nonlinear oscillation process</a:t>
            </a:r>
            <a:br>
              <a:rPr lang="en-US" sz="2000" b="1" dirty="0" smtClean="0">
                <a:solidFill>
                  <a:schemeClr val="accent1">
                    <a:lumMod val="75000"/>
                  </a:schemeClr>
                </a:solidFill>
              </a:rPr>
            </a:br>
            <a:r>
              <a:rPr lang="ru-RU" sz="2000" b="1" dirty="0" smtClean="0">
                <a:solidFill>
                  <a:schemeClr val="accent1">
                    <a:lumMod val="75000"/>
                  </a:schemeClr>
                </a:solidFill>
              </a:rPr>
              <a:t>Автокорреляционная функция нелинейного процесса колебаний</a:t>
            </a:r>
            <a:r>
              <a:rPr lang="en-US" sz="2000" b="1" dirty="0" smtClean="0">
                <a:solidFill>
                  <a:schemeClr val="accent1">
                    <a:lumMod val="75000"/>
                  </a:schemeClr>
                </a:solidFill>
              </a:rPr>
              <a:t> </a:t>
            </a:r>
            <a:endParaRPr lang="ru-RU" sz="2000" b="1" dirty="0">
              <a:solidFill>
                <a:schemeClr val="accent1">
                  <a:lumMod val="75000"/>
                </a:schemeClr>
              </a:solidFill>
            </a:endParaRPr>
          </a:p>
        </p:txBody>
      </p:sp>
      <p:pic>
        <p:nvPicPr>
          <p:cNvPr id="3" name="Рисунок 2"/>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67544" y="1131590"/>
            <a:ext cx="3871071" cy="3500596"/>
          </a:xfrm>
          <a:prstGeom prst="rect">
            <a:avLst/>
          </a:prstGeom>
          <a:noFill/>
          <a:ln>
            <a:noFill/>
          </a:ln>
        </p:spPr>
      </p:pic>
      <p:graphicFrame>
        <p:nvGraphicFramePr>
          <p:cNvPr id="21508" name="Object 4"/>
          <p:cNvGraphicFramePr>
            <a:graphicFrameLocks noChangeAspect="1"/>
          </p:cNvGraphicFramePr>
          <p:nvPr/>
        </p:nvGraphicFramePr>
        <p:xfrm>
          <a:off x="4052336" y="1203598"/>
          <a:ext cx="5091664" cy="576064"/>
        </p:xfrm>
        <a:graphic>
          <a:graphicData uri="http://schemas.openxmlformats.org/presentationml/2006/ole">
            <p:oleObj spid="_x0000_s21508" name="Equation" r:id="rId4" imgW="3479760" imgH="393480" progId="Equation.DSMT4">
              <p:embed/>
            </p:oleObj>
          </a:graphicData>
        </a:graphic>
      </p:graphicFrame>
      <p:sp>
        <p:nvSpPr>
          <p:cNvPr id="21513" name="Rectangle 9"/>
          <p:cNvSpPr>
            <a:spLocks noChangeArrowheads="1"/>
          </p:cNvSpPr>
          <p:nvPr/>
        </p:nvSpPr>
        <p:spPr bwMode="auto">
          <a:xfrm>
            <a:off x="4211960" y="1863574"/>
            <a:ext cx="381642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The variance </a:t>
            </a:r>
            <a:r>
              <a:rPr kumimoji="0" lang="en-US" sz="1200" b="1" i="1" u="none" strike="noStrike" cap="none" normalizeH="0" baseline="0" dirty="0" err="1" smtClean="0">
                <a:ln>
                  <a:noFill/>
                </a:ln>
                <a:solidFill>
                  <a:schemeClr val="accent1">
                    <a:lumMod val="75000"/>
                  </a:schemeClr>
                </a:solidFill>
                <a:effectLst/>
                <a:ea typeface="Times New Roman" pitchFamily="18" charset="0"/>
                <a:cs typeface="Arial" pitchFamily="34" charset="0"/>
              </a:rPr>
              <a:t>Dz</a:t>
            </a:r>
            <a:r>
              <a:rPr kumimoji="0" lang="en-US"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 (t)</a:t>
            </a:r>
            <a:r>
              <a:rPr kumimoji="0" lang="en-US"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 has some fluctuations in the diagonal plane (≈ 14%). Taking into account the regularity of the variance change process over time and a large number of processed implementations increasing the confidence of the correlation function estimate, we should consider a random process </a:t>
            </a:r>
            <a:r>
              <a:rPr kumimoji="0" lang="en-US"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z(t) </a:t>
            </a:r>
            <a:r>
              <a:rPr kumimoji="0" lang="en-US" sz="1200" b="1" i="1" u="none" strike="noStrike" cap="none" normalizeH="0" baseline="0" dirty="0" err="1" smtClean="0">
                <a:ln>
                  <a:noFill/>
                </a:ln>
                <a:solidFill>
                  <a:schemeClr val="accent1">
                    <a:lumMod val="75000"/>
                  </a:schemeClr>
                </a:solidFill>
                <a:effectLst/>
                <a:ea typeface="Times New Roman" pitchFamily="18" charset="0"/>
                <a:cs typeface="Arial" pitchFamily="34" charset="0"/>
              </a:rPr>
              <a:t>nonstationary</a:t>
            </a:r>
            <a:r>
              <a:rPr kumimoji="0" lang="en-US"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a:t>
            </a:r>
            <a:endParaRPr kumimoji="0" lang="en-US" sz="1200" b="1" i="1" u="none" strike="noStrike" cap="none" normalizeH="0" baseline="0" dirty="0" smtClean="0">
              <a:ln>
                <a:noFill/>
              </a:ln>
              <a:solidFill>
                <a:schemeClr val="accent1">
                  <a:lumMod val="75000"/>
                </a:schemeClr>
              </a:solidFill>
              <a:effectLst/>
              <a:cs typeface="Arial" pitchFamily="34" charset="0"/>
            </a:endParaRPr>
          </a:p>
        </p:txBody>
      </p:sp>
      <p:sp>
        <p:nvSpPr>
          <p:cNvPr id="21519" name="Rectangle 15"/>
          <p:cNvSpPr>
            <a:spLocks noChangeArrowheads="1"/>
          </p:cNvSpPr>
          <p:nvPr/>
        </p:nvSpPr>
        <p:spPr bwMode="auto">
          <a:xfrm>
            <a:off x="4211960" y="3147814"/>
            <a:ext cx="410445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Дисперсия </a:t>
            </a:r>
            <a:r>
              <a:rPr kumimoji="0" lang="en-US" sz="1200" b="1" i="1" u="none" strike="noStrike" cap="none" normalizeH="0" baseline="0" dirty="0" err="1" smtClean="0">
                <a:ln>
                  <a:noFill/>
                </a:ln>
                <a:solidFill>
                  <a:schemeClr val="accent1">
                    <a:lumMod val="75000"/>
                  </a:schemeClr>
                </a:solidFill>
                <a:effectLst/>
                <a:ea typeface="Times New Roman" pitchFamily="18" charset="0"/>
                <a:cs typeface="Arial" pitchFamily="34" charset="0"/>
              </a:rPr>
              <a:t>Dz</a:t>
            </a:r>
            <a:r>
              <a:rPr kumimoji="0" lang="en-US"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 (t) </a:t>
            </a:r>
            <a:r>
              <a:rPr kumimoji="0" lang="ru-RU" sz="1200" b="0" i="0" u="none" strike="noStrike" cap="none" normalizeH="0" baseline="0" dirty="0" smtClean="0">
                <a:ln>
                  <a:noFill/>
                </a:ln>
                <a:solidFill>
                  <a:schemeClr val="accent1">
                    <a:lumMod val="75000"/>
                  </a:schemeClr>
                </a:solidFill>
                <a:effectLst/>
                <a:ea typeface="Times New Roman" pitchFamily="18" charset="0"/>
                <a:cs typeface="Arial" pitchFamily="34" charset="0"/>
              </a:rPr>
              <a:t>совершает некоторые флуктуации в диагональной плоскости (≈ на 14%). Принимая во внимание закономерность процесса изменения дисперсии во времени и большое количество обработанных реализаций, повышающих доверительность оценки корреляционной функции, следует считать случайный процесс </a:t>
            </a:r>
            <a:r>
              <a:rPr kumimoji="0" lang="en-US"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z(t) </a:t>
            </a:r>
            <a:r>
              <a:rPr kumimoji="0" lang="ru-RU" sz="1200" b="1" i="1" u="none" strike="noStrike" cap="none" normalizeH="0" baseline="0" dirty="0" smtClean="0">
                <a:ln>
                  <a:noFill/>
                </a:ln>
                <a:solidFill>
                  <a:schemeClr val="accent1">
                    <a:lumMod val="75000"/>
                  </a:schemeClr>
                </a:solidFill>
                <a:effectLst/>
                <a:ea typeface="Times New Roman" pitchFamily="18" charset="0"/>
                <a:cs typeface="Arial" pitchFamily="34" charset="0"/>
              </a:rPr>
              <a:t>нестационарным.</a:t>
            </a:r>
            <a:endParaRPr kumimoji="0" lang="ru-RU" sz="1200" b="0" i="0" u="none" strike="noStrike" cap="none" normalizeH="0" baseline="0" dirty="0" smtClean="0">
              <a:ln>
                <a:noFill/>
              </a:ln>
              <a:solidFill>
                <a:schemeClr val="accent1">
                  <a:lumMod val="75000"/>
                </a:schemeClr>
              </a:solidFill>
              <a:effectLst/>
              <a:cs typeface="Arial" pitchFamily="34" charset="0"/>
            </a:endParaRPr>
          </a:p>
        </p:txBody>
      </p:sp>
      <p:sp>
        <p:nvSpPr>
          <p:cNvPr id="7" name="Номер слайда 6"/>
          <p:cNvSpPr>
            <a:spLocks noGrp="1"/>
          </p:cNvSpPr>
          <p:nvPr>
            <p:ph type="sldNum" sz="quarter" idx="12"/>
          </p:nvPr>
        </p:nvSpPr>
        <p:spPr/>
        <p:txBody>
          <a:bodyPr/>
          <a:lstStyle/>
          <a:p>
            <a:fld id="{E859112E-303C-4A78-99F9-42F1DFCF34A6}" type="slidenum">
              <a:rPr lang="ru-RU" smtClean="0"/>
              <a:pPr/>
              <a:t>9</a:t>
            </a:fld>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844</TotalTime>
  <Words>918</Words>
  <Application>Microsoft Office PowerPoint</Application>
  <PresentationFormat>Экран (16:9)</PresentationFormat>
  <Paragraphs>160</Paragraphs>
  <Slides>12</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12</vt:i4>
      </vt:variant>
    </vt:vector>
  </HeadingPairs>
  <TitlesOfParts>
    <vt:vector size="15" baseType="lpstr">
      <vt:lpstr>Тема Office</vt:lpstr>
      <vt:lpstr>Visio</vt:lpstr>
      <vt:lpstr>Equation</vt:lpstr>
      <vt:lpstr>ВЫБОР МЕТОДИКИ ИССЛЕДОВАНИЯ КОЛЕБАНИЙ РЕЛЬСОВЫХ ЭКИПАЖЕЙ С НЕЛИНЕЙНЫМИ ХАРАКТЕРИСТИКАМИ РЕССОРНОГО ПОДВЕШИВАНИЯ CHOOSING A METHOD FOR STUDING RAIL VEHICLES’ OSCILLATIONS WITH NONLINEAR SUSPENSION CHARACTERISTICS   </vt:lpstr>
      <vt:lpstr>Introduction Введение </vt:lpstr>
      <vt:lpstr>Formulation of the problem Постановка задачи</vt:lpstr>
      <vt:lpstr>Definition of the natural oscillation frequency  Определение собственной частоты колебаний</vt:lpstr>
      <vt:lpstr>Oscillations of nonlinear model with deterministic disturbance Колебания нелинейной модели при детерминированном возмущении </vt:lpstr>
      <vt:lpstr>Amplitude spectrum of nonlinear oscillation process under deterministic disturbance Амплитудный спектр процесса нелинейных колебаний при детерминированном возмущении</vt:lpstr>
      <vt:lpstr>Oscillations of nonlinear model with random disturbance Колебания нелинейной модели при случайном возмущении </vt:lpstr>
      <vt:lpstr>Two-dimensional probability density of oscillations of a nonlinear system  Двумерная плотность вероятностей колебаний нелинейной системы </vt:lpstr>
      <vt:lpstr>Autocorrelation function of the nonlinear oscillation process Автокорреляционная функция нелинейного процесса колебаний </vt:lpstr>
      <vt:lpstr>Two-dimensional spectral density of the nonlinear oscillation process  Двумерная спектральная плотность нелинейного процесса колебаний </vt:lpstr>
      <vt:lpstr>Comparison of results  Сравнение результатов</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64</cp:revision>
  <dcterms:created xsi:type="dcterms:W3CDTF">2022-09-29T08:57:19Z</dcterms:created>
  <dcterms:modified xsi:type="dcterms:W3CDTF">2022-10-02T13:03:57Z</dcterms:modified>
</cp:coreProperties>
</file>