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A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94629" autoAdjust="0"/>
  </p:normalViewPr>
  <p:slideViewPr>
    <p:cSldViewPr>
      <p:cViewPr>
        <p:scale>
          <a:sx n="150" d="100"/>
          <a:sy n="150" d="100"/>
        </p:scale>
        <p:origin x="-420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12" Type="http://schemas.openxmlformats.org/officeDocument/2006/relationships/image" Target="../media/image25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11" Type="http://schemas.openxmlformats.org/officeDocument/2006/relationships/image" Target="../media/image24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52BDC-01C0-4BD0-9194-D3C7B07D8013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вапвпвп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0F924-9203-40EB-B722-5B853801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71570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976E2-D7D9-4987-9071-F1BD96C7D09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вапвпвп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39657-AAC4-4273-88F5-D13D3215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72076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374650" y="-13094"/>
            <a:ext cx="366712" cy="275035"/>
          </a:xfrm>
          <a:prstGeom prst="rect">
            <a:avLst/>
          </a:prstGeom>
          <a:solidFill>
            <a:srgbClr val="CD202C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374650" y="261941"/>
            <a:ext cx="366712" cy="275035"/>
          </a:xfrm>
          <a:prstGeom prst="rect">
            <a:avLst/>
          </a:prstGeom>
          <a:solidFill>
            <a:srgbClr val="455D7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Rectangle 8"/>
          <p:cNvSpPr>
            <a:spLocks noChangeArrowheads="1"/>
          </p:cNvSpPr>
          <p:nvPr userDrawn="1"/>
        </p:nvSpPr>
        <p:spPr bwMode="auto">
          <a:xfrm>
            <a:off x="-374650" y="536972"/>
            <a:ext cx="366712" cy="275034"/>
          </a:xfrm>
          <a:prstGeom prst="rect">
            <a:avLst/>
          </a:prstGeom>
          <a:solidFill>
            <a:srgbClr val="68798B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-374650" y="810816"/>
            <a:ext cx="366712" cy="275034"/>
          </a:xfrm>
          <a:prstGeom prst="rect">
            <a:avLst/>
          </a:prstGeom>
          <a:solidFill>
            <a:srgbClr val="909CAA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-374650" y="1085867"/>
            <a:ext cx="366712" cy="275035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Rectangle 10"/>
          <p:cNvSpPr>
            <a:spLocks noChangeArrowheads="1"/>
          </p:cNvSpPr>
          <p:nvPr userDrawn="1"/>
        </p:nvSpPr>
        <p:spPr bwMode="auto">
          <a:xfrm>
            <a:off x="-374650" y="1360885"/>
            <a:ext cx="366712" cy="275034"/>
          </a:xfrm>
          <a:prstGeom prst="rect">
            <a:avLst/>
          </a:prstGeom>
          <a:solidFill>
            <a:srgbClr val="A3A86B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Rectangle 11"/>
          <p:cNvSpPr>
            <a:spLocks noChangeArrowheads="1"/>
          </p:cNvSpPr>
          <p:nvPr userDrawn="1"/>
        </p:nvSpPr>
        <p:spPr bwMode="auto">
          <a:xfrm>
            <a:off x="-374650" y="1635937"/>
            <a:ext cx="366712" cy="275035"/>
          </a:xfrm>
          <a:prstGeom prst="rect">
            <a:avLst/>
          </a:prstGeom>
          <a:solidFill>
            <a:srgbClr val="D3D7BD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" name="Rectangle 12"/>
          <p:cNvSpPr>
            <a:spLocks noChangeArrowheads="1"/>
          </p:cNvSpPr>
          <p:nvPr userDrawn="1"/>
        </p:nvSpPr>
        <p:spPr bwMode="auto">
          <a:xfrm>
            <a:off x="-374650" y="1909780"/>
            <a:ext cx="366712" cy="275035"/>
          </a:xfrm>
          <a:prstGeom prst="rect">
            <a:avLst/>
          </a:prstGeom>
          <a:solidFill>
            <a:srgbClr val="0066A1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Rectangle 16"/>
          <p:cNvSpPr>
            <a:spLocks noChangeArrowheads="1"/>
          </p:cNvSpPr>
          <p:nvPr userDrawn="1"/>
        </p:nvSpPr>
        <p:spPr bwMode="auto">
          <a:xfrm>
            <a:off x="0" y="2"/>
            <a:ext cx="9144000" cy="536973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" name="Rectangle 17"/>
          <p:cNvSpPr>
            <a:spLocks noChangeArrowheads="1"/>
          </p:cNvSpPr>
          <p:nvPr userDrawn="1"/>
        </p:nvSpPr>
        <p:spPr bwMode="auto">
          <a:xfrm>
            <a:off x="0" y="4880389"/>
            <a:ext cx="9144000" cy="263128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315922" y="1447804"/>
            <a:ext cx="4140199" cy="2657477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2"/>
          </p:nvPr>
        </p:nvSpPr>
        <p:spPr>
          <a:xfrm>
            <a:off x="315914" y="4247769"/>
            <a:ext cx="4140200" cy="36592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rgbClr val="0066A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0433" y="573154"/>
            <a:ext cx="8458241" cy="20774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4629157" y="1447804"/>
            <a:ext cx="4140199" cy="2657477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4629150" y="4247769"/>
            <a:ext cx="4140200" cy="36592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rgbClr val="0066A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D3247-4EBF-4D20-A186-1C505CCBC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3124200" y="4767279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en-US"/>
          </a:p>
        </p:txBody>
      </p:sp>
      <p:grpSp>
        <p:nvGrpSpPr>
          <p:cNvPr id="2" name="Группа 15"/>
          <p:cNvGrpSpPr>
            <a:grpSpLocks/>
          </p:cNvGrpSpPr>
          <p:nvPr userDrawn="1"/>
        </p:nvGrpSpPr>
        <p:grpSpPr bwMode="auto">
          <a:xfrm>
            <a:off x="8696662" y="4922919"/>
            <a:ext cx="407080" cy="197302"/>
            <a:chOff x="5385680" y="6487509"/>
            <a:chExt cx="1039813" cy="461962"/>
          </a:xfrm>
        </p:grpSpPr>
        <p:sp>
          <p:nvSpPr>
            <p:cNvPr id="27" name="Freeform 27"/>
            <p:cNvSpPr>
              <a:spLocks/>
            </p:cNvSpPr>
            <p:nvPr userDrawn="1"/>
          </p:nvSpPr>
          <p:spPr bwMode="auto">
            <a:xfrm>
              <a:off x="6048959" y="6487509"/>
              <a:ext cx="376534" cy="347934"/>
            </a:xfrm>
            <a:custGeom>
              <a:avLst/>
              <a:gdLst>
                <a:gd name="T0" fmla="*/ 693 w 1195"/>
                <a:gd name="T1" fmla="*/ 181 h 1091"/>
                <a:gd name="T2" fmla="*/ 762 w 1195"/>
                <a:gd name="T3" fmla="*/ 188 h 1091"/>
                <a:gd name="T4" fmla="*/ 801 w 1195"/>
                <a:gd name="T5" fmla="*/ 212 h 1091"/>
                <a:gd name="T6" fmla="*/ 823 w 1195"/>
                <a:gd name="T7" fmla="*/ 251 h 1091"/>
                <a:gd name="T8" fmla="*/ 830 w 1195"/>
                <a:gd name="T9" fmla="*/ 318 h 1091"/>
                <a:gd name="T10" fmla="*/ 827 w 1195"/>
                <a:gd name="T11" fmla="*/ 825 h 1091"/>
                <a:gd name="T12" fmla="*/ 809 w 1195"/>
                <a:gd name="T13" fmla="*/ 867 h 1091"/>
                <a:gd name="T14" fmla="*/ 775 w 1195"/>
                <a:gd name="T15" fmla="*/ 896 h 1091"/>
                <a:gd name="T16" fmla="*/ 719 w 1195"/>
                <a:gd name="T17" fmla="*/ 908 h 1091"/>
                <a:gd name="T18" fmla="*/ 460 w 1195"/>
                <a:gd name="T19" fmla="*/ 908 h 1091"/>
                <a:gd name="T20" fmla="*/ 413 w 1195"/>
                <a:gd name="T21" fmla="*/ 904 h 1091"/>
                <a:gd name="T22" fmla="*/ 381 w 1195"/>
                <a:gd name="T23" fmla="*/ 886 h 1091"/>
                <a:gd name="T24" fmla="*/ 367 w 1195"/>
                <a:gd name="T25" fmla="*/ 867 h 1091"/>
                <a:gd name="T26" fmla="*/ 361 w 1195"/>
                <a:gd name="T27" fmla="*/ 844 h 1091"/>
                <a:gd name="T28" fmla="*/ 367 w 1195"/>
                <a:gd name="T29" fmla="*/ 809 h 1091"/>
                <a:gd name="T30" fmla="*/ 390 w 1195"/>
                <a:gd name="T31" fmla="*/ 768 h 1091"/>
                <a:gd name="T32" fmla="*/ 239 w 1195"/>
                <a:gd name="T33" fmla="*/ 364 h 1091"/>
                <a:gd name="T34" fmla="*/ 16 w 1195"/>
                <a:gd name="T35" fmla="*/ 664 h 1091"/>
                <a:gd name="T36" fmla="*/ 1 w 1195"/>
                <a:gd name="T37" fmla="*/ 710 h 1091"/>
                <a:gd name="T38" fmla="*/ 4 w 1195"/>
                <a:gd name="T39" fmla="*/ 759 h 1091"/>
                <a:gd name="T40" fmla="*/ 34 w 1195"/>
                <a:gd name="T41" fmla="*/ 817 h 1091"/>
                <a:gd name="T42" fmla="*/ 137 w 1195"/>
                <a:gd name="T43" fmla="*/ 954 h 1091"/>
                <a:gd name="T44" fmla="*/ 211 w 1195"/>
                <a:gd name="T45" fmla="*/ 1033 h 1091"/>
                <a:gd name="T46" fmla="*/ 277 w 1195"/>
                <a:gd name="T47" fmla="*/ 1070 h 1091"/>
                <a:gd name="T48" fmla="*/ 355 w 1195"/>
                <a:gd name="T49" fmla="*/ 1087 h 1091"/>
                <a:gd name="T50" fmla="*/ 449 w 1195"/>
                <a:gd name="T51" fmla="*/ 1091 h 1091"/>
                <a:gd name="T52" fmla="*/ 728 w 1195"/>
                <a:gd name="T53" fmla="*/ 1091 h 1091"/>
                <a:gd name="T54" fmla="*/ 829 w 1195"/>
                <a:gd name="T55" fmla="*/ 1085 h 1091"/>
                <a:gd name="T56" fmla="*/ 908 w 1195"/>
                <a:gd name="T57" fmla="*/ 1070 h 1091"/>
                <a:gd name="T58" fmla="*/ 987 w 1195"/>
                <a:gd name="T59" fmla="*/ 1043 h 1091"/>
                <a:gd name="T60" fmla="*/ 1060 w 1195"/>
                <a:gd name="T61" fmla="*/ 997 h 1091"/>
                <a:gd name="T62" fmla="*/ 1119 w 1195"/>
                <a:gd name="T63" fmla="*/ 932 h 1091"/>
                <a:gd name="T64" fmla="*/ 1158 w 1195"/>
                <a:gd name="T65" fmla="*/ 861 h 1091"/>
                <a:gd name="T66" fmla="*/ 1180 w 1195"/>
                <a:gd name="T67" fmla="*/ 786 h 1091"/>
                <a:gd name="T68" fmla="*/ 1191 w 1195"/>
                <a:gd name="T69" fmla="*/ 719 h 1091"/>
                <a:gd name="T70" fmla="*/ 1195 w 1195"/>
                <a:gd name="T71" fmla="*/ 636 h 1091"/>
                <a:gd name="T72" fmla="*/ 1194 w 1195"/>
                <a:gd name="T73" fmla="*/ 391 h 1091"/>
                <a:gd name="T74" fmla="*/ 1185 w 1195"/>
                <a:gd name="T75" fmla="*/ 327 h 1091"/>
                <a:gd name="T76" fmla="*/ 1167 w 1195"/>
                <a:gd name="T77" fmla="*/ 255 h 1091"/>
                <a:gd name="T78" fmla="*/ 1134 w 1195"/>
                <a:gd name="T79" fmla="*/ 181 h 1091"/>
                <a:gd name="T80" fmla="*/ 1080 w 1195"/>
                <a:gd name="T81" fmla="*/ 113 h 1091"/>
                <a:gd name="T82" fmla="*/ 1012 w 1195"/>
                <a:gd name="T83" fmla="*/ 61 h 1091"/>
                <a:gd name="T84" fmla="*/ 935 w 1195"/>
                <a:gd name="T85" fmla="*/ 26 h 1091"/>
                <a:gd name="T86" fmla="*/ 856 w 1195"/>
                <a:gd name="T87" fmla="*/ 8 h 1091"/>
                <a:gd name="T88" fmla="*/ 777 w 1195"/>
                <a:gd name="T89" fmla="*/ 1 h 1091"/>
                <a:gd name="T90" fmla="*/ 367 w 1195"/>
                <a:gd name="T91" fmla="*/ 0 h 1091"/>
                <a:gd name="T92" fmla="*/ 305 w 1195"/>
                <a:gd name="T93" fmla="*/ 7 h 1091"/>
                <a:gd name="T94" fmla="*/ 269 w 1195"/>
                <a:gd name="T95" fmla="*/ 29 h 1091"/>
                <a:gd name="T96" fmla="*/ 245 w 1195"/>
                <a:gd name="T97" fmla="*/ 66 h 1091"/>
                <a:gd name="T98" fmla="*/ 239 w 1195"/>
                <a:gd name="T99" fmla="*/ 127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>
              <a:noFill/>
            </a:ln>
            <a:ex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9pPr>
            </a:lstStyle>
            <a:p>
              <a:pPr defTabSz="478606">
                <a:defRPr/>
              </a:pPr>
              <a:endParaRPr lang="ru-RU" dirty="0"/>
            </a:p>
          </p:txBody>
        </p:sp>
        <p:sp>
          <p:nvSpPr>
            <p:cNvPr id="28" name="Freeform 28"/>
            <p:cNvSpPr>
              <a:spLocks/>
            </p:cNvSpPr>
            <p:nvPr userDrawn="1"/>
          </p:nvSpPr>
          <p:spPr bwMode="auto">
            <a:xfrm>
              <a:off x="5779593" y="6601539"/>
              <a:ext cx="312813" cy="233905"/>
            </a:xfrm>
            <a:custGeom>
              <a:avLst/>
              <a:gdLst>
                <a:gd name="T0" fmla="*/ 546 w 1002"/>
                <a:gd name="T1" fmla="*/ 0 h 727"/>
                <a:gd name="T2" fmla="*/ 1002 w 1002"/>
                <a:gd name="T3" fmla="*/ 0 h 727"/>
                <a:gd name="T4" fmla="*/ 456 w 1002"/>
                <a:gd name="T5" fmla="*/ 727 h 727"/>
                <a:gd name="T6" fmla="*/ 0 w 1002"/>
                <a:gd name="T7" fmla="*/ 727 h 727"/>
                <a:gd name="T8" fmla="*/ 546 w 1002"/>
                <a:gd name="T9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>
              <a:noFill/>
            </a:ln>
            <a:ex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9pPr>
            </a:lstStyle>
            <a:p>
              <a:pPr defTabSz="478606">
                <a:defRPr/>
              </a:pPr>
              <a:endParaRPr lang="ru-RU" dirty="0"/>
            </a:p>
          </p:txBody>
        </p:sp>
        <p:sp>
          <p:nvSpPr>
            <p:cNvPr id="29" name="Freeform 29"/>
            <p:cNvSpPr>
              <a:spLocks/>
            </p:cNvSpPr>
            <p:nvPr userDrawn="1"/>
          </p:nvSpPr>
          <p:spPr bwMode="auto">
            <a:xfrm>
              <a:off x="5385680" y="6601539"/>
              <a:ext cx="434463" cy="347932"/>
            </a:xfrm>
            <a:custGeom>
              <a:avLst/>
              <a:gdLst>
                <a:gd name="T0" fmla="*/ 0 w 1377"/>
                <a:gd name="T1" fmla="*/ 104 h 1091"/>
                <a:gd name="T2" fmla="*/ 7 w 1377"/>
                <a:gd name="T3" fmla="*/ 65 h 1091"/>
                <a:gd name="T4" fmla="*/ 19 w 1377"/>
                <a:gd name="T5" fmla="*/ 42 h 1091"/>
                <a:gd name="T6" fmla="*/ 42 w 1377"/>
                <a:gd name="T7" fmla="*/ 19 h 1091"/>
                <a:gd name="T8" fmla="*/ 67 w 1377"/>
                <a:gd name="T9" fmla="*/ 6 h 1091"/>
                <a:gd name="T10" fmla="*/ 104 w 1377"/>
                <a:gd name="T11" fmla="*/ 0 h 1091"/>
                <a:gd name="T12" fmla="*/ 892 w 1377"/>
                <a:gd name="T13" fmla="*/ 0 h 1091"/>
                <a:gd name="T14" fmla="*/ 960 w 1377"/>
                <a:gd name="T15" fmla="*/ 0 h 1091"/>
                <a:gd name="T16" fmla="*/ 1021 w 1377"/>
                <a:gd name="T17" fmla="*/ 3 h 1091"/>
                <a:gd name="T18" fmla="*/ 1075 w 1377"/>
                <a:gd name="T19" fmla="*/ 12 h 1091"/>
                <a:gd name="T20" fmla="*/ 1122 w 1377"/>
                <a:gd name="T21" fmla="*/ 30 h 1091"/>
                <a:gd name="T22" fmla="*/ 1166 w 1377"/>
                <a:gd name="T23" fmla="*/ 58 h 1091"/>
                <a:gd name="T24" fmla="*/ 1204 w 1377"/>
                <a:gd name="T25" fmla="*/ 94 h 1091"/>
                <a:gd name="T26" fmla="*/ 1274 w 1377"/>
                <a:gd name="T27" fmla="*/ 181 h 1091"/>
                <a:gd name="T28" fmla="*/ 1343 w 1377"/>
                <a:gd name="T29" fmla="*/ 272 h 1091"/>
                <a:gd name="T30" fmla="*/ 1367 w 1377"/>
                <a:gd name="T31" fmla="*/ 317 h 1091"/>
                <a:gd name="T32" fmla="*/ 1375 w 1377"/>
                <a:gd name="T33" fmla="*/ 346 h 1091"/>
                <a:gd name="T34" fmla="*/ 1375 w 1377"/>
                <a:gd name="T35" fmla="*/ 379 h 1091"/>
                <a:gd name="T36" fmla="*/ 1367 w 1377"/>
                <a:gd name="T37" fmla="*/ 410 h 1091"/>
                <a:gd name="T38" fmla="*/ 1341 w 1377"/>
                <a:gd name="T39" fmla="*/ 455 h 1091"/>
                <a:gd name="T40" fmla="*/ 1137 w 1377"/>
                <a:gd name="T41" fmla="*/ 727 h 1091"/>
                <a:gd name="T42" fmla="*/ 978 w 1377"/>
                <a:gd name="T43" fmla="*/ 333 h 1091"/>
                <a:gd name="T44" fmla="*/ 996 w 1377"/>
                <a:gd name="T45" fmla="*/ 309 h 1091"/>
                <a:gd name="T46" fmla="*/ 1009 w 1377"/>
                <a:gd name="T47" fmla="*/ 282 h 1091"/>
                <a:gd name="T48" fmla="*/ 1015 w 1377"/>
                <a:gd name="T49" fmla="*/ 253 h 1091"/>
                <a:gd name="T50" fmla="*/ 1014 w 1377"/>
                <a:gd name="T51" fmla="*/ 238 h 1091"/>
                <a:gd name="T52" fmla="*/ 1009 w 1377"/>
                <a:gd name="T53" fmla="*/ 223 h 1091"/>
                <a:gd name="T54" fmla="*/ 1000 w 1377"/>
                <a:gd name="T55" fmla="*/ 210 h 1091"/>
                <a:gd name="T56" fmla="*/ 990 w 1377"/>
                <a:gd name="T57" fmla="*/ 199 h 1091"/>
                <a:gd name="T58" fmla="*/ 963 w 1377"/>
                <a:gd name="T59" fmla="*/ 186 h 1091"/>
                <a:gd name="T60" fmla="*/ 932 w 1377"/>
                <a:gd name="T61" fmla="*/ 181 h 1091"/>
                <a:gd name="T62" fmla="*/ 902 w 1377"/>
                <a:gd name="T63" fmla="*/ 181 h 1091"/>
                <a:gd name="T64" fmla="*/ 546 w 1377"/>
                <a:gd name="T65" fmla="*/ 1091 h 1091"/>
                <a:gd name="T66" fmla="*/ 181 w 1377"/>
                <a:gd name="T67" fmla="*/ 181 h 1091"/>
                <a:gd name="T68" fmla="*/ 0 w 1377"/>
                <a:gd name="T69" fmla="*/ 128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>
              <a:noFill/>
            </a:ln>
            <a:ex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9pPr>
            </a:lstStyle>
            <a:p>
              <a:pPr defTabSz="478606">
                <a:defRPr/>
              </a:pP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65590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82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tiff"/><Relationship Id="rId4" Type="http://schemas.openxmlformats.org/officeDocument/2006/relationships/image" Target="../media/image5.tiff"/><Relationship Id="rId9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tif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10" Type="http://schemas.openxmlformats.org/officeDocument/2006/relationships/image" Target="../media/image8.wmf"/><Relationship Id="rId4" Type="http://schemas.openxmlformats.org/officeDocument/2006/relationships/image" Target="../media/image9.tiff"/><Relationship Id="rId9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8.wmf"/><Relationship Id="rId18" Type="http://schemas.openxmlformats.org/officeDocument/2006/relationships/oleObject" Target="../embeddings/oleObject11.bin"/><Relationship Id="rId26" Type="http://schemas.openxmlformats.org/officeDocument/2006/relationships/oleObject" Target="../embeddings/oleObject15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22.wmf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20.wmf"/><Relationship Id="rId25" Type="http://schemas.openxmlformats.org/officeDocument/2006/relationships/image" Target="../media/image24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12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7.wmf"/><Relationship Id="rId24" Type="http://schemas.openxmlformats.org/officeDocument/2006/relationships/oleObject" Target="../embeddings/oleObject14.bin"/><Relationship Id="rId5" Type="http://schemas.openxmlformats.org/officeDocument/2006/relationships/image" Target="../media/image14.wmf"/><Relationship Id="rId15" Type="http://schemas.openxmlformats.org/officeDocument/2006/relationships/image" Target="../media/image19.wmf"/><Relationship Id="rId23" Type="http://schemas.openxmlformats.org/officeDocument/2006/relationships/image" Target="../media/image23.wmf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21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6.wmf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3.bin"/><Relationship Id="rId27" Type="http://schemas.openxmlformats.org/officeDocument/2006/relationships/image" Target="../media/image2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1.tif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tiff"/><Relationship Id="rId11" Type="http://schemas.openxmlformats.org/officeDocument/2006/relationships/image" Target="../media/image27.wmf"/><Relationship Id="rId5" Type="http://schemas.openxmlformats.org/officeDocument/2006/relationships/image" Target="../media/image29.tiff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28.tiff"/><Relationship Id="rId9" Type="http://schemas.openxmlformats.org/officeDocument/2006/relationships/image" Target="../media/image2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35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34.wmf"/><Relationship Id="rId5" Type="http://schemas.openxmlformats.org/officeDocument/2006/relationships/image" Target="../media/image32.wmf"/><Relationship Id="rId15" Type="http://schemas.openxmlformats.org/officeDocument/2006/relationships/image" Target="../media/image36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38.png"/><Relationship Id="rId14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C:\Natarius\RZD 2012\Форма хоккеистов\вставка красный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91" b="47888"/>
          <a:stretch/>
        </p:blipFill>
        <p:spPr bwMode="auto">
          <a:xfrm>
            <a:off x="0" y="2427734"/>
            <a:ext cx="9151877" cy="2642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5"/>
          <p:cNvSpPr>
            <a:spLocks/>
          </p:cNvSpPr>
          <p:nvPr/>
        </p:nvSpPr>
        <p:spPr bwMode="auto">
          <a:xfrm>
            <a:off x="0" y="4803998"/>
            <a:ext cx="9151877" cy="36004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r>
              <a:rPr lang="ru-RU" sz="1000" b="1" dirty="0"/>
              <a:t>Пятый научно-технический семинар</a:t>
            </a:r>
          </a:p>
          <a:p>
            <a:pPr>
              <a:defRPr/>
            </a:pPr>
            <a:r>
              <a:rPr lang="ru-RU" sz="1000" b="1" dirty="0"/>
              <a:t>«Компьютерное моделирование в железнодорожном транспорте: динамика, прочность, износ»</a:t>
            </a:r>
            <a:r>
              <a:rPr lang="en-US" sz="1000" b="1" dirty="0"/>
              <a:t> | </a:t>
            </a:r>
            <a:r>
              <a:rPr lang="ru-RU" sz="1000" b="1" dirty="0"/>
              <a:t>05</a:t>
            </a:r>
            <a:r>
              <a:rPr lang="en-US" sz="1000" b="1" dirty="0"/>
              <a:t>/</a:t>
            </a:r>
            <a:r>
              <a:rPr lang="ru-RU" sz="1000" b="1" dirty="0"/>
              <a:t>10</a:t>
            </a:r>
            <a:r>
              <a:rPr lang="en-US" sz="1000" b="1" dirty="0"/>
              <a:t>/</a:t>
            </a:r>
            <a:r>
              <a:rPr lang="ru-RU" sz="1000" b="1" dirty="0" smtClean="0"/>
              <a:t>2022</a:t>
            </a:r>
            <a:endParaRPr lang="ru-RU" sz="1000" b="1" dirty="0"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676857"/>
            <a:ext cx="6048673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Times New Roman" panose="02020603050405020304" pitchFamily="18" charset="0"/>
              </a:rPr>
              <a:t>Определение вероятностных характеристик боковых сил между колесом и рельсом как полезного случайного процесса на фоне помех</a:t>
            </a:r>
            <a:endParaRPr lang="ru-RU" sz="16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 bwMode="auto">
          <a:xfrm>
            <a:off x="4716016" y="3939902"/>
            <a:ext cx="4248472" cy="89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0"/>
          <a:lstStyle/>
          <a:p>
            <a:pPr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Акашев Михаил Геннадьевич</a:t>
            </a:r>
          </a:p>
          <a:p>
            <a:pPr>
              <a:defRPr/>
            </a:pPr>
            <a:r>
              <a:rPr lang="ru-RU" sz="1400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в</a:t>
            </a:r>
            <a:r>
              <a:rPr lang="ru-RU" sz="1400" dirty="0" smtClean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едущий инженер отдела пути и специального подвижного состава АО «ВНИКТИ»</a:t>
            </a:r>
          </a:p>
        </p:txBody>
      </p:sp>
      <p:sp>
        <p:nvSpPr>
          <p:cNvPr id="9" name="Subtitle 6"/>
          <p:cNvSpPr txBox="1">
            <a:spLocks/>
          </p:cNvSpPr>
          <p:nvPr/>
        </p:nvSpPr>
        <p:spPr bwMode="auto">
          <a:xfrm>
            <a:off x="539552" y="3939902"/>
            <a:ext cx="3347864" cy="86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Савоськин Анатолий Николаевич</a:t>
            </a:r>
          </a:p>
          <a:p>
            <a:pPr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доктор технических наук, профессор</a:t>
            </a:r>
          </a:p>
          <a:p>
            <a:pPr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РУТ </a:t>
            </a:r>
            <a:r>
              <a:rPr lang="ru-RU" sz="1400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(МИИТ), </a:t>
            </a:r>
            <a:r>
              <a:rPr lang="ru-RU" sz="1400" dirty="0" smtClean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кафедра </a:t>
            </a:r>
            <a:r>
              <a:rPr lang="ru-RU" sz="1400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«Электропоезда и локомотивы»</a:t>
            </a:r>
            <a:endParaRPr lang="en-US" sz="1400" dirty="0"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751" y="51470"/>
            <a:ext cx="2983409" cy="244827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3550245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Times New Roman" panose="02020603050405020304" pitchFamily="18" charset="0"/>
              </a:rPr>
              <a:t>Determination of probabilistic characteristics of lateral wheel-rail </a:t>
            </a:r>
            <a:r>
              <a:rPr lang="en-US" sz="1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Times New Roman" panose="02020603050405020304" pitchFamily="18" charset="0"/>
              </a:rPr>
              <a:t>forces</a:t>
            </a: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Times New Roman" panose="02020603050405020304" pitchFamily="18" charset="0"/>
              </a:rPr>
              <a:t>as </a:t>
            </a:r>
            <a:r>
              <a:rPr lang="en-US" sz="12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Times New Roman" panose="02020603050405020304" pitchFamily="18" charset="0"/>
              </a:rPr>
              <a:t>a useful random process at the background of disturbances</a:t>
            </a:r>
            <a:endParaRPr lang="ru-RU" sz="12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8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339179" y="2571750"/>
            <a:ext cx="3584748" cy="2302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>
              <a:lnSpc>
                <a:spcPct val="114000"/>
              </a:lnSpc>
            </a:pPr>
            <a:r>
              <a:rPr lang="ru-RU" sz="1050" dirty="0">
                <a:latin typeface="Verdana" pitchFamily="34" charset="0"/>
                <a:ea typeface="Verdana" pitchFamily="34" charset="0"/>
              </a:rPr>
              <a:t>где β – угол наклона образующей гребня колеса к горизонтали, μ – коэффициент трения между колесом и рельсом, </a:t>
            </a:r>
            <a:r>
              <a:rPr lang="ru-RU" sz="1050" i="1" dirty="0" err="1">
                <a:latin typeface="Verdana" pitchFamily="34" charset="0"/>
                <a:ea typeface="Verdana" pitchFamily="34" charset="0"/>
              </a:rPr>
              <a:t>F</a:t>
            </a:r>
            <a:r>
              <a:rPr lang="ru-RU" sz="1050" i="1" baseline="-25000" dirty="0" err="1">
                <a:latin typeface="Verdana" pitchFamily="34" charset="0"/>
                <a:ea typeface="Verdana" pitchFamily="34" charset="0"/>
              </a:rPr>
              <a:t>z</a:t>
            </a:r>
            <a:r>
              <a:rPr lang="ru-RU" sz="1050" dirty="0">
                <a:latin typeface="Verdana" pitchFamily="34" charset="0"/>
                <a:ea typeface="Verdana" pitchFamily="34" charset="0"/>
              </a:rPr>
              <a:t> – вертикальная сила, действующая от колеса на рельс, </a:t>
            </a:r>
            <a:r>
              <a:rPr lang="ru-RU" sz="1050" i="1" dirty="0" err="1">
                <a:latin typeface="Verdana" pitchFamily="34" charset="0"/>
                <a:ea typeface="Verdana" pitchFamily="34" charset="0"/>
              </a:rPr>
              <a:t>F</a:t>
            </a:r>
            <a:r>
              <a:rPr lang="ru-RU" sz="1050" i="1" baseline="-25000" dirty="0" err="1">
                <a:latin typeface="Verdana" pitchFamily="34" charset="0"/>
                <a:ea typeface="Verdana" pitchFamily="34" charset="0"/>
              </a:rPr>
              <a:t>y</a:t>
            </a:r>
            <a:r>
              <a:rPr lang="ru-RU" sz="1050" baseline="-25000" dirty="0" err="1">
                <a:latin typeface="Verdana" pitchFamily="34" charset="0"/>
                <a:ea typeface="Verdana" pitchFamily="34" charset="0"/>
              </a:rPr>
              <a:t>max</a:t>
            </a:r>
            <a:r>
              <a:rPr lang="ru-RU" sz="1050" dirty="0">
                <a:latin typeface="Verdana" pitchFamily="34" charset="0"/>
                <a:ea typeface="Verdana" pitchFamily="34" charset="0"/>
              </a:rPr>
              <a:t> – максимальная боковая сила, действующая от колеса на </a:t>
            </a:r>
            <a:r>
              <a:rPr lang="ru-RU" sz="1050" dirty="0" smtClean="0">
                <a:latin typeface="Verdana" pitchFamily="34" charset="0"/>
                <a:ea typeface="Verdana" pitchFamily="34" charset="0"/>
              </a:rPr>
              <a:t>рельс</a:t>
            </a:r>
          </a:p>
          <a:p>
            <a:pPr indent="432000" algn="just">
              <a:lnSpc>
                <a:spcPct val="114000"/>
              </a:lnSpc>
            </a:pPr>
            <a:r>
              <a:rPr lang="en-US" sz="105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</a:t>
            </a:r>
            <a:r>
              <a:rPr lang="en-US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β is the slope of the wheel flange </a:t>
            </a:r>
            <a:r>
              <a:rPr lang="en-US" sz="10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generatrix</a:t>
            </a:r>
            <a:r>
              <a:rPr lang="en-US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 μ is the friction coefficient between the wheel and rail; </a:t>
            </a:r>
            <a:r>
              <a:rPr lang="en-US" sz="105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US" sz="1050" i="1" baseline="-25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en-US" sz="105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the vertical force acting from the wheel to the rail; and </a:t>
            </a:r>
            <a:r>
              <a:rPr lang="en-US" sz="105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US" sz="1050" i="1" baseline="-25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</a:t>
            </a:r>
            <a:r>
              <a:rPr lang="en-US" sz="1050" baseline="-25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</a:t>
            </a:r>
            <a:r>
              <a:rPr lang="en-US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the maximum lateral force acting from the wheel to the rail</a:t>
            </a:r>
            <a:r>
              <a:rPr lang="en-US" sz="105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ru-RU" sz="105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Критерий </a:t>
            </a: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безопасности движения рельсового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экипажа</a:t>
            </a: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Criteria for Rail Vehicle Safe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05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60443"/>
            <a:ext cx="1938434" cy="1711307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318567"/>
              </p:ext>
            </p:extLst>
          </p:nvPr>
        </p:nvGraphicFramePr>
        <p:xfrm>
          <a:off x="2267744" y="1557518"/>
          <a:ext cx="13049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quation" r:id="rId5" imgW="1307880" imgH="444240" progId="Equation.DSMT4">
                  <p:embed/>
                </p:oleObj>
              </mc:Choice>
              <mc:Fallback>
                <p:oleObj name="Equation" r:id="rId5" imgW="1307880" imgH="4442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557518"/>
                        <a:ext cx="1304925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919508"/>
              </p:ext>
            </p:extLst>
          </p:nvPr>
        </p:nvGraphicFramePr>
        <p:xfrm>
          <a:off x="2405978" y="2068834"/>
          <a:ext cx="110490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quation" r:id="rId7" imgW="1155700" imgH="279400" progId="Equation.DSMT4">
                  <p:embed/>
                </p:oleObj>
              </mc:Choice>
              <mc:Fallback>
                <p:oleObj name="Equation" r:id="rId7" imgW="1155700" imgH="279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5978" y="2068834"/>
                        <a:ext cx="110490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Рисунок 1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555526"/>
            <a:ext cx="2682002" cy="1656183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2572" y="2896006"/>
            <a:ext cx="4427900" cy="1980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51520" y="593235"/>
            <a:ext cx="3528392" cy="394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ctr">
              <a:lnSpc>
                <a:spcPct val="114000"/>
              </a:lnSpc>
            </a:pPr>
            <a:r>
              <a:rPr lang="ru-RU" sz="1000" b="1" dirty="0">
                <a:latin typeface="Verdana" pitchFamily="34" charset="0"/>
                <a:ea typeface="Verdana" pitchFamily="34" charset="0"/>
              </a:rPr>
              <a:t>Силы в контакте «колесо – рельс</a:t>
            </a:r>
            <a:r>
              <a:rPr lang="ru-RU" sz="1000" b="1" dirty="0" smtClean="0">
                <a:latin typeface="Verdana" pitchFamily="34" charset="0"/>
                <a:ea typeface="Verdana" pitchFamily="34" charset="0"/>
              </a:rPr>
              <a:t>»</a:t>
            </a:r>
          </a:p>
          <a:p>
            <a:pPr indent="432000" algn="ctr">
              <a:lnSpc>
                <a:spcPct val="114000"/>
              </a:lnSpc>
            </a:pPr>
            <a:r>
              <a:rPr lang="ru-RU" sz="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Wheel-rail forces</a:t>
            </a:r>
            <a:r>
              <a:rPr lang="ru-RU" sz="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ru-RU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76256" y="555526"/>
            <a:ext cx="2088232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000" dirty="0">
                <a:latin typeface="Verdana" pitchFamily="34" charset="0"/>
                <a:ea typeface="Verdana" pitchFamily="34" charset="0"/>
              </a:rPr>
              <a:t>Тензометрическая колесная пара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</a:p>
          <a:p>
            <a:pPr>
              <a:lnSpc>
                <a:spcPct val="114000"/>
              </a:lnSpc>
            </a:pPr>
            <a:r>
              <a:rPr lang="ru-RU" sz="1000" dirty="0" smtClean="0">
                <a:latin typeface="Verdana" pitchFamily="34" charset="0"/>
                <a:ea typeface="Verdana" pitchFamily="34" charset="0"/>
              </a:rPr>
              <a:t>1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–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тензорезисторы</a:t>
            </a:r>
          </a:p>
          <a:p>
            <a:pPr>
              <a:lnSpc>
                <a:spcPct val="114000"/>
              </a:lnSpc>
            </a:pPr>
            <a:r>
              <a:rPr lang="ru-RU" sz="1000" dirty="0" smtClean="0">
                <a:latin typeface="Verdana" pitchFamily="34" charset="0"/>
                <a:ea typeface="Verdana" pitchFamily="34" charset="0"/>
              </a:rPr>
              <a:t>2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– измерительная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система</a:t>
            </a:r>
          </a:p>
          <a:p>
            <a:pPr>
              <a:lnSpc>
                <a:spcPct val="114000"/>
              </a:lnSpc>
            </a:pPr>
            <a:endParaRPr lang="ru-RU" sz="1000" dirty="0" smtClean="0">
              <a:latin typeface="Verdana" pitchFamily="34" charset="0"/>
              <a:ea typeface="Verdana" pitchFamily="34" charset="0"/>
            </a:endParaRPr>
          </a:p>
          <a:p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Strain-gauge </a:t>
            </a:r>
            <a:r>
              <a:rPr lang="en-US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wheelset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1 - strain gauges; </a:t>
            </a:r>
          </a:p>
          <a:p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sz="1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measuring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</a:t>
            </a:r>
            <a:endParaRPr lang="en-U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20564" y="2139702"/>
            <a:ext cx="4427900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1000" b="1" dirty="0">
                <a:latin typeface="Verdana" pitchFamily="34" charset="0"/>
                <a:ea typeface="Verdana" pitchFamily="34" charset="0"/>
              </a:rPr>
              <a:t>Случайные процессы боковых сил набегающей тензометрической колесной пары порожней </a:t>
            </a:r>
            <a:r>
              <a:rPr lang="ru-RU" sz="1000" b="1" dirty="0" smtClean="0">
                <a:latin typeface="Verdana" pitchFamily="34" charset="0"/>
                <a:ea typeface="Verdana" pitchFamily="34" charset="0"/>
              </a:rPr>
              <a:t>цистерны</a:t>
            </a:r>
          </a:p>
          <a:p>
            <a:pPr algn="ctr">
              <a:lnSpc>
                <a:spcPct val="114000"/>
              </a:lnSpc>
            </a:pPr>
            <a:r>
              <a:rPr lang="ru-RU" sz="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Random </a:t>
            </a:r>
            <a:r>
              <a:rPr lang="en-US" sz="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processes of lateral forces of the climbing strain-gauge </a:t>
            </a:r>
            <a:r>
              <a:rPr lang="en-US" sz="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wheelset</a:t>
            </a:r>
            <a:r>
              <a:rPr lang="en-US" sz="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an empty tank </a:t>
            </a:r>
            <a:r>
              <a:rPr lang="en-US" sz="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wagon</a:t>
            </a:r>
            <a:r>
              <a:rPr lang="ru-RU" sz="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ru-RU" sz="800" b="1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57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5032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Получение </a:t>
            </a:r>
            <a:r>
              <a:rPr lang="ru-RU" sz="1600" b="1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мультипликативно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связанных случайных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процессов</a:t>
            </a: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Obtaining Multiplicatively Related Random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Processes</a:t>
            </a:r>
            <a:r>
              <a:rPr lang="ru-RU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05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79912" y="87549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Если </a:t>
            </a:r>
            <a:r>
              <a:rPr lang="en-US" sz="1000" i="1" dirty="0" smtClean="0">
                <a:latin typeface="Verdana" pitchFamily="34" charset="0"/>
                <a:ea typeface="Verdana" pitchFamily="34" charset="0"/>
              </a:rPr>
              <a:t>F</a:t>
            </a:r>
            <a:r>
              <a:rPr lang="en-US" sz="1000" i="1" baseline="-25000" dirty="0" smtClean="0">
                <a:latin typeface="Verdana" pitchFamily="34" charset="0"/>
                <a:ea typeface="Verdana" pitchFamily="34" charset="0"/>
              </a:rPr>
              <a:t>y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≤10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кН,</a:t>
            </a:r>
            <a:endParaRPr lang="ru-RU" sz="1000" i="1" dirty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т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огда</a:t>
            </a:r>
            <a:r>
              <a:rPr lang="ru-RU" sz="1000" i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US" sz="1000" i="1" dirty="0" err="1" smtClean="0">
                <a:latin typeface="Verdana" pitchFamily="34" charset="0"/>
                <a:ea typeface="Verdana" pitchFamily="34" charset="0"/>
              </a:rPr>
              <a:t>F</a:t>
            </a:r>
            <a:r>
              <a:rPr lang="en-US" sz="1000" i="1" baseline="-25000" dirty="0" err="1" smtClean="0">
                <a:latin typeface="Verdana" pitchFamily="34" charset="0"/>
                <a:ea typeface="Verdana" pitchFamily="34" charset="0"/>
              </a:rPr>
              <a:t>y</a:t>
            </a:r>
            <a:r>
              <a:rPr lang="en-US" sz="1000" i="1" baseline="-25000" dirty="0" err="1">
                <a:latin typeface="Verdana" pitchFamily="34" charset="0"/>
                <a:ea typeface="Verdana" pitchFamily="34" charset="0"/>
              </a:rPr>
              <a:t>k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=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0</a:t>
            </a:r>
            <a:r>
              <a:rPr lang="ru-RU" sz="1000" i="1" dirty="0" smtClean="0">
                <a:latin typeface="Verdana" pitchFamily="34" charset="0"/>
                <a:ea typeface="Verdana" pitchFamily="34" charset="0"/>
              </a:rPr>
              <a:t> 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843558"/>
            <a:ext cx="2880000" cy="1080000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1331640" y="2139702"/>
            <a:ext cx="6408712" cy="1440160"/>
            <a:chOff x="539552" y="2211710"/>
            <a:chExt cx="8064896" cy="1728192"/>
          </a:xfrm>
        </p:grpSpPr>
        <p:pic>
          <p:nvPicPr>
            <p:cNvPr id="13" name="Рисунок 12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976" y="2643758"/>
              <a:ext cx="3600000" cy="1209600"/>
            </a:xfrm>
            <a:prstGeom prst="rect">
              <a:avLst/>
            </a:prstGeom>
          </p:spPr>
        </p:pic>
        <p:pic>
          <p:nvPicPr>
            <p:cNvPr id="14" name="Рисунок 13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8424" y="2643892"/>
              <a:ext cx="3600000" cy="1209600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539552" y="2211710"/>
              <a:ext cx="8064896" cy="1728192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Умножение 10"/>
            <p:cNvSpPr/>
            <p:nvPr/>
          </p:nvSpPr>
          <p:spPr>
            <a:xfrm>
              <a:off x="4427984" y="3133444"/>
              <a:ext cx="252000" cy="288000"/>
            </a:xfrm>
            <a:prstGeom prst="mathMultipl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Стрелка вниз 18"/>
          <p:cNvSpPr/>
          <p:nvPr/>
        </p:nvSpPr>
        <p:spPr>
          <a:xfrm>
            <a:off x="6758529" y="1923558"/>
            <a:ext cx="45719" cy="185947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915686"/>
            <a:ext cx="2880000" cy="1080000"/>
          </a:xfrm>
          <a:prstGeom prst="rect">
            <a:avLst/>
          </a:prstGeom>
        </p:spPr>
      </p:pic>
      <p:sp>
        <p:nvSpPr>
          <p:cNvPr id="22" name="Стрелка вниз 21"/>
          <p:cNvSpPr/>
          <p:nvPr/>
        </p:nvSpPr>
        <p:spPr>
          <a:xfrm rot="16200000">
            <a:off x="4476972" y="532906"/>
            <a:ext cx="45719" cy="158449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" name="Рисунок 2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190" y="3868006"/>
            <a:ext cx="2860714" cy="1008000"/>
          </a:xfrm>
          <a:prstGeom prst="rect">
            <a:avLst/>
          </a:prstGeom>
        </p:spPr>
      </p:pic>
      <p:pic>
        <p:nvPicPr>
          <p:cNvPr id="26" name="Рисунок 2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400" y="3868006"/>
            <a:ext cx="2880000" cy="1008000"/>
          </a:xfrm>
          <a:prstGeom prst="rect">
            <a:avLst/>
          </a:prstGeom>
        </p:spPr>
      </p:pic>
      <p:sp>
        <p:nvSpPr>
          <p:cNvPr id="27" name="Стрелка вниз 26"/>
          <p:cNvSpPr/>
          <p:nvPr/>
        </p:nvSpPr>
        <p:spPr>
          <a:xfrm rot="16200000">
            <a:off x="4476972" y="3602562"/>
            <a:ext cx="45719" cy="158449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827585" y="525329"/>
            <a:ext cx="2879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Случайные процессы боковых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сил</a:t>
            </a:r>
          </a:p>
          <a:p>
            <a:pPr algn="ctr"/>
            <a:r>
              <a:rPr lang="en-US" sz="800" dirty="0">
                <a:latin typeface="Verdana" pitchFamily="34" charset="0"/>
                <a:ea typeface="Verdana" pitchFamily="34" charset="0"/>
              </a:rPr>
              <a:t>Random processes of lateral </a:t>
            </a:r>
            <a:r>
              <a:rPr lang="en-US" sz="800" dirty="0" smtClean="0">
                <a:latin typeface="Verdana" pitchFamily="34" charset="0"/>
                <a:ea typeface="Verdana" pitchFamily="34" charset="0"/>
              </a:rPr>
              <a:t>forces</a:t>
            </a:r>
            <a:endParaRPr lang="ru-RU" sz="1000" i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92080" y="536825"/>
            <a:ext cx="2879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Скорректированный случайный процесс</a:t>
            </a:r>
          </a:p>
          <a:p>
            <a:pPr algn="ctr"/>
            <a:r>
              <a:rPr lang="en-US" sz="800" dirty="0">
                <a:latin typeface="Verdana" pitchFamily="34" charset="0"/>
                <a:ea typeface="Verdana" pitchFamily="34" charset="0"/>
              </a:rPr>
              <a:t>Corrected random </a:t>
            </a:r>
            <a:r>
              <a:rPr lang="en-US" sz="800" dirty="0" smtClean="0">
                <a:latin typeface="Verdana" pitchFamily="34" charset="0"/>
                <a:ea typeface="Verdana" pitchFamily="34" charset="0"/>
              </a:rPr>
              <a:t>process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84336" y="2139702"/>
            <a:ext cx="2879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Телеграфный сигнал</a:t>
            </a:r>
          </a:p>
          <a:p>
            <a:pPr algn="ctr"/>
            <a:r>
              <a:rPr lang="en-US" sz="800" dirty="0">
                <a:latin typeface="Verdana" pitchFamily="34" charset="0"/>
                <a:ea typeface="Verdana" pitchFamily="34" charset="0"/>
              </a:rPr>
              <a:t>Telegraph </a:t>
            </a:r>
            <a:r>
              <a:rPr lang="en-US" sz="800" dirty="0" smtClean="0">
                <a:latin typeface="Verdana" pitchFamily="34" charset="0"/>
                <a:ea typeface="Verdana" pitchFamily="34" charset="0"/>
              </a:rPr>
              <a:t>signal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98334" y="2139702"/>
            <a:ext cx="2879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Модифицированный случайный процесс</a:t>
            </a:r>
          </a:p>
          <a:p>
            <a:pPr algn="ctr"/>
            <a:r>
              <a:rPr lang="en-US" sz="800" dirty="0">
                <a:latin typeface="Verdana" pitchFamily="34" charset="0"/>
                <a:ea typeface="Verdana" pitchFamily="34" charset="0"/>
              </a:rPr>
              <a:t>Modified random </a:t>
            </a:r>
            <a:r>
              <a:rPr lang="en-US" sz="800" dirty="0" smtClean="0">
                <a:latin typeface="Verdana" pitchFamily="34" charset="0"/>
                <a:ea typeface="Verdana" pitchFamily="34" charset="0"/>
              </a:rPr>
              <a:t>process</a:t>
            </a:r>
            <a:endParaRPr lang="ru-RU" sz="800" i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27584" y="3549785"/>
            <a:ext cx="2879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Модифицированный случайный процесс</a:t>
            </a:r>
          </a:p>
          <a:p>
            <a:pPr algn="ctr"/>
            <a:r>
              <a:rPr lang="en-US" sz="800" dirty="0">
                <a:latin typeface="Verdana" pitchFamily="34" charset="0"/>
                <a:ea typeface="Verdana" pitchFamily="34" charset="0"/>
              </a:rPr>
              <a:t>Modified random </a:t>
            </a:r>
            <a:r>
              <a:rPr lang="en-US" sz="800" dirty="0" smtClean="0">
                <a:latin typeface="Verdana" pitchFamily="34" charset="0"/>
                <a:ea typeface="Verdana" pitchFamily="34" charset="0"/>
              </a:rPr>
              <a:t>process</a:t>
            </a:r>
            <a:endParaRPr lang="ru-RU" sz="800" i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21805" y="3556270"/>
            <a:ext cx="4126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Отфильтрованный модифицированный случайный процесс</a:t>
            </a:r>
          </a:p>
          <a:p>
            <a:pPr algn="ctr"/>
            <a:r>
              <a:rPr lang="en-US" sz="800" dirty="0">
                <a:latin typeface="Verdana" pitchFamily="34" charset="0"/>
                <a:ea typeface="Verdana" pitchFamily="34" charset="0"/>
              </a:rPr>
              <a:t>Filtered Modified random </a:t>
            </a:r>
            <a:r>
              <a:rPr lang="en-US" sz="800" dirty="0" smtClean="0">
                <a:latin typeface="Verdana" pitchFamily="34" charset="0"/>
                <a:ea typeface="Verdana" pitchFamily="34" charset="0"/>
              </a:rPr>
              <a:t>process</a:t>
            </a:r>
            <a:endParaRPr lang="ru-RU" sz="800" i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79912" y="3795886"/>
            <a:ext cx="1440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Низкочастотный фильтра</a:t>
            </a:r>
            <a:endParaRPr lang="ru-RU" sz="1000" i="1" dirty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Центрирование</a:t>
            </a:r>
            <a:endParaRPr lang="ru-RU" sz="1000" i="1" dirty="0" smtClean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643388"/>
              </p:ext>
            </p:extLst>
          </p:nvPr>
        </p:nvGraphicFramePr>
        <p:xfrm>
          <a:off x="6876256" y="1895763"/>
          <a:ext cx="1192800" cy="25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Equation" r:id="rId9" imgW="1358310" imgH="253890" progId="Equation.DSMT4">
                  <p:embed/>
                </p:oleObj>
              </mc:Choice>
              <mc:Fallback>
                <p:oleObj name="Equation" r:id="rId9" imgW="1358310" imgH="25389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1895763"/>
                        <a:ext cx="1192800" cy="25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3779912" y="4414341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Verdana" pitchFamily="34" charset="0"/>
                <a:ea typeface="Verdana" pitchFamily="34" charset="0"/>
              </a:rPr>
              <a:t>Low-frequency filter</a:t>
            </a:r>
            <a:endParaRPr lang="ru-RU" sz="8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800" dirty="0" smtClean="0">
                <a:latin typeface="Verdana" pitchFamily="34" charset="0"/>
                <a:ea typeface="Verdana" pitchFamily="34" charset="0"/>
              </a:rPr>
              <a:t>Centering</a:t>
            </a:r>
            <a:endParaRPr lang="ru-RU" sz="800" i="1" dirty="0" smtClean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79912" y="1347614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Verdana" pitchFamily="34" charset="0"/>
                <a:ea typeface="Verdana" pitchFamily="34" charset="0"/>
              </a:rPr>
              <a:t>If </a:t>
            </a:r>
            <a:r>
              <a:rPr lang="en-US" sz="800" i="1" dirty="0" err="1" smtClean="0">
                <a:latin typeface="Verdana" pitchFamily="34" charset="0"/>
                <a:ea typeface="Verdana" pitchFamily="34" charset="0"/>
              </a:rPr>
              <a:t>F</a:t>
            </a:r>
            <a:r>
              <a:rPr lang="en-US" sz="800" i="1" baseline="-25000" dirty="0" err="1" smtClean="0">
                <a:latin typeface="Verdana" pitchFamily="34" charset="0"/>
                <a:ea typeface="Verdana" pitchFamily="34" charset="0"/>
              </a:rPr>
              <a:t>y</a:t>
            </a:r>
            <a:r>
              <a:rPr lang="en-US" sz="800" dirty="0" err="1" smtClean="0">
                <a:latin typeface="Verdana" pitchFamily="34" charset="0"/>
                <a:ea typeface="Verdana" pitchFamily="34" charset="0"/>
              </a:rPr>
              <a:t>≤10</a:t>
            </a:r>
            <a:r>
              <a:rPr lang="en-US" sz="8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US" sz="800" dirty="0" err="1" smtClean="0">
                <a:latin typeface="Verdana" pitchFamily="34" charset="0"/>
                <a:ea typeface="Verdana" pitchFamily="34" charset="0"/>
              </a:rPr>
              <a:t>kN</a:t>
            </a:r>
            <a:r>
              <a:rPr lang="ru-RU" sz="800" dirty="0" smtClean="0">
                <a:latin typeface="Verdana" pitchFamily="34" charset="0"/>
                <a:ea typeface="Verdana" pitchFamily="34" charset="0"/>
              </a:rPr>
              <a:t>,</a:t>
            </a:r>
          </a:p>
          <a:p>
            <a:pPr algn="ctr"/>
            <a:r>
              <a:rPr lang="en-US" sz="800" dirty="0" smtClean="0">
                <a:latin typeface="Verdana" pitchFamily="34" charset="0"/>
                <a:ea typeface="Verdana" pitchFamily="34" charset="0"/>
              </a:rPr>
              <a:t>Then </a:t>
            </a:r>
            <a:r>
              <a:rPr lang="en-US" sz="800" i="1" dirty="0" err="1" smtClean="0">
                <a:latin typeface="Verdana" pitchFamily="34" charset="0"/>
                <a:ea typeface="Verdana" pitchFamily="34" charset="0"/>
              </a:rPr>
              <a:t>F</a:t>
            </a:r>
            <a:r>
              <a:rPr lang="en-US" sz="800" i="1" baseline="-25000" dirty="0" err="1" smtClean="0">
                <a:latin typeface="Verdana" pitchFamily="34" charset="0"/>
                <a:ea typeface="Verdana" pitchFamily="34" charset="0"/>
              </a:rPr>
              <a:t>yk</a:t>
            </a:r>
            <a:r>
              <a:rPr lang="ru-RU" sz="800" dirty="0" smtClean="0">
                <a:latin typeface="Verdana" pitchFamily="34" charset="0"/>
                <a:ea typeface="Verdana" pitchFamily="34" charset="0"/>
              </a:rPr>
              <a:t>=</a:t>
            </a:r>
            <a:r>
              <a:rPr lang="en-US" sz="800" dirty="0" smtClean="0">
                <a:latin typeface="Verdana" pitchFamily="34" charset="0"/>
                <a:ea typeface="Verdana" pitchFamily="34" charset="0"/>
              </a:rPr>
              <a:t>0</a:t>
            </a:r>
            <a:r>
              <a:rPr lang="ru-RU" sz="800" i="1" dirty="0" smtClean="0">
                <a:latin typeface="Verdana" pitchFamily="34" charset="0"/>
                <a:ea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229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Определение вероятностных характеристик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of Probabilistic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Characteristics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05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343955"/>
              </p:ext>
            </p:extLst>
          </p:nvPr>
        </p:nvGraphicFramePr>
        <p:xfrm>
          <a:off x="1258936" y="915566"/>
          <a:ext cx="866775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4" name="Equation" r:id="rId4" imgW="863225" imgH="253890" progId="Equation.DSMT4">
                  <p:embed/>
                </p:oleObj>
              </mc:Choice>
              <mc:Fallback>
                <p:oleObj name="Equation" r:id="rId4" imgW="863225" imgH="25389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936" y="915566"/>
                        <a:ext cx="866775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3551440"/>
              </p:ext>
            </p:extLst>
          </p:nvPr>
        </p:nvGraphicFramePr>
        <p:xfrm>
          <a:off x="2304321" y="814807"/>
          <a:ext cx="10191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5" name="Equation" r:id="rId6" imgW="1002865" imgH="393529" progId="Equation.DSMT4">
                  <p:embed/>
                </p:oleObj>
              </mc:Choice>
              <mc:Fallback>
                <p:oleObj name="Equation" r:id="rId6" imgW="1002865" imgH="39352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4321" y="814807"/>
                        <a:ext cx="1019175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945799"/>
              </p:ext>
            </p:extLst>
          </p:nvPr>
        </p:nvGraphicFramePr>
        <p:xfrm>
          <a:off x="1546161" y="1637928"/>
          <a:ext cx="15144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6" name="Equation" r:id="rId8" imgW="1485900" imgH="279400" progId="Equation.DSMT4">
                  <p:embed/>
                </p:oleObj>
              </mc:Choice>
              <mc:Fallback>
                <p:oleObj name="Equation" r:id="rId8" imgW="1485900" imgH="279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6161" y="1637928"/>
                        <a:ext cx="1514475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9843486"/>
              </p:ext>
            </p:extLst>
          </p:nvPr>
        </p:nvGraphicFramePr>
        <p:xfrm>
          <a:off x="1775083" y="1923678"/>
          <a:ext cx="105727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" name="Equation" r:id="rId10" imgW="1066337" imgH="304668" progId="Equation.DSMT4">
                  <p:embed/>
                </p:oleObj>
              </mc:Choice>
              <mc:Fallback>
                <p:oleObj name="Equation" r:id="rId10" imgW="1066337" imgH="304668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083" y="1923678"/>
                        <a:ext cx="105727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77063"/>
              </p:ext>
            </p:extLst>
          </p:nvPr>
        </p:nvGraphicFramePr>
        <p:xfrm>
          <a:off x="1474960" y="2243708"/>
          <a:ext cx="17335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" name="Equation" r:id="rId12" imgW="1752600" imgH="393700" progId="Equation.DSMT4">
                  <p:embed/>
                </p:oleObj>
              </mc:Choice>
              <mc:Fallback>
                <p:oleObj name="Equation" r:id="rId12" imgW="1752600" imgH="3937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960" y="2243708"/>
                        <a:ext cx="17335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193662"/>
              </p:ext>
            </p:extLst>
          </p:nvPr>
        </p:nvGraphicFramePr>
        <p:xfrm>
          <a:off x="1908433" y="3044180"/>
          <a:ext cx="790575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9" name="Equation" r:id="rId14" imgW="736600" imgH="228600" progId="Equation.DSMT4">
                  <p:embed/>
                </p:oleObj>
              </mc:Choice>
              <mc:Fallback>
                <p:oleObj name="Equation" r:id="rId14" imgW="736600" imgH="2286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433" y="3044180"/>
                        <a:ext cx="790575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" name="Объект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2837731"/>
              </p:ext>
            </p:extLst>
          </p:nvPr>
        </p:nvGraphicFramePr>
        <p:xfrm>
          <a:off x="1504926" y="4043908"/>
          <a:ext cx="17335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0" name="Equation" r:id="rId16" imgW="1726451" imgH="393529" progId="Equation.DSMT4">
                  <p:embed/>
                </p:oleObj>
              </mc:Choice>
              <mc:Fallback>
                <p:oleObj name="Equation" r:id="rId16" imgW="1726451" imgH="393529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4926" y="4043908"/>
                        <a:ext cx="17335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" name="Объект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600849"/>
              </p:ext>
            </p:extLst>
          </p:nvPr>
        </p:nvGraphicFramePr>
        <p:xfrm>
          <a:off x="1674749" y="4403948"/>
          <a:ext cx="12573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1" name="Equation" r:id="rId18" imgW="1244600" imgH="393700" progId="Equation.DSMT4">
                  <p:embed/>
                </p:oleObj>
              </mc:Choice>
              <mc:Fallback>
                <p:oleObj name="Equation" r:id="rId18" imgW="1244600" imgH="3937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4749" y="4403948"/>
                        <a:ext cx="125730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877625"/>
              </p:ext>
            </p:extLst>
          </p:nvPr>
        </p:nvGraphicFramePr>
        <p:xfrm>
          <a:off x="5411663" y="987574"/>
          <a:ext cx="19335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2" name="Equation" r:id="rId20" imgW="1968500" imgH="431800" progId="Equation.DSMT4">
                  <p:embed/>
                </p:oleObj>
              </mc:Choice>
              <mc:Fallback>
                <p:oleObj name="Equation" r:id="rId20" imgW="1968500" imgH="43180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1663" y="987574"/>
                        <a:ext cx="1933575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7" name="Объект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6985898"/>
              </p:ext>
            </p:extLst>
          </p:nvPr>
        </p:nvGraphicFramePr>
        <p:xfrm>
          <a:off x="5709592" y="2355726"/>
          <a:ext cx="12763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3" name="Equation" r:id="rId22" imgW="1358310" imgH="241195" progId="Equation.DSMT4">
                  <p:embed/>
                </p:oleObj>
              </mc:Choice>
              <mc:Fallback>
                <p:oleObj name="Equation" r:id="rId22" imgW="1358310" imgH="241195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9592" y="2355726"/>
                        <a:ext cx="1276350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060879"/>
              </p:ext>
            </p:extLst>
          </p:nvPr>
        </p:nvGraphicFramePr>
        <p:xfrm>
          <a:off x="5380979" y="3294112"/>
          <a:ext cx="19335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4" name="Equation" r:id="rId24" imgW="1727200" imgH="279400" progId="Equation.DSMT4">
                  <p:embed/>
                </p:oleObj>
              </mc:Choice>
              <mc:Fallback>
                <p:oleObj name="Equation" r:id="rId24" imgW="1727200" imgH="279400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0979" y="3294112"/>
                        <a:ext cx="1933575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" name="Объект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838397"/>
              </p:ext>
            </p:extLst>
          </p:nvPr>
        </p:nvGraphicFramePr>
        <p:xfrm>
          <a:off x="4547567" y="4356323"/>
          <a:ext cx="35528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" name="Equation" r:id="rId26" imgW="3594100" imgH="444500" progId="Equation.DSMT4">
                  <p:embed/>
                </p:oleObj>
              </mc:Choice>
              <mc:Fallback>
                <p:oleObj name="Equation" r:id="rId26" imgW="3594100" imgH="44450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7567" y="4356323"/>
                        <a:ext cx="3552825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899912" y="568586"/>
            <a:ext cx="288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Среднее значение (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a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verage value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)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:</a:t>
            </a:r>
            <a:endParaRPr lang="ru-RU" sz="1000" i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3399" y="1203597"/>
            <a:ext cx="28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Среднеквадратическое отклонение</a:t>
            </a:r>
          </a:p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root-mean-square deviation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):</a:t>
            </a:r>
            <a:endParaRPr lang="ru-RU" sz="1000" i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67146" y="2613561"/>
            <a:ext cx="28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Эффективная частота </a:t>
            </a:r>
          </a:p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effective frequency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):</a:t>
            </a:r>
            <a:endParaRPr lang="ru-RU" sz="1000" i="1" dirty="0" smtClean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9552" y="3363838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Моменты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нулевого и второго порядков спектральной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плотности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(moments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of spectral density zero and second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orders)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 </a:t>
            </a:r>
            <a:endParaRPr lang="ru-RU" sz="1000" i="1" dirty="0" smtClean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72000" y="659472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Спектральная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плотность случайного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процесса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(random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process spectral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density)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72000" y="2740114"/>
            <a:ext cx="360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Автокорреляционная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функция</a:t>
            </a:r>
            <a:r>
              <a:rPr lang="el-GR" sz="1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телеграфного процесса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(autocorrelation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function of the telegraph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process)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72000" y="3664064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Автокорреляционная функция отфильтрованного модифицированного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процесса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(autocorrelation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function of the filtered modified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process)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  <a:endParaRPr lang="ru-RU" sz="1000" i="1" dirty="0" smtClean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50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4572000" y="1647840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Автокорреляционная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функция</a:t>
            </a:r>
            <a:r>
              <a:rPr lang="el-GR" sz="1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скорректированного случайного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процесса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(autocorrelation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function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of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the corrected random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process</a:t>
            </a:r>
            <a:r>
              <a:rPr lang="en-US" sz="1000" i="1" dirty="0" smtClean="0">
                <a:latin typeface="Verdana" pitchFamily="34" charset="0"/>
                <a:ea typeface="Verdana" pitchFamily="34" charset="0"/>
              </a:rPr>
              <a:t>)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:</a:t>
            </a:r>
            <a:endParaRPr lang="ru-RU" sz="1000" i="1" dirty="0" smtClean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27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Рисунок 5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456" y="2931790"/>
            <a:ext cx="3600000" cy="15841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Нормированные автокорреляции и спектры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Autocorrelations and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Spectra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05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95069" y="555526"/>
            <a:ext cx="36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Нормированные автокорреляционные функции</a:t>
            </a:r>
          </a:p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normalized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autocorrelation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functions)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  <a:endParaRPr lang="ru-RU" sz="1000" i="1" dirty="0" smtClean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50" name="Рисунок 4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131590"/>
            <a:ext cx="3600000" cy="1008000"/>
          </a:xfrm>
          <a:prstGeom prst="rect">
            <a:avLst/>
          </a:prstGeom>
        </p:spPr>
      </p:pic>
      <p:pic>
        <p:nvPicPr>
          <p:cNvPr id="51" name="Рисунок 5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499742"/>
            <a:ext cx="3600000" cy="1008000"/>
          </a:xfrm>
          <a:prstGeom prst="rect">
            <a:avLst/>
          </a:prstGeom>
        </p:spPr>
      </p:pic>
      <p:pic>
        <p:nvPicPr>
          <p:cNvPr id="52" name="Рисунок 5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868006"/>
            <a:ext cx="3600000" cy="1008000"/>
          </a:xfrm>
          <a:prstGeom prst="rect">
            <a:avLst/>
          </a:prstGeom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517067"/>
              </p:ext>
            </p:extLst>
          </p:nvPr>
        </p:nvGraphicFramePr>
        <p:xfrm>
          <a:off x="6228184" y="1419622"/>
          <a:ext cx="13335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quation" r:id="rId8" imgW="1104900" imgH="469900" progId="Equation.DSMT4">
                  <p:embed/>
                </p:oleObj>
              </mc:Choice>
              <mc:Fallback>
                <p:oleObj name="Equation" r:id="rId8" imgW="1104900" imgH="469900" progId="Equation.DSMT4">
                  <p:embed/>
                  <p:pic>
                    <p:nvPicPr>
                      <p:cNvPr id="0" name="Объект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1419622"/>
                        <a:ext cx="1333500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442745"/>
              </p:ext>
            </p:extLst>
          </p:nvPr>
        </p:nvGraphicFramePr>
        <p:xfrm>
          <a:off x="3563888" y="667916"/>
          <a:ext cx="9525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10" imgW="939800" imgH="228600" progId="Equation.DSMT4">
                  <p:embed/>
                </p:oleObj>
              </mc:Choice>
              <mc:Fallback>
                <p:oleObj name="Equation" r:id="rId10" imgW="939800" imgH="228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667916"/>
                        <a:ext cx="952500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5004048" y="987574"/>
            <a:ext cx="36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Нормированная спектральная плотность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(normalized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spectral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density)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  <a:endParaRPr lang="ru-RU" sz="1000" i="1" dirty="0" smtClean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915566"/>
            <a:ext cx="360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Телеграфный сигнал (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telegraph signal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7316" y="3507854"/>
            <a:ext cx="3592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Скорректированный случайный процесс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corrected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random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process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)</a:t>
            </a:r>
            <a:endParaRPr lang="ru-RU" sz="1000" i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7316" y="2139702"/>
            <a:ext cx="36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Модифицированный случайный процесс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(modified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random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process)</a:t>
            </a:r>
            <a:endParaRPr lang="ru-RU" sz="1000" i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10770" y="2067694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Нормированная спектральная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плотность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скорректированного случайного процесса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(normalized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spectral density of the corrected random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process)</a:t>
            </a:r>
            <a:endParaRPr lang="ru-RU" sz="1000" i="1" dirty="0" smtClean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83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Результаты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05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395936" y="699542"/>
            <a:ext cx="36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Среднее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значение абсолютных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максимумов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average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value of absolute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maximum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): </a:t>
            </a:r>
            <a:endParaRPr lang="ru-RU" sz="1000" i="1" dirty="0" smtClean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569745"/>
              </p:ext>
            </p:extLst>
          </p:nvPr>
        </p:nvGraphicFramePr>
        <p:xfrm>
          <a:off x="773063" y="1131590"/>
          <a:ext cx="27908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" name="Equation" r:id="rId4" imgW="2794000" imgH="558800" progId="Equation.DSMT4">
                  <p:embed/>
                </p:oleObj>
              </mc:Choice>
              <mc:Fallback>
                <p:oleObj name="Equation" r:id="rId4" imgW="2794000" imgH="558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063" y="1131590"/>
                        <a:ext cx="2790825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4283968" y="555526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Вероятностные характеристики случайных процессов боковых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сил: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probabilistic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characteristics of random processes of lateral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forces)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  <a:endParaRPr lang="en-US" sz="10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267569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Моменты и характеристики спектральной плотности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скорректированного сигнала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(spectral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density moments and characteristics of the corrected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signal)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751837"/>
              </p:ext>
            </p:extLst>
          </p:nvPr>
        </p:nvGraphicFramePr>
        <p:xfrm>
          <a:off x="958106" y="3934544"/>
          <a:ext cx="2317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4" name="Equation" r:id="rId6" imgW="2425680" imgH="279360" progId="Equation.DSMT4">
                  <p:embed/>
                </p:oleObj>
              </mc:Choice>
              <mc:Fallback>
                <p:oleObj name="Equation" r:id="rId6" imgW="2425680" imgH="27936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106" y="3934544"/>
                        <a:ext cx="2317750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43" name="Picture 2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36096" y="950167"/>
            <a:ext cx="2376264" cy="97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Прямоугольник 40"/>
          <p:cNvSpPr/>
          <p:nvPr/>
        </p:nvSpPr>
        <p:spPr>
          <a:xfrm>
            <a:off x="3851920" y="1884769"/>
            <a:ext cx="5184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buFont typeface="Arial" charset="0"/>
              <a:buChar char="•"/>
            </a:pPr>
            <a:r>
              <a:rPr lang="en-US" sz="800" dirty="0" smtClean="0">
                <a:latin typeface="Verdana" pitchFamily="34" charset="0"/>
                <a:ea typeface="Verdana" pitchFamily="34" charset="0"/>
              </a:rPr>
              <a:t>* - </a:t>
            </a:r>
            <a:r>
              <a:rPr lang="ru-RU" sz="800" dirty="0" smtClean="0">
                <a:latin typeface="Verdana" pitchFamily="34" charset="0"/>
                <a:ea typeface="Verdana" pitchFamily="34" charset="0"/>
              </a:rPr>
              <a:t>В </a:t>
            </a:r>
            <a:r>
              <a:rPr lang="ru-RU" sz="800" dirty="0">
                <a:latin typeface="Verdana" pitchFamily="34" charset="0"/>
                <a:ea typeface="Verdana" pitchFamily="34" charset="0"/>
              </a:rPr>
              <a:t>числителе указаны вероятностные характеристики исходного случайного процесса </a:t>
            </a:r>
            <a:r>
              <a:rPr lang="ru-RU" sz="800" dirty="0" smtClean="0">
                <a:latin typeface="Verdana" pitchFamily="34" charset="0"/>
                <a:ea typeface="Verdana" pitchFamily="34" charset="0"/>
              </a:rPr>
              <a:t>согласно формуле; </a:t>
            </a:r>
            <a:r>
              <a:rPr lang="ru-RU" sz="800" dirty="0">
                <a:latin typeface="Verdana" pitchFamily="34" charset="0"/>
                <a:ea typeface="Verdana" pitchFamily="34" charset="0"/>
              </a:rPr>
              <a:t>в знаменателе – вероятностные характеристики исходного случайного процесса согласно </a:t>
            </a:r>
            <a:r>
              <a:rPr lang="ru-RU" sz="800" dirty="0" smtClean="0">
                <a:latin typeface="Verdana" pitchFamily="34" charset="0"/>
                <a:ea typeface="Verdana" pitchFamily="34" charset="0"/>
              </a:rPr>
              <a:t>рисунку</a:t>
            </a:r>
            <a:endParaRPr lang="en-US" sz="800" dirty="0" smtClean="0">
              <a:latin typeface="Verdana" pitchFamily="34" charset="0"/>
              <a:ea typeface="Verdana" pitchFamily="34" charset="0"/>
            </a:endParaRPr>
          </a:p>
          <a:p>
            <a:pPr marL="171450" indent="-171450" algn="ctr">
              <a:buFont typeface="Arial" charset="0"/>
              <a:buChar char="•"/>
            </a:pPr>
            <a:r>
              <a:rPr lang="en-US" sz="800" dirty="0" smtClean="0">
                <a:latin typeface="Verdana" pitchFamily="34" charset="0"/>
                <a:ea typeface="Verdana" pitchFamily="34" charset="0"/>
              </a:rPr>
              <a:t>(the </a:t>
            </a:r>
            <a:r>
              <a:rPr lang="en-US" sz="800" dirty="0">
                <a:latin typeface="Verdana" pitchFamily="34" charset="0"/>
                <a:ea typeface="Verdana" pitchFamily="34" charset="0"/>
              </a:rPr>
              <a:t>numerator indicates probabilistic characteristics of the initial random process according to the formula; probabilistic characteristics of the initial random process in the denominator correspond to the </a:t>
            </a:r>
            <a:r>
              <a:rPr lang="en-US" sz="800" dirty="0" smtClean="0">
                <a:latin typeface="Verdana" pitchFamily="34" charset="0"/>
                <a:ea typeface="Verdana" pitchFamily="34" charset="0"/>
              </a:rPr>
              <a:t>figure)</a:t>
            </a:r>
            <a:endParaRPr lang="ru-RU" sz="800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5144" name="Picture 2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7" t="49797" r="24444" b="40432"/>
          <a:stretch/>
        </p:blipFill>
        <p:spPr bwMode="auto">
          <a:xfrm>
            <a:off x="2223221" y="3099108"/>
            <a:ext cx="4797051" cy="55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088624"/>
              </p:ext>
            </p:extLst>
          </p:nvPr>
        </p:nvGraphicFramePr>
        <p:xfrm>
          <a:off x="608657" y="4293840"/>
          <a:ext cx="32432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" name="Equation" r:id="rId10" imgW="3251160" imgH="444240" progId="Equation.DSMT4">
                  <p:embed/>
                </p:oleObj>
              </mc:Choice>
              <mc:Fallback>
                <p:oleObj name="Equation" r:id="rId10" imgW="3251160" imgH="44424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657" y="4293840"/>
                        <a:ext cx="32432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0" y="3579862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Исходные данные для расчета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initial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data for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calculation)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  <a:endParaRPr lang="en-US" sz="1000" dirty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000" i="1" dirty="0" smtClean="0">
                <a:latin typeface="Verdana" pitchFamily="34" charset="0"/>
                <a:ea typeface="Verdana" pitchFamily="34" charset="0"/>
              </a:rPr>
              <a:t>F</a:t>
            </a:r>
            <a:r>
              <a:rPr lang="en-US" sz="1000" i="1" baseline="-25000" dirty="0">
                <a:latin typeface="Verdana" pitchFamily="34" charset="0"/>
                <a:ea typeface="Verdana" pitchFamily="34" charset="0"/>
              </a:rPr>
              <a:t>z</a:t>
            </a:r>
            <a:r>
              <a:rPr lang="en-US" sz="1000" i="1" dirty="0">
                <a:latin typeface="Verdana" pitchFamily="34" charset="0"/>
                <a:ea typeface="Verdana" pitchFamily="34" charset="0"/>
              </a:rPr>
              <a:t>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= 29,43 кН, μ = 0,25 и β = 60°</a:t>
            </a:r>
          </a:p>
        </p:txBody>
      </p:sp>
      <p:graphicFrame>
        <p:nvGraphicFramePr>
          <p:cNvPr id="44" name="Объект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1872828"/>
              </p:ext>
            </p:extLst>
          </p:nvPr>
        </p:nvGraphicFramePr>
        <p:xfrm>
          <a:off x="5856584" y="3963814"/>
          <a:ext cx="1201738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6" name="Equation" r:id="rId12" imgW="1257120" imgH="253800" progId="Equation.DSMT4">
                  <p:embed/>
                </p:oleObj>
              </mc:Choice>
              <mc:Fallback>
                <p:oleObj name="Equation" r:id="rId12" imgW="12571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6584" y="3963814"/>
                        <a:ext cx="1201738" cy="258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Объект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224124"/>
              </p:ext>
            </p:extLst>
          </p:nvPr>
        </p:nvGraphicFramePr>
        <p:xfrm>
          <a:off x="4865638" y="4288482"/>
          <a:ext cx="3306762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7" name="Equation" r:id="rId14" imgW="3314520" imgH="444240" progId="Equation.DSMT4">
                  <p:embed/>
                </p:oleObj>
              </mc:Choice>
              <mc:Fallback>
                <p:oleObj name="Equation" r:id="rId14" imgW="33145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5638" y="4288482"/>
                        <a:ext cx="3306762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182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05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483769" y="515175"/>
            <a:ext cx="2867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Verdana Pro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199568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Verdana" pitchFamily="34" charset="0"/>
                <a:ea typeface="Verdana" pitchFamily="34" charset="0"/>
              </a:rPr>
              <a:t>Спасибо за внимание!</a:t>
            </a:r>
            <a:endParaRPr lang="ru-RU" sz="3200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56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2722</TotalTime>
  <Words>772</Words>
  <Application>Microsoft Office PowerPoint</Application>
  <PresentationFormat>Экран (16:9)</PresentationFormat>
  <Paragraphs>119</Paragraphs>
  <Slides>7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Г. Акашев</dc:creator>
  <cp:lastModifiedBy>Михаил Г. Акашев</cp:lastModifiedBy>
  <cp:revision>113</cp:revision>
  <dcterms:created xsi:type="dcterms:W3CDTF">2019-01-31T12:42:12Z</dcterms:created>
  <dcterms:modified xsi:type="dcterms:W3CDTF">2022-10-03T10:03:01Z</dcterms:modified>
</cp:coreProperties>
</file>