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vsdx" ContentType="application/vnd.ms-visio.drawing"/>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8" r:id="rId3"/>
    <p:sldId id="259" r:id="rId4"/>
    <p:sldId id="260" r:id="rId5"/>
    <p:sldId id="263" r:id="rId6"/>
    <p:sldId id="261" r:id="rId7"/>
    <p:sldId id="264" r:id="rId8"/>
    <p:sldId id="265" r:id="rId9"/>
    <p:sldId id="266" r:id="rId10"/>
    <p:sldId id="267" r:id="rId11"/>
    <p:sldId id="269" r:id="rId12"/>
    <p:sldId id="268" r:id="rId13"/>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B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73" autoAdjust="0"/>
  </p:normalViewPr>
  <p:slideViewPr>
    <p:cSldViewPr>
      <p:cViewPr>
        <p:scale>
          <a:sx n="125" d="100"/>
          <a:sy n="125" d="100"/>
        </p:scale>
        <p:origin x="-226" y="36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10" Type="http://schemas.openxmlformats.org/officeDocument/2006/relationships/image" Target="../media/image23.wmf"/><Relationship Id="rId4" Type="http://schemas.openxmlformats.org/officeDocument/2006/relationships/image" Target="../media/image17.wmf"/><Relationship Id="rId9"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AD0076-82E0-459B-B519-8472960FB8F8}" type="datetimeFigureOut">
              <a:rPr lang="ru-RU" smtClean="0"/>
              <a:pPr/>
              <a:t>02.10.2022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98B5F0-1D1D-4487-8B8C-2823CF8785F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20"/>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662673A-499D-41F5-A5C2-C478B99AE644}"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FF8D61A-8F3A-4C1D-8687-29E01874E235}"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2"/>
            <a:ext cx="2057400" cy="32908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2"/>
            <a:ext cx="6019800" cy="32908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3FCC42-9B37-4AFF-B703-B1B24B3AC6C4}"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5894EA-B6E4-4C2F-9D53-E970FE1CF19F}"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C376CA5-4970-4625-A91C-FA0E2AD0BF22}"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8046CD9-CB36-4C60-A3ED-D91329C9BA63}"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A23BD28-7721-4ACD-AD06-5BDCEBC6AFB6}" type="datetime1">
              <a:rPr lang="ru-RU" smtClean="0"/>
              <a:pPr/>
              <a:t>02.10.2022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F25D516-ED2E-4239-9496-8F71BD52E1DE}" type="datetime1">
              <a:rPr lang="ru-RU" smtClean="0"/>
              <a:pPr/>
              <a:t>02.10.2022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5AC48A6-F4E3-4873-86E3-6BBC2D5F229C}" type="datetime1">
              <a:rPr lang="ru-RU" smtClean="0"/>
              <a:pPr/>
              <a:t>02.10.2022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3"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0357621-11A9-4095-8210-E7B94661C26F}"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1"/>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342E26-6409-4A20-A4B6-45D109DA2490}"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8F135-F619-46F1-B2C5-DA8AEE3E02E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D59FAB0-C5CF-496D-A7E8-2290D3CD32B8}" type="datetime1">
              <a:rPr lang="ru-RU" smtClean="0"/>
              <a:pPr/>
              <a:t>02.10.2022</a:t>
            </a:fld>
            <a:endParaRPr lang="ru-RU"/>
          </a:p>
        </p:txBody>
      </p:sp>
      <p:sp>
        <p:nvSpPr>
          <p:cNvPr id="5" name="Нижний колонтитул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628F135-F619-46F1-B2C5-DA8AEE3E02E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package" Target="../embeddings/_________Microsoft_Visio1.vsd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oleObject" Target="../embeddings/oleObject14.bin"/><Relationship Id="rId3" Type="http://schemas.openxmlformats.org/officeDocument/2006/relationships/image" Target="../media/image24.png"/><Relationship Id="rId7" Type="http://schemas.openxmlformats.org/officeDocument/2006/relationships/oleObject" Target="../embeddings/oleObject8.bin"/><Relationship Id="rId12"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7.bin"/><Relationship Id="rId11" Type="http://schemas.openxmlformats.org/officeDocument/2006/relationships/oleObject" Target="../embeddings/oleObject12.bin"/><Relationship Id="rId5" Type="http://schemas.openxmlformats.org/officeDocument/2006/relationships/oleObject" Target="../embeddings/oleObject6.bin"/><Relationship Id="rId10" Type="http://schemas.openxmlformats.org/officeDocument/2006/relationships/oleObject" Target="../embeddings/oleObject11.bin"/><Relationship Id="rId4" Type="http://schemas.openxmlformats.org/officeDocument/2006/relationships/oleObject" Target="../embeddings/oleObject5.bin"/><Relationship Id="rId9"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oleObject" Target="../embeddings/oleObject15.bin"/><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oleObject" Target="../embeddings/oleObject17.bin"/><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34.png"/><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851670"/>
            <a:ext cx="8062664" cy="1102519"/>
          </a:xfrm>
        </p:spPr>
        <p:txBody>
          <a:bodyPr>
            <a:noAutofit/>
          </a:bodyPr>
          <a:lstStyle/>
          <a:p>
            <a:pPr algn="l"/>
            <a:r>
              <a:rPr lang="en-US" sz="1600" b="1" dirty="0" smtClean="0"/>
              <a:t/>
            </a:r>
            <a:br>
              <a:rPr lang="en-US" sz="1600" b="1" dirty="0" smtClean="0"/>
            </a:br>
            <a:r>
              <a:rPr lang="en-US" sz="2400" b="1" dirty="0" smtClean="0">
                <a:solidFill>
                  <a:schemeClr val="accent1">
                    <a:lumMod val="75000"/>
                  </a:schemeClr>
                </a:solidFill>
              </a:rPr>
              <a:t>CHECKING THE ADEQUACY OF THE METHOD FOR GENERATING A RANDOM PROCESS OF DISTURBANCE OF OSCILLATIONS OF RAIL CARRIAGES ACCORDING TO THE IMPULSE RESPONSE OF THE FORMING FILTER</a:t>
            </a:r>
            <a:br>
              <a:rPr lang="en-US" sz="2400" b="1" dirty="0" smtClean="0">
                <a:solidFill>
                  <a:schemeClr val="accent1">
                    <a:lumMod val="75000"/>
                  </a:schemeClr>
                </a:solidFill>
              </a:rPr>
            </a:br>
            <a:r>
              <a:rPr lang="ru-RU" sz="2400" b="1" dirty="0" smtClean="0">
                <a:solidFill>
                  <a:schemeClr val="accent1">
                    <a:lumMod val="75000"/>
                  </a:schemeClr>
                </a:solidFill>
              </a:rPr>
              <a:t>ПРОВЕРКА АДЕКВАТНОСТИ СПОСОБА ГЕНЕРАЦИИ СЛУЧАЙНОГО ПРОЦЕССА ВОЗМУЩЕНИЯ КОЛЕБАНИЙ РЕЛЬСОВЫХ ЭКИПАЖЕЙ ПО ИМПУЛЬСНОЙ ХАРАКТЕРИСТИКЕ</a:t>
            </a:r>
            <a:r>
              <a:rPr lang="en-US" sz="2400" b="1" dirty="0" smtClean="0">
                <a:solidFill>
                  <a:schemeClr val="accent1">
                    <a:lumMod val="75000"/>
                  </a:schemeClr>
                </a:solidFill>
              </a:rPr>
              <a:t> </a:t>
            </a:r>
            <a:r>
              <a:rPr lang="ru-RU" sz="2400" b="1" dirty="0" smtClean="0">
                <a:solidFill>
                  <a:schemeClr val="accent1">
                    <a:lumMod val="75000"/>
                  </a:schemeClr>
                </a:solidFill>
              </a:rPr>
              <a:t>ФОРМИРУЮЩЕГО ФИЛЬТРА </a:t>
            </a:r>
            <a:r>
              <a:rPr lang="ru-RU" sz="1600" dirty="0"/>
              <a:t/>
            </a:r>
            <a:br>
              <a:rPr lang="ru-RU" sz="1600" dirty="0"/>
            </a:br>
            <a:endParaRPr lang="ru-RU" sz="1600" dirty="0"/>
          </a:p>
        </p:txBody>
      </p:sp>
      <p:sp>
        <p:nvSpPr>
          <p:cNvPr id="3" name="Подзаголовок 2"/>
          <p:cNvSpPr>
            <a:spLocks noGrp="1"/>
          </p:cNvSpPr>
          <p:nvPr>
            <p:ph type="subTitle" idx="1"/>
          </p:nvPr>
        </p:nvSpPr>
        <p:spPr>
          <a:xfrm>
            <a:off x="2743200" y="3829050"/>
            <a:ext cx="6400800" cy="1314450"/>
          </a:xfrm>
        </p:spPr>
        <p:txBody>
          <a:bodyPr>
            <a:normAutofit/>
          </a:bodyPr>
          <a:lstStyle/>
          <a:p>
            <a:pPr algn="r"/>
            <a:r>
              <a:rPr lang="en-US" sz="1400" b="1" dirty="0" err="1" smtClean="0">
                <a:solidFill>
                  <a:schemeClr val="accent1">
                    <a:lumMod val="75000"/>
                  </a:schemeClr>
                </a:solidFill>
              </a:rPr>
              <a:t>Anatoliy</a:t>
            </a:r>
            <a:r>
              <a:rPr lang="en-US" sz="1400" b="1" dirty="0" smtClean="0">
                <a:solidFill>
                  <a:schemeClr val="accent1">
                    <a:lumMod val="75000"/>
                  </a:schemeClr>
                </a:solidFill>
              </a:rPr>
              <a:t> N. </a:t>
            </a:r>
            <a:r>
              <a:rPr lang="en-US" sz="1400" b="1" dirty="0" err="1" smtClean="0">
                <a:solidFill>
                  <a:schemeClr val="accent1">
                    <a:lumMod val="75000"/>
                  </a:schemeClr>
                </a:solidFill>
              </a:rPr>
              <a:t>Savoskin</a:t>
            </a:r>
            <a:r>
              <a:rPr lang="en-US" sz="1400" b="1" dirty="0" smtClean="0">
                <a:solidFill>
                  <a:schemeClr val="accent1">
                    <a:lumMod val="75000"/>
                  </a:schemeClr>
                </a:solidFill>
              </a:rPr>
              <a:t>, </a:t>
            </a:r>
            <a:r>
              <a:rPr lang="en-US" sz="1400" b="1" dirty="0" err="1" smtClean="0">
                <a:solidFill>
                  <a:schemeClr val="accent1">
                    <a:lumMod val="75000"/>
                  </a:schemeClr>
                </a:solidFill>
              </a:rPr>
              <a:t>Nataliya</a:t>
            </a:r>
            <a:r>
              <a:rPr lang="en-US" sz="1400" b="1" dirty="0" smtClean="0">
                <a:solidFill>
                  <a:schemeClr val="accent1">
                    <a:lumMod val="75000"/>
                  </a:schemeClr>
                </a:solidFill>
              </a:rPr>
              <a:t> S. </a:t>
            </a:r>
            <a:r>
              <a:rPr lang="en-US" sz="1400" b="1" dirty="0" err="1" smtClean="0">
                <a:solidFill>
                  <a:schemeClr val="accent1">
                    <a:lumMod val="75000"/>
                  </a:schemeClr>
                </a:solidFill>
              </a:rPr>
              <a:t>Lavlinskaya</a:t>
            </a:r>
            <a:endParaRPr lang="en-US" sz="1400" b="1" dirty="0" smtClean="0">
              <a:solidFill>
                <a:schemeClr val="accent1">
                  <a:lumMod val="75000"/>
                </a:schemeClr>
              </a:solidFill>
            </a:endParaRPr>
          </a:p>
          <a:p>
            <a:pPr algn="r"/>
            <a:r>
              <a:rPr lang="en-US" sz="1400" b="1" dirty="0" smtClean="0">
                <a:solidFill>
                  <a:schemeClr val="accent1">
                    <a:lumMod val="75000"/>
                  </a:schemeClr>
                </a:solidFill>
              </a:rPr>
              <a:t>Russian University of Transport (RUT(MIIT))</a:t>
            </a:r>
          </a:p>
          <a:p>
            <a:pPr algn="r"/>
            <a:r>
              <a:rPr lang="ru-RU" sz="1400" b="1" dirty="0" smtClean="0">
                <a:solidFill>
                  <a:schemeClr val="accent1">
                    <a:lumMod val="75000"/>
                  </a:schemeClr>
                </a:solidFill>
              </a:rPr>
              <a:t>А. Н. Савоськин, Н. С. </a:t>
            </a:r>
            <a:r>
              <a:rPr lang="ru-RU" sz="1400" b="1" dirty="0" err="1" smtClean="0">
                <a:solidFill>
                  <a:schemeClr val="accent1">
                    <a:lumMod val="75000"/>
                  </a:schemeClr>
                </a:solidFill>
              </a:rPr>
              <a:t>Лавлинская</a:t>
            </a:r>
            <a:endParaRPr lang="ru-RU" sz="1400" b="1" dirty="0" smtClean="0">
              <a:solidFill>
                <a:schemeClr val="accent1">
                  <a:lumMod val="75000"/>
                </a:schemeClr>
              </a:solidFill>
            </a:endParaRPr>
          </a:p>
          <a:p>
            <a:pPr algn="r"/>
            <a:r>
              <a:rPr lang="ru-RU" sz="1400" b="1" dirty="0" smtClean="0">
                <a:solidFill>
                  <a:schemeClr val="accent1">
                    <a:lumMod val="75000"/>
                  </a:schemeClr>
                </a:solidFill>
              </a:rPr>
              <a:t>Российский Университет Транспорта (РУТ (МИИТ))</a:t>
            </a:r>
            <a:endParaRPr lang="en-US" sz="1400" b="1" dirty="0" smtClean="0">
              <a:solidFill>
                <a:schemeClr val="accent1">
                  <a:lumMod val="75000"/>
                </a:schemeClr>
              </a:solidFill>
            </a:endParaRPr>
          </a:p>
        </p:txBody>
      </p:sp>
      <p:pic>
        <p:nvPicPr>
          <p:cNvPr id="1030" name="Picture 6" descr="https://www.miit.ru/content/%D0%9B%D0%BE%D0%B3%D0%BE%D1%82%D0%B8%D0%BF%20%D0%A0%D0%A3%D0%A2%20(%D0%9C%D0%98%D0%98%D0%A2).jpg?id_wm=902056&amp;SWidth=1280"/>
          <p:cNvPicPr>
            <a:picLocks noChangeAspect="1" noChangeArrowheads="1"/>
          </p:cNvPicPr>
          <p:nvPr/>
        </p:nvPicPr>
        <p:blipFill>
          <a:blip r:embed="rId2" cstate="print"/>
          <a:srcRect/>
          <a:stretch>
            <a:fillRect/>
          </a:stretch>
        </p:blipFill>
        <p:spPr bwMode="auto">
          <a:xfrm>
            <a:off x="6156176" y="123478"/>
            <a:ext cx="2771800" cy="563819"/>
          </a:xfrm>
          <a:prstGeom prst="rect">
            <a:avLst/>
          </a:prstGeom>
          <a:noFill/>
        </p:spPr>
      </p:pic>
      <p:sp>
        <p:nvSpPr>
          <p:cNvPr id="5" name="Номер слайда 4"/>
          <p:cNvSpPr>
            <a:spLocks noGrp="1"/>
          </p:cNvSpPr>
          <p:nvPr>
            <p:ph type="sldNum" sz="quarter" idx="12"/>
          </p:nvPr>
        </p:nvSpPr>
        <p:spPr/>
        <p:txBody>
          <a:bodyPr/>
          <a:lstStyle/>
          <a:p>
            <a:fld id="{5628F135-F619-46F1-B2C5-DA8AEE3E02E9}" type="slidenum">
              <a:rPr lang="ru-RU" smtClean="0"/>
              <a:pPr/>
              <a:t>1</a:t>
            </a:fld>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1800" b="1" dirty="0" smtClean="0">
                <a:solidFill>
                  <a:schemeClr val="accent1">
                    <a:lumMod val="75000"/>
                  </a:schemeClr>
                </a:solidFill>
              </a:rPr>
              <a:t>Second method of verifying the method of generating a random disturbance process</a:t>
            </a:r>
            <a:br>
              <a:rPr lang="en-US" sz="1800" b="1" dirty="0" smtClean="0">
                <a:solidFill>
                  <a:schemeClr val="accent1">
                    <a:lumMod val="75000"/>
                  </a:schemeClr>
                </a:solidFill>
              </a:rPr>
            </a:br>
            <a:r>
              <a:rPr lang="ru-RU" sz="1800" b="1" dirty="0" smtClean="0">
                <a:solidFill>
                  <a:schemeClr val="accent1">
                    <a:lumMod val="75000"/>
                  </a:schemeClr>
                </a:solidFill>
              </a:rPr>
              <a:t>Второй способ проверки методики генерации случайного процесса возмущения</a:t>
            </a:r>
            <a:endParaRPr lang="ru-RU" sz="1800" dirty="0"/>
          </a:p>
        </p:txBody>
      </p:sp>
      <p:pic>
        <p:nvPicPr>
          <p:cNvPr id="25602" name="Picture 2"/>
          <p:cNvPicPr>
            <a:picLocks noChangeAspect="1" noChangeArrowheads="1"/>
          </p:cNvPicPr>
          <p:nvPr/>
        </p:nvPicPr>
        <p:blipFill>
          <a:blip r:embed="rId3" cstate="print"/>
          <a:srcRect/>
          <a:stretch>
            <a:fillRect/>
          </a:stretch>
        </p:blipFill>
        <p:spPr bwMode="auto">
          <a:xfrm>
            <a:off x="5220072" y="1275606"/>
            <a:ext cx="3784649" cy="2927747"/>
          </a:xfrm>
          <a:prstGeom prst="rect">
            <a:avLst/>
          </a:prstGeom>
          <a:noFill/>
          <a:ln w="9525">
            <a:noFill/>
            <a:miter lim="800000"/>
            <a:headEnd/>
            <a:tailEnd/>
          </a:ln>
        </p:spPr>
      </p:pic>
      <p:graphicFrame>
        <p:nvGraphicFramePr>
          <p:cNvPr id="25603" name="Object 3"/>
          <p:cNvGraphicFramePr>
            <a:graphicFrameLocks noChangeAspect="1"/>
          </p:cNvGraphicFramePr>
          <p:nvPr/>
        </p:nvGraphicFramePr>
        <p:xfrm>
          <a:off x="539552" y="3579862"/>
          <a:ext cx="4824537" cy="1731621"/>
        </p:xfrm>
        <a:graphic>
          <a:graphicData uri="http://schemas.openxmlformats.org/presentationml/2006/ole">
            <p:oleObj spid="_x0000_s25603" name="Equation" r:id="rId4" imgW="4991040" imgH="1790640" progId="Equation.DSMT4">
              <p:embed/>
            </p:oleObj>
          </a:graphicData>
        </a:graphic>
      </p:graphicFrame>
      <p:graphicFrame>
        <p:nvGraphicFramePr>
          <p:cNvPr id="25604" name="Object 4"/>
          <p:cNvGraphicFramePr>
            <a:graphicFrameLocks noChangeAspect="1"/>
          </p:cNvGraphicFramePr>
          <p:nvPr/>
        </p:nvGraphicFramePr>
        <p:xfrm>
          <a:off x="1925639" y="2455685"/>
          <a:ext cx="1926281" cy="400228"/>
        </p:xfrm>
        <a:graphic>
          <a:graphicData uri="http://schemas.openxmlformats.org/presentationml/2006/ole">
            <p:oleObj spid="_x0000_s25604" name="Equation" r:id="rId5" imgW="1714320" imgH="355320" progId="Equation.DSMT4">
              <p:embed/>
            </p:oleObj>
          </a:graphicData>
        </a:graphic>
      </p:graphicFrame>
      <p:sp>
        <p:nvSpPr>
          <p:cNvPr id="7" name="Прямоугольник 6"/>
          <p:cNvSpPr/>
          <p:nvPr/>
        </p:nvSpPr>
        <p:spPr>
          <a:xfrm>
            <a:off x="539552" y="1131590"/>
            <a:ext cx="373820"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TextBox 7"/>
          <p:cNvSpPr txBox="1"/>
          <p:nvPr/>
        </p:nvSpPr>
        <p:spPr>
          <a:xfrm>
            <a:off x="1115616" y="1275606"/>
            <a:ext cx="4131708" cy="1015663"/>
          </a:xfrm>
          <a:prstGeom prst="rect">
            <a:avLst/>
          </a:prstGeom>
          <a:noFill/>
        </p:spPr>
        <p:txBody>
          <a:bodyPr wrap="none" rtlCol="0">
            <a:spAutoFit/>
          </a:bodyPr>
          <a:lstStyle/>
          <a:p>
            <a:r>
              <a:rPr lang="en-US" sz="1200" dirty="0" smtClean="0">
                <a:solidFill>
                  <a:schemeClr val="accent1">
                    <a:lumMod val="75000"/>
                  </a:schemeClr>
                </a:solidFill>
              </a:rPr>
              <a:t>Experimental phase-frequency characteristic  calculated using </a:t>
            </a:r>
          </a:p>
          <a:p>
            <a:r>
              <a:rPr lang="en-US" sz="1200" dirty="0" smtClean="0">
                <a:solidFill>
                  <a:schemeClr val="accent1">
                    <a:lumMod val="75000"/>
                  </a:schemeClr>
                </a:solidFill>
              </a:rPr>
              <a:t>phase component of the mutual spectral density:</a:t>
            </a:r>
          </a:p>
          <a:p>
            <a:r>
              <a:rPr lang="ru-RU" sz="1200" dirty="0" smtClean="0">
                <a:solidFill>
                  <a:schemeClr val="accent1">
                    <a:lumMod val="75000"/>
                  </a:schemeClr>
                </a:solidFill>
              </a:rPr>
              <a:t>Экспериментальная фазовая частотная характеристика, </a:t>
            </a:r>
          </a:p>
          <a:p>
            <a:r>
              <a:rPr lang="ru-RU" sz="1200" dirty="0" smtClean="0">
                <a:solidFill>
                  <a:schemeClr val="accent1">
                    <a:lumMod val="75000"/>
                  </a:schemeClr>
                </a:solidFill>
              </a:rPr>
              <a:t>вычисленная с помощью фазовой составляющей взаимной </a:t>
            </a:r>
          </a:p>
          <a:p>
            <a:r>
              <a:rPr lang="ru-RU" sz="1200" dirty="0" smtClean="0">
                <a:solidFill>
                  <a:schemeClr val="accent1">
                    <a:lumMod val="75000"/>
                  </a:schemeClr>
                </a:solidFill>
              </a:rPr>
              <a:t>спектральной плотности:</a:t>
            </a:r>
            <a:endParaRPr lang="ru-RU" sz="1200" dirty="0">
              <a:solidFill>
                <a:schemeClr val="accent1">
                  <a:lumMod val="75000"/>
                </a:schemeClr>
              </a:solidFill>
            </a:endParaRPr>
          </a:p>
        </p:txBody>
      </p:sp>
      <p:sp>
        <p:nvSpPr>
          <p:cNvPr id="10" name="Прямоугольник 9"/>
          <p:cNvSpPr/>
          <p:nvPr/>
        </p:nvSpPr>
        <p:spPr>
          <a:xfrm>
            <a:off x="1187624" y="3003798"/>
            <a:ext cx="4572000" cy="461665"/>
          </a:xfrm>
          <a:prstGeom prst="rect">
            <a:avLst/>
          </a:prstGeom>
        </p:spPr>
        <p:txBody>
          <a:bodyPr>
            <a:spAutoFit/>
          </a:bodyPr>
          <a:lstStyle/>
          <a:p>
            <a:r>
              <a:rPr lang="en-US" sz="1200" dirty="0" smtClean="0">
                <a:solidFill>
                  <a:schemeClr val="accent1">
                    <a:lumMod val="75000"/>
                  </a:schemeClr>
                </a:solidFill>
              </a:rPr>
              <a:t>Phase-frequency characteristic  calculated according to formula:</a:t>
            </a:r>
          </a:p>
          <a:p>
            <a:r>
              <a:rPr lang="ru-RU" sz="1200" dirty="0" smtClean="0">
                <a:solidFill>
                  <a:schemeClr val="accent1">
                    <a:lumMod val="75000"/>
                  </a:schemeClr>
                </a:solidFill>
              </a:rPr>
              <a:t>Фазовая частотная характеристика, вычисленная по формуле:</a:t>
            </a:r>
            <a:endParaRPr lang="ru-RU" sz="1200" dirty="0">
              <a:solidFill>
                <a:schemeClr val="accent1">
                  <a:lumMod val="75000"/>
                </a:schemeClr>
              </a:solidFill>
            </a:endParaRPr>
          </a:p>
        </p:txBody>
      </p:sp>
      <p:sp>
        <p:nvSpPr>
          <p:cNvPr id="11" name="Прямоугольник 10"/>
          <p:cNvSpPr/>
          <p:nvPr/>
        </p:nvSpPr>
        <p:spPr>
          <a:xfrm>
            <a:off x="611560" y="2931790"/>
            <a:ext cx="376486" cy="523220"/>
          </a:xfrm>
          <a:prstGeom prst="rect">
            <a:avLst/>
          </a:prstGeom>
        </p:spPr>
        <p:txBody>
          <a:bodyPr wrap="square">
            <a:spAutoFit/>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2" name="Номер слайда 11"/>
          <p:cNvSpPr>
            <a:spLocks noGrp="1"/>
          </p:cNvSpPr>
          <p:nvPr>
            <p:ph type="sldNum" sz="quarter" idx="12"/>
          </p:nvPr>
        </p:nvSpPr>
        <p:spPr/>
        <p:txBody>
          <a:bodyPr/>
          <a:lstStyle/>
          <a:p>
            <a:fld id="{5628F135-F619-46F1-B2C5-DA8AEE3E02E9}" type="slidenum">
              <a:rPr lang="ru-RU" smtClean="0"/>
              <a:pPr/>
              <a:t>10</a:t>
            </a:fld>
            <a:endParaRPr lang="ru-RU"/>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000" b="1" dirty="0" smtClean="0">
                <a:solidFill>
                  <a:schemeClr val="accent1">
                    <a:lumMod val="75000"/>
                  </a:schemeClr>
                </a:solidFill>
              </a:rPr>
              <a:t>Coherence function</a:t>
            </a:r>
            <a:br>
              <a:rPr lang="en-US" sz="2000" b="1" dirty="0" smtClean="0">
                <a:solidFill>
                  <a:schemeClr val="accent1">
                    <a:lumMod val="75000"/>
                  </a:schemeClr>
                </a:solidFill>
              </a:rPr>
            </a:br>
            <a:r>
              <a:rPr lang="ru-RU" sz="2000" b="1" dirty="0" smtClean="0">
                <a:solidFill>
                  <a:schemeClr val="accent1">
                    <a:lumMod val="75000"/>
                  </a:schemeClr>
                </a:solidFill>
              </a:rPr>
              <a:t>Функция когерентности</a:t>
            </a:r>
            <a:endParaRPr lang="ru-RU" sz="2000" b="1" dirty="0">
              <a:solidFill>
                <a:schemeClr val="accent1">
                  <a:lumMod val="75000"/>
                </a:schemeClr>
              </a:solidFill>
            </a:endParaRPr>
          </a:p>
        </p:txBody>
      </p:sp>
      <p:sp>
        <p:nvSpPr>
          <p:cNvPr id="3" name="Номер слайда 2"/>
          <p:cNvSpPr>
            <a:spLocks noGrp="1"/>
          </p:cNvSpPr>
          <p:nvPr>
            <p:ph type="sldNum" sz="quarter" idx="12"/>
          </p:nvPr>
        </p:nvSpPr>
        <p:spPr/>
        <p:txBody>
          <a:bodyPr/>
          <a:lstStyle/>
          <a:p>
            <a:fld id="{5628F135-F619-46F1-B2C5-DA8AEE3E02E9}" type="slidenum">
              <a:rPr lang="ru-RU" smtClean="0"/>
              <a:pPr/>
              <a:t>11</a:t>
            </a:fld>
            <a:endParaRPr lang="ru-RU"/>
          </a:p>
        </p:txBody>
      </p:sp>
      <p:pic>
        <p:nvPicPr>
          <p:cNvPr id="30722" name="Picture 2"/>
          <p:cNvPicPr>
            <a:picLocks noChangeAspect="1" noChangeArrowheads="1"/>
          </p:cNvPicPr>
          <p:nvPr/>
        </p:nvPicPr>
        <p:blipFill>
          <a:blip r:embed="rId3" cstate="print"/>
          <a:srcRect/>
          <a:stretch>
            <a:fillRect/>
          </a:stretch>
        </p:blipFill>
        <p:spPr bwMode="auto">
          <a:xfrm>
            <a:off x="395536" y="1203598"/>
            <a:ext cx="3507085" cy="2984524"/>
          </a:xfrm>
          <a:prstGeom prst="rect">
            <a:avLst/>
          </a:prstGeom>
          <a:noFill/>
          <a:ln w="9525">
            <a:noFill/>
            <a:miter lim="800000"/>
            <a:headEnd/>
            <a:tailEnd/>
          </a:ln>
        </p:spPr>
      </p:pic>
      <p:graphicFrame>
        <p:nvGraphicFramePr>
          <p:cNvPr id="30723" name="Object 3"/>
          <p:cNvGraphicFramePr>
            <a:graphicFrameLocks noChangeAspect="1"/>
          </p:cNvGraphicFramePr>
          <p:nvPr/>
        </p:nvGraphicFramePr>
        <p:xfrm>
          <a:off x="4067944" y="267494"/>
          <a:ext cx="4536504" cy="601615"/>
        </p:xfrm>
        <a:graphic>
          <a:graphicData uri="http://schemas.openxmlformats.org/presentationml/2006/ole">
            <p:oleObj spid="_x0000_s30723" name="Equation" r:id="rId4" imgW="3543120" imgH="469800" progId="Equation.DSMT4">
              <p:embed/>
            </p:oleObj>
          </a:graphicData>
        </a:graphic>
      </p:graphicFrame>
      <p:sp>
        <p:nvSpPr>
          <p:cNvPr id="6" name="TextBox 5"/>
          <p:cNvSpPr txBox="1"/>
          <p:nvPr/>
        </p:nvSpPr>
        <p:spPr>
          <a:xfrm>
            <a:off x="4499992" y="1347614"/>
            <a:ext cx="3737305" cy="1446550"/>
          </a:xfrm>
          <a:prstGeom prst="rect">
            <a:avLst/>
          </a:prstGeom>
          <a:noFill/>
        </p:spPr>
        <p:txBody>
          <a:bodyPr wrap="none" rtlCol="0">
            <a:spAutoFit/>
          </a:bodyPr>
          <a:lstStyle/>
          <a:p>
            <a:r>
              <a:rPr lang="en-US" sz="1400" dirty="0" smtClean="0">
                <a:solidFill>
                  <a:schemeClr val="accent1">
                    <a:lumMod val="75000"/>
                  </a:schemeClr>
                </a:solidFill>
              </a:rPr>
              <a:t>Coherence function shows the relation between </a:t>
            </a:r>
          </a:p>
          <a:p>
            <a:r>
              <a:rPr lang="en-US" sz="1400" dirty="0" smtClean="0">
                <a:solidFill>
                  <a:schemeClr val="accent1">
                    <a:lumMod val="75000"/>
                  </a:schemeClr>
                </a:solidFill>
              </a:rPr>
              <a:t>the disturbance and the oscillation processes.</a:t>
            </a:r>
          </a:p>
          <a:p>
            <a:r>
              <a:rPr lang="ru-RU" sz="1400" dirty="0" smtClean="0">
                <a:solidFill>
                  <a:schemeClr val="accent1">
                    <a:lumMod val="75000"/>
                  </a:schemeClr>
                </a:solidFill>
              </a:rPr>
              <a:t>Функция когерентности показывает степень </a:t>
            </a:r>
          </a:p>
          <a:p>
            <a:r>
              <a:rPr lang="ru-RU" sz="1400" dirty="0" smtClean="0">
                <a:solidFill>
                  <a:schemeClr val="accent1">
                    <a:lumMod val="75000"/>
                  </a:schemeClr>
                </a:solidFill>
              </a:rPr>
              <a:t>взаимосвязи между процессами возмущений </a:t>
            </a:r>
          </a:p>
          <a:p>
            <a:r>
              <a:rPr lang="ru-RU" sz="1400" dirty="0" smtClean="0">
                <a:solidFill>
                  <a:schemeClr val="accent1">
                    <a:lumMod val="75000"/>
                  </a:schemeClr>
                </a:solidFill>
              </a:rPr>
              <a:t>и колебаний.</a:t>
            </a:r>
            <a:endParaRPr lang="en-US" sz="1400" dirty="0" smtClean="0">
              <a:solidFill>
                <a:schemeClr val="accent1">
                  <a:lumMod val="75000"/>
                </a:schemeClr>
              </a:solidFill>
            </a:endParaRPr>
          </a:p>
          <a:p>
            <a:r>
              <a:rPr lang="en-US" dirty="0" smtClean="0"/>
              <a:t> </a:t>
            </a:r>
            <a:endParaRPr lang="ru-RU" dirty="0"/>
          </a:p>
        </p:txBody>
      </p:sp>
      <p:graphicFrame>
        <p:nvGraphicFramePr>
          <p:cNvPr id="30724" name="Object 4"/>
          <p:cNvGraphicFramePr>
            <a:graphicFrameLocks noChangeAspect="1"/>
          </p:cNvGraphicFramePr>
          <p:nvPr/>
        </p:nvGraphicFramePr>
        <p:xfrm>
          <a:off x="6156325" y="3289300"/>
          <a:ext cx="1814513" cy="438150"/>
        </p:xfrm>
        <a:graphic>
          <a:graphicData uri="http://schemas.openxmlformats.org/presentationml/2006/ole">
            <p:oleObj spid="_x0000_s30724" name="Equation" r:id="rId5" imgW="1473120" imgH="355320" progId="Equation.DSMT4">
              <p:embed/>
            </p:oleObj>
          </a:graphicData>
        </a:graphic>
      </p:graphicFrame>
      <p:sp>
        <p:nvSpPr>
          <p:cNvPr id="8" name="TextBox 7"/>
          <p:cNvSpPr txBox="1"/>
          <p:nvPr/>
        </p:nvSpPr>
        <p:spPr>
          <a:xfrm>
            <a:off x="4427984" y="3147814"/>
            <a:ext cx="1530868" cy="646331"/>
          </a:xfrm>
          <a:prstGeom prst="rect">
            <a:avLst/>
          </a:prstGeom>
          <a:noFill/>
        </p:spPr>
        <p:txBody>
          <a:bodyPr wrap="none" rtlCol="0">
            <a:spAutoFit/>
          </a:bodyPr>
          <a:lstStyle/>
          <a:p>
            <a:r>
              <a:rPr lang="en-US" dirty="0" smtClean="0">
                <a:solidFill>
                  <a:schemeClr val="accent1">
                    <a:lumMod val="75000"/>
                  </a:schemeClr>
                </a:solidFill>
              </a:rPr>
              <a:t>Close relation:</a:t>
            </a:r>
          </a:p>
          <a:p>
            <a:r>
              <a:rPr lang="ru-RU" dirty="0" smtClean="0">
                <a:solidFill>
                  <a:schemeClr val="accent1">
                    <a:lumMod val="75000"/>
                  </a:schemeClr>
                </a:solidFill>
              </a:rPr>
              <a:t>Тесная связь:</a:t>
            </a:r>
            <a:r>
              <a:rPr lang="en-US" dirty="0" smtClean="0">
                <a:solidFill>
                  <a:schemeClr val="accent1">
                    <a:lumMod val="75000"/>
                  </a:schemeClr>
                </a:solidFill>
              </a:rPr>
              <a:t> </a:t>
            </a:r>
            <a:endParaRPr lang="ru-RU"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563638"/>
            <a:ext cx="8971494" cy="1323439"/>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 for your kind attention!</a:t>
            </a:r>
            <a:endParaRPr lang="ru-RU"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ru-RU"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Спасибо за внимание!</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Номер слайда 2"/>
          <p:cNvSpPr>
            <a:spLocks noGrp="1"/>
          </p:cNvSpPr>
          <p:nvPr>
            <p:ph type="sldNum" sz="quarter" idx="12"/>
          </p:nvPr>
        </p:nvSpPr>
        <p:spPr/>
        <p:txBody>
          <a:bodyPr/>
          <a:lstStyle/>
          <a:p>
            <a:fld id="{5628F135-F619-46F1-B2C5-DA8AEE3E02E9}" type="slidenum">
              <a:rPr lang="ru-RU" smtClean="0"/>
              <a:pPr/>
              <a:t>12</a:t>
            </a:fld>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857250"/>
          </a:xfrm>
        </p:spPr>
        <p:txBody>
          <a:bodyPr>
            <a:noAutofit/>
          </a:bodyPr>
          <a:lstStyle/>
          <a:p>
            <a:pPr algn="l"/>
            <a:r>
              <a:rPr lang="en-US" sz="2000" b="1" dirty="0" smtClean="0">
                <a:solidFill>
                  <a:schemeClr val="accent1">
                    <a:lumMod val="50000"/>
                  </a:schemeClr>
                </a:solidFill>
              </a:rPr>
              <a:t>Introduction</a:t>
            </a:r>
            <a:br>
              <a:rPr lang="en-US" sz="2000" b="1" dirty="0" smtClean="0">
                <a:solidFill>
                  <a:schemeClr val="accent1">
                    <a:lumMod val="50000"/>
                  </a:schemeClr>
                </a:solidFill>
              </a:rPr>
            </a:br>
            <a:r>
              <a:rPr lang="ru-RU" sz="2000" b="1" dirty="0" smtClean="0">
                <a:solidFill>
                  <a:schemeClr val="accent1">
                    <a:lumMod val="50000"/>
                  </a:schemeClr>
                </a:solidFill>
              </a:rPr>
              <a:t>Введение</a:t>
            </a:r>
            <a:endParaRPr lang="ru-RU" sz="2000" b="1" dirty="0">
              <a:solidFill>
                <a:schemeClr val="accent1">
                  <a:lumMod val="50000"/>
                </a:schemeClr>
              </a:solidFill>
            </a:endParaRPr>
          </a:p>
        </p:txBody>
      </p:sp>
      <p:sp>
        <p:nvSpPr>
          <p:cNvPr id="4" name="TextBox 3"/>
          <p:cNvSpPr txBox="1"/>
          <p:nvPr/>
        </p:nvSpPr>
        <p:spPr>
          <a:xfrm>
            <a:off x="323528" y="1419622"/>
            <a:ext cx="184731" cy="369332"/>
          </a:xfrm>
          <a:prstGeom prst="rect">
            <a:avLst/>
          </a:prstGeom>
          <a:noFill/>
        </p:spPr>
        <p:txBody>
          <a:bodyPr wrap="none" rtlCol="0">
            <a:spAutoFit/>
          </a:bodyPr>
          <a:lstStyle/>
          <a:p>
            <a:endParaRPr lang="ru-RU"/>
          </a:p>
        </p:txBody>
      </p:sp>
      <p:sp>
        <p:nvSpPr>
          <p:cNvPr id="6" name="TextBox 5"/>
          <p:cNvSpPr txBox="1"/>
          <p:nvPr/>
        </p:nvSpPr>
        <p:spPr>
          <a:xfrm>
            <a:off x="4644008" y="4299942"/>
            <a:ext cx="4680520" cy="1107996"/>
          </a:xfrm>
          <a:prstGeom prst="rect">
            <a:avLst/>
          </a:prstGeom>
          <a:noFill/>
        </p:spPr>
        <p:txBody>
          <a:bodyPr wrap="square" rtlCol="0">
            <a:spAutoFit/>
          </a:bodyPr>
          <a:lstStyle/>
          <a:p>
            <a:r>
              <a:rPr lang="en-US" sz="1200" dirty="0" smtClean="0">
                <a:solidFill>
                  <a:schemeClr val="accent1">
                    <a:lumMod val="75000"/>
                  </a:schemeClr>
                </a:solidFill>
              </a:rPr>
              <a:t>Unevenness of the track</a:t>
            </a:r>
            <a:r>
              <a:rPr lang="ru-RU" sz="1200" dirty="0" smtClean="0">
                <a:solidFill>
                  <a:schemeClr val="accent1">
                    <a:lumMod val="75000"/>
                  </a:schemeClr>
                </a:solidFill>
              </a:rPr>
              <a:t> </a:t>
            </a:r>
            <a:r>
              <a:rPr lang="en-US" sz="1200" dirty="0" smtClean="0">
                <a:solidFill>
                  <a:schemeClr val="accent1">
                    <a:lumMod val="75000"/>
                  </a:schemeClr>
                </a:solidFill>
              </a:rPr>
              <a:t>and their spectral densities</a:t>
            </a:r>
          </a:p>
          <a:p>
            <a:r>
              <a:rPr lang="en-US" sz="1200" dirty="0" smtClean="0">
                <a:solidFill>
                  <a:schemeClr val="accent1">
                    <a:lumMod val="75000"/>
                  </a:schemeClr>
                </a:solidFill>
              </a:rPr>
              <a:t>for the different speed of motion:</a:t>
            </a:r>
            <a:r>
              <a:rPr lang="ru-RU" sz="1200" dirty="0" smtClean="0">
                <a:solidFill>
                  <a:schemeClr val="accent1">
                    <a:lumMod val="75000"/>
                  </a:schemeClr>
                </a:solidFill>
              </a:rPr>
              <a:t> </a:t>
            </a:r>
            <a:r>
              <a:rPr lang="en-US" sz="1200" dirty="0" smtClean="0">
                <a:solidFill>
                  <a:schemeClr val="accent1">
                    <a:lumMod val="75000"/>
                  </a:schemeClr>
                </a:solidFill>
              </a:rPr>
              <a:t>1 – 20 m/s, 2 – 60 m/s, 3 – 120 m/s</a:t>
            </a:r>
          </a:p>
          <a:p>
            <a:r>
              <a:rPr lang="ru-RU" sz="1200" dirty="0" smtClean="0">
                <a:solidFill>
                  <a:schemeClr val="accent1">
                    <a:lumMod val="75000"/>
                  </a:schemeClr>
                </a:solidFill>
              </a:rPr>
              <a:t>Неровности рельса</a:t>
            </a:r>
            <a:r>
              <a:rPr lang="en-US" sz="1200" dirty="0" smtClean="0">
                <a:solidFill>
                  <a:schemeClr val="accent1">
                    <a:lumMod val="75000"/>
                  </a:schemeClr>
                </a:solidFill>
              </a:rPr>
              <a:t> </a:t>
            </a:r>
            <a:r>
              <a:rPr lang="ru-RU" sz="1200" dirty="0" smtClean="0">
                <a:solidFill>
                  <a:schemeClr val="accent1">
                    <a:lumMod val="75000"/>
                  </a:schemeClr>
                </a:solidFill>
              </a:rPr>
              <a:t>и их спектральные плотности, построенные для различных скоростей движения:</a:t>
            </a:r>
            <a:r>
              <a:rPr lang="ru-RU" sz="1200" dirty="0">
                <a:solidFill>
                  <a:schemeClr val="accent1">
                    <a:lumMod val="75000"/>
                  </a:schemeClr>
                </a:solidFill>
              </a:rPr>
              <a:t> </a:t>
            </a:r>
            <a:r>
              <a:rPr lang="en-US" sz="1200" dirty="0" smtClean="0">
                <a:solidFill>
                  <a:schemeClr val="accent1">
                    <a:lumMod val="75000"/>
                  </a:schemeClr>
                </a:solidFill>
              </a:rPr>
              <a:t>1 – 20 </a:t>
            </a:r>
            <a:r>
              <a:rPr lang="ru-RU" sz="1200" dirty="0" smtClean="0">
                <a:solidFill>
                  <a:schemeClr val="accent1">
                    <a:lumMod val="75000"/>
                  </a:schemeClr>
                </a:solidFill>
              </a:rPr>
              <a:t>м/с</a:t>
            </a:r>
            <a:r>
              <a:rPr lang="en-US" sz="1200" dirty="0" smtClean="0">
                <a:solidFill>
                  <a:schemeClr val="accent1">
                    <a:lumMod val="75000"/>
                  </a:schemeClr>
                </a:solidFill>
              </a:rPr>
              <a:t>, 2 – 60 </a:t>
            </a:r>
            <a:r>
              <a:rPr lang="ru-RU" sz="1200" dirty="0" smtClean="0">
                <a:solidFill>
                  <a:schemeClr val="accent1">
                    <a:lumMod val="75000"/>
                  </a:schemeClr>
                </a:solidFill>
              </a:rPr>
              <a:t>м/с</a:t>
            </a:r>
            <a:r>
              <a:rPr lang="en-US" sz="1200" dirty="0" smtClean="0">
                <a:solidFill>
                  <a:schemeClr val="accent1">
                    <a:lumMod val="75000"/>
                  </a:schemeClr>
                </a:solidFill>
              </a:rPr>
              <a:t>, 3 – 120 </a:t>
            </a:r>
            <a:r>
              <a:rPr lang="ru-RU" sz="1200" dirty="0" smtClean="0">
                <a:solidFill>
                  <a:schemeClr val="accent1">
                    <a:lumMod val="75000"/>
                  </a:schemeClr>
                </a:solidFill>
              </a:rPr>
              <a:t>м/с</a:t>
            </a:r>
          </a:p>
          <a:p>
            <a:endParaRPr lang="ru-RU" dirty="0"/>
          </a:p>
        </p:txBody>
      </p:sp>
      <p:pic>
        <p:nvPicPr>
          <p:cNvPr id="15362" name="Picture 2"/>
          <p:cNvPicPr>
            <a:picLocks noChangeAspect="1" noChangeArrowheads="1"/>
          </p:cNvPicPr>
          <p:nvPr/>
        </p:nvPicPr>
        <p:blipFill>
          <a:blip r:embed="rId2" cstate="print"/>
          <a:srcRect/>
          <a:stretch>
            <a:fillRect/>
          </a:stretch>
        </p:blipFill>
        <p:spPr bwMode="auto">
          <a:xfrm>
            <a:off x="4644008" y="123478"/>
            <a:ext cx="4499992" cy="4203992"/>
          </a:xfrm>
          <a:prstGeom prst="rect">
            <a:avLst/>
          </a:prstGeom>
          <a:noFill/>
          <a:ln w="9525">
            <a:noFill/>
            <a:miter lim="800000"/>
            <a:headEnd/>
            <a:tailEnd/>
          </a:ln>
        </p:spPr>
      </p:pic>
      <p:sp>
        <p:nvSpPr>
          <p:cNvPr id="8" name="Прямоугольник 7"/>
          <p:cNvSpPr/>
          <p:nvPr/>
        </p:nvSpPr>
        <p:spPr>
          <a:xfrm>
            <a:off x="8676456" y="195486"/>
            <a:ext cx="216024" cy="523220"/>
          </a:xfrm>
          <a:prstGeom prst="rect">
            <a:avLst/>
          </a:prstGeom>
          <a:noFill/>
        </p:spPr>
        <p:txBody>
          <a:bodyPr wrap="squar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1</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 name="Прямоугольник 8"/>
          <p:cNvSpPr/>
          <p:nvPr/>
        </p:nvSpPr>
        <p:spPr>
          <a:xfrm>
            <a:off x="8676456" y="1563638"/>
            <a:ext cx="216024" cy="523220"/>
          </a:xfrm>
          <a:prstGeom prst="rect">
            <a:avLst/>
          </a:prstGeom>
          <a:noFill/>
        </p:spPr>
        <p:txBody>
          <a:bodyPr wrap="square" lIns="91440" tIns="45720" rIns="91440" bIns="45720">
            <a:spAutoFit/>
          </a:bodyPr>
          <a:lstStyle/>
          <a:p>
            <a:pPr algn="ct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Прямоугольник 9"/>
          <p:cNvSpPr/>
          <p:nvPr/>
        </p:nvSpPr>
        <p:spPr>
          <a:xfrm>
            <a:off x="8676456" y="2859782"/>
            <a:ext cx="216024" cy="523220"/>
          </a:xfrm>
          <a:prstGeom prst="rect">
            <a:avLst/>
          </a:prstGeom>
          <a:noFill/>
        </p:spPr>
        <p:txBody>
          <a:bodyPr wrap="square" lIns="91440" tIns="45720" rIns="91440" bIns="45720">
            <a:spAutoFit/>
          </a:bodyPr>
          <a:lstStyle/>
          <a:p>
            <a:pPr algn="ct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1" name="Номер слайда 10"/>
          <p:cNvSpPr>
            <a:spLocks noGrp="1"/>
          </p:cNvSpPr>
          <p:nvPr>
            <p:ph type="sldNum" sz="quarter" idx="12"/>
          </p:nvPr>
        </p:nvSpPr>
        <p:spPr/>
        <p:txBody>
          <a:bodyPr/>
          <a:lstStyle/>
          <a:p>
            <a:fld id="{5628F135-F619-46F1-B2C5-DA8AEE3E02E9}" type="slidenum">
              <a:rPr lang="ru-RU" smtClean="0"/>
              <a:pPr/>
              <a:t>2</a:t>
            </a:fld>
            <a:endParaRPr lang="ru-RU" dirty="0"/>
          </a:p>
        </p:txBody>
      </p:sp>
      <p:pic>
        <p:nvPicPr>
          <p:cNvPr id="2049" name="Picture 1"/>
          <p:cNvPicPr>
            <a:picLocks noChangeAspect="1" noChangeArrowheads="1"/>
          </p:cNvPicPr>
          <p:nvPr/>
        </p:nvPicPr>
        <p:blipFill>
          <a:blip r:embed="rId3" cstate="print"/>
          <a:srcRect/>
          <a:stretch>
            <a:fillRect/>
          </a:stretch>
        </p:blipFill>
        <p:spPr bwMode="auto">
          <a:xfrm>
            <a:off x="1763688" y="0"/>
            <a:ext cx="2214084" cy="1755452"/>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0" y="1707654"/>
            <a:ext cx="2195736" cy="1796512"/>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a:stretch>
            <a:fillRect/>
          </a:stretch>
        </p:blipFill>
        <p:spPr bwMode="auto">
          <a:xfrm>
            <a:off x="2195736" y="3291830"/>
            <a:ext cx="2140601" cy="1728193"/>
          </a:xfrm>
          <a:prstGeom prst="rect">
            <a:avLst/>
          </a:prstGeom>
          <a:noFill/>
          <a:ln w="9525">
            <a:noFill/>
            <a:miter lim="800000"/>
            <a:headEnd/>
            <a:tailEnd/>
          </a:ln>
        </p:spPr>
      </p:pic>
      <p:cxnSp>
        <p:nvCxnSpPr>
          <p:cNvPr id="15" name="Прямая со стрелкой 14"/>
          <p:cNvCxnSpPr>
            <a:endCxn id="2049" idx="3"/>
          </p:cNvCxnSpPr>
          <p:nvPr/>
        </p:nvCxnSpPr>
        <p:spPr>
          <a:xfrm flipH="1">
            <a:off x="3977772" y="843558"/>
            <a:ext cx="738244" cy="341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Прямая со стрелкой 16"/>
          <p:cNvCxnSpPr/>
          <p:nvPr/>
        </p:nvCxnSpPr>
        <p:spPr>
          <a:xfrm flipH="1">
            <a:off x="2267744" y="2211710"/>
            <a:ext cx="2304256" cy="2880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Прямая со стрелкой 18"/>
          <p:cNvCxnSpPr/>
          <p:nvPr/>
        </p:nvCxnSpPr>
        <p:spPr>
          <a:xfrm flipH="1">
            <a:off x="4283968" y="3795886"/>
            <a:ext cx="432048" cy="1440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r"/>
            <a:r>
              <a:rPr lang="en-US" sz="2800" b="1" dirty="0" smtClean="0">
                <a:solidFill>
                  <a:schemeClr val="accent1">
                    <a:lumMod val="50000"/>
                  </a:schemeClr>
                </a:solidFill>
              </a:rPr>
              <a:t>Formulation of the problem</a:t>
            </a:r>
            <a:r>
              <a:rPr lang="ru-RU" sz="2800" b="1" dirty="0" smtClean="0">
                <a:solidFill>
                  <a:schemeClr val="accent1">
                    <a:lumMod val="50000"/>
                  </a:schemeClr>
                </a:solidFill>
              </a:rPr>
              <a:t/>
            </a:r>
            <a:br>
              <a:rPr lang="ru-RU" sz="2800" b="1" dirty="0" smtClean="0">
                <a:solidFill>
                  <a:schemeClr val="accent1">
                    <a:lumMod val="50000"/>
                  </a:schemeClr>
                </a:solidFill>
              </a:rPr>
            </a:br>
            <a:r>
              <a:rPr lang="ru-RU" sz="2800" b="1" dirty="0" smtClean="0">
                <a:solidFill>
                  <a:schemeClr val="accent1">
                    <a:lumMod val="50000"/>
                  </a:schemeClr>
                </a:solidFill>
              </a:rPr>
              <a:t>Постановка задачи</a:t>
            </a:r>
            <a:endParaRPr lang="ru-RU" sz="2800" b="1" dirty="0">
              <a:solidFill>
                <a:schemeClr val="accent1">
                  <a:lumMod val="50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7" name="Object 3"/>
          <p:cNvGraphicFramePr>
            <a:graphicFrameLocks noChangeAspect="1"/>
          </p:cNvGraphicFramePr>
          <p:nvPr/>
        </p:nvGraphicFramePr>
        <p:xfrm>
          <a:off x="107504" y="123478"/>
          <a:ext cx="2849136" cy="4772466"/>
        </p:xfrm>
        <a:graphic>
          <a:graphicData uri="http://schemas.openxmlformats.org/presentationml/2006/ole">
            <p:oleObj spid="_x0000_s1027" name="Visio" r:id="rId3" imgW="1874551" imgH="3131888" progId="Visio.Drawing.15">
              <p:embed/>
            </p:oleObj>
          </a:graphicData>
        </a:graphic>
      </p:graphicFrame>
      <p:graphicFrame>
        <p:nvGraphicFramePr>
          <p:cNvPr id="1029" name="Object 5"/>
          <p:cNvGraphicFramePr>
            <a:graphicFrameLocks noChangeAspect="1"/>
          </p:cNvGraphicFramePr>
          <p:nvPr/>
        </p:nvGraphicFramePr>
        <p:xfrm>
          <a:off x="3347864" y="2787774"/>
          <a:ext cx="3312368" cy="439077"/>
        </p:xfrm>
        <a:graphic>
          <a:graphicData uri="http://schemas.openxmlformats.org/presentationml/2006/ole">
            <p:oleObj spid="_x0000_s1029" name="Equation" r:id="rId4" imgW="1917360" imgH="253800" progId="Equation.DSMT4">
              <p:embed/>
            </p:oleObj>
          </a:graphicData>
        </a:graphic>
      </p:graphicFrame>
      <p:sp>
        <p:nvSpPr>
          <p:cNvPr id="7" name="TextBox 6"/>
          <p:cNvSpPr txBox="1"/>
          <p:nvPr/>
        </p:nvSpPr>
        <p:spPr>
          <a:xfrm>
            <a:off x="3203848" y="1707654"/>
            <a:ext cx="5080943" cy="923330"/>
          </a:xfrm>
          <a:prstGeom prst="rect">
            <a:avLst/>
          </a:prstGeom>
          <a:noFill/>
        </p:spPr>
        <p:txBody>
          <a:bodyPr wrap="none" rtlCol="0">
            <a:spAutoFit/>
          </a:bodyPr>
          <a:lstStyle/>
          <a:p>
            <a:r>
              <a:rPr lang="en-US" dirty="0" smtClean="0">
                <a:solidFill>
                  <a:schemeClr val="accent1">
                    <a:lumMod val="75000"/>
                  </a:schemeClr>
                </a:solidFill>
              </a:rPr>
              <a:t>O</a:t>
            </a:r>
            <a:r>
              <a:rPr lang="ru-RU" dirty="0" err="1" smtClean="0">
                <a:solidFill>
                  <a:schemeClr val="accent1">
                    <a:lumMod val="75000"/>
                  </a:schemeClr>
                </a:solidFill>
              </a:rPr>
              <a:t>scillation</a:t>
            </a:r>
            <a:r>
              <a:rPr lang="ru-RU" dirty="0" smtClean="0">
                <a:solidFill>
                  <a:schemeClr val="accent1">
                    <a:lumMod val="75000"/>
                  </a:schemeClr>
                </a:solidFill>
              </a:rPr>
              <a:t> </a:t>
            </a:r>
            <a:r>
              <a:rPr lang="ru-RU" dirty="0" err="1" smtClean="0">
                <a:solidFill>
                  <a:schemeClr val="accent1">
                    <a:lumMod val="75000"/>
                  </a:schemeClr>
                </a:solidFill>
              </a:rPr>
              <a:t>equation</a:t>
            </a:r>
            <a:r>
              <a:rPr lang="ru-RU" dirty="0" smtClean="0">
                <a:solidFill>
                  <a:schemeClr val="accent1">
                    <a:lumMod val="75000"/>
                  </a:schemeClr>
                </a:solidFill>
              </a:rPr>
              <a:t> </a:t>
            </a:r>
            <a:r>
              <a:rPr lang="ru-RU" dirty="0" err="1" smtClean="0">
                <a:solidFill>
                  <a:schemeClr val="accent1">
                    <a:lumMod val="75000"/>
                  </a:schemeClr>
                </a:solidFill>
              </a:rPr>
              <a:t>under</a:t>
            </a:r>
            <a:r>
              <a:rPr lang="ru-RU" dirty="0" smtClean="0">
                <a:solidFill>
                  <a:schemeClr val="accent1">
                    <a:lumMod val="75000"/>
                  </a:schemeClr>
                </a:solidFill>
              </a:rPr>
              <a:t> </a:t>
            </a:r>
            <a:r>
              <a:rPr lang="ru-RU" dirty="0" err="1" smtClean="0">
                <a:solidFill>
                  <a:schemeClr val="accent1">
                    <a:lumMod val="75000"/>
                  </a:schemeClr>
                </a:solidFill>
              </a:rPr>
              <a:t>a</a:t>
            </a:r>
            <a:r>
              <a:rPr lang="ru-RU" dirty="0" smtClean="0">
                <a:solidFill>
                  <a:schemeClr val="accent1">
                    <a:lumMod val="75000"/>
                  </a:schemeClr>
                </a:solidFill>
              </a:rPr>
              <a:t> </a:t>
            </a:r>
            <a:r>
              <a:rPr lang="ru-RU" dirty="0" err="1" smtClean="0">
                <a:solidFill>
                  <a:schemeClr val="accent1">
                    <a:lumMod val="75000"/>
                  </a:schemeClr>
                </a:solidFill>
              </a:rPr>
              <a:t>kinematic</a:t>
            </a:r>
            <a:r>
              <a:rPr lang="ru-RU" dirty="0" smtClean="0">
                <a:solidFill>
                  <a:schemeClr val="accent1">
                    <a:lumMod val="75000"/>
                  </a:schemeClr>
                </a:solidFill>
              </a:rPr>
              <a:t> </a:t>
            </a:r>
            <a:r>
              <a:rPr lang="ru-RU" dirty="0" err="1" smtClean="0">
                <a:solidFill>
                  <a:schemeClr val="accent1">
                    <a:lumMod val="75000"/>
                  </a:schemeClr>
                </a:solidFill>
              </a:rPr>
              <a:t>disturbance</a:t>
            </a:r>
            <a:r>
              <a:rPr lang="ru-RU" dirty="0" smtClean="0">
                <a:solidFill>
                  <a:schemeClr val="accent1">
                    <a:lumMod val="75000"/>
                  </a:schemeClr>
                </a:solidFill>
              </a:rPr>
              <a:t>: </a:t>
            </a:r>
            <a:endParaRPr lang="en-US" dirty="0" smtClean="0">
              <a:solidFill>
                <a:schemeClr val="accent1">
                  <a:lumMod val="75000"/>
                </a:schemeClr>
              </a:solidFill>
            </a:endParaRPr>
          </a:p>
          <a:p>
            <a:r>
              <a:rPr lang="ru-RU" dirty="0" smtClean="0">
                <a:solidFill>
                  <a:schemeClr val="accent1">
                    <a:lumMod val="75000"/>
                  </a:schemeClr>
                </a:solidFill>
              </a:rPr>
              <a:t>Уравнение колебаний при действии </a:t>
            </a:r>
          </a:p>
          <a:p>
            <a:r>
              <a:rPr lang="ru-RU" dirty="0" smtClean="0">
                <a:solidFill>
                  <a:schemeClr val="accent1">
                    <a:lumMod val="75000"/>
                  </a:schemeClr>
                </a:solidFill>
              </a:rPr>
              <a:t>кинематического возмущения:</a:t>
            </a:r>
            <a:endParaRPr lang="ru-RU" dirty="0">
              <a:solidFill>
                <a:schemeClr val="accent1">
                  <a:lumMod val="75000"/>
                </a:schemeClr>
              </a:solidFill>
            </a:endParaRPr>
          </a:p>
        </p:txBody>
      </p:sp>
      <p:sp>
        <p:nvSpPr>
          <p:cNvPr id="9" name="TextBox 8"/>
          <p:cNvSpPr txBox="1"/>
          <p:nvPr/>
        </p:nvSpPr>
        <p:spPr>
          <a:xfrm>
            <a:off x="2801430" y="4299942"/>
            <a:ext cx="6342570" cy="523220"/>
          </a:xfrm>
          <a:prstGeom prst="rect">
            <a:avLst/>
          </a:prstGeom>
          <a:noFill/>
        </p:spPr>
        <p:txBody>
          <a:bodyPr wrap="square" rtlCol="0">
            <a:spAutoFit/>
          </a:bodyPr>
          <a:lstStyle/>
          <a:p>
            <a:r>
              <a:rPr lang="ru-RU" sz="1400" dirty="0" err="1" smtClean="0">
                <a:solidFill>
                  <a:schemeClr val="accent1">
                    <a:lumMod val="75000"/>
                  </a:schemeClr>
                </a:solidFill>
              </a:rPr>
              <a:t>Design</a:t>
            </a:r>
            <a:r>
              <a:rPr lang="ru-RU" sz="1400" dirty="0" smtClean="0">
                <a:solidFill>
                  <a:schemeClr val="accent1">
                    <a:lumMod val="75000"/>
                  </a:schemeClr>
                </a:solidFill>
              </a:rPr>
              <a:t> </a:t>
            </a:r>
            <a:r>
              <a:rPr lang="ru-RU" sz="1400" dirty="0" err="1" smtClean="0">
                <a:solidFill>
                  <a:schemeClr val="accent1">
                    <a:lumMod val="75000"/>
                  </a:schemeClr>
                </a:solidFill>
              </a:rPr>
              <a:t>scheme</a:t>
            </a:r>
            <a:r>
              <a:rPr lang="ru-RU" sz="1400" dirty="0" smtClean="0">
                <a:solidFill>
                  <a:schemeClr val="accent1">
                    <a:lumMod val="75000"/>
                  </a:schemeClr>
                </a:solidFill>
              </a:rPr>
              <a:t> </a:t>
            </a:r>
            <a:r>
              <a:rPr lang="ru-RU" sz="1400" dirty="0" err="1" smtClean="0">
                <a:solidFill>
                  <a:schemeClr val="accent1">
                    <a:lumMod val="75000"/>
                  </a:schemeClr>
                </a:solidFill>
              </a:rPr>
              <a:t>of</a:t>
            </a:r>
            <a:r>
              <a:rPr lang="ru-RU" sz="1400" dirty="0" smtClean="0">
                <a:solidFill>
                  <a:schemeClr val="accent1">
                    <a:lumMod val="75000"/>
                  </a:schemeClr>
                </a:solidFill>
              </a:rPr>
              <a:t> </a:t>
            </a:r>
            <a:r>
              <a:rPr lang="ru-RU" sz="1400" dirty="0" err="1" smtClean="0">
                <a:solidFill>
                  <a:schemeClr val="accent1">
                    <a:lumMod val="75000"/>
                  </a:schemeClr>
                </a:solidFill>
              </a:rPr>
              <a:t>the</a:t>
            </a:r>
            <a:r>
              <a:rPr lang="ru-RU" sz="1400" dirty="0" smtClean="0">
                <a:solidFill>
                  <a:schemeClr val="accent1">
                    <a:lumMod val="75000"/>
                  </a:schemeClr>
                </a:solidFill>
              </a:rPr>
              <a:t> </a:t>
            </a:r>
            <a:r>
              <a:rPr lang="en-US" sz="1400" dirty="0" smtClean="0">
                <a:solidFill>
                  <a:schemeClr val="accent1">
                    <a:lumMod val="75000"/>
                  </a:schemeClr>
                </a:solidFill>
              </a:rPr>
              <a:t>rail </a:t>
            </a:r>
            <a:r>
              <a:rPr lang="ru-RU" sz="1400" dirty="0" err="1" smtClean="0">
                <a:solidFill>
                  <a:schemeClr val="accent1">
                    <a:lumMod val="75000"/>
                  </a:schemeClr>
                </a:solidFill>
              </a:rPr>
              <a:t>vehicle</a:t>
            </a:r>
            <a:r>
              <a:rPr lang="ru-RU" sz="1400" dirty="0" smtClean="0">
                <a:solidFill>
                  <a:schemeClr val="accent1">
                    <a:lumMod val="75000"/>
                  </a:schemeClr>
                </a:solidFill>
              </a:rPr>
              <a:t> </a:t>
            </a:r>
            <a:r>
              <a:rPr lang="ru-RU" sz="1400" dirty="0" err="1" smtClean="0">
                <a:solidFill>
                  <a:schemeClr val="accent1">
                    <a:lumMod val="75000"/>
                  </a:schemeClr>
                </a:solidFill>
              </a:rPr>
              <a:t>model</a:t>
            </a:r>
            <a:r>
              <a:rPr lang="ru-RU" sz="1400" dirty="0" smtClean="0">
                <a:solidFill>
                  <a:schemeClr val="accent1">
                    <a:lumMod val="75000"/>
                  </a:schemeClr>
                </a:solidFill>
              </a:rPr>
              <a:t> </a:t>
            </a:r>
            <a:r>
              <a:rPr lang="ru-RU" sz="1400" dirty="0" err="1" smtClean="0">
                <a:solidFill>
                  <a:schemeClr val="accent1">
                    <a:lumMod val="75000"/>
                  </a:schemeClr>
                </a:solidFill>
              </a:rPr>
              <a:t>with</a:t>
            </a:r>
            <a:r>
              <a:rPr lang="ru-RU" sz="1400" dirty="0" smtClean="0">
                <a:solidFill>
                  <a:schemeClr val="accent1">
                    <a:lumMod val="75000"/>
                  </a:schemeClr>
                </a:solidFill>
              </a:rPr>
              <a:t> </a:t>
            </a:r>
            <a:r>
              <a:rPr lang="ru-RU" sz="1400" dirty="0" err="1" smtClean="0">
                <a:solidFill>
                  <a:schemeClr val="accent1">
                    <a:lumMod val="75000"/>
                  </a:schemeClr>
                </a:solidFill>
              </a:rPr>
              <a:t>one</a:t>
            </a:r>
            <a:r>
              <a:rPr lang="ru-RU" sz="1400" dirty="0" smtClean="0">
                <a:solidFill>
                  <a:schemeClr val="accent1">
                    <a:lumMod val="75000"/>
                  </a:schemeClr>
                </a:solidFill>
              </a:rPr>
              <a:t> </a:t>
            </a:r>
            <a:r>
              <a:rPr lang="ru-RU" sz="1400" dirty="0" err="1" smtClean="0">
                <a:solidFill>
                  <a:schemeClr val="accent1">
                    <a:lumMod val="75000"/>
                  </a:schemeClr>
                </a:solidFill>
              </a:rPr>
              <a:t>degree</a:t>
            </a:r>
            <a:r>
              <a:rPr lang="ru-RU" sz="1400" dirty="0" smtClean="0">
                <a:solidFill>
                  <a:schemeClr val="accent1">
                    <a:lumMod val="75000"/>
                  </a:schemeClr>
                </a:solidFill>
              </a:rPr>
              <a:t> </a:t>
            </a:r>
            <a:r>
              <a:rPr lang="ru-RU" sz="1400" dirty="0" err="1" smtClean="0">
                <a:solidFill>
                  <a:schemeClr val="accent1">
                    <a:lumMod val="75000"/>
                  </a:schemeClr>
                </a:solidFill>
              </a:rPr>
              <a:t>of</a:t>
            </a:r>
            <a:r>
              <a:rPr lang="ru-RU" sz="1400" dirty="0" smtClean="0">
                <a:solidFill>
                  <a:schemeClr val="accent1">
                    <a:lumMod val="75000"/>
                  </a:schemeClr>
                </a:solidFill>
              </a:rPr>
              <a:t> </a:t>
            </a:r>
            <a:r>
              <a:rPr lang="ru-RU" sz="1400" dirty="0" err="1" smtClean="0">
                <a:solidFill>
                  <a:schemeClr val="accent1">
                    <a:lumMod val="75000"/>
                  </a:schemeClr>
                </a:solidFill>
              </a:rPr>
              <a:t>freedom</a:t>
            </a:r>
            <a:endParaRPr lang="ru-RU" sz="1400" dirty="0" smtClean="0">
              <a:solidFill>
                <a:schemeClr val="accent1">
                  <a:lumMod val="75000"/>
                </a:schemeClr>
              </a:solidFill>
            </a:endParaRPr>
          </a:p>
          <a:p>
            <a:r>
              <a:rPr lang="ru-RU" sz="1400" dirty="0" smtClean="0">
                <a:solidFill>
                  <a:schemeClr val="accent1">
                    <a:lumMod val="75000"/>
                  </a:schemeClr>
                </a:solidFill>
              </a:rPr>
              <a:t>Модель рельсового экипажа как системы с одной степенью свободы </a:t>
            </a:r>
            <a:endParaRPr lang="ru-RU" sz="1400" dirty="0">
              <a:solidFill>
                <a:schemeClr val="accent1">
                  <a:lumMod val="75000"/>
                </a:schemeClr>
              </a:solidFill>
            </a:endParaRPr>
          </a:p>
        </p:txBody>
      </p:sp>
      <p:sp>
        <p:nvSpPr>
          <p:cNvPr id="8" name="Номер слайда 7"/>
          <p:cNvSpPr>
            <a:spLocks noGrp="1"/>
          </p:cNvSpPr>
          <p:nvPr>
            <p:ph type="sldNum" sz="quarter" idx="12"/>
          </p:nvPr>
        </p:nvSpPr>
        <p:spPr/>
        <p:txBody>
          <a:bodyPr/>
          <a:lstStyle/>
          <a:p>
            <a:fld id="{5628F135-F619-46F1-B2C5-DA8AEE3E02E9}" type="slidenum">
              <a:rPr lang="ru-RU" smtClean="0"/>
              <a:pPr/>
              <a:t>3</a:t>
            </a:fld>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23478"/>
            <a:ext cx="8229600" cy="857250"/>
          </a:xfrm>
        </p:spPr>
        <p:txBody>
          <a:bodyPr>
            <a:noAutofit/>
          </a:bodyPr>
          <a:lstStyle/>
          <a:p>
            <a:pPr algn="l"/>
            <a:r>
              <a:rPr lang="en-US" sz="2000" b="1" dirty="0" smtClean="0">
                <a:solidFill>
                  <a:schemeClr val="accent1">
                    <a:lumMod val="75000"/>
                  </a:schemeClr>
                </a:solidFill>
              </a:rPr>
              <a:t>Generating a random process of track geometric irregularities</a:t>
            </a:r>
            <a:br>
              <a:rPr lang="en-US" sz="2000" b="1" dirty="0" smtClean="0">
                <a:solidFill>
                  <a:schemeClr val="accent1">
                    <a:lumMod val="75000"/>
                  </a:schemeClr>
                </a:solidFill>
              </a:rPr>
            </a:br>
            <a:r>
              <a:rPr lang="ru-RU" sz="2000" b="1" dirty="0" smtClean="0">
                <a:solidFill>
                  <a:schemeClr val="accent1">
                    <a:lumMod val="75000"/>
                  </a:schemeClr>
                </a:solidFill>
              </a:rPr>
              <a:t>Генерация случайного процесса геометрических неровностей</a:t>
            </a:r>
            <a:r>
              <a:rPr lang="en-US" sz="2000" b="1" dirty="0" smtClean="0">
                <a:solidFill>
                  <a:schemeClr val="accent1">
                    <a:lumMod val="75000"/>
                  </a:schemeClr>
                </a:solidFill>
              </a:rPr>
              <a:t> </a:t>
            </a:r>
            <a:r>
              <a:rPr lang="ru-RU" sz="2000" b="1" dirty="0" smtClean="0">
                <a:solidFill>
                  <a:schemeClr val="accent1">
                    <a:lumMod val="75000"/>
                  </a:schemeClr>
                </a:solidFill>
              </a:rPr>
              <a:t>пути </a:t>
            </a:r>
            <a:endParaRPr lang="ru-RU" sz="2000" b="1" dirty="0">
              <a:solidFill>
                <a:schemeClr val="accent1">
                  <a:lumMod val="75000"/>
                </a:schemeClr>
              </a:solidFill>
            </a:endParaRPr>
          </a:p>
        </p:txBody>
      </p:sp>
      <p:sp>
        <p:nvSpPr>
          <p:cNvPr id="5" name="TextBox 4"/>
          <p:cNvSpPr txBox="1"/>
          <p:nvPr/>
        </p:nvSpPr>
        <p:spPr>
          <a:xfrm>
            <a:off x="1403648" y="1347614"/>
            <a:ext cx="2088232" cy="1015663"/>
          </a:xfrm>
          <a:prstGeom prst="rect">
            <a:avLst/>
          </a:prstGeom>
          <a:noFill/>
        </p:spPr>
        <p:txBody>
          <a:bodyPr wrap="square" rtlCol="0">
            <a:spAutoFit/>
          </a:bodyPr>
          <a:lstStyle/>
          <a:p>
            <a:r>
              <a:rPr lang="en-US" sz="1200" dirty="0" smtClean="0">
                <a:solidFill>
                  <a:schemeClr val="accent1">
                    <a:lumMod val="75000"/>
                  </a:schemeClr>
                </a:solidFill>
              </a:rPr>
              <a:t>Sequence of discrete</a:t>
            </a:r>
          </a:p>
          <a:p>
            <a:r>
              <a:rPr lang="en-US" sz="1200" dirty="0" smtClean="0">
                <a:solidFill>
                  <a:schemeClr val="accent1">
                    <a:lumMod val="75000"/>
                  </a:schemeClr>
                </a:solidFill>
              </a:rPr>
              <a:t>random numbers</a:t>
            </a:r>
          </a:p>
          <a:p>
            <a:r>
              <a:rPr lang="ru-RU" sz="1200" dirty="0" smtClean="0">
                <a:solidFill>
                  <a:schemeClr val="accent1">
                    <a:lumMod val="75000"/>
                  </a:schemeClr>
                </a:solidFill>
              </a:rPr>
              <a:t>Последовательность </a:t>
            </a:r>
          </a:p>
          <a:p>
            <a:r>
              <a:rPr lang="ru-RU" sz="1200" dirty="0" smtClean="0">
                <a:solidFill>
                  <a:schemeClr val="accent1">
                    <a:lumMod val="75000"/>
                  </a:schemeClr>
                </a:solidFill>
              </a:rPr>
              <a:t>дискретных случайных </a:t>
            </a:r>
          </a:p>
          <a:p>
            <a:r>
              <a:rPr lang="ru-RU" sz="1200" dirty="0" smtClean="0">
                <a:solidFill>
                  <a:schemeClr val="accent1">
                    <a:lumMod val="75000"/>
                  </a:schemeClr>
                </a:solidFill>
              </a:rPr>
              <a:t>чисел</a:t>
            </a:r>
            <a:endParaRPr lang="ru-RU" sz="1200" dirty="0">
              <a:solidFill>
                <a:schemeClr val="accent1">
                  <a:lumMod val="75000"/>
                </a:schemeClr>
              </a:solidFill>
            </a:endParaRPr>
          </a:p>
        </p:txBody>
      </p:sp>
      <p:sp>
        <p:nvSpPr>
          <p:cNvPr id="7" name="TextBox 6"/>
          <p:cNvSpPr txBox="1"/>
          <p:nvPr/>
        </p:nvSpPr>
        <p:spPr>
          <a:xfrm>
            <a:off x="3563888" y="987574"/>
            <a:ext cx="2564869" cy="1938992"/>
          </a:xfrm>
          <a:prstGeom prst="rect">
            <a:avLst/>
          </a:prstGeom>
          <a:noFill/>
        </p:spPr>
        <p:txBody>
          <a:bodyPr wrap="square" rtlCol="0">
            <a:spAutoFit/>
          </a:bodyPr>
          <a:lstStyle/>
          <a:p>
            <a:r>
              <a:rPr lang="en-US" sz="1200" dirty="0" smtClean="0">
                <a:solidFill>
                  <a:schemeClr val="accent1">
                    <a:lumMod val="75000"/>
                  </a:schemeClr>
                </a:solidFill>
              </a:rPr>
              <a:t>Product of a sequence of discrete</a:t>
            </a:r>
          </a:p>
          <a:p>
            <a:r>
              <a:rPr lang="en-US" sz="1200" dirty="0" smtClean="0">
                <a:solidFill>
                  <a:schemeClr val="accent1">
                    <a:lumMod val="75000"/>
                  </a:schemeClr>
                </a:solidFill>
              </a:rPr>
              <a:t>random numbers and impulse response of the shaping filter</a:t>
            </a:r>
          </a:p>
          <a:p>
            <a:r>
              <a:rPr lang="ru-RU" sz="1200" dirty="0" smtClean="0">
                <a:solidFill>
                  <a:schemeClr val="accent1">
                    <a:lumMod val="75000"/>
                  </a:schemeClr>
                </a:solidFill>
              </a:rPr>
              <a:t>Произведение последовательности </a:t>
            </a:r>
          </a:p>
          <a:p>
            <a:r>
              <a:rPr lang="ru-RU" sz="1200" dirty="0" smtClean="0">
                <a:solidFill>
                  <a:schemeClr val="accent1">
                    <a:lumMod val="75000"/>
                  </a:schemeClr>
                </a:solidFill>
              </a:rPr>
              <a:t>дискретных случайных чисел </a:t>
            </a:r>
          </a:p>
          <a:p>
            <a:r>
              <a:rPr lang="ru-RU" sz="1200" dirty="0" smtClean="0">
                <a:solidFill>
                  <a:schemeClr val="accent1">
                    <a:lumMod val="75000"/>
                  </a:schemeClr>
                </a:solidFill>
              </a:rPr>
              <a:t>и импульсной характеристики </a:t>
            </a:r>
          </a:p>
          <a:p>
            <a:r>
              <a:rPr lang="ru-RU" sz="1200" dirty="0" smtClean="0">
                <a:solidFill>
                  <a:schemeClr val="accent1">
                    <a:lumMod val="75000"/>
                  </a:schemeClr>
                </a:solidFill>
              </a:rPr>
              <a:t>формирующего фильтра</a:t>
            </a:r>
            <a:endParaRPr lang="en-US" sz="1200" dirty="0" smtClean="0">
              <a:solidFill>
                <a:schemeClr val="accent1">
                  <a:lumMod val="75000"/>
                </a:schemeClr>
              </a:solidFill>
            </a:endParaRPr>
          </a:p>
          <a:p>
            <a:endParaRPr lang="en-US" dirty="0" smtClean="0">
              <a:solidFill>
                <a:schemeClr val="accent1">
                  <a:lumMod val="75000"/>
                </a:schemeClr>
              </a:solidFill>
            </a:endParaRPr>
          </a:p>
          <a:p>
            <a:r>
              <a:rPr lang="en-US" dirty="0" smtClean="0"/>
              <a:t> </a:t>
            </a:r>
            <a:endParaRPr lang="ru-RU" dirty="0"/>
          </a:p>
        </p:txBody>
      </p:sp>
      <p:sp>
        <p:nvSpPr>
          <p:cNvPr id="10" name="Номер слайда 9"/>
          <p:cNvSpPr>
            <a:spLocks noGrp="1"/>
          </p:cNvSpPr>
          <p:nvPr>
            <p:ph type="sldNum" sz="quarter" idx="12"/>
          </p:nvPr>
        </p:nvSpPr>
        <p:spPr/>
        <p:txBody>
          <a:bodyPr/>
          <a:lstStyle/>
          <a:p>
            <a:fld id="{5628F135-F619-46F1-B2C5-DA8AEE3E02E9}" type="slidenum">
              <a:rPr lang="ru-RU" smtClean="0"/>
              <a:pPr/>
              <a:t>4</a:t>
            </a:fld>
            <a:endParaRPr lang="ru-RU"/>
          </a:p>
        </p:txBody>
      </p:sp>
      <p:sp>
        <p:nvSpPr>
          <p:cNvPr id="286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8677" name="Rectangle 5"/>
          <p:cNvSpPr>
            <a:spLocks noChangeArrowheads="1"/>
          </p:cNvSpPr>
          <p:nvPr/>
        </p:nvSpPr>
        <p:spPr bwMode="auto">
          <a:xfrm>
            <a:off x="0" y="701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8681" name="Rectangle 9"/>
          <p:cNvSpPr>
            <a:spLocks noChangeArrowheads="1"/>
          </p:cNvSpPr>
          <p:nvPr/>
        </p:nvSpPr>
        <p:spPr bwMode="auto">
          <a:xfrm>
            <a:off x="0" y="701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 name="Скругленный прямоугольник 37"/>
          <p:cNvSpPr/>
          <p:nvPr/>
        </p:nvSpPr>
        <p:spPr>
          <a:xfrm>
            <a:off x="1547664" y="2427734"/>
            <a:ext cx="864096"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y(</a:t>
            </a:r>
            <a:r>
              <a:rPr lang="en-US" i="1" dirty="0" err="1" smtClean="0">
                <a:solidFill>
                  <a:schemeClr val="bg1"/>
                </a:solidFill>
              </a:rPr>
              <a:t>lT</a:t>
            </a:r>
            <a:r>
              <a:rPr lang="en-US" dirty="0" smtClean="0">
                <a:solidFill>
                  <a:schemeClr val="bg1"/>
                </a:solidFill>
              </a:rPr>
              <a:t>)</a:t>
            </a:r>
            <a:endParaRPr lang="ru-RU" dirty="0">
              <a:solidFill>
                <a:schemeClr val="bg1"/>
              </a:solidFill>
            </a:endParaRPr>
          </a:p>
        </p:txBody>
      </p:sp>
      <p:sp>
        <p:nvSpPr>
          <p:cNvPr id="39" name="Скругленный прямоугольник 38"/>
          <p:cNvSpPr/>
          <p:nvPr/>
        </p:nvSpPr>
        <p:spPr>
          <a:xfrm>
            <a:off x="3995936" y="2427734"/>
            <a:ext cx="864096"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u(</a:t>
            </a:r>
            <a:r>
              <a:rPr lang="en-US" i="1" dirty="0" err="1" smtClean="0">
                <a:solidFill>
                  <a:schemeClr val="bg1"/>
                </a:solidFill>
              </a:rPr>
              <a:t>lT</a:t>
            </a:r>
            <a:r>
              <a:rPr lang="en-US" dirty="0" smtClean="0">
                <a:solidFill>
                  <a:schemeClr val="bg1"/>
                </a:solidFill>
              </a:rPr>
              <a:t>)</a:t>
            </a:r>
            <a:endParaRPr lang="ru-RU" dirty="0">
              <a:solidFill>
                <a:schemeClr val="bg1"/>
              </a:solidFill>
            </a:endParaRPr>
          </a:p>
        </p:txBody>
      </p:sp>
      <p:grpSp>
        <p:nvGrpSpPr>
          <p:cNvPr id="61" name="Группа 60"/>
          <p:cNvGrpSpPr/>
          <p:nvPr/>
        </p:nvGrpSpPr>
        <p:grpSpPr>
          <a:xfrm>
            <a:off x="323528" y="2931790"/>
            <a:ext cx="8568952" cy="1440160"/>
            <a:chOff x="251520" y="1419622"/>
            <a:chExt cx="8568952" cy="1440160"/>
          </a:xfrm>
        </p:grpSpPr>
        <p:sp>
          <p:nvSpPr>
            <p:cNvPr id="9" name="TextBox 8"/>
            <p:cNvSpPr txBox="1"/>
            <p:nvPr/>
          </p:nvSpPr>
          <p:spPr>
            <a:xfrm>
              <a:off x="7408653" y="1707654"/>
              <a:ext cx="184731" cy="307777"/>
            </a:xfrm>
            <a:prstGeom prst="rect">
              <a:avLst/>
            </a:prstGeom>
            <a:noFill/>
          </p:spPr>
          <p:txBody>
            <a:bodyPr wrap="none" rtlCol="0">
              <a:spAutoFit/>
            </a:bodyPr>
            <a:lstStyle/>
            <a:p>
              <a:endParaRPr lang="ru-RU" sz="1400" dirty="0">
                <a:solidFill>
                  <a:schemeClr val="accent1">
                    <a:lumMod val="75000"/>
                  </a:schemeClr>
                </a:solidFill>
              </a:endParaRPr>
            </a:p>
          </p:txBody>
        </p:sp>
        <p:sp>
          <p:nvSpPr>
            <p:cNvPr id="12" name="Прямоугольник 11"/>
            <p:cNvSpPr/>
            <p:nvPr/>
          </p:nvSpPr>
          <p:spPr>
            <a:xfrm>
              <a:off x="251520" y="1563638"/>
              <a:ext cx="1224136" cy="11521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accent1">
                      <a:lumMod val="75000"/>
                    </a:schemeClr>
                  </a:solidFill>
                </a:rPr>
                <a:t>White noise generator</a:t>
              </a:r>
            </a:p>
            <a:p>
              <a:r>
                <a:rPr lang="ru-RU" sz="1400" dirty="0" smtClean="0">
                  <a:solidFill>
                    <a:schemeClr val="accent1">
                      <a:lumMod val="75000"/>
                    </a:schemeClr>
                  </a:solidFill>
                </a:rPr>
                <a:t>Генератор </a:t>
              </a:r>
            </a:p>
            <a:p>
              <a:r>
                <a:rPr lang="ru-RU" sz="1400" dirty="0" smtClean="0">
                  <a:solidFill>
                    <a:schemeClr val="accent1">
                      <a:lumMod val="75000"/>
                    </a:schemeClr>
                  </a:solidFill>
                </a:rPr>
                <a:t>белого шума</a:t>
              </a:r>
              <a:endParaRPr lang="ru-RU" sz="1400" dirty="0">
                <a:solidFill>
                  <a:schemeClr val="accent1">
                    <a:lumMod val="75000"/>
                  </a:schemeClr>
                </a:solidFill>
              </a:endParaRPr>
            </a:p>
          </p:txBody>
        </p:sp>
        <p:sp>
          <p:nvSpPr>
            <p:cNvPr id="13" name="Прямоугольник 12"/>
            <p:cNvSpPr/>
            <p:nvPr/>
          </p:nvSpPr>
          <p:spPr>
            <a:xfrm>
              <a:off x="2267744" y="1419622"/>
              <a:ext cx="1656184" cy="14401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accent1">
                      <a:lumMod val="75000"/>
                    </a:schemeClr>
                  </a:solidFill>
                </a:rPr>
                <a:t>Impulse response of </a:t>
              </a:r>
            </a:p>
            <a:p>
              <a:r>
                <a:rPr lang="en-US" sz="1400" dirty="0" smtClean="0">
                  <a:solidFill>
                    <a:schemeClr val="accent1">
                      <a:lumMod val="75000"/>
                    </a:schemeClr>
                  </a:solidFill>
                </a:rPr>
                <a:t>the shaping filter</a:t>
              </a:r>
            </a:p>
            <a:p>
              <a:r>
                <a:rPr lang="ru-RU" sz="1400" dirty="0" smtClean="0">
                  <a:solidFill>
                    <a:schemeClr val="accent1">
                      <a:lumMod val="75000"/>
                    </a:schemeClr>
                  </a:solidFill>
                </a:rPr>
                <a:t>Импульсная характеристика </a:t>
              </a:r>
            </a:p>
            <a:p>
              <a:r>
                <a:rPr lang="ru-RU" sz="1400" dirty="0" smtClean="0">
                  <a:solidFill>
                    <a:schemeClr val="accent1">
                      <a:lumMod val="75000"/>
                    </a:schemeClr>
                  </a:solidFill>
                </a:rPr>
                <a:t>формирующего фильтра</a:t>
              </a:r>
              <a:endParaRPr lang="ru-RU" sz="1400" dirty="0">
                <a:solidFill>
                  <a:schemeClr val="accent1">
                    <a:lumMod val="75000"/>
                  </a:schemeClr>
                </a:solidFill>
              </a:endParaRPr>
            </a:p>
          </p:txBody>
        </p:sp>
        <p:cxnSp>
          <p:nvCxnSpPr>
            <p:cNvPr id="15" name="Прямая со стрелкой 14"/>
            <p:cNvCxnSpPr>
              <a:stCxn id="12" idx="3"/>
            </p:cNvCxnSpPr>
            <p:nvPr/>
          </p:nvCxnSpPr>
          <p:spPr>
            <a:xfrm>
              <a:off x="1475656" y="2139702"/>
              <a:ext cx="79208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Прямоугольник 16"/>
            <p:cNvSpPr/>
            <p:nvPr/>
          </p:nvSpPr>
          <p:spPr>
            <a:xfrm>
              <a:off x="4716016" y="1707654"/>
              <a:ext cx="1728192" cy="936104"/>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400" dirty="0" smtClean="0">
                  <a:solidFill>
                    <a:schemeClr val="accent1">
                      <a:lumMod val="75000"/>
                    </a:schemeClr>
                  </a:solidFill>
                </a:rPr>
                <a:t>Convolution integral</a:t>
              </a:r>
            </a:p>
            <a:p>
              <a:r>
                <a:rPr lang="ru-RU" sz="1400" dirty="0" smtClean="0">
                  <a:solidFill>
                    <a:schemeClr val="accent1">
                      <a:lumMod val="75000"/>
                    </a:schemeClr>
                  </a:solidFill>
                </a:rPr>
                <a:t>Интеграл свёртки</a:t>
              </a:r>
              <a:endParaRPr lang="ru-RU" sz="1400" dirty="0">
                <a:solidFill>
                  <a:schemeClr val="accent1">
                    <a:lumMod val="75000"/>
                  </a:schemeClr>
                </a:solidFill>
              </a:endParaRPr>
            </a:p>
          </p:txBody>
        </p:sp>
        <p:sp>
          <p:nvSpPr>
            <p:cNvPr id="18" name="Прямоугольник 17"/>
            <p:cNvSpPr/>
            <p:nvPr/>
          </p:nvSpPr>
          <p:spPr>
            <a:xfrm>
              <a:off x="7092280" y="1563638"/>
              <a:ext cx="1728192" cy="12241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accent1">
                      <a:lumMod val="75000"/>
                    </a:schemeClr>
                  </a:solidFill>
                </a:rPr>
                <a:t>Random process of </a:t>
              </a:r>
              <a:endParaRPr lang="ru-RU" sz="1400" dirty="0" smtClean="0">
                <a:solidFill>
                  <a:schemeClr val="accent1">
                    <a:lumMod val="75000"/>
                  </a:schemeClr>
                </a:solidFill>
              </a:endParaRPr>
            </a:p>
            <a:p>
              <a:r>
                <a:rPr lang="en-US" sz="1400" dirty="0" smtClean="0">
                  <a:solidFill>
                    <a:schemeClr val="accent1">
                      <a:lumMod val="75000"/>
                    </a:schemeClr>
                  </a:solidFill>
                </a:rPr>
                <a:t>disturbance</a:t>
              </a:r>
            </a:p>
            <a:p>
              <a:r>
                <a:rPr lang="ru-RU" sz="1400" dirty="0" smtClean="0">
                  <a:solidFill>
                    <a:schemeClr val="accent1">
                      <a:lumMod val="75000"/>
                    </a:schemeClr>
                  </a:solidFill>
                </a:rPr>
                <a:t>Случайный процесс </a:t>
              </a:r>
            </a:p>
            <a:p>
              <a:r>
                <a:rPr lang="ru-RU" sz="1400" dirty="0" smtClean="0">
                  <a:solidFill>
                    <a:schemeClr val="accent1">
                      <a:lumMod val="75000"/>
                    </a:schemeClr>
                  </a:solidFill>
                </a:rPr>
                <a:t>возмущения</a:t>
              </a:r>
              <a:r>
                <a:rPr lang="en-US" sz="1400" dirty="0" smtClean="0">
                  <a:solidFill>
                    <a:schemeClr val="accent1">
                      <a:lumMod val="75000"/>
                    </a:schemeClr>
                  </a:solidFill>
                </a:rPr>
                <a:t> </a:t>
              </a:r>
            </a:p>
            <a:p>
              <a:pPr algn="ctr"/>
              <a:r>
                <a:rPr lang="el-GR" sz="1400" b="1" dirty="0" smtClean="0">
                  <a:solidFill>
                    <a:schemeClr val="accent1">
                      <a:lumMod val="75000"/>
                    </a:schemeClr>
                  </a:solidFill>
                </a:rPr>
                <a:t>η</a:t>
              </a:r>
              <a:r>
                <a:rPr lang="en-US" sz="1400" b="1" dirty="0" smtClean="0">
                  <a:solidFill>
                    <a:schemeClr val="accent1">
                      <a:lumMod val="75000"/>
                    </a:schemeClr>
                  </a:solidFill>
                </a:rPr>
                <a:t> (</a:t>
              </a:r>
              <a:r>
                <a:rPr lang="en-US" sz="1400" b="1" i="1" dirty="0" err="1" smtClean="0">
                  <a:solidFill>
                    <a:schemeClr val="accent1">
                      <a:lumMod val="75000"/>
                    </a:schemeClr>
                  </a:solidFill>
                </a:rPr>
                <a:t>lT</a:t>
              </a:r>
              <a:r>
                <a:rPr lang="en-US" sz="1400" b="1" dirty="0" smtClean="0">
                  <a:solidFill>
                    <a:schemeClr val="accent1">
                      <a:lumMod val="75000"/>
                    </a:schemeClr>
                  </a:solidFill>
                </a:rPr>
                <a:t>)</a:t>
              </a:r>
              <a:endParaRPr lang="ru-RU" sz="1400" b="1" dirty="0" smtClean="0">
                <a:solidFill>
                  <a:schemeClr val="accent1">
                    <a:lumMod val="75000"/>
                  </a:schemeClr>
                </a:solidFill>
              </a:endParaRPr>
            </a:p>
            <a:p>
              <a:endParaRPr lang="ru-RU" sz="1400" dirty="0">
                <a:solidFill>
                  <a:schemeClr val="accent1">
                    <a:lumMod val="75000"/>
                  </a:schemeClr>
                </a:solidFill>
              </a:endParaRPr>
            </a:p>
          </p:txBody>
        </p:sp>
        <p:cxnSp>
          <p:nvCxnSpPr>
            <p:cNvPr id="21" name="Прямая со стрелкой 20"/>
            <p:cNvCxnSpPr/>
            <p:nvPr/>
          </p:nvCxnSpPr>
          <p:spPr>
            <a:xfrm>
              <a:off x="3923928" y="2139702"/>
              <a:ext cx="79208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28682" name="Object 10"/>
            <p:cNvGraphicFramePr>
              <a:graphicFrameLocks noChangeAspect="1"/>
            </p:cNvGraphicFramePr>
            <p:nvPr/>
          </p:nvGraphicFramePr>
          <p:xfrm>
            <a:off x="5148064" y="2211710"/>
            <a:ext cx="720080" cy="279215"/>
          </p:xfrm>
          <a:graphic>
            <a:graphicData uri="http://schemas.openxmlformats.org/presentationml/2006/ole">
              <p:oleObj spid="_x0000_s28682" name="Equation" r:id="rId3" imgW="622080" imgH="241200" progId="Equation.DSMT4">
                <p:embed/>
              </p:oleObj>
            </a:graphicData>
          </a:graphic>
        </p:graphicFrame>
        <p:cxnSp>
          <p:nvCxnSpPr>
            <p:cNvPr id="56" name="Прямая со стрелкой 55"/>
            <p:cNvCxnSpPr>
              <a:stCxn id="17" idx="3"/>
              <a:endCxn id="18" idx="1"/>
            </p:cNvCxnSpPr>
            <p:nvPr/>
          </p:nvCxnSpPr>
          <p:spPr>
            <a:xfrm>
              <a:off x="6444208" y="2175706"/>
              <a:ext cx="64807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1470"/>
            <a:ext cx="8229600" cy="857250"/>
          </a:xfrm>
        </p:spPr>
        <p:txBody>
          <a:bodyPr>
            <a:normAutofit/>
          </a:bodyPr>
          <a:lstStyle/>
          <a:p>
            <a:pPr algn="l"/>
            <a:r>
              <a:rPr lang="en-US" sz="1800" b="1" dirty="0" smtClean="0">
                <a:solidFill>
                  <a:schemeClr val="accent1">
                    <a:lumMod val="75000"/>
                  </a:schemeClr>
                </a:solidFill>
              </a:rPr>
              <a:t>Result of generating </a:t>
            </a:r>
            <a:br>
              <a:rPr lang="en-US" sz="1800" b="1" dirty="0" smtClean="0">
                <a:solidFill>
                  <a:schemeClr val="accent1">
                    <a:lumMod val="75000"/>
                  </a:schemeClr>
                </a:solidFill>
              </a:rPr>
            </a:br>
            <a:r>
              <a:rPr lang="ru-RU" sz="1800" b="1" dirty="0" smtClean="0">
                <a:solidFill>
                  <a:schemeClr val="accent1">
                    <a:lumMod val="75000"/>
                  </a:schemeClr>
                </a:solidFill>
              </a:rPr>
              <a:t>Результат генерации </a:t>
            </a:r>
            <a:r>
              <a:rPr lang="en-US" sz="1800" b="1" dirty="0" smtClean="0">
                <a:solidFill>
                  <a:schemeClr val="accent1">
                    <a:lumMod val="75000"/>
                  </a:schemeClr>
                </a:solidFill>
              </a:rPr>
              <a:t> </a:t>
            </a:r>
            <a:endParaRPr lang="ru-RU" sz="1800" b="1" dirty="0">
              <a:solidFill>
                <a:schemeClr val="accent1">
                  <a:lumMod val="75000"/>
                </a:schemeClr>
              </a:solidFill>
            </a:endParaRPr>
          </a:p>
        </p:txBody>
      </p:sp>
      <p:pic>
        <p:nvPicPr>
          <p:cNvPr id="19462" name="Picture 6"/>
          <p:cNvPicPr>
            <a:picLocks noChangeAspect="1" noChangeArrowheads="1"/>
          </p:cNvPicPr>
          <p:nvPr/>
        </p:nvPicPr>
        <p:blipFill>
          <a:blip r:embed="rId3" cstate="print"/>
          <a:srcRect/>
          <a:stretch>
            <a:fillRect/>
          </a:stretch>
        </p:blipFill>
        <p:spPr bwMode="auto">
          <a:xfrm>
            <a:off x="3275856" y="739362"/>
            <a:ext cx="2880320" cy="2482105"/>
          </a:xfrm>
          <a:prstGeom prst="rect">
            <a:avLst/>
          </a:prstGeom>
          <a:noFill/>
          <a:ln w="9525">
            <a:noFill/>
            <a:miter lim="800000"/>
            <a:headEnd/>
            <a:tailEnd/>
          </a:ln>
        </p:spPr>
      </p:pic>
      <p:pic>
        <p:nvPicPr>
          <p:cNvPr id="19464" name="Picture 8"/>
          <p:cNvPicPr>
            <a:picLocks noChangeAspect="1" noChangeArrowheads="1"/>
          </p:cNvPicPr>
          <p:nvPr/>
        </p:nvPicPr>
        <p:blipFill>
          <a:blip r:embed="rId4" cstate="print"/>
          <a:srcRect/>
          <a:stretch>
            <a:fillRect/>
          </a:stretch>
        </p:blipFill>
        <p:spPr bwMode="auto">
          <a:xfrm>
            <a:off x="6228184" y="862540"/>
            <a:ext cx="2520280" cy="2288432"/>
          </a:xfrm>
          <a:prstGeom prst="rect">
            <a:avLst/>
          </a:prstGeom>
          <a:noFill/>
          <a:ln w="9525">
            <a:noFill/>
            <a:miter lim="800000"/>
            <a:headEnd/>
            <a:tailEnd/>
          </a:ln>
        </p:spPr>
      </p:pic>
      <p:pic>
        <p:nvPicPr>
          <p:cNvPr id="19465" name="Picture 9"/>
          <p:cNvPicPr>
            <a:picLocks noChangeAspect="1" noChangeArrowheads="1"/>
          </p:cNvPicPr>
          <p:nvPr/>
        </p:nvPicPr>
        <p:blipFill>
          <a:blip r:embed="rId5" cstate="print"/>
          <a:srcRect/>
          <a:stretch>
            <a:fillRect/>
          </a:stretch>
        </p:blipFill>
        <p:spPr bwMode="auto">
          <a:xfrm>
            <a:off x="107504" y="915566"/>
            <a:ext cx="3213253" cy="2406461"/>
          </a:xfrm>
          <a:prstGeom prst="rect">
            <a:avLst/>
          </a:prstGeom>
          <a:noFill/>
          <a:ln w="9525">
            <a:noFill/>
            <a:miter lim="800000"/>
            <a:headEnd/>
            <a:tailEnd/>
          </a:ln>
        </p:spPr>
      </p:pic>
      <p:sp>
        <p:nvSpPr>
          <p:cNvPr id="14" name="TextBox 13"/>
          <p:cNvSpPr txBox="1"/>
          <p:nvPr/>
        </p:nvSpPr>
        <p:spPr>
          <a:xfrm>
            <a:off x="2771800" y="1779662"/>
            <a:ext cx="3816424" cy="800219"/>
          </a:xfrm>
          <a:prstGeom prst="rect">
            <a:avLst/>
          </a:prstGeom>
          <a:noFill/>
        </p:spPr>
        <p:txBody>
          <a:bodyPr wrap="square" rtlCol="0">
            <a:spAutoFit/>
          </a:bodyPr>
          <a:lstStyle/>
          <a:p>
            <a:pPr marL="342900" indent="-342900"/>
            <a:endParaRPr lang="ru-RU" sz="1400" dirty="0" smtClean="0">
              <a:solidFill>
                <a:schemeClr val="accent1">
                  <a:lumMod val="75000"/>
                </a:schemeClr>
              </a:solidFill>
            </a:endParaRPr>
          </a:p>
          <a:p>
            <a:pPr marL="342900" indent="-342900"/>
            <a:endParaRPr lang="ru-RU" sz="1400" dirty="0" smtClean="0">
              <a:solidFill>
                <a:schemeClr val="accent1">
                  <a:lumMod val="75000"/>
                </a:schemeClr>
              </a:solidFill>
            </a:endParaRPr>
          </a:p>
          <a:p>
            <a:endParaRPr lang="ru-RU" dirty="0"/>
          </a:p>
        </p:txBody>
      </p:sp>
      <p:sp>
        <p:nvSpPr>
          <p:cNvPr id="15" name="TextBox 14"/>
          <p:cNvSpPr txBox="1"/>
          <p:nvPr/>
        </p:nvSpPr>
        <p:spPr>
          <a:xfrm>
            <a:off x="395536" y="3363838"/>
            <a:ext cx="2880320" cy="1508105"/>
          </a:xfrm>
          <a:prstGeom prst="rect">
            <a:avLst/>
          </a:prstGeom>
          <a:noFill/>
        </p:spPr>
        <p:txBody>
          <a:bodyPr wrap="square" rtlCol="0">
            <a:spAutoFit/>
          </a:bodyPr>
          <a:lstStyle/>
          <a:p>
            <a:r>
              <a:rPr lang="en-US" sz="1200" dirty="0" smtClean="0">
                <a:solidFill>
                  <a:schemeClr val="accent1">
                    <a:lumMod val="75000"/>
                  </a:schemeClr>
                </a:solidFill>
              </a:rPr>
              <a:t>Generated realization of vertical </a:t>
            </a:r>
          </a:p>
          <a:p>
            <a:r>
              <a:rPr lang="en-US" sz="1200" dirty="0" smtClean="0">
                <a:solidFill>
                  <a:schemeClr val="accent1">
                    <a:lumMod val="75000"/>
                  </a:schemeClr>
                </a:solidFill>
              </a:rPr>
              <a:t>irregularities</a:t>
            </a:r>
            <a:r>
              <a:rPr lang="ru-RU" sz="1200" dirty="0" smtClean="0">
                <a:solidFill>
                  <a:schemeClr val="accent1">
                    <a:lumMod val="75000"/>
                  </a:schemeClr>
                </a:solidFill>
              </a:rPr>
              <a:t> </a:t>
            </a:r>
            <a:r>
              <a:rPr lang="en-US" sz="1200" dirty="0" smtClean="0">
                <a:solidFill>
                  <a:schemeClr val="accent1">
                    <a:lumMod val="75000"/>
                  </a:schemeClr>
                </a:solidFill>
              </a:rPr>
              <a:t>for speed of 50 m/s</a:t>
            </a:r>
          </a:p>
          <a:p>
            <a:r>
              <a:rPr lang="ru-RU" sz="1200" dirty="0" smtClean="0">
                <a:solidFill>
                  <a:schemeClr val="accent1">
                    <a:lumMod val="75000"/>
                  </a:schemeClr>
                </a:solidFill>
              </a:rPr>
              <a:t>Сгенерированная реализация </a:t>
            </a:r>
            <a:endParaRPr lang="en-US" sz="1200" dirty="0" smtClean="0">
              <a:solidFill>
                <a:schemeClr val="accent1">
                  <a:lumMod val="75000"/>
                </a:schemeClr>
              </a:solidFill>
            </a:endParaRPr>
          </a:p>
          <a:p>
            <a:r>
              <a:rPr lang="ru-RU" sz="1200" dirty="0" smtClean="0">
                <a:solidFill>
                  <a:schemeClr val="accent1">
                    <a:lumMod val="75000"/>
                  </a:schemeClr>
                </a:solidFill>
              </a:rPr>
              <a:t>вертикальных неровностей</a:t>
            </a:r>
            <a:r>
              <a:rPr lang="en-US" sz="1200" dirty="0" smtClean="0">
                <a:solidFill>
                  <a:schemeClr val="accent1">
                    <a:lumMod val="75000"/>
                  </a:schemeClr>
                </a:solidFill>
              </a:rPr>
              <a:t> </a:t>
            </a:r>
            <a:r>
              <a:rPr lang="ru-RU" sz="1200" dirty="0" smtClean="0">
                <a:solidFill>
                  <a:schemeClr val="accent1">
                    <a:lumMod val="75000"/>
                  </a:schemeClr>
                </a:solidFill>
              </a:rPr>
              <a:t>для </a:t>
            </a:r>
          </a:p>
          <a:p>
            <a:r>
              <a:rPr lang="ru-RU" sz="1200" dirty="0" smtClean="0">
                <a:solidFill>
                  <a:schemeClr val="accent1">
                    <a:lumMod val="75000"/>
                  </a:schemeClr>
                </a:solidFill>
              </a:rPr>
              <a:t>скорости  50 м/с</a:t>
            </a:r>
            <a:endParaRPr lang="en-US" sz="1200" dirty="0" smtClean="0">
              <a:solidFill>
                <a:schemeClr val="accent1">
                  <a:lumMod val="75000"/>
                </a:schemeClr>
              </a:solidFill>
            </a:endParaRPr>
          </a:p>
          <a:p>
            <a:endParaRPr lang="en-US" sz="1400" b="1" dirty="0" smtClean="0">
              <a:solidFill>
                <a:schemeClr val="accent1">
                  <a:lumMod val="75000"/>
                </a:schemeClr>
              </a:solidFill>
            </a:endParaRPr>
          </a:p>
          <a:p>
            <a:endParaRPr lang="ru-RU" dirty="0"/>
          </a:p>
        </p:txBody>
      </p:sp>
      <p:sp>
        <p:nvSpPr>
          <p:cNvPr id="17" name="TextBox 16"/>
          <p:cNvSpPr txBox="1"/>
          <p:nvPr/>
        </p:nvSpPr>
        <p:spPr>
          <a:xfrm>
            <a:off x="6300192" y="3219822"/>
            <a:ext cx="2701445" cy="2462213"/>
          </a:xfrm>
          <a:prstGeom prst="rect">
            <a:avLst/>
          </a:prstGeom>
          <a:noFill/>
        </p:spPr>
        <p:txBody>
          <a:bodyPr wrap="none" rtlCol="0">
            <a:spAutoFit/>
          </a:bodyPr>
          <a:lstStyle/>
          <a:p>
            <a:r>
              <a:rPr lang="en-US" sz="1200" dirty="0" smtClean="0">
                <a:solidFill>
                  <a:schemeClr val="accent1">
                    <a:lumMod val="75000"/>
                  </a:schemeClr>
                </a:solidFill>
              </a:rPr>
              <a:t>Spectral density of a stationary </a:t>
            </a:r>
          </a:p>
          <a:p>
            <a:r>
              <a:rPr lang="en-US" sz="1200" dirty="0" smtClean="0">
                <a:solidFill>
                  <a:schemeClr val="accent1">
                    <a:lumMod val="75000"/>
                  </a:schemeClr>
                </a:solidFill>
              </a:rPr>
              <a:t>random process of disturbance </a:t>
            </a:r>
          </a:p>
          <a:p>
            <a:r>
              <a:rPr lang="en-US" sz="1200" dirty="0" smtClean="0">
                <a:solidFill>
                  <a:schemeClr val="accent1">
                    <a:lumMod val="75000"/>
                  </a:schemeClr>
                </a:solidFill>
              </a:rPr>
              <a:t>(1- calculated for the generated process,</a:t>
            </a:r>
          </a:p>
          <a:p>
            <a:r>
              <a:rPr lang="en-US" sz="1200" dirty="0" smtClean="0">
                <a:solidFill>
                  <a:schemeClr val="accent1">
                    <a:lumMod val="75000"/>
                  </a:schemeClr>
                </a:solidFill>
              </a:rPr>
              <a:t>2 – by analytical expression)</a:t>
            </a:r>
          </a:p>
          <a:p>
            <a:r>
              <a:rPr lang="ru-RU" sz="1200" dirty="0" smtClean="0">
                <a:solidFill>
                  <a:schemeClr val="accent1">
                    <a:lumMod val="75000"/>
                  </a:schemeClr>
                </a:solidFill>
              </a:rPr>
              <a:t>Спектральная плотность </a:t>
            </a:r>
            <a:endParaRPr lang="en-US" sz="1200" dirty="0" smtClean="0">
              <a:solidFill>
                <a:schemeClr val="accent1">
                  <a:lumMod val="75000"/>
                </a:schemeClr>
              </a:solidFill>
            </a:endParaRPr>
          </a:p>
          <a:p>
            <a:r>
              <a:rPr lang="ru-RU" sz="1200" dirty="0" smtClean="0">
                <a:solidFill>
                  <a:schemeClr val="accent1">
                    <a:lumMod val="75000"/>
                  </a:schemeClr>
                </a:solidFill>
              </a:rPr>
              <a:t>стационарного случайного </a:t>
            </a:r>
            <a:endParaRPr lang="en-US" sz="1200" dirty="0" smtClean="0">
              <a:solidFill>
                <a:schemeClr val="accent1">
                  <a:lumMod val="75000"/>
                </a:schemeClr>
              </a:solidFill>
            </a:endParaRPr>
          </a:p>
          <a:p>
            <a:r>
              <a:rPr lang="ru-RU" sz="1200" dirty="0" smtClean="0">
                <a:solidFill>
                  <a:schemeClr val="accent1">
                    <a:lumMod val="75000"/>
                  </a:schemeClr>
                </a:solidFill>
              </a:rPr>
              <a:t>процесса возмущения</a:t>
            </a:r>
            <a:r>
              <a:rPr lang="en-US" sz="1200" dirty="0" smtClean="0">
                <a:solidFill>
                  <a:schemeClr val="accent1">
                    <a:lumMod val="75000"/>
                  </a:schemeClr>
                </a:solidFill>
              </a:rPr>
              <a:t> </a:t>
            </a:r>
            <a:endParaRPr lang="ru-RU" sz="1200" dirty="0" smtClean="0">
              <a:solidFill>
                <a:schemeClr val="accent1">
                  <a:lumMod val="75000"/>
                </a:schemeClr>
              </a:solidFill>
            </a:endParaRPr>
          </a:p>
          <a:p>
            <a:r>
              <a:rPr lang="en-US" sz="1200" dirty="0" smtClean="0">
                <a:solidFill>
                  <a:schemeClr val="accent1">
                    <a:lumMod val="75000"/>
                  </a:schemeClr>
                </a:solidFill>
              </a:rPr>
              <a:t>(</a:t>
            </a:r>
            <a:r>
              <a:rPr lang="ru-RU" sz="1200" dirty="0" smtClean="0">
                <a:solidFill>
                  <a:schemeClr val="accent1">
                    <a:lumMod val="75000"/>
                  </a:schemeClr>
                </a:solidFill>
              </a:rPr>
              <a:t>1- для сгенерированного процесса, </a:t>
            </a:r>
          </a:p>
          <a:p>
            <a:r>
              <a:rPr lang="ru-RU" sz="1200" dirty="0" smtClean="0">
                <a:solidFill>
                  <a:schemeClr val="accent1">
                    <a:lumMod val="75000"/>
                  </a:schemeClr>
                </a:solidFill>
              </a:rPr>
              <a:t>2- по аналитическому выражению)</a:t>
            </a:r>
          </a:p>
          <a:p>
            <a:endParaRPr lang="en-US" sz="1400" dirty="0" smtClean="0">
              <a:solidFill>
                <a:schemeClr val="accent1">
                  <a:lumMod val="75000"/>
                </a:schemeClr>
              </a:solidFill>
            </a:endParaRPr>
          </a:p>
          <a:p>
            <a:endParaRPr lang="en-US" sz="1400" dirty="0" smtClean="0">
              <a:solidFill>
                <a:schemeClr val="accent1">
                  <a:lumMod val="75000"/>
                </a:schemeClr>
              </a:solidFill>
            </a:endParaRPr>
          </a:p>
          <a:p>
            <a:endParaRPr lang="ru-RU" dirty="0"/>
          </a:p>
        </p:txBody>
      </p:sp>
      <p:sp>
        <p:nvSpPr>
          <p:cNvPr id="9" name="Номер слайда 8"/>
          <p:cNvSpPr>
            <a:spLocks noGrp="1"/>
          </p:cNvSpPr>
          <p:nvPr>
            <p:ph type="sldNum" sz="quarter" idx="12"/>
          </p:nvPr>
        </p:nvSpPr>
        <p:spPr/>
        <p:txBody>
          <a:bodyPr/>
          <a:lstStyle/>
          <a:p>
            <a:fld id="{5628F135-F619-46F1-B2C5-DA8AEE3E02E9}" type="slidenum">
              <a:rPr lang="ru-RU" smtClean="0"/>
              <a:pPr/>
              <a:t>5</a:t>
            </a:fld>
            <a:endParaRPr lang="ru-RU" dirty="0"/>
          </a:p>
        </p:txBody>
      </p:sp>
      <p:graphicFrame>
        <p:nvGraphicFramePr>
          <p:cNvPr id="27649" name="Object 1"/>
          <p:cNvGraphicFramePr>
            <a:graphicFrameLocks noChangeAspect="1"/>
          </p:cNvGraphicFramePr>
          <p:nvPr/>
        </p:nvGraphicFramePr>
        <p:xfrm>
          <a:off x="611559" y="4371950"/>
          <a:ext cx="2537223" cy="599067"/>
        </p:xfrm>
        <a:graphic>
          <a:graphicData uri="http://schemas.openxmlformats.org/presentationml/2006/ole">
            <p:oleObj spid="_x0000_s27649" name="Equation" r:id="rId6" imgW="2743200" imgH="647640" progId="Equation.DSMT4">
              <p:embed/>
            </p:oleObj>
          </a:graphicData>
        </a:graphic>
      </p:graphicFrame>
      <p:sp>
        <p:nvSpPr>
          <p:cNvPr id="11" name="TextBox 10"/>
          <p:cNvSpPr txBox="1"/>
          <p:nvPr/>
        </p:nvSpPr>
        <p:spPr>
          <a:xfrm>
            <a:off x="3275856" y="3219822"/>
            <a:ext cx="3390159" cy="2215991"/>
          </a:xfrm>
          <a:prstGeom prst="rect">
            <a:avLst/>
          </a:prstGeom>
          <a:noFill/>
        </p:spPr>
        <p:txBody>
          <a:bodyPr wrap="none" rtlCol="0">
            <a:spAutoFit/>
          </a:bodyPr>
          <a:lstStyle/>
          <a:p>
            <a:pPr marL="342900" indent="-342900"/>
            <a:r>
              <a:rPr lang="en-US" sz="1200" dirty="0" smtClean="0">
                <a:solidFill>
                  <a:schemeClr val="accent1">
                    <a:lumMod val="75000"/>
                  </a:schemeClr>
                </a:solidFill>
              </a:rPr>
              <a:t>Impulse response of the shaping </a:t>
            </a:r>
          </a:p>
          <a:p>
            <a:pPr marL="342900" indent="-342900"/>
            <a:r>
              <a:rPr lang="en-US" sz="1200" dirty="0" smtClean="0">
                <a:solidFill>
                  <a:schemeClr val="accent1">
                    <a:lumMod val="75000"/>
                  </a:schemeClr>
                </a:solidFill>
              </a:rPr>
              <a:t>filter </a:t>
            </a:r>
            <a:r>
              <a:rPr lang="ru-RU" sz="1200" dirty="0" smtClean="0">
                <a:solidFill>
                  <a:schemeClr val="accent1">
                    <a:lumMod val="75000"/>
                  </a:schemeClr>
                </a:solidFill>
              </a:rPr>
              <a:t>(</a:t>
            </a:r>
            <a:r>
              <a:rPr lang="en-US" sz="1200" dirty="0" smtClean="0">
                <a:solidFill>
                  <a:schemeClr val="accent1">
                    <a:lumMod val="75000"/>
                  </a:schemeClr>
                </a:solidFill>
              </a:rPr>
              <a:t>1</a:t>
            </a:r>
            <a:r>
              <a:rPr lang="ru-RU" sz="1200" dirty="0" smtClean="0">
                <a:solidFill>
                  <a:schemeClr val="accent1">
                    <a:lumMod val="75000"/>
                  </a:schemeClr>
                </a:solidFill>
              </a:rPr>
              <a:t>)</a:t>
            </a:r>
            <a:r>
              <a:rPr lang="en-US" sz="1200" dirty="0" smtClean="0">
                <a:solidFill>
                  <a:schemeClr val="accent1">
                    <a:lumMod val="75000"/>
                  </a:schemeClr>
                </a:solidFill>
              </a:rPr>
              <a:t> and the correlation </a:t>
            </a:r>
          </a:p>
          <a:p>
            <a:pPr marL="342900" indent="-342900"/>
            <a:r>
              <a:rPr lang="en-US" sz="1200" dirty="0" smtClean="0">
                <a:solidFill>
                  <a:schemeClr val="accent1">
                    <a:lumMod val="75000"/>
                  </a:schemeClr>
                </a:solidFill>
              </a:rPr>
              <a:t>functions of irregularities (2</a:t>
            </a:r>
            <a:r>
              <a:rPr lang="ru-RU" sz="1200" dirty="0" smtClean="0">
                <a:solidFill>
                  <a:schemeClr val="accent1">
                    <a:lumMod val="75000"/>
                  </a:schemeClr>
                </a:solidFill>
              </a:rPr>
              <a:t> – </a:t>
            </a:r>
            <a:r>
              <a:rPr lang="en-US" sz="1200" dirty="0" smtClean="0">
                <a:solidFill>
                  <a:schemeClr val="accent1">
                    <a:lumMod val="75000"/>
                  </a:schemeClr>
                </a:solidFill>
              </a:rPr>
              <a:t>calculated </a:t>
            </a:r>
          </a:p>
          <a:p>
            <a:pPr marL="342900" indent="-342900"/>
            <a:r>
              <a:rPr lang="en-US" sz="1200" dirty="0" smtClean="0">
                <a:solidFill>
                  <a:schemeClr val="accent1">
                    <a:lumMod val="75000"/>
                  </a:schemeClr>
                </a:solidFill>
              </a:rPr>
              <a:t>on the basis of realization, </a:t>
            </a:r>
          </a:p>
          <a:p>
            <a:pPr marL="342900" indent="-342900"/>
            <a:r>
              <a:rPr lang="en-US" sz="1200" dirty="0" smtClean="0">
                <a:solidFill>
                  <a:schemeClr val="accent1">
                    <a:lumMod val="75000"/>
                  </a:schemeClr>
                </a:solidFill>
              </a:rPr>
              <a:t>3 – calculated by the analytical expression) </a:t>
            </a:r>
          </a:p>
          <a:p>
            <a:r>
              <a:rPr lang="ru-RU" sz="1200" dirty="0" smtClean="0">
                <a:solidFill>
                  <a:schemeClr val="accent1">
                    <a:lumMod val="75000"/>
                  </a:schemeClr>
                </a:solidFill>
              </a:rPr>
              <a:t>Импульсная характеристика </a:t>
            </a:r>
          </a:p>
          <a:p>
            <a:r>
              <a:rPr lang="ru-RU" sz="1200" dirty="0" smtClean="0">
                <a:solidFill>
                  <a:schemeClr val="accent1">
                    <a:lumMod val="75000"/>
                  </a:schemeClr>
                </a:solidFill>
              </a:rPr>
              <a:t>формирующего фильтра (1) и </a:t>
            </a:r>
          </a:p>
          <a:p>
            <a:r>
              <a:rPr lang="ru-RU" sz="1200" dirty="0" smtClean="0">
                <a:solidFill>
                  <a:schemeClr val="accent1">
                    <a:lumMod val="75000"/>
                  </a:schemeClr>
                </a:solidFill>
              </a:rPr>
              <a:t>корреляционные функции</a:t>
            </a:r>
            <a:r>
              <a:rPr lang="en-US" sz="1200" dirty="0" smtClean="0">
                <a:solidFill>
                  <a:schemeClr val="accent1">
                    <a:lumMod val="75000"/>
                  </a:schemeClr>
                </a:solidFill>
              </a:rPr>
              <a:t> </a:t>
            </a:r>
            <a:r>
              <a:rPr lang="ru-RU" sz="1200" dirty="0" smtClean="0">
                <a:solidFill>
                  <a:schemeClr val="accent1">
                    <a:lumMod val="75000"/>
                  </a:schemeClr>
                </a:solidFill>
              </a:rPr>
              <a:t>неровностей </a:t>
            </a:r>
          </a:p>
          <a:p>
            <a:r>
              <a:rPr lang="ru-RU" sz="1200" dirty="0" smtClean="0">
                <a:solidFill>
                  <a:schemeClr val="accent1">
                    <a:lumMod val="75000"/>
                  </a:schemeClr>
                </a:solidFill>
              </a:rPr>
              <a:t>(2 –вычисленная по реализации, </a:t>
            </a:r>
          </a:p>
          <a:p>
            <a:pPr marL="342900" indent="-342900"/>
            <a:r>
              <a:rPr lang="ru-RU" sz="1200" dirty="0" smtClean="0">
                <a:solidFill>
                  <a:schemeClr val="accent1">
                    <a:lumMod val="75000"/>
                  </a:schemeClr>
                </a:solidFill>
              </a:rPr>
              <a:t>3 - построенная по аналитическому выражению</a:t>
            </a:r>
            <a:r>
              <a:rPr lang="en-US" sz="1200" dirty="0" smtClean="0">
                <a:solidFill>
                  <a:schemeClr val="accent1">
                    <a:lumMod val="75000"/>
                  </a:schemeClr>
                </a:solidFill>
              </a:rPr>
              <a:t>)</a:t>
            </a:r>
            <a:endParaRPr lang="ru-RU" sz="1200" dirty="0" smtClean="0">
              <a:solidFill>
                <a:schemeClr val="accent1">
                  <a:lumMod val="75000"/>
                </a:schemeClr>
              </a:solidFill>
            </a:endParaRPr>
          </a:p>
          <a:p>
            <a:endParaRPr lang="ru-RU" dirty="0"/>
          </a:p>
        </p:txBody>
      </p:sp>
      <p:graphicFrame>
        <p:nvGraphicFramePr>
          <p:cNvPr id="27650" name="Object 2"/>
          <p:cNvGraphicFramePr>
            <a:graphicFrameLocks noChangeAspect="1"/>
          </p:cNvGraphicFramePr>
          <p:nvPr/>
        </p:nvGraphicFramePr>
        <p:xfrm>
          <a:off x="3419872" y="123478"/>
          <a:ext cx="5396097" cy="792088"/>
        </p:xfrm>
        <a:graphic>
          <a:graphicData uri="http://schemas.openxmlformats.org/presentationml/2006/ole">
            <p:oleObj spid="_x0000_s27650" name="Equation" r:id="rId7" imgW="5537160" imgH="812520" progId="Equation.DSMT4">
              <p:embed/>
            </p:oleObj>
          </a:graphicData>
        </a:graphic>
      </p:graphicFrame>
      <p:cxnSp>
        <p:nvCxnSpPr>
          <p:cNvPr id="20" name="Прямая со стрелкой 19"/>
          <p:cNvCxnSpPr/>
          <p:nvPr/>
        </p:nvCxnSpPr>
        <p:spPr>
          <a:xfrm flipH="1">
            <a:off x="2627784" y="3219822"/>
            <a:ext cx="720080" cy="12241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Прямая со стрелкой 21"/>
          <p:cNvCxnSpPr/>
          <p:nvPr/>
        </p:nvCxnSpPr>
        <p:spPr>
          <a:xfrm flipH="1" flipV="1">
            <a:off x="7164288" y="771550"/>
            <a:ext cx="216024" cy="2880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05979"/>
            <a:ext cx="8568952" cy="709587"/>
          </a:xfrm>
        </p:spPr>
        <p:txBody>
          <a:bodyPr>
            <a:normAutofit/>
          </a:bodyPr>
          <a:lstStyle/>
          <a:p>
            <a:pPr algn="l"/>
            <a:r>
              <a:rPr lang="en-US" sz="1800" b="1" dirty="0" smtClean="0">
                <a:solidFill>
                  <a:schemeClr val="accent1">
                    <a:lumMod val="75000"/>
                  </a:schemeClr>
                </a:solidFill>
              </a:rPr>
              <a:t>Solving the oscillation equation in the time domain</a:t>
            </a:r>
            <a:br>
              <a:rPr lang="en-US" sz="1800" b="1" dirty="0" smtClean="0">
                <a:solidFill>
                  <a:schemeClr val="accent1">
                    <a:lumMod val="75000"/>
                  </a:schemeClr>
                </a:solidFill>
              </a:rPr>
            </a:br>
            <a:r>
              <a:rPr lang="ru-RU" sz="1800" b="1" dirty="0" smtClean="0">
                <a:solidFill>
                  <a:schemeClr val="accent1">
                    <a:lumMod val="75000"/>
                  </a:schemeClr>
                </a:solidFill>
              </a:rPr>
              <a:t>Решение уравнения</a:t>
            </a:r>
            <a:r>
              <a:rPr lang="en-US" sz="1800" b="1" dirty="0" smtClean="0">
                <a:solidFill>
                  <a:schemeClr val="accent1">
                    <a:lumMod val="75000"/>
                  </a:schemeClr>
                </a:solidFill>
              </a:rPr>
              <a:t> </a:t>
            </a:r>
            <a:r>
              <a:rPr lang="ru-RU" sz="1800" b="1" dirty="0" smtClean="0">
                <a:solidFill>
                  <a:schemeClr val="accent1">
                    <a:lumMod val="75000"/>
                  </a:schemeClr>
                </a:solidFill>
              </a:rPr>
              <a:t>колебаний во временной области</a:t>
            </a:r>
            <a:endParaRPr lang="ru-RU" sz="1800" b="1" dirty="0">
              <a:solidFill>
                <a:schemeClr val="accent1">
                  <a:lumMod val="75000"/>
                </a:schemeClr>
              </a:solidFill>
            </a:endParaRPr>
          </a:p>
        </p:txBody>
      </p:sp>
      <p:pic>
        <p:nvPicPr>
          <p:cNvPr id="16387" name="Рисунок 176"/>
          <p:cNvPicPr>
            <a:picLocks noChangeAspect="1" noChangeArrowheads="1"/>
          </p:cNvPicPr>
          <p:nvPr/>
        </p:nvPicPr>
        <p:blipFill>
          <a:blip r:embed="rId3" cstate="print"/>
          <a:srcRect/>
          <a:stretch>
            <a:fillRect/>
          </a:stretch>
        </p:blipFill>
        <p:spPr bwMode="auto">
          <a:xfrm>
            <a:off x="323528" y="843559"/>
            <a:ext cx="8640960" cy="4144504"/>
          </a:xfrm>
          <a:prstGeom prst="rect">
            <a:avLst/>
          </a:prstGeom>
          <a:noFill/>
          <a:ln w="9525">
            <a:noFill/>
            <a:miter lim="800000"/>
            <a:headEnd/>
            <a:tailEnd/>
          </a:ln>
        </p:spPr>
      </p:pic>
      <p:sp>
        <p:nvSpPr>
          <p:cNvPr id="16389" name="Rectangle 5"/>
          <p:cNvSpPr>
            <a:spLocks noChangeArrowheads="1"/>
          </p:cNvSpPr>
          <p:nvPr/>
        </p:nvSpPr>
        <p:spPr bwMode="auto">
          <a:xfrm>
            <a:off x="1519084" y="4515966"/>
            <a:ext cx="5651291"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1768475" algn="l"/>
              </a:tabLst>
            </a:pPr>
            <a:r>
              <a:rPr lang="en-US" sz="1400" dirty="0" smtClean="0">
                <a:solidFill>
                  <a:schemeClr val="accent1">
                    <a:lumMod val="75000"/>
                  </a:schemeClr>
                </a:solidFill>
                <a:latin typeface="+mj-lt"/>
                <a:ea typeface="Calibri" pitchFamily="34" charset="0"/>
                <a:cs typeface="Times New Roman" pitchFamily="18" charset="0"/>
              </a:rPr>
              <a:t>Block diagram of the program for solving equation in </a:t>
            </a:r>
            <a:r>
              <a:rPr lang="en-US" sz="1400" dirty="0" err="1" smtClean="0">
                <a:solidFill>
                  <a:schemeClr val="accent1">
                    <a:lumMod val="75000"/>
                  </a:schemeClr>
                </a:solidFill>
                <a:latin typeface="+mj-lt"/>
                <a:ea typeface="Calibri" pitchFamily="34" charset="0"/>
                <a:cs typeface="Times New Roman" pitchFamily="18" charset="0"/>
              </a:rPr>
              <a:t>MatLab-Simulink</a:t>
            </a:r>
            <a:endParaRPr lang="en-US" sz="1400" dirty="0" smtClean="0">
              <a:solidFill>
                <a:schemeClr val="accent1">
                  <a:lumMod val="75000"/>
                </a:schemeClr>
              </a:solidFill>
              <a:latin typeface="+mj-lt"/>
              <a:ea typeface="Calibri" pitchFamily="34" charset="0"/>
              <a:cs typeface="Times New Roman" pitchFamily="18" charset="0"/>
            </a:endParaRPr>
          </a:p>
          <a:p>
            <a:pPr algn="ctr" fontAlgn="base">
              <a:spcBef>
                <a:spcPct val="0"/>
              </a:spcBef>
              <a:spcAft>
                <a:spcPct val="0"/>
              </a:spcAft>
              <a:tabLst>
                <a:tab pos="457200" algn="l"/>
                <a:tab pos="1768475" algn="l"/>
              </a:tabLst>
            </a:pPr>
            <a:r>
              <a:rPr lang="ru-RU" sz="1400" dirty="0" smtClean="0">
                <a:solidFill>
                  <a:schemeClr val="accent1">
                    <a:lumMod val="75000"/>
                  </a:schemeClr>
                </a:solidFill>
                <a:ea typeface="Calibri" pitchFamily="34" charset="0"/>
                <a:cs typeface="Times New Roman" pitchFamily="18" charset="0"/>
              </a:rPr>
              <a:t>Блок схема программы решения уравнения в пакете </a:t>
            </a:r>
            <a:r>
              <a:rPr lang="ru-RU" sz="1400" dirty="0" err="1" smtClean="0">
                <a:solidFill>
                  <a:schemeClr val="accent1">
                    <a:lumMod val="75000"/>
                  </a:schemeClr>
                </a:solidFill>
                <a:ea typeface="Calibri" pitchFamily="34" charset="0"/>
                <a:cs typeface="Times New Roman" pitchFamily="18" charset="0"/>
              </a:rPr>
              <a:t>Матлаб-Симулинк</a:t>
            </a:r>
            <a:endParaRPr lang="en-US" sz="1400" dirty="0" smtClean="0">
              <a:solidFill>
                <a:schemeClr val="accent1">
                  <a:lumMod val="75000"/>
                </a:schemeClr>
              </a:solidFill>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 pos="1768475" algn="l"/>
              </a:tabLst>
            </a:pPr>
            <a:endParaRPr kumimoji="0" lang="en-US" sz="1400" i="0" u="none" strike="noStrike" cap="none" normalizeH="0" baseline="0" dirty="0" smtClean="0">
              <a:ln>
                <a:noFill/>
              </a:ln>
              <a:solidFill>
                <a:schemeClr val="accent1">
                  <a:lumMod val="75000"/>
                </a:schemeClr>
              </a:solidFill>
              <a:effectLst/>
              <a:latin typeface="+mj-lt"/>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 pos="1768475" algn="l"/>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Номер слайда 4"/>
          <p:cNvSpPr>
            <a:spLocks noGrp="1"/>
          </p:cNvSpPr>
          <p:nvPr>
            <p:ph type="sldNum" sz="quarter" idx="12"/>
          </p:nvPr>
        </p:nvSpPr>
        <p:spPr/>
        <p:txBody>
          <a:bodyPr/>
          <a:lstStyle/>
          <a:p>
            <a:fld id="{5628F135-F619-46F1-B2C5-DA8AEE3E02E9}" type="slidenum">
              <a:rPr lang="ru-RU" smtClean="0"/>
              <a:pPr/>
              <a:t>6</a:t>
            </a:fld>
            <a:endParaRPr lang="ru-RU" dirty="0"/>
          </a:p>
        </p:txBody>
      </p:sp>
      <p:graphicFrame>
        <p:nvGraphicFramePr>
          <p:cNvPr id="29697" name="Object 1"/>
          <p:cNvGraphicFramePr>
            <a:graphicFrameLocks noChangeAspect="1"/>
          </p:cNvGraphicFramePr>
          <p:nvPr/>
        </p:nvGraphicFramePr>
        <p:xfrm>
          <a:off x="5292080" y="2211710"/>
          <a:ext cx="237203" cy="336036"/>
        </p:xfrm>
        <a:graphic>
          <a:graphicData uri="http://schemas.openxmlformats.org/presentationml/2006/ole">
            <p:oleObj spid="_x0000_s29697" name="Equation" r:id="rId4" imgW="152280" imgH="215640" progId="Equation.DSMT4">
              <p:embed/>
            </p:oleObj>
          </a:graphicData>
        </a:graphic>
      </p:graphicFrame>
      <p:graphicFrame>
        <p:nvGraphicFramePr>
          <p:cNvPr id="29698" name="Object 2"/>
          <p:cNvGraphicFramePr>
            <a:graphicFrameLocks noChangeAspect="1"/>
          </p:cNvGraphicFramePr>
          <p:nvPr/>
        </p:nvGraphicFramePr>
        <p:xfrm>
          <a:off x="6300192" y="2211710"/>
          <a:ext cx="215453" cy="332973"/>
        </p:xfrm>
        <a:graphic>
          <a:graphicData uri="http://schemas.openxmlformats.org/presentationml/2006/ole">
            <p:oleObj spid="_x0000_s29698" name="Equation" r:id="rId5" imgW="139680" imgH="215640" progId="Equation.DSMT4">
              <p:embed/>
            </p:oleObj>
          </a:graphicData>
        </a:graphic>
      </p:graphicFrame>
      <p:graphicFrame>
        <p:nvGraphicFramePr>
          <p:cNvPr id="29699" name="Object 3"/>
          <p:cNvGraphicFramePr>
            <a:graphicFrameLocks noChangeAspect="1"/>
          </p:cNvGraphicFramePr>
          <p:nvPr/>
        </p:nvGraphicFramePr>
        <p:xfrm>
          <a:off x="6876256" y="2283718"/>
          <a:ext cx="215453" cy="274213"/>
        </p:xfrm>
        <a:graphic>
          <a:graphicData uri="http://schemas.openxmlformats.org/presentationml/2006/ole">
            <p:oleObj spid="_x0000_s29699" name="Equation" r:id="rId6" imgW="139680" imgH="177480" progId="Equation.DSMT4">
              <p:embed/>
            </p:oleObj>
          </a:graphicData>
        </a:graphic>
      </p:graphicFrame>
      <p:graphicFrame>
        <p:nvGraphicFramePr>
          <p:cNvPr id="29700" name="Object 4"/>
          <p:cNvGraphicFramePr>
            <a:graphicFrameLocks noChangeAspect="1"/>
          </p:cNvGraphicFramePr>
          <p:nvPr/>
        </p:nvGraphicFramePr>
        <p:xfrm>
          <a:off x="539552" y="1779662"/>
          <a:ext cx="223607" cy="275208"/>
        </p:xfrm>
        <a:graphic>
          <a:graphicData uri="http://schemas.openxmlformats.org/presentationml/2006/ole">
            <p:oleObj spid="_x0000_s29700" name="Equation" r:id="rId7" imgW="164880" imgH="203040" progId="Equation.DSMT4">
              <p:embed/>
            </p:oleObj>
          </a:graphicData>
        </a:graphic>
      </p:graphicFrame>
      <p:graphicFrame>
        <p:nvGraphicFramePr>
          <p:cNvPr id="29701" name="Object 5"/>
          <p:cNvGraphicFramePr>
            <a:graphicFrameLocks noChangeAspect="1"/>
          </p:cNvGraphicFramePr>
          <p:nvPr/>
        </p:nvGraphicFramePr>
        <p:xfrm>
          <a:off x="1738872" y="3219822"/>
          <a:ext cx="218516" cy="336178"/>
        </p:xfrm>
        <a:graphic>
          <a:graphicData uri="http://schemas.openxmlformats.org/presentationml/2006/ole">
            <p:oleObj spid="_x0000_s29701" name="Equation" r:id="rId8" imgW="164880" imgH="253800" progId="Equation.DSMT4">
              <p:embed/>
            </p:oleObj>
          </a:graphicData>
        </a:graphic>
      </p:graphicFrame>
      <p:graphicFrame>
        <p:nvGraphicFramePr>
          <p:cNvPr id="29702" name="Object 6"/>
          <p:cNvGraphicFramePr>
            <a:graphicFrameLocks noChangeAspect="1"/>
          </p:cNvGraphicFramePr>
          <p:nvPr/>
        </p:nvGraphicFramePr>
        <p:xfrm>
          <a:off x="3923928" y="3147814"/>
          <a:ext cx="313233" cy="313233"/>
        </p:xfrm>
        <a:graphic>
          <a:graphicData uri="http://schemas.openxmlformats.org/presentationml/2006/ole">
            <p:oleObj spid="_x0000_s29702" name="Equation" r:id="rId9" imgW="241200" imgH="241200" progId="Equation.DSMT4">
              <p:embed/>
            </p:oleObj>
          </a:graphicData>
        </a:graphic>
      </p:graphicFrame>
      <p:graphicFrame>
        <p:nvGraphicFramePr>
          <p:cNvPr id="29703" name="Object 7"/>
          <p:cNvGraphicFramePr>
            <a:graphicFrameLocks noChangeAspect="1"/>
          </p:cNvGraphicFramePr>
          <p:nvPr/>
        </p:nvGraphicFramePr>
        <p:xfrm>
          <a:off x="3923928" y="3939902"/>
          <a:ext cx="292133" cy="240580"/>
        </p:xfrm>
        <a:graphic>
          <a:graphicData uri="http://schemas.openxmlformats.org/presentationml/2006/ole">
            <p:oleObj spid="_x0000_s29703" name="Equation" r:id="rId10" imgW="215640" imgH="177480" progId="Equation.DSMT4">
              <p:embed/>
            </p:oleObj>
          </a:graphicData>
        </a:graphic>
      </p:graphicFrame>
      <p:graphicFrame>
        <p:nvGraphicFramePr>
          <p:cNvPr id="29704" name="Object 8"/>
          <p:cNvGraphicFramePr>
            <a:graphicFrameLocks noChangeAspect="1"/>
          </p:cNvGraphicFramePr>
          <p:nvPr/>
        </p:nvGraphicFramePr>
        <p:xfrm>
          <a:off x="2267744" y="3075806"/>
          <a:ext cx="347829" cy="331266"/>
        </p:xfrm>
        <a:graphic>
          <a:graphicData uri="http://schemas.openxmlformats.org/presentationml/2006/ole">
            <p:oleObj spid="_x0000_s29704" name="Equation" r:id="rId11" imgW="266400" imgH="253800" progId="Equation.DSMT4">
              <p:embed/>
            </p:oleObj>
          </a:graphicData>
        </a:graphic>
      </p:graphicFrame>
      <p:graphicFrame>
        <p:nvGraphicFramePr>
          <p:cNvPr id="29705" name="Object 9"/>
          <p:cNvGraphicFramePr>
            <a:graphicFrameLocks noChangeAspect="1"/>
          </p:cNvGraphicFramePr>
          <p:nvPr/>
        </p:nvGraphicFramePr>
        <p:xfrm>
          <a:off x="2555776" y="2427734"/>
          <a:ext cx="340891" cy="272713"/>
        </p:xfrm>
        <a:graphic>
          <a:graphicData uri="http://schemas.openxmlformats.org/presentationml/2006/ole">
            <p:oleObj spid="_x0000_s29705" name="Equation" r:id="rId12" imgW="253800" imgH="203040" progId="Equation.DSMT4">
              <p:embed/>
            </p:oleObj>
          </a:graphicData>
        </a:graphic>
      </p:graphicFrame>
      <p:graphicFrame>
        <p:nvGraphicFramePr>
          <p:cNvPr id="29706" name="Object 10"/>
          <p:cNvGraphicFramePr>
            <a:graphicFrameLocks noChangeAspect="1"/>
          </p:cNvGraphicFramePr>
          <p:nvPr/>
        </p:nvGraphicFramePr>
        <p:xfrm>
          <a:off x="4427984" y="2283718"/>
          <a:ext cx="406458" cy="287908"/>
        </p:xfrm>
        <a:graphic>
          <a:graphicData uri="http://schemas.openxmlformats.org/presentationml/2006/ole">
            <p:oleObj spid="_x0000_s29706" name="Equation" r:id="rId13" imgW="304560" imgH="215640" progId="Equation.DSMT4">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000" b="1" dirty="0" smtClean="0">
                <a:solidFill>
                  <a:schemeClr val="accent1">
                    <a:lumMod val="75000"/>
                  </a:schemeClr>
                </a:solidFill>
              </a:rPr>
              <a:t>Result of solving the oscillation equation</a:t>
            </a:r>
            <a:r>
              <a:rPr lang="ru-RU" sz="2000" b="1" dirty="0" smtClean="0">
                <a:solidFill>
                  <a:schemeClr val="accent1">
                    <a:lumMod val="75000"/>
                  </a:schemeClr>
                </a:solidFill>
              </a:rPr>
              <a:t> </a:t>
            </a:r>
            <a:r>
              <a:rPr lang="en-US" sz="2000" b="1" dirty="0" smtClean="0">
                <a:solidFill>
                  <a:schemeClr val="accent1">
                    <a:lumMod val="75000"/>
                  </a:schemeClr>
                </a:solidFill>
              </a:rPr>
              <a:t>in the time domain</a:t>
            </a:r>
            <a:br>
              <a:rPr lang="en-US" sz="2000" b="1" dirty="0" smtClean="0">
                <a:solidFill>
                  <a:schemeClr val="accent1">
                    <a:lumMod val="75000"/>
                  </a:schemeClr>
                </a:solidFill>
              </a:rPr>
            </a:br>
            <a:r>
              <a:rPr lang="ru-RU" sz="2000" b="1" dirty="0" smtClean="0">
                <a:solidFill>
                  <a:schemeClr val="accent1">
                    <a:lumMod val="75000"/>
                  </a:schemeClr>
                </a:solidFill>
              </a:rPr>
              <a:t>Результат решения уравнения колебаний во временной области</a:t>
            </a:r>
            <a:endParaRPr lang="ru-RU" sz="2000" b="1" dirty="0">
              <a:solidFill>
                <a:schemeClr val="accent1">
                  <a:lumMod val="75000"/>
                </a:schemeClr>
              </a:solidFill>
            </a:endParaRPr>
          </a:p>
        </p:txBody>
      </p:sp>
      <p:pic>
        <p:nvPicPr>
          <p:cNvPr id="22530" name="Picture 2"/>
          <p:cNvPicPr>
            <a:picLocks noChangeAspect="1" noChangeArrowheads="1"/>
          </p:cNvPicPr>
          <p:nvPr/>
        </p:nvPicPr>
        <p:blipFill>
          <a:blip r:embed="rId3" cstate="print"/>
          <a:srcRect/>
          <a:stretch>
            <a:fillRect/>
          </a:stretch>
        </p:blipFill>
        <p:spPr bwMode="auto">
          <a:xfrm>
            <a:off x="1259632" y="1203598"/>
            <a:ext cx="2808312" cy="2665360"/>
          </a:xfrm>
          <a:prstGeom prst="rect">
            <a:avLst/>
          </a:prstGeom>
          <a:noFill/>
          <a:ln w="9525">
            <a:noFill/>
            <a:miter lim="800000"/>
            <a:headEnd/>
            <a:tailEnd/>
          </a:ln>
        </p:spPr>
      </p:pic>
      <p:pic>
        <p:nvPicPr>
          <p:cNvPr id="22531" name="Picture 3"/>
          <p:cNvPicPr>
            <a:picLocks noChangeAspect="1" noChangeArrowheads="1"/>
          </p:cNvPicPr>
          <p:nvPr/>
        </p:nvPicPr>
        <p:blipFill>
          <a:blip r:embed="rId4" cstate="print"/>
          <a:srcRect/>
          <a:stretch>
            <a:fillRect/>
          </a:stretch>
        </p:blipFill>
        <p:spPr bwMode="auto">
          <a:xfrm>
            <a:off x="5148064" y="1635646"/>
            <a:ext cx="3197155" cy="2664296"/>
          </a:xfrm>
          <a:prstGeom prst="rect">
            <a:avLst/>
          </a:prstGeom>
          <a:noFill/>
          <a:ln w="9525">
            <a:noFill/>
            <a:miter lim="800000"/>
            <a:headEnd/>
            <a:tailEnd/>
          </a:ln>
        </p:spPr>
      </p:pic>
      <p:sp>
        <p:nvSpPr>
          <p:cNvPr id="5" name="TextBox 4"/>
          <p:cNvSpPr txBox="1"/>
          <p:nvPr/>
        </p:nvSpPr>
        <p:spPr>
          <a:xfrm>
            <a:off x="1187624" y="4083918"/>
            <a:ext cx="3113353" cy="738664"/>
          </a:xfrm>
          <a:prstGeom prst="rect">
            <a:avLst/>
          </a:prstGeom>
          <a:noFill/>
        </p:spPr>
        <p:txBody>
          <a:bodyPr wrap="none" rtlCol="0">
            <a:spAutoFit/>
          </a:bodyPr>
          <a:lstStyle/>
          <a:p>
            <a:r>
              <a:rPr lang="en-US" sz="1200" dirty="0" smtClean="0">
                <a:solidFill>
                  <a:schemeClr val="accent1">
                    <a:lumMod val="75000"/>
                  </a:schemeClr>
                </a:solidFill>
              </a:rPr>
              <a:t>Realization of random oscillation process</a:t>
            </a:r>
            <a:endParaRPr lang="ru-RU" sz="1200" dirty="0" smtClean="0">
              <a:solidFill>
                <a:schemeClr val="accent1">
                  <a:lumMod val="75000"/>
                </a:schemeClr>
              </a:solidFill>
            </a:endParaRPr>
          </a:p>
          <a:p>
            <a:r>
              <a:rPr lang="ru-RU" sz="1200" dirty="0" smtClean="0">
                <a:solidFill>
                  <a:schemeClr val="accent1">
                    <a:lumMod val="75000"/>
                  </a:schemeClr>
                </a:solidFill>
              </a:rPr>
              <a:t>Реализация случайного процесса колебаний</a:t>
            </a:r>
            <a:endParaRPr lang="en-US" sz="1200" dirty="0" smtClean="0">
              <a:solidFill>
                <a:schemeClr val="accent1">
                  <a:lumMod val="75000"/>
                </a:schemeClr>
              </a:solidFill>
            </a:endParaRPr>
          </a:p>
          <a:p>
            <a:endParaRPr lang="ru-RU" dirty="0"/>
          </a:p>
        </p:txBody>
      </p:sp>
      <p:sp>
        <p:nvSpPr>
          <p:cNvPr id="6" name="TextBox 5"/>
          <p:cNvSpPr txBox="1"/>
          <p:nvPr/>
        </p:nvSpPr>
        <p:spPr>
          <a:xfrm>
            <a:off x="5796136" y="4312503"/>
            <a:ext cx="2627784" cy="830997"/>
          </a:xfrm>
          <a:prstGeom prst="rect">
            <a:avLst/>
          </a:prstGeom>
          <a:noFill/>
        </p:spPr>
        <p:txBody>
          <a:bodyPr wrap="square" rtlCol="0">
            <a:spAutoFit/>
          </a:bodyPr>
          <a:lstStyle/>
          <a:p>
            <a:r>
              <a:rPr lang="en-US" sz="1200" dirty="0" smtClean="0">
                <a:solidFill>
                  <a:schemeClr val="accent1">
                    <a:lumMod val="75000"/>
                  </a:schemeClr>
                </a:solidFill>
              </a:rPr>
              <a:t>Autocorrelation function of the random oscillation process</a:t>
            </a:r>
          </a:p>
          <a:p>
            <a:r>
              <a:rPr lang="ru-RU" sz="1200" dirty="0" smtClean="0">
                <a:solidFill>
                  <a:schemeClr val="accent1">
                    <a:lumMod val="75000"/>
                  </a:schemeClr>
                </a:solidFill>
              </a:rPr>
              <a:t>Автокорреляционная функция случайного процесса колебаний </a:t>
            </a:r>
            <a:r>
              <a:rPr lang="en-US" sz="1200" dirty="0" smtClean="0">
                <a:solidFill>
                  <a:schemeClr val="accent1">
                    <a:lumMod val="75000"/>
                  </a:schemeClr>
                </a:solidFill>
              </a:rPr>
              <a:t> </a:t>
            </a:r>
            <a:endParaRPr lang="ru-RU" sz="1200" dirty="0">
              <a:solidFill>
                <a:schemeClr val="accent1">
                  <a:lumMod val="75000"/>
                </a:schemeClr>
              </a:solidFill>
            </a:endParaRPr>
          </a:p>
        </p:txBody>
      </p:sp>
      <p:graphicFrame>
        <p:nvGraphicFramePr>
          <p:cNvPr id="22532" name="Object 4"/>
          <p:cNvGraphicFramePr>
            <a:graphicFrameLocks noChangeAspect="1"/>
          </p:cNvGraphicFramePr>
          <p:nvPr/>
        </p:nvGraphicFramePr>
        <p:xfrm>
          <a:off x="5334000" y="987425"/>
          <a:ext cx="3314700" cy="571500"/>
        </p:xfrm>
        <a:graphic>
          <a:graphicData uri="http://schemas.openxmlformats.org/presentationml/2006/ole">
            <p:oleObj spid="_x0000_s22532" name="Equation" r:id="rId5" imgW="3314520" imgH="571320" progId="Equation.DSMT4">
              <p:embed/>
            </p:oleObj>
          </a:graphicData>
        </a:graphic>
      </p:graphicFrame>
      <p:sp>
        <p:nvSpPr>
          <p:cNvPr id="8" name="Номер слайда 7"/>
          <p:cNvSpPr>
            <a:spLocks noGrp="1"/>
          </p:cNvSpPr>
          <p:nvPr>
            <p:ph type="sldNum" sz="quarter" idx="12"/>
          </p:nvPr>
        </p:nvSpPr>
        <p:spPr/>
        <p:txBody>
          <a:bodyPr/>
          <a:lstStyle/>
          <a:p>
            <a:fld id="{5628F135-F619-46F1-B2C5-DA8AEE3E02E9}" type="slidenum">
              <a:rPr lang="ru-RU" smtClean="0"/>
              <a:pPr/>
              <a:t>7</a:t>
            </a:fld>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507288" cy="857250"/>
          </a:xfrm>
        </p:spPr>
        <p:txBody>
          <a:bodyPr>
            <a:noAutofit/>
          </a:bodyPr>
          <a:lstStyle/>
          <a:p>
            <a:pPr algn="l"/>
            <a:r>
              <a:rPr lang="en-US" sz="1800" b="1" dirty="0" smtClean="0">
                <a:solidFill>
                  <a:schemeClr val="accent1">
                    <a:lumMod val="75000"/>
                  </a:schemeClr>
                </a:solidFill>
              </a:rPr>
              <a:t>First method of verifying the method of generating a random disturbance process</a:t>
            </a:r>
            <a:br>
              <a:rPr lang="en-US" sz="1800" b="1" dirty="0" smtClean="0">
                <a:solidFill>
                  <a:schemeClr val="accent1">
                    <a:lumMod val="75000"/>
                  </a:schemeClr>
                </a:solidFill>
              </a:rPr>
            </a:br>
            <a:r>
              <a:rPr lang="ru-RU" sz="1800" b="1" dirty="0" smtClean="0">
                <a:solidFill>
                  <a:schemeClr val="accent1">
                    <a:lumMod val="75000"/>
                  </a:schemeClr>
                </a:solidFill>
              </a:rPr>
              <a:t>Первый способ проверки методики генерации случайного процесса возмущения</a:t>
            </a:r>
            <a:endParaRPr lang="ru-RU" sz="1800" dirty="0"/>
          </a:p>
        </p:txBody>
      </p:sp>
      <p:graphicFrame>
        <p:nvGraphicFramePr>
          <p:cNvPr id="18434" name="Object 2"/>
          <p:cNvGraphicFramePr>
            <a:graphicFrameLocks noChangeAspect="1"/>
          </p:cNvGraphicFramePr>
          <p:nvPr/>
        </p:nvGraphicFramePr>
        <p:xfrm>
          <a:off x="683568" y="1779662"/>
          <a:ext cx="2910586" cy="792486"/>
        </p:xfrm>
        <a:graphic>
          <a:graphicData uri="http://schemas.openxmlformats.org/presentationml/2006/ole">
            <p:oleObj spid="_x0000_s23554" name="Equation" r:id="rId3" imgW="2565360" imgH="698400" progId="Equation.DSMT4">
              <p:embed/>
            </p:oleObj>
          </a:graphicData>
        </a:graphic>
      </p:graphicFrame>
      <p:pic>
        <p:nvPicPr>
          <p:cNvPr id="18435" name="Picture 3"/>
          <p:cNvPicPr>
            <a:picLocks noChangeAspect="1" noChangeArrowheads="1"/>
          </p:cNvPicPr>
          <p:nvPr/>
        </p:nvPicPr>
        <p:blipFill>
          <a:blip r:embed="rId4" cstate="print"/>
          <a:srcRect/>
          <a:stretch>
            <a:fillRect/>
          </a:stretch>
        </p:blipFill>
        <p:spPr bwMode="auto">
          <a:xfrm>
            <a:off x="4426205" y="987574"/>
            <a:ext cx="4292551" cy="3744416"/>
          </a:xfrm>
          <a:prstGeom prst="rect">
            <a:avLst/>
          </a:prstGeom>
          <a:noFill/>
          <a:ln w="9525">
            <a:noFill/>
            <a:miter lim="800000"/>
            <a:headEnd/>
            <a:tailEnd/>
          </a:ln>
        </p:spPr>
      </p:pic>
      <p:sp>
        <p:nvSpPr>
          <p:cNvPr id="7" name="Прямоугольник 6"/>
          <p:cNvSpPr/>
          <p:nvPr/>
        </p:nvSpPr>
        <p:spPr>
          <a:xfrm>
            <a:off x="323528" y="915566"/>
            <a:ext cx="271068"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Прямоугольник 7"/>
          <p:cNvSpPr/>
          <p:nvPr/>
        </p:nvSpPr>
        <p:spPr>
          <a:xfrm>
            <a:off x="323528" y="2787774"/>
            <a:ext cx="271068"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18436" name="Object 4"/>
          <p:cNvGraphicFramePr>
            <a:graphicFrameLocks noChangeAspect="1"/>
          </p:cNvGraphicFramePr>
          <p:nvPr/>
        </p:nvGraphicFramePr>
        <p:xfrm>
          <a:off x="683568" y="4083918"/>
          <a:ext cx="2521347" cy="408079"/>
        </p:xfrm>
        <a:graphic>
          <a:graphicData uri="http://schemas.openxmlformats.org/presentationml/2006/ole">
            <p:oleObj spid="_x0000_s23555" name="Equation" r:id="rId5" imgW="2197080" imgH="355320" progId="Equation.DSMT4">
              <p:embed/>
            </p:oleObj>
          </a:graphicData>
        </a:graphic>
      </p:graphicFrame>
      <p:sp>
        <p:nvSpPr>
          <p:cNvPr id="11" name="TextBox 10"/>
          <p:cNvSpPr txBox="1"/>
          <p:nvPr/>
        </p:nvSpPr>
        <p:spPr>
          <a:xfrm>
            <a:off x="539552" y="987574"/>
            <a:ext cx="4104456" cy="1015663"/>
          </a:xfrm>
          <a:prstGeom prst="rect">
            <a:avLst/>
          </a:prstGeom>
          <a:noFill/>
        </p:spPr>
        <p:txBody>
          <a:bodyPr wrap="square" rtlCol="0">
            <a:spAutoFit/>
          </a:bodyPr>
          <a:lstStyle/>
          <a:p>
            <a:r>
              <a:rPr lang="en-US" sz="1200" dirty="0" smtClean="0">
                <a:solidFill>
                  <a:schemeClr val="accent1">
                    <a:lumMod val="75000"/>
                  </a:schemeClr>
                </a:solidFill>
              </a:rPr>
              <a:t>Spectral density obtained on the basis of solving </a:t>
            </a:r>
            <a:endParaRPr lang="ru-RU" sz="1200" dirty="0" smtClean="0">
              <a:solidFill>
                <a:schemeClr val="accent1">
                  <a:lumMod val="75000"/>
                </a:schemeClr>
              </a:solidFill>
            </a:endParaRPr>
          </a:p>
          <a:p>
            <a:r>
              <a:rPr lang="en-US" sz="1200" dirty="0" smtClean="0">
                <a:solidFill>
                  <a:schemeClr val="accent1">
                    <a:lumMod val="75000"/>
                  </a:schemeClr>
                </a:solidFill>
              </a:rPr>
              <a:t>the oscillation equation in the time domain using formula</a:t>
            </a:r>
            <a:r>
              <a:rPr lang="ru-RU" sz="1200" dirty="0" smtClean="0">
                <a:solidFill>
                  <a:schemeClr val="accent1">
                    <a:lumMod val="75000"/>
                  </a:schemeClr>
                </a:solidFill>
              </a:rPr>
              <a:t>:</a:t>
            </a:r>
            <a:endParaRPr lang="en-US" sz="1200" dirty="0" smtClean="0">
              <a:solidFill>
                <a:schemeClr val="accent1">
                  <a:lumMod val="75000"/>
                </a:schemeClr>
              </a:solidFill>
            </a:endParaRPr>
          </a:p>
          <a:p>
            <a:r>
              <a:rPr lang="ru-RU" sz="1200" dirty="0" smtClean="0">
                <a:solidFill>
                  <a:schemeClr val="accent1">
                    <a:lumMod val="75000"/>
                  </a:schemeClr>
                </a:solidFill>
              </a:rPr>
              <a:t>Спектральная плотность , полученная по результатам решения уравнения колебаний во временной области по формуле:</a:t>
            </a:r>
            <a:endParaRPr lang="ru-RU" sz="1200" dirty="0">
              <a:solidFill>
                <a:schemeClr val="accent1">
                  <a:lumMod val="75000"/>
                </a:schemeClr>
              </a:solidFill>
            </a:endParaRPr>
          </a:p>
        </p:txBody>
      </p:sp>
      <p:sp>
        <p:nvSpPr>
          <p:cNvPr id="12" name="TextBox 11"/>
          <p:cNvSpPr txBox="1"/>
          <p:nvPr/>
        </p:nvSpPr>
        <p:spPr>
          <a:xfrm>
            <a:off x="539552" y="2859782"/>
            <a:ext cx="4104456" cy="1200329"/>
          </a:xfrm>
          <a:prstGeom prst="rect">
            <a:avLst/>
          </a:prstGeom>
          <a:noFill/>
        </p:spPr>
        <p:txBody>
          <a:bodyPr wrap="square" rtlCol="0">
            <a:spAutoFit/>
          </a:bodyPr>
          <a:lstStyle/>
          <a:p>
            <a:r>
              <a:rPr lang="en-US" sz="1200" dirty="0" smtClean="0">
                <a:solidFill>
                  <a:schemeClr val="accent1">
                    <a:lumMod val="75000"/>
                  </a:schemeClr>
                </a:solidFill>
              </a:rPr>
              <a:t>Spectral density obtained on the basis of solving </a:t>
            </a:r>
            <a:endParaRPr lang="ru-RU" sz="1200" dirty="0" smtClean="0">
              <a:solidFill>
                <a:schemeClr val="accent1">
                  <a:lumMod val="75000"/>
                </a:schemeClr>
              </a:solidFill>
            </a:endParaRPr>
          </a:p>
          <a:p>
            <a:r>
              <a:rPr lang="en-US" sz="1200" dirty="0" smtClean="0">
                <a:solidFill>
                  <a:schemeClr val="accent1">
                    <a:lumMod val="75000"/>
                  </a:schemeClr>
                </a:solidFill>
              </a:rPr>
              <a:t>the oscillation equation in the frequency domain using Shannon’s formula</a:t>
            </a:r>
            <a:r>
              <a:rPr lang="ru-RU" sz="1200" dirty="0" smtClean="0">
                <a:solidFill>
                  <a:schemeClr val="accent1">
                    <a:lumMod val="75000"/>
                  </a:schemeClr>
                </a:solidFill>
              </a:rPr>
              <a:t>:</a:t>
            </a:r>
            <a:endParaRPr lang="en-US" sz="1200" dirty="0" smtClean="0">
              <a:solidFill>
                <a:schemeClr val="accent1">
                  <a:lumMod val="75000"/>
                </a:schemeClr>
              </a:solidFill>
            </a:endParaRPr>
          </a:p>
          <a:p>
            <a:r>
              <a:rPr lang="ru-RU" sz="1200" dirty="0" smtClean="0">
                <a:solidFill>
                  <a:schemeClr val="accent1">
                    <a:lumMod val="75000"/>
                  </a:schemeClr>
                </a:solidFill>
              </a:rPr>
              <a:t>Спектральная плотность , полученная по результатам решения уравнения колебаний в</a:t>
            </a:r>
            <a:r>
              <a:rPr lang="en-US" sz="1200" dirty="0" smtClean="0">
                <a:solidFill>
                  <a:schemeClr val="accent1">
                    <a:lumMod val="75000"/>
                  </a:schemeClr>
                </a:solidFill>
              </a:rPr>
              <a:t> </a:t>
            </a:r>
            <a:r>
              <a:rPr lang="ru-RU" sz="1200" dirty="0" smtClean="0">
                <a:solidFill>
                  <a:schemeClr val="accent1">
                    <a:lumMod val="75000"/>
                  </a:schemeClr>
                </a:solidFill>
              </a:rPr>
              <a:t>частотной области по формуле Шеннона:</a:t>
            </a:r>
            <a:endParaRPr lang="ru-RU" sz="1200" dirty="0">
              <a:solidFill>
                <a:schemeClr val="accent1">
                  <a:lumMod val="75000"/>
                </a:schemeClr>
              </a:solidFill>
            </a:endParaRPr>
          </a:p>
        </p:txBody>
      </p:sp>
      <p:sp>
        <p:nvSpPr>
          <p:cNvPr id="10" name="Номер слайда 9"/>
          <p:cNvSpPr>
            <a:spLocks noGrp="1"/>
          </p:cNvSpPr>
          <p:nvPr>
            <p:ph type="sldNum" sz="quarter" idx="12"/>
          </p:nvPr>
        </p:nvSpPr>
        <p:spPr/>
        <p:txBody>
          <a:bodyPr/>
          <a:lstStyle/>
          <a:p>
            <a:fld id="{5628F135-F619-46F1-B2C5-DA8AEE3E02E9}" type="slidenum">
              <a:rPr lang="ru-RU" smtClean="0"/>
              <a:pPr/>
              <a:t>8</a:t>
            </a:fld>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435280" cy="857250"/>
          </a:xfrm>
        </p:spPr>
        <p:txBody>
          <a:bodyPr>
            <a:noAutofit/>
          </a:bodyPr>
          <a:lstStyle/>
          <a:p>
            <a:pPr algn="l"/>
            <a:r>
              <a:rPr lang="en-US" sz="1800" b="1" dirty="0" smtClean="0">
                <a:solidFill>
                  <a:schemeClr val="accent1">
                    <a:lumMod val="75000"/>
                  </a:schemeClr>
                </a:solidFill>
              </a:rPr>
              <a:t>Second method of verifying the method of generating a random disturbance process</a:t>
            </a:r>
            <a:br>
              <a:rPr lang="en-US" sz="1800" b="1" dirty="0" smtClean="0">
                <a:solidFill>
                  <a:schemeClr val="accent1">
                    <a:lumMod val="75000"/>
                  </a:schemeClr>
                </a:solidFill>
              </a:rPr>
            </a:br>
            <a:r>
              <a:rPr lang="ru-RU" sz="1800" b="1" dirty="0" smtClean="0">
                <a:solidFill>
                  <a:schemeClr val="accent1">
                    <a:lumMod val="75000"/>
                  </a:schemeClr>
                </a:solidFill>
              </a:rPr>
              <a:t>Второй способ проверки методики генерации случайного процесса возмущения</a:t>
            </a:r>
            <a:endParaRPr lang="ru-RU" sz="1800" dirty="0"/>
          </a:p>
        </p:txBody>
      </p:sp>
      <p:graphicFrame>
        <p:nvGraphicFramePr>
          <p:cNvPr id="24579" name="Object 3"/>
          <p:cNvGraphicFramePr>
            <a:graphicFrameLocks noChangeAspect="1"/>
          </p:cNvGraphicFramePr>
          <p:nvPr/>
        </p:nvGraphicFramePr>
        <p:xfrm>
          <a:off x="899592" y="1491630"/>
          <a:ext cx="3695700" cy="419100"/>
        </p:xfrm>
        <a:graphic>
          <a:graphicData uri="http://schemas.openxmlformats.org/presentationml/2006/ole">
            <p:oleObj spid="_x0000_s24579" name="Equation" r:id="rId3" imgW="3695400" imgH="419040" progId="Equation.DSMT4">
              <p:embed/>
            </p:oleObj>
          </a:graphicData>
        </a:graphic>
      </p:graphicFrame>
      <p:sp>
        <p:nvSpPr>
          <p:cNvPr id="6" name="TextBox 5"/>
          <p:cNvSpPr txBox="1"/>
          <p:nvPr/>
        </p:nvSpPr>
        <p:spPr>
          <a:xfrm>
            <a:off x="539552" y="915566"/>
            <a:ext cx="7787709" cy="523220"/>
          </a:xfrm>
          <a:prstGeom prst="rect">
            <a:avLst/>
          </a:prstGeom>
          <a:noFill/>
        </p:spPr>
        <p:txBody>
          <a:bodyPr wrap="none" rtlCol="0">
            <a:spAutoFit/>
          </a:bodyPr>
          <a:lstStyle/>
          <a:p>
            <a:r>
              <a:rPr lang="en-US" sz="1400" dirty="0" smtClean="0">
                <a:solidFill>
                  <a:schemeClr val="accent1">
                    <a:lumMod val="75000"/>
                  </a:schemeClr>
                </a:solidFill>
              </a:rPr>
              <a:t>Oscillation equation </a:t>
            </a:r>
            <a:r>
              <a:rPr lang="ru-RU" sz="1400" dirty="0" err="1" smtClean="0">
                <a:solidFill>
                  <a:schemeClr val="accent1">
                    <a:lumMod val="75000"/>
                  </a:schemeClr>
                </a:solidFill>
              </a:rPr>
              <a:t>of</a:t>
            </a:r>
            <a:r>
              <a:rPr lang="ru-RU" sz="1400" dirty="0" smtClean="0">
                <a:solidFill>
                  <a:schemeClr val="accent1">
                    <a:lumMod val="75000"/>
                  </a:schemeClr>
                </a:solidFill>
              </a:rPr>
              <a:t> </a:t>
            </a:r>
            <a:r>
              <a:rPr lang="ru-RU" sz="1400" dirty="0" err="1" smtClean="0">
                <a:solidFill>
                  <a:schemeClr val="accent1">
                    <a:lumMod val="75000"/>
                  </a:schemeClr>
                </a:solidFill>
              </a:rPr>
              <a:t>the</a:t>
            </a:r>
            <a:r>
              <a:rPr lang="ru-RU" sz="1400" dirty="0" smtClean="0">
                <a:solidFill>
                  <a:schemeClr val="accent1">
                    <a:lumMod val="75000"/>
                  </a:schemeClr>
                </a:solidFill>
              </a:rPr>
              <a:t> </a:t>
            </a:r>
            <a:r>
              <a:rPr lang="en-US" sz="1400" dirty="0" smtClean="0">
                <a:solidFill>
                  <a:schemeClr val="accent1">
                    <a:lumMod val="75000"/>
                  </a:schemeClr>
                </a:solidFill>
              </a:rPr>
              <a:t>rail </a:t>
            </a:r>
            <a:r>
              <a:rPr lang="ru-RU" sz="1400" dirty="0" err="1" smtClean="0">
                <a:solidFill>
                  <a:schemeClr val="accent1">
                    <a:lumMod val="75000"/>
                  </a:schemeClr>
                </a:solidFill>
              </a:rPr>
              <a:t>vehicle</a:t>
            </a:r>
            <a:r>
              <a:rPr lang="ru-RU" sz="1400" dirty="0" smtClean="0">
                <a:solidFill>
                  <a:schemeClr val="accent1">
                    <a:lumMod val="75000"/>
                  </a:schemeClr>
                </a:solidFill>
              </a:rPr>
              <a:t> </a:t>
            </a:r>
            <a:r>
              <a:rPr lang="ru-RU" sz="1400" dirty="0" err="1" smtClean="0">
                <a:solidFill>
                  <a:schemeClr val="accent1">
                    <a:lumMod val="75000"/>
                  </a:schemeClr>
                </a:solidFill>
              </a:rPr>
              <a:t>model</a:t>
            </a:r>
            <a:r>
              <a:rPr lang="ru-RU" sz="1400" dirty="0" smtClean="0">
                <a:solidFill>
                  <a:schemeClr val="accent1">
                    <a:lumMod val="75000"/>
                  </a:schemeClr>
                </a:solidFill>
              </a:rPr>
              <a:t> </a:t>
            </a:r>
            <a:r>
              <a:rPr lang="ru-RU" sz="1400" dirty="0" err="1" smtClean="0">
                <a:solidFill>
                  <a:schemeClr val="accent1">
                    <a:lumMod val="75000"/>
                  </a:schemeClr>
                </a:solidFill>
              </a:rPr>
              <a:t>with</a:t>
            </a:r>
            <a:r>
              <a:rPr lang="ru-RU" sz="1400" dirty="0" smtClean="0">
                <a:solidFill>
                  <a:schemeClr val="accent1">
                    <a:lumMod val="75000"/>
                  </a:schemeClr>
                </a:solidFill>
              </a:rPr>
              <a:t> </a:t>
            </a:r>
            <a:r>
              <a:rPr lang="ru-RU" sz="1400" dirty="0" err="1" smtClean="0">
                <a:solidFill>
                  <a:schemeClr val="accent1">
                    <a:lumMod val="75000"/>
                  </a:schemeClr>
                </a:solidFill>
              </a:rPr>
              <a:t>one</a:t>
            </a:r>
            <a:r>
              <a:rPr lang="ru-RU" sz="1400" dirty="0" smtClean="0">
                <a:solidFill>
                  <a:schemeClr val="accent1">
                    <a:lumMod val="75000"/>
                  </a:schemeClr>
                </a:solidFill>
              </a:rPr>
              <a:t> </a:t>
            </a:r>
            <a:r>
              <a:rPr lang="ru-RU" sz="1400" dirty="0" err="1" smtClean="0">
                <a:solidFill>
                  <a:schemeClr val="accent1">
                    <a:lumMod val="75000"/>
                  </a:schemeClr>
                </a:solidFill>
              </a:rPr>
              <a:t>degree</a:t>
            </a:r>
            <a:r>
              <a:rPr lang="ru-RU" sz="1400" dirty="0" smtClean="0">
                <a:solidFill>
                  <a:schemeClr val="accent1">
                    <a:lumMod val="75000"/>
                  </a:schemeClr>
                </a:solidFill>
              </a:rPr>
              <a:t> </a:t>
            </a:r>
            <a:r>
              <a:rPr lang="ru-RU" sz="1400" dirty="0" err="1" smtClean="0">
                <a:solidFill>
                  <a:schemeClr val="accent1">
                    <a:lumMod val="75000"/>
                  </a:schemeClr>
                </a:solidFill>
              </a:rPr>
              <a:t>of</a:t>
            </a:r>
            <a:r>
              <a:rPr lang="ru-RU" sz="1400" dirty="0" smtClean="0">
                <a:solidFill>
                  <a:schemeClr val="accent1">
                    <a:lumMod val="75000"/>
                  </a:schemeClr>
                </a:solidFill>
              </a:rPr>
              <a:t> </a:t>
            </a:r>
            <a:r>
              <a:rPr lang="ru-RU" sz="1400" dirty="0" err="1" smtClean="0">
                <a:solidFill>
                  <a:schemeClr val="accent1">
                    <a:lumMod val="75000"/>
                  </a:schemeClr>
                </a:solidFill>
              </a:rPr>
              <a:t>freedom</a:t>
            </a:r>
            <a:r>
              <a:rPr lang="ru-RU" sz="1400" dirty="0" smtClean="0">
                <a:solidFill>
                  <a:schemeClr val="accent1">
                    <a:lumMod val="75000"/>
                  </a:schemeClr>
                </a:solidFill>
              </a:rPr>
              <a:t> </a:t>
            </a:r>
            <a:r>
              <a:rPr lang="en-US" sz="1400" dirty="0" smtClean="0">
                <a:solidFill>
                  <a:schemeClr val="accent1">
                    <a:lumMod val="75000"/>
                  </a:schemeClr>
                </a:solidFill>
              </a:rPr>
              <a:t>in the frequency domain</a:t>
            </a:r>
            <a:r>
              <a:rPr lang="ru-RU" sz="1400" dirty="0" smtClean="0">
                <a:solidFill>
                  <a:schemeClr val="accent1">
                    <a:lumMod val="75000"/>
                  </a:schemeClr>
                </a:solidFill>
              </a:rPr>
              <a:t>:</a:t>
            </a:r>
            <a:endParaRPr lang="en-US" sz="1400" dirty="0" smtClean="0">
              <a:solidFill>
                <a:schemeClr val="accent1">
                  <a:lumMod val="75000"/>
                </a:schemeClr>
              </a:solidFill>
            </a:endParaRPr>
          </a:p>
          <a:p>
            <a:r>
              <a:rPr lang="ru-RU" sz="1400" dirty="0" smtClean="0">
                <a:solidFill>
                  <a:schemeClr val="accent1">
                    <a:lumMod val="75000"/>
                  </a:schemeClr>
                </a:solidFill>
              </a:rPr>
              <a:t>Уравнение колебаний модели рельсового экипажа с одной степенью свободы в частотной области:</a:t>
            </a:r>
            <a:endParaRPr lang="ru-RU" sz="1400" dirty="0">
              <a:solidFill>
                <a:schemeClr val="accent1">
                  <a:lumMod val="75000"/>
                </a:schemeClr>
              </a:solidFill>
            </a:endParaRPr>
          </a:p>
        </p:txBody>
      </p:sp>
      <p:graphicFrame>
        <p:nvGraphicFramePr>
          <p:cNvPr id="24580" name="Object 4"/>
          <p:cNvGraphicFramePr>
            <a:graphicFrameLocks noChangeAspect="1"/>
          </p:cNvGraphicFramePr>
          <p:nvPr/>
        </p:nvGraphicFramePr>
        <p:xfrm>
          <a:off x="899592" y="2715766"/>
          <a:ext cx="3187700" cy="927100"/>
        </p:xfrm>
        <a:graphic>
          <a:graphicData uri="http://schemas.openxmlformats.org/presentationml/2006/ole">
            <p:oleObj spid="_x0000_s24580" name="Equation" r:id="rId4" imgW="3187440" imgH="927000" progId="Equation.DSMT4">
              <p:embed/>
            </p:oleObj>
          </a:graphicData>
        </a:graphic>
      </p:graphicFrame>
      <p:graphicFrame>
        <p:nvGraphicFramePr>
          <p:cNvPr id="24581" name="Object 5"/>
          <p:cNvGraphicFramePr>
            <a:graphicFrameLocks noChangeAspect="1"/>
          </p:cNvGraphicFramePr>
          <p:nvPr/>
        </p:nvGraphicFramePr>
        <p:xfrm>
          <a:off x="1403648" y="4371950"/>
          <a:ext cx="1638300" cy="685800"/>
        </p:xfrm>
        <a:graphic>
          <a:graphicData uri="http://schemas.openxmlformats.org/presentationml/2006/ole">
            <p:oleObj spid="_x0000_s24581" name="Equation" r:id="rId5" imgW="1638000" imgH="685800" progId="Equation.DSMT4">
              <p:embed/>
            </p:oleObj>
          </a:graphicData>
        </a:graphic>
      </p:graphicFrame>
      <p:pic>
        <p:nvPicPr>
          <p:cNvPr id="24582" name="Picture 6"/>
          <p:cNvPicPr>
            <a:picLocks noChangeAspect="1" noChangeArrowheads="1"/>
          </p:cNvPicPr>
          <p:nvPr/>
        </p:nvPicPr>
        <p:blipFill>
          <a:blip r:embed="rId6" cstate="print"/>
          <a:srcRect/>
          <a:stretch>
            <a:fillRect/>
          </a:stretch>
        </p:blipFill>
        <p:spPr bwMode="auto">
          <a:xfrm>
            <a:off x="5292080" y="1491630"/>
            <a:ext cx="3410946" cy="3151361"/>
          </a:xfrm>
          <a:prstGeom prst="rect">
            <a:avLst/>
          </a:prstGeom>
          <a:noFill/>
          <a:ln w="9525">
            <a:noFill/>
            <a:miter lim="800000"/>
            <a:headEnd/>
            <a:tailEnd/>
          </a:ln>
        </p:spPr>
      </p:pic>
      <p:sp>
        <p:nvSpPr>
          <p:cNvPr id="12" name="Прямоугольник 11"/>
          <p:cNvSpPr/>
          <p:nvPr/>
        </p:nvSpPr>
        <p:spPr>
          <a:xfrm>
            <a:off x="395536" y="1851670"/>
            <a:ext cx="373820"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Прямоугольник 13"/>
          <p:cNvSpPr/>
          <p:nvPr/>
        </p:nvSpPr>
        <p:spPr>
          <a:xfrm>
            <a:off x="395536" y="3507854"/>
            <a:ext cx="373820"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TextBox 14"/>
          <p:cNvSpPr txBox="1"/>
          <p:nvPr/>
        </p:nvSpPr>
        <p:spPr>
          <a:xfrm>
            <a:off x="755576" y="1923678"/>
            <a:ext cx="3888432" cy="830997"/>
          </a:xfrm>
          <a:prstGeom prst="rect">
            <a:avLst/>
          </a:prstGeom>
          <a:noFill/>
        </p:spPr>
        <p:txBody>
          <a:bodyPr wrap="square" rtlCol="0">
            <a:spAutoFit/>
          </a:bodyPr>
          <a:lstStyle/>
          <a:p>
            <a:r>
              <a:rPr lang="en-US" sz="1200" dirty="0" smtClean="0">
                <a:solidFill>
                  <a:schemeClr val="accent1">
                    <a:lumMod val="75000"/>
                  </a:schemeClr>
                </a:solidFill>
              </a:rPr>
              <a:t>Amplitude-frequency characteristic of oscillations</a:t>
            </a:r>
            <a:r>
              <a:rPr lang="ru-RU" sz="1200" dirty="0" smtClean="0">
                <a:solidFill>
                  <a:schemeClr val="accent1">
                    <a:lumMod val="75000"/>
                  </a:schemeClr>
                </a:solidFill>
              </a:rPr>
              <a:t> </a:t>
            </a:r>
            <a:r>
              <a:rPr lang="en-US" sz="1200" dirty="0" smtClean="0">
                <a:solidFill>
                  <a:schemeClr val="accent1">
                    <a:lumMod val="75000"/>
                  </a:schemeClr>
                </a:solidFill>
              </a:rPr>
              <a:t>calculated according to formula:</a:t>
            </a:r>
          </a:p>
          <a:p>
            <a:r>
              <a:rPr lang="ru-RU" sz="1200" dirty="0" smtClean="0">
                <a:solidFill>
                  <a:schemeClr val="accent1">
                    <a:lumMod val="75000"/>
                  </a:schemeClr>
                </a:solidFill>
              </a:rPr>
              <a:t>Амплитудно-частотная характеристика колебаний, вычисленная по формуле:</a:t>
            </a:r>
            <a:endParaRPr lang="ru-RU" sz="1200" dirty="0">
              <a:solidFill>
                <a:schemeClr val="accent1">
                  <a:lumMod val="75000"/>
                </a:schemeClr>
              </a:solidFill>
            </a:endParaRPr>
          </a:p>
        </p:txBody>
      </p:sp>
      <p:sp>
        <p:nvSpPr>
          <p:cNvPr id="16" name="TextBox 15"/>
          <p:cNvSpPr txBox="1"/>
          <p:nvPr/>
        </p:nvSpPr>
        <p:spPr>
          <a:xfrm>
            <a:off x="827584" y="3579862"/>
            <a:ext cx="3738459" cy="1292662"/>
          </a:xfrm>
          <a:prstGeom prst="rect">
            <a:avLst/>
          </a:prstGeom>
          <a:noFill/>
        </p:spPr>
        <p:txBody>
          <a:bodyPr wrap="none" rtlCol="0">
            <a:spAutoFit/>
          </a:bodyPr>
          <a:lstStyle/>
          <a:p>
            <a:r>
              <a:rPr lang="en-US" sz="1200" dirty="0" smtClean="0">
                <a:solidFill>
                  <a:schemeClr val="accent1">
                    <a:lumMod val="75000"/>
                  </a:schemeClr>
                </a:solidFill>
              </a:rPr>
              <a:t>Experimental</a:t>
            </a:r>
            <a:r>
              <a:rPr lang="en-US" sz="1200" dirty="0" smtClean="0"/>
              <a:t> </a:t>
            </a:r>
            <a:r>
              <a:rPr lang="en-US" sz="1200" dirty="0" smtClean="0">
                <a:solidFill>
                  <a:schemeClr val="accent1">
                    <a:lumMod val="75000"/>
                  </a:schemeClr>
                </a:solidFill>
              </a:rPr>
              <a:t>amplitude-frequency characteristic </a:t>
            </a:r>
          </a:p>
          <a:p>
            <a:r>
              <a:rPr lang="en-US" sz="1200" dirty="0" smtClean="0">
                <a:solidFill>
                  <a:schemeClr val="accent1">
                    <a:lumMod val="75000"/>
                  </a:schemeClr>
                </a:solidFill>
              </a:rPr>
              <a:t>of oscillations</a:t>
            </a:r>
            <a:r>
              <a:rPr lang="ru-RU" sz="1200" dirty="0" smtClean="0">
                <a:solidFill>
                  <a:schemeClr val="accent1">
                    <a:lumMod val="75000"/>
                  </a:schemeClr>
                </a:solidFill>
              </a:rPr>
              <a:t> </a:t>
            </a:r>
            <a:r>
              <a:rPr lang="en-US" sz="1200" dirty="0" smtClean="0">
                <a:solidFill>
                  <a:schemeClr val="accent1">
                    <a:lumMod val="75000"/>
                  </a:schemeClr>
                </a:solidFill>
              </a:rPr>
              <a:t>calculated according to formula:</a:t>
            </a:r>
          </a:p>
          <a:p>
            <a:r>
              <a:rPr lang="ru-RU" sz="1200" dirty="0" smtClean="0">
                <a:solidFill>
                  <a:schemeClr val="accent1">
                    <a:lumMod val="75000"/>
                  </a:schemeClr>
                </a:solidFill>
              </a:rPr>
              <a:t>Экспериментальная амплитудно-частотная </a:t>
            </a:r>
          </a:p>
          <a:p>
            <a:r>
              <a:rPr lang="ru-RU" sz="1200" dirty="0" smtClean="0">
                <a:solidFill>
                  <a:schemeClr val="accent1">
                    <a:lumMod val="75000"/>
                  </a:schemeClr>
                </a:solidFill>
              </a:rPr>
              <a:t>характеристика колебаний, вычисленная по формуле:</a:t>
            </a:r>
          </a:p>
          <a:p>
            <a:endParaRPr lang="en-US" sz="1200" dirty="0" smtClean="0">
              <a:solidFill>
                <a:schemeClr val="accent1">
                  <a:lumMod val="75000"/>
                </a:schemeClr>
              </a:solidFill>
            </a:endParaRPr>
          </a:p>
          <a:p>
            <a:r>
              <a:rPr lang="en-US" dirty="0" smtClean="0"/>
              <a:t> </a:t>
            </a:r>
            <a:endParaRPr lang="ru-RU" dirty="0"/>
          </a:p>
        </p:txBody>
      </p:sp>
      <p:sp>
        <p:nvSpPr>
          <p:cNvPr id="13" name="Номер слайда 12"/>
          <p:cNvSpPr>
            <a:spLocks noGrp="1"/>
          </p:cNvSpPr>
          <p:nvPr>
            <p:ph type="sldNum" sz="quarter" idx="12"/>
          </p:nvPr>
        </p:nvSpPr>
        <p:spPr/>
        <p:txBody>
          <a:bodyPr/>
          <a:lstStyle/>
          <a:p>
            <a:fld id="{5628F135-F619-46F1-B2C5-DA8AEE3E02E9}" type="slidenum">
              <a:rPr lang="ru-RU" smtClean="0"/>
              <a:pPr/>
              <a:t>9</a:t>
            </a:fld>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1232</TotalTime>
  <Words>666</Words>
  <Application>Microsoft Office PowerPoint</Application>
  <PresentationFormat>Экран (16:9)</PresentationFormat>
  <Paragraphs>140</Paragraphs>
  <Slides>12</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12</vt:i4>
      </vt:variant>
    </vt:vector>
  </HeadingPairs>
  <TitlesOfParts>
    <vt:vector size="15" baseType="lpstr">
      <vt:lpstr>Тема Office</vt:lpstr>
      <vt:lpstr>Visio</vt:lpstr>
      <vt:lpstr>Equation</vt:lpstr>
      <vt:lpstr> CHECKING THE ADEQUACY OF THE METHOD FOR GENERATING A RANDOM PROCESS OF DISTURBANCE OF OSCILLATIONS OF RAIL CARRIAGES ACCORDING TO THE IMPULSE RESPONSE OF THE FORMING FILTER ПРОВЕРКА АДЕКВАТНОСТИ СПОСОБА ГЕНЕРАЦИИ СЛУЧАЙНОГО ПРОЦЕССА ВОЗМУЩЕНИЯ КОЛЕБАНИЙ РЕЛЬСОВЫХ ЭКИПАЖЕЙ ПО ИМПУЛЬСНОЙ ХАРАКТЕРИСТИКЕ ФОРМИРУЮЩЕГО ФИЛЬТРА  </vt:lpstr>
      <vt:lpstr>Introduction Введение</vt:lpstr>
      <vt:lpstr>Formulation of the problem Постановка задачи</vt:lpstr>
      <vt:lpstr>Generating a random process of track geometric irregularities Генерация случайного процесса геометрических неровностей пути </vt:lpstr>
      <vt:lpstr>Result of generating  Результат генерации  </vt:lpstr>
      <vt:lpstr>Solving the oscillation equation in the time domain Решение уравнения колебаний во временной области</vt:lpstr>
      <vt:lpstr>Result of solving the oscillation equation in the time domain Результат решения уравнения колебаний во временной области</vt:lpstr>
      <vt:lpstr>First method of verifying the method of generating a random disturbance process Первый способ проверки методики генерации случайного процесса возмущения</vt:lpstr>
      <vt:lpstr>Second method of verifying the method of generating a random disturbance process Второй способ проверки методики генерации случайного процесса возмущения</vt:lpstr>
      <vt:lpstr>Second method of verifying the method of generating a random disturbance process Второй способ проверки методики генерации случайного процесса возмущения</vt:lpstr>
      <vt:lpstr>Coherence function Функция когерентности</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76</cp:revision>
  <dcterms:created xsi:type="dcterms:W3CDTF">2022-09-21T09:09:21Z</dcterms:created>
  <dcterms:modified xsi:type="dcterms:W3CDTF">2022-10-02T13:00:07Z</dcterms:modified>
</cp:coreProperties>
</file>