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623" r:id="rId3"/>
    <p:sldId id="624" r:id="rId4"/>
    <p:sldId id="626" r:id="rId5"/>
    <p:sldId id="627" r:id="rId6"/>
    <p:sldId id="628" r:id="rId7"/>
    <p:sldId id="634" r:id="rId8"/>
    <p:sldId id="635" r:id="rId9"/>
    <p:sldId id="636" r:id="rId10"/>
    <p:sldId id="638" r:id="rId11"/>
    <p:sldId id="639" r:id="rId12"/>
    <p:sldId id="651" r:id="rId13"/>
    <p:sldId id="652" r:id="rId14"/>
    <p:sldId id="658" r:id="rId15"/>
    <p:sldId id="653" r:id="rId16"/>
    <p:sldId id="660" r:id="rId17"/>
    <p:sldId id="659" r:id="rId18"/>
    <p:sldId id="654" r:id="rId19"/>
    <p:sldId id="656" r:id="rId20"/>
    <p:sldId id="657" r:id="rId21"/>
    <p:sldId id="629" r:id="rId22"/>
    <p:sldId id="632" r:id="rId23"/>
    <p:sldId id="630" r:id="rId24"/>
    <p:sldId id="642" r:id="rId25"/>
    <p:sldId id="663" r:id="rId26"/>
    <p:sldId id="661" r:id="rId27"/>
    <p:sldId id="664" r:id="rId28"/>
    <p:sldId id="665" r:id="rId29"/>
    <p:sldId id="643" r:id="rId30"/>
    <p:sldId id="644" r:id="rId31"/>
    <p:sldId id="645" r:id="rId32"/>
    <p:sldId id="646" r:id="rId33"/>
    <p:sldId id="647" r:id="rId34"/>
    <p:sldId id="649" r:id="rId35"/>
    <p:sldId id="666" r:id="rId36"/>
    <p:sldId id="667" r:id="rId37"/>
  </p:sldIdLst>
  <p:sldSz cx="9144000" cy="5143500" type="screen16x9"/>
  <p:notesSz cx="6759575" cy="9867900"/>
  <p:embeddedFontLst>
    <p:embeddedFont>
      <p:font typeface="Cambria Math" panose="02040503050406030204" pitchFamily="18" charset="0"/>
      <p:regular r:id="rId40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5100"/>
    <a:srgbClr val="0058CC"/>
    <a:srgbClr val="CCECFF"/>
    <a:srgbClr val="66FFFF"/>
    <a:srgbClr val="FFFFCC"/>
    <a:srgbClr val="FFCCFF"/>
    <a:srgbClr val="CCCCFF"/>
    <a:srgbClr val="FF00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92" autoAdjust="0"/>
    <p:restoredTop sz="95233" autoAdjust="0"/>
  </p:normalViewPr>
  <p:slideViewPr>
    <p:cSldViewPr snapToGrid="0">
      <p:cViewPr varScale="1">
        <p:scale>
          <a:sx n="138" d="100"/>
          <a:sy n="138" d="100"/>
        </p:scale>
        <p:origin x="-120" y="-444"/>
      </p:cViewPr>
      <p:guideLst>
        <p:guide orient="horz" pos="162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680" y="-91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DB182C-061A-44F8-900B-CCCD1DAAA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39775"/>
            <a:ext cx="657860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06732A-8D31-4ADD-8ACF-5E135F249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4a4e32922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4a4e32922_0_86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g104a4e32922_0_86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ba850783c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5" name="Google Shape;235;gba850783c4_0_22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gba850783c4_0_22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175" cy="444023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a4e32922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04a4e32922_1_7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g104a4e32922_1_7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104b17352a7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104b17352a7_0_11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g104b17352a7_0_11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04a4e32922_0_44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104a4e32922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04a4e32922_0_54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g104a4e32922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04a4e32922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04a4e32922_0_59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g104a4e32922_0_59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04a4e32922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04a4e32922_0_59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g104a4e32922_0_59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04a4e32922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04a4e32922_0_59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g104a4e32922_0_59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04a4e32922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04a4e32922_0_49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g104a4e32922_0_49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9633cbc7de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9633cbc7de_0_61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g9633cbc7de_0_61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cf9f81e067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cf9f81e067_2_0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cf9f81e067_2_0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04ad4e10e4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104ad4e10e4_1_3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g104ad4e10e4_1_3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04ad4e10e4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04ad4e10e4_1_12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g104ad4e10e4_1_12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04ad4e10e4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04ad4e10e4_1_21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104ad4e10e4_1_21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04a4e32922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104a4e32922_0_101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g104a4e32922_0_101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4a4e32922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4a4e32922_0_65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04a4e32922_0_65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>
                <a:solidFill>
                  <a:prstClr val="black"/>
                </a:solidFill>
              </a:rPr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35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36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9574ae208e_1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9574ae208e_1_106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g9574ae208e_1_106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9574ae208e_1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9574ae208e_1_99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g9574ae208e_1_99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95a384a9ab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95a384a9ab_0_160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g95a384a9ab_0_160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04a4e32922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04a4e32922_1_23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104a4e32922_1_23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04a4e32922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04a4e32922_0_23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104a4e32922_0_23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04a4e3292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39775"/>
            <a:ext cx="6578700" cy="3700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04a4e32922_0_28:notes"/>
          <p:cNvSpPr txBox="1">
            <a:spLocks noGrp="1"/>
          </p:cNvSpPr>
          <p:nvPr>
            <p:ph type="body" idx="1"/>
          </p:nvPr>
        </p:nvSpPr>
        <p:spPr>
          <a:xfrm>
            <a:off x="901700" y="4687888"/>
            <a:ext cx="4956300" cy="444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104a4e32922_0_28:notes"/>
          <p:cNvSpPr txBox="1">
            <a:spLocks noGrp="1"/>
          </p:cNvSpPr>
          <p:nvPr>
            <p:ph type="sldNum" idx="12"/>
          </p:nvPr>
        </p:nvSpPr>
        <p:spPr>
          <a:xfrm>
            <a:off x="3830638" y="9374188"/>
            <a:ext cx="2928900" cy="493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2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сновной слайд">
  <p:cSld name="1_Основн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975" tIns="49475" rIns="98975" bIns="494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20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5"/>
          <p:cNvSpPr>
            <a:spLocks noChangeShapeType="1"/>
          </p:cNvSpPr>
          <p:nvPr userDrawn="1"/>
        </p:nvSpPr>
        <p:spPr bwMode="auto">
          <a:xfrm flipV="1">
            <a:off x="1560513" y="4908947"/>
            <a:ext cx="7408862" cy="4763"/>
          </a:xfrm>
          <a:prstGeom prst="line">
            <a:avLst/>
          </a:prstGeom>
          <a:noFill/>
          <a:ln w="25527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8980" tIns="49491" rIns="98980" bIns="494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Заголовок</a:t>
            </a:r>
            <a:endParaRPr lang="en-US" altLang="ru-RU" dirty="0" smtClean="0"/>
          </a:p>
        </p:txBody>
      </p:sp>
      <p:sp>
        <p:nvSpPr>
          <p:cNvPr id="1029" name="Line 29"/>
          <p:cNvSpPr>
            <a:spLocks noChangeShapeType="1"/>
          </p:cNvSpPr>
          <p:nvPr userDrawn="1"/>
        </p:nvSpPr>
        <p:spPr bwMode="auto">
          <a:xfrm>
            <a:off x="300039" y="304800"/>
            <a:ext cx="8555037" cy="0"/>
          </a:xfrm>
          <a:prstGeom prst="line">
            <a:avLst/>
          </a:prstGeom>
          <a:noFill/>
          <a:ln w="25400">
            <a:solidFill>
              <a:srgbClr val="0058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46800" rIns="0">
            <a:spAutoFit/>
          </a:bodyPr>
          <a:lstStyle/>
          <a:p>
            <a:endParaRPr lang="ru-RU"/>
          </a:p>
        </p:txBody>
      </p:sp>
      <p:pic>
        <p:nvPicPr>
          <p:cNvPr id="7" name="Picture 2" descr="S:\Projects\Дизайн\Фирменный стиль\UM Style\1_Logo\RGB\JPG\um_logo_rgb_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29738" r="23551" b="30292"/>
          <a:stretch/>
        </p:blipFill>
        <p:spPr bwMode="auto">
          <a:xfrm>
            <a:off x="106393" y="4437303"/>
            <a:ext cx="793630" cy="6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1634497" y="4894262"/>
            <a:ext cx="7362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/>
          <a:lstStyle>
            <a:lvl1pPr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85000"/>
              </a:lnSpc>
              <a:spcBef>
                <a:spcPts val="325"/>
              </a:spcBef>
              <a:defRPr/>
            </a:pP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У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ниверсальный</a:t>
            </a:r>
            <a:r>
              <a:rPr lang="ru-RU" altLang="ru-RU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М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еханизм</a:t>
            </a:r>
            <a:endParaRPr lang="en-US" altLang="ru-RU" dirty="0" smtClean="0">
              <a:solidFill>
                <a:srgbClr val="0058CC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8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alexander.olshevsky@umlab.ru" TargetMode="External"/><Relationship Id="rId4" Type="http://schemas.openxmlformats.org/officeDocument/2006/relationships/hyperlink" Target="http://www.umlab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3iMiX0UDPpBKVTppCTEcSfQLiRBdnnLb/view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hyperlink" Target="http://drive.google.com/file/d/1BNOgW9F9eaU-rw7T4ex6KmJ0bbALy2Ml/view" TargetMode="External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42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43.jpe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S:\Projects\Дизайн\Фирменный стиль\UM Style\1_Logo\RGB\JPG\um_logo_rgb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9" b="38386"/>
          <a:stretch/>
        </p:blipFill>
        <p:spPr bwMode="auto">
          <a:xfrm>
            <a:off x="3130655" y="408923"/>
            <a:ext cx="2653552" cy="6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03684" y="1090261"/>
            <a:ext cx="8486775" cy="343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3200" dirty="0">
                <a:latin typeface="Arial" charset="0"/>
              </a:rPr>
              <a:t>Р</a:t>
            </a:r>
            <a:r>
              <a:rPr lang="ru-RU" altLang="ru-RU" sz="3200" dirty="0" smtClean="0">
                <a:latin typeface="Arial" charset="0"/>
              </a:rPr>
              <a:t>азработка приложения для импорта данных путеизмерительной системы MIBIS в программный комплекс </a:t>
            </a:r>
            <a:r>
              <a:rPr lang="ru-RU" altLang="ru-RU" sz="4400" dirty="0" smtClean="0">
                <a:solidFill>
                  <a:srgbClr val="FF5100"/>
                </a:solidFill>
                <a:latin typeface="Arial" charset="0"/>
              </a:rPr>
              <a:t>У</a:t>
            </a:r>
            <a:r>
              <a:rPr lang="ru-RU" altLang="ru-RU" sz="4400" dirty="0" smtClean="0">
                <a:solidFill>
                  <a:srgbClr val="0058CC"/>
                </a:solidFill>
                <a:latin typeface="Arial" charset="0"/>
              </a:rPr>
              <a:t>ниверсальный</a:t>
            </a:r>
            <a:r>
              <a:rPr lang="ru-RU" altLang="ru-RU" sz="44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altLang="ru-RU" sz="4400" dirty="0" smtClean="0">
                <a:solidFill>
                  <a:srgbClr val="FF5100"/>
                </a:solidFill>
                <a:latin typeface="Arial" charset="0"/>
              </a:rPr>
              <a:t>М</a:t>
            </a:r>
            <a:r>
              <a:rPr lang="ru-RU" altLang="ru-RU" sz="4400" dirty="0" smtClean="0">
                <a:solidFill>
                  <a:srgbClr val="0058CC"/>
                </a:solidFill>
                <a:latin typeface="Arial" charset="0"/>
              </a:rPr>
              <a:t>еханизм</a:t>
            </a:r>
            <a:endParaRPr lang="en-US" altLang="ru-RU" sz="4400" dirty="0" smtClean="0">
              <a:solidFill>
                <a:srgbClr val="0058CC"/>
              </a:solidFill>
              <a:latin typeface="Arial" charset="0"/>
            </a:endParaRPr>
          </a:p>
          <a:p>
            <a:pPr eaLnBrk="1" hangingPunct="1"/>
            <a:endParaRPr lang="ru-RU" altLang="ru-RU" sz="500" dirty="0" smtClean="0">
              <a:latin typeface="Arial" charset="0"/>
            </a:endParaRPr>
          </a:p>
          <a:p>
            <a:pPr eaLnBrk="1" hangingPunct="1"/>
            <a:endParaRPr lang="en-US" altLang="ru-RU" sz="2000" dirty="0" smtClean="0">
              <a:latin typeface="Arial" charset="0"/>
            </a:endParaRPr>
          </a:p>
          <a:p>
            <a:pPr eaLnBrk="1" hangingPunct="1"/>
            <a:r>
              <a:rPr lang="ru-RU" altLang="ru-RU" sz="2000" dirty="0" err="1" smtClean="0">
                <a:latin typeface="Arial" charset="0"/>
              </a:rPr>
              <a:t>Ольшевский</a:t>
            </a:r>
            <a:r>
              <a:rPr lang="ru-RU" altLang="ru-RU" sz="2000" dirty="0" smtClean="0">
                <a:latin typeface="Arial" charset="0"/>
              </a:rPr>
              <a:t> А.А.*, Ковалев Р.В., </a:t>
            </a:r>
            <a:r>
              <a:rPr lang="ru-RU" altLang="ru-RU" sz="2000" dirty="0" err="1" smtClean="0">
                <a:latin typeface="Arial" charset="0"/>
              </a:rPr>
              <a:t>Сакало</a:t>
            </a:r>
            <a:r>
              <a:rPr lang="ru-RU" altLang="ru-RU" sz="2000" dirty="0" smtClean="0">
                <a:latin typeface="Arial" charset="0"/>
              </a:rPr>
              <a:t> А.В.</a:t>
            </a:r>
          </a:p>
          <a:p>
            <a:pPr eaLnBrk="1" hangingPunct="1"/>
            <a:endParaRPr lang="ru-RU" altLang="ru-RU" sz="1200" dirty="0" smtClean="0">
              <a:latin typeface="Arial" charset="0"/>
            </a:endParaRPr>
          </a:p>
          <a:p>
            <a:pPr eaLnBrk="1" hangingPunct="1"/>
            <a:r>
              <a:rPr lang="en-US" altLang="ru-RU" sz="2000" dirty="0" smtClean="0">
                <a:solidFill>
                  <a:srgbClr val="0058CC"/>
                </a:solidFill>
                <a:latin typeface="Arial" charset="0"/>
                <a:hlinkClick r:id="rId4"/>
              </a:rPr>
              <a:t>www.umlab.ru</a:t>
            </a:r>
            <a:r>
              <a:rPr lang="ru-RU" altLang="ru-RU" sz="2000" dirty="0">
                <a:solidFill>
                  <a:schemeClr val="accent2"/>
                </a:solidFill>
                <a:latin typeface="Arial" charset="0"/>
              </a:rPr>
              <a:t>		</a:t>
            </a:r>
            <a:r>
              <a:rPr lang="en-US" altLang="ru-RU" sz="2000" dirty="0" smtClean="0">
                <a:solidFill>
                  <a:schemeClr val="accent2"/>
                </a:solidFill>
                <a:latin typeface="Arial" charset="0"/>
                <a:hlinkClick r:id="rId5"/>
              </a:rPr>
              <a:t>alexander.olshevsky@umlab.ru</a:t>
            </a:r>
            <a:r>
              <a:rPr lang="en-US" altLang="ru-RU" sz="2000" dirty="0" smtClean="0">
                <a:solidFill>
                  <a:schemeClr val="accent2"/>
                </a:solidFill>
                <a:latin typeface="Arial" charset="0"/>
              </a:rPr>
              <a:t> </a:t>
            </a:r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04a4e32922_0_86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Полусумма и полуразность неровностей</a:t>
            </a:r>
            <a:endParaRPr/>
          </a:p>
        </p:txBody>
      </p:sp>
      <p:pic>
        <p:nvPicPr>
          <p:cNvPr id="155" name="Google Shape;155;g104a4e32922_0_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8505" y="377450"/>
            <a:ext cx="6912522" cy="2083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104a4e32922_0_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8500" y="2768012"/>
            <a:ext cx="6912526" cy="208348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g104a4e32922_0_86"/>
          <p:cNvSpPr txBox="1"/>
          <p:nvPr/>
        </p:nvSpPr>
        <p:spPr>
          <a:xfrm>
            <a:off x="173800" y="514025"/>
            <a:ext cx="18147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>
                <a:latin typeface="+mj-lt"/>
              </a:rPr>
              <a:t>European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Rail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Research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Institute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err="1">
                <a:latin typeface="+mj-lt"/>
              </a:rPr>
              <a:t>Полусумма</a:t>
            </a:r>
            <a:r>
              <a:rPr lang="ru-RU" dirty="0">
                <a:latin typeface="+mj-lt"/>
              </a:rPr>
              <a:t> неровностей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(неровности на средней линии)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sp>
        <p:nvSpPr>
          <p:cNvPr id="158" name="Google Shape;158;g104a4e32922_0_86"/>
          <p:cNvSpPr txBox="1"/>
          <p:nvPr/>
        </p:nvSpPr>
        <p:spPr>
          <a:xfrm>
            <a:off x="173800" y="2814519"/>
            <a:ext cx="20490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err="1">
                <a:latin typeface="+mj-lt"/>
              </a:rPr>
              <a:t>Полуразность</a:t>
            </a:r>
            <a:r>
              <a:rPr lang="ru-RU" dirty="0">
                <a:latin typeface="+mj-lt"/>
              </a:rPr>
              <a:t> неровностей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(разница между левым и правым рельсом)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43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Вертикальный профиль пути</a:t>
            </a:r>
            <a:endParaRPr/>
          </a:p>
        </p:txBody>
      </p:sp>
      <p:sp>
        <p:nvSpPr>
          <p:cNvPr id="165" name="Google Shape;165;g104a4e32922_0_65"/>
          <p:cNvSpPr/>
          <p:nvPr/>
        </p:nvSpPr>
        <p:spPr>
          <a:xfrm>
            <a:off x="460850" y="588625"/>
            <a:ext cx="1569000" cy="7227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Уклон,‰ </a:t>
            </a:r>
            <a:endParaRPr sz="1600" dirty="0"/>
          </a:p>
        </p:txBody>
      </p:sp>
      <p:sp>
        <p:nvSpPr>
          <p:cNvPr id="166" name="Google Shape;166;g104a4e32922_0_65"/>
          <p:cNvSpPr/>
          <p:nvPr/>
        </p:nvSpPr>
        <p:spPr>
          <a:xfrm>
            <a:off x="805300" y="2349900"/>
            <a:ext cx="2445900" cy="4308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Шероховатости</a:t>
            </a:r>
            <a:endParaRPr sz="16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</a:rPr>
              <a:t>Длина волны менее 20 см</a:t>
            </a:r>
            <a:endParaRPr sz="1200" dirty="0"/>
          </a:p>
        </p:txBody>
      </p:sp>
      <p:sp>
        <p:nvSpPr>
          <p:cNvPr id="167" name="Google Shape;167;g104a4e32922_0_65"/>
          <p:cNvSpPr/>
          <p:nvPr/>
        </p:nvSpPr>
        <p:spPr>
          <a:xfrm>
            <a:off x="3371984" y="2349950"/>
            <a:ext cx="2445900" cy="4308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Неровности</a:t>
            </a:r>
            <a:endParaRPr sz="16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dirty="0">
                <a:solidFill>
                  <a:schemeClr val="dk1"/>
                </a:solidFill>
              </a:rPr>
              <a:t>Длина волны от 20 см до 100 м</a:t>
            </a:r>
            <a:endParaRPr sz="1200" dirty="0"/>
          </a:p>
        </p:txBody>
      </p:sp>
      <p:sp>
        <p:nvSpPr>
          <p:cNvPr id="168" name="Google Shape;168;g104a4e32922_0_65"/>
          <p:cNvSpPr/>
          <p:nvPr/>
        </p:nvSpPr>
        <p:spPr>
          <a:xfrm>
            <a:off x="5938667" y="2349950"/>
            <a:ext cx="2445900" cy="4308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err="1"/>
              <a:t>Макрогеометрия</a:t>
            </a:r>
            <a:endParaRPr sz="16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Длина волны 100 м и более </a:t>
            </a:r>
            <a:endParaRPr sz="1200" dirty="0"/>
          </a:p>
        </p:txBody>
      </p:sp>
      <p:sp>
        <p:nvSpPr>
          <p:cNvPr id="169" name="Google Shape;169;g104a4e32922_0_65"/>
          <p:cNvSpPr/>
          <p:nvPr/>
        </p:nvSpPr>
        <p:spPr>
          <a:xfrm rot="-5400000">
            <a:off x="4468025" y="-1622682"/>
            <a:ext cx="253800" cy="76077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g104a4e32922_0_65"/>
          <p:cNvSpPr/>
          <p:nvPr/>
        </p:nvSpPr>
        <p:spPr>
          <a:xfrm>
            <a:off x="3601950" y="1532200"/>
            <a:ext cx="1986050" cy="4308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Длина волны, м </a:t>
            </a:r>
            <a:endParaRPr sz="1600" dirty="0"/>
          </a:p>
        </p:txBody>
      </p:sp>
      <p:sp>
        <p:nvSpPr>
          <p:cNvPr id="171" name="Google Shape;171;g104a4e32922_0_65"/>
          <p:cNvSpPr/>
          <p:nvPr/>
        </p:nvSpPr>
        <p:spPr>
          <a:xfrm>
            <a:off x="3787500" y="588625"/>
            <a:ext cx="1569000" cy="7227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Вертикальный профиль пути </a:t>
            </a:r>
            <a:endParaRPr sz="1600" dirty="0"/>
          </a:p>
        </p:txBody>
      </p:sp>
      <p:sp>
        <p:nvSpPr>
          <p:cNvPr id="172" name="Google Shape;172;g104a4e32922_0_65"/>
          <p:cNvSpPr/>
          <p:nvPr/>
        </p:nvSpPr>
        <p:spPr>
          <a:xfrm>
            <a:off x="2163175" y="905000"/>
            <a:ext cx="1491000" cy="143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104a4e32922_0_65"/>
          <p:cNvSpPr/>
          <p:nvPr/>
        </p:nvSpPr>
        <p:spPr>
          <a:xfrm>
            <a:off x="805300" y="2997124"/>
            <a:ext cx="2445900" cy="15285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Коротковолновые неровности не принимаются во внимание при моделировании в УМ</a:t>
            </a:r>
            <a:endParaRPr dirty="0"/>
          </a:p>
        </p:txBody>
      </p:sp>
      <p:sp>
        <p:nvSpPr>
          <p:cNvPr id="174" name="Google Shape;174;g104a4e32922_0_65"/>
          <p:cNvSpPr/>
          <p:nvPr/>
        </p:nvSpPr>
        <p:spPr>
          <a:xfrm>
            <a:off x="3371984" y="2997301"/>
            <a:ext cx="2445900" cy="15285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Вызывают заметные колебания экипажа на подвеске, но не содержат длительных спусков и подъемов </a:t>
            </a:r>
            <a:endParaRPr dirty="0"/>
          </a:p>
        </p:txBody>
      </p:sp>
      <p:sp>
        <p:nvSpPr>
          <p:cNvPr id="175" name="Google Shape;175;g104a4e32922_0_65"/>
          <p:cNvSpPr/>
          <p:nvPr/>
        </p:nvSpPr>
        <p:spPr>
          <a:xfrm>
            <a:off x="5938667" y="2997301"/>
            <a:ext cx="2445900" cy="15285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Подъёмы и спуски, практически не вызывает колебаний экипажа на подвеске, но заметно влияет на продольную динамику, режим работы двигателя и трансмиссии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88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infotrans-logistic.ru/Image.do?image=MIBIS/MIBIS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26" y="490515"/>
            <a:ext cx="6164039" cy="411141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Измерительная система </a:t>
            </a:r>
            <a:r>
              <a:rPr lang="en-US" dirty="0" smtClean="0"/>
              <a:t>MIBIS (</a:t>
            </a:r>
            <a:r>
              <a:rPr lang="ru-RU" dirty="0" smtClean="0"/>
              <a:t>НПЦ ИНФОТРАНС</a:t>
            </a:r>
            <a:r>
              <a:rPr lang="en-US" dirty="0" smtClean="0"/>
              <a:t>)</a:t>
            </a:r>
            <a:endParaRPr dirty="0"/>
          </a:p>
        </p:txBody>
      </p:sp>
      <p:pic>
        <p:nvPicPr>
          <p:cNvPr id="1026" name="Picture 2" descr="http://www.infotrans-logistic.ru/Image.do?image=MIBIS/MIBIS_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1" r="14894"/>
          <a:stretch/>
        </p:blipFill>
        <p:spPr bwMode="auto">
          <a:xfrm>
            <a:off x="239962" y="411266"/>
            <a:ext cx="3371816" cy="31147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02927" y="393537"/>
            <a:ext cx="2893226" cy="4456944"/>
          </a:xfrm>
          <a:prstGeom prst="rect">
            <a:avLst/>
          </a:prstGeom>
          <a:solidFill>
            <a:srgbClr val="FFFFFF">
              <a:alpha val="83137"/>
            </a:srgbClr>
          </a:solidFill>
          <a:ln>
            <a:solidFill>
              <a:schemeClr val="tx1"/>
            </a:solidFill>
          </a:ln>
        </p:spPr>
        <p:txBody>
          <a:bodyPr wrap="square" lIns="180000" tIns="180000" rIns="180000" bIns="180000">
            <a:spAutoFit/>
          </a:bodyPr>
          <a:lstStyle/>
          <a:p>
            <a:pPr algn="l"/>
            <a:r>
              <a:rPr lang="ru-RU" sz="1600" b="1" dirty="0">
                <a:latin typeface="+mn-lt"/>
              </a:rPr>
              <a:t>MIBIS</a:t>
            </a:r>
            <a:r>
              <a:rPr lang="ru-RU" sz="1600" dirty="0">
                <a:latin typeface="+mn-lt"/>
              </a:rPr>
              <a:t> – многофункциональная инерциальная бесконтактная измерительная система </a:t>
            </a:r>
            <a:r>
              <a:rPr lang="en-US" sz="1600" dirty="0">
                <a:latin typeface="+mn-lt"/>
              </a:rPr>
              <a:t>(</a:t>
            </a:r>
            <a:r>
              <a:rPr lang="ru-RU" sz="1600" dirty="0">
                <a:latin typeface="+mn-lt"/>
              </a:rPr>
              <a:t>НПЦ ИНФОТРАНС</a:t>
            </a:r>
            <a:r>
              <a:rPr lang="en-US" sz="1600" dirty="0">
                <a:latin typeface="+mn-lt"/>
              </a:rPr>
              <a:t>)</a:t>
            </a:r>
            <a:r>
              <a:rPr lang="ru-RU" sz="1600" dirty="0">
                <a:latin typeface="+mn-lt"/>
              </a:rPr>
              <a:t>.</a:t>
            </a:r>
          </a:p>
          <a:p>
            <a:pPr algn="l">
              <a:spcBef>
                <a:spcPts val="600"/>
              </a:spcBef>
            </a:pPr>
            <a:r>
              <a:rPr lang="ru-RU" sz="1600" dirty="0">
                <a:latin typeface="+mn-lt"/>
              </a:rPr>
              <a:t>Измеряет параметры</a:t>
            </a:r>
          </a:p>
          <a:p>
            <a:pPr marL="360363" indent="-184150" algn="l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геометрии рельсовой колеи,</a:t>
            </a:r>
          </a:p>
          <a:p>
            <a:pPr marL="360363" indent="-184150" algn="l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поперечного профиля рельсов,</a:t>
            </a:r>
          </a:p>
          <a:p>
            <a:pPr marL="360363" indent="-184150" algn="l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коротких неровностей на рельсах</a:t>
            </a:r>
          </a:p>
          <a:p>
            <a:pPr marL="360363" indent="-184150" algn="l">
              <a:buFont typeface="Wingdings" panose="05000000000000000000" pitchFamily="2" charset="2"/>
              <a:buChar char="§"/>
            </a:pPr>
            <a:r>
              <a:rPr lang="ru-RU" sz="1600" dirty="0">
                <a:latin typeface="+mn-lt"/>
              </a:rPr>
              <a:t>продольного профиля пути</a:t>
            </a:r>
          </a:p>
          <a:p>
            <a:pPr algn="l">
              <a:spcBef>
                <a:spcPts val="600"/>
              </a:spcBef>
            </a:pPr>
            <a:r>
              <a:rPr lang="ru-RU" sz="1600" dirty="0" smtClean="0">
                <a:latin typeface="+mn-lt"/>
              </a:rPr>
              <a:t>с шагом 185 мм на скоростях</a:t>
            </a:r>
          </a:p>
          <a:p>
            <a:pPr algn="l">
              <a:spcBef>
                <a:spcPts val="0"/>
              </a:spcBef>
            </a:pPr>
            <a:r>
              <a:rPr lang="ru-RU" sz="1600" dirty="0" smtClean="0">
                <a:latin typeface="+mn-lt"/>
              </a:rPr>
              <a:t>до </a:t>
            </a:r>
            <a:r>
              <a:rPr lang="ru-RU" sz="1600" dirty="0">
                <a:latin typeface="+mn-lt"/>
              </a:rPr>
              <a:t>350 </a:t>
            </a:r>
            <a:r>
              <a:rPr lang="ru-RU" sz="1600" dirty="0" smtClean="0">
                <a:latin typeface="+mn-lt"/>
              </a:rPr>
              <a:t>км/ч</a:t>
            </a:r>
            <a:r>
              <a:rPr lang="ru-RU" sz="16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968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054" y="335610"/>
            <a:ext cx="8668713" cy="439538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>
            <a:spAutoFit/>
          </a:bodyPr>
          <a:lstStyle/>
          <a:p>
            <a:pPr algn="l"/>
            <a:r>
              <a:rPr lang="ru-RU" sz="2000" dirty="0">
                <a:latin typeface="+mn-lt"/>
              </a:rPr>
              <a:t>Исходные </a:t>
            </a:r>
            <a:r>
              <a:rPr lang="ru-RU" sz="2000" dirty="0" smtClean="0">
                <a:latin typeface="+mn-lt"/>
              </a:rPr>
              <a:t>данные о геометрии пути для </a:t>
            </a:r>
            <a:r>
              <a:rPr lang="ru-RU" sz="2000" dirty="0">
                <a:latin typeface="+mn-lt"/>
              </a:rPr>
              <a:t>использования в ПК «УМ» </a:t>
            </a:r>
            <a:r>
              <a:rPr lang="ru-RU" sz="2000" dirty="0" smtClean="0">
                <a:latin typeface="+mn-lt"/>
              </a:rPr>
              <a:t>–</a:t>
            </a:r>
          </a:p>
          <a:p>
            <a:pPr algn="l"/>
            <a:r>
              <a:rPr lang="ru-RU" sz="2000" dirty="0" smtClean="0">
                <a:latin typeface="+mn-lt"/>
              </a:rPr>
              <a:t>массив </a:t>
            </a:r>
            <a:r>
              <a:rPr lang="ru-RU" sz="2000" dirty="0">
                <a:latin typeface="+mn-lt"/>
              </a:rPr>
              <a:t>строк </a:t>
            </a:r>
            <a:r>
              <a:rPr lang="ru-RU" sz="2000" dirty="0" smtClean="0">
                <a:latin typeface="+mn-lt"/>
              </a:rPr>
              <a:t>вида</a:t>
            </a:r>
          </a:p>
          <a:p>
            <a:pPr indent="179388" algn="l"/>
            <a:endParaRPr lang="ru-RU" sz="800" dirty="0" smtClean="0">
              <a:latin typeface="+mn-lt"/>
            </a:endParaRPr>
          </a:p>
          <a:p>
            <a:pPr indent="179388" algn="l"/>
            <a:r>
              <a:rPr lang="ru-RU" sz="3200" dirty="0" smtClean="0">
                <a:latin typeface="+mn-lt"/>
              </a:rPr>
              <a:t>{</a:t>
            </a:r>
            <a:r>
              <a:rPr lang="ru-RU" sz="3200" i="1" dirty="0" smtClean="0">
                <a:latin typeface="+mn-lt"/>
              </a:rPr>
              <a:t>L</a:t>
            </a:r>
            <a:r>
              <a:rPr lang="ru-RU" sz="3200" dirty="0">
                <a:latin typeface="+mn-lt"/>
              </a:rPr>
              <a:t>; </a:t>
            </a:r>
            <a:r>
              <a:rPr lang="ru-RU" sz="3200" i="1" dirty="0">
                <a:latin typeface="+mn-lt"/>
              </a:rPr>
              <a:t>С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 smtClean="0">
                <a:latin typeface="+mn-lt"/>
              </a:rPr>
              <a:t>Grad</a:t>
            </a:r>
            <a:r>
              <a:rPr lang="ru-RU" sz="3200" dirty="0" smtClean="0">
                <a:latin typeface="+mn-lt"/>
              </a:rPr>
              <a:t>; </a:t>
            </a:r>
            <a:r>
              <a:rPr lang="en-US" sz="3200" i="1" dirty="0">
                <a:latin typeface="+mn-lt"/>
              </a:rPr>
              <a:t>G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 err="1">
                <a:latin typeface="+mn-lt"/>
              </a:rPr>
              <a:t>Lvl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>
                <a:latin typeface="+mn-lt"/>
              </a:rPr>
              <a:t>Lt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 err="1">
                <a:latin typeface="+mn-lt"/>
              </a:rPr>
              <a:t>Lg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>
                <a:latin typeface="+mn-lt"/>
              </a:rPr>
              <a:t>Alt</a:t>
            </a:r>
            <a:r>
              <a:rPr lang="ru-RU" sz="3200" dirty="0" smtClean="0">
                <a:latin typeface="+mn-lt"/>
              </a:rPr>
              <a:t>}</a:t>
            </a:r>
            <a:r>
              <a:rPr lang="ru-RU" sz="2200" dirty="0" smtClean="0">
                <a:latin typeface="+mn-lt"/>
              </a:rPr>
              <a:t>,</a:t>
            </a:r>
          </a:p>
          <a:p>
            <a:pPr indent="179388" algn="l"/>
            <a:r>
              <a:rPr lang="ru-RU" sz="2000" dirty="0" smtClean="0">
                <a:latin typeface="+mn-lt"/>
              </a:rPr>
              <a:t>где: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L</a:t>
            </a:r>
            <a:r>
              <a:rPr lang="ru-RU" sz="2000" dirty="0" smtClean="0">
                <a:latin typeface="+mn-lt"/>
              </a:rPr>
              <a:t> – линейная координата вдоль пути, м;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ru-RU" sz="2000" i="1" dirty="0" smtClean="0">
                <a:latin typeface="+mn-lt"/>
              </a:rPr>
              <a:t>С</a:t>
            </a:r>
            <a:r>
              <a:rPr lang="ru-RU" sz="2000" dirty="0" smtClean="0">
                <a:latin typeface="+mn-lt"/>
              </a:rPr>
              <a:t> – кривизна оси пути в плане, 1/м;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Grad</a:t>
            </a:r>
            <a:r>
              <a:rPr lang="ru-RU" sz="2000" dirty="0" smtClean="0">
                <a:latin typeface="+mn-lt"/>
              </a:rPr>
              <a:t> – уклон продольного профиля, рад;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G</a:t>
            </a:r>
            <a:r>
              <a:rPr lang="ru-RU" sz="2000" dirty="0" smtClean="0">
                <a:latin typeface="+mn-lt"/>
              </a:rPr>
              <a:t> – ширина колеи, м;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err="1" smtClean="0">
                <a:latin typeface="+mn-lt"/>
              </a:rPr>
              <a:t>Lvl</a:t>
            </a:r>
            <a:r>
              <a:rPr lang="ru-RU" sz="2000" dirty="0" smtClean="0">
                <a:latin typeface="+mn-lt"/>
              </a:rPr>
              <a:t> – уровень, м;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Lt</a:t>
            </a:r>
            <a:r>
              <a:rPr lang="ru-RU" sz="2000" dirty="0" smtClean="0">
                <a:latin typeface="+mn-lt"/>
              </a:rPr>
              <a:t> – геодезическая широта, °;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err="1" smtClean="0">
                <a:latin typeface="+mn-lt"/>
              </a:rPr>
              <a:t>Lg</a:t>
            </a:r>
            <a:r>
              <a:rPr lang="ru-RU" sz="2000" dirty="0" smtClean="0">
                <a:latin typeface="+mn-lt"/>
              </a:rPr>
              <a:t> – геодезическая долгота, °;</a:t>
            </a:r>
          </a:p>
          <a:p>
            <a:pPr marL="806450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Alt</a:t>
            </a:r>
            <a:r>
              <a:rPr lang="ru-RU" sz="2000" dirty="0" smtClean="0">
                <a:latin typeface="+mn-lt"/>
              </a:rPr>
              <a:t> – геодезическая высота, м.</a:t>
            </a:r>
            <a:endParaRPr lang="ru-RU" sz="2000" dirty="0">
              <a:latin typeface="+mn-lt"/>
            </a:endParaRPr>
          </a:p>
        </p:txBody>
      </p:sp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Измерительная система </a:t>
            </a:r>
            <a:r>
              <a:rPr lang="en-US" dirty="0"/>
              <a:t>MIBIS (</a:t>
            </a:r>
            <a:r>
              <a:rPr lang="ru-RU" dirty="0"/>
              <a:t>НПЦ ИНФОТРАНС</a:t>
            </a:r>
            <a:r>
              <a:rPr lang="en-US" dirty="0"/>
              <a:t>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109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054" y="335610"/>
            <a:ext cx="8859946" cy="1286845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>
            <a:spAutoFit/>
          </a:bodyPr>
          <a:lstStyle/>
          <a:p>
            <a:pPr algn="l"/>
            <a:r>
              <a:rPr lang="ru-RU" sz="2000" dirty="0" smtClean="0">
                <a:latin typeface="+mn-lt"/>
              </a:rPr>
              <a:t>Профили </a:t>
            </a:r>
            <a:r>
              <a:rPr lang="ru-RU" sz="2000" dirty="0">
                <a:latin typeface="+mn-lt"/>
              </a:rPr>
              <a:t>рельсов описываются </a:t>
            </a:r>
            <a:r>
              <a:rPr lang="ru-RU" sz="2000" dirty="0" smtClean="0">
                <a:latin typeface="+mn-lt"/>
              </a:rPr>
              <a:t>множествами </a:t>
            </a:r>
            <a:r>
              <a:rPr lang="ru-RU" sz="2000" dirty="0">
                <a:latin typeface="+mn-lt"/>
              </a:rPr>
              <a:t>точек в локальной </a:t>
            </a:r>
            <a:r>
              <a:rPr lang="ru-RU" sz="2000" dirty="0" smtClean="0">
                <a:latin typeface="+mn-lt"/>
              </a:rPr>
              <a:t>поперечной </a:t>
            </a:r>
            <a:r>
              <a:rPr lang="ru-RU" sz="2000" dirty="0">
                <a:latin typeface="+mn-lt"/>
              </a:rPr>
              <a:t>системе координат пути (</a:t>
            </a:r>
            <a:r>
              <a:rPr lang="ru-RU" sz="2000" i="1" dirty="0">
                <a:latin typeface="+mn-lt"/>
              </a:rPr>
              <a:t>y</a:t>
            </a:r>
            <a:r>
              <a:rPr lang="ru-RU" sz="2000" dirty="0">
                <a:latin typeface="+mn-lt"/>
              </a:rPr>
              <a:t>, </a:t>
            </a:r>
            <a:r>
              <a:rPr lang="ru-RU" sz="2000" i="1" dirty="0">
                <a:latin typeface="+mn-lt"/>
              </a:rPr>
              <a:t>z</a:t>
            </a:r>
            <a:r>
              <a:rPr lang="ru-RU" sz="2000" dirty="0" smtClean="0">
                <a:latin typeface="+mn-lt"/>
              </a:rPr>
              <a:t>).</a:t>
            </a:r>
          </a:p>
          <a:p>
            <a:pPr algn="l"/>
            <a:r>
              <a:rPr lang="ru-RU" sz="2000" dirty="0" smtClean="0">
                <a:latin typeface="+mn-lt"/>
              </a:rPr>
              <a:t>Каждая </a:t>
            </a:r>
            <a:r>
              <a:rPr lang="ru-RU" sz="2000" dirty="0">
                <a:latin typeface="+mn-lt"/>
              </a:rPr>
              <a:t>строка файла исходных данных содержит следующие поля</a:t>
            </a:r>
            <a:r>
              <a:rPr lang="ru-RU" sz="2000" dirty="0" smtClean="0">
                <a:latin typeface="+mn-lt"/>
              </a:rPr>
              <a:t>:</a:t>
            </a:r>
            <a:endParaRPr lang="ru-RU" sz="2000" dirty="0">
              <a:latin typeface="+mn-lt"/>
            </a:endParaRPr>
          </a:p>
        </p:txBody>
      </p:sp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Измерительная система </a:t>
            </a:r>
            <a:r>
              <a:rPr lang="en-US" dirty="0"/>
              <a:t>MIBIS (</a:t>
            </a:r>
            <a:r>
              <a:rPr lang="ru-RU" dirty="0"/>
              <a:t>НПЦ ИНФОТРАНС</a:t>
            </a:r>
            <a:r>
              <a:rPr lang="en-US" dirty="0"/>
              <a:t>)</a:t>
            </a:r>
            <a:endParaRPr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054" y="3413516"/>
            <a:ext cx="8668713" cy="97906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>
            <a:spAutoFit/>
          </a:bodyPr>
          <a:lstStyle/>
          <a:p>
            <a:pPr algn="l"/>
            <a:r>
              <a:rPr lang="ru-RU" sz="2000" dirty="0" smtClean="0"/>
              <a:t>Точки </a:t>
            </a:r>
            <a:r>
              <a:rPr lang="ru-RU" sz="2000" dirty="0"/>
              <a:t>с минимальным по модулю значением координаты </a:t>
            </a:r>
            <a:r>
              <a:rPr lang="ru-RU" sz="2000" i="1" dirty="0"/>
              <a:t>y</a:t>
            </a:r>
            <a:r>
              <a:rPr lang="ru-RU" sz="2000" dirty="0"/>
              <a:t> на правом и левом рельсах описывают уровень головок рельсов.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4054" y="1327718"/>
            <a:ext cx="8859946" cy="2164009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>
            <a:spAutoFit/>
          </a:bodyPr>
          <a:lstStyle/>
          <a:p>
            <a:pPr indent="179388" algn="l"/>
            <a:r>
              <a:rPr lang="ru-RU" sz="3200" dirty="0" smtClean="0">
                <a:latin typeface="+mn-lt"/>
              </a:rPr>
              <a:t>{</a:t>
            </a:r>
            <a:r>
              <a:rPr lang="ru-RU" sz="3200" i="1" dirty="0" smtClean="0">
                <a:latin typeface="+mn-lt"/>
              </a:rPr>
              <a:t>L</a:t>
            </a:r>
            <a:r>
              <a:rPr lang="ru-RU" sz="3200" dirty="0">
                <a:latin typeface="+mn-lt"/>
              </a:rPr>
              <a:t>; </a:t>
            </a:r>
            <a:r>
              <a:rPr lang="en-US" sz="3200" i="1" dirty="0" smtClean="0">
                <a:latin typeface="+mn-lt"/>
              </a:rPr>
              <a:t>N</a:t>
            </a:r>
            <a:r>
              <a:rPr lang="ru-RU" sz="3200" dirty="0" smtClean="0">
                <a:latin typeface="+mn-lt"/>
              </a:rPr>
              <a:t>; </a:t>
            </a:r>
            <a:r>
              <a:rPr lang="en-US" sz="3200" dirty="0"/>
              <a:t>(</a:t>
            </a:r>
            <a:r>
              <a:rPr lang="en-US" sz="3200" i="1" dirty="0"/>
              <a:t>x</a:t>
            </a:r>
            <a:r>
              <a:rPr lang="en-US" sz="3200" baseline="-25000" dirty="0"/>
              <a:t>1</a:t>
            </a:r>
            <a:r>
              <a:rPr lang="en-US" sz="3200" dirty="0"/>
              <a:t>; </a:t>
            </a:r>
            <a:r>
              <a:rPr lang="en-US" sz="3200" i="1" dirty="0"/>
              <a:t>y</a:t>
            </a:r>
            <a:r>
              <a:rPr lang="en-US" sz="3200" baseline="-25000" dirty="0"/>
              <a:t>1</a:t>
            </a:r>
            <a:r>
              <a:rPr lang="en-US" sz="3200" dirty="0"/>
              <a:t>), (</a:t>
            </a:r>
            <a:r>
              <a:rPr lang="en-US" sz="3200" i="1" dirty="0"/>
              <a:t>x</a:t>
            </a:r>
            <a:r>
              <a:rPr lang="en-US" sz="3200" baseline="-25000" dirty="0"/>
              <a:t>2</a:t>
            </a:r>
            <a:r>
              <a:rPr lang="en-US" sz="3200" dirty="0"/>
              <a:t>; </a:t>
            </a:r>
            <a:r>
              <a:rPr lang="en-US" sz="3200" i="1" dirty="0"/>
              <a:t>y</a:t>
            </a:r>
            <a:r>
              <a:rPr lang="en-US" sz="3200" baseline="-25000" dirty="0"/>
              <a:t>2</a:t>
            </a:r>
            <a:r>
              <a:rPr lang="en-US" sz="3200" dirty="0"/>
              <a:t>), …. </a:t>
            </a:r>
            <a:r>
              <a:rPr lang="ru-RU" sz="3200" dirty="0"/>
              <a:t>(</a:t>
            </a:r>
            <a:r>
              <a:rPr lang="en-US" sz="3200" i="1" dirty="0" err="1"/>
              <a:t>x</a:t>
            </a:r>
            <a:r>
              <a:rPr lang="en-US" sz="3200" i="1" baseline="-25000" dirty="0" err="1"/>
              <a:t>N</a:t>
            </a:r>
            <a:r>
              <a:rPr lang="ru-RU" sz="3200" dirty="0"/>
              <a:t>; </a:t>
            </a:r>
            <a:r>
              <a:rPr lang="en-US" sz="3200" i="1" dirty="0" err="1"/>
              <a:t>y</a:t>
            </a:r>
            <a:r>
              <a:rPr lang="en-US" sz="3200" i="1" baseline="-25000" dirty="0" err="1"/>
              <a:t>N</a:t>
            </a:r>
            <a:r>
              <a:rPr lang="ru-RU" sz="3200" dirty="0"/>
              <a:t>)</a:t>
            </a:r>
            <a:r>
              <a:rPr lang="ru-RU" sz="3200" dirty="0" smtClean="0">
                <a:latin typeface="+mn-lt"/>
              </a:rPr>
              <a:t>}</a:t>
            </a:r>
            <a:r>
              <a:rPr lang="ru-RU" sz="2200" dirty="0" smtClean="0">
                <a:latin typeface="+mn-lt"/>
              </a:rPr>
              <a:t>,</a:t>
            </a:r>
          </a:p>
          <a:p>
            <a:pPr algn="l">
              <a:spcBef>
                <a:spcPts val="600"/>
              </a:spcBef>
            </a:pPr>
            <a:r>
              <a:rPr lang="ru-RU" sz="2000" dirty="0" smtClean="0">
                <a:latin typeface="+mn-lt"/>
              </a:rPr>
              <a:t>где:</a:t>
            </a:r>
          </a:p>
          <a:p>
            <a:pPr marL="358775" indent="-179388" algn="l">
              <a:buFont typeface="Wingdings" panose="05000000000000000000" pitchFamily="2" charset="2"/>
              <a:buChar char="§"/>
            </a:pPr>
            <a:r>
              <a:rPr lang="en-US" sz="2000" i="1" dirty="0" smtClean="0">
                <a:latin typeface="+mn-lt"/>
              </a:rPr>
              <a:t>L</a:t>
            </a:r>
            <a:r>
              <a:rPr lang="ru-RU" sz="2000" dirty="0" smtClean="0">
                <a:latin typeface="+mn-lt"/>
              </a:rPr>
              <a:t> – линейная координата вдоль пути, м;</a:t>
            </a:r>
          </a:p>
          <a:p>
            <a:pPr marL="358775" indent="-179388" algn="l">
              <a:buFont typeface="Wingdings" panose="05000000000000000000" pitchFamily="2" charset="2"/>
              <a:buChar char="§"/>
            </a:pPr>
            <a:r>
              <a:rPr lang="en-US" sz="2000" i="1" dirty="0"/>
              <a:t>N</a:t>
            </a:r>
            <a:r>
              <a:rPr lang="ru-RU" sz="2000" dirty="0"/>
              <a:t> – количество точек профиля в сечении</a:t>
            </a:r>
            <a:r>
              <a:rPr lang="ru-RU" sz="2000" dirty="0" smtClean="0"/>
              <a:t>;</a:t>
            </a:r>
            <a:endParaRPr lang="ru-RU" sz="2000" dirty="0" smtClean="0">
              <a:latin typeface="+mn-lt"/>
            </a:endParaRPr>
          </a:p>
          <a:p>
            <a:pPr marL="358775" indent="-179388" algn="l">
              <a:buFont typeface="Wingdings" panose="05000000000000000000" pitchFamily="2" charset="2"/>
              <a:buChar char="§"/>
            </a:pPr>
            <a:r>
              <a:rPr lang="ru-RU" sz="2000" i="1" dirty="0"/>
              <a:t>x</a:t>
            </a:r>
            <a:r>
              <a:rPr lang="en-US" sz="2000" i="1" baseline="-25000" dirty="0" err="1"/>
              <a:t>i</a:t>
            </a:r>
            <a:r>
              <a:rPr lang="ru-RU" sz="2000" i="1" dirty="0"/>
              <a:t>,</a:t>
            </a:r>
            <a:r>
              <a:rPr lang="ru-RU" sz="2000" dirty="0"/>
              <a:t> </a:t>
            </a:r>
            <a:r>
              <a:rPr lang="en-US" sz="2000" i="1" dirty="0" err="1"/>
              <a:t>y</a:t>
            </a:r>
            <a:r>
              <a:rPr lang="en-US" sz="2000" i="1" baseline="-25000" dirty="0" err="1"/>
              <a:t>i</a:t>
            </a:r>
            <a:r>
              <a:rPr lang="en-US" sz="2000" dirty="0"/>
              <a:t> </a:t>
            </a:r>
            <a:r>
              <a:rPr lang="ru-RU" sz="2000" dirty="0"/>
              <a:t>– координаты </a:t>
            </a:r>
            <a:r>
              <a:rPr lang="en-US" sz="2000" i="1" dirty="0" err="1"/>
              <a:t>i</a:t>
            </a:r>
            <a:r>
              <a:rPr lang="ru-RU" sz="2000" dirty="0"/>
              <a:t>-й точки вдоль поперечной и </a:t>
            </a:r>
            <a:r>
              <a:rPr lang="ru-RU" sz="2000" dirty="0" smtClean="0"/>
              <a:t>вертикальной осей пути.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9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Этапы импорта исходных данных</a:t>
            </a: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311231" y="376517"/>
            <a:ext cx="847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+mn-lt"/>
              </a:rPr>
              <a:t>Пользователь задает каталог размещения данных</a:t>
            </a:r>
            <a:endParaRPr lang="ru-RU" sz="20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1231" y="817019"/>
            <a:ext cx="8476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+mn-lt"/>
              </a:rPr>
              <a:t>Приложение (разрабатывается в среде </a:t>
            </a:r>
            <a:r>
              <a:rPr lang="en-US" sz="2000" dirty="0" smtClean="0">
                <a:latin typeface="+mn-lt"/>
              </a:rPr>
              <a:t>MATLAB) </a:t>
            </a:r>
            <a:r>
              <a:rPr lang="ru-RU" sz="2000" dirty="0" smtClean="0">
                <a:latin typeface="+mn-lt"/>
              </a:rPr>
              <a:t>сканирует каталог и консолидирует все найденные данные в единый массив</a:t>
            </a:r>
            <a:endParaRPr lang="ru-RU" sz="20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231" y="2005799"/>
            <a:ext cx="847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+mn-lt"/>
              </a:rPr>
              <a:t>Приложение проверяет корректность данных</a:t>
            </a:r>
            <a:endParaRPr lang="ru-RU" sz="20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1231" y="1565297"/>
            <a:ext cx="847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+mn-lt"/>
              </a:rPr>
              <a:t>Пользователь задает </a:t>
            </a:r>
            <a:r>
              <a:rPr lang="ru-RU" sz="2000" dirty="0" smtClean="0"/>
              <a:t>служебные </a:t>
            </a:r>
            <a:r>
              <a:rPr lang="ru-RU" sz="2000" dirty="0"/>
              <a:t>параметры импорта и обработки </a:t>
            </a:r>
            <a:r>
              <a:rPr lang="ru-RU" sz="2000" dirty="0" smtClean="0"/>
              <a:t>данных</a:t>
            </a:r>
            <a:endParaRPr lang="ru-RU" sz="20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231" y="2446301"/>
            <a:ext cx="8476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n-US" sz="2000" dirty="0" err="1" smtClean="0"/>
              <a:t>Информация</a:t>
            </a:r>
            <a:r>
              <a:rPr lang="en-US" sz="2000" dirty="0" smtClean="0"/>
              <a:t> о </a:t>
            </a:r>
            <a:r>
              <a:rPr lang="en-US" sz="2000" dirty="0" err="1"/>
              <a:t>пути</a:t>
            </a:r>
            <a:r>
              <a:rPr lang="en-US" sz="2000" dirty="0"/>
              <a:t> </a:t>
            </a:r>
            <a:r>
              <a:rPr lang="en-US" sz="2000" dirty="0" err="1"/>
              <a:t>преобразуется</a:t>
            </a:r>
            <a:r>
              <a:rPr lang="en-US" sz="2000" dirty="0"/>
              <a:t> в </a:t>
            </a:r>
            <a:r>
              <a:rPr lang="en-US" sz="2000" dirty="0" err="1" smtClean="0"/>
              <a:t>форматы</a:t>
            </a:r>
            <a:r>
              <a:rPr lang="ru-RU" sz="2000" dirty="0" smtClean="0"/>
              <a:t> </a:t>
            </a:r>
            <a:r>
              <a:rPr lang="en-US" sz="2000" dirty="0" smtClean="0"/>
              <a:t>ПК </a:t>
            </a:r>
            <a:r>
              <a:rPr lang="en-US" sz="2000" dirty="0"/>
              <a:t>«УМ» и </a:t>
            </a:r>
            <a:r>
              <a:rPr lang="en-US" sz="2000" dirty="0" err="1"/>
              <a:t>сохраняется</a:t>
            </a:r>
            <a:r>
              <a:rPr lang="en-US" sz="2000" dirty="0"/>
              <a:t> в </a:t>
            </a:r>
            <a:r>
              <a:rPr lang="en-US" sz="2000" dirty="0" err="1" smtClean="0"/>
              <a:t>файлах</a:t>
            </a:r>
            <a:r>
              <a:rPr lang="en-US" sz="2000" dirty="0" smtClean="0"/>
              <a:t> </a:t>
            </a:r>
            <a:r>
              <a:rPr lang="en-US" sz="2000" dirty="0" err="1" smtClean="0"/>
              <a:t>опис</a:t>
            </a:r>
            <a:r>
              <a:rPr lang="ru-RU" sz="2000" dirty="0" err="1" smtClean="0"/>
              <a:t>ания</a:t>
            </a:r>
            <a:r>
              <a:rPr lang="en-US" sz="2000" dirty="0" smtClean="0"/>
              <a:t> </a:t>
            </a:r>
            <a:r>
              <a:rPr lang="en-US" sz="2000" dirty="0" err="1" smtClean="0"/>
              <a:t>макрогеометри</a:t>
            </a:r>
            <a:r>
              <a:rPr lang="ru-RU" sz="2000" dirty="0" smtClean="0"/>
              <a:t>и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err="1" smtClean="0"/>
              <a:t>неровност</a:t>
            </a:r>
            <a:r>
              <a:rPr lang="ru-RU" sz="2000" dirty="0" smtClean="0"/>
              <a:t>ей</a:t>
            </a:r>
            <a:r>
              <a:rPr lang="en-US" sz="2000" dirty="0" smtClean="0"/>
              <a:t> </a:t>
            </a:r>
            <a:r>
              <a:rPr lang="en-US" sz="2000" dirty="0" err="1"/>
              <a:t>пути</a:t>
            </a:r>
            <a:r>
              <a:rPr lang="en-US" sz="2000" dirty="0"/>
              <a:t> (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*.mcg</a:t>
            </a:r>
            <a:r>
              <a:rPr lang="en-US" sz="2000" dirty="0"/>
              <a:t>,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*.way</a:t>
            </a:r>
            <a:r>
              <a:rPr lang="en-US" sz="2000" dirty="0"/>
              <a:t>,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*.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lvp</a:t>
            </a:r>
            <a:r>
              <a:rPr lang="en-US" sz="2000" dirty="0"/>
              <a:t>).</a:t>
            </a:r>
            <a:endParaRPr lang="ru-RU" sz="20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231" y="3502356"/>
            <a:ext cx="8476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sz="2000" dirty="0" smtClean="0"/>
              <a:t>Профили рельсов формируются </a:t>
            </a:r>
            <a:r>
              <a:rPr lang="ru-RU" sz="2000" dirty="0"/>
              <a:t>и </a:t>
            </a:r>
            <a:r>
              <a:rPr lang="ru-RU" sz="2000" dirty="0" smtClean="0"/>
              <a:t>центрируются; средней </a:t>
            </a:r>
            <a:r>
              <a:rPr lang="ru-RU" sz="2000" dirty="0"/>
              <a:t>точке головки рельса </a:t>
            </a:r>
            <a:r>
              <a:rPr lang="ru-RU" sz="2000" dirty="0" smtClean="0"/>
              <a:t>сообщаются координаты </a:t>
            </a:r>
            <a:r>
              <a:rPr lang="ru-RU" sz="2000" dirty="0"/>
              <a:t>(0, 0</a:t>
            </a:r>
            <a:r>
              <a:rPr lang="ru-RU" sz="2000" dirty="0" smtClean="0"/>
              <a:t>); полученные </a:t>
            </a:r>
            <a:r>
              <a:rPr lang="ru-RU" sz="2000" dirty="0"/>
              <a:t>профили сохраняются в файлы </a:t>
            </a:r>
            <a:r>
              <a:rPr lang="ru-RU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*.</a:t>
            </a:r>
            <a:r>
              <a:rPr lang="ru-RU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rpf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094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Проверка корректности данных пути </a:t>
            </a: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311231" y="400421"/>
            <a:ext cx="8476212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1000" b="1" dirty="0" smtClean="0"/>
              <a:t>Линейная координата</a:t>
            </a:r>
            <a:r>
              <a:rPr lang="ru-RU" sz="1000" b="1" dirty="0"/>
              <a:t>, </a:t>
            </a:r>
            <a:r>
              <a:rPr lang="ru-RU" sz="1000" b="1" dirty="0" smtClean="0"/>
              <a:t>км</a:t>
            </a:r>
            <a:endParaRPr lang="ru-RU" sz="1000" dirty="0"/>
          </a:p>
          <a:p>
            <a:pPr marL="268288" lvl="1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Монотонно убывающая или возрастающая последовательность</a:t>
            </a:r>
          </a:p>
          <a:p>
            <a:pPr marL="268288" lvl="1" indent="-88900" algn="l">
              <a:buFont typeface="Wingdings" panose="05000000000000000000" pitchFamily="2" charset="2"/>
              <a:buChar char="§"/>
            </a:pPr>
            <a:r>
              <a:rPr lang="ru-RU" sz="1000" dirty="0" smtClean="0"/>
              <a:t>Выбросы </a:t>
            </a:r>
            <a:r>
              <a:rPr lang="ru-RU" sz="1000" dirty="0"/>
              <a:t>в </a:t>
            </a:r>
            <a:r>
              <a:rPr lang="ru-RU" sz="1000" dirty="0" smtClean="0"/>
              <a:t>последовательности</a:t>
            </a:r>
            <a:endParaRPr lang="ru-RU" sz="1000" dirty="0"/>
          </a:p>
          <a:p>
            <a:pPr marL="268288" lvl="1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Различия между соседними </a:t>
            </a:r>
            <a:r>
              <a:rPr lang="ru-RU" sz="1000" dirty="0" smtClean="0"/>
              <a:t>числами: </a:t>
            </a:r>
            <a:r>
              <a:rPr lang="ru-RU" sz="1000" dirty="0"/>
              <a:t>не более 1</a:t>
            </a:r>
          </a:p>
          <a:p>
            <a:pPr marL="268288" lvl="1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Положительные числа</a:t>
            </a:r>
          </a:p>
          <a:p>
            <a:pPr marL="268288" lvl="1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не исправлять.</a:t>
            </a:r>
          </a:p>
          <a:p>
            <a:pPr lvl="0" algn="l">
              <a:spcBef>
                <a:spcPts val="600"/>
              </a:spcBef>
            </a:pPr>
            <a:r>
              <a:rPr lang="ru-RU" sz="1000" b="1" dirty="0" smtClean="0"/>
              <a:t>Линейная </a:t>
            </a:r>
            <a:r>
              <a:rPr lang="ru-RU" sz="1000" b="1" dirty="0"/>
              <a:t>координата, </a:t>
            </a:r>
            <a:r>
              <a:rPr lang="ru-RU" sz="1000" b="1" dirty="0" smtClean="0"/>
              <a:t>м</a:t>
            </a:r>
            <a:endParaRPr lang="ru-RU" sz="1000" dirty="0"/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Монотонно возрастающая последовательность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Различия между соседними числами не более 0.186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Положительные числа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усреднять линейно.</a:t>
            </a:r>
          </a:p>
          <a:p>
            <a:pPr lvl="0" algn="l">
              <a:spcBef>
                <a:spcPts val="600"/>
              </a:spcBef>
            </a:pPr>
            <a:r>
              <a:rPr lang="ru-RU" sz="1000" b="1" dirty="0"/>
              <a:t>Уровень, </a:t>
            </a:r>
            <a:r>
              <a:rPr lang="ru-RU" sz="1000" b="1" dirty="0" smtClean="0"/>
              <a:t>м</a:t>
            </a:r>
            <a:endParaRPr lang="ru-RU" sz="1000" dirty="0"/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Ограничение на максимальное различие соседних чисел – на основе максимального различия в имеющихся данных.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усреднять линейно.</a:t>
            </a:r>
          </a:p>
          <a:p>
            <a:pPr lvl="0" algn="l">
              <a:spcBef>
                <a:spcPts val="600"/>
              </a:spcBef>
            </a:pPr>
            <a:r>
              <a:rPr lang="ru-RU" sz="1000" b="1" dirty="0" smtClean="0"/>
              <a:t>Шаблон (колея), м</a:t>
            </a:r>
            <a:endParaRPr lang="ru-RU" sz="1000" dirty="0"/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Положительные числа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Ограничение на максимальное различие соседних чисел – на основе максимального различия в имеющихся данных.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усреднять линейно.</a:t>
            </a:r>
          </a:p>
          <a:p>
            <a:pPr lvl="0" algn="l">
              <a:spcBef>
                <a:spcPts val="600"/>
              </a:spcBef>
            </a:pPr>
            <a:r>
              <a:rPr lang="ru-RU" sz="1000" b="1" dirty="0" smtClean="0"/>
              <a:t>Кривизна</a:t>
            </a:r>
            <a:r>
              <a:rPr lang="ru-RU" sz="1000" b="1" dirty="0"/>
              <a:t>, </a:t>
            </a:r>
            <a:r>
              <a:rPr lang="ru-RU" sz="1000" b="1" dirty="0" smtClean="0"/>
              <a:t>1/м</a:t>
            </a:r>
            <a:endParaRPr lang="ru-RU" sz="1000" dirty="0"/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Ограничение на максимальное различие соседних чисел – на основе максимального различия в имеющихся данных.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Предельное значение.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усреднять линейно. </a:t>
            </a:r>
          </a:p>
          <a:p>
            <a:pPr lvl="0" algn="l">
              <a:spcBef>
                <a:spcPts val="600"/>
              </a:spcBef>
            </a:pPr>
            <a:r>
              <a:rPr lang="ru-RU" sz="1000" b="1" dirty="0"/>
              <a:t>Фактический уклон, </a:t>
            </a:r>
            <a:r>
              <a:rPr lang="ru-RU" sz="1000" b="1" dirty="0" smtClean="0"/>
              <a:t>‰</a:t>
            </a:r>
            <a:endParaRPr lang="ru-RU" sz="1000" dirty="0"/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Ограничение на максимальное различие соседних чисел – на основе максимального различия в имеющихся данных.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Предельное значение </a:t>
            </a:r>
          </a:p>
          <a:p>
            <a:pPr marL="268288" indent="-88900" algn="l">
              <a:buFont typeface="Wingdings" panose="05000000000000000000" pitchFamily="2" charset="2"/>
              <a:buChar char="§"/>
            </a:pPr>
            <a:r>
              <a:rPr lang="ru-RU" sz="1000" dirty="0"/>
              <a:t>Подозрительные значения: указывать позицию, сообщение об ошибке, усреднять линейно. </a:t>
            </a:r>
          </a:p>
        </p:txBody>
      </p:sp>
      <p:sp>
        <p:nvSpPr>
          <p:cNvPr id="9" name="Google Shape;173;g104a4e32922_0_65"/>
          <p:cNvSpPr/>
          <p:nvPr/>
        </p:nvSpPr>
        <p:spPr>
          <a:xfrm>
            <a:off x="5735887" y="400910"/>
            <a:ext cx="3258699" cy="1947848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/>
            <a:r>
              <a:rPr lang="en-US" i="1" dirty="0"/>
              <a:t>L</a:t>
            </a:r>
            <a:r>
              <a:rPr lang="ru-RU" dirty="0"/>
              <a:t> – линейная координата вдоль </a:t>
            </a:r>
            <a:r>
              <a:rPr lang="ru-RU" dirty="0" smtClean="0"/>
              <a:t>пути;</a:t>
            </a:r>
            <a:endParaRPr lang="ru-RU" dirty="0"/>
          </a:p>
          <a:p>
            <a:pPr algn="l"/>
            <a:r>
              <a:rPr lang="ru-RU" i="1" dirty="0"/>
              <a:t>С</a:t>
            </a:r>
            <a:r>
              <a:rPr lang="ru-RU" dirty="0"/>
              <a:t> – кривизна оси пути в </a:t>
            </a:r>
            <a:r>
              <a:rPr lang="ru-RU" dirty="0" smtClean="0"/>
              <a:t>плане</a:t>
            </a:r>
            <a:r>
              <a:rPr lang="en-US" dirty="0" smtClean="0"/>
              <a:t>;</a:t>
            </a:r>
            <a:endParaRPr lang="ru-RU" dirty="0"/>
          </a:p>
          <a:p>
            <a:pPr algn="l"/>
            <a:r>
              <a:rPr lang="en-US" i="1" dirty="0"/>
              <a:t>Grad</a:t>
            </a:r>
            <a:r>
              <a:rPr lang="ru-RU" dirty="0"/>
              <a:t> – уклон продольного </a:t>
            </a:r>
            <a:r>
              <a:rPr lang="ru-RU" dirty="0" smtClean="0"/>
              <a:t>профиля</a:t>
            </a:r>
            <a:r>
              <a:rPr lang="en-US" dirty="0" smtClean="0"/>
              <a:t>;</a:t>
            </a:r>
            <a:endParaRPr lang="ru-RU" dirty="0"/>
          </a:p>
          <a:p>
            <a:pPr algn="l"/>
            <a:r>
              <a:rPr lang="en-US" i="1" dirty="0"/>
              <a:t>G</a:t>
            </a:r>
            <a:r>
              <a:rPr lang="ru-RU" dirty="0"/>
              <a:t> – </a:t>
            </a:r>
            <a:r>
              <a:rPr lang="ru-RU" dirty="0" smtClean="0"/>
              <a:t>ширина колеи</a:t>
            </a:r>
            <a:r>
              <a:rPr lang="en-US" dirty="0"/>
              <a:t>;</a:t>
            </a:r>
            <a:endParaRPr lang="ru-RU" dirty="0"/>
          </a:p>
          <a:p>
            <a:pPr algn="l"/>
            <a:r>
              <a:rPr lang="en-US" i="1" dirty="0" err="1"/>
              <a:t>Lvl</a:t>
            </a:r>
            <a:r>
              <a:rPr lang="ru-RU" dirty="0"/>
              <a:t> – </a:t>
            </a:r>
            <a:r>
              <a:rPr lang="ru-RU" dirty="0" smtClean="0"/>
              <a:t>уровень;</a:t>
            </a:r>
            <a:endParaRPr lang="ru-RU" dirty="0"/>
          </a:p>
          <a:p>
            <a:pPr algn="l"/>
            <a:r>
              <a:rPr lang="en-US" i="1" dirty="0"/>
              <a:t>Lt</a:t>
            </a:r>
            <a:r>
              <a:rPr lang="ru-RU" dirty="0"/>
              <a:t> – геодезическая </a:t>
            </a:r>
            <a:r>
              <a:rPr lang="ru-RU" dirty="0" smtClean="0"/>
              <a:t>широта;</a:t>
            </a:r>
            <a:endParaRPr lang="ru-RU" dirty="0"/>
          </a:p>
          <a:p>
            <a:pPr algn="l"/>
            <a:r>
              <a:rPr lang="en-US" i="1" dirty="0" err="1"/>
              <a:t>Lg</a:t>
            </a:r>
            <a:r>
              <a:rPr lang="ru-RU" dirty="0"/>
              <a:t> – геодезическая </a:t>
            </a:r>
            <a:r>
              <a:rPr lang="ru-RU" dirty="0" smtClean="0"/>
              <a:t>долгота;</a:t>
            </a:r>
            <a:endParaRPr lang="ru-RU" dirty="0"/>
          </a:p>
          <a:p>
            <a:pPr algn="l"/>
            <a:r>
              <a:rPr lang="en-US" i="1" dirty="0"/>
              <a:t>Alt</a:t>
            </a:r>
            <a:r>
              <a:rPr lang="ru-RU" dirty="0"/>
              <a:t> – геодезическая </a:t>
            </a:r>
            <a:r>
              <a:rPr lang="ru-RU" dirty="0" smtClean="0"/>
              <a:t>высота.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14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305255" y="0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Преобразование импортируемых данных пути</a:t>
            </a:r>
            <a:endParaRPr dirty="0"/>
          </a:p>
        </p:txBody>
      </p:sp>
      <p:sp>
        <p:nvSpPr>
          <p:cNvPr id="8" name="Google Shape;173;g104a4e32922_0_65"/>
          <p:cNvSpPr/>
          <p:nvPr/>
        </p:nvSpPr>
        <p:spPr>
          <a:xfrm>
            <a:off x="321207" y="1337830"/>
            <a:ext cx="3384205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ru-RU" sz="1800" b="1" i="1" dirty="0" smtClean="0"/>
              <a:t>С</a:t>
            </a:r>
            <a:r>
              <a:rPr lang="ru-RU" sz="1800" dirty="0" smtClean="0"/>
              <a:t> </a:t>
            </a:r>
            <a:r>
              <a:rPr lang="ru-RU" sz="1800" dirty="0"/>
              <a:t>– кривизна оси пути в </a:t>
            </a:r>
            <a:r>
              <a:rPr lang="ru-RU" sz="1800" dirty="0" smtClean="0"/>
              <a:t>плане</a:t>
            </a:r>
            <a:endParaRPr lang="ru-RU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311231" y="376517"/>
            <a:ext cx="8476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lvl="0" indent="-268288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+mn-lt"/>
              </a:rPr>
              <a:t>Траектория оси пути в плане </a:t>
            </a:r>
            <a:r>
              <a:rPr lang="ru-RU" sz="2200" dirty="0" smtClean="0">
                <a:latin typeface="+mn-lt"/>
              </a:rPr>
              <a:t>восстанавливается</a:t>
            </a:r>
            <a:r>
              <a:rPr lang="en-US" sz="2200" dirty="0" smtClean="0">
                <a:latin typeface="+mn-lt"/>
              </a:rPr>
              <a:t> </a:t>
            </a:r>
            <a:r>
              <a:rPr lang="ru-RU" sz="2200" dirty="0" smtClean="0">
                <a:latin typeface="+mn-lt"/>
              </a:rPr>
              <a:t>двойным</a:t>
            </a:r>
            <a:endParaRPr lang="en-US" sz="2200" dirty="0" smtClean="0">
              <a:latin typeface="+mn-lt"/>
            </a:endParaRPr>
          </a:p>
          <a:p>
            <a:pPr marL="268288" lvl="0" algn="just"/>
            <a:r>
              <a:rPr lang="ru-RU" sz="2200" dirty="0" smtClean="0">
                <a:latin typeface="+mn-lt"/>
              </a:rPr>
              <a:t>интегрированием</a:t>
            </a:r>
            <a:r>
              <a:rPr lang="en-US" sz="2200" dirty="0" smtClean="0">
                <a:latin typeface="+mn-lt"/>
              </a:rPr>
              <a:t> </a:t>
            </a:r>
            <a:r>
              <a:rPr lang="ru-RU" sz="2200" dirty="0" smtClean="0">
                <a:latin typeface="+mn-lt"/>
              </a:rPr>
              <a:t>сигнала </a:t>
            </a:r>
            <a:r>
              <a:rPr lang="ru-RU" sz="2200" dirty="0">
                <a:latin typeface="+mn-lt"/>
              </a:rPr>
              <a:t>кривизны оси </a:t>
            </a:r>
            <a:r>
              <a:rPr lang="ru-RU" sz="2200" dirty="0" smtClean="0">
                <a:latin typeface="+mn-lt"/>
              </a:rPr>
              <a:t>пути </a:t>
            </a:r>
            <a:r>
              <a:rPr lang="ru-RU" sz="2200" dirty="0">
                <a:latin typeface="+mn-lt"/>
              </a:rPr>
              <a:t>в </a:t>
            </a:r>
            <a:r>
              <a:rPr lang="ru-RU" sz="2200" dirty="0" smtClean="0">
                <a:latin typeface="+mn-lt"/>
              </a:rPr>
              <a:t>плане.</a:t>
            </a:r>
            <a:endParaRPr lang="ru-RU" sz="22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766" y="2339182"/>
            <a:ext cx="8255363" cy="1600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t1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cumtrapz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LinearCoordinate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Cirvature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% angle, phi(s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algn="l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cos_t1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cos(t1); sin_t1 = sin(t1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lvl="0" algn="l"/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Trajectory_X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cumtrapz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LinearCoordinate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cos_t1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%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  <a:p>
            <a:pPr lvl="0" algn="l"/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Trajectory_Y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cumtrapz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LinearCoordinate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sin_t1);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 Y</a:t>
            </a:r>
          </a:p>
          <a:p>
            <a:pPr lvl="0" algn="l"/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%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Длина 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пути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 плане (справочные сведения)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LengthXY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sum(abs(diff(complex(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Trajectory_X,Trajectory_Y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))));</a:t>
            </a:r>
          </a:p>
        </p:txBody>
      </p:sp>
      <p:sp>
        <p:nvSpPr>
          <p:cNvPr id="10" name="Google Shape;173;g104a4e32922_0_65"/>
          <p:cNvSpPr/>
          <p:nvPr/>
        </p:nvSpPr>
        <p:spPr>
          <a:xfrm>
            <a:off x="4485730" y="1337830"/>
            <a:ext cx="4168199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ru-RU" sz="1800" dirty="0" smtClean="0"/>
              <a:t>Траектория оси пути в плане:{</a:t>
            </a:r>
            <a:r>
              <a:rPr lang="en-US" sz="1800" i="1" dirty="0"/>
              <a:t>X</a:t>
            </a:r>
            <a:r>
              <a:rPr lang="ru-RU" sz="1800" dirty="0"/>
              <a:t>, </a:t>
            </a:r>
            <a:r>
              <a:rPr lang="en-US" sz="1800" i="1" dirty="0"/>
              <a:t>Y</a:t>
            </a:r>
            <a:r>
              <a:rPr lang="ru-RU" sz="1800" dirty="0" smtClean="0"/>
              <a:t>, 0</a:t>
            </a:r>
            <a:r>
              <a:rPr lang="en-US" sz="1800" dirty="0" smtClean="0"/>
              <a:t>}</a:t>
            </a:r>
            <a:endParaRPr lang="ru-RU" sz="1800" dirty="0"/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3932517" y="1411327"/>
            <a:ext cx="364565" cy="25101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185" y="1902319"/>
            <a:ext cx="2778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800" dirty="0" smtClean="0"/>
              <a:t>Реализация в </a:t>
            </a:r>
            <a:r>
              <a:rPr lang="en-US" sz="1800" dirty="0" err="1" smtClean="0"/>
              <a:t>Matlab</a:t>
            </a:r>
            <a:r>
              <a:rPr lang="en-US" sz="1800" dirty="0" smtClean="0"/>
              <a:t>: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3970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Преобразование импортируемых </a:t>
            </a:r>
            <a:r>
              <a:rPr lang="ru-RU" dirty="0"/>
              <a:t>данных </a:t>
            </a:r>
            <a:r>
              <a:rPr lang="ru-RU" dirty="0" smtClean="0"/>
              <a:t>пути</a:t>
            </a:r>
            <a:endParaRPr dirty="0"/>
          </a:p>
        </p:txBody>
      </p:sp>
      <p:sp>
        <p:nvSpPr>
          <p:cNvPr id="8" name="Google Shape;173;g104a4e32922_0_65"/>
          <p:cNvSpPr/>
          <p:nvPr/>
        </p:nvSpPr>
        <p:spPr>
          <a:xfrm>
            <a:off x="321207" y="1235602"/>
            <a:ext cx="3754746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en-US" sz="1700" b="1" i="1" dirty="0" smtClean="0"/>
              <a:t>Grad</a:t>
            </a:r>
            <a:r>
              <a:rPr lang="en-US" sz="1700" i="1" dirty="0" smtClean="0"/>
              <a:t> </a:t>
            </a:r>
            <a:r>
              <a:rPr lang="ru-RU" sz="1700" dirty="0" smtClean="0"/>
              <a:t>– </a:t>
            </a:r>
            <a:r>
              <a:rPr lang="ru-RU" sz="1700" dirty="0"/>
              <a:t>уклон продольного профиля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31" y="400425"/>
            <a:ext cx="8476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lvl="0" indent="-268288" algn="l">
              <a:buFont typeface="Wingdings" panose="05000000000000000000" pitchFamily="2" charset="2"/>
              <a:buChar char="§"/>
            </a:pPr>
            <a:r>
              <a:rPr lang="ru-RU" sz="2200" dirty="0" smtClean="0"/>
              <a:t>Положение </a:t>
            </a:r>
            <a:r>
              <a:rPr lang="ru-RU" sz="2200" dirty="0"/>
              <a:t>оси пути в профиле формируется интегрированием сигнала уклона продольного профиля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766" y="2308632"/>
            <a:ext cx="8255363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Profile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cumtrapz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LinearCoordinate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Gradient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./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1000); </a:t>
            </a:r>
          </a:p>
          <a:p>
            <a:pPr algn="l"/>
            <a:endParaRPr lang="ru-RU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 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Вычисление длины пути в пространстве (справочные сведения)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Length3D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Calc3DCurveLength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Trajectory_X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Trajectory_Y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Profile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ru-RU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 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Запись </a:t>
            </a:r>
            <a:r>
              <a:rPr lang="ru-RU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макрогеометрии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в файл 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/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WriteMcGToFile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McGFile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IdealPathLength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LinearCoordinate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Trajectory_X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Trajectory_Y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Profile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StepMcGXY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StepMcGZ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Google Shape;173;g104a4e32922_0_65"/>
          <p:cNvSpPr/>
          <p:nvPr/>
        </p:nvSpPr>
        <p:spPr>
          <a:xfrm>
            <a:off x="4625788" y="1235602"/>
            <a:ext cx="4231341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en-US" sz="1700" dirty="0" err="1"/>
              <a:t>Положение</a:t>
            </a:r>
            <a:r>
              <a:rPr lang="en-US" sz="1700" dirty="0"/>
              <a:t> </a:t>
            </a:r>
            <a:r>
              <a:rPr lang="en-US" sz="1700" dirty="0" err="1"/>
              <a:t>оси</a:t>
            </a:r>
            <a:r>
              <a:rPr lang="en-US" sz="1700" dirty="0"/>
              <a:t> </a:t>
            </a:r>
            <a:r>
              <a:rPr lang="en-US" sz="1700" dirty="0" err="1"/>
              <a:t>пути</a:t>
            </a:r>
            <a:r>
              <a:rPr lang="en-US" sz="1700" dirty="0"/>
              <a:t> в </a:t>
            </a:r>
            <a:r>
              <a:rPr lang="en-US" sz="1700" dirty="0" err="1" smtClean="0"/>
              <a:t>профиле</a:t>
            </a:r>
            <a:r>
              <a:rPr lang="ru-RU" sz="1700" dirty="0" smtClean="0"/>
              <a:t>: </a:t>
            </a:r>
            <a:r>
              <a:rPr lang="en-US" sz="1700" dirty="0"/>
              <a:t>{</a:t>
            </a:r>
            <a:r>
              <a:rPr lang="en-US" sz="1700" i="1" dirty="0"/>
              <a:t>X</a:t>
            </a:r>
            <a:r>
              <a:rPr lang="en-US" sz="1700" dirty="0"/>
              <a:t>, </a:t>
            </a:r>
            <a:r>
              <a:rPr lang="en-US" sz="1700" i="1" dirty="0"/>
              <a:t>Y</a:t>
            </a:r>
            <a:r>
              <a:rPr lang="en-US" sz="1700" dirty="0"/>
              <a:t>, </a:t>
            </a:r>
            <a:r>
              <a:rPr lang="en-US" sz="1700" i="1" dirty="0"/>
              <a:t>Z</a:t>
            </a:r>
            <a:r>
              <a:rPr lang="en-US" sz="1700" dirty="0" smtClean="0"/>
              <a:t>}</a:t>
            </a:r>
            <a:endParaRPr lang="ru-RU" sz="1700" dirty="0"/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4184772" y="1309099"/>
            <a:ext cx="364565" cy="25101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185" y="1800727"/>
            <a:ext cx="2778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800" dirty="0" smtClean="0"/>
              <a:t>Реализация в </a:t>
            </a:r>
            <a:r>
              <a:rPr lang="en-US" sz="1800" dirty="0" err="1" smtClean="0"/>
              <a:t>Matlab</a:t>
            </a:r>
            <a:r>
              <a:rPr lang="en-US" sz="1800" dirty="0" smtClean="0"/>
              <a:t>: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11910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Преобразование импортируемых </a:t>
            </a:r>
            <a:r>
              <a:rPr lang="ru-RU" dirty="0"/>
              <a:t>данных </a:t>
            </a:r>
            <a:r>
              <a:rPr lang="ru-RU" dirty="0" smtClean="0"/>
              <a:t>пути</a:t>
            </a:r>
            <a:endParaRPr dirty="0"/>
          </a:p>
        </p:txBody>
      </p:sp>
      <p:sp>
        <p:nvSpPr>
          <p:cNvPr id="13" name="Google Shape;173;g104a4e32922_0_65"/>
          <p:cNvSpPr/>
          <p:nvPr/>
        </p:nvSpPr>
        <p:spPr>
          <a:xfrm>
            <a:off x="4966440" y="654224"/>
            <a:ext cx="3986314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ru-RU" sz="1800" dirty="0" smtClean="0"/>
              <a:t>Файл </a:t>
            </a:r>
            <a:r>
              <a:rPr lang="ru-RU" sz="1800" dirty="0" err="1" smtClean="0"/>
              <a:t>макрогеометрии</a:t>
            </a:r>
            <a:r>
              <a:rPr lang="ru-RU" sz="1800" dirty="0" smtClean="0"/>
              <a:t> </a:t>
            </a:r>
            <a:r>
              <a:rPr lang="en-US" sz="1800" dirty="0" smtClean="0"/>
              <a:t>*.mcg (UM)</a:t>
            </a:r>
            <a:endParaRPr lang="ru-RU" sz="1800" dirty="0"/>
          </a:p>
        </p:txBody>
      </p:sp>
      <p:sp>
        <p:nvSpPr>
          <p:cNvPr id="14" name="Стрелка вправо 13"/>
          <p:cNvSpPr/>
          <p:nvPr/>
        </p:nvSpPr>
        <p:spPr bwMode="auto">
          <a:xfrm>
            <a:off x="4394646" y="727721"/>
            <a:ext cx="476177" cy="25101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Google Shape;173;g104a4e32922_0_65"/>
          <p:cNvSpPr/>
          <p:nvPr/>
        </p:nvSpPr>
        <p:spPr>
          <a:xfrm>
            <a:off x="321207" y="514458"/>
            <a:ext cx="3945993" cy="2209714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L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линейная координата вдоль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пути;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ru-RU" sz="1800" b="1" i="1" dirty="0"/>
              <a:t>С</a:t>
            </a:r>
            <a:r>
              <a:rPr lang="ru-RU" sz="1800" dirty="0"/>
              <a:t> – кривизна оси пути в </a:t>
            </a:r>
            <a:r>
              <a:rPr lang="ru-RU" sz="1800" dirty="0" smtClean="0"/>
              <a:t>плане</a:t>
            </a:r>
            <a:r>
              <a:rPr lang="en-US" sz="1800" dirty="0" smtClean="0"/>
              <a:t>;</a:t>
            </a:r>
            <a:endParaRPr lang="ru-RU" sz="1800" dirty="0"/>
          </a:p>
          <a:p>
            <a:pPr algn="l"/>
            <a:r>
              <a:rPr lang="en-US" sz="1800" b="1" i="1" dirty="0"/>
              <a:t>Grad</a:t>
            </a:r>
            <a:r>
              <a:rPr lang="ru-RU" sz="1800" dirty="0"/>
              <a:t> – уклон продольного </a:t>
            </a:r>
            <a:r>
              <a:rPr lang="ru-RU" sz="1800" dirty="0" smtClean="0"/>
              <a:t>профиля</a:t>
            </a:r>
            <a:r>
              <a:rPr lang="en-US" sz="1800" dirty="0" smtClean="0"/>
              <a:t>;</a:t>
            </a:r>
            <a:endParaRPr lang="ru-RU" sz="1800" dirty="0"/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G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ширина колеи</a:t>
            </a:r>
            <a:r>
              <a:rPr lang="en-US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Lvl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уровень;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Lt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широта;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Lg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долгота;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Alt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высота.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66440" y="1126256"/>
            <a:ext cx="3986314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with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pointcurve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xy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={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0.000000   0.000000  L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50.000000  0.000000  B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59.999994 -0.006666  B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...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with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zpointcurve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lz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={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0.000000    0.000000  L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50.000000   0.000000  B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100.000000 -0.218110  B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...</a:t>
            </a:r>
            <a:endParaRPr lang="ru-RU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ru-RU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  <a:endParaRPr lang="ru-RU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0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ba850783c4_0_22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/>
              <a:t>Структура комплекса</a:t>
            </a:r>
            <a:endParaRPr sz="2000"/>
          </a:p>
        </p:txBody>
      </p:sp>
      <p:sp>
        <p:nvSpPr>
          <p:cNvPr id="239" name="Google Shape;239;gba850783c4_0_22"/>
          <p:cNvSpPr/>
          <p:nvPr/>
        </p:nvSpPr>
        <p:spPr>
          <a:xfrm>
            <a:off x="3084925" y="459625"/>
            <a:ext cx="2413428" cy="1397525"/>
          </a:xfrm>
          <a:prstGeom prst="flowChartPredefinedProcess">
            <a:avLst/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(2) Данные: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макрогеометрия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пути;</a:t>
            </a:r>
            <a:b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неровности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рельсов;</a:t>
            </a: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возвышение </a:t>
            </a:r>
            <a:r>
              <a:rPr lang="ru-RU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наружного рельса;</a:t>
            </a: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ширина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колеи;</a:t>
            </a: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профили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рельсов.</a:t>
            </a: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ba850783c4_0_22"/>
          <p:cNvSpPr/>
          <p:nvPr/>
        </p:nvSpPr>
        <p:spPr>
          <a:xfrm>
            <a:off x="2605400" y="995100"/>
            <a:ext cx="434700" cy="213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ba850783c4_0_22"/>
          <p:cNvSpPr txBox="1"/>
          <p:nvPr/>
        </p:nvSpPr>
        <p:spPr>
          <a:xfrm>
            <a:off x="251313" y="1634250"/>
            <a:ext cx="2209800" cy="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(1) Путеизмерительный комплекс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gba850783c4_0_22"/>
          <p:cNvSpPr/>
          <p:nvPr/>
        </p:nvSpPr>
        <p:spPr>
          <a:xfrm>
            <a:off x="5414875" y="995100"/>
            <a:ext cx="434700" cy="213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ba850783c4_0_22"/>
          <p:cNvSpPr/>
          <p:nvPr/>
        </p:nvSpPr>
        <p:spPr>
          <a:xfrm>
            <a:off x="5931975" y="453649"/>
            <a:ext cx="1822176" cy="1397520"/>
          </a:xfrm>
          <a:prstGeom prst="flowChartMultidocument">
            <a:avLst/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(3) Компьютерное моделирование в “Универсальном механизме”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gba850783c4_0_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36550" y="426450"/>
            <a:ext cx="1102800" cy="74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gba850783c4_0_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1250" y="1243950"/>
            <a:ext cx="1008100" cy="61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gba850783c4_0_22"/>
          <p:cNvSpPr/>
          <p:nvPr/>
        </p:nvSpPr>
        <p:spPr>
          <a:xfrm rot="5400000">
            <a:off x="7127450" y="2757800"/>
            <a:ext cx="434700" cy="213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7" name="Google Shape;247;gba850783c4_0_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99750" y="1848625"/>
            <a:ext cx="1439596" cy="7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ba850783c4_0_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31965" y="1895575"/>
            <a:ext cx="1306185" cy="74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ba850783c4_0_22"/>
          <p:cNvSpPr/>
          <p:nvPr/>
        </p:nvSpPr>
        <p:spPr>
          <a:xfrm>
            <a:off x="5921100" y="3134775"/>
            <a:ext cx="2847400" cy="1608100"/>
          </a:xfrm>
          <a:prstGeom prst="flowChartPredefinedProcess">
            <a:avLst/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(4) Расчётные величины: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показатели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безопасности по </a:t>
            </a:r>
            <a:r>
              <a:rPr lang="ru-RU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вкатыванию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колеса на </a:t>
            </a:r>
            <a:r>
              <a:rPr lang="ru-RU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рельс</a:t>
            </a:r>
            <a:r>
              <a:rPr lang="ru-RU" sz="10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  <a:endParaRPr sz="1000" b="0" i="0" u="none" strike="noStrike" cap="none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Wingdings" panose="05000000000000000000" pitchFamily="2" charset="2"/>
              <a:buChar char="§"/>
            </a:pPr>
            <a:r>
              <a:rPr lang="ru-RU" sz="10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показатели </a:t>
            </a:r>
            <a:r>
              <a:rPr lang="ru-RU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воздействия на путь (вертикальные и поперечные силы на отдельный рельс, суммарные поперечные силы на рельсошпальную решётку, </a:t>
            </a:r>
            <a:r>
              <a:rPr lang="ru-RU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факторы </a:t>
            </a:r>
            <a:r>
              <a:rPr lang="ru-RU" sz="10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износа.</a:t>
            </a:r>
            <a:endParaRPr sz="1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gba850783c4_0_22"/>
          <p:cNvSpPr/>
          <p:nvPr/>
        </p:nvSpPr>
        <p:spPr>
          <a:xfrm rot="10800000">
            <a:off x="5414875" y="3832175"/>
            <a:ext cx="434700" cy="213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gba850783c4_0_22"/>
          <p:cNvSpPr/>
          <p:nvPr/>
        </p:nvSpPr>
        <p:spPr>
          <a:xfrm flipH="1">
            <a:off x="2697474" y="3829740"/>
            <a:ext cx="355200" cy="213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gba850783c4_0_22"/>
          <p:cNvSpPr/>
          <p:nvPr/>
        </p:nvSpPr>
        <p:spPr>
          <a:xfrm>
            <a:off x="3140163" y="3134760"/>
            <a:ext cx="2247534" cy="1608120"/>
          </a:xfrm>
          <a:prstGeom prst="flowChartDocument">
            <a:avLst/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(5) Формирование расширенного отчёта включающего не только измеренные, но и расчётные величины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gba850783c4_0_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8919" y="3134775"/>
            <a:ext cx="2282406" cy="127254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ba850783c4_0_22"/>
          <p:cNvSpPr/>
          <p:nvPr/>
        </p:nvSpPr>
        <p:spPr>
          <a:xfrm>
            <a:off x="323000" y="2676825"/>
            <a:ext cx="2282400" cy="457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(6) Анализ отчета и принятие решений</a:t>
            </a:r>
            <a:endParaRPr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gba850783c4_0_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6125" y="459624"/>
            <a:ext cx="2380174" cy="1174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0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Преобразование импортируемых </a:t>
            </a:r>
            <a:r>
              <a:rPr lang="ru-RU" dirty="0"/>
              <a:t>данных </a:t>
            </a:r>
            <a:r>
              <a:rPr lang="ru-RU" dirty="0" smtClean="0"/>
              <a:t>пути</a:t>
            </a: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311231" y="400425"/>
            <a:ext cx="4751349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l">
              <a:buFont typeface="Wingdings" panose="05000000000000000000" pitchFamily="2" charset="2"/>
              <a:buChar char="§"/>
            </a:pPr>
            <a:r>
              <a:rPr lang="ru-RU" sz="1800" dirty="0"/>
              <a:t>В </a:t>
            </a:r>
            <a:r>
              <a:rPr lang="en-US" sz="1800" i="1" dirty="0" err="1"/>
              <a:t>i</a:t>
            </a:r>
            <a:r>
              <a:rPr lang="ru-RU" sz="1800" dirty="0"/>
              <a:t>-точке траектории проводится прямая, перпендикулярная траектории, под </a:t>
            </a:r>
            <a:r>
              <a:rPr lang="ru-RU" sz="1800" dirty="0" smtClean="0"/>
              <a:t>углом</a:t>
            </a:r>
          </a:p>
          <a:p>
            <a:pPr lvl="0" algn="l">
              <a:spcBef>
                <a:spcPts val="600"/>
              </a:spcBef>
              <a:spcAft>
                <a:spcPts val="600"/>
              </a:spcAft>
            </a:pPr>
            <a:r>
              <a:rPr lang="ru-RU" sz="2000" i="1" dirty="0"/>
              <a:t>	</a:t>
            </a:r>
            <a:r>
              <a:rPr lang="el-GR" sz="2000" i="1" dirty="0" smtClean="0"/>
              <a:t>α</a:t>
            </a:r>
            <a:r>
              <a:rPr lang="en-US" sz="2000" i="1" baseline="-25000" dirty="0" err="1" smtClean="0"/>
              <a:t>i</a:t>
            </a:r>
            <a:r>
              <a:rPr lang="ru-RU" sz="2000" dirty="0"/>
              <a:t> = </a:t>
            </a:r>
            <a:r>
              <a:rPr lang="en-US" sz="2000" dirty="0" err="1"/>
              <a:t>arcsin</a:t>
            </a:r>
            <a:r>
              <a:rPr lang="ru-RU" sz="2000" dirty="0"/>
              <a:t>(</a:t>
            </a:r>
            <a:r>
              <a:rPr lang="en-US" sz="2000" i="1" dirty="0" err="1"/>
              <a:t>Lvl</a:t>
            </a:r>
            <a:r>
              <a:rPr lang="en-US" sz="2000" i="1" baseline="-25000" dirty="0" err="1"/>
              <a:t>i</a:t>
            </a:r>
            <a:r>
              <a:rPr lang="ru-RU" sz="2000" dirty="0"/>
              <a:t>/</a:t>
            </a:r>
            <a:r>
              <a:rPr lang="en-US" sz="2000" i="1" dirty="0" err="1"/>
              <a:t>G</a:t>
            </a:r>
            <a:r>
              <a:rPr lang="en-US" sz="2000" i="1" baseline="-25000" dirty="0" err="1"/>
              <a:t>i</a:t>
            </a:r>
            <a:r>
              <a:rPr lang="ru-RU" sz="2000" dirty="0" smtClean="0"/>
              <a:t>).</a:t>
            </a:r>
            <a:endParaRPr lang="en-US" sz="2000" dirty="0" smtClean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1800" dirty="0"/>
              <a:t>Вдоль этой прямой вправо и влево откладывается половина </a:t>
            </a:r>
            <a:r>
              <a:rPr lang="en-US" sz="1800" i="1" dirty="0"/>
              <a:t>G</a:t>
            </a:r>
            <a:r>
              <a:rPr lang="ru-RU" sz="1800" i="1" baseline="-25000" dirty="0"/>
              <a:t>i</a:t>
            </a:r>
            <a:r>
              <a:rPr lang="ru-RU" sz="1800" dirty="0"/>
              <a:t>, в результате чего получаем координаты </a:t>
            </a:r>
            <a:r>
              <a:rPr lang="en-US" sz="1800" i="1" dirty="0" err="1"/>
              <a:t>i</a:t>
            </a:r>
            <a:r>
              <a:rPr lang="ru-RU" sz="1800" dirty="0"/>
              <a:t>-й точки рельсовых нитей.</a:t>
            </a:r>
          </a:p>
          <a:p>
            <a:pPr marL="342900" lvl="0" indent="-342900" algn="l">
              <a:buFont typeface="Wingdings" panose="05000000000000000000" pitchFamily="2" charset="2"/>
              <a:buChar char="§"/>
            </a:pP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11231" y="2743825"/>
            <a:ext cx="847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1800" dirty="0"/>
              <a:t>Геодезические координаты используются </a:t>
            </a:r>
            <a:r>
              <a:rPr lang="ru-RU" sz="1800" dirty="0" smtClean="0"/>
              <a:t>для </a:t>
            </a:r>
            <a:r>
              <a:rPr lang="ru-RU" sz="1800" dirty="0"/>
              <a:t>коррекции положения траектории на </a:t>
            </a:r>
            <a:r>
              <a:rPr lang="ru-RU" sz="1800" dirty="0" smtClean="0"/>
              <a:t>макроуровне (</a:t>
            </a:r>
            <a:r>
              <a:rPr lang="ru-RU" sz="1800" dirty="0"/>
              <a:t>при </a:t>
            </a:r>
            <a:r>
              <a:rPr lang="ru-RU" sz="1800" dirty="0" smtClean="0"/>
              <a:t>необходимости)</a:t>
            </a:r>
            <a:endParaRPr lang="ru-RU" sz="1800" dirty="0"/>
          </a:p>
        </p:txBody>
      </p:sp>
      <p:sp>
        <p:nvSpPr>
          <p:cNvPr id="11" name="Google Shape;173;g104a4e32922_0_65"/>
          <p:cNvSpPr/>
          <p:nvPr/>
        </p:nvSpPr>
        <p:spPr>
          <a:xfrm>
            <a:off x="5062580" y="460670"/>
            <a:ext cx="3902126" cy="2209714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L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линейная координата вдоль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пути;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ru-RU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кривизна оси пути в плане</a:t>
            </a:r>
            <a:r>
              <a:rPr lang="en-US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Grad</a:t>
            </a:r>
            <a:r>
              <a:rPr lang="ru-RU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– уклон продольного профиля</a:t>
            </a:r>
            <a:r>
              <a:rPr lang="en-US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800" b="1" i="1" dirty="0"/>
              <a:t>G</a:t>
            </a:r>
            <a:r>
              <a:rPr lang="ru-RU" sz="1800" dirty="0"/>
              <a:t> – ширина колеи</a:t>
            </a:r>
            <a:r>
              <a:rPr lang="en-US" sz="1800" dirty="0"/>
              <a:t>;</a:t>
            </a:r>
            <a:endParaRPr lang="ru-RU" sz="1800" dirty="0"/>
          </a:p>
          <a:p>
            <a:pPr algn="l"/>
            <a:r>
              <a:rPr lang="en-US" sz="1800" b="1" i="1" dirty="0" err="1"/>
              <a:t>Lvl</a:t>
            </a:r>
            <a:r>
              <a:rPr lang="ru-RU" sz="1800" dirty="0"/>
              <a:t> – уровень;</a:t>
            </a:r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Lt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широта;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Lg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долгота;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l"/>
            <a:r>
              <a:rPr lang="en-US" sz="1600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Alt</a:t>
            </a:r>
            <a:r>
              <a:rPr lang="ru-RU" sz="1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– геодезическая 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высота.</a:t>
            </a:r>
            <a:endParaRPr lang="ru-RU" sz="1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1231" y="3580531"/>
            <a:ext cx="847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1800" b="1" dirty="0" smtClean="0"/>
              <a:t>Таким образом, по измеренным данным построена модели железнодорожного пути в ПК «УМ».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9518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sz="2200" dirty="0" smtClean="0"/>
              <a:t>Модель </a:t>
            </a:r>
            <a:r>
              <a:rPr lang="ru-RU" sz="2200" dirty="0" err="1" smtClean="0"/>
              <a:t>немоторного</a:t>
            </a:r>
            <a:r>
              <a:rPr lang="ru-RU" sz="2200" dirty="0" smtClean="0"/>
              <a:t> </a:t>
            </a:r>
            <a:r>
              <a:rPr lang="ru-RU" sz="2200" dirty="0"/>
              <a:t>вагона электропоезда «Ласточка</a:t>
            </a:r>
            <a:r>
              <a:rPr lang="ru-RU" sz="2200" dirty="0" smtClean="0"/>
              <a:t>»</a:t>
            </a:r>
            <a:endParaRPr sz="2200" dirty="0"/>
          </a:p>
        </p:txBody>
      </p:sp>
      <p:pic>
        <p:nvPicPr>
          <p:cNvPr id="36" name="Google Shape;3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925" y="817000"/>
            <a:ext cx="5269775" cy="253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6725" y="2426350"/>
            <a:ext cx="4014399" cy="207877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3"/>
          <p:cNvSpPr txBox="1"/>
          <p:nvPr/>
        </p:nvSpPr>
        <p:spPr>
          <a:xfrm>
            <a:off x="6069975" y="2026150"/>
            <a:ext cx="1647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Тележка вагона</a:t>
            </a: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078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g104a4e32922_1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3807" y="696900"/>
            <a:ext cx="3892434" cy="18142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104a4e32922_1_7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Схема установки датчиков измерения ускорений</a:t>
            </a:r>
            <a:endParaRPr/>
          </a:p>
        </p:txBody>
      </p:sp>
      <p:pic>
        <p:nvPicPr>
          <p:cNvPr id="63" name="Google Shape;63;g104a4e32922_1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59600"/>
            <a:ext cx="4225949" cy="181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g104a4e32922_1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2633675"/>
            <a:ext cx="5003250" cy="168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g104a4e32922_1_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17835" y="2845412"/>
            <a:ext cx="3328166" cy="181427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g104a4e32922_1_7"/>
          <p:cNvSpPr/>
          <p:nvPr/>
        </p:nvSpPr>
        <p:spPr>
          <a:xfrm>
            <a:off x="5196335" y="1355151"/>
            <a:ext cx="121500" cy="1215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104a4e32922_1_7"/>
          <p:cNvSpPr txBox="1"/>
          <p:nvPr/>
        </p:nvSpPr>
        <p:spPr>
          <a:xfrm>
            <a:off x="6164788" y="394725"/>
            <a:ext cx="139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Тележка №1</a:t>
            </a:r>
            <a:endParaRPr dirty="0">
              <a:latin typeface="+mj-lt"/>
            </a:endParaRPr>
          </a:p>
        </p:txBody>
      </p:sp>
      <p:sp>
        <p:nvSpPr>
          <p:cNvPr id="69" name="Google Shape;69;g104a4e32922_1_7"/>
          <p:cNvSpPr/>
          <p:nvPr/>
        </p:nvSpPr>
        <p:spPr>
          <a:xfrm>
            <a:off x="7463802" y="1779870"/>
            <a:ext cx="121500" cy="1215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g104a4e32922_1_7"/>
          <p:cNvSpPr txBox="1"/>
          <p:nvPr/>
        </p:nvSpPr>
        <p:spPr>
          <a:xfrm>
            <a:off x="4327987" y="1677603"/>
            <a:ext cx="1044600" cy="492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Акселерометр</a:t>
            </a:r>
            <a:endParaRPr sz="1000" dirty="0">
              <a:latin typeface="+mj-lt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рамы тележки</a:t>
            </a:r>
            <a:endParaRPr sz="1000" dirty="0">
              <a:latin typeface="+mj-lt"/>
            </a:endParaRPr>
          </a:p>
        </p:txBody>
      </p:sp>
      <p:cxnSp>
        <p:nvCxnSpPr>
          <p:cNvPr id="71" name="Google Shape;71;g104a4e32922_1_7"/>
          <p:cNvCxnSpPr>
            <a:stCxn id="70" idx="0"/>
            <a:endCxn id="67" idx="3"/>
          </p:cNvCxnSpPr>
          <p:nvPr/>
        </p:nvCxnSpPr>
        <p:spPr>
          <a:xfrm rot="10800000" flipH="1">
            <a:off x="4850287" y="1458903"/>
            <a:ext cx="363900" cy="21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g104a4e32922_1_7"/>
          <p:cNvSpPr txBox="1"/>
          <p:nvPr/>
        </p:nvSpPr>
        <p:spPr>
          <a:xfrm>
            <a:off x="6419200" y="2153027"/>
            <a:ext cx="1044600" cy="492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Буксовый</a:t>
            </a:r>
            <a:endParaRPr sz="1000" dirty="0">
              <a:latin typeface="+mj-lt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акселерометр</a:t>
            </a:r>
            <a:endParaRPr sz="1000" dirty="0">
              <a:latin typeface="+mj-lt"/>
            </a:endParaRPr>
          </a:p>
        </p:txBody>
      </p:sp>
      <p:cxnSp>
        <p:nvCxnSpPr>
          <p:cNvPr id="73" name="Google Shape;73;g104a4e32922_1_7"/>
          <p:cNvCxnSpPr>
            <a:endCxn id="69" idx="3"/>
          </p:cNvCxnSpPr>
          <p:nvPr/>
        </p:nvCxnSpPr>
        <p:spPr>
          <a:xfrm rot="10800000" flipH="1">
            <a:off x="6946996" y="1883577"/>
            <a:ext cx="534600" cy="272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5836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104b17352a7_0_11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Моделирование динамики</a:t>
            </a:r>
            <a:endParaRPr dirty="0"/>
          </a:p>
        </p:txBody>
      </p:sp>
      <p:pic>
        <p:nvPicPr>
          <p:cNvPr id="45" name="Google Shape;45;g104b17352a7_0_11" title="ES2G Car 04.avi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3100" y="981725"/>
            <a:ext cx="5413607" cy="304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g104b17352a7_0_11" title="ES2G Acceleration diagram.avi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02700" y="1015075"/>
            <a:ext cx="3095975" cy="29976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g104b17352a7_0_11"/>
          <p:cNvSpPr txBox="1"/>
          <p:nvPr/>
        </p:nvSpPr>
        <p:spPr>
          <a:xfrm>
            <a:off x="6261788" y="399475"/>
            <a:ext cx="2377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Вертикальные ускорения</a:t>
            </a:r>
            <a:endParaRPr dirty="0"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на буксе и раме тележки</a:t>
            </a: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331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04a4e32922_0_44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sz="1800" dirty="0" err="1" smtClean="0"/>
              <a:t>Валидация</a:t>
            </a:r>
            <a:r>
              <a:rPr lang="ru-RU" sz="1800" dirty="0" smtClean="0"/>
              <a:t> модели </a:t>
            </a:r>
            <a:r>
              <a:rPr lang="ru-RU" sz="1800" dirty="0" err="1" smtClean="0"/>
              <a:t>немоторного</a:t>
            </a:r>
            <a:r>
              <a:rPr lang="ru-RU" sz="1800" dirty="0" smtClean="0"/>
              <a:t> вагона </a:t>
            </a:r>
            <a:r>
              <a:rPr lang="ru-RU" sz="1800" dirty="0"/>
              <a:t>электропоезда «Ласточка»</a:t>
            </a:r>
            <a:endParaRPr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99" y="376517"/>
            <a:ext cx="6596184" cy="443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04a4e32922_0_54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Проблемы построения модели пути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8824" y="636583"/>
            <a:ext cx="68848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+mj-lt"/>
              </a:rPr>
              <a:t>Проблема №1: неровности </a:t>
            </a:r>
            <a:r>
              <a:rPr lang="ru-RU" sz="2400" dirty="0" smtClean="0">
                <a:latin typeface="+mj-lt"/>
              </a:rPr>
              <a:t>пути</a:t>
            </a:r>
            <a:endParaRPr lang="ru-RU" sz="2400" dirty="0">
              <a:latin typeface="+mj-lt"/>
            </a:endParaRPr>
          </a:p>
          <a:p>
            <a:pPr marL="342900" indent="-34290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+mj-lt"/>
              </a:rPr>
              <a:t>Проблема №2: продольная </a:t>
            </a:r>
            <a:r>
              <a:rPr lang="ru-RU" sz="2400" dirty="0" smtClean="0">
                <a:latin typeface="+mj-lt"/>
              </a:rPr>
              <a:t>скорость</a:t>
            </a:r>
            <a:endParaRPr lang="ru-RU" sz="2400" dirty="0">
              <a:latin typeface="+mj-lt"/>
            </a:endParaRP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+mj-lt"/>
              </a:rPr>
              <a:t>Проблема №3: профили рельсов</a:t>
            </a:r>
          </a:p>
        </p:txBody>
      </p:sp>
    </p:spTree>
    <p:extLst>
      <p:ext uri="{BB962C8B-B14F-4D97-AF65-F5344CB8AC3E}">
        <p14:creationId xmlns:p14="http://schemas.microsoft.com/office/powerpoint/2010/main" val="331517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04a4e32922_0_59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Вертикальный профиль, восстановленный по уклону</a:t>
            </a:r>
            <a:endParaRPr/>
          </a:p>
        </p:txBody>
      </p:sp>
      <p:pic>
        <p:nvPicPr>
          <p:cNvPr id="182" name="Google Shape;182;g104a4e32922_0_59"/>
          <p:cNvPicPr preferRelativeResize="0"/>
          <p:nvPr/>
        </p:nvPicPr>
        <p:blipFill rotWithShape="1">
          <a:blip r:embed="rId3">
            <a:alphaModFix/>
          </a:blip>
          <a:srcRect l="10065" t="11842" r="8758" b="10860"/>
          <a:stretch/>
        </p:blipFill>
        <p:spPr>
          <a:xfrm>
            <a:off x="324567" y="541118"/>
            <a:ext cx="4855016" cy="2889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Google Shape;173;g104a4e32922_0_65"/>
          <p:cNvSpPr/>
          <p:nvPr/>
        </p:nvSpPr>
        <p:spPr>
          <a:xfrm>
            <a:off x="380966" y="3841260"/>
            <a:ext cx="3754746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en-US" sz="1700" b="1" i="1" dirty="0" smtClean="0"/>
              <a:t>Grad</a:t>
            </a:r>
            <a:r>
              <a:rPr lang="en-US" sz="1700" i="1" dirty="0" smtClean="0"/>
              <a:t> </a:t>
            </a:r>
            <a:r>
              <a:rPr lang="ru-RU" sz="1700" dirty="0" smtClean="0"/>
              <a:t>– </a:t>
            </a:r>
            <a:r>
              <a:rPr lang="ru-RU" sz="1700" dirty="0"/>
              <a:t>уклон продольного профиля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63731" y="526644"/>
            <a:ext cx="3453157" cy="1400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lvl="0" indent="-179388" algn="l">
              <a:buFont typeface="Wingdings" panose="05000000000000000000" pitchFamily="2" charset="2"/>
              <a:buChar char="§"/>
            </a:pPr>
            <a:r>
              <a:rPr lang="ru-RU" sz="1600" dirty="0" smtClean="0"/>
              <a:t>Положение </a:t>
            </a:r>
            <a:r>
              <a:rPr lang="ru-RU" sz="1600" dirty="0"/>
              <a:t>оси пути в профиле </a:t>
            </a:r>
            <a:r>
              <a:rPr lang="ru-RU" sz="1600" dirty="0" smtClean="0"/>
              <a:t>формируется интегрированием</a:t>
            </a:r>
            <a:r>
              <a:rPr lang="en-US" sz="1600" dirty="0" smtClean="0"/>
              <a:t> </a:t>
            </a:r>
            <a:r>
              <a:rPr lang="ru-RU" sz="1600" dirty="0" smtClean="0"/>
              <a:t>сигнала </a:t>
            </a:r>
            <a:r>
              <a:rPr lang="ru-RU" sz="1600" dirty="0"/>
              <a:t>уклона продольного </a:t>
            </a:r>
            <a:r>
              <a:rPr lang="ru-RU" sz="1600" dirty="0" smtClean="0"/>
              <a:t>профиля</a:t>
            </a:r>
          </a:p>
          <a:p>
            <a:pPr marL="179388" lvl="0" indent="-179388" algn="l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 smtClean="0"/>
              <a:t>Данные корректны</a:t>
            </a:r>
            <a:endParaRPr lang="ru-RU" sz="1600" dirty="0"/>
          </a:p>
        </p:txBody>
      </p:sp>
      <p:sp>
        <p:nvSpPr>
          <p:cNvPr id="6" name="Google Shape;173;g104a4e32922_0_65"/>
          <p:cNvSpPr/>
          <p:nvPr/>
        </p:nvSpPr>
        <p:spPr>
          <a:xfrm>
            <a:off x="4685547" y="3841260"/>
            <a:ext cx="4231341" cy="398006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388" indent="-179388" algn="l">
              <a:buFont typeface="Wingdings" panose="05000000000000000000" pitchFamily="2" charset="2"/>
              <a:buChar char="§"/>
            </a:pPr>
            <a:r>
              <a:rPr lang="en-US" sz="1700" dirty="0" err="1"/>
              <a:t>Положение</a:t>
            </a:r>
            <a:r>
              <a:rPr lang="en-US" sz="1700" dirty="0"/>
              <a:t> </a:t>
            </a:r>
            <a:r>
              <a:rPr lang="en-US" sz="1700" dirty="0" err="1"/>
              <a:t>оси</a:t>
            </a:r>
            <a:r>
              <a:rPr lang="en-US" sz="1700" dirty="0"/>
              <a:t> </a:t>
            </a:r>
            <a:r>
              <a:rPr lang="en-US" sz="1700" dirty="0" err="1"/>
              <a:t>пути</a:t>
            </a:r>
            <a:r>
              <a:rPr lang="en-US" sz="1700" dirty="0"/>
              <a:t> в </a:t>
            </a:r>
            <a:r>
              <a:rPr lang="en-US" sz="1700" dirty="0" err="1" smtClean="0"/>
              <a:t>профиле</a:t>
            </a:r>
            <a:r>
              <a:rPr lang="ru-RU" sz="1700" dirty="0" smtClean="0"/>
              <a:t>: </a:t>
            </a:r>
            <a:r>
              <a:rPr lang="en-US" sz="1700" dirty="0"/>
              <a:t>{</a:t>
            </a:r>
            <a:r>
              <a:rPr lang="en-US" sz="1700" i="1" dirty="0"/>
              <a:t>X</a:t>
            </a:r>
            <a:r>
              <a:rPr lang="en-US" sz="1700" dirty="0"/>
              <a:t>, </a:t>
            </a:r>
            <a:r>
              <a:rPr lang="en-US" sz="1700" i="1" dirty="0"/>
              <a:t>Y</a:t>
            </a:r>
            <a:r>
              <a:rPr lang="en-US" sz="1700" dirty="0"/>
              <a:t>, </a:t>
            </a:r>
            <a:r>
              <a:rPr lang="en-US" sz="1700" i="1" dirty="0"/>
              <a:t>Z</a:t>
            </a:r>
            <a:r>
              <a:rPr lang="en-US" sz="1700" dirty="0" smtClean="0"/>
              <a:t>}</a:t>
            </a:r>
            <a:endParaRPr lang="ru-RU" sz="1700" dirty="0"/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4244531" y="3914757"/>
            <a:ext cx="364565" cy="25101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96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04a4e32922_0_59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Проблема 1: неровности пути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181245" y="396129"/>
            <a:ext cx="360713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+mj-lt"/>
              </a:rPr>
              <a:t>Сигнал уклона содержит все частоты</a:t>
            </a:r>
            <a:endParaRPr lang="ru-RU" dirty="0">
              <a:latin typeface="+mj-l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82" y="649134"/>
            <a:ext cx="3553412" cy="200775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86521" y="2743151"/>
            <a:ext cx="493760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/>
            <a:r>
              <a:rPr lang="ru-RU" sz="1600" dirty="0">
                <a:latin typeface="+mj-lt"/>
              </a:rPr>
              <a:t>Получение </a:t>
            </a:r>
            <a:r>
              <a:rPr lang="ru-RU" sz="1600" dirty="0" err="1">
                <a:latin typeface="+mj-lt"/>
              </a:rPr>
              <a:t>макрогеометрии</a:t>
            </a:r>
            <a:r>
              <a:rPr lang="ru-RU" sz="1600" dirty="0">
                <a:latin typeface="+mj-lt"/>
              </a:rPr>
              <a:t> и неровностей пути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4450" y="3059208"/>
            <a:ext cx="49196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28600" lvl="0" indent="-228600" algn="l">
              <a:buFont typeface="+mj-lt"/>
              <a:buAutoNum type="arabicPeriod"/>
            </a:pPr>
            <a:r>
              <a:rPr lang="ru-RU" sz="1200" dirty="0" smtClean="0">
                <a:latin typeface="+mj-lt"/>
              </a:rPr>
              <a:t>Проинтегрировать сигнал уклона по продольной координате </a:t>
            </a:r>
            <a:r>
              <a:rPr lang="ru-RU" sz="1200" dirty="0">
                <a:latin typeface="+mj-lt"/>
              </a:rPr>
              <a:t>и получить вертикальный профиль </a:t>
            </a:r>
            <a:r>
              <a:rPr lang="ru-RU" sz="1200" dirty="0" smtClean="0">
                <a:latin typeface="+mj-lt"/>
              </a:rPr>
              <a:t>пути.</a:t>
            </a:r>
            <a:endParaRPr lang="ru-RU" sz="1200" dirty="0">
              <a:latin typeface="+mj-lt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839862" y="671212"/>
            <a:ext cx="1421038" cy="657424"/>
            <a:chOff x="3750902" y="1113448"/>
            <a:chExt cx="1421038" cy="657424"/>
          </a:xfrm>
        </p:grpSpPr>
        <p:sp>
          <p:nvSpPr>
            <p:cNvPr id="7" name="Стрелка вправо 6"/>
            <p:cNvSpPr/>
            <p:nvPr/>
          </p:nvSpPr>
          <p:spPr bwMode="auto">
            <a:xfrm rot="19819489">
              <a:off x="3750902" y="1547066"/>
              <a:ext cx="1421038" cy="210201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 rot="19816341">
                  <a:off x="3801858" y="1113448"/>
                  <a:ext cx="920378" cy="657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ru-RU" b="0" i="1" smtClean="0">
                                <a:latin typeface="Cambria Math"/>
                              </a:rPr>
                              <m:t>, ФНЧ</m:t>
                            </m:r>
                          </m:e>
                        </m:nary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816341">
                  <a:off x="3801858" y="1113448"/>
                  <a:ext cx="920378" cy="65742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Группа 16"/>
          <p:cNvGrpSpPr/>
          <p:nvPr/>
        </p:nvGrpSpPr>
        <p:grpSpPr>
          <a:xfrm>
            <a:off x="5294806" y="488489"/>
            <a:ext cx="3514504" cy="1985771"/>
            <a:chOff x="5294806" y="488489"/>
            <a:chExt cx="3514504" cy="198577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4806" y="488489"/>
              <a:ext cx="3514504" cy="198577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800030" y="902359"/>
              <a:ext cx="184313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600" dirty="0" err="1" smtClean="0">
                  <a:latin typeface="+mj-lt"/>
                </a:rPr>
                <a:t>Макрогеометрия</a:t>
              </a:r>
              <a:endParaRPr lang="ru-RU" sz="1600" dirty="0">
                <a:latin typeface="+mj-lt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07252" y="3541587"/>
            <a:ext cx="49196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28600" lvl="0" indent="-228600" algn="l">
              <a:buFont typeface="+mj-lt"/>
              <a:buAutoNum type="arabicPeriod" startAt="2"/>
            </a:pPr>
            <a:r>
              <a:rPr lang="ru-RU" sz="1200" dirty="0" smtClean="0">
                <a:latin typeface="+mj-lt"/>
              </a:rPr>
              <a:t>Применить ФНЧ с </a:t>
            </a:r>
            <a:r>
              <a:rPr lang="ru-RU" sz="1200" dirty="0">
                <a:latin typeface="+mj-lt"/>
              </a:rPr>
              <a:t>длиной волны </a:t>
            </a:r>
            <a:r>
              <a:rPr lang="ru-RU" sz="1200" dirty="0" smtClean="0">
                <a:latin typeface="+mj-lt"/>
              </a:rPr>
              <a:t>100 </a:t>
            </a:r>
            <a:r>
              <a:rPr lang="ru-RU" sz="1200" dirty="0">
                <a:latin typeface="+mj-lt"/>
              </a:rPr>
              <a:t>м </a:t>
            </a:r>
            <a:r>
              <a:rPr lang="ru-RU" sz="1200" dirty="0" smtClean="0">
                <a:latin typeface="+mj-lt"/>
              </a:rPr>
              <a:t>— получим </a:t>
            </a:r>
            <a:r>
              <a:rPr lang="ru-RU" sz="1200" dirty="0" err="1" smtClean="0">
                <a:latin typeface="+mj-lt"/>
              </a:rPr>
              <a:t>макрогеометрию</a:t>
            </a:r>
            <a:r>
              <a:rPr lang="ru-RU" sz="1200" dirty="0" smtClean="0">
                <a:latin typeface="+mj-lt"/>
              </a:rPr>
              <a:t> </a:t>
            </a:r>
            <a:r>
              <a:rPr lang="ru-RU" sz="1200" dirty="0">
                <a:latin typeface="+mj-lt"/>
              </a:rPr>
              <a:t>в </a:t>
            </a:r>
            <a:r>
              <a:rPr lang="ru-RU" sz="1200" dirty="0" smtClean="0">
                <a:latin typeface="+mj-lt"/>
              </a:rPr>
              <a:t>терминах УМ.</a:t>
            </a:r>
            <a:endParaRPr lang="ru-RU" sz="1200" dirty="0">
              <a:latin typeface="+mj-lt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5144723" y="2685580"/>
            <a:ext cx="3748250" cy="2070575"/>
            <a:chOff x="5144723" y="2685580"/>
            <a:chExt cx="3748250" cy="20705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723" y="2685580"/>
              <a:ext cx="3664586" cy="207057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6434441" y="4026694"/>
              <a:ext cx="245853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600" dirty="0" smtClean="0">
                  <a:latin typeface="+mj-lt"/>
                </a:rPr>
                <a:t>Неровности (из библиотеки ПК «УМ»</a:t>
              </a:r>
              <a:endParaRPr lang="ru-RU" sz="1600" dirty="0">
                <a:latin typeface="+mj-lt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873553" y="2155931"/>
            <a:ext cx="1421038" cy="708960"/>
            <a:chOff x="3873553" y="2155931"/>
            <a:chExt cx="1421038" cy="708960"/>
          </a:xfrm>
        </p:grpSpPr>
        <p:sp>
          <p:nvSpPr>
            <p:cNvPr id="14" name="Стрелка вправо 13"/>
            <p:cNvSpPr/>
            <p:nvPr/>
          </p:nvSpPr>
          <p:spPr bwMode="auto">
            <a:xfrm rot="1780511" flipV="1">
              <a:off x="3873553" y="2155931"/>
              <a:ext cx="1421038" cy="210201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 rot="1754323">
                  <a:off x="3912048" y="2207467"/>
                  <a:ext cx="920378" cy="657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ru-RU" b="0" i="1" smtClean="0">
                                <a:latin typeface="Cambria Math"/>
                              </a:rPr>
                              <m:t>, ФВЧ</m:t>
                            </m:r>
                          </m:e>
                        </m:nary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754323">
                  <a:off x="3912048" y="2207467"/>
                  <a:ext cx="920378" cy="65742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6" name="TextBox 25"/>
          <p:cNvSpPr txBox="1"/>
          <p:nvPr/>
        </p:nvSpPr>
        <p:spPr>
          <a:xfrm>
            <a:off x="855880" y="4027156"/>
            <a:ext cx="448936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28600" lvl="0" indent="-228600" algn="l">
              <a:buFont typeface="+mj-lt"/>
              <a:buAutoNum type="arabicPeriod" startAt="3"/>
            </a:pPr>
            <a:r>
              <a:rPr lang="ru-RU" sz="1200" dirty="0" smtClean="0">
                <a:latin typeface="+mj-lt"/>
              </a:rPr>
              <a:t>Применить ФВЧ с </a:t>
            </a:r>
            <a:r>
              <a:rPr lang="ru-RU" sz="1200" dirty="0">
                <a:latin typeface="+mj-lt"/>
              </a:rPr>
              <a:t>длиной волны </a:t>
            </a:r>
            <a:r>
              <a:rPr lang="ru-RU" sz="1200" dirty="0" smtClean="0">
                <a:latin typeface="+mj-lt"/>
              </a:rPr>
              <a:t>0..100 м </a:t>
            </a:r>
            <a:r>
              <a:rPr lang="ru-RU" sz="1200" dirty="0"/>
              <a:t>— </a:t>
            </a:r>
            <a:r>
              <a:rPr lang="ru-RU" sz="1200" dirty="0" smtClean="0">
                <a:latin typeface="+mj-lt"/>
              </a:rPr>
              <a:t>получим </a:t>
            </a:r>
            <a:r>
              <a:rPr lang="ru-RU" sz="1200" dirty="0">
                <a:latin typeface="+mj-lt"/>
              </a:rPr>
              <a:t>неровности на средней линии пути </a:t>
            </a:r>
            <a:r>
              <a:rPr lang="ru-RU" sz="1200" dirty="0" smtClean="0">
                <a:latin typeface="+mj-lt"/>
              </a:rPr>
              <a:t>или, в </a:t>
            </a:r>
            <a:r>
              <a:rPr lang="ru-RU" sz="1200" dirty="0">
                <a:latin typeface="+mj-lt"/>
              </a:rPr>
              <a:t>других </a:t>
            </a:r>
            <a:r>
              <a:rPr lang="ru-RU" sz="1200" dirty="0" smtClean="0">
                <a:latin typeface="+mj-lt"/>
              </a:rPr>
              <a:t>терминах, сигнал </a:t>
            </a:r>
            <a:r>
              <a:rPr lang="ru-RU" sz="1200" dirty="0" err="1" smtClean="0">
                <a:latin typeface="+mj-lt"/>
              </a:rPr>
              <a:t>полусуммы</a:t>
            </a:r>
            <a:r>
              <a:rPr lang="ru-RU" sz="1200" dirty="0" smtClean="0">
                <a:latin typeface="+mj-lt"/>
              </a:rPr>
              <a:t> </a:t>
            </a:r>
            <a:r>
              <a:rPr lang="ru-RU" sz="1200" dirty="0">
                <a:latin typeface="+mj-lt"/>
              </a:rPr>
              <a:t>неровностей левого и правого рельсов.</a:t>
            </a:r>
          </a:p>
        </p:txBody>
      </p:sp>
    </p:spTree>
    <p:extLst>
      <p:ext uri="{BB962C8B-B14F-4D97-AF65-F5344CB8AC3E}">
        <p14:creationId xmlns:p14="http://schemas.microsoft.com/office/powerpoint/2010/main" val="130317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/>
        </p:nvGrpSpPr>
        <p:grpSpPr>
          <a:xfrm>
            <a:off x="5701035" y="703363"/>
            <a:ext cx="3315644" cy="2268757"/>
            <a:chOff x="5701035" y="1927737"/>
            <a:chExt cx="3315644" cy="2268757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088" y="1927737"/>
              <a:ext cx="3201591" cy="1808972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6801224" y="3092165"/>
              <a:ext cx="216348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ru-RU" dirty="0" smtClean="0">
                  <a:latin typeface="+mj-lt"/>
                </a:rPr>
                <a:t>Неровности </a:t>
              </a:r>
            </a:p>
            <a:p>
              <a:pPr lvl="0"/>
              <a:r>
                <a:rPr lang="ru-RU" dirty="0" smtClean="0">
                  <a:latin typeface="+mj-lt"/>
                </a:rPr>
                <a:t>из </a:t>
              </a:r>
              <a:r>
                <a:rPr lang="ru-RU" dirty="0">
                  <a:latin typeface="+mj-lt"/>
                </a:rPr>
                <a:t>библиотеки ПК «УМ»</a:t>
              </a:r>
            </a:p>
          </p:txBody>
        </p:sp>
        <p:sp>
          <p:nvSpPr>
            <p:cNvPr id="39" name="Правая фигурная скобка 38"/>
            <p:cNvSpPr/>
            <p:nvPr/>
          </p:nvSpPr>
          <p:spPr bwMode="auto">
            <a:xfrm rot="16200000" flipH="1">
              <a:off x="6125064" y="3644896"/>
              <a:ext cx="118185" cy="301813"/>
            </a:xfrm>
            <a:prstGeom prst="rightBrac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 bwMode="auto">
            <a:xfrm flipV="1">
              <a:off x="6335061" y="2324920"/>
              <a:ext cx="0" cy="14117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5701035" y="3857940"/>
                  <a:ext cx="99207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lvl="0"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dirty="0" smtClean="0">
                            <a:latin typeface="Cambria Math"/>
                            <a:ea typeface="Cambria Math"/>
                          </a:rPr>
                          <m:t>𝐿</m:t>
                        </m:r>
                        <m:r>
                          <a:rPr lang="ru-RU" sz="1600" i="1" dirty="0" smtClean="0">
                            <a:latin typeface="Cambria Math"/>
                            <a:ea typeface="Cambria Math"/>
                          </a:rPr>
                          <m:t>≈</m:t>
                        </m:r>
                        <m:r>
                          <a:rPr lang="ru-RU" sz="1600" b="0" i="1" dirty="0" smtClean="0">
                            <a:latin typeface="Cambria Math"/>
                            <a:ea typeface="Cambria Math"/>
                          </a:rPr>
                          <m:t>1 м</m:t>
                        </m:r>
                      </m:oMath>
                    </m:oMathPara>
                  </a14:m>
                  <a:endParaRPr lang="en-US" sz="1600" b="0" dirty="0" smtClean="0">
                    <a:latin typeface="+mj-lt"/>
                    <a:ea typeface="Cambria Math"/>
                  </a:endParaRPr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01035" y="3857940"/>
                  <a:ext cx="992074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1" name="Google Shape;181;g104a4e32922_0_59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Проблема 1: неровности пути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223738" y="934041"/>
            <a:ext cx="210112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/>
            <a:r>
              <a:rPr lang="ru-RU" sz="1600" dirty="0" smtClean="0">
                <a:latin typeface="+mj-lt"/>
              </a:rPr>
              <a:t>Уклон</a:t>
            </a:r>
          </a:p>
          <a:p>
            <a:pPr lvl="0" algn="l"/>
            <a:r>
              <a:rPr lang="ru-RU" sz="1600" dirty="0" smtClean="0">
                <a:latin typeface="+mj-lt"/>
              </a:rPr>
              <a:t>(исходные данные)</a:t>
            </a:r>
            <a:endParaRPr lang="ru-RU" sz="1600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62" y="1652166"/>
            <a:ext cx="3181735" cy="17977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3" y="1495944"/>
            <a:ext cx="3553412" cy="200775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70640" y="3371035"/>
            <a:ext cx="320810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/>
            <a:r>
              <a:rPr lang="ru-RU" sz="1600" dirty="0" smtClean="0">
                <a:latin typeface="+mj-lt"/>
              </a:rPr>
              <a:t>Последовательности одинаковых значений:</a:t>
            </a:r>
            <a:endParaRPr lang="ru-RU" sz="16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655139" y="2029130"/>
                <a:ext cx="992074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dirty="0" smtClean="0">
                          <a:latin typeface="Cambria Math"/>
                          <a:ea typeface="Cambria Math"/>
                        </a:rPr>
                        <m:t>𝐿</m:t>
                      </m:r>
                      <m:r>
                        <a:rPr lang="ru-RU" sz="1600" i="1" dirty="0" smtClean="0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ru-RU" sz="1600" b="0" i="1" dirty="0" smtClean="0">
                          <a:latin typeface="Cambria Math"/>
                          <a:ea typeface="Cambria Math"/>
                        </a:rPr>
                        <m:t>1 м</m:t>
                      </m:r>
                      <m:r>
                        <a:rPr lang="en-US" sz="1600" b="0" i="1" dirty="0" smtClean="0">
                          <a:latin typeface="Cambria Math"/>
                          <a:ea typeface="Cambria Math"/>
                        </a:rPr>
                        <m:t>:</m:t>
                      </m:r>
                    </m:oMath>
                  </m:oMathPara>
                </a14:m>
                <a:endParaRPr lang="ru-RU" sz="1600" b="0" dirty="0" smtClean="0">
                  <a:latin typeface="+mj-lt"/>
                  <a:ea typeface="Cambria Math"/>
                </a:endParaRPr>
              </a:p>
              <a:p>
                <a:pPr lvl="0"/>
                <a:r>
                  <a:rPr lang="en-US" sz="1600" i="1" dirty="0" smtClean="0">
                    <a:latin typeface="+mn-lt"/>
                  </a:rPr>
                  <a:t>Grad =</a:t>
                </a:r>
                <a:r>
                  <a:rPr lang="ru-RU" sz="1600" dirty="0" smtClean="0">
                    <a:latin typeface="+mn-lt"/>
                  </a:rPr>
                  <a:t> </a:t>
                </a:r>
                <a:r>
                  <a:rPr lang="en-US" sz="1600" i="1" dirty="0" err="1" smtClean="0">
                    <a:latin typeface="+mn-lt"/>
                  </a:rPr>
                  <a:t>const</a:t>
                </a:r>
                <a:endParaRPr lang="ru-RU" sz="1600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139" y="2029130"/>
                <a:ext cx="992074" cy="830997"/>
              </a:xfrm>
              <a:prstGeom prst="rect">
                <a:avLst/>
              </a:prstGeom>
              <a:blipFill rotWithShape="1">
                <a:blip r:embed="rId7"/>
                <a:stretch>
                  <a:fillRect b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"/>
          <a:stretch/>
        </p:blipFill>
        <p:spPr>
          <a:xfrm>
            <a:off x="3622314" y="711736"/>
            <a:ext cx="2007530" cy="38901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 bwMode="auto">
          <a:xfrm>
            <a:off x="359855" y="2662193"/>
            <a:ext cx="107576" cy="1314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stCxn id="6" idx="0"/>
          </p:cNvCxnSpPr>
          <p:nvPr/>
        </p:nvCxnSpPr>
        <p:spPr bwMode="auto">
          <a:xfrm flipV="1">
            <a:off x="413643" y="703363"/>
            <a:ext cx="3208671" cy="19588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6" idx="2"/>
          </p:cNvCxnSpPr>
          <p:nvPr/>
        </p:nvCxnSpPr>
        <p:spPr bwMode="auto">
          <a:xfrm>
            <a:off x="413643" y="2793675"/>
            <a:ext cx="3208671" cy="18082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757730" y="364809"/>
            <a:ext cx="162110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latin typeface="+mj-lt"/>
              </a:rPr>
              <a:t>Сигнал уклона</a:t>
            </a:r>
            <a:endParaRPr lang="ru-RU" sz="1600" dirty="0"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41638" y="3951784"/>
            <a:ext cx="2869262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lvl="0" indent="-179388" algn="l"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Фильтрованный сигнал?</a:t>
            </a:r>
          </a:p>
          <a:p>
            <a:pPr marL="179388" lvl="0" indent="-179388" algn="l"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Низкое разрешение сигнала?</a:t>
            </a:r>
            <a:endParaRPr lang="en-US" dirty="0" smtClean="0">
              <a:latin typeface="+mj-lt"/>
            </a:endParaRPr>
          </a:p>
          <a:p>
            <a:pPr marL="179388" lvl="0" indent="-179388" algn="l"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Другие причины?</a:t>
            </a:r>
            <a:endParaRPr lang="ru-RU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578001" y="3752527"/>
                <a:ext cx="1069212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dirty="0" smtClean="0">
                          <a:latin typeface="Cambria Math"/>
                          <a:ea typeface="Cambria Math"/>
                        </a:rPr>
                        <m:t>𝐿</m:t>
                      </m:r>
                      <m:r>
                        <a:rPr lang="ru-RU" sz="1600" i="1" dirty="0" smtClean="0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ru-RU" sz="1600" b="0" i="1" dirty="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1600" b="0" i="1" dirty="0" smtClean="0">
                          <a:latin typeface="Cambria Math"/>
                          <a:ea typeface="Cambria Math"/>
                        </a:rPr>
                        <m:t>.5</m:t>
                      </m:r>
                      <m:r>
                        <a:rPr lang="ru-RU" sz="1600" b="0" i="1" dirty="0" smtClean="0">
                          <a:latin typeface="Cambria Math"/>
                          <a:ea typeface="Cambria Math"/>
                        </a:rPr>
                        <m:t> м</m:t>
                      </m:r>
                      <m:r>
                        <a:rPr lang="en-US" sz="1600" b="0" i="1" dirty="0" smtClean="0">
                          <a:latin typeface="Cambria Math"/>
                          <a:ea typeface="Cambria Math"/>
                        </a:rPr>
                        <m:t>:</m:t>
                      </m:r>
                    </m:oMath>
                  </m:oMathPara>
                </a14:m>
                <a:endParaRPr lang="ru-RU" sz="1600" b="0" dirty="0" smtClean="0">
                  <a:latin typeface="+mj-lt"/>
                  <a:ea typeface="Cambria Math"/>
                </a:endParaRPr>
              </a:p>
              <a:p>
                <a:pPr lvl="0"/>
                <a:r>
                  <a:rPr lang="en-US" sz="1600" i="1" dirty="0" smtClean="0">
                    <a:latin typeface="+mn-lt"/>
                  </a:rPr>
                  <a:t>Grad =</a:t>
                </a:r>
                <a:r>
                  <a:rPr lang="ru-RU" sz="1600" dirty="0" smtClean="0">
                    <a:latin typeface="+mn-lt"/>
                  </a:rPr>
                  <a:t> </a:t>
                </a:r>
                <a:r>
                  <a:rPr lang="en-US" sz="1600" i="1" dirty="0" err="1" smtClean="0">
                    <a:latin typeface="+mn-lt"/>
                  </a:rPr>
                  <a:t>const</a:t>
                </a:r>
                <a:endParaRPr lang="ru-RU" sz="1600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001" y="3752527"/>
                <a:ext cx="1069212" cy="830997"/>
              </a:xfrm>
              <a:prstGeom prst="rect">
                <a:avLst/>
              </a:prstGeom>
              <a:blipFill rotWithShape="1">
                <a:blip r:embed="rId9"/>
                <a:stretch>
                  <a:fillRect b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Группа 46"/>
          <p:cNvGrpSpPr/>
          <p:nvPr/>
        </p:nvGrpSpPr>
        <p:grpSpPr>
          <a:xfrm>
            <a:off x="4572025" y="2007859"/>
            <a:ext cx="1075188" cy="2528283"/>
            <a:chOff x="4572025" y="2007859"/>
            <a:chExt cx="1075188" cy="2528283"/>
          </a:xfrm>
        </p:grpSpPr>
        <p:sp>
          <p:nvSpPr>
            <p:cNvPr id="26" name="Правая фигурная скобка 25"/>
            <p:cNvSpPr/>
            <p:nvPr/>
          </p:nvSpPr>
          <p:spPr bwMode="auto">
            <a:xfrm>
              <a:off x="4572025" y="2121648"/>
              <a:ext cx="125506" cy="603623"/>
            </a:xfrm>
            <a:prstGeom prst="rightBrac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Правая фигурная скобка 29"/>
            <p:cNvSpPr/>
            <p:nvPr/>
          </p:nvSpPr>
          <p:spPr bwMode="auto">
            <a:xfrm>
              <a:off x="4572025" y="3830920"/>
              <a:ext cx="113554" cy="705222"/>
            </a:xfrm>
            <a:prstGeom prst="rightBrac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/>
                <p:cNvSpPr txBox="1"/>
                <p:nvPr/>
              </p:nvSpPr>
              <p:spPr>
                <a:xfrm>
                  <a:off x="4578001" y="2007859"/>
                  <a:ext cx="1069212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lvl="0"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dirty="0" smtClean="0">
                            <a:latin typeface="Cambria Math"/>
                            <a:ea typeface="Cambria Math"/>
                          </a:rPr>
                          <m:t>𝐿</m:t>
                        </m:r>
                        <m:r>
                          <a:rPr lang="ru-RU" sz="1600" i="1" dirty="0" smtClean="0">
                            <a:latin typeface="Cambria Math"/>
                            <a:ea typeface="Cambria Math"/>
                          </a:rPr>
                          <m:t>≈</m:t>
                        </m:r>
                        <m:r>
                          <a:rPr lang="ru-RU" sz="1600" b="0" i="1" dirty="0" smtClean="0">
                            <a:latin typeface="Cambria Math"/>
                            <a:ea typeface="Cambria Math"/>
                          </a:rPr>
                          <m:t>1 м</m:t>
                        </m:r>
                        <m:r>
                          <a:rPr lang="en-US" sz="1600" b="0" i="1" dirty="0" smtClean="0">
                            <a:latin typeface="Cambria Math"/>
                            <a:ea typeface="Cambria Math"/>
                          </a:rPr>
                          <m:t>:</m:t>
                        </m:r>
                      </m:oMath>
                    </m:oMathPara>
                  </a14:m>
                  <a:endParaRPr lang="ru-RU" sz="1600" b="0" dirty="0" smtClean="0">
                    <a:latin typeface="+mj-lt"/>
                    <a:ea typeface="Cambria Math"/>
                  </a:endParaRPr>
                </a:p>
                <a:p>
                  <a:pPr lvl="0"/>
                  <a:r>
                    <a:rPr lang="en-US" sz="1600" i="1" dirty="0" smtClean="0">
                      <a:latin typeface="+mn-lt"/>
                    </a:rPr>
                    <a:t>Grad =</a:t>
                  </a:r>
                  <a:r>
                    <a:rPr lang="ru-RU" sz="1600" dirty="0" smtClean="0">
                      <a:latin typeface="+mn-lt"/>
                    </a:rPr>
                    <a:t> </a:t>
                  </a:r>
                  <a:r>
                    <a:rPr lang="en-US" sz="1600" i="1" dirty="0" err="1" smtClean="0">
                      <a:latin typeface="+mn-lt"/>
                    </a:rPr>
                    <a:t>const</a:t>
                  </a:r>
                  <a:endParaRPr lang="ru-RU" sz="1600" i="1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48" name="TextBox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001" y="2007859"/>
                  <a:ext cx="1069212" cy="830997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802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6000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 animBg="1"/>
      <p:bldP spid="24" grpId="0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04a4e32922_0_49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Проблема 2: продольная </a:t>
            </a:r>
            <a:r>
              <a:rPr lang="ru-RU" dirty="0"/>
              <a:t>скорость</a:t>
            </a:r>
            <a:endParaRPr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112644" y="526615"/>
            <a:ext cx="6490422" cy="3623799"/>
            <a:chOff x="1270193" y="592351"/>
            <a:chExt cx="6490422" cy="3623799"/>
          </a:xfrm>
        </p:grpSpPr>
        <p:sp>
          <p:nvSpPr>
            <p:cNvPr id="203" name="Google Shape;203;g104a4e32922_0_49"/>
            <p:cNvSpPr txBox="1"/>
            <p:nvPr/>
          </p:nvSpPr>
          <p:spPr>
            <a:xfrm rot="-5400000">
              <a:off x="-37028" y="2188823"/>
              <a:ext cx="3045300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dirty="0"/>
                <a:t>Скорость, м/с</a:t>
              </a:r>
              <a:endParaRPr sz="1600" dirty="0"/>
            </a:p>
          </p:txBody>
        </p:sp>
        <p:pic>
          <p:nvPicPr>
            <p:cNvPr id="204" name="Google Shape;204;g104a4e32922_0_4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01050" y="592351"/>
              <a:ext cx="6059565" cy="3623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2" name="Google Shape;202;g104a4e32922_0_49"/>
            <p:cNvSpPr txBox="1"/>
            <p:nvPr/>
          </p:nvSpPr>
          <p:spPr>
            <a:xfrm>
              <a:off x="6559358" y="3482573"/>
              <a:ext cx="1048686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dirty="0"/>
                <a:t>Время, с</a:t>
              </a:r>
              <a:endParaRPr sz="16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28073" y="4186272"/>
            <a:ext cx="6842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Мгновенные значения продольной скорости, </a:t>
            </a:r>
            <a:r>
              <a:rPr lang="en-US" sz="2000" i="1" dirty="0" smtClean="0">
                <a:latin typeface="+mn-lt"/>
              </a:rPr>
              <a:t>v</a:t>
            </a:r>
            <a:r>
              <a:rPr lang="en-US" sz="2000" dirty="0" smtClean="0">
                <a:latin typeface="+mn-lt"/>
              </a:rPr>
              <a:t> = </a:t>
            </a:r>
            <a:r>
              <a:rPr lang="en-US" sz="2000" i="1" dirty="0" smtClean="0">
                <a:latin typeface="+mn-lt"/>
              </a:rPr>
              <a:t>ds</a:t>
            </a:r>
            <a:r>
              <a:rPr lang="en-US" sz="2000" dirty="0" smtClean="0">
                <a:latin typeface="+mn-lt"/>
              </a:rPr>
              <a:t>/</a:t>
            </a:r>
            <a:r>
              <a:rPr lang="en-US" sz="2000" i="1" dirty="0" err="1" smtClean="0">
                <a:latin typeface="+mn-lt"/>
              </a:rPr>
              <a:t>dt</a:t>
            </a:r>
            <a:endParaRPr lang="ru-RU" sz="2000" i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6891" y="3062894"/>
            <a:ext cx="3188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Требуется применение</a:t>
            </a:r>
          </a:p>
          <a:p>
            <a:pPr lvl="0"/>
            <a:r>
              <a:rPr lang="ru-RU" sz="2000" dirty="0" smtClean="0">
                <a:latin typeface="+mj-lt"/>
              </a:rPr>
              <a:t>фильтров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149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9633cbc7de_0_61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Варианты применения</a:t>
            </a:r>
            <a:endParaRPr/>
          </a:p>
        </p:txBody>
      </p:sp>
      <p:sp>
        <p:nvSpPr>
          <p:cNvPr id="275" name="Google Shape;275;g9633cbc7de_0_61"/>
          <p:cNvSpPr txBox="1"/>
          <p:nvPr/>
        </p:nvSpPr>
        <p:spPr>
          <a:xfrm>
            <a:off x="583500" y="420550"/>
            <a:ext cx="4042288" cy="4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1"/>
                </a:solidFill>
                <a:latin typeface="+mj-lt"/>
              </a:rPr>
              <a:t>Бортовой </a:t>
            </a:r>
            <a:r>
              <a:rPr lang="ru-RU" sz="1600" b="1" dirty="0" smtClean="0">
                <a:solidFill>
                  <a:schemeClr val="dk1"/>
                </a:solidFill>
                <a:latin typeface="+mj-lt"/>
              </a:rPr>
              <a:t>комплекс</a:t>
            </a:r>
            <a:endParaRPr sz="1600" b="1" dirty="0">
              <a:solidFill>
                <a:schemeClr val="dk1"/>
              </a:solidFill>
              <a:latin typeface="+mj-lt"/>
            </a:endParaRPr>
          </a:p>
        </p:txBody>
      </p:sp>
      <p:sp>
        <p:nvSpPr>
          <p:cNvPr id="276" name="Google Shape;276;g9633cbc7de_0_61"/>
          <p:cNvSpPr txBox="1"/>
          <p:nvPr/>
        </p:nvSpPr>
        <p:spPr>
          <a:xfrm>
            <a:off x="4853047" y="422747"/>
            <a:ext cx="4123612" cy="437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dk1"/>
                </a:solidFill>
                <a:latin typeface="+mj-lt"/>
              </a:rPr>
              <a:t>Вычислительный кластер</a:t>
            </a:r>
            <a:endParaRPr sz="1600" b="1" dirty="0">
              <a:solidFill>
                <a:schemeClr val="dk1"/>
              </a:solidFill>
              <a:latin typeface="+mj-lt"/>
            </a:endParaRPr>
          </a:p>
        </p:txBody>
      </p:sp>
      <p:pic>
        <p:nvPicPr>
          <p:cNvPr id="277" name="Google Shape;277;g9633cbc7de_0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400" y="860612"/>
            <a:ext cx="3702920" cy="2064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8" name="Google Shape;278;g9633cbc7de_0_61" descr="https://old-www.rzd.ru/dbmm/images/56/12495/4387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49312" y="860612"/>
            <a:ext cx="3525324" cy="2348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Google Shape;275;g9633cbc7de_0_61"/>
          <p:cNvSpPr txBox="1"/>
          <p:nvPr/>
        </p:nvSpPr>
        <p:spPr>
          <a:xfrm>
            <a:off x="601428" y="2972658"/>
            <a:ext cx="4042288" cy="1498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Вычислительный 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комплекс </a:t>
            </a: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для 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оперативной оценки состояния пути в реальном </a:t>
            </a: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времени 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с использованием </a:t>
            </a: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репрезентативного 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набора моделей рельсовых </a:t>
            </a: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экипажей.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Используется 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для формирования расширенного отчёта о состоянии пути, выявления опасных сочетаний неровностей. </a:t>
            </a:r>
            <a:endParaRPr sz="1300" dirty="0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" name="Google Shape;276;g9633cbc7de_0_61"/>
          <p:cNvSpPr txBox="1"/>
          <p:nvPr/>
        </p:nvSpPr>
        <p:spPr>
          <a:xfrm>
            <a:off x="4949311" y="3314135"/>
            <a:ext cx="3925747" cy="1210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smtClean="0">
                <a:solidFill>
                  <a:schemeClr val="dk1"/>
                </a:solidFill>
                <a:latin typeface="Arial"/>
                <a:ea typeface="Arial"/>
                <a:cs typeface="Arial"/>
              </a:rPr>
              <a:t>Например</a:t>
            </a:r>
            <a:r>
              <a:rPr lang="ru-RU" sz="1300" dirty="0">
                <a:solidFill>
                  <a:schemeClr val="dk1"/>
                </a:solidFill>
                <a:latin typeface="Arial"/>
                <a:ea typeface="Arial"/>
                <a:cs typeface="Arial"/>
              </a:rPr>
              <a:t>, в вычислительном центре отделения дороги. Используется для уточненной всесторонней оценки текущего состояния пути на основе широкого класса компьютерных моделей.</a:t>
            </a:r>
            <a:endParaRPr sz="1300" dirty="0">
              <a:solidFill>
                <a:schemeClr val="dk1"/>
              </a:solidFill>
              <a:latin typeface="Arial"/>
              <a:ea typeface="Arial"/>
              <a:cs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4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cf9f81e067_2_0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Проблема 2: </a:t>
            </a:r>
            <a:r>
              <a:rPr lang="ru-RU" dirty="0" smtClean="0"/>
              <a:t>продольная скорость</a:t>
            </a:r>
            <a:endParaRPr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133121" y="572699"/>
            <a:ext cx="6778404" cy="3663101"/>
            <a:chOff x="1133121" y="572700"/>
            <a:chExt cx="6778404" cy="3663101"/>
          </a:xfrm>
        </p:grpSpPr>
        <p:pic>
          <p:nvPicPr>
            <p:cNvPr id="211" name="Google Shape;211;gcf9f81e067_2_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37225" y="572700"/>
              <a:ext cx="6274300" cy="36631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2" name="Google Shape;212;gcf9f81e067_2_0"/>
            <p:cNvSpPr txBox="1"/>
            <p:nvPr/>
          </p:nvSpPr>
          <p:spPr>
            <a:xfrm>
              <a:off x="6305172" y="3496044"/>
              <a:ext cx="1161160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dirty="0"/>
                <a:t>Время, с</a:t>
              </a:r>
              <a:endParaRPr sz="1600" dirty="0"/>
            </a:p>
          </p:txBody>
        </p:sp>
        <p:sp>
          <p:nvSpPr>
            <p:cNvPr id="213" name="Google Shape;213;gcf9f81e067_2_0"/>
            <p:cNvSpPr txBox="1"/>
            <p:nvPr/>
          </p:nvSpPr>
          <p:spPr>
            <a:xfrm rot="-5400000">
              <a:off x="-174100" y="2188822"/>
              <a:ext cx="3045300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dirty="0"/>
                <a:t>Скорость, м/с</a:t>
              </a:r>
              <a:endParaRPr sz="1600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53073" y="4263980"/>
            <a:ext cx="6842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Мгновенные значения продольной скорости: </a:t>
            </a:r>
            <a:r>
              <a:rPr lang="en-US" sz="2000" i="1" dirty="0" smtClean="0">
                <a:latin typeface="+mn-lt"/>
              </a:rPr>
              <a:t>v</a:t>
            </a:r>
            <a:r>
              <a:rPr lang="en-US" sz="2000" dirty="0" smtClean="0">
                <a:latin typeface="+mn-lt"/>
              </a:rPr>
              <a:t> = </a:t>
            </a:r>
            <a:r>
              <a:rPr lang="en-US" sz="2000" i="1" dirty="0" smtClean="0">
                <a:latin typeface="+mn-lt"/>
              </a:rPr>
              <a:t>ds</a:t>
            </a:r>
            <a:r>
              <a:rPr lang="en-US" sz="2000" dirty="0" smtClean="0">
                <a:latin typeface="+mn-lt"/>
              </a:rPr>
              <a:t>/</a:t>
            </a:r>
            <a:r>
              <a:rPr lang="en-US" sz="2000" i="1" dirty="0" err="1" smtClean="0">
                <a:latin typeface="+mn-lt"/>
              </a:rPr>
              <a:t>dt</a:t>
            </a:r>
            <a:endParaRPr lang="ru-RU" sz="2000" i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8255" y="2155421"/>
            <a:ext cx="3188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Требуется применение</a:t>
            </a:r>
          </a:p>
          <a:p>
            <a:pPr lvl="0"/>
            <a:r>
              <a:rPr lang="ru-RU" sz="2000" dirty="0" smtClean="0">
                <a:latin typeface="+mj-lt"/>
              </a:rPr>
              <a:t>фильтров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005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04ad4e10e4_1_3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Проблема 2: </a:t>
            </a:r>
            <a:r>
              <a:rPr lang="ru-RU" dirty="0" smtClean="0"/>
              <a:t>продольная скорость</a:t>
            </a:r>
            <a:endParaRPr dirty="0"/>
          </a:p>
        </p:txBody>
      </p:sp>
      <p:sp>
        <p:nvSpPr>
          <p:cNvPr id="221" name="Google Shape;221;g104ad4e10e4_1_3"/>
          <p:cNvSpPr txBox="1"/>
          <p:nvPr/>
        </p:nvSpPr>
        <p:spPr>
          <a:xfrm rot="-5400000">
            <a:off x="-940435" y="1968980"/>
            <a:ext cx="30453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Скорость, м/с</a:t>
            </a:r>
            <a:endParaRPr sz="1600" dirty="0"/>
          </a:p>
        </p:txBody>
      </p:sp>
      <p:pic>
        <p:nvPicPr>
          <p:cNvPr id="222" name="Google Shape;222;g104ad4e10e4_1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5101" y="392158"/>
            <a:ext cx="5740727" cy="34713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3" name="Google Shape;223;g104ad4e10e4_1_3"/>
          <p:cNvGrpSpPr/>
          <p:nvPr/>
        </p:nvGrpSpPr>
        <p:grpSpPr>
          <a:xfrm>
            <a:off x="6617501" y="371818"/>
            <a:ext cx="1559900" cy="3663100"/>
            <a:chOff x="7287250" y="572700"/>
            <a:chExt cx="1559900" cy="3663100"/>
          </a:xfrm>
        </p:grpSpPr>
        <p:pic>
          <p:nvPicPr>
            <p:cNvPr id="224" name="Google Shape;224;g104ad4e10e4_1_3"/>
            <p:cNvPicPr preferRelativeResize="0"/>
            <p:nvPr/>
          </p:nvPicPr>
          <p:blipFill rotWithShape="1">
            <a:blip r:embed="rId4">
              <a:alphaModFix/>
            </a:blip>
            <a:srcRect b="10273"/>
            <a:stretch/>
          </p:blipFill>
          <p:spPr>
            <a:xfrm>
              <a:off x="7287250" y="572700"/>
              <a:ext cx="1559900" cy="366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g104ad4e10e4_1_3"/>
            <p:cNvSpPr/>
            <p:nvPr/>
          </p:nvSpPr>
          <p:spPr>
            <a:xfrm>
              <a:off x="8062775" y="731050"/>
              <a:ext cx="719700" cy="5478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g104ad4e10e4_1_3"/>
            <p:cNvSpPr/>
            <p:nvPr/>
          </p:nvSpPr>
          <p:spPr>
            <a:xfrm>
              <a:off x="8062775" y="1278850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g104ad4e10e4_1_3"/>
            <p:cNvSpPr/>
            <p:nvPr/>
          </p:nvSpPr>
          <p:spPr>
            <a:xfrm>
              <a:off x="8062775" y="2563573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g104ad4e10e4_1_3"/>
            <p:cNvSpPr/>
            <p:nvPr/>
          </p:nvSpPr>
          <p:spPr>
            <a:xfrm>
              <a:off x="8087307" y="3815591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g104ad4e10e4_1_3"/>
            <p:cNvSpPr/>
            <p:nvPr/>
          </p:nvSpPr>
          <p:spPr>
            <a:xfrm>
              <a:off x="8062775" y="1859337"/>
              <a:ext cx="719700" cy="6960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g104ad4e10e4_1_3"/>
            <p:cNvSpPr/>
            <p:nvPr/>
          </p:nvSpPr>
          <p:spPr>
            <a:xfrm>
              <a:off x="8062775" y="1426150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3876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g104ad4e10e4_1_3"/>
            <p:cNvSpPr/>
            <p:nvPr/>
          </p:nvSpPr>
          <p:spPr>
            <a:xfrm>
              <a:off x="8062775" y="2832402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3876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g104ad4e10e4_1_3"/>
            <p:cNvSpPr/>
            <p:nvPr/>
          </p:nvSpPr>
          <p:spPr>
            <a:xfrm>
              <a:off x="8079125" y="3256775"/>
              <a:ext cx="719700" cy="5589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g104ad4e10e4_1_3"/>
            <p:cNvSpPr/>
            <p:nvPr/>
          </p:nvSpPr>
          <p:spPr>
            <a:xfrm>
              <a:off x="8087300" y="3955178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g104ad4e10e4_1_3"/>
            <p:cNvSpPr/>
            <p:nvPr/>
          </p:nvSpPr>
          <p:spPr>
            <a:xfrm>
              <a:off x="8062775" y="1704395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3876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g104ad4e10e4_1_3"/>
            <p:cNvSpPr/>
            <p:nvPr/>
          </p:nvSpPr>
          <p:spPr>
            <a:xfrm>
              <a:off x="8073557" y="3092855"/>
              <a:ext cx="719700" cy="147300"/>
            </a:xfrm>
            <a:prstGeom prst="rect">
              <a:avLst/>
            </a:prstGeom>
            <a:noFill/>
            <a:ln w="9525" cap="flat" cmpd="sng">
              <a:solidFill>
                <a:srgbClr val="3876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g104ad4e10e4_1_3"/>
            <p:cNvSpPr/>
            <p:nvPr/>
          </p:nvSpPr>
          <p:spPr>
            <a:xfrm>
              <a:off x="8062775" y="2719135"/>
              <a:ext cx="719700" cy="1134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0" name="Google Shape;220;g104ad4e10e4_1_3"/>
          <p:cNvSpPr txBox="1"/>
          <p:nvPr/>
        </p:nvSpPr>
        <p:spPr>
          <a:xfrm>
            <a:off x="5079308" y="3044303"/>
            <a:ext cx="1291041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Время, с</a:t>
            </a:r>
            <a:endParaRPr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307317" y="4027484"/>
            <a:ext cx="6842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Мгновенные значения продольной скорости: </a:t>
            </a:r>
            <a:r>
              <a:rPr lang="en-US" sz="2000" i="1" dirty="0" smtClean="0"/>
              <a:t>v</a:t>
            </a:r>
            <a:r>
              <a:rPr lang="en-US" sz="2000" dirty="0" smtClean="0"/>
              <a:t> = </a:t>
            </a:r>
            <a:r>
              <a:rPr lang="en-US" sz="2000" i="1" dirty="0" smtClean="0"/>
              <a:t>ds</a:t>
            </a:r>
            <a:r>
              <a:rPr lang="en-US" sz="2000" dirty="0" smtClean="0"/>
              <a:t>/</a:t>
            </a:r>
            <a:r>
              <a:rPr lang="en-US" sz="2000" i="1" dirty="0" err="1" smtClean="0"/>
              <a:t>dt</a:t>
            </a:r>
            <a:endParaRPr lang="ru-RU" sz="2000" i="1" dirty="0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6737202" y="2003313"/>
            <a:ext cx="349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Повторяющиеся значения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2063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04ad4e10e4_1_12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Проблема 2: </a:t>
            </a:r>
            <a:r>
              <a:rPr lang="ru-RU" dirty="0" smtClean="0"/>
              <a:t>продольная скорость</a:t>
            </a:r>
            <a:endParaRPr dirty="0"/>
          </a:p>
        </p:txBody>
      </p:sp>
      <p:sp>
        <p:nvSpPr>
          <p:cNvPr id="244" name="Google Shape;244;g104ad4e10e4_1_12"/>
          <p:cNvSpPr txBox="1"/>
          <p:nvPr/>
        </p:nvSpPr>
        <p:spPr>
          <a:xfrm rot="-5400000">
            <a:off x="-26650" y="2058347"/>
            <a:ext cx="30453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Скорость, м/с</a:t>
            </a:r>
            <a:endParaRPr sz="1600" dirty="0"/>
          </a:p>
        </p:txBody>
      </p:sp>
      <p:pic>
        <p:nvPicPr>
          <p:cNvPr id="245" name="Google Shape;245;g104ad4e10e4_1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100" y="612001"/>
            <a:ext cx="5791863" cy="349332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104ad4e10e4_1_12"/>
          <p:cNvSpPr txBox="1"/>
          <p:nvPr/>
        </p:nvSpPr>
        <p:spPr>
          <a:xfrm>
            <a:off x="6299199" y="3383497"/>
            <a:ext cx="107015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Время, с</a:t>
            </a:r>
            <a:endParaRPr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64341" y="4095133"/>
            <a:ext cx="7746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Продольная скорость как интеграл ускорения на раме тележки</a:t>
            </a:r>
            <a:endParaRPr lang="ru-RU" sz="20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418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04ad4e10e4_1_21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/>
              <a:t>Проблема 2: </a:t>
            </a:r>
            <a:r>
              <a:rPr lang="ru-RU" dirty="0" smtClean="0"/>
              <a:t>продольная скорость</a:t>
            </a:r>
            <a:endParaRPr dirty="0"/>
          </a:p>
        </p:txBody>
      </p:sp>
      <p:sp>
        <p:nvSpPr>
          <p:cNvPr id="253" name="Google Shape;253;g104ad4e10e4_1_21"/>
          <p:cNvSpPr txBox="1"/>
          <p:nvPr/>
        </p:nvSpPr>
        <p:spPr>
          <a:xfrm rot="-5400000">
            <a:off x="-26650" y="2058347"/>
            <a:ext cx="30453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Скорость, м/с</a:t>
            </a:r>
            <a:endParaRPr sz="1600" dirty="0"/>
          </a:p>
        </p:txBody>
      </p:sp>
      <p:pic>
        <p:nvPicPr>
          <p:cNvPr id="254" name="Google Shape;254;g104ad4e10e4_1_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1617" y="515170"/>
            <a:ext cx="5743552" cy="3493323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g104ad4e10e4_1_21"/>
          <p:cNvSpPr txBox="1"/>
          <p:nvPr/>
        </p:nvSpPr>
        <p:spPr>
          <a:xfrm>
            <a:off x="6251379" y="3304479"/>
            <a:ext cx="1183703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Время, с</a:t>
            </a:r>
            <a:endParaRPr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92556" y="842683"/>
                <a:ext cx="1215333" cy="65742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𝐶</m:t>
                          </m:r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556" y="842683"/>
                <a:ext cx="1215333" cy="65742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Прямая соединительная линия 3"/>
          <p:cNvCxnSpPr>
            <a:stCxn id="2" idx="2"/>
          </p:cNvCxnSpPr>
          <p:nvPr/>
        </p:nvCxnSpPr>
        <p:spPr bwMode="auto">
          <a:xfrm>
            <a:off x="3700223" y="1500107"/>
            <a:ext cx="184483" cy="1852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563306" y="1252092"/>
                <a:ext cx="1025474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i="1" smtClean="0">
                          <a:latin typeface="Cambria Math"/>
                        </a:rPr>
                        <m:t>𝑑</m:t>
                      </m:r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𝑑𝑡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306" y="1252092"/>
                <a:ext cx="1025474" cy="307777"/>
              </a:xfrm>
              <a:prstGeom prst="rect">
                <a:avLst/>
              </a:prstGeom>
              <a:blipFill rotWithShape="1">
                <a:blip r:embed="rId5"/>
                <a:stretch>
                  <a:fillRect b="-566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единительная линия 10"/>
          <p:cNvCxnSpPr>
            <a:stCxn id="10" idx="2"/>
          </p:cNvCxnSpPr>
          <p:nvPr/>
        </p:nvCxnSpPr>
        <p:spPr bwMode="auto">
          <a:xfrm flipH="1">
            <a:off x="4452470" y="1559869"/>
            <a:ext cx="623573" cy="292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1122091" y="4072725"/>
            <a:ext cx="6842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+mj-lt"/>
              </a:rPr>
              <a:t>Различие в значениях продольной скорости,</a:t>
            </a:r>
          </a:p>
          <a:p>
            <a:pPr lvl="0"/>
            <a:r>
              <a:rPr lang="ru-RU" sz="2000" dirty="0" smtClean="0">
                <a:latin typeface="+mj-lt"/>
              </a:rPr>
              <a:t>полученных разными способами</a:t>
            </a:r>
            <a:endParaRPr lang="ru-RU" sz="20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923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g104a4e32922_0_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333" y="453649"/>
            <a:ext cx="3961201" cy="2144999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g104a4e32922_0_101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Проблема 3: импортированные профили </a:t>
            </a:r>
            <a:r>
              <a:rPr lang="ru-RU" dirty="0"/>
              <a:t>рельсов</a:t>
            </a:r>
            <a:endParaRPr dirty="0"/>
          </a:p>
        </p:txBody>
      </p:sp>
      <p:pic>
        <p:nvPicPr>
          <p:cNvPr id="268" name="Google Shape;268;g104a4e32922_0_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1447" y="453650"/>
            <a:ext cx="3961203" cy="2144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Группа 1"/>
          <p:cNvGrpSpPr/>
          <p:nvPr/>
        </p:nvGrpSpPr>
        <p:grpSpPr>
          <a:xfrm>
            <a:off x="357972" y="2499413"/>
            <a:ext cx="3921642" cy="409950"/>
            <a:chOff x="1140890" y="3039644"/>
            <a:chExt cx="3921642" cy="409950"/>
          </a:xfrm>
        </p:grpSpPr>
        <p:cxnSp>
          <p:nvCxnSpPr>
            <p:cNvPr id="269" name="Google Shape;269;g104a4e32922_0_101"/>
            <p:cNvCxnSpPr/>
            <p:nvPr/>
          </p:nvCxnSpPr>
          <p:spPr>
            <a:xfrm>
              <a:off x="1140890" y="3261557"/>
              <a:ext cx="331500" cy="0"/>
            </a:xfrm>
            <a:prstGeom prst="straightConnector1">
              <a:avLst/>
            </a:prstGeom>
            <a:noFill/>
            <a:ln w="38100" cap="flat" cmpd="sng">
              <a:solidFill>
                <a:srgbClr val="38761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0" name="Google Shape;270;g104a4e32922_0_101"/>
            <p:cNvCxnSpPr/>
            <p:nvPr/>
          </p:nvCxnSpPr>
          <p:spPr>
            <a:xfrm>
              <a:off x="2826254" y="3249494"/>
              <a:ext cx="203356" cy="0"/>
            </a:xfrm>
            <a:prstGeom prst="straightConnector1">
              <a:avLst/>
            </a:prstGeom>
            <a:noFill/>
            <a:ln w="3810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271;g104a4e32922_0_101"/>
            <p:cNvSpPr txBox="1"/>
            <p:nvPr/>
          </p:nvSpPr>
          <p:spPr>
            <a:xfrm>
              <a:off x="1478366" y="3049394"/>
              <a:ext cx="1254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dirty="0"/>
                <a:t>Р65 по ГОСТ</a:t>
              </a:r>
              <a:endParaRPr dirty="0"/>
            </a:p>
          </p:txBody>
        </p:sp>
        <p:sp>
          <p:nvSpPr>
            <p:cNvPr id="272" name="Google Shape;272;g104a4e32922_0_101"/>
            <p:cNvSpPr txBox="1"/>
            <p:nvPr/>
          </p:nvSpPr>
          <p:spPr>
            <a:xfrm>
              <a:off x="3029610" y="3039644"/>
              <a:ext cx="2032922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dirty="0"/>
                <a:t>Измеренный профиль</a:t>
              </a:r>
              <a:endParaRPr dirty="0"/>
            </a:p>
          </p:txBody>
        </p:sp>
      </p:grpSp>
      <p:pic>
        <p:nvPicPr>
          <p:cNvPr id="273" name="Google Shape;273;g104a4e32922_0_1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0900" y="2625599"/>
            <a:ext cx="3982312" cy="224005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104a4e32922_0_101"/>
          <p:cNvSpPr txBox="1"/>
          <p:nvPr/>
        </p:nvSpPr>
        <p:spPr>
          <a:xfrm>
            <a:off x="7144725" y="2915275"/>
            <a:ext cx="979800" cy="400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Кривизна</a:t>
            </a:r>
            <a:endParaRPr/>
          </a:p>
        </p:txBody>
      </p:sp>
      <p:sp>
        <p:nvSpPr>
          <p:cNvPr id="275" name="Google Shape;275;g104a4e32922_0_101"/>
          <p:cNvSpPr txBox="1"/>
          <p:nvPr/>
        </p:nvSpPr>
        <p:spPr>
          <a:xfrm>
            <a:off x="7144725" y="1368050"/>
            <a:ext cx="979800" cy="400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Профиль</a:t>
            </a:r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066" y="294540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l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/>
              <a:t>Измеренные профили требуют </a:t>
            </a:r>
            <a:r>
              <a:rPr lang="ru-RU" sz="1600" dirty="0" smtClean="0"/>
              <a:t>сглаживания</a:t>
            </a:r>
            <a:endParaRPr lang="en-US" sz="1600" dirty="0" smtClean="0"/>
          </a:p>
          <a:p>
            <a:pPr marL="285750" indent="-285750" algn="l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 smtClean="0"/>
              <a:t>Для работы использован профиль </a:t>
            </a:r>
            <a:r>
              <a:rPr lang="ru-RU" sz="1600" dirty="0"/>
              <a:t>рельса Р65 из библиотеки «</a:t>
            </a:r>
            <a:r>
              <a:rPr lang="ru-RU" sz="1600" dirty="0" smtClean="0"/>
              <a:t>УМ»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ru-RU" sz="1600" dirty="0" smtClean="0"/>
              <a:t>Методика </a:t>
            </a:r>
            <a:r>
              <a:rPr lang="ru-RU" sz="1600" dirty="0"/>
              <a:t>подготовки измеренных профилей к использованию </a:t>
            </a:r>
            <a:r>
              <a:rPr lang="ru-RU" sz="1600" dirty="0" smtClean="0"/>
              <a:t>разрабатывается </a:t>
            </a:r>
            <a:r>
              <a:rPr lang="ru-RU" sz="1600" dirty="0"/>
              <a:t>авторами. 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5204297" y="2089463"/>
            <a:ext cx="3558915" cy="409950"/>
            <a:chOff x="1140890" y="3039644"/>
            <a:chExt cx="3558915" cy="409950"/>
          </a:xfrm>
        </p:grpSpPr>
        <p:cxnSp>
          <p:nvCxnSpPr>
            <p:cNvPr id="15" name="Google Shape;269;g104a4e32922_0_101"/>
            <p:cNvCxnSpPr/>
            <p:nvPr/>
          </p:nvCxnSpPr>
          <p:spPr>
            <a:xfrm>
              <a:off x="1140890" y="3261557"/>
              <a:ext cx="165750" cy="0"/>
            </a:xfrm>
            <a:prstGeom prst="straightConnector1">
              <a:avLst/>
            </a:prstGeom>
            <a:noFill/>
            <a:ln w="38100" cap="flat" cmpd="sng">
              <a:solidFill>
                <a:srgbClr val="38761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270;g104a4e32922_0_101"/>
            <p:cNvCxnSpPr/>
            <p:nvPr/>
          </p:nvCxnSpPr>
          <p:spPr>
            <a:xfrm>
              <a:off x="2937086" y="3249494"/>
              <a:ext cx="101678" cy="0"/>
            </a:xfrm>
            <a:prstGeom prst="straightConnector1">
              <a:avLst/>
            </a:prstGeom>
            <a:noFill/>
            <a:ln w="3810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" name="Google Shape;271;g104a4e32922_0_101"/>
            <p:cNvSpPr txBox="1"/>
            <p:nvPr/>
          </p:nvSpPr>
          <p:spPr>
            <a:xfrm>
              <a:off x="1299713" y="3049394"/>
              <a:ext cx="1254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dirty="0"/>
                <a:t>Р65 по ГОСТ</a:t>
              </a:r>
              <a:endParaRPr dirty="0"/>
            </a:p>
          </p:txBody>
        </p:sp>
        <p:sp>
          <p:nvSpPr>
            <p:cNvPr id="18" name="Google Shape;272;g104a4e32922_0_101"/>
            <p:cNvSpPr txBox="1"/>
            <p:nvPr/>
          </p:nvSpPr>
          <p:spPr>
            <a:xfrm>
              <a:off x="3029610" y="3039644"/>
              <a:ext cx="1670195" cy="369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 dirty="0"/>
                <a:t>Измеренный профиль</a:t>
              </a:r>
              <a:endParaRPr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083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4a4e32922_0_65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lvl="0"/>
            <a:r>
              <a:rPr lang="ru-RU" dirty="0" smtClean="0"/>
              <a:t>Продолжение работ</a:t>
            </a: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305255" y="340665"/>
            <a:ext cx="8510040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000000"/>
                </a:solidFill>
              </a:rPr>
              <a:t>Решение проблем с восстановлением неровностей по исходному сигналу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000000"/>
                </a:solidFill>
              </a:rPr>
              <a:t>Решение проблем восстановлением скорости</a:t>
            </a:r>
          </a:p>
          <a:p>
            <a:pPr marL="342900" indent="-342900" algn="l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err="1" smtClean="0">
                <a:solidFill>
                  <a:srgbClr val="000000"/>
                </a:solidFill>
              </a:rPr>
              <a:t>Валидация</a:t>
            </a:r>
            <a:r>
              <a:rPr lang="ru-RU" sz="2000" dirty="0" smtClean="0">
                <a:solidFill>
                  <a:srgbClr val="000000"/>
                </a:solidFill>
              </a:rPr>
              <a:t> моделей УМ с использованием измеренных данных пути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342900" indent="-342900" algn="l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000000"/>
                </a:solidFill>
              </a:rPr>
              <a:t>Расширение пользовательского инструментария:</a:t>
            </a:r>
          </a:p>
          <a:p>
            <a:pPr marL="800100" lvl="1" indent="-342900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автоматическое обнаружение кривых </a:t>
            </a:r>
            <a:r>
              <a:rPr lang="ru-RU" sz="1800" dirty="0" smtClean="0"/>
              <a:t>участков,</a:t>
            </a:r>
          </a:p>
          <a:p>
            <a:pPr marL="800100" lvl="1" indent="-342900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 smtClean="0"/>
              <a:t>назначение </a:t>
            </a:r>
            <a:r>
              <a:rPr lang="ru-RU" sz="1800" dirty="0"/>
              <a:t>необходимого количества различных профилей рельсов на моделируемом </a:t>
            </a:r>
            <a:r>
              <a:rPr lang="ru-RU" sz="1800" dirty="0" smtClean="0"/>
              <a:t>участке, </a:t>
            </a:r>
            <a:r>
              <a:rPr lang="ru-RU" sz="1800" dirty="0"/>
              <a:t>построение модели пути в зоне стрелочных переходов по данным </a:t>
            </a:r>
            <a:r>
              <a:rPr lang="ru-RU" sz="1800" dirty="0" smtClean="0"/>
              <a:t>измерений,</a:t>
            </a:r>
          </a:p>
          <a:p>
            <a:pPr marL="800100" lvl="1" indent="-342900" algn="l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 smtClean="0"/>
              <a:t>тонкая </a:t>
            </a:r>
            <a:r>
              <a:rPr lang="ru-RU" sz="1800" dirty="0"/>
              <a:t>настройка параметров импорта геометрии </a:t>
            </a:r>
            <a:r>
              <a:rPr lang="ru-RU" sz="1800" dirty="0" smtClean="0"/>
              <a:t>пути,</a:t>
            </a:r>
          </a:p>
          <a:p>
            <a:pPr marL="800100" lvl="1" indent="-342900" algn="l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800" dirty="0" smtClean="0"/>
              <a:t>графический </a:t>
            </a:r>
            <a:r>
              <a:rPr lang="ru-RU" sz="1800" dirty="0"/>
              <a:t>интерфейс</a:t>
            </a:r>
            <a:r>
              <a:rPr lang="ru-RU" sz="1800" dirty="0" smtClean="0"/>
              <a:t>.</a:t>
            </a:r>
          </a:p>
          <a:p>
            <a:pPr marL="342900" indent="-342900" algn="l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err="1" smtClean="0">
                <a:solidFill>
                  <a:srgbClr val="000000"/>
                </a:solidFill>
              </a:rPr>
              <a:t>Портирование</a:t>
            </a:r>
            <a:r>
              <a:rPr lang="ru-RU" sz="2000" dirty="0" smtClean="0">
                <a:solidFill>
                  <a:srgbClr val="000000"/>
                </a:solidFill>
              </a:rPr>
              <a:t> кода на </a:t>
            </a:r>
            <a:r>
              <a:rPr lang="en-US" sz="2000" dirty="0" smtClean="0">
                <a:solidFill>
                  <a:srgbClr val="000000"/>
                </a:solidFill>
              </a:rPr>
              <a:t>Delphi</a:t>
            </a:r>
            <a:r>
              <a:rPr lang="ru-RU" sz="2000" dirty="0" smtClean="0">
                <a:solidFill>
                  <a:srgbClr val="000000"/>
                </a:solidFill>
              </a:rPr>
              <a:t> и использование в составе УМ или в виде отдельного приложения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68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S:\Projects\Дизайн\Фирменный стиль\UM Style\1_Logo\RGB\JPG\um_logo_rgb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9" b="38386"/>
          <a:stretch/>
        </p:blipFill>
        <p:spPr bwMode="auto">
          <a:xfrm>
            <a:off x="3130655" y="408923"/>
            <a:ext cx="2653552" cy="6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03684" y="2034256"/>
            <a:ext cx="848677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4600" i="1" dirty="0" smtClean="0">
                <a:latin typeface="Arial" charset="0"/>
              </a:rPr>
              <a:t>Спасибо за внимание!</a:t>
            </a:r>
            <a:endParaRPr lang="ru-RU" altLang="ru-RU" sz="4600" i="1" dirty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5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9574ae208e_1_106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Репрезентативный набор моделей: грузовые вагоны</a:t>
            </a:r>
            <a:endParaRPr/>
          </a:p>
        </p:txBody>
      </p:sp>
      <p:pic>
        <p:nvPicPr>
          <p:cNvPr id="292" name="Google Shape;292;g9574ae208e_1_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7200" y="968575"/>
            <a:ext cx="2716576" cy="193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g9574ae208e_1_106"/>
          <p:cNvPicPr preferRelativeResize="0"/>
          <p:nvPr/>
        </p:nvPicPr>
        <p:blipFill rotWithShape="1">
          <a:blip r:embed="rId4">
            <a:alphaModFix/>
          </a:blip>
          <a:srcRect r="6006" b="11933"/>
          <a:stretch/>
        </p:blipFill>
        <p:spPr>
          <a:xfrm>
            <a:off x="1257350" y="2907750"/>
            <a:ext cx="3117200" cy="189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g9574ae208e_1_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67412" y="936600"/>
            <a:ext cx="3035174" cy="184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g9574ae208e_1_1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26400" y="2753852"/>
            <a:ext cx="3117200" cy="212359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g9574ae208e_1_106"/>
          <p:cNvSpPr txBox="1"/>
          <p:nvPr/>
        </p:nvSpPr>
        <p:spPr>
          <a:xfrm>
            <a:off x="735105" y="332448"/>
            <a:ext cx="7608047" cy="5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+mj-lt"/>
              </a:rPr>
              <a:t>Самые опасные ж.-д. экипажи с точки зрения </a:t>
            </a:r>
            <a:r>
              <a:rPr lang="ru-RU" sz="1600" dirty="0" err="1">
                <a:latin typeface="+mj-lt"/>
              </a:rPr>
              <a:t>вкатывания</a:t>
            </a:r>
            <a:r>
              <a:rPr lang="ru-RU" sz="1600" dirty="0">
                <a:latin typeface="+mj-lt"/>
              </a:rPr>
              <a:t> колеса на рельс </a:t>
            </a:r>
            <a:r>
              <a:rPr lang="ru-RU" sz="1600" dirty="0" smtClean="0">
                <a:latin typeface="+mj-lt"/>
              </a:rPr>
              <a:t>—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latin typeface="+mj-lt"/>
              </a:rPr>
              <a:t>это </a:t>
            </a:r>
            <a:r>
              <a:rPr lang="ru-RU" sz="1600" dirty="0">
                <a:latin typeface="+mj-lt"/>
              </a:rPr>
              <a:t>короткобазные порожние грузовые вагоны</a:t>
            </a:r>
            <a:endParaRPr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582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9574ae208e_1_99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Репрезентативный набор моделей: локомотивы</a:t>
            </a:r>
            <a:endParaRPr/>
          </a:p>
        </p:txBody>
      </p:sp>
      <p:pic>
        <p:nvPicPr>
          <p:cNvPr id="303" name="Google Shape;303;g9574ae208e_1_99"/>
          <p:cNvPicPr preferRelativeResize="0"/>
          <p:nvPr/>
        </p:nvPicPr>
        <p:blipFill rotWithShape="1">
          <a:blip r:embed="rId3">
            <a:alphaModFix/>
          </a:blip>
          <a:srcRect t="10594"/>
          <a:stretch/>
        </p:blipFill>
        <p:spPr>
          <a:xfrm>
            <a:off x="1362263" y="924000"/>
            <a:ext cx="6419474" cy="3911626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9574ae208e_1_99"/>
          <p:cNvSpPr txBox="1"/>
          <p:nvPr/>
        </p:nvSpPr>
        <p:spPr>
          <a:xfrm>
            <a:off x="827400" y="324900"/>
            <a:ext cx="7489200" cy="5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+mj-lt"/>
              </a:rPr>
              <a:t>В 2006 г. совместно с ВНИКТИ была </a:t>
            </a:r>
            <a:r>
              <a:rPr lang="ru-RU" sz="1600">
                <a:latin typeface="+mj-lt"/>
              </a:rPr>
              <a:t>разработана </a:t>
            </a:r>
            <a:r>
              <a:rPr lang="ru-RU" sz="1600" smtClean="0">
                <a:latin typeface="+mj-lt"/>
              </a:rPr>
              <a:t>библиотека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smtClean="0">
                <a:latin typeface="+mj-lt"/>
              </a:rPr>
              <a:t>из </a:t>
            </a:r>
            <a:r>
              <a:rPr lang="ru-RU" sz="1600" dirty="0">
                <a:latin typeface="+mj-lt"/>
              </a:rPr>
              <a:t>17 самых распространённых локомотивов</a:t>
            </a:r>
            <a:endParaRPr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644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95a384a9ab_0_160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Применение комплекса</a:t>
            </a:r>
            <a:endParaRPr/>
          </a:p>
        </p:txBody>
      </p:sp>
      <p:sp>
        <p:nvSpPr>
          <p:cNvPr id="311" name="Google Shape;311;g95a384a9ab_0_160"/>
          <p:cNvSpPr txBox="1"/>
          <p:nvPr/>
        </p:nvSpPr>
        <p:spPr>
          <a:xfrm>
            <a:off x="305700" y="347599"/>
            <a:ext cx="8532600" cy="426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</a:rPr>
              <a:t>Расчёт опасности схода (</a:t>
            </a:r>
            <a:r>
              <a:rPr lang="ru-RU" sz="1600" dirty="0" err="1">
                <a:latin typeface="+mn-lt"/>
              </a:rPr>
              <a:t>вкатывание</a:t>
            </a:r>
            <a:r>
              <a:rPr lang="ru-RU" sz="1600" dirty="0">
                <a:latin typeface="+mn-lt"/>
              </a:rPr>
              <a:t> колеса на рельс, </a:t>
            </a:r>
            <a:r>
              <a:rPr lang="ru-RU" sz="1600" dirty="0" err="1">
                <a:latin typeface="+mn-lt"/>
              </a:rPr>
              <a:t>отжатие</a:t>
            </a:r>
            <a:r>
              <a:rPr lang="ru-RU" sz="1600" dirty="0">
                <a:latin typeface="+mn-lt"/>
              </a:rPr>
              <a:t> рельса, сдвиг рельсошпальной решётки) для конкретного измеренного пути включая неровности, возвышение наружного рельса, ширину колеи, профили рельсов, коэффициент трения между колесом и рельсом и т.д.</a:t>
            </a:r>
            <a:endParaRPr sz="1600" dirty="0">
              <a:latin typeface="+mn-l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</a:rPr>
              <a:t>Выявление опасных сочетаний неровностей, которые по отдельности НЕ считаются опасными по “</a:t>
            </a:r>
            <a:r>
              <a:rPr lang="ru-RU" sz="1600" i="1" dirty="0">
                <a:latin typeface="+mn-lt"/>
              </a:rPr>
              <a:t>ЦП-774. Инструкция по текущему содержанию железнодорожного пути</a:t>
            </a:r>
            <a:r>
              <a:rPr lang="ru-RU" sz="1600" dirty="0" smtClean="0">
                <a:latin typeface="+mn-lt"/>
              </a:rPr>
              <a:t>”. И </a:t>
            </a:r>
            <a:r>
              <a:rPr lang="ru-RU" sz="1600" dirty="0">
                <a:latin typeface="+mn-lt"/>
              </a:rPr>
              <a:t>наоборот, расчётная проверка опасности схода для обнаруженных отступлений от норм содержания ж.-д. пути по </a:t>
            </a:r>
            <a:r>
              <a:rPr lang="ru-RU" sz="1600" dirty="0">
                <a:solidFill>
                  <a:schemeClr val="dk1"/>
                </a:solidFill>
                <a:latin typeface="+mn-lt"/>
              </a:rPr>
              <a:t>“</a:t>
            </a:r>
            <a:r>
              <a:rPr lang="ru-RU" sz="1600" i="1" dirty="0">
                <a:solidFill>
                  <a:schemeClr val="dk1"/>
                </a:solidFill>
                <a:latin typeface="+mn-lt"/>
              </a:rPr>
              <a:t>ЦП-774. Инструкция по текущему содержанию железнодорожного пути</a:t>
            </a:r>
            <a:r>
              <a:rPr lang="ru-RU" sz="1600" dirty="0">
                <a:solidFill>
                  <a:schemeClr val="dk1"/>
                </a:solidFill>
                <a:latin typeface="+mn-lt"/>
              </a:rPr>
              <a:t>”.</a:t>
            </a:r>
            <a:endParaRPr sz="1600" dirty="0">
              <a:solidFill>
                <a:schemeClr val="dk1"/>
              </a:solidFill>
              <a:latin typeface="+mn-l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dk1"/>
                </a:solidFill>
                <a:latin typeface="+mn-lt"/>
              </a:rPr>
              <a:t>Расстановка приоритетов по ремонту пути: определение участков пути для проведения работ по его текущему содержанию и ремонту в первую очередь, которые должны быть выполнены для снижения вероятности схода.</a:t>
            </a:r>
            <a:endParaRPr sz="1600" dirty="0">
              <a:solidFill>
                <a:schemeClr val="dk1"/>
              </a:solidFill>
              <a:latin typeface="+mn-l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dk1"/>
                </a:solidFill>
                <a:latin typeface="+mn-lt"/>
              </a:rPr>
              <a:t>Расчётное определение безопасного скоростного режима движения по участку пути: с одной стороны проверка обоснованности применяемых скоростных ограничений, с другой стороны проверка безопасности движения на разрешённых </a:t>
            </a:r>
            <a:r>
              <a:rPr lang="ru-RU" sz="1600" dirty="0" smtClean="0">
                <a:solidFill>
                  <a:schemeClr val="dk1"/>
                </a:solidFill>
                <a:latin typeface="+mn-lt"/>
              </a:rPr>
              <a:t>скоростях</a:t>
            </a:r>
            <a:r>
              <a:rPr lang="ru-RU" sz="1600" dirty="0">
                <a:solidFill>
                  <a:schemeClr val="dk1"/>
                </a:solidFill>
                <a:latin typeface="+mn-lt"/>
              </a:rPr>
              <a:t>.</a:t>
            </a:r>
            <a:endParaRPr sz="1600" dirty="0">
              <a:solidFill>
                <a:schemeClr val="dk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29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04a4e32922_1_23"/>
          <p:cNvSpPr/>
          <p:nvPr/>
        </p:nvSpPr>
        <p:spPr>
          <a:xfrm>
            <a:off x="5560575" y="3485700"/>
            <a:ext cx="3428400" cy="1366200"/>
          </a:xfrm>
          <a:prstGeom prst="rect">
            <a:avLst/>
          </a:prstGeom>
          <a:gradFill>
            <a:gsLst>
              <a:gs pos="0">
                <a:srgbClr val="F4CCCC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g104a4e32922_1_23"/>
          <p:cNvSpPr/>
          <p:nvPr/>
        </p:nvSpPr>
        <p:spPr>
          <a:xfrm>
            <a:off x="5560575" y="425100"/>
            <a:ext cx="3428400" cy="3060600"/>
          </a:xfrm>
          <a:prstGeom prst="rect">
            <a:avLst/>
          </a:prstGeom>
          <a:gradFill>
            <a:gsLst>
              <a:gs pos="0">
                <a:srgbClr val="FFF2CC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g104a4e32922_1_23"/>
          <p:cNvSpPr/>
          <p:nvPr/>
        </p:nvSpPr>
        <p:spPr>
          <a:xfrm>
            <a:off x="2890325" y="421775"/>
            <a:ext cx="2670300" cy="4430100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rgbClr val="CFE2F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104a4e32922_1_23"/>
          <p:cNvSpPr/>
          <p:nvPr/>
        </p:nvSpPr>
        <p:spPr>
          <a:xfrm>
            <a:off x="128525" y="419125"/>
            <a:ext cx="2761800" cy="3953400"/>
          </a:xfrm>
          <a:prstGeom prst="rect">
            <a:avLst/>
          </a:prstGeom>
          <a:gradFill>
            <a:gsLst>
              <a:gs pos="0">
                <a:srgbClr val="D9EAD3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g104a4e32922_1_23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Параметры моделирования</a:t>
            </a:r>
            <a:endParaRPr/>
          </a:p>
        </p:txBody>
      </p:sp>
      <p:pic>
        <p:nvPicPr>
          <p:cNvPr id="109" name="Google Shape;109;g104a4e32922_1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425" y="1335350"/>
            <a:ext cx="2578693" cy="104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g104a4e32922_1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925" y="2849925"/>
            <a:ext cx="2362200" cy="1447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g104a4e32922_1_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21825" y="1305288"/>
            <a:ext cx="2407245" cy="110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g104a4e32922_1_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21825" y="3020225"/>
            <a:ext cx="2407250" cy="1106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104a4e32922_1_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48771" y="1028972"/>
            <a:ext cx="3252243" cy="110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104a4e32922_1_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48775" y="2359375"/>
            <a:ext cx="3252251" cy="1101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g104a4e32922_1_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327812" y="3785500"/>
            <a:ext cx="1894175" cy="1035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g104a4e32922_1_23"/>
          <p:cNvSpPr txBox="1"/>
          <p:nvPr/>
        </p:nvSpPr>
        <p:spPr>
          <a:xfrm>
            <a:off x="49701" y="437250"/>
            <a:ext cx="2840624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>
                <a:latin typeface="+mj-lt"/>
              </a:rPr>
              <a:t>Профили колёс и рельсов</a:t>
            </a:r>
            <a:endParaRPr sz="1500" b="1" dirty="0">
              <a:latin typeface="+mj-lt"/>
            </a:endParaRPr>
          </a:p>
        </p:txBody>
      </p:sp>
      <p:sp>
        <p:nvSpPr>
          <p:cNvPr id="117" name="Google Shape;117;g104a4e32922_1_23"/>
          <p:cNvSpPr txBox="1"/>
          <p:nvPr/>
        </p:nvSpPr>
        <p:spPr>
          <a:xfrm>
            <a:off x="3021825" y="437250"/>
            <a:ext cx="240725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err="1">
                <a:latin typeface="+mj-lt"/>
              </a:rPr>
              <a:t>Макрогеометрия</a:t>
            </a:r>
            <a:r>
              <a:rPr lang="ru-RU" sz="1500" b="1" dirty="0">
                <a:latin typeface="+mj-lt"/>
              </a:rPr>
              <a:t> пути</a:t>
            </a:r>
            <a:endParaRPr sz="1500" b="1" dirty="0">
              <a:latin typeface="+mj-lt"/>
            </a:endParaRPr>
          </a:p>
        </p:txBody>
      </p:sp>
      <p:sp>
        <p:nvSpPr>
          <p:cNvPr id="118" name="Google Shape;118;g104a4e32922_1_23"/>
          <p:cNvSpPr txBox="1"/>
          <p:nvPr/>
        </p:nvSpPr>
        <p:spPr>
          <a:xfrm>
            <a:off x="5560575" y="419113"/>
            <a:ext cx="342865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>
                <a:latin typeface="+mj-lt"/>
              </a:rPr>
              <a:t>Неровности путевой структуры</a:t>
            </a:r>
            <a:endParaRPr sz="1500" b="1" dirty="0">
              <a:latin typeface="+mj-lt"/>
            </a:endParaRPr>
          </a:p>
        </p:txBody>
      </p:sp>
      <p:sp>
        <p:nvSpPr>
          <p:cNvPr id="119" name="Google Shape;119;g104a4e32922_1_23"/>
          <p:cNvSpPr txBox="1"/>
          <p:nvPr/>
        </p:nvSpPr>
        <p:spPr>
          <a:xfrm>
            <a:off x="20650" y="780328"/>
            <a:ext cx="2971296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+mj-lt"/>
              </a:rPr>
              <a:t>Колесо железнодорожное </a:t>
            </a:r>
            <a:r>
              <a:rPr lang="ru-RU" sz="1200" dirty="0" err="1">
                <a:latin typeface="+mj-lt"/>
              </a:rPr>
              <a:t>немоторное</a:t>
            </a:r>
            <a:r>
              <a:rPr lang="ru-RU" sz="1200" dirty="0">
                <a:latin typeface="+mj-lt"/>
              </a:rPr>
              <a:t> Ø920 мм</a:t>
            </a:r>
            <a:r>
              <a:rPr lang="en-US" sz="1200" dirty="0">
                <a:latin typeface="+mj-lt"/>
              </a:rPr>
              <a:t> </a:t>
            </a:r>
            <a:r>
              <a:rPr lang="ru-RU" sz="1200" dirty="0">
                <a:latin typeface="+mj-lt"/>
              </a:rPr>
              <a:t>ГОСТ 10791-2011</a:t>
            </a:r>
            <a:endParaRPr sz="1200" dirty="0">
              <a:latin typeface="+mj-lt"/>
            </a:endParaRPr>
          </a:p>
        </p:txBody>
      </p:sp>
      <p:sp>
        <p:nvSpPr>
          <p:cNvPr id="120" name="Google Shape;120;g104a4e32922_1_23"/>
          <p:cNvSpPr txBox="1"/>
          <p:nvPr/>
        </p:nvSpPr>
        <p:spPr>
          <a:xfrm>
            <a:off x="137908" y="2443763"/>
            <a:ext cx="266421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+mj-lt"/>
              </a:rPr>
              <a:t>Рельс Р65 (ГОСТ Р 51685-2013)</a:t>
            </a:r>
            <a:endParaRPr sz="1200" dirty="0">
              <a:latin typeface="+mj-lt"/>
            </a:endParaRPr>
          </a:p>
        </p:txBody>
      </p:sp>
      <p:sp>
        <p:nvSpPr>
          <p:cNvPr id="121" name="Google Shape;121;g104a4e32922_1_23"/>
          <p:cNvSpPr txBox="1"/>
          <p:nvPr/>
        </p:nvSpPr>
        <p:spPr>
          <a:xfrm>
            <a:off x="3044338" y="902013"/>
            <a:ext cx="236220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+mj-lt"/>
              </a:rPr>
              <a:t>Профиль пути в плане</a:t>
            </a:r>
            <a:endParaRPr sz="1200" dirty="0">
              <a:latin typeface="+mj-lt"/>
            </a:endParaRPr>
          </a:p>
        </p:txBody>
      </p:sp>
      <p:sp>
        <p:nvSpPr>
          <p:cNvPr id="122" name="Google Shape;122;g104a4e32922_1_23"/>
          <p:cNvSpPr txBox="1"/>
          <p:nvPr/>
        </p:nvSpPr>
        <p:spPr>
          <a:xfrm>
            <a:off x="3044338" y="2615610"/>
            <a:ext cx="236220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+mj-lt"/>
              </a:rPr>
              <a:t>Вертикальный профиль пути</a:t>
            </a:r>
            <a:endParaRPr sz="1200" dirty="0">
              <a:latin typeface="+mj-lt"/>
            </a:endParaRPr>
          </a:p>
        </p:txBody>
      </p:sp>
      <p:sp>
        <p:nvSpPr>
          <p:cNvPr id="123" name="Google Shape;123;g104a4e32922_1_23"/>
          <p:cNvSpPr txBox="1"/>
          <p:nvPr/>
        </p:nvSpPr>
        <p:spPr>
          <a:xfrm>
            <a:off x="5406538" y="764891"/>
            <a:ext cx="37367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Вертикальные неровности левого и правого рельсов</a:t>
            </a:r>
            <a:endParaRPr sz="1000" dirty="0">
              <a:latin typeface="+mj-lt"/>
            </a:endParaRPr>
          </a:p>
        </p:txBody>
      </p:sp>
      <p:sp>
        <p:nvSpPr>
          <p:cNvPr id="124" name="Google Shape;124;g104a4e32922_1_23"/>
          <p:cNvSpPr txBox="1"/>
          <p:nvPr/>
        </p:nvSpPr>
        <p:spPr>
          <a:xfrm>
            <a:off x="5429070" y="2079420"/>
            <a:ext cx="3691636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dirty="0">
                <a:latin typeface="+mj-lt"/>
              </a:rPr>
              <a:t>Горизонтальные неровности левого и правого рельсов</a:t>
            </a:r>
            <a:endParaRPr sz="1000" dirty="0">
              <a:latin typeface="+mj-lt"/>
            </a:endParaRPr>
          </a:p>
        </p:txBody>
      </p:sp>
      <p:sp>
        <p:nvSpPr>
          <p:cNvPr id="125" name="Google Shape;125;g104a4e32922_1_23"/>
          <p:cNvSpPr txBox="1"/>
          <p:nvPr/>
        </p:nvSpPr>
        <p:spPr>
          <a:xfrm>
            <a:off x="5760038" y="3448603"/>
            <a:ext cx="30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Профиль продольной скорости</a:t>
            </a: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69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04a4e32922_0_23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Неровности пути</a:t>
            </a:r>
            <a:endParaRPr dirty="0"/>
          </a:p>
        </p:txBody>
      </p:sp>
      <p:pic>
        <p:nvPicPr>
          <p:cNvPr id="132" name="Google Shape;132;g104a4e32922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5250" y="459600"/>
            <a:ext cx="6785779" cy="21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g104a4e32922_0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5252" y="2724150"/>
            <a:ext cx="6785762" cy="2112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g104a4e32922_0_23"/>
          <p:cNvSpPr txBox="1"/>
          <p:nvPr/>
        </p:nvSpPr>
        <p:spPr>
          <a:xfrm>
            <a:off x="173800" y="514025"/>
            <a:ext cx="18147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>
                <a:latin typeface="+mj-lt"/>
              </a:rPr>
              <a:t>European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Rail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Research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Institute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Малые неровности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sp>
        <p:nvSpPr>
          <p:cNvPr id="135" name="Google Shape;135;g104a4e32922_0_23"/>
          <p:cNvSpPr txBox="1"/>
          <p:nvPr/>
        </p:nvSpPr>
        <p:spPr>
          <a:xfrm>
            <a:off x="173800" y="3149175"/>
            <a:ext cx="2049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Большие неровности</a:t>
            </a:r>
            <a:endParaRPr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53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04a4e32922_0_28"/>
          <p:cNvSpPr txBox="1">
            <a:spLocks noGrp="1"/>
          </p:cNvSpPr>
          <p:nvPr>
            <p:ph type="title"/>
          </p:nvPr>
        </p:nvSpPr>
        <p:spPr>
          <a:xfrm>
            <a:off x="288925" y="1"/>
            <a:ext cx="8612100" cy="307200"/>
          </a:xfrm>
          <a:prstGeom prst="rect">
            <a:avLst/>
          </a:prstGeom>
        </p:spPr>
        <p:txBody>
          <a:bodyPr spcFirstLastPara="1" wrap="square" lIns="98975" tIns="49475" rIns="98975" bIns="49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Профили рельсов</a:t>
            </a:r>
            <a:endParaRPr/>
          </a:p>
        </p:txBody>
      </p:sp>
      <p:pic>
        <p:nvPicPr>
          <p:cNvPr id="142" name="Google Shape;142;g104a4e32922_0_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5650" y="442025"/>
            <a:ext cx="7518048" cy="4106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639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1597780</TotalTime>
  <Words>1977</Words>
  <Application>Microsoft Office PowerPoint</Application>
  <PresentationFormat>Экран (16:9)</PresentationFormat>
  <Paragraphs>341</Paragraphs>
  <Slides>36</Slides>
  <Notes>36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Wingdings</vt:lpstr>
      <vt:lpstr>Cambria Math</vt:lpstr>
      <vt:lpstr>Times New Roman</vt:lpstr>
      <vt:lpstr>Courier New</vt:lpstr>
      <vt:lpstr>Default Design</vt:lpstr>
      <vt:lpstr>Презентация PowerPoint</vt:lpstr>
      <vt:lpstr>Структура комплекса</vt:lpstr>
      <vt:lpstr>Варианты применения</vt:lpstr>
      <vt:lpstr>Репрезентативный набор моделей: грузовые вагоны</vt:lpstr>
      <vt:lpstr>Репрезентативный набор моделей: локомотивы</vt:lpstr>
      <vt:lpstr>Применение комплекса</vt:lpstr>
      <vt:lpstr>Параметры моделирования</vt:lpstr>
      <vt:lpstr>Неровности пути</vt:lpstr>
      <vt:lpstr>Профили рельсов</vt:lpstr>
      <vt:lpstr>Полусумма и полуразность неровностей</vt:lpstr>
      <vt:lpstr>Вертикальный профиль пути</vt:lpstr>
      <vt:lpstr>Измерительная система MIBIS (НПЦ ИНФОТРАНС)</vt:lpstr>
      <vt:lpstr>Измерительная система MIBIS (НПЦ ИНФОТРАНС)</vt:lpstr>
      <vt:lpstr>Измерительная система MIBIS (НПЦ ИНФОТРАНС)</vt:lpstr>
      <vt:lpstr>Этапы импорта исходных данных</vt:lpstr>
      <vt:lpstr>Проверка корректности данных пути </vt:lpstr>
      <vt:lpstr>Преобразование импортируемых данных пути</vt:lpstr>
      <vt:lpstr>Преобразование импортируемых данных пути</vt:lpstr>
      <vt:lpstr>Преобразование импортируемых данных пути</vt:lpstr>
      <vt:lpstr>Преобразование импортируемых данных пути</vt:lpstr>
      <vt:lpstr>Модель немоторного вагона электропоезда «Ласточка»</vt:lpstr>
      <vt:lpstr>Схема установки датчиков измерения ускорений</vt:lpstr>
      <vt:lpstr>Моделирование динамики</vt:lpstr>
      <vt:lpstr>Валидация модели немоторного вагона электропоезда «Ласточка»</vt:lpstr>
      <vt:lpstr>Проблемы построения модели пути</vt:lpstr>
      <vt:lpstr>Вертикальный профиль, восстановленный по уклону</vt:lpstr>
      <vt:lpstr>Проблема 1: неровности пути</vt:lpstr>
      <vt:lpstr>Проблема 1: неровности пути</vt:lpstr>
      <vt:lpstr>Проблема 2: продольная скорость</vt:lpstr>
      <vt:lpstr>Проблема 2: продольная скорость</vt:lpstr>
      <vt:lpstr>Проблема 2: продольная скорость</vt:lpstr>
      <vt:lpstr>Проблема 2: продольная скорость</vt:lpstr>
      <vt:lpstr>Проблема 2: продольная скорость</vt:lpstr>
      <vt:lpstr>Проблема 3: импортированные профили рельсов</vt:lpstr>
      <vt:lpstr>Продолжение работ</vt:lpstr>
      <vt:lpstr>Презентация PowerPoint</vt:lpstr>
    </vt:vector>
  </TitlesOfParts>
  <Company>BSTU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</dc:creator>
  <cp:lastModifiedBy>Пользователь Windows</cp:lastModifiedBy>
  <cp:revision>692</cp:revision>
  <dcterms:created xsi:type="dcterms:W3CDTF">2001-08-16T15:43:38Z</dcterms:created>
  <dcterms:modified xsi:type="dcterms:W3CDTF">2022-10-04T14:36:38Z</dcterms:modified>
</cp:coreProperties>
</file>