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03" r:id="rId1"/>
  </p:sldMasterIdLst>
  <p:notesMasterIdLst>
    <p:notesMasterId r:id="rId13"/>
  </p:notesMasterIdLst>
  <p:sldIdLst>
    <p:sldId id="257" r:id="rId2"/>
    <p:sldId id="316" r:id="rId3"/>
    <p:sldId id="329" r:id="rId4"/>
    <p:sldId id="325" r:id="rId5"/>
    <p:sldId id="326" r:id="rId6"/>
    <p:sldId id="330" r:id="rId7"/>
    <p:sldId id="327" r:id="rId8"/>
    <p:sldId id="322" r:id="rId9"/>
    <p:sldId id="334" r:id="rId10"/>
    <p:sldId id="333" r:id="rId11"/>
    <p:sldId id="320" r:id="rId1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DE5A161-8E55-4F05-BBA0-C7BF4BAFBAD3}">
          <p14:sldIdLst>
            <p14:sldId id="257"/>
            <p14:sldId id="316"/>
            <p14:sldId id="329"/>
            <p14:sldId id="325"/>
            <p14:sldId id="326"/>
            <p14:sldId id="330"/>
            <p14:sldId id="327"/>
            <p14:sldId id="322"/>
            <p14:sldId id="334"/>
            <p14:sldId id="333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B9B0"/>
    <a:srgbClr val="FAAE9C"/>
    <a:srgbClr val="FBB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80" d="100"/>
          <a:sy n="80" d="100"/>
        </p:scale>
        <p:origin x="1094" y="25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office.local\14\&#1040;&#1088;&#1093;&#1080;&#1074;\E\&#1055;&#1083;&#1072;&#1090;&#1092;&#1086;&#1088;&#1084;&#1072;%20&#1042;&#1053;&#1048;&#1050;&#1058;&#1048;\6-&#1086;&#1089;&#1085;&#1072;&#1103;%20&#1087;&#1083;&#1072;&#1090;&#1092;&#1086;&#1088;&#1084;&#1072;\_&#1054;&#1058;&#1063;&#1045;&#1058;\&#1056;&#1072;&#1089;&#1095;&#1077;&#1090;&#1099;\&#1056;&#1072;&#1089;&#1095;&#1077;&#1090;%20&#1087;&#1088;&#1086;&#1076;&#1086;&#1083;&#1100;&#1085;&#1072;&#1103;%20&#1076;&#1080;&#1085;&#1072;&#1084;&#1080;&#1082;&#1072;\&#1044;&#1080;&#1072;&#1075;&#1088;&#1072;&#1084;&#1084;&#1072;%20&#1087;&#1088;&#1086;&#1076;&#1086;&#1083;&#1100;&#1085;&#1099;&#1093;%20&#1089;&#1080;&#1083;%20&#1074;%20&#1087;&#1086;&#1077;&#1079;&#1076;&#107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</a:t>
            </a:r>
            <a:r>
              <a:rPr lang="ru-RU"/>
              <a:t>, кН </a:t>
            </a:r>
          </a:p>
        </c:rich>
      </c:tx>
      <c:layout>
        <c:manualLayout>
          <c:xMode val="edge"/>
          <c:yMode val="edge"/>
          <c:x val="5.2057171357762166E-2"/>
          <c:y val="3.8287795722640036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177361173262299"/>
          <c:y val="0.13250757116898848"/>
          <c:w val="0.88437555212486596"/>
          <c:h val="0.67816582371252321"/>
        </c:manualLayout>
      </c:layout>
      <c:barChart>
        <c:barDir val="col"/>
        <c:grouping val="clustered"/>
        <c:varyColors val="0"/>
        <c:ser>
          <c:idx val="0"/>
          <c:order val="0"/>
          <c:tx>
            <c:v>тс</c:v>
          </c:tx>
          <c:spPr>
            <a:solidFill>
              <a:srgbClr val="00B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cat>
            <c:numRef>
              <c:f>'Продольные силы ПОР'!$A$2:$A$41</c:f>
              <c:numCache>
                <c:formatCode>General</c:formatCode>
                <c:ptCount val="3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</c:numCache>
              <c:extLst/>
            </c:numRef>
          </c:cat>
          <c:val>
            <c:numRef>
              <c:f>'Продольные силы ПОР'!$D$2:$D$41</c:f>
              <c:numCache>
                <c:formatCode>0.0</c:formatCode>
                <c:ptCount val="39"/>
                <c:pt idx="0">
                  <c:v>197.9924346</c:v>
                </c:pt>
                <c:pt idx="1">
                  <c:v>222.29295540000004</c:v>
                </c:pt>
                <c:pt idx="2">
                  <c:v>207.60446920000001</c:v>
                </c:pt>
                <c:pt idx="3">
                  <c:v>192.29524500000002</c:v>
                </c:pt>
                <c:pt idx="4">
                  <c:v>189.57977040000003</c:v>
                </c:pt>
                <c:pt idx="5">
                  <c:v>192.55774540000007</c:v>
                </c:pt>
                <c:pt idx="6">
                  <c:v>196.69665040000007</c:v>
                </c:pt>
                <c:pt idx="7">
                  <c:v>202.76743540000001</c:v>
                </c:pt>
                <c:pt idx="8">
                  <c:v>204.10408420000002</c:v>
                </c:pt>
                <c:pt idx="9">
                  <c:v>206.46752960000001</c:v>
                </c:pt>
                <c:pt idx="10">
                  <c:v>209.36998040000003</c:v>
                </c:pt>
                <c:pt idx="11">
                  <c:v>217.34988920000001</c:v>
                </c:pt>
                <c:pt idx="12">
                  <c:v>226.31760000000003</c:v>
                </c:pt>
                <c:pt idx="13">
                  <c:v>244.05442420000003</c:v>
                </c:pt>
                <c:pt idx="14">
                  <c:v>262.08632420000004</c:v>
                </c:pt>
                <c:pt idx="15">
                  <c:v>271.77555920000003</c:v>
                </c:pt>
                <c:pt idx="16">
                  <c:v>278.70046500000001</c:v>
                </c:pt>
                <c:pt idx="17">
                  <c:v>288.58116420000005</c:v>
                </c:pt>
                <c:pt idx="18">
                  <c:v>303.37579500000004</c:v>
                </c:pt>
                <c:pt idx="19">
                  <c:v>319.14599459999999</c:v>
                </c:pt>
                <c:pt idx="20">
                  <c:v>322.75953500000003</c:v>
                </c:pt>
                <c:pt idx="21">
                  <c:v>333.60581040000005</c:v>
                </c:pt>
                <c:pt idx="22">
                  <c:v>347.19270000000006</c:v>
                </c:pt>
                <c:pt idx="23">
                  <c:v>358.02540599999998</c:v>
                </c:pt>
                <c:pt idx="24">
                  <c:v>357.99103200000002</c:v>
                </c:pt>
                <c:pt idx="25">
                  <c:v>370.86649200000005</c:v>
                </c:pt>
                <c:pt idx="26">
                  <c:v>377.75598000000008</c:v>
                </c:pt>
                <c:pt idx="27">
                  <c:v>375.14787400000012</c:v>
                </c:pt>
                <c:pt idx="28">
                  <c:v>385.28035000000011</c:v>
                </c:pt>
                <c:pt idx="29">
                  <c:v>380.82903600000003</c:v>
                </c:pt>
                <c:pt idx="30">
                  <c:v>389.31152600000007</c:v>
                </c:pt>
                <c:pt idx="31">
                  <c:v>381.41761000000008</c:v>
                </c:pt>
                <c:pt idx="32">
                  <c:v>370.16126400000007</c:v>
                </c:pt>
                <c:pt idx="33">
                  <c:v>363.57420600000006</c:v>
                </c:pt>
                <c:pt idx="34">
                  <c:v>338.92585500000007</c:v>
                </c:pt>
                <c:pt idx="35">
                  <c:v>305.98049420000001</c:v>
                </c:pt>
                <c:pt idx="36">
                  <c:v>277.46775420000006</c:v>
                </c:pt>
                <c:pt idx="37">
                  <c:v>277.55177500000002</c:v>
                </c:pt>
                <c:pt idx="38">
                  <c:v>274.87767500000001</c:v>
                </c:pt>
              </c:numCache>
              <c:extLst/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29710056"/>
        <c:axId val="429710448"/>
      </c:barChart>
      <c:catAx>
        <c:axId val="4297100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2</a:t>
                </a:r>
                <a:r>
                  <a:rPr lang="ru-RU"/>
                  <a:t>-секционный локомотив + 38 платформ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429710448"/>
        <c:crosses val="autoZero"/>
        <c:auto val="1"/>
        <c:lblAlgn val="ctr"/>
        <c:lblOffset val="100"/>
        <c:tickMarkSkip val="1"/>
        <c:noMultiLvlLbl val="0"/>
      </c:catAx>
      <c:valAx>
        <c:axId val="429710448"/>
        <c:scaling>
          <c:orientation val="minMax"/>
          <c:max val="40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" sourceLinked="0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429710056"/>
        <c:crosses val="autoZero"/>
        <c:crossBetween val="midCat"/>
        <c:majorUnit val="50"/>
        <c:minorUnit val="50"/>
      </c:valAx>
      <c:spPr>
        <a:noFill/>
        <a:ln w="3175">
          <a:solidFill>
            <a:srgbClr val="000000"/>
          </a:solidFill>
          <a:prstDash val="solid"/>
        </a:ln>
      </c:spPr>
    </c:plotArea>
    <c:plotVisOnly val="1"/>
    <c:dispBlanksAs val="gap"/>
    <c:showDLblsOverMax val="0"/>
  </c:chart>
  <c:spPr>
    <a:noFill/>
    <a:ln w="6350">
      <a:gradFill>
        <a:gsLst>
          <a:gs pos="20000">
            <a:schemeClr val="accent1">
              <a:lumMod val="5000"/>
              <a:lumOff val="95000"/>
            </a:schemeClr>
          </a:gs>
          <a:gs pos="74000">
            <a:schemeClr val="accent1">
              <a:lumMod val="45000"/>
              <a:lumOff val="55000"/>
            </a:schemeClr>
          </a:gs>
          <a:gs pos="83000">
            <a:schemeClr val="accent1">
              <a:lumMod val="45000"/>
              <a:lumOff val="55000"/>
            </a:schemeClr>
          </a:gs>
          <a:gs pos="100000">
            <a:schemeClr val="accent1">
              <a:lumMod val="30000"/>
              <a:lumOff val="70000"/>
            </a:schemeClr>
          </a:gs>
        </a:gsLst>
        <a:lin ang="5400000" scaled="1"/>
      </a:gradFill>
    </a:ln>
  </c:spPr>
  <c:txPr>
    <a:bodyPr/>
    <a:lstStyle/>
    <a:p>
      <a:pPr>
        <a:defRPr sz="1400" b="1" i="0" u="none" strike="noStrike" baseline="0">
          <a:solidFill>
            <a:srgbClr val="000000"/>
          </a:solidFill>
          <a:latin typeface="Times New Roman" panose="02020603050405020304" pitchFamily="18" charset="0"/>
          <a:ea typeface="Arial Cyr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19425-187A-4D86-8764-A45E6E9659B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3B396-104F-4074-ADD8-70518F3E6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344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157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576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50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16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70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169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911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40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364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0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3B396-104F-4074-ADD8-70518F3E6AD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47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332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35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782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64C9-9270-4483-A240-81340955BAA0}" type="datetime1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D97B1-F1AB-4C8D-8386-432A360A9D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исунок 10">
            <a:extLst>
              <a:ext uri="{FF2B5EF4-FFF2-40B4-BE49-F238E27FC236}">
                <a16:creationId xmlns="" xmlns:a16="http://schemas.microsoft.com/office/drawing/2014/main" id="{403CD29A-073C-4824-B674-DB9AE3808C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01600" y="-20638"/>
            <a:ext cx="12293600" cy="687863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r"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93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63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843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41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676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86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90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8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704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40381-44D1-4A1A-A22A-0671873547D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05CFA-3101-4CB9-B887-FC5007788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62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4" r:id="rId1"/>
    <p:sldLayoutId id="2147484605" r:id="rId2"/>
    <p:sldLayoutId id="2147484606" r:id="rId3"/>
    <p:sldLayoutId id="2147484607" r:id="rId4"/>
    <p:sldLayoutId id="2147484608" r:id="rId5"/>
    <p:sldLayoutId id="2147484609" r:id="rId6"/>
    <p:sldLayoutId id="2147484610" r:id="rId7"/>
    <p:sldLayoutId id="2147484611" r:id="rId8"/>
    <p:sldLayoutId id="2147484612" r:id="rId9"/>
    <p:sldLayoutId id="2147484613" r:id="rId10"/>
    <p:sldLayoutId id="2147484614" r:id="rId11"/>
    <p:sldLayoutId id="214748461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Полилиния: фигура 5">
            <a:extLst>
              <a:ext uri="{FF2B5EF4-FFF2-40B4-BE49-F238E27FC236}">
                <a16:creationId xmlns="" xmlns:a16="http://schemas.microsoft.com/office/drawing/2014/main" id="{EEA14FB4-3C97-417B-B66C-0CD63AEC44FC}"/>
              </a:ext>
            </a:extLst>
          </p:cNvPr>
          <p:cNvSpPr/>
          <p:nvPr/>
        </p:nvSpPr>
        <p:spPr>
          <a:xfrm rot="10800000">
            <a:off x="-8238" y="-17349"/>
            <a:ext cx="6941800" cy="6952820"/>
          </a:xfrm>
          <a:custGeom>
            <a:avLst/>
            <a:gdLst>
              <a:gd name="connsiteX0" fmla="*/ 1799303 w 8062451"/>
              <a:gd name="connsiteY0" fmla="*/ 0 h 6872748"/>
              <a:gd name="connsiteX1" fmla="*/ 0 w 8062451"/>
              <a:gd name="connsiteY1" fmla="*/ 3431458 h 6872748"/>
              <a:gd name="connsiteX2" fmla="*/ 1986116 w 8062451"/>
              <a:gd name="connsiteY2" fmla="*/ 6872748 h 6872748"/>
              <a:gd name="connsiteX3" fmla="*/ 8062451 w 8062451"/>
              <a:gd name="connsiteY3" fmla="*/ 6872748 h 6872748"/>
              <a:gd name="connsiteX4" fmla="*/ 5732206 w 8062451"/>
              <a:gd name="connsiteY4" fmla="*/ 3451122 h 6872748"/>
              <a:gd name="connsiteX5" fmla="*/ 7846141 w 8062451"/>
              <a:gd name="connsiteY5" fmla="*/ 9832 h 6872748"/>
              <a:gd name="connsiteX6" fmla="*/ 1799303 w 8062451"/>
              <a:gd name="connsiteY6" fmla="*/ 0 h 6872748"/>
              <a:gd name="connsiteX0" fmla="*/ 1799303 w 7885169"/>
              <a:gd name="connsiteY0" fmla="*/ 0 h 6882079"/>
              <a:gd name="connsiteX1" fmla="*/ 0 w 7885169"/>
              <a:gd name="connsiteY1" fmla="*/ 3431458 h 6882079"/>
              <a:gd name="connsiteX2" fmla="*/ 1986116 w 7885169"/>
              <a:gd name="connsiteY2" fmla="*/ 6872748 h 6882079"/>
              <a:gd name="connsiteX3" fmla="*/ 7885169 w 7885169"/>
              <a:gd name="connsiteY3" fmla="*/ 6882079 h 6882079"/>
              <a:gd name="connsiteX4" fmla="*/ 5732206 w 7885169"/>
              <a:gd name="connsiteY4" fmla="*/ 3451122 h 6882079"/>
              <a:gd name="connsiteX5" fmla="*/ 7846141 w 7885169"/>
              <a:gd name="connsiteY5" fmla="*/ 9832 h 6882079"/>
              <a:gd name="connsiteX6" fmla="*/ 1799303 w 7885169"/>
              <a:gd name="connsiteY6" fmla="*/ 0 h 6882079"/>
              <a:gd name="connsiteX0" fmla="*/ 1799303 w 7885169"/>
              <a:gd name="connsiteY0" fmla="*/ 0 h 6882079"/>
              <a:gd name="connsiteX1" fmla="*/ 0 w 7885169"/>
              <a:gd name="connsiteY1" fmla="*/ 3431458 h 6882079"/>
              <a:gd name="connsiteX2" fmla="*/ 1986116 w 7885169"/>
              <a:gd name="connsiteY2" fmla="*/ 6872748 h 6882079"/>
              <a:gd name="connsiteX3" fmla="*/ 7885169 w 7885169"/>
              <a:gd name="connsiteY3" fmla="*/ 6882079 h 6882079"/>
              <a:gd name="connsiteX4" fmla="*/ 5732206 w 7885169"/>
              <a:gd name="connsiteY4" fmla="*/ 3451122 h 6882079"/>
              <a:gd name="connsiteX5" fmla="*/ 7836811 w 7885169"/>
              <a:gd name="connsiteY5" fmla="*/ 502 h 6882079"/>
              <a:gd name="connsiteX6" fmla="*/ 1799303 w 7885169"/>
              <a:gd name="connsiteY6" fmla="*/ 0 h 6882079"/>
              <a:gd name="connsiteX0" fmla="*/ 1799303 w 7847847"/>
              <a:gd name="connsiteY0" fmla="*/ 0 h 6872748"/>
              <a:gd name="connsiteX1" fmla="*/ 0 w 7847847"/>
              <a:gd name="connsiteY1" fmla="*/ 3431458 h 6872748"/>
              <a:gd name="connsiteX2" fmla="*/ 1986116 w 7847847"/>
              <a:gd name="connsiteY2" fmla="*/ 6872748 h 6872748"/>
              <a:gd name="connsiteX3" fmla="*/ 7847847 w 7847847"/>
              <a:gd name="connsiteY3" fmla="*/ 6854088 h 6872748"/>
              <a:gd name="connsiteX4" fmla="*/ 5732206 w 7847847"/>
              <a:gd name="connsiteY4" fmla="*/ 3451122 h 6872748"/>
              <a:gd name="connsiteX5" fmla="*/ 7836811 w 7847847"/>
              <a:gd name="connsiteY5" fmla="*/ 502 h 6872748"/>
              <a:gd name="connsiteX6" fmla="*/ 1799303 w 7847847"/>
              <a:gd name="connsiteY6" fmla="*/ 0 h 6872748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2004777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2004777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6037006 w 7847847"/>
              <a:gd name="connsiteY4" fmla="*/ 343207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7748318 w 7847847"/>
              <a:gd name="connsiteY4" fmla="*/ 362978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7836811 w 7847847"/>
              <a:gd name="connsiteY4" fmla="*/ 502 h 6863417"/>
              <a:gd name="connsiteX5" fmla="*/ 1799303 w 7847847"/>
              <a:gd name="connsiteY5" fmla="*/ 0 h 6863417"/>
              <a:gd name="connsiteX0" fmla="*/ 1799303 w 7836818"/>
              <a:gd name="connsiteY0" fmla="*/ 0 h 6863417"/>
              <a:gd name="connsiteX1" fmla="*/ 0 w 7836818"/>
              <a:gd name="connsiteY1" fmla="*/ 3431458 h 6863417"/>
              <a:gd name="connsiteX2" fmla="*/ 1804752 w 7836818"/>
              <a:gd name="connsiteY2" fmla="*/ 6863417 h 6863417"/>
              <a:gd name="connsiteX3" fmla="*/ 6451590 w 7836818"/>
              <a:gd name="connsiteY3" fmla="*/ 6844845 h 6863417"/>
              <a:gd name="connsiteX4" fmla="*/ 7836811 w 7836818"/>
              <a:gd name="connsiteY4" fmla="*/ 502 h 6863417"/>
              <a:gd name="connsiteX5" fmla="*/ 1799303 w 7836818"/>
              <a:gd name="connsiteY5" fmla="*/ 0 h 6863417"/>
              <a:gd name="connsiteX0" fmla="*/ 1799303 w 6503473"/>
              <a:gd name="connsiteY0" fmla="*/ 17985 h 6881402"/>
              <a:gd name="connsiteX1" fmla="*/ 0 w 6503473"/>
              <a:gd name="connsiteY1" fmla="*/ 3449443 h 6881402"/>
              <a:gd name="connsiteX2" fmla="*/ 1804752 w 6503473"/>
              <a:gd name="connsiteY2" fmla="*/ 6881402 h 6881402"/>
              <a:gd name="connsiteX3" fmla="*/ 6451590 w 6503473"/>
              <a:gd name="connsiteY3" fmla="*/ 6862830 h 6881402"/>
              <a:gd name="connsiteX4" fmla="*/ 6503308 w 6503473"/>
              <a:gd name="connsiteY4" fmla="*/ 0 h 6881402"/>
              <a:gd name="connsiteX5" fmla="*/ 1799303 w 6503473"/>
              <a:gd name="connsiteY5" fmla="*/ 17985 h 6881402"/>
              <a:gd name="connsiteX0" fmla="*/ 1799303 w 6504643"/>
              <a:gd name="connsiteY0" fmla="*/ 17985 h 6881402"/>
              <a:gd name="connsiteX1" fmla="*/ 0 w 6504643"/>
              <a:gd name="connsiteY1" fmla="*/ 3449443 h 6881402"/>
              <a:gd name="connsiteX2" fmla="*/ 1804752 w 6504643"/>
              <a:gd name="connsiteY2" fmla="*/ 6881402 h 6881402"/>
              <a:gd name="connsiteX3" fmla="*/ 6451590 w 6504643"/>
              <a:gd name="connsiteY3" fmla="*/ 6862830 h 6881402"/>
              <a:gd name="connsiteX4" fmla="*/ 6503308 w 6504643"/>
              <a:gd name="connsiteY4" fmla="*/ 0 h 6881402"/>
              <a:gd name="connsiteX5" fmla="*/ 1799303 w 6504643"/>
              <a:gd name="connsiteY5" fmla="*/ 17985 h 6881402"/>
              <a:gd name="connsiteX0" fmla="*/ 1799303 w 6503308"/>
              <a:gd name="connsiteY0" fmla="*/ 17985 h 6881402"/>
              <a:gd name="connsiteX1" fmla="*/ 0 w 6503308"/>
              <a:gd name="connsiteY1" fmla="*/ 3449443 h 6881402"/>
              <a:gd name="connsiteX2" fmla="*/ 1804752 w 6503308"/>
              <a:gd name="connsiteY2" fmla="*/ 6881402 h 6881402"/>
              <a:gd name="connsiteX3" fmla="*/ 6451590 w 6503308"/>
              <a:gd name="connsiteY3" fmla="*/ 6862830 h 6881402"/>
              <a:gd name="connsiteX4" fmla="*/ 6503308 w 6503308"/>
              <a:gd name="connsiteY4" fmla="*/ 0 h 6881402"/>
              <a:gd name="connsiteX5" fmla="*/ 1799303 w 6503308"/>
              <a:gd name="connsiteY5" fmla="*/ 17985 h 6881402"/>
              <a:gd name="connsiteX0" fmla="*/ 1799303 w 6503308"/>
              <a:gd name="connsiteY0" fmla="*/ 17985 h 6881402"/>
              <a:gd name="connsiteX1" fmla="*/ 0 w 6503308"/>
              <a:gd name="connsiteY1" fmla="*/ 3449443 h 6881402"/>
              <a:gd name="connsiteX2" fmla="*/ 1804752 w 6503308"/>
              <a:gd name="connsiteY2" fmla="*/ 6881402 h 6881402"/>
              <a:gd name="connsiteX3" fmla="*/ 6451590 w 6503308"/>
              <a:gd name="connsiteY3" fmla="*/ 6862830 h 6881402"/>
              <a:gd name="connsiteX4" fmla="*/ 6503308 w 6503308"/>
              <a:gd name="connsiteY4" fmla="*/ 0 h 6881402"/>
              <a:gd name="connsiteX5" fmla="*/ 1799303 w 6503308"/>
              <a:gd name="connsiteY5" fmla="*/ 17985 h 6881402"/>
              <a:gd name="connsiteX0" fmla="*/ 1799303 w 6503308"/>
              <a:gd name="connsiteY0" fmla="*/ 17985 h 6881402"/>
              <a:gd name="connsiteX1" fmla="*/ 0 w 6503308"/>
              <a:gd name="connsiteY1" fmla="*/ 3449443 h 6881402"/>
              <a:gd name="connsiteX2" fmla="*/ 1804752 w 6503308"/>
              <a:gd name="connsiteY2" fmla="*/ 6881402 h 6881402"/>
              <a:gd name="connsiteX3" fmla="*/ 6490811 w 6503308"/>
              <a:gd name="connsiteY3" fmla="*/ 6862830 h 6881402"/>
              <a:gd name="connsiteX4" fmla="*/ 6503308 w 6503308"/>
              <a:gd name="connsiteY4" fmla="*/ 0 h 6881402"/>
              <a:gd name="connsiteX5" fmla="*/ 1799303 w 6503308"/>
              <a:gd name="connsiteY5" fmla="*/ 17985 h 688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03308" h="6881402">
                <a:moveTo>
                  <a:pt x="1799303" y="17985"/>
                </a:moveTo>
                <a:lnTo>
                  <a:pt x="0" y="3449443"/>
                </a:lnTo>
                <a:lnTo>
                  <a:pt x="1804752" y="6881402"/>
                </a:lnTo>
                <a:lnTo>
                  <a:pt x="6490811" y="6862830"/>
                </a:lnTo>
                <a:cubicBezTo>
                  <a:pt x="6502821" y="4448890"/>
                  <a:pt x="6491298" y="2746712"/>
                  <a:pt x="6503308" y="0"/>
                </a:cubicBezTo>
                <a:lnTo>
                  <a:pt x="1799303" y="17985"/>
                </a:lnTo>
                <a:close/>
              </a:path>
            </a:pathLst>
          </a:custGeom>
          <a:solidFill>
            <a:schemeClr val="bg2">
              <a:lumMod val="5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="" xmlns:a16="http://schemas.microsoft.com/office/drawing/2014/main" id="{EEA14FB4-3C97-417B-B66C-0CD63AEC44FC}"/>
              </a:ext>
            </a:extLst>
          </p:cNvPr>
          <p:cNvSpPr/>
          <p:nvPr/>
        </p:nvSpPr>
        <p:spPr>
          <a:xfrm rot="10800000">
            <a:off x="-58982" y="-47410"/>
            <a:ext cx="7038169" cy="6952820"/>
          </a:xfrm>
          <a:custGeom>
            <a:avLst/>
            <a:gdLst>
              <a:gd name="connsiteX0" fmla="*/ 1799303 w 8062451"/>
              <a:gd name="connsiteY0" fmla="*/ 0 h 6872748"/>
              <a:gd name="connsiteX1" fmla="*/ 0 w 8062451"/>
              <a:gd name="connsiteY1" fmla="*/ 3431458 h 6872748"/>
              <a:gd name="connsiteX2" fmla="*/ 1986116 w 8062451"/>
              <a:gd name="connsiteY2" fmla="*/ 6872748 h 6872748"/>
              <a:gd name="connsiteX3" fmla="*/ 8062451 w 8062451"/>
              <a:gd name="connsiteY3" fmla="*/ 6872748 h 6872748"/>
              <a:gd name="connsiteX4" fmla="*/ 5732206 w 8062451"/>
              <a:gd name="connsiteY4" fmla="*/ 3451122 h 6872748"/>
              <a:gd name="connsiteX5" fmla="*/ 7846141 w 8062451"/>
              <a:gd name="connsiteY5" fmla="*/ 9832 h 6872748"/>
              <a:gd name="connsiteX6" fmla="*/ 1799303 w 8062451"/>
              <a:gd name="connsiteY6" fmla="*/ 0 h 6872748"/>
              <a:gd name="connsiteX0" fmla="*/ 1799303 w 7885169"/>
              <a:gd name="connsiteY0" fmla="*/ 0 h 6882079"/>
              <a:gd name="connsiteX1" fmla="*/ 0 w 7885169"/>
              <a:gd name="connsiteY1" fmla="*/ 3431458 h 6882079"/>
              <a:gd name="connsiteX2" fmla="*/ 1986116 w 7885169"/>
              <a:gd name="connsiteY2" fmla="*/ 6872748 h 6882079"/>
              <a:gd name="connsiteX3" fmla="*/ 7885169 w 7885169"/>
              <a:gd name="connsiteY3" fmla="*/ 6882079 h 6882079"/>
              <a:gd name="connsiteX4" fmla="*/ 5732206 w 7885169"/>
              <a:gd name="connsiteY4" fmla="*/ 3451122 h 6882079"/>
              <a:gd name="connsiteX5" fmla="*/ 7846141 w 7885169"/>
              <a:gd name="connsiteY5" fmla="*/ 9832 h 6882079"/>
              <a:gd name="connsiteX6" fmla="*/ 1799303 w 7885169"/>
              <a:gd name="connsiteY6" fmla="*/ 0 h 6882079"/>
              <a:gd name="connsiteX0" fmla="*/ 1799303 w 7885169"/>
              <a:gd name="connsiteY0" fmla="*/ 0 h 6882079"/>
              <a:gd name="connsiteX1" fmla="*/ 0 w 7885169"/>
              <a:gd name="connsiteY1" fmla="*/ 3431458 h 6882079"/>
              <a:gd name="connsiteX2" fmla="*/ 1986116 w 7885169"/>
              <a:gd name="connsiteY2" fmla="*/ 6872748 h 6882079"/>
              <a:gd name="connsiteX3" fmla="*/ 7885169 w 7885169"/>
              <a:gd name="connsiteY3" fmla="*/ 6882079 h 6882079"/>
              <a:gd name="connsiteX4" fmla="*/ 5732206 w 7885169"/>
              <a:gd name="connsiteY4" fmla="*/ 3451122 h 6882079"/>
              <a:gd name="connsiteX5" fmla="*/ 7836811 w 7885169"/>
              <a:gd name="connsiteY5" fmla="*/ 502 h 6882079"/>
              <a:gd name="connsiteX6" fmla="*/ 1799303 w 7885169"/>
              <a:gd name="connsiteY6" fmla="*/ 0 h 6882079"/>
              <a:gd name="connsiteX0" fmla="*/ 1799303 w 7847847"/>
              <a:gd name="connsiteY0" fmla="*/ 0 h 6872748"/>
              <a:gd name="connsiteX1" fmla="*/ 0 w 7847847"/>
              <a:gd name="connsiteY1" fmla="*/ 3431458 h 6872748"/>
              <a:gd name="connsiteX2" fmla="*/ 1986116 w 7847847"/>
              <a:gd name="connsiteY2" fmla="*/ 6872748 h 6872748"/>
              <a:gd name="connsiteX3" fmla="*/ 7847847 w 7847847"/>
              <a:gd name="connsiteY3" fmla="*/ 6854088 h 6872748"/>
              <a:gd name="connsiteX4" fmla="*/ 5732206 w 7847847"/>
              <a:gd name="connsiteY4" fmla="*/ 3451122 h 6872748"/>
              <a:gd name="connsiteX5" fmla="*/ 7836811 w 7847847"/>
              <a:gd name="connsiteY5" fmla="*/ 502 h 6872748"/>
              <a:gd name="connsiteX6" fmla="*/ 1799303 w 7847847"/>
              <a:gd name="connsiteY6" fmla="*/ 0 h 6872748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2004777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2004777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6037006 w 7847847"/>
              <a:gd name="connsiteY4" fmla="*/ 343207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7748318 w 7847847"/>
              <a:gd name="connsiteY4" fmla="*/ 362978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7836811 w 7847847"/>
              <a:gd name="connsiteY4" fmla="*/ 502 h 6863417"/>
              <a:gd name="connsiteX5" fmla="*/ 1799303 w 7847847"/>
              <a:gd name="connsiteY5" fmla="*/ 0 h 6863417"/>
              <a:gd name="connsiteX0" fmla="*/ 1799303 w 7836818"/>
              <a:gd name="connsiteY0" fmla="*/ 0 h 6863417"/>
              <a:gd name="connsiteX1" fmla="*/ 0 w 7836818"/>
              <a:gd name="connsiteY1" fmla="*/ 3431458 h 6863417"/>
              <a:gd name="connsiteX2" fmla="*/ 1804752 w 7836818"/>
              <a:gd name="connsiteY2" fmla="*/ 6863417 h 6863417"/>
              <a:gd name="connsiteX3" fmla="*/ 6451590 w 7836818"/>
              <a:gd name="connsiteY3" fmla="*/ 6844845 h 6863417"/>
              <a:gd name="connsiteX4" fmla="*/ 7836811 w 7836818"/>
              <a:gd name="connsiteY4" fmla="*/ 502 h 6863417"/>
              <a:gd name="connsiteX5" fmla="*/ 1799303 w 7836818"/>
              <a:gd name="connsiteY5" fmla="*/ 0 h 6863417"/>
              <a:gd name="connsiteX0" fmla="*/ 1799303 w 6503473"/>
              <a:gd name="connsiteY0" fmla="*/ 17985 h 6881402"/>
              <a:gd name="connsiteX1" fmla="*/ 0 w 6503473"/>
              <a:gd name="connsiteY1" fmla="*/ 3449443 h 6881402"/>
              <a:gd name="connsiteX2" fmla="*/ 1804752 w 6503473"/>
              <a:gd name="connsiteY2" fmla="*/ 6881402 h 6881402"/>
              <a:gd name="connsiteX3" fmla="*/ 6451590 w 6503473"/>
              <a:gd name="connsiteY3" fmla="*/ 6862830 h 6881402"/>
              <a:gd name="connsiteX4" fmla="*/ 6503308 w 6503473"/>
              <a:gd name="connsiteY4" fmla="*/ 0 h 6881402"/>
              <a:gd name="connsiteX5" fmla="*/ 1799303 w 6503473"/>
              <a:gd name="connsiteY5" fmla="*/ 17985 h 6881402"/>
              <a:gd name="connsiteX0" fmla="*/ 1799303 w 6504643"/>
              <a:gd name="connsiteY0" fmla="*/ 17985 h 6881402"/>
              <a:gd name="connsiteX1" fmla="*/ 0 w 6504643"/>
              <a:gd name="connsiteY1" fmla="*/ 3449443 h 6881402"/>
              <a:gd name="connsiteX2" fmla="*/ 1804752 w 6504643"/>
              <a:gd name="connsiteY2" fmla="*/ 6881402 h 6881402"/>
              <a:gd name="connsiteX3" fmla="*/ 6451590 w 6504643"/>
              <a:gd name="connsiteY3" fmla="*/ 6862830 h 6881402"/>
              <a:gd name="connsiteX4" fmla="*/ 6503308 w 6504643"/>
              <a:gd name="connsiteY4" fmla="*/ 0 h 6881402"/>
              <a:gd name="connsiteX5" fmla="*/ 1799303 w 6504643"/>
              <a:gd name="connsiteY5" fmla="*/ 17985 h 6881402"/>
              <a:gd name="connsiteX0" fmla="*/ 1799303 w 6503308"/>
              <a:gd name="connsiteY0" fmla="*/ 17985 h 6881402"/>
              <a:gd name="connsiteX1" fmla="*/ 0 w 6503308"/>
              <a:gd name="connsiteY1" fmla="*/ 3449443 h 6881402"/>
              <a:gd name="connsiteX2" fmla="*/ 1804752 w 6503308"/>
              <a:gd name="connsiteY2" fmla="*/ 6881402 h 6881402"/>
              <a:gd name="connsiteX3" fmla="*/ 6451590 w 6503308"/>
              <a:gd name="connsiteY3" fmla="*/ 6862830 h 6881402"/>
              <a:gd name="connsiteX4" fmla="*/ 6503308 w 6503308"/>
              <a:gd name="connsiteY4" fmla="*/ 0 h 6881402"/>
              <a:gd name="connsiteX5" fmla="*/ 1799303 w 6503308"/>
              <a:gd name="connsiteY5" fmla="*/ 17985 h 6881402"/>
              <a:gd name="connsiteX0" fmla="*/ 1799303 w 6503308"/>
              <a:gd name="connsiteY0" fmla="*/ 17985 h 6881402"/>
              <a:gd name="connsiteX1" fmla="*/ 0 w 6503308"/>
              <a:gd name="connsiteY1" fmla="*/ 3449443 h 6881402"/>
              <a:gd name="connsiteX2" fmla="*/ 1804752 w 6503308"/>
              <a:gd name="connsiteY2" fmla="*/ 6881402 h 6881402"/>
              <a:gd name="connsiteX3" fmla="*/ 6451590 w 6503308"/>
              <a:gd name="connsiteY3" fmla="*/ 6862830 h 6881402"/>
              <a:gd name="connsiteX4" fmla="*/ 6503308 w 6503308"/>
              <a:gd name="connsiteY4" fmla="*/ 0 h 6881402"/>
              <a:gd name="connsiteX5" fmla="*/ 1799303 w 6503308"/>
              <a:gd name="connsiteY5" fmla="*/ 17985 h 6881402"/>
              <a:gd name="connsiteX0" fmla="*/ 1799303 w 6503308"/>
              <a:gd name="connsiteY0" fmla="*/ 17985 h 6881402"/>
              <a:gd name="connsiteX1" fmla="*/ 0 w 6503308"/>
              <a:gd name="connsiteY1" fmla="*/ 3449443 h 6881402"/>
              <a:gd name="connsiteX2" fmla="*/ 1804752 w 6503308"/>
              <a:gd name="connsiteY2" fmla="*/ 6881402 h 6881402"/>
              <a:gd name="connsiteX3" fmla="*/ 6490811 w 6503308"/>
              <a:gd name="connsiteY3" fmla="*/ 6862830 h 6881402"/>
              <a:gd name="connsiteX4" fmla="*/ 6503308 w 6503308"/>
              <a:gd name="connsiteY4" fmla="*/ 0 h 6881402"/>
              <a:gd name="connsiteX5" fmla="*/ 1799303 w 6503308"/>
              <a:gd name="connsiteY5" fmla="*/ 17985 h 688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03308" h="6881402">
                <a:moveTo>
                  <a:pt x="1799303" y="17985"/>
                </a:moveTo>
                <a:lnTo>
                  <a:pt x="0" y="3449443"/>
                </a:lnTo>
                <a:lnTo>
                  <a:pt x="1804752" y="6881402"/>
                </a:lnTo>
                <a:lnTo>
                  <a:pt x="6490811" y="6862830"/>
                </a:lnTo>
                <a:cubicBezTo>
                  <a:pt x="6502821" y="4448890"/>
                  <a:pt x="6491298" y="2746712"/>
                  <a:pt x="6503308" y="0"/>
                </a:cubicBezTo>
                <a:lnTo>
                  <a:pt x="1799303" y="1798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F596F049-FE96-4BC5-81BE-FB1E693C1413}"/>
              </a:ext>
            </a:extLst>
          </p:cNvPr>
          <p:cNvSpPr txBox="1">
            <a:spLocks/>
          </p:cNvSpPr>
          <p:nvPr/>
        </p:nvSpPr>
        <p:spPr>
          <a:xfrm>
            <a:off x="-58982" y="1186380"/>
            <a:ext cx="7133543" cy="245604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800" dirty="0" smtClean="0">
                <a:latin typeface="Verdana" panose="020B0604030504040204" pitchFamily="34" charset="0"/>
                <a:ea typeface="Verdana" panose="020B0604030504040204" pitchFamily="34" charset="0"/>
              </a:rPr>
              <a:t>Simulation 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of </a:t>
            </a:r>
            <a:r>
              <a:rPr lang="en-US" sz="2800" dirty="0" smtClean="0">
                <a:latin typeface="Verdana" panose="020B0604030504040204" pitchFamily="34" charset="0"/>
                <a:ea typeface="Verdana" panose="020B0604030504040204" pitchFamily="34" charset="0"/>
              </a:rPr>
              <a:t>a 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high-speed </a:t>
            </a:r>
            <a:r>
              <a:rPr lang="en-US" sz="2800" dirty="0" smtClean="0">
                <a:latin typeface="Verdana" panose="020B0604030504040204" pitchFamily="34" charset="0"/>
                <a:ea typeface="Verdana" panose="020B0604030504040204" pitchFamily="34" charset="0"/>
              </a:rPr>
              <a:t>flat wagon movement to transport containers using various 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train driving modes</a:t>
            </a:r>
            <a:endParaRPr lang="ru-RU" sz="28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52" y="6342112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05.10.2022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51" y="3902940"/>
            <a:ext cx="65210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Lunin</a:t>
            </a:r>
            <a:r>
              <a:rPr lang="en-US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Andrey</a:t>
            </a:r>
            <a:r>
              <a:rPr lang="en-US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Aleksandrovich</a:t>
            </a:r>
            <a:r>
              <a:rPr lang="en-US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Cand</a:t>
            </a:r>
            <a:r>
              <a:rPr lang="en-US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of Tech. </a:t>
            </a:r>
            <a:r>
              <a:rPr lang="en-US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Sci. </a:t>
            </a:r>
          </a:p>
          <a:p>
            <a:r>
              <a:rPr lang="en-US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Deputy </a:t>
            </a:r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General Director of </a:t>
            </a:r>
            <a:r>
              <a:rPr lang="en-US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JSC</a:t>
            </a:r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"</a:t>
            </a:r>
            <a:r>
              <a:rPr lang="en-US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VNIKTI</a:t>
            </a:r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</a:t>
            </a:r>
          </a:p>
          <a:p>
            <a:r>
              <a:rPr lang="en-US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Kuluv</a:t>
            </a:r>
            <a:r>
              <a:rPr lang="en-US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Timur</a:t>
            </a:r>
            <a:r>
              <a:rPr lang="en-US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Valeryevich</a:t>
            </a:r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</a:p>
          <a:p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Leading Engineer of </a:t>
            </a:r>
            <a:r>
              <a:rPr lang="en-US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Dynamics </a:t>
            </a:r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Department of </a:t>
            </a:r>
            <a:r>
              <a:rPr lang="en-US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JSC</a:t>
            </a:r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"</a:t>
            </a:r>
            <a:r>
              <a:rPr lang="en-US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VNIKTI</a:t>
            </a:r>
            <a:r>
              <a:rPr lang="en-US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</a:t>
            </a:r>
            <a:endParaRPr lang="en-US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246" y="254716"/>
            <a:ext cx="862877" cy="4110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246" y="787554"/>
            <a:ext cx="862877" cy="78573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246" y="1695120"/>
            <a:ext cx="862877" cy="86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3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38"/>
          <p:cNvSpPr txBox="1">
            <a:spLocks/>
          </p:cNvSpPr>
          <p:nvPr/>
        </p:nvSpPr>
        <p:spPr>
          <a:xfrm>
            <a:off x="8671461" y="2339087"/>
            <a:ext cx="2304320" cy="305888"/>
          </a:xfrm>
          <a:prstGeom prst="rect">
            <a:avLst/>
          </a:prstGeom>
        </p:spPr>
        <p:txBody>
          <a:bodyPr lIns="91422" tIns="45718" rIns="91422" bIns="45718"/>
          <a:lstStyle>
            <a:lvl1pPr marL="0" marR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000" b="0" kern="1200" baseline="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white"/>
                </a:solidFill>
                <a:latin typeface="Exo 2 Light" panose="00000400000000000000" pitchFamily="2" charset="-52"/>
                <a:ea typeface="Verdana" panose="020B0604030504040204" pitchFamily="34" charset="0"/>
              </a:rPr>
              <a:t>Эффекты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47322" y="34262"/>
            <a:ext cx="10907162" cy="400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Flat wagon model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13-6704 </a:t>
            </a:r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 frame fatigue test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1578" y="633306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6356" y="3633560"/>
            <a:ext cx="6005222" cy="2113995"/>
          </a:xfrm>
          <a:prstGeom prst="rect">
            <a:avLst/>
          </a:prstGeom>
        </p:spPr>
      </p:pic>
      <p:pic>
        <p:nvPicPr>
          <p:cNvPr id="10" name="Picture 3" descr="V:\26\Никонов\от Волохова С.Г\80 футт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3" t="18080" r="9533" b="23416"/>
          <a:stretch/>
        </p:blipFill>
        <p:spPr bwMode="auto">
          <a:xfrm>
            <a:off x="5536355" y="1101481"/>
            <a:ext cx="6005223" cy="217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0025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7323" y="937011"/>
            <a:ext cx="4155042" cy="23372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68910" y="3633560"/>
            <a:ext cx="49674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Минимальное значение коэффициента запаса сопротивления усталости каркаса рамы составило 1,7, что превышает минимально допускаемое значение 1,5;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Конструкция каркаса рамы обладает достаточным сопротивлением усталости на весь проектный пробег 8,76 млн. км и назначенному сроку службы 32 года, что соответствует требованиям ТЗ.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56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9848">
                <p:cTn id="12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B746C07C-7868-4858-9267-CC19695B3463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/>
            <a:endParaRPr lang="ru-RU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="" xmlns:a16="http://schemas.microsoft.com/office/drawing/2014/main" id="{1A98F4AC-F04B-490E-89E8-5EEC06CC52C6}"/>
              </a:ext>
            </a:extLst>
          </p:cNvPr>
          <p:cNvSpPr/>
          <p:nvPr/>
        </p:nvSpPr>
        <p:spPr>
          <a:xfrm rot="10800000">
            <a:off x="-2074187" y="1"/>
            <a:ext cx="9240731" cy="6878055"/>
          </a:xfrm>
          <a:custGeom>
            <a:avLst/>
            <a:gdLst>
              <a:gd name="connsiteX0" fmla="*/ 1799303 w 8062451"/>
              <a:gd name="connsiteY0" fmla="*/ 0 h 6872748"/>
              <a:gd name="connsiteX1" fmla="*/ 0 w 8062451"/>
              <a:gd name="connsiteY1" fmla="*/ 3431458 h 6872748"/>
              <a:gd name="connsiteX2" fmla="*/ 1986116 w 8062451"/>
              <a:gd name="connsiteY2" fmla="*/ 6872748 h 6872748"/>
              <a:gd name="connsiteX3" fmla="*/ 8062451 w 8062451"/>
              <a:gd name="connsiteY3" fmla="*/ 6872748 h 6872748"/>
              <a:gd name="connsiteX4" fmla="*/ 5732206 w 8062451"/>
              <a:gd name="connsiteY4" fmla="*/ 3451122 h 6872748"/>
              <a:gd name="connsiteX5" fmla="*/ 7846141 w 8062451"/>
              <a:gd name="connsiteY5" fmla="*/ 9832 h 6872748"/>
              <a:gd name="connsiteX6" fmla="*/ 1799303 w 8062451"/>
              <a:gd name="connsiteY6" fmla="*/ 0 h 6872748"/>
              <a:gd name="connsiteX0" fmla="*/ 1799303 w 7885169"/>
              <a:gd name="connsiteY0" fmla="*/ 0 h 6882079"/>
              <a:gd name="connsiteX1" fmla="*/ 0 w 7885169"/>
              <a:gd name="connsiteY1" fmla="*/ 3431458 h 6882079"/>
              <a:gd name="connsiteX2" fmla="*/ 1986116 w 7885169"/>
              <a:gd name="connsiteY2" fmla="*/ 6872748 h 6882079"/>
              <a:gd name="connsiteX3" fmla="*/ 7885169 w 7885169"/>
              <a:gd name="connsiteY3" fmla="*/ 6882079 h 6882079"/>
              <a:gd name="connsiteX4" fmla="*/ 5732206 w 7885169"/>
              <a:gd name="connsiteY4" fmla="*/ 3451122 h 6882079"/>
              <a:gd name="connsiteX5" fmla="*/ 7846141 w 7885169"/>
              <a:gd name="connsiteY5" fmla="*/ 9832 h 6882079"/>
              <a:gd name="connsiteX6" fmla="*/ 1799303 w 7885169"/>
              <a:gd name="connsiteY6" fmla="*/ 0 h 6882079"/>
              <a:gd name="connsiteX0" fmla="*/ 1799303 w 7885169"/>
              <a:gd name="connsiteY0" fmla="*/ 0 h 6882079"/>
              <a:gd name="connsiteX1" fmla="*/ 0 w 7885169"/>
              <a:gd name="connsiteY1" fmla="*/ 3431458 h 6882079"/>
              <a:gd name="connsiteX2" fmla="*/ 1986116 w 7885169"/>
              <a:gd name="connsiteY2" fmla="*/ 6872748 h 6882079"/>
              <a:gd name="connsiteX3" fmla="*/ 7885169 w 7885169"/>
              <a:gd name="connsiteY3" fmla="*/ 6882079 h 6882079"/>
              <a:gd name="connsiteX4" fmla="*/ 5732206 w 7885169"/>
              <a:gd name="connsiteY4" fmla="*/ 3451122 h 6882079"/>
              <a:gd name="connsiteX5" fmla="*/ 7836811 w 7885169"/>
              <a:gd name="connsiteY5" fmla="*/ 502 h 6882079"/>
              <a:gd name="connsiteX6" fmla="*/ 1799303 w 7885169"/>
              <a:gd name="connsiteY6" fmla="*/ 0 h 6882079"/>
              <a:gd name="connsiteX0" fmla="*/ 1799303 w 7847847"/>
              <a:gd name="connsiteY0" fmla="*/ 0 h 6872748"/>
              <a:gd name="connsiteX1" fmla="*/ 0 w 7847847"/>
              <a:gd name="connsiteY1" fmla="*/ 3431458 h 6872748"/>
              <a:gd name="connsiteX2" fmla="*/ 1986116 w 7847847"/>
              <a:gd name="connsiteY2" fmla="*/ 6872748 h 6872748"/>
              <a:gd name="connsiteX3" fmla="*/ 7847847 w 7847847"/>
              <a:gd name="connsiteY3" fmla="*/ 6854088 h 6872748"/>
              <a:gd name="connsiteX4" fmla="*/ 5732206 w 7847847"/>
              <a:gd name="connsiteY4" fmla="*/ 3451122 h 6872748"/>
              <a:gd name="connsiteX5" fmla="*/ 7836811 w 7847847"/>
              <a:gd name="connsiteY5" fmla="*/ 502 h 6872748"/>
              <a:gd name="connsiteX6" fmla="*/ 1799303 w 7847847"/>
              <a:gd name="connsiteY6" fmla="*/ 0 h 6872748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2004777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2004777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5732206 w 7847847"/>
              <a:gd name="connsiteY4" fmla="*/ 345112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6037006 w 7847847"/>
              <a:gd name="connsiteY4" fmla="*/ 343207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  <a:gd name="connsiteX0" fmla="*/ 1799303 w 7847847"/>
              <a:gd name="connsiteY0" fmla="*/ 0 h 6863417"/>
              <a:gd name="connsiteX1" fmla="*/ 0 w 7847847"/>
              <a:gd name="connsiteY1" fmla="*/ 3431458 h 6863417"/>
              <a:gd name="connsiteX2" fmla="*/ 1804752 w 7847847"/>
              <a:gd name="connsiteY2" fmla="*/ 6863417 h 6863417"/>
              <a:gd name="connsiteX3" fmla="*/ 7847847 w 7847847"/>
              <a:gd name="connsiteY3" fmla="*/ 6854088 h 6863417"/>
              <a:gd name="connsiteX4" fmla="*/ 7748318 w 7847847"/>
              <a:gd name="connsiteY4" fmla="*/ 3629782 h 6863417"/>
              <a:gd name="connsiteX5" fmla="*/ 7836811 w 7847847"/>
              <a:gd name="connsiteY5" fmla="*/ 502 h 6863417"/>
              <a:gd name="connsiteX6" fmla="*/ 1799303 w 7847847"/>
              <a:gd name="connsiteY6" fmla="*/ 0 h 6863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47847" h="6863417">
                <a:moveTo>
                  <a:pt x="1799303" y="0"/>
                </a:moveTo>
                <a:lnTo>
                  <a:pt x="0" y="3431458"/>
                </a:lnTo>
                <a:lnTo>
                  <a:pt x="1804752" y="6863417"/>
                </a:lnTo>
                <a:lnTo>
                  <a:pt x="7847847" y="6854088"/>
                </a:lnTo>
                <a:lnTo>
                  <a:pt x="7748318" y="3629782"/>
                </a:lnTo>
                <a:lnTo>
                  <a:pt x="7836811" y="502"/>
                </a:lnTo>
                <a:lnTo>
                  <a:pt x="179930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FB842E0-FE5D-42B2-A959-4055425C6B4E}"/>
              </a:ext>
            </a:extLst>
          </p:cNvPr>
          <p:cNvSpPr/>
          <p:nvPr/>
        </p:nvSpPr>
        <p:spPr>
          <a:xfrm>
            <a:off x="237517" y="2922446"/>
            <a:ext cx="6744772" cy="646327"/>
          </a:xfrm>
          <a:prstGeom prst="rect">
            <a:avLst/>
          </a:prstGeom>
        </p:spPr>
        <p:txBody>
          <a:bodyPr wrap="square" lIns="91422" tIns="45718" rIns="91422" bIns="45718">
            <a:spAutoFit/>
          </a:bodyPr>
          <a:lstStyle/>
          <a:p>
            <a:r>
              <a:rPr lang="en-US" altLang="ru-RU" sz="3600" b="1" spc="-15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attention</a:t>
            </a:r>
            <a:r>
              <a:rPr lang="ru-RU" altLang="ru-RU" sz="3600" b="1" spc="-15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!</a:t>
            </a:r>
            <a:endParaRPr lang="ru-RU" altLang="ru-RU" sz="3600" b="1" spc="-15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246" y="254716"/>
            <a:ext cx="862877" cy="4110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246" y="787554"/>
            <a:ext cx="862877" cy="7857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514" y="1695120"/>
            <a:ext cx="862877" cy="86287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2404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38"/>
          <p:cNvSpPr txBox="1">
            <a:spLocks/>
          </p:cNvSpPr>
          <p:nvPr/>
        </p:nvSpPr>
        <p:spPr>
          <a:xfrm>
            <a:off x="8671461" y="2339087"/>
            <a:ext cx="2304320" cy="305888"/>
          </a:xfrm>
          <a:prstGeom prst="rect">
            <a:avLst/>
          </a:prstGeom>
        </p:spPr>
        <p:txBody>
          <a:bodyPr lIns="91422" tIns="45718" rIns="91422" bIns="45718"/>
          <a:lstStyle>
            <a:lvl1pPr marL="0" marR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000" b="0" kern="1200" baseline="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white"/>
                </a:solidFill>
                <a:latin typeface="Exo 2 Light" panose="00000400000000000000" pitchFamily="2" charset="-52"/>
                <a:ea typeface="Verdana" panose="020B0604030504040204" pitchFamily="34" charset="0"/>
              </a:rPr>
              <a:t>Эффекты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47322" y="34262"/>
            <a:ext cx="10907162" cy="400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General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view of </a:t>
            </a:r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flat wagon model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13-6704 </a:t>
            </a:r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 characteristics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635" y="3573972"/>
            <a:ext cx="5015849" cy="2390224"/>
          </a:xfrm>
          <a:prstGeom prst="rect">
            <a:avLst/>
          </a:prstGeom>
        </p:spPr>
      </p:pic>
      <p:pic>
        <p:nvPicPr>
          <p:cNvPr id="7" name="Рисунок 6" descr="E:\Для статьи\Рисунки\13-670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" t="20288" r="10023" b="15775"/>
          <a:stretch/>
        </p:blipFill>
        <p:spPr bwMode="auto">
          <a:xfrm>
            <a:off x="6838635" y="894435"/>
            <a:ext cx="5015849" cy="22194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152378"/>
              </p:ext>
            </p:extLst>
          </p:nvPr>
        </p:nvGraphicFramePr>
        <p:xfrm>
          <a:off x="487087" y="894436"/>
          <a:ext cx="5995035" cy="50794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35245"/>
                <a:gridCol w="859790"/>
              </a:tblGrid>
              <a:tr h="392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осей, шт.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Конструкционная скорость, км/ч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759012">
                <a:tc>
                  <a:txBody>
                    <a:bodyPr/>
                    <a:lstStyle/>
                    <a:p>
                      <a:pPr marR="800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расчетная статическая нагрузка от колесной пары на рельсы от платформы, кН (тс), не более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196,2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(20,0)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392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тары, т, не более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брутто, т, не более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Грузоподъемность, 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платформы, мм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19 200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рамы платформы по концевым балкам, мм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25 140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по осям сцепления автосцепок, мм, не более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26 360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Габарит платформы (по ГОСТ 9238-2013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0-ВМ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927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Модель тележки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18-6705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55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050648" y="30993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Текст 38"/>
          <p:cNvSpPr txBox="1">
            <a:spLocks/>
          </p:cNvSpPr>
          <p:nvPr/>
        </p:nvSpPr>
        <p:spPr>
          <a:xfrm>
            <a:off x="8671461" y="2339087"/>
            <a:ext cx="2304320" cy="305888"/>
          </a:xfrm>
          <a:prstGeom prst="rect">
            <a:avLst/>
          </a:prstGeom>
        </p:spPr>
        <p:txBody>
          <a:bodyPr lIns="91422" tIns="45718" rIns="91422" bIns="45718"/>
          <a:lstStyle>
            <a:lvl1pPr marL="0" marR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000" b="0" kern="1200" baseline="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white"/>
                </a:solidFill>
                <a:latin typeface="Exo 2 Light" panose="00000400000000000000" pitchFamily="2" charset="-52"/>
                <a:ea typeface="Verdana" panose="020B0604030504040204" pitchFamily="34" charset="0"/>
              </a:rPr>
              <a:t>Эффекты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47322" y="34262"/>
            <a:ext cx="10907162" cy="400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Flat wagon model 13-6704 design 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65" y="1499337"/>
            <a:ext cx="11234513" cy="1679500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1209251" y="2449439"/>
            <a:ext cx="619549" cy="729397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10719735" y="2339087"/>
            <a:ext cx="821843" cy="924339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558209" y="2254499"/>
            <a:ext cx="729786" cy="924337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7436724" y="2436557"/>
            <a:ext cx="619549" cy="729397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351589" y="2182806"/>
            <a:ext cx="729786" cy="924337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407366" y="30993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69694" y="318222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66632" y="31075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86958" y="30993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47322" y="3828721"/>
            <a:ext cx="283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ходовая тележка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несущая рама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автосцепное устройство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тормозное оборудование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фитинговые упоры</a:t>
            </a:r>
          </a:p>
        </p:txBody>
      </p:sp>
      <p:grpSp>
        <p:nvGrpSpPr>
          <p:cNvPr id="85" name="Группа 84"/>
          <p:cNvGrpSpPr/>
          <p:nvPr/>
        </p:nvGrpSpPr>
        <p:grpSpPr>
          <a:xfrm>
            <a:off x="6513665" y="3216231"/>
            <a:ext cx="4546742" cy="2322210"/>
            <a:chOff x="5994724" y="3649255"/>
            <a:chExt cx="4546742" cy="232221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1456" y="4243807"/>
              <a:ext cx="3740010" cy="1390822"/>
            </a:xfrm>
            <a:prstGeom prst="rect">
              <a:avLst/>
            </a:prstGeom>
          </p:spPr>
        </p:pic>
        <p:sp>
          <p:nvSpPr>
            <p:cNvPr id="26" name="Прямоугольник 25"/>
            <p:cNvSpPr/>
            <p:nvPr/>
          </p:nvSpPr>
          <p:spPr>
            <a:xfrm>
              <a:off x="7855828" y="3649255"/>
              <a:ext cx="18149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b="1" i="1" dirty="0"/>
                <a:t>м</a:t>
              </a:r>
              <a:r>
                <a:rPr lang="ru-RU" b="1" i="1" dirty="0" smtClean="0"/>
                <a:t>одель 18-6731</a:t>
              </a:r>
              <a:endParaRPr lang="ru-RU" b="1" i="1" dirty="0"/>
            </a:p>
          </p:txBody>
        </p:sp>
        <p:cxnSp>
          <p:nvCxnSpPr>
            <p:cNvPr id="34" name="Соединительная линия уступом 33"/>
            <p:cNvCxnSpPr/>
            <p:nvPr/>
          </p:nvCxnSpPr>
          <p:spPr>
            <a:xfrm rot="16200000" flipH="1">
              <a:off x="7243257" y="4206107"/>
              <a:ext cx="614339" cy="239297"/>
            </a:xfrm>
            <a:prstGeom prst="bentConnector3">
              <a:avLst>
                <a:gd name="adj1" fmla="val 1465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Соединительная линия уступом 39"/>
            <p:cNvCxnSpPr/>
            <p:nvPr/>
          </p:nvCxnSpPr>
          <p:spPr>
            <a:xfrm>
              <a:off x="6211957" y="4785484"/>
              <a:ext cx="1643871" cy="332437"/>
            </a:xfrm>
            <a:prstGeom prst="bentConnector3">
              <a:avLst>
                <a:gd name="adj1" fmla="val 100183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Соединительная линия уступом 40"/>
            <p:cNvCxnSpPr/>
            <p:nvPr/>
          </p:nvCxnSpPr>
          <p:spPr>
            <a:xfrm rot="16200000" flipH="1">
              <a:off x="8245009" y="4073986"/>
              <a:ext cx="485875" cy="406785"/>
            </a:xfrm>
            <a:prstGeom prst="bentConnector3">
              <a:avLst>
                <a:gd name="adj1" fmla="val 905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Соединительная линия уступом 58"/>
            <p:cNvCxnSpPr/>
            <p:nvPr/>
          </p:nvCxnSpPr>
          <p:spPr>
            <a:xfrm flipV="1">
              <a:off x="7932157" y="5117922"/>
              <a:ext cx="993182" cy="516707"/>
            </a:xfrm>
            <a:prstGeom prst="bentConnector3">
              <a:avLst>
                <a:gd name="adj1" fmla="val 964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Соединительная линия уступом 60"/>
            <p:cNvCxnSpPr/>
            <p:nvPr/>
          </p:nvCxnSpPr>
          <p:spPr>
            <a:xfrm flipV="1">
              <a:off x="8662560" y="4970786"/>
              <a:ext cx="954156" cy="706409"/>
            </a:xfrm>
            <a:prstGeom prst="bentConnector3">
              <a:avLst>
                <a:gd name="adj1" fmla="val 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5994724" y="4571286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187058" y="382872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027220" y="384977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8514600" y="560213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773256" y="560213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8" name="Соединительная линия уступом 67"/>
            <p:cNvCxnSpPr/>
            <p:nvPr/>
          </p:nvCxnSpPr>
          <p:spPr>
            <a:xfrm rot="16200000" flipH="1">
              <a:off x="8164740" y="4392664"/>
              <a:ext cx="428964" cy="239297"/>
            </a:xfrm>
            <a:prstGeom prst="bentConnector3">
              <a:avLst>
                <a:gd name="adj1" fmla="val 1343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8024023" y="410999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cxnSp>
          <p:nvCxnSpPr>
            <p:cNvPr id="77" name="Соединительная линия уступом 76"/>
            <p:cNvCxnSpPr/>
            <p:nvPr/>
          </p:nvCxnSpPr>
          <p:spPr>
            <a:xfrm rot="5400000" flipH="1" flipV="1">
              <a:off x="8943317" y="5424184"/>
              <a:ext cx="479177" cy="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9032863" y="559709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4" name="Прямоугольник 83"/>
          <p:cNvSpPr/>
          <p:nvPr/>
        </p:nvSpPr>
        <p:spPr>
          <a:xfrm>
            <a:off x="5595945" y="4712230"/>
            <a:ext cx="28394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рама тележки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колесная пара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шкворень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шкворневой брус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тормозная система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– продольный балансир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– буксовое подвешивание</a:t>
            </a: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06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4640" t="26754" r="26770" b="14919"/>
          <a:stretch/>
        </p:blipFill>
        <p:spPr>
          <a:xfrm>
            <a:off x="1024608" y="1107538"/>
            <a:ext cx="6408370" cy="2896772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947322" y="34262"/>
            <a:ext cx="10907162" cy="400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Flat wagon model 13-6704 computational model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7516" t="32533" r="21078" b="23091"/>
          <a:stretch/>
        </p:blipFill>
        <p:spPr>
          <a:xfrm>
            <a:off x="5981803" y="3722756"/>
            <a:ext cx="4310409" cy="18332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78822" y="710336"/>
            <a:ext cx="4963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Компьютерная </a:t>
            </a:r>
            <a:r>
              <a:rPr lang="ru-RU" b="1" i="1" dirty="0" smtClean="0"/>
              <a:t>модель платформы 13-6704</a:t>
            </a:r>
            <a:endParaRPr lang="ru-RU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05628" y="3211030"/>
            <a:ext cx="4590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Компьютерная модель тележки 18-6731</a:t>
            </a:r>
            <a:endParaRPr lang="ru-RU" b="1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734872"/>
            <a:ext cx="862877" cy="86287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7633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38"/>
          <p:cNvSpPr txBox="1">
            <a:spLocks/>
          </p:cNvSpPr>
          <p:nvPr/>
        </p:nvSpPr>
        <p:spPr>
          <a:xfrm>
            <a:off x="8671461" y="2339087"/>
            <a:ext cx="2304320" cy="305888"/>
          </a:xfrm>
          <a:prstGeom prst="rect">
            <a:avLst/>
          </a:prstGeom>
        </p:spPr>
        <p:txBody>
          <a:bodyPr lIns="91422" tIns="45718" rIns="91422" bIns="45718"/>
          <a:lstStyle>
            <a:lvl1pPr marL="0" marR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000" b="0" kern="1200" baseline="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white"/>
                </a:solidFill>
                <a:latin typeface="Exo 2 Light" panose="00000400000000000000" pitchFamily="2" charset="-52"/>
                <a:ea typeface="Verdana" panose="020B0604030504040204" pitchFamily="34" charset="0"/>
              </a:rPr>
              <a:t>Эффекты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47322" y="34262"/>
            <a:ext cx="10907162" cy="707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Flat wagon model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13-6704 </a:t>
            </a:r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movement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simulation as part of a freight train (longitudinal dynamics)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38196337"/>
              </p:ext>
            </p:extLst>
          </p:nvPr>
        </p:nvGraphicFramePr>
        <p:xfrm>
          <a:off x="947322" y="1305647"/>
          <a:ext cx="10594256" cy="2755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47322" y="4571132"/>
            <a:ext cx="10594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NewRomanPSMT"/>
              </a:rPr>
              <a:t>Максимальные расчетные значения </a:t>
            </a:r>
            <a:r>
              <a:rPr lang="ru-RU" dirty="0">
                <a:latin typeface="TimesNewRomanPSMT"/>
              </a:rPr>
              <a:t>продольной силы при движении поезда </a:t>
            </a:r>
            <a:r>
              <a:rPr lang="ru-RU" dirty="0" smtClean="0">
                <a:latin typeface="TimesNewRomanPSMT"/>
              </a:rPr>
              <a:t>были получены </a:t>
            </a:r>
            <a:r>
              <a:rPr lang="ru-RU" dirty="0">
                <a:latin typeface="TimesNewRomanPSMT"/>
              </a:rPr>
              <a:t>в режиме торможения </a:t>
            </a:r>
            <a:r>
              <a:rPr lang="ru-RU" dirty="0" smtClean="0">
                <a:latin typeface="TimesNewRomanPSMT"/>
              </a:rPr>
              <a:t>поезда.</a:t>
            </a:r>
          </a:p>
          <a:p>
            <a:pPr algn="just"/>
            <a:r>
              <a:rPr lang="ru-RU" dirty="0" smtClean="0">
                <a:latin typeface="TimesNewRomanPSMT"/>
              </a:rPr>
              <a:t>Для</a:t>
            </a:r>
            <a:r>
              <a:rPr lang="en-US" dirty="0" smtClean="0">
                <a:latin typeface="TimesNewRomanPSMT"/>
              </a:rPr>
              <a:t> </a:t>
            </a:r>
            <a:r>
              <a:rPr lang="ru-RU" dirty="0" smtClean="0">
                <a:latin typeface="TimesNewRomanPSMT"/>
              </a:rPr>
              <a:t>конструкционной скорости </a:t>
            </a:r>
            <a:r>
              <a:rPr lang="ru-RU" b="1" i="1" dirty="0">
                <a:latin typeface="TimesNewRomanPSMT"/>
              </a:rPr>
              <a:t>140 </a:t>
            </a:r>
            <a:r>
              <a:rPr lang="ru-RU" b="1" i="1" dirty="0" smtClean="0">
                <a:latin typeface="TimesNewRomanPSMT"/>
              </a:rPr>
              <a:t>км/ч </a:t>
            </a:r>
            <a:r>
              <a:rPr lang="ru-RU" dirty="0" smtClean="0">
                <a:latin typeface="TimesNewRomanPSMT"/>
              </a:rPr>
              <a:t>составило </a:t>
            </a:r>
            <a:r>
              <a:rPr lang="ru-RU" b="1" i="1" dirty="0">
                <a:latin typeface="TimesNewRomanPSMT"/>
              </a:rPr>
              <a:t>363,9 кН </a:t>
            </a:r>
            <a:r>
              <a:rPr lang="ru-RU" dirty="0">
                <a:latin typeface="TimesNewRomanPSMT"/>
              </a:rPr>
              <a:t>для груженых платформ и </a:t>
            </a:r>
            <a:r>
              <a:rPr lang="ru-RU" b="1" i="1" dirty="0">
                <a:latin typeface="TimesNewRomanPSMT"/>
              </a:rPr>
              <a:t>274,6 кН </a:t>
            </a:r>
            <a:r>
              <a:rPr lang="ru-RU" dirty="0">
                <a:latin typeface="TimesNewRomanPSMT"/>
              </a:rPr>
              <a:t>для </a:t>
            </a:r>
            <a:r>
              <a:rPr lang="ru-RU" dirty="0" smtClean="0">
                <a:latin typeface="TimesNewRomanPSMT"/>
              </a:rPr>
              <a:t>порожних платформ.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87066" y="1008187"/>
            <a:ext cx="5914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Распределение продольной сжимающей силы в поезде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52590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38"/>
          <p:cNvSpPr txBox="1">
            <a:spLocks/>
          </p:cNvSpPr>
          <p:nvPr/>
        </p:nvSpPr>
        <p:spPr>
          <a:xfrm>
            <a:off x="8671461" y="2339087"/>
            <a:ext cx="2304320" cy="305888"/>
          </a:xfrm>
          <a:prstGeom prst="rect">
            <a:avLst/>
          </a:prstGeom>
        </p:spPr>
        <p:txBody>
          <a:bodyPr lIns="91422" tIns="45718" rIns="91422" bIns="45718"/>
          <a:lstStyle>
            <a:lvl1pPr marL="0" marR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000" b="0" kern="1200" baseline="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white"/>
                </a:solidFill>
                <a:latin typeface="Exo 2 Light" panose="00000400000000000000" pitchFamily="2" charset="-52"/>
                <a:ea typeface="Verdana" panose="020B0604030504040204" pitchFamily="34" charset="0"/>
              </a:rPr>
              <a:t>Эффекты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93741" y="120391"/>
            <a:ext cx="10907162" cy="707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Flat wagon model 13-6704 movement simulation as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 of a freight train (dynamic qualities)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579281"/>
              </p:ext>
            </p:extLst>
          </p:nvPr>
        </p:nvGraphicFramePr>
        <p:xfrm>
          <a:off x="537535" y="4548784"/>
          <a:ext cx="5469954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7788"/>
                <a:gridCol w="1077788"/>
                <a:gridCol w="1077788"/>
                <a:gridCol w="1077788"/>
                <a:gridCol w="1158802"/>
              </a:tblGrid>
              <a:tr h="0">
                <a:tc row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=140 км/ч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Выбег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Тяга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Торможение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4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Ур, кН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Уб, кН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14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14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ВУ, м/с</a:t>
                      </a:r>
                      <a:r>
                        <a:rPr lang="ru-RU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ГУ, м/с</a:t>
                      </a:r>
                      <a:r>
                        <a:rPr lang="ru-RU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22" y="1197605"/>
            <a:ext cx="5400000" cy="23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264" y="1197605"/>
            <a:ext cx="5400000" cy="23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430079" y="828273"/>
            <a:ext cx="2434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Порожнее состояние</a:t>
            </a:r>
            <a:endParaRPr lang="ru-RU" b="1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968276" y="828273"/>
            <a:ext cx="2349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Груженое состояние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0089" y="3597913"/>
            <a:ext cx="4934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Коэффициент динамики (а) и   коэффициент запаса устойчивости против схода (б) платформы в порожнем состоянии в прямых участках пути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32411" y="3597912"/>
            <a:ext cx="5021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Вертикальные (а) и горизонтальные (б)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ускорения платформы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груженом состоянии (два 40 футовых контейнера)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участках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717753"/>
              </p:ext>
            </p:extLst>
          </p:nvPr>
        </p:nvGraphicFramePr>
        <p:xfrm>
          <a:off x="6443264" y="4562283"/>
          <a:ext cx="5505592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149"/>
                <a:gridCol w="1153546"/>
                <a:gridCol w="976752"/>
                <a:gridCol w="1065149"/>
                <a:gridCol w="1244996"/>
              </a:tblGrid>
              <a:tr h="0">
                <a:tc row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=140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Выбег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Тяга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Торможение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4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Ур, кН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Уб, кН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14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14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ВУ, м/с</a:t>
                      </a:r>
                      <a:r>
                        <a:rPr lang="ru-RU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ГУ, м/с</a:t>
                      </a:r>
                      <a:r>
                        <a:rPr lang="ru-RU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60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38"/>
          <p:cNvSpPr txBox="1">
            <a:spLocks/>
          </p:cNvSpPr>
          <p:nvPr/>
        </p:nvSpPr>
        <p:spPr>
          <a:xfrm>
            <a:off x="8671461" y="2339087"/>
            <a:ext cx="2304320" cy="305888"/>
          </a:xfrm>
          <a:prstGeom prst="rect">
            <a:avLst/>
          </a:prstGeom>
        </p:spPr>
        <p:txBody>
          <a:bodyPr lIns="91422" tIns="45718" rIns="91422" bIns="45718"/>
          <a:lstStyle>
            <a:lvl1pPr marL="0" marR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000" b="0" kern="1200" baseline="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SRAILWAY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white"/>
                </a:solidFill>
                <a:latin typeface="Exo 2 Light" panose="00000400000000000000" pitchFamily="2" charset="-52"/>
                <a:ea typeface="Verdana" panose="020B0604030504040204" pitchFamily="34" charset="0"/>
              </a:rPr>
              <a:t>Эффекты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93741" y="163278"/>
            <a:ext cx="10907162" cy="400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Running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dynamic and </a:t>
            </a:r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track impact tests of flat wagon model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13-6704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0" b="19279"/>
          <a:stretch/>
        </p:blipFill>
        <p:spPr>
          <a:xfrm>
            <a:off x="6454484" y="1047316"/>
            <a:ext cx="5400000" cy="32662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9" t="5165"/>
          <a:stretch/>
        </p:blipFill>
        <p:spPr>
          <a:xfrm>
            <a:off x="947322" y="1047317"/>
            <a:ext cx="5400000" cy="32662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0842" y="4683381"/>
            <a:ext cx="7323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марте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работниками АО «ВНИКТИ» совместно с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работниками АО «ВНИИЖТ» проведены ходовые динамические и по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воздействию на путь испытания вагона-платформы модели 13-6704 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скоростном испытательном полигоне Белореченская – Майкоп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242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0071" y="392673"/>
            <a:ext cx="11462164" cy="400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Comparison results of simulation 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experimental data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269836"/>
              </p:ext>
            </p:extLst>
          </p:nvPr>
        </p:nvGraphicFramePr>
        <p:xfrm>
          <a:off x="3570385" y="5416665"/>
          <a:ext cx="4891201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7788"/>
                <a:gridCol w="1077788"/>
                <a:gridCol w="1442284"/>
                <a:gridCol w="1293341"/>
              </a:tblGrid>
              <a:tr h="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=140 км/ч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Моделирование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Испытания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ВУ, м/с</a:t>
                      </a:r>
                      <a:r>
                        <a:rPr lang="ru-RU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5,10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ГУ, м/с</a:t>
                      </a:r>
                      <a:r>
                        <a:rPr lang="ru-RU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4,40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635093" y="897737"/>
            <a:ext cx="3127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/>
              <a:t>Порожнее состояние</a:t>
            </a:r>
            <a:endParaRPr lang="ru-RU" sz="2400" b="1" i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654290" y="1395316"/>
            <a:ext cx="9160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383530" y="1395316"/>
            <a:ext cx="9160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125942" y="3300664"/>
            <a:ext cx="5400000" cy="1080000"/>
          </a:xfrm>
          <a:prstGeom prst="rect">
            <a:avLst/>
          </a:prstGeom>
        </p:spPr>
      </p:pic>
      <p:pic>
        <p:nvPicPr>
          <p:cNvPr id="21" name="Рисунок 20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70071" y="3293605"/>
            <a:ext cx="5400000" cy="1080000"/>
          </a:xfrm>
          <a:prstGeom prst="rect">
            <a:avLst/>
          </a:prstGeom>
        </p:spPr>
      </p:pic>
      <p:pic>
        <p:nvPicPr>
          <p:cNvPr id="22" name="Рисунок 21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141578" y="1733870"/>
            <a:ext cx="5400000" cy="1080000"/>
          </a:xfrm>
          <a:prstGeom prst="rect">
            <a:avLst/>
          </a:prstGeom>
        </p:spPr>
      </p:pic>
      <p:pic>
        <p:nvPicPr>
          <p:cNvPr id="23" name="Рисунок 22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70071" y="1733870"/>
            <a:ext cx="5400000" cy="10800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63277" y="1487649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7456" y="3101017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77050" y="1487649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61229" y="3101017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2169" y="2667472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27805" y="4127383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499497" y="2667472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1487633" y="4134442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93250" y="4943094"/>
            <a:ext cx="5215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Максимальные значения показателей динамики</a:t>
            </a:r>
            <a:endParaRPr lang="ru-RU" b="1" i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14107" y="1456870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моделирование</a:t>
            </a:r>
            <a:endParaRPr lang="ru-RU" sz="1400" b="1" i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14107" y="2985828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испытания</a:t>
            </a:r>
            <a:endParaRPr lang="ru-RU" sz="1400" b="1" i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390638" y="1453012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моделирование</a:t>
            </a:r>
            <a:endParaRPr lang="ru-RU" sz="1400" b="1" i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390638" y="2985828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испытания</a:t>
            </a:r>
            <a:endParaRPr lang="ru-RU" sz="1400" b="1" i="1" dirty="0"/>
          </a:p>
        </p:txBody>
      </p:sp>
    </p:spTree>
    <p:extLst>
      <p:ext uri="{BB962C8B-B14F-4D97-AF65-F5344CB8AC3E}">
        <p14:creationId xmlns:p14="http://schemas.microsoft.com/office/powerpoint/2010/main" val="27950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0071" y="392673"/>
            <a:ext cx="11462164" cy="400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8" rIns="91422" bIns="45718" rtlCol="0">
            <a:spAutoFit/>
          </a:bodyPr>
          <a:lstStyle/>
          <a:p>
            <a:pPr algn="ctr"/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Comparison results of simulation and experimental data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578" y="63330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269836"/>
              </p:ext>
            </p:extLst>
          </p:nvPr>
        </p:nvGraphicFramePr>
        <p:xfrm>
          <a:off x="3570385" y="5416665"/>
          <a:ext cx="4891201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7788"/>
                <a:gridCol w="1077788"/>
                <a:gridCol w="1442284"/>
                <a:gridCol w="1293341"/>
              </a:tblGrid>
              <a:tr h="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=140 км/ч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Моделирование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Испытания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ВУ, м/с</a:t>
                      </a:r>
                      <a:r>
                        <a:rPr lang="ru-RU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3,50</a:t>
                      </a:r>
                    </a:p>
                  </a:txBody>
                  <a:tcPr marL="68580" marR="68580" marT="0" marB="0" anchor="b"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ГУ, м/с</a:t>
                      </a:r>
                      <a:r>
                        <a:rPr lang="ru-RU" sz="14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2,80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635093" y="897737"/>
            <a:ext cx="3127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/>
              <a:t>Груженое состояние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654290" y="1395316"/>
            <a:ext cx="9160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383530" y="1395316"/>
            <a:ext cx="9160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3277" y="1487649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7456" y="3101017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77050" y="1487649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61229" y="3101017"/>
            <a:ext cx="4135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2169" y="2667472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27805" y="4127383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499497" y="2667472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1487633" y="4134442"/>
            <a:ext cx="249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93250" y="4943094"/>
            <a:ext cx="5215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Максимальные значения показателей динамики</a:t>
            </a:r>
            <a:endParaRPr lang="ru-RU" b="1" i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14107" y="1456870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моделирование</a:t>
            </a:r>
            <a:endParaRPr lang="ru-RU" sz="1400" b="1" i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14107" y="2985828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испытания</a:t>
            </a:r>
            <a:endParaRPr lang="ru-RU" sz="1400" b="1" i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390638" y="1453012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моделирование</a:t>
            </a:r>
            <a:endParaRPr lang="ru-RU" sz="1400" b="1" i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390638" y="2985828"/>
            <a:ext cx="1473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/>
              <a:t>испытания</a:t>
            </a:r>
            <a:endParaRPr lang="ru-RU" sz="1400" b="1" i="1" dirty="0"/>
          </a:p>
        </p:txBody>
      </p:sp>
      <p:pic>
        <p:nvPicPr>
          <p:cNvPr id="36" name="Рисунок 35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2169" y="1733870"/>
            <a:ext cx="5400000" cy="1080000"/>
          </a:xfrm>
          <a:prstGeom prst="rect">
            <a:avLst/>
          </a:prstGeom>
        </p:spPr>
      </p:pic>
      <p:pic>
        <p:nvPicPr>
          <p:cNvPr id="38" name="Рисунок 3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11984" y="3293604"/>
            <a:ext cx="5400000" cy="1080000"/>
          </a:xfrm>
          <a:prstGeom prst="rect">
            <a:avLst/>
          </a:prstGeom>
        </p:spPr>
      </p:pic>
      <p:pic>
        <p:nvPicPr>
          <p:cNvPr id="39" name="Рисунок 38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099497" y="1710582"/>
            <a:ext cx="5400000" cy="1080000"/>
          </a:xfrm>
          <a:prstGeom prst="rect">
            <a:avLst/>
          </a:prstGeom>
        </p:spPr>
      </p:pic>
      <p:pic>
        <p:nvPicPr>
          <p:cNvPr id="40" name="Рисунок 39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099497" y="3293604"/>
            <a:ext cx="540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28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4186</TotalTime>
  <Words>701</Words>
  <Application>Microsoft Office PowerPoint</Application>
  <PresentationFormat>Широкоэкранный</PresentationFormat>
  <Paragraphs>238</Paragraphs>
  <Slides>11</Slides>
  <Notes>11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Arial Cyr</vt:lpstr>
      <vt:lpstr>Calibri</vt:lpstr>
      <vt:lpstr>Calibri Light</vt:lpstr>
      <vt:lpstr>Exo 2 Light</vt:lpstr>
      <vt:lpstr>Times New Roman</vt:lpstr>
      <vt:lpstr>TimesNewRomanPSMT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Толстых Александр Валерьевич</dc:creator>
  <cp:lastModifiedBy>Ирина Чоговадзе</cp:lastModifiedBy>
  <cp:revision>294</cp:revision>
  <cp:lastPrinted>2022-04-27T06:58:29Z</cp:lastPrinted>
  <dcterms:created xsi:type="dcterms:W3CDTF">2021-12-17T11:18:14Z</dcterms:created>
  <dcterms:modified xsi:type="dcterms:W3CDTF">2022-10-03T06:58:38Z</dcterms:modified>
</cp:coreProperties>
</file>