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8" r:id="rId2"/>
    <p:sldId id="290" r:id="rId3"/>
    <p:sldId id="340" r:id="rId4"/>
    <p:sldId id="291" r:id="rId5"/>
    <p:sldId id="293" r:id="rId6"/>
    <p:sldId id="294" r:id="rId7"/>
    <p:sldId id="295" r:id="rId8"/>
    <p:sldId id="297" r:id="rId9"/>
    <p:sldId id="268" r:id="rId10"/>
    <p:sldId id="283" r:id="rId11"/>
    <p:sldId id="284" r:id="rId12"/>
    <p:sldId id="344" r:id="rId13"/>
    <p:sldId id="345" r:id="rId14"/>
    <p:sldId id="287" r:id="rId15"/>
    <p:sldId id="343" r:id="rId16"/>
    <p:sldId id="325" r:id="rId17"/>
    <p:sldId id="326" r:id="rId18"/>
    <p:sldId id="327" r:id="rId19"/>
    <p:sldId id="34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89"/>
    <a:srgbClr val="0158CC"/>
    <a:srgbClr val="009900"/>
    <a:srgbClr val="000000"/>
    <a:srgbClr val="FF5100"/>
    <a:srgbClr val="0000FF"/>
    <a:srgbClr val="F2DBDB"/>
    <a:srgbClr val="00FF00"/>
    <a:srgbClr val="CBECDE"/>
    <a:srgbClr val="007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432" autoAdjust="0"/>
  </p:normalViewPr>
  <p:slideViewPr>
    <p:cSldViewPr snapToGrid="0" showGuides="1">
      <p:cViewPr varScale="1">
        <p:scale>
          <a:sx n="105" d="100"/>
          <a:sy n="105" d="100"/>
        </p:scale>
        <p:origin x="19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A9694-2737-487C-A8E4-C5E72566F62F}" type="datetimeFigureOut">
              <a:rPr lang="ru-RU" smtClean="0"/>
              <a:t>04.10.2022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0C134-E42B-4671-B31F-C6DF126FEEA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695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28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3092" y="1"/>
            <a:ext cx="83343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314378" name="Rectangle 10"/>
          <p:cNvSpPr>
            <a:spLocks noChangeArrowheads="1"/>
          </p:cNvSpPr>
          <p:nvPr userDrawn="1"/>
        </p:nvSpPr>
        <p:spPr bwMode="auto">
          <a:xfrm>
            <a:off x="180975" y="280988"/>
            <a:ext cx="227013" cy="3111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46800" r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4381" name="Line 13"/>
          <p:cNvSpPr>
            <a:spLocks noChangeShapeType="1"/>
          </p:cNvSpPr>
          <p:nvPr userDrawn="1"/>
        </p:nvSpPr>
        <p:spPr bwMode="auto">
          <a:xfrm>
            <a:off x="112713" y="403200"/>
            <a:ext cx="8742362" cy="0"/>
          </a:xfrm>
          <a:prstGeom prst="line">
            <a:avLst/>
          </a:prstGeom>
          <a:noFill/>
          <a:ln w="19050">
            <a:solidFill>
              <a:srgbClr val="073F89"/>
            </a:solidFill>
            <a:round/>
            <a:headEnd/>
            <a:tailEnd/>
          </a:ln>
          <a:effectLst/>
        </p:spPr>
        <p:txBody>
          <a:bodyPr lIns="0" tIns="46800" r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4382" name="Line 14"/>
          <p:cNvSpPr>
            <a:spLocks noChangeShapeType="1"/>
          </p:cNvSpPr>
          <p:nvPr userDrawn="1"/>
        </p:nvSpPr>
        <p:spPr bwMode="auto">
          <a:xfrm>
            <a:off x="312738" y="125413"/>
            <a:ext cx="0" cy="525462"/>
          </a:xfrm>
          <a:prstGeom prst="line">
            <a:avLst/>
          </a:prstGeom>
          <a:noFill/>
          <a:ln w="19050">
            <a:solidFill>
              <a:srgbClr val="073F89"/>
            </a:solidFill>
            <a:round/>
            <a:headEnd/>
            <a:tailEnd/>
          </a:ln>
          <a:effectLst/>
        </p:spPr>
        <p:txBody>
          <a:bodyPr lIns="0" tIns="46800" r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4393" name="Line 25"/>
          <p:cNvSpPr>
            <a:spLocks noChangeShapeType="1"/>
          </p:cNvSpPr>
          <p:nvPr/>
        </p:nvSpPr>
        <p:spPr bwMode="auto">
          <a:xfrm>
            <a:off x="541338" y="6372000"/>
            <a:ext cx="5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0" tIns="46800" r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2" descr="S:\Projects\Дизайн\Фирменный стиль\UM Style\1_Logo\RGB\JPG\um_logo_rgb_4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9738" r="23551" b="30292"/>
          <a:stretch/>
        </p:blipFill>
        <p:spPr bwMode="auto">
          <a:xfrm>
            <a:off x="8483370" y="6413305"/>
            <a:ext cx="56819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 userDrawn="1"/>
        </p:nvSpPr>
        <p:spPr>
          <a:xfrm>
            <a:off x="0" y="6383640"/>
            <a:ext cx="690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en-US" sz="1200" b="1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COMPUTER SIMULATION IN RAILWAY TRANSPORT: DYNAMICS, STRENGTH, WEAR</a:t>
            </a:r>
          </a:p>
          <a:p>
            <a:pPr algn="l">
              <a:spcAft>
                <a:spcPts val="0"/>
              </a:spcAft>
            </a:pPr>
            <a:r>
              <a:rPr lang="en-US" sz="1200" b="0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 scientific and technical workshop,</a:t>
            </a:r>
            <a:r>
              <a:rPr lang="en-US" sz="1200" b="0" baseline="0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0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Bryansk, Russia, 4-6 October 2022</a:t>
            </a:r>
            <a:endParaRPr lang="ru-RU" sz="1200" b="0" dirty="0">
              <a:solidFill>
                <a:srgbClr val="0058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0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158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>
          <a:solidFill>
            <a:srgbClr val="073F89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>
          <a:solidFill>
            <a:srgbClr val="073F89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>
          <a:solidFill>
            <a:srgbClr val="073F89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>
          <a:solidFill>
            <a:srgbClr val="073F89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rgbClr val="073F89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rgbClr val="073F89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rgbClr val="073F89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rgbClr val="073F8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73F8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73F89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0.png"/><Relationship Id="rId7" Type="http://schemas.openxmlformats.org/officeDocument/2006/relationships/image" Target="../media/image41.png"/><Relationship Id="rId12" Type="http://schemas.openxmlformats.org/officeDocument/2006/relationships/image" Target="../media/image5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31.png"/><Relationship Id="rId5" Type="http://schemas.openxmlformats.org/officeDocument/2006/relationships/image" Target="../media/image39.png"/><Relationship Id="rId10" Type="http://schemas.openxmlformats.org/officeDocument/2006/relationships/image" Target="../media/image48.png"/><Relationship Id="rId4" Type="http://schemas.openxmlformats.org/officeDocument/2006/relationships/image" Target="../media/image38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0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3975"/>
            <a:ext cx="9144000" cy="296801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67800" y="4242238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800" y="3746380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0082" y="3810436"/>
            <a:ext cx="8855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cap="all" spc="-10" dirty="0" smtClean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optimization </a:t>
            </a:r>
            <a:r>
              <a:rPr lang="en-US" sz="2000" b="1" cap="all" spc="-10" dirty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of wheel profiles </a:t>
            </a:r>
            <a:r>
              <a:rPr lang="en-US" sz="2000" b="1" cap="all" spc="-10" dirty="0" smtClean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by </a:t>
            </a:r>
            <a:r>
              <a:rPr lang="en-US" sz="2000" b="1" cap="all" spc="-10" dirty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minimal wear </a:t>
            </a:r>
            <a:r>
              <a:rPr lang="en-US" sz="2000" b="1" cap="all" spc="-10" dirty="0" smtClean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criterion</a:t>
            </a:r>
            <a:endParaRPr lang="ru-RU" sz="2000" dirty="0">
              <a:solidFill>
                <a:srgbClr val="0158CC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93664" y="4378989"/>
            <a:ext cx="6917064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AU" sz="2000" b="1" dirty="0">
                <a:latin typeface="+mj-lt"/>
                <a:ea typeface="Times New Roman" panose="02020603050405020304" pitchFamily="18" charset="0"/>
              </a:rPr>
              <a:t>Alexander </a:t>
            </a:r>
            <a:r>
              <a:rPr lang="en-AU" sz="2000" b="1" dirty="0" smtClean="0">
                <a:latin typeface="+mj-lt"/>
                <a:ea typeface="Times New Roman" panose="02020603050405020304" pitchFamily="18" charset="0"/>
              </a:rPr>
              <a:t>Rodikov</a:t>
            </a:r>
            <a:r>
              <a:rPr lang="en-AU" sz="2000" b="1" baseline="30000" dirty="0">
                <a:latin typeface="+mj-lt"/>
                <a:ea typeface="Times New Roman" panose="02020603050405020304" pitchFamily="18" charset="0"/>
              </a:rPr>
              <a:t>*</a:t>
            </a:r>
            <a:r>
              <a:rPr lang="en-AU" sz="2000" b="1" dirty="0" smtClean="0">
                <a:latin typeface="+mj-lt"/>
                <a:ea typeface="Times New Roman" panose="02020603050405020304" pitchFamily="18" charset="0"/>
              </a:rPr>
              <a:t>, Dmitry Pogorelov, </a:t>
            </a:r>
            <a:r>
              <a:rPr lang="en-AU" sz="2000" b="1" dirty="0">
                <a:latin typeface="+mj-lt"/>
                <a:ea typeface="Times New Roman" panose="02020603050405020304" pitchFamily="18" charset="0"/>
              </a:rPr>
              <a:t>Vitaly </a:t>
            </a:r>
            <a:r>
              <a:rPr lang="en-AU" sz="2000" b="1" dirty="0" smtClean="0">
                <a:latin typeface="+mj-lt"/>
                <a:ea typeface="Times New Roman" panose="02020603050405020304" pitchFamily="18" charset="0"/>
              </a:rPr>
              <a:t>Simonov</a:t>
            </a:r>
          </a:p>
          <a:p>
            <a:pPr algn="ctr">
              <a:lnSpc>
                <a:spcPct val="150000"/>
              </a:lnSpc>
            </a:pPr>
            <a:r>
              <a:rPr lang="en-GB" sz="2000" b="1" baseline="300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*</a:t>
            </a:r>
            <a:r>
              <a:rPr lang="en-GB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e-mail</a:t>
            </a:r>
            <a:r>
              <a:rPr lang="en-GB" sz="20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: </a:t>
            </a:r>
            <a:r>
              <a:rPr lang="en-GB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rodikov@umlab.ru</a:t>
            </a:r>
            <a:endParaRPr lang="ru-RU" sz="2000" b="1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9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Profile-updating algorithm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68000" y="504000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8878" y="494668"/>
            <a:ext cx="688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Scaling </a:t>
            </a:r>
            <a:r>
              <a:rPr lang="en-US" dirty="0"/>
              <a:t>volume wear according to </a:t>
            </a:r>
            <a:r>
              <a:rPr lang="en-US" dirty="0" smtClean="0"/>
              <a:t>the </a:t>
            </a:r>
            <a:r>
              <a:rPr lang="en-US" dirty="0"/>
              <a:t>mileage assigned to one wear step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62740" y="985315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68878" y="980649"/>
                <a:ext cx="7883010" cy="2332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Weighted summation of volume wear for each wheel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𝑤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i="1">
                              <a:latin typeface="Cambria Math"/>
                            </a:rPr>
                            <m:t>𝑖</m:t>
                          </m:r>
                          <m:r>
                            <a:rPr lang="ru-RU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nary>
                        <m:naryPr>
                          <m:chr m:val="∑"/>
                          <m:limLoc m:val="undOvr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i="1">
                              <a:latin typeface="Cambria Math"/>
                            </a:rPr>
                            <m:t>𝑗</m:t>
                          </m:r>
                          <m:r>
                            <a:rPr lang="ru-RU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 smtClean="0"/>
                  <a:t> are </a:t>
                </a:r>
                <a:r>
                  <a:rPr lang="en-US" dirty="0"/>
                  <a:t>the statistical </a:t>
                </a:r>
                <a:r>
                  <a:rPr lang="en-US" dirty="0" smtClean="0"/>
                  <a:t>weights of configuration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and speed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 smtClean="0"/>
                  <a:t> respectively;</a:t>
                </a:r>
              </a:p>
              <a:p>
                <a:pPr marL="630238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 smtClean="0"/>
                  <a:t> is </a:t>
                </a:r>
                <a:r>
                  <a:rPr lang="en-US" dirty="0"/>
                  <a:t>the </a:t>
                </a:r>
                <a:r>
                  <a:rPr lang="en-US" dirty="0" smtClean="0"/>
                  <a:t>accumulated volume wear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for</a:t>
                </a:r>
                <a:r>
                  <a:rPr lang="ru-RU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configuration</a:t>
                </a:r>
                <a:r>
                  <a:rPr lang="ru-RU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</a:rPr>
                  <a:t>at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running speed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 smtClean="0"/>
                  <a:t>;</a:t>
                </a:r>
              </a:p>
              <a:p>
                <a:pPr marL="630238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 smtClean="0"/>
                  <a:t> is the number of configurations;</a:t>
                </a:r>
              </a:p>
              <a:p>
                <a:pPr marL="630238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is the number of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𝑖</m:t>
                    </m:r>
                  </m:oMath>
                </a14:m>
                <a:r>
                  <a:rPr lang="ru-RU" dirty="0" smtClean="0"/>
                  <a:t>-</a:t>
                </a:r>
                <a:r>
                  <a:rPr lang="en-US" dirty="0" smtClean="0"/>
                  <a:t>configuration</a:t>
                </a:r>
                <a:r>
                  <a:rPr lang="ru-RU" dirty="0" smtClean="0"/>
                  <a:t> </a:t>
                </a:r>
                <a:r>
                  <a:rPr lang="en-US" dirty="0" smtClean="0"/>
                  <a:t>speeds.  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78" y="980649"/>
                <a:ext cx="7883010" cy="2332177"/>
              </a:xfrm>
              <a:prstGeom prst="rect">
                <a:avLst/>
              </a:prstGeom>
              <a:blipFill>
                <a:blip r:embed="rId2"/>
                <a:stretch>
                  <a:fillRect l="-696" t="-1571" b="-34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8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2740" y="3434141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68878" y="3429475"/>
                <a:ext cx="7883010" cy="2107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Calculation of wear depth in the center of each </a:t>
                </a:r>
                <a:r>
                  <a:rPr lang="en-US" dirty="0"/>
                  <a:t>circumferential </a:t>
                </a:r>
                <a:r>
                  <a:rPr lang="en-US" dirty="0" smtClean="0"/>
                  <a:t>strip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̃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𝑤</m:t>
                              </m:r>
                            </m:e>
                          </m:acc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  <m:r>
                            <a:rPr lang="ru-RU" i="1">
                              <a:latin typeface="Cambria Math"/>
                            </a:rPr>
                            <m:t>𝜋</m:t>
                          </m:r>
                          <m:r>
                            <a:rPr lang="ru-RU" i="1">
                              <a:latin typeface="Cambria Math"/>
                            </a:rPr>
                            <m:t>𝑅</m:t>
                          </m:r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ru-RU" i="1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ru-RU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𝑤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is the smoothed distribution of the volume wear;</a:t>
                </a:r>
              </a:p>
              <a:p>
                <a:pPr marL="630238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is the arc-coordinate</a:t>
                </a:r>
                <a:r>
                  <a:rPr lang="ru-RU" dirty="0" smtClean="0"/>
                  <a:t> </a:t>
                </a:r>
                <a:r>
                  <a:rPr lang="en-US" dirty="0" smtClean="0"/>
                  <a:t>of</a:t>
                </a:r>
                <a:r>
                  <a:rPr lang="ru-RU" dirty="0" smtClean="0"/>
                  <a:t> </a:t>
                </a:r>
                <a:r>
                  <a:rPr lang="en-US" dirty="0" smtClean="0"/>
                  <a:t>the center of the strip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;</a:t>
                </a:r>
              </a:p>
              <a:p>
                <a:pPr marL="630238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𝑅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/>
                  <a:t>is </a:t>
                </a:r>
                <a:r>
                  <a:rPr lang="en-US" dirty="0" smtClean="0"/>
                  <a:t>the wheel radius;</a:t>
                </a:r>
              </a:p>
              <a:p>
                <a:pPr marL="630238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is </a:t>
                </a:r>
                <a:r>
                  <a:rPr lang="en-US" dirty="0" smtClean="0"/>
                  <a:t>the width </a:t>
                </a:r>
                <a:r>
                  <a:rPr lang="en-US" dirty="0"/>
                  <a:t>of </a:t>
                </a:r>
                <a:r>
                  <a:rPr lang="en-US" dirty="0" smtClean="0"/>
                  <a:t>wear </a:t>
                </a:r>
                <a:r>
                  <a:rPr lang="en-US" dirty="0"/>
                  <a:t>accumulation </a:t>
                </a:r>
                <a:r>
                  <a:rPr lang="en-US" dirty="0" smtClean="0"/>
                  <a:t>interval. </a:t>
                </a:r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78" y="3429475"/>
                <a:ext cx="7883010" cy="2107244"/>
              </a:xfrm>
              <a:prstGeom prst="rect">
                <a:avLst/>
              </a:prstGeom>
              <a:blipFill>
                <a:blip r:embed="rId3"/>
                <a:stretch>
                  <a:fillRect l="-696" t="-1739" b="-17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218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 rot="5400000">
            <a:off x="4016471" y="2526563"/>
            <a:ext cx="1167615" cy="3932285"/>
            <a:chOff x="1301469" y="1574233"/>
            <a:chExt cx="1167615" cy="3932285"/>
          </a:xfrm>
        </p:grpSpPr>
        <p:pic>
          <p:nvPicPr>
            <p:cNvPr id="5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805" y="1613825"/>
              <a:ext cx="1162083" cy="3892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TextBox 55"/>
            <p:cNvSpPr txBox="1"/>
            <p:nvPr/>
          </p:nvSpPr>
          <p:spPr>
            <a:xfrm rot="16200000">
              <a:off x="1397761" y="1784749"/>
              <a:ext cx="8211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Forward route</a:t>
              </a:r>
              <a:endParaRPr lang="ru-RU" sz="1000" b="1" dirty="0"/>
            </a:p>
          </p:txBody>
        </p:sp>
        <p:sp>
          <p:nvSpPr>
            <p:cNvPr id="57" name="Стрелка вверх 56"/>
            <p:cNvSpPr/>
            <p:nvPr/>
          </p:nvSpPr>
          <p:spPr bwMode="auto">
            <a:xfrm>
              <a:off x="1946826" y="1809565"/>
              <a:ext cx="86139" cy="350478"/>
            </a:xfrm>
            <a:prstGeom prst="upArrow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8" name="Группа 57"/>
            <p:cNvGrpSpPr/>
            <p:nvPr/>
          </p:nvGrpSpPr>
          <p:grpSpPr>
            <a:xfrm>
              <a:off x="1301469" y="2352591"/>
              <a:ext cx="1167615" cy="2592000"/>
              <a:chOff x="4639029" y="1410759"/>
              <a:chExt cx="1167615" cy="2592000"/>
            </a:xfrm>
          </p:grpSpPr>
          <p:grpSp>
            <p:nvGrpSpPr>
              <p:cNvPr id="59" name="Группа 58"/>
              <p:cNvGrpSpPr/>
              <p:nvPr/>
            </p:nvGrpSpPr>
            <p:grpSpPr>
              <a:xfrm>
                <a:off x="4924032" y="1410759"/>
                <a:ext cx="617874" cy="2592000"/>
                <a:chOff x="4924032" y="1410759"/>
                <a:chExt cx="617874" cy="2592000"/>
              </a:xfrm>
            </p:grpSpPr>
            <p:sp>
              <p:nvSpPr>
                <p:cNvPr id="64" name="Прямоугольник 63"/>
                <p:cNvSpPr/>
                <p:nvPr/>
              </p:nvSpPr>
              <p:spPr bwMode="auto">
                <a:xfrm>
                  <a:off x="4978032" y="1410759"/>
                  <a:ext cx="504000" cy="2592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5" name="Прямоугольник 64"/>
                <p:cNvSpPr/>
                <p:nvPr/>
              </p:nvSpPr>
              <p:spPr bwMode="auto">
                <a:xfrm>
                  <a:off x="4924032" y="1702200"/>
                  <a:ext cx="54000" cy="252000"/>
                </a:xfrm>
                <a:prstGeom prst="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 bwMode="auto">
                <a:xfrm>
                  <a:off x="4924032" y="2072974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7" name="Прямоугольник 66"/>
                <p:cNvSpPr/>
                <p:nvPr/>
              </p:nvSpPr>
              <p:spPr bwMode="auto">
                <a:xfrm>
                  <a:off x="5487906" y="2072974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8" name="Прямоугольник 67"/>
                <p:cNvSpPr/>
                <p:nvPr/>
              </p:nvSpPr>
              <p:spPr bwMode="auto">
                <a:xfrm>
                  <a:off x="4924032" y="3084342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9" name="Прямоугольник 68"/>
                <p:cNvSpPr/>
                <p:nvPr/>
              </p:nvSpPr>
              <p:spPr bwMode="auto">
                <a:xfrm>
                  <a:off x="5487906" y="3084342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0" name="Прямоугольник 69"/>
                <p:cNvSpPr/>
                <p:nvPr/>
              </p:nvSpPr>
              <p:spPr bwMode="auto">
                <a:xfrm>
                  <a:off x="5482032" y="3468157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1" name="Прямоугольник 70"/>
                <p:cNvSpPr/>
                <p:nvPr/>
              </p:nvSpPr>
              <p:spPr bwMode="auto">
                <a:xfrm>
                  <a:off x="5485217" y="1701704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2" name="Прямоугольник 71"/>
                <p:cNvSpPr/>
                <p:nvPr/>
              </p:nvSpPr>
              <p:spPr bwMode="auto">
                <a:xfrm>
                  <a:off x="4924032" y="3468157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>
              <a:xfrm rot="16200000">
                <a:off x="4595428" y="1690502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FL</a:t>
                </a:r>
                <a:endParaRPr lang="ru-RU" sz="12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16200000">
                <a:off x="5482036" y="1689204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FR</a:t>
                </a:r>
                <a:endParaRPr lang="ru-RU" sz="1200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6200000">
                <a:off x="4586612" y="3447642"/>
                <a:ext cx="3818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RL</a:t>
                </a:r>
                <a:endParaRPr lang="ru-RU" sz="12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6200000">
                <a:off x="5473217" y="3446841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RR</a:t>
                </a:r>
                <a:endParaRPr lang="ru-RU" sz="1200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Profile-updating algorithm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68000" y="504000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7600" y="493200"/>
                <a:ext cx="788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Profile updating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ru-RU" i="1">
                                                <a:latin typeface="Cambria Math"/>
                                              </a:rPr>
                                              <m:t>𝑠</m:t>
                                            </m:r>
                                          </m:e>
                                          <m:sub>
                                            <m:r>
                                              <a:rPr lang="ru-RU" i="1">
                                                <a:latin typeface="Cambria Math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𝑦</m:t>
                                    </m:r>
                                    <m:d>
                                      <m:dPr>
                                        <m:ctrlP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ru-RU" i="1">
                                                <a:latin typeface="Cambria Math"/>
                                              </a:rPr>
                                              <m:t>𝑠</m:t>
                                            </m:r>
                                          </m:e>
                                          <m:sub>
                                            <m:r>
                                              <a:rPr lang="ru-RU" i="1">
                                                <a:latin typeface="Cambria Math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r>
                        <a:rPr lang="ru-RU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ru-RU" b="1" i="1">
                          <a:latin typeface="Cambria Math"/>
                        </a:rPr>
                        <m:t>𝐧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ru-RU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𝐧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is </a:t>
                </a:r>
                <a:r>
                  <a:rPr lang="en-US" dirty="0" smtClean="0"/>
                  <a:t>the external normal for the wheel profile.</a:t>
                </a:r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00" y="493200"/>
                <a:ext cx="7884000" cy="923330"/>
              </a:xfrm>
              <a:prstGeom prst="rect">
                <a:avLst/>
              </a:prstGeom>
              <a:blipFill>
                <a:blip r:embed="rId3"/>
                <a:stretch>
                  <a:fillRect l="-618" t="-3974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9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67600" y="1522379"/>
                <a:ext cx="7884000" cy="251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Averaging (symmetrizing) of wear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00"/>
                    </a:solidFill>
                  </a:rPr>
                  <a:t>Averaging wear of wheel of same wheelset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ru-RU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ru-RU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ru-RU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sub>
                          </m:sSub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r>
                  <a:rPr lang="en-US" dirty="0">
                    <a:solidFill>
                      <a:srgbClr val="000000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is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the wheelset index.   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</a:rPr>
                  <a:t>Averaging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</a:rPr>
                  <a:t>wear of wheelsets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ru-RU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𝑁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+1),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ru-RU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𝑁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+1),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r>
                        <a:rPr lang="ru-RU" i="1">
                          <a:solidFill>
                            <a:srgbClr val="000000"/>
                          </a:solidFill>
                          <a:latin typeface="Cambria Math"/>
                        </a:rPr>
                        <m:t>,</m:t>
                      </m:r>
                      <m:r>
                        <a:rPr lang="ru-RU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 </m:t>
                      </m:r>
                      <m:r>
                        <a:rPr lang="ru-RU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𝑙</m:t>
                      </m:r>
                      <m:r>
                        <a:rPr lang="ru-RU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⇆</m:t>
                      </m:r>
                      <m:r>
                        <a:rPr lang="ru-RU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r>
                  <a:rPr lang="en-US" dirty="0">
                    <a:solidFill>
                      <a:srgbClr val="000000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ru-RU" i="1">
                        <a:solidFill>
                          <a:srgbClr val="000000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is the number of wheelsets. </a:t>
                </a:r>
                <a:endParaRPr lang="ru-RU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00" y="1522379"/>
                <a:ext cx="7884000" cy="2514535"/>
              </a:xfrm>
              <a:prstGeom prst="rect">
                <a:avLst/>
              </a:prstGeom>
              <a:blipFill>
                <a:blip r:embed="rId4"/>
                <a:stretch>
                  <a:fillRect l="-618" t="-1456" b="-31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468000" y="1481104"/>
            <a:ext cx="418650" cy="412075"/>
            <a:chOff x="468000" y="1481104"/>
            <a:chExt cx="418650" cy="412075"/>
          </a:xfrm>
        </p:grpSpPr>
        <p:sp>
          <p:nvSpPr>
            <p:cNvPr id="10" name="Овал 9"/>
            <p:cNvSpPr/>
            <p:nvPr/>
          </p:nvSpPr>
          <p:spPr>
            <a:xfrm>
              <a:off x="468000" y="1533179"/>
              <a:ext cx="360000" cy="36000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86568" y="148110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*</a:t>
              </a:r>
              <a:endParaRPr lang="ru-RU" dirty="0"/>
            </a:p>
          </p:txBody>
        </p:sp>
      </p:grpSp>
      <p:grpSp>
        <p:nvGrpSpPr>
          <p:cNvPr id="73" name="Группа 72"/>
          <p:cNvGrpSpPr/>
          <p:nvPr/>
        </p:nvGrpSpPr>
        <p:grpSpPr>
          <a:xfrm rot="5400000">
            <a:off x="3879009" y="3664190"/>
            <a:ext cx="1167615" cy="4128025"/>
            <a:chOff x="2967552" y="1629001"/>
            <a:chExt cx="1167615" cy="4128025"/>
          </a:xfrm>
        </p:grpSpPr>
        <p:pic>
          <p:nvPicPr>
            <p:cNvPr id="74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0888" y="1629001"/>
              <a:ext cx="1162083" cy="3892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TextBox 74"/>
            <p:cNvSpPr txBox="1"/>
            <p:nvPr/>
          </p:nvSpPr>
          <p:spPr>
            <a:xfrm rot="16200000">
              <a:off x="3071349" y="5146400"/>
              <a:ext cx="8211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Backward route</a:t>
              </a:r>
              <a:endParaRPr lang="ru-RU" sz="800" b="1" dirty="0"/>
            </a:p>
          </p:txBody>
        </p:sp>
        <p:sp>
          <p:nvSpPr>
            <p:cNvPr id="76" name="Стрелка вверх 75"/>
            <p:cNvSpPr/>
            <p:nvPr/>
          </p:nvSpPr>
          <p:spPr bwMode="auto">
            <a:xfrm flipV="1">
              <a:off x="3616303" y="5171216"/>
              <a:ext cx="86139" cy="350478"/>
            </a:xfrm>
            <a:prstGeom prst="upArrow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2967552" y="2367767"/>
              <a:ext cx="1167615" cy="2592000"/>
              <a:chOff x="4639029" y="1410759"/>
              <a:chExt cx="1167615" cy="2592000"/>
            </a:xfrm>
          </p:grpSpPr>
          <p:grpSp>
            <p:nvGrpSpPr>
              <p:cNvPr id="78" name="Группа 77"/>
              <p:cNvGrpSpPr/>
              <p:nvPr/>
            </p:nvGrpSpPr>
            <p:grpSpPr>
              <a:xfrm>
                <a:off x="4924032" y="1410759"/>
                <a:ext cx="617874" cy="2592000"/>
                <a:chOff x="4924032" y="1410759"/>
                <a:chExt cx="617874" cy="2592000"/>
              </a:xfrm>
            </p:grpSpPr>
            <p:sp>
              <p:nvSpPr>
                <p:cNvPr id="83" name="Прямоугольник 82"/>
                <p:cNvSpPr/>
                <p:nvPr/>
              </p:nvSpPr>
              <p:spPr bwMode="auto">
                <a:xfrm>
                  <a:off x="4978032" y="1410759"/>
                  <a:ext cx="504000" cy="2592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4" name="Прямоугольник 83"/>
                <p:cNvSpPr/>
                <p:nvPr/>
              </p:nvSpPr>
              <p:spPr bwMode="auto">
                <a:xfrm>
                  <a:off x="4924032" y="1702200"/>
                  <a:ext cx="54000" cy="252000"/>
                </a:xfrm>
                <a:prstGeom prst="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5" name="Прямоугольник 84"/>
                <p:cNvSpPr/>
                <p:nvPr/>
              </p:nvSpPr>
              <p:spPr bwMode="auto">
                <a:xfrm>
                  <a:off x="4924032" y="2072974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6" name="Прямоугольник 85"/>
                <p:cNvSpPr/>
                <p:nvPr/>
              </p:nvSpPr>
              <p:spPr bwMode="auto">
                <a:xfrm>
                  <a:off x="5487906" y="2072974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7" name="Прямоугольник 86"/>
                <p:cNvSpPr/>
                <p:nvPr/>
              </p:nvSpPr>
              <p:spPr bwMode="auto">
                <a:xfrm>
                  <a:off x="4924032" y="3084342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8" name="Прямоугольник 87"/>
                <p:cNvSpPr/>
                <p:nvPr/>
              </p:nvSpPr>
              <p:spPr bwMode="auto">
                <a:xfrm>
                  <a:off x="5487906" y="3084342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9" name="Прямоугольник 88"/>
                <p:cNvSpPr/>
                <p:nvPr/>
              </p:nvSpPr>
              <p:spPr bwMode="auto">
                <a:xfrm>
                  <a:off x="5482032" y="3468157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0" name="Прямоугольник 89"/>
                <p:cNvSpPr/>
                <p:nvPr/>
              </p:nvSpPr>
              <p:spPr bwMode="auto">
                <a:xfrm>
                  <a:off x="5485217" y="1701704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1" name="Прямоугольник 90"/>
                <p:cNvSpPr/>
                <p:nvPr/>
              </p:nvSpPr>
              <p:spPr bwMode="auto">
                <a:xfrm>
                  <a:off x="4924032" y="3468157"/>
                  <a:ext cx="54000" cy="252000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none" lIns="0" tIns="46800" rIns="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79" name="TextBox 78"/>
              <p:cNvSpPr txBox="1"/>
              <p:nvPr/>
            </p:nvSpPr>
            <p:spPr>
              <a:xfrm rot="16200000">
                <a:off x="4582604" y="1680884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RR</a:t>
                </a:r>
                <a:endParaRPr lang="ru-RU" sz="1200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 rot="16200000">
                <a:off x="5477226" y="1681190"/>
                <a:ext cx="3818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RL</a:t>
                </a:r>
                <a:endParaRPr lang="ru-RU" sz="1200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 rot="16200000">
                <a:off x="4591421" y="3455658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F</a:t>
                </a:r>
                <a:r>
                  <a:rPr lang="en-US" sz="1200" dirty="0" smtClean="0"/>
                  <a:t>R</a:t>
                </a:r>
                <a:endParaRPr lang="ru-RU" sz="1200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rot="16200000">
                <a:off x="5486044" y="3456459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FL</a:t>
                </a:r>
                <a:endParaRPr lang="ru-RU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389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Profile-updating algorithm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2"/>
          <a:srcRect b="10609"/>
          <a:stretch/>
        </p:blipFill>
        <p:spPr>
          <a:xfrm>
            <a:off x="411964" y="629225"/>
            <a:ext cx="8376630" cy="3847525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433093" y="4533958"/>
            <a:ext cx="83343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Comparison of simulation results of 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complete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and simplified sets of configurations. The "simplified set" is the set of configurations with only right curves and forward 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routes,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but 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with wear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symmetry is taking into account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8562974" y="0"/>
            <a:ext cx="583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10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2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computations on multi-core processors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8658" y="3157220"/>
            <a:ext cx="270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Test set of configurations </a:t>
            </a:r>
            <a:endParaRPr lang="ru-RU" b="1" dirty="0">
              <a:solidFill>
                <a:srgbClr val="073F8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1224750"/>
                  </p:ext>
                </p:extLst>
              </p:nvPr>
            </p:nvGraphicFramePr>
            <p:xfrm>
              <a:off x="328658" y="3681886"/>
              <a:ext cx="8438809" cy="23633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206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8039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377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09114"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Curve radius [m]</a:t>
                          </a:r>
                          <a:r>
                            <a:rPr lang="en-US" sz="18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Speeds</a:t>
                          </a:r>
                          <a:r>
                            <a:rPr lang="en-US" sz="1800" b="1" baseline="0" dirty="0" smtClean="0">
                              <a:latin typeface="+mn-lt"/>
                            </a:rPr>
                            <a:t> [km/h]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Traction [-]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323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581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1497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ru-RU" sz="1800" b="0" i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ru-RU" sz="18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dirty="0" smtClean="0">
                              <a:latin typeface="+mn-lt"/>
                            </a:rPr>
                            <a:t> 25, 50, 65</a:t>
                          </a:r>
                          <a:endParaRPr lang="ru-RU" sz="1800" b="1" dirty="0" smtClean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baseline="0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sz="1800" b="1" i="0" dirty="0" smtClean="0">
                              <a:latin typeface="+mn-lt"/>
                            </a:rPr>
                            <a:t>Total number of computations</a:t>
                          </a:r>
                          <a:endParaRPr lang="ru-RU" sz="1800" b="1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600" b="1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24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723923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1224750"/>
                  </p:ext>
                </p:extLst>
              </p:nvPr>
            </p:nvGraphicFramePr>
            <p:xfrm>
              <a:off x="328658" y="3681886"/>
              <a:ext cx="8438809" cy="23633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206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8039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377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09114"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Curve </a:t>
                          </a:r>
                          <a:r>
                            <a:rPr lang="en-US" sz="1800" b="1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radius [m]</a:t>
                          </a:r>
                          <a:r>
                            <a:rPr lang="en-US" sz="18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Speeds</a:t>
                          </a:r>
                          <a:r>
                            <a:rPr lang="en-US" sz="1800" b="1" baseline="0" dirty="0" smtClean="0">
                              <a:latin typeface="+mn-lt"/>
                            </a:rPr>
                            <a:t> [km/h]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Traction [-]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323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581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1497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24" t="-439344" r="-21096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dirty="0" smtClean="0">
                              <a:latin typeface="+mn-lt"/>
                            </a:rPr>
                            <a:t> </a:t>
                          </a:r>
                          <a:r>
                            <a:rPr lang="en-US" sz="1800" b="1" dirty="0" smtClean="0">
                              <a:latin typeface="+mn-lt"/>
                            </a:rPr>
                            <a:t>25, 50, 65</a:t>
                          </a:r>
                          <a:endParaRPr lang="ru-RU" sz="1800" b="1" dirty="0" smtClean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baseline="0" dirty="0" smtClean="0">
                              <a:latin typeface="+mn-lt"/>
                            </a:rPr>
                            <a:t>0/0.6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sz="1800" b="1" i="0" dirty="0" smtClean="0">
                              <a:latin typeface="+mn-lt"/>
                            </a:rPr>
                            <a:t>Total number of computations</a:t>
                          </a:r>
                          <a:endParaRPr lang="ru-RU" sz="1800" b="1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600" b="1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1" dirty="0" smtClean="0">
                              <a:latin typeface="+mn-lt"/>
                            </a:rPr>
                            <a:t>24</a:t>
                          </a:r>
                          <a:endParaRPr lang="ru-RU" sz="1800" b="1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7239238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146" y="542685"/>
            <a:ext cx="3430265" cy="23790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95245" y="2233890"/>
            <a:ext cx="3972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 2ES10 electric freight </a:t>
            </a:r>
            <a:r>
              <a:rPr lang="en-US" dirty="0"/>
              <a:t>locomotive. </a:t>
            </a:r>
            <a:r>
              <a:rPr lang="en-US" dirty="0" smtClean="0"/>
              <a:t>The loco </a:t>
            </a:r>
            <a:r>
              <a:rPr lang="en-US" dirty="0"/>
              <a:t>model includes 37 bodies with </a:t>
            </a:r>
            <a:r>
              <a:rPr lang="en-US" dirty="0" smtClean="0"/>
              <a:t>110 DOF.</a:t>
            </a:r>
            <a:endParaRPr lang="ru-RU" dirty="0"/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8562974" y="0"/>
            <a:ext cx="583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11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5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433092" y="1"/>
            <a:ext cx="8334375" cy="387350"/>
          </a:xfrm>
        </p:spPr>
        <p:txBody>
          <a:bodyPr/>
          <a:lstStyle/>
          <a:p>
            <a:r>
              <a:rPr lang="en-US" dirty="0"/>
              <a:t>Parallel computations on multi-core processors</a:t>
            </a:r>
            <a:endParaRPr lang="ru-RU" dirty="0"/>
          </a:p>
        </p:txBody>
      </p:sp>
      <p:grpSp>
        <p:nvGrpSpPr>
          <p:cNvPr id="64" name="Группа 63"/>
          <p:cNvGrpSpPr/>
          <p:nvPr/>
        </p:nvGrpSpPr>
        <p:grpSpPr>
          <a:xfrm>
            <a:off x="2088775" y="533828"/>
            <a:ext cx="4961314" cy="2409996"/>
            <a:chOff x="1785669" y="1759472"/>
            <a:chExt cx="4961314" cy="2409996"/>
          </a:xfrm>
        </p:grpSpPr>
        <p:cxnSp>
          <p:nvCxnSpPr>
            <p:cNvPr id="65" name="Прямая соединительная линия 64"/>
            <p:cNvCxnSpPr/>
            <p:nvPr/>
          </p:nvCxnSpPr>
          <p:spPr bwMode="auto">
            <a:xfrm flipH="1">
              <a:off x="3404261" y="4109396"/>
              <a:ext cx="259228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66" name="TextBox 65"/>
            <p:cNvSpPr txBox="1"/>
            <p:nvPr/>
          </p:nvSpPr>
          <p:spPr>
            <a:xfrm>
              <a:off x="3423947" y="3596714"/>
              <a:ext cx="2564805" cy="52322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Simulation of vehicle dynamic on one wear step</a:t>
              </a:r>
              <a:endParaRPr lang="ru-RU" sz="1400" dirty="0"/>
            </a:p>
          </p:txBody>
        </p:sp>
        <p:sp>
          <p:nvSpPr>
            <p:cNvPr id="67" name="Прямоугольник 66"/>
            <p:cNvSpPr/>
            <p:nvPr/>
          </p:nvSpPr>
          <p:spPr bwMode="auto">
            <a:xfrm>
              <a:off x="1785669" y="2513468"/>
              <a:ext cx="1072346" cy="278089"/>
            </a:xfrm>
            <a:prstGeom prst="rect">
              <a:avLst/>
            </a:prstGeom>
            <a:solidFill>
              <a:srgbClr val="CBEC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Master thread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8" name="Прямая соединительная линия 67"/>
            <p:cNvCxnSpPr/>
            <p:nvPr/>
          </p:nvCxnSpPr>
          <p:spPr bwMode="auto">
            <a:xfrm flipV="1">
              <a:off x="3400123" y="2801468"/>
              <a:ext cx="0" cy="1368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Прямая соединительная линия 68"/>
            <p:cNvCxnSpPr/>
            <p:nvPr/>
          </p:nvCxnSpPr>
          <p:spPr bwMode="auto">
            <a:xfrm flipV="1">
              <a:off x="5996550" y="2801468"/>
              <a:ext cx="0" cy="1368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Равнобедренный треугольник 69"/>
            <p:cNvSpPr/>
            <p:nvPr/>
          </p:nvSpPr>
          <p:spPr>
            <a:xfrm>
              <a:off x="3199924" y="2513436"/>
              <a:ext cx="400397" cy="288032"/>
            </a:xfrm>
            <a:prstGeom prst="triangl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 bwMode="auto">
            <a:xfrm>
              <a:off x="5852550" y="2513436"/>
              <a:ext cx="288000" cy="288000"/>
            </a:xfrm>
            <a:prstGeom prst="ellipse">
              <a:avLst/>
            </a:prstGeom>
            <a:solidFill>
              <a:srgbClr val="FF9966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658333" y="2873468"/>
              <a:ext cx="6832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73F8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Barrier</a:t>
              </a:r>
              <a:endParaRPr lang="ru-RU" sz="1200" b="1" dirty="0">
                <a:solidFill>
                  <a:srgbClr val="073F89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3" name="Прямая соединительная линия 72"/>
            <p:cNvCxnSpPr>
              <a:endCxn id="70" idx="1"/>
            </p:cNvCxnSpPr>
            <p:nvPr/>
          </p:nvCxnSpPr>
          <p:spPr bwMode="auto">
            <a:xfrm flipV="1">
              <a:off x="2858014" y="2657452"/>
              <a:ext cx="442009" cy="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Прямая соединительная линия 73"/>
            <p:cNvCxnSpPr>
              <a:stCxn id="70" idx="5"/>
            </p:cNvCxnSpPr>
            <p:nvPr/>
          </p:nvCxnSpPr>
          <p:spPr bwMode="auto">
            <a:xfrm flipV="1">
              <a:off x="3500222" y="2657436"/>
              <a:ext cx="2352328" cy="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Прямая соединительная линия 74"/>
            <p:cNvCxnSpPr/>
            <p:nvPr/>
          </p:nvCxnSpPr>
          <p:spPr bwMode="auto">
            <a:xfrm flipV="1">
              <a:off x="6140550" y="2656834"/>
              <a:ext cx="442009" cy="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76" name="Прямая соединительная линия 75"/>
            <p:cNvCxnSpPr/>
            <p:nvPr/>
          </p:nvCxnSpPr>
          <p:spPr bwMode="auto">
            <a:xfrm flipV="1">
              <a:off x="6304974" y="2656816"/>
              <a:ext cx="442009" cy="1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Прямая соединительная линия 76"/>
            <p:cNvCxnSpPr>
              <a:stCxn id="70" idx="5"/>
              <a:endCxn id="91" idx="1"/>
            </p:cNvCxnSpPr>
            <p:nvPr/>
          </p:nvCxnSpPr>
          <p:spPr bwMode="auto">
            <a:xfrm>
              <a:off x="3500222" y="2657452"/>
              <a:ext cx="738292" cy="3750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78" name="Прямая соединительная линия 77"/>
            <p:cNvCxnSpPr>
              <a:stCxn id="70" idx="5"/>
              <a:endCxn id="90" idx="1"/>
            </p:cNvCxnSpPr>
            <p:nvPr/>
          </p:nvCxnSpPr>
          <p:spPr bwMode="auto">
            <a:xfrm>
              <a:off x="3500222" y="2657452"/>
              <a:ext cx="738295" cy="7486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79" name="TextBox 78"/>
            <p:cNvSpPr txBox="1"/>
            <p:nvPr/>
          </p:nvSpPr>
          <p:spPr>
            <a:xfrm>
              <a:off x="2848202" y="2873468"/>
              <a:ext cx="111472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73F8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Task manager</a:t>
              </a:r>
              <a:endParaRPr lang="ru-RU" sz="1200" b="1" dirty="0">
                <a:solidFill>
                  <a:srgbClr val="073F89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0" name="Прямая соединительная линия 79"/>
            <p:cNvCxnSpPr>
              <a:endCxn id="88" idx="1"/>
            </p:cNvCxnSpPr>
            <p:nvPr/>
          </p:nvCxnSpPr>
          <p:spPr bwMode="auto">
            <a:xfrm flipV="1">
              <a:off x="3500222" y="2276517"/>
              <a:ext cx="738292" cy="3809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81" name="Прямая соединительная линия 80"/>
            <p:cNvCxnSpPr>
              <a:stCxn id="70" idx="5"/>
              <a:endCxn id="87" idx="1"/>
            </p:cNvCxnSpPr>
            <p:nvPr/>
          </p:nvCxnSpPr>
          <p:spPr bwMode="auto">
            <a:xfrm flipV="1">
              <a:off x="3500222" y="1898517"/>
              <a:ext cx="738295" cy="7589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82" name="Прямая соединительная линия 81"/>
            <p:cNvCxnSpPr>
              <a:stCxn id="71" idx="2"/>
            </p:cNvCxnSpPr>
            <p:nvPr/>
          </p:nvCxnSpPr>
          <p:spPr bwMode="auto">
            <a:xfrm flipH="1" flipV="1">
              <a:off x="5060445" y="1896223"/>
              <a:ext cx="792105" cy="7612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83" name="TextBox 82"/>
            <p:cNvSpPr txBox="1"/>
            <p:nvPr/>
          </p:nvSpPr>
          <p:spPr>
            <a:xfrm>
              <a:off x="5439352" y="2155961"/>
              <a:ext cx="11144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Profiles update</a:t>
              </a:r>
              <a:endParaRPr lang="ru-RU" sz="1200" b="1" dirty="0">
                <a:solidFill>
                  <a:srgbClr val="073F89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4" name="Прямая соединительная линия 83"/>
            <p:cNvCxnSpPr>
              <a:stCxn id="71" idx="2"/>
              <a:endCxn id="88" idx="3"/>
            </p:cNvCxnSpPr>
            <p:nvPr/>
          </p:nvCxnSpPr>
          <p:spPr bwMode="auto">
            <a:xfrm flipH="1" flipV="1">
              <a:off x="5060445" y="2276517"/>
              <a:ext cx="792105" cy="38091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85" name="Прямая соединительная линия 84"/>
            <p:cNvCxnSpPr>
              <a:stCxn id="71" idx="2"/>
              <a:endCxn id="91" idx="3"/>
            </p:cNvCxnSpPr>
            <p:nvPr/>
          </p:nvCxnSpPr>
          <p:spPr bwMode="auto">
            <a:xfrm flipH="1">
              <a:off x="5060444" y="2657436"/>
              <a:ext cx="792106" cy="37508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86" name="Прямая соединительная линия 85"/>
            <p:cNvCxnSpPr>
              <a:stCxn id="71" idx="2"/>
              <a:endCxn id="90" idx="3"/>
            </p:cNvCxnSpPr>
            <p:nvPr/>
          </p:nvCxnSpPr>
          <p:spPr bwMode="auto">
            <a:xfrm flipH="1">
              <a:off x="5060446" y="2657436"/>
              <a:ext cx="792104" cy="748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87" name="Прямоугольник 86"/>
            <p:cNvSpPr/>
            <p:nvPr/>
          </p:nvSpPr>
          <p:spPr bwMode="auto">
            <a:xfrm>
              <a:off x="4238517" y="1759472"/>
              <a:ext cx="821929" cy="278089"/>
            </a:xfrm>
            <a:prstGeom prst="rect">
              <a:avLst/>
            </a:prstGeom>
            <a:solidFill>
              <a:srgbClr val="CBEC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Thread 1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Прямоугольник 87"/>
            <p:cNvSpPr/>
            <p:nvPr/>
          </p:nvSpPr>
          <p:spPr bwMode="auto">
            <a:xfrm>
              <a:off x="4238514" y="2137472"/>
              <a:ext cx="821931" cy="278089"/>
            </a:xfrm>
            <a:prstGeom prst="rect">
              <a:avLst/>
            </a:prstGeom>
            <a:solidFill>
              <a:srgbClr val="CBEC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Thread 2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Прямоугольник 88"/>
            <p:cNvSpPr/>
            <p:nvPr/>
          </p:nvSpPr>
          <p:spPr bwMode="auto">
            <a:xfrm>
              <a:off x="4238517" y="2516627"/>
              <a:ext cx="821930" cy="278089"/>
            </a:xfrm>
            <a:prstGeom prst="rect">
              <a:avLst/>
            </a:prstGeom>
            <a:solidFill>
              <a:srgbClr val="CBEC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Thread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Прямоугольник 89"/>
            <p:cNvSpPr/>
            <p:nvPr/>
          </p:nvSpPr>
          <p:spPr bwMode="auto">
            <a:xfrm>
              <a:off x="4238517" y="3267095"/>
              <a:ext cx="821929" cy="278089"/>
            </a:xfrm>
            <a:prstGeom prst="rect">
              <a:avLst/>
            </a:prstGeom>
            <a:solidFill>
              <a:srgbClr val="CBEC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Thread N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Прямоугольник 90"/>
            <p:cNvSpPr/>
            <p:nvPr/>
          </p:nvSpPr>
          <p:spPr bwMode="auto">
            <a:xfrm>
              <a:off x="4238514" y="2893472"/>
              <a:ext cx="821930" cy="278089"/>
            </a:xfrm>
            <a:prstGeom prst="rect">
              <a:avLst/>
            </a:prstGeom>
            <a:solidFill>
              <a:srgbClr val="CBEC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884768" y="3027166"/>
            <a:ext cx="7369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Fork-join model of parallel </a:t>
            </a:r>
            <a:r>
              <a:rPr lang="en-GB" dirty="0" smtClean="0"/>
              <a:t>computation of wheel profiles wear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8562974" y="0"/>
            <a:ext cx="583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034" t="3592" r="1038" b="5385"/>
          <a:stretch/>
        </p:blipFill>
        <p:spPr>
          <a:xfrm>
            <a:off x="1778193" y="3584615"/>
            <a:ext cx="5619751" cy="2486026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651888" y="6036313"/>
            <a:ext cx="3492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</a:t>
            </a:r>
            <a:r>
              <a:rPr lang="en-US" sz="1200" dirty="0"/>
              <a:t>Intel Core i7-12700KF CPU, </a:t>
            </a:r>
            <a:r>
              <a:rPr lang="en-US" sz="1200" dirty="0" smtClean="0"/>
              <a:t>3.6 GHz, 64 </a:t>
            </a:r>
            <a:r>
              <a:rPr lang="en-US" sz="1200" dirty="0"/>
              <a:t>GB RAM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30061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33092" y="1"/>
            <a:ext cx="8334375" cy="387350"/>
          </a:xfrm>
        </p:spPr>
        <p:txBody>
          <a:bodyPr/>
          <a:lstStyle/>
          <a:p>
            <a:r>
              <a:rPr lang="en-US" dirty="0"/>
              <a:t>Contents</a:t>
            </a:r>
            <a:endParaRPr lang="ru-RU" dirty="0"/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324000" y="540001"/>
            <a:ext cx="8646264" cy="1087632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158CC"/>
              </a:buClr>
              <a:buFont typeface="Wingdings" pitchFamily="2" charset="2"/>
              <a:buChar char="è"/>
            </a:pPr>
            <a:r>
              <a:rPr lang="en-US" altLang="ru-RU" sz="2000" kern="0" dirty="0" smtClean="0"/>
              <a:t> </a:t>
            </a:r>
            <a:r>
              <a:rPr lang="en-US" altLang="ru-RU" sz="2000" b="1" kern="0" dirty="0" smtClean="0"/>
              <a:t>Technique of prediction wear of wheel profiles in UM software</a:t>
            </a:r>
          </a:p>
          <a:p>
            <a:pPr eaLnBrk="1" hangingPunct="1">
              <a:lnSpc>
                <a:spcPct val="140000"/>
              </a:lnSpc>
              <a:buClr>
                <a:srgbClr val="FF5100"/>
              </a:buClr>
              <a:buFont typeface="Wingdings" pitchFamily="2" charset="2"/>
              <a:buChar char="è"/>
            </a:pPr>
            <a:r>
              <a:rPr lang="en-US" altLang="ru-RU" sz="2000" kern="0" dirty="0" smtClean="0"/>
              <a:t> </a:t>
            </a:r>
            <a:r>
              <a:rPr lang="en-US" altLang="ru-RU" sz="2000" b="1" kern="0" dirty="0" smtClean="0"/>
              <a:t>Application to </a:t>
            </a:r>
            <a:r>
              <a:rPr lang="en-US" sz="2000" b="1" spc="-10" dirty="0" smtClean="0">
                <a:ea typeface="Times New Roman" panose="02020603050405020304" pitchFamily="18" charset="0"/>
              </a:rPr>
              <a:t>optimization of wheel profiles by minimal wear criterion</a:t>
            </a:r>
            <a:endParaRPr lang="ru-RU" sz="2000" b="1" dirty="0" smtClean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wheel profiles by minimal wear criterion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57825" y="540000"/>
                <a:ext cx="8662194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b="1" dirty="0" smtClean="0"/>
                  <a:t>Objective function to minimize the </a:t>
                </a:r>
                <a:r>
                  <a:rPr lang="en-US" b="1" dirty="0"/>
                  <a:t>wheel </a:t>
                </a:r>
                <a:r>
                  <a:rPr lang="en-US" b="1" dirty="0" smtClean="0"/>
                  <a:t>wear: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𝑇𝑤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𝑞𝑅</m:t>
                                </m:r>
                              </m:e>
                            </m:mr>
                          </m:m>
                        </m:e>
                      </m:d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min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just"/>
                <a:r>
                  <a:rPr lang="en-US" b="1" dirty="0" smtClean="0"/>
                  <a:t>Constraints:</a:t>
                </a:r>
                <a:r>
                  <a:rPr lang="en-US" dirty="0"/>
                  <a:t> </a:t>
                </a:r>
                <a:r>
                  <a:rPr lang="en-US" i="1" dirty="0" smtClean="0"/>
                  <a:t>derailment coefficient, maximum wheel-rail lateral forces, minimum critical speed.</a:t>
                </a:r>
                <a:r>
                  <a:rPr lang="ru-RU" i="1" dirty="0" smtClean="0"/>
                  <a:t> </a:t>
                </a:r>
                <a:endParaRPr lang="en-US" b="1" dirty="0" smtClean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25" y="540000"/>
                <a:ext cx="8662194" cy="1338828"/>
              </a:xfrm>
              <a:prstGeom prst="rect">
                <a:avLst/>
              </a:prstGeom>
              <a:blipFill>
                <a:blip r:embed="rId2"/>
                <a:stretch>
                  <a:fillRect l="-633" t="-2740" r="-563" b="-68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57825" y="2031477"/>
            <a:ext cx="5925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73F89"/>
                </a:solidFill>
              </a:rPr>
              <a:t>Iterative </a:t>
            </a:r>
            <a:r>
              <a:rPr lang="en-US" sz="2000" b="1" dirty="0">
                <a:solidFill>
                  <a:srgbClr val="073F89"/>
                </a:solidFill>
              </a:rPr>
              <a:t>algorithm for selecting the optimal </a:t>
            </a:r>
            <a:r>
              <a:rPr lang="en-US" sz="2000" b="1" dirty="0" smtClean="0">
                <a:solidFill>
                  <a:srgbClr val="073F89"/>
                </a:solidFill>
              </a:rPr>
              <a:t>profile</a:t>
            </a:r>
            <a:endParaRPr lang="ru-RU" sz="2000" b="1" dirty="0">
              <a:solidFill>
                <a:srgbClr val="073F89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825" y="2588902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25" y="3567628"/>
            <a:ext cx="4614997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3968" y="2584236"/>
            <a:ext cx="8256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Selection </a:t>
            </a:r>
            <a:r>
              <a:rPr lang="en-US" dirty="0"/>
              <a:t>and parameterization </a:t>
            </a:r>
            <a:r>
              <a:rPr lang="en-US" dirty="0" smtClean="0"/>
              <a:t>a start profile. </a:t>
            </a:r>
            <a:r>
              <a:rPr lang="en-US" dirty="0"/>
              <a:t>Parameterization of the profile by circular arcs is used</a:t>
            </a:r>
            <a:r>
              <a:rPr lang="en-US" dirty="0" smtClean="0"/>
              <a:t>.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371511" y="3583801"/>
            <a:ext cx="67367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1073980" y="3629044"/>
            <a:ext cx="113325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1073980" y="3629044"/>
            <a:ext cx="1133251" cy="76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185925" y="3971946"/>
            <a:ext cx="8223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>
            <a:off x="3185925" y="3971946"/>
            <a:ext cx="796925" cy="213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4809938" y="5457846"/>
            <a:ext cx="38766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11825" y="3290787"/>
                <a:ext cx="4057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ru-RU" sz="14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25" y="3290787"/>
                <a:ext cx="405752" cy="307777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166743" y="3475155"/>
                <a:ext cx="4099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ru-RU" sz="14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743" y="3475155"/>
                <a:ext cx="409920" cy="307777"/>
              </a:xfrm>
              <a:prstGeom prst="rect">
                <a:avLst/>
              </a:prstGeom>
              <a:blipFill>
                <a:blip r:embed="rId5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944750" y="3923650"/>
                <a:ext cx="4099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ru-RU" sz="14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750" y="3923650"/>
                <a:ext cx="409920" cy="307777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916618" y="5140946"/>
                <a:ext cx="4038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ru-RU" sz="14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618" y="5140946"/>
                <a:ext cx="403828" cy="307777"/>
              </a:xfrm>
              <a:prstGeom prst="rect">
                <a:avLst/>
              </a:prstGeom>
              <a:blipFill>
                <a:blip r:embed="rId7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8061" y="3581702"/>
                <a:ext cx="41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61" y="3581702"/>
                <a:ext cx="41889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86946" y="3777938"/>
                <a:ext cx="4230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1400" i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946" y="3777938"/>
                <a:ext cx="423065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913881" y="4543543"/>
                <a:ext cx="4230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881" y="4543543"/>
                <a:ext cx="423065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4559914" y="549899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L</a:t>
            </a:r>
            <a:endParaRPr lang="ru-RU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320446" y="3253702"/>
                <a:ext cx="346572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600" dirty="0" smtClean="0"/>
                  <a:t> are starting and ending slopes;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/>
                  <a:t>are radii </a:t>
                </a:r>
                <a:r>
                  <a:rPr lang="en-US" sz="1600" dirty="0" smtClean="0"/>
                  <a:t>of arcs</a:t>
                </a:r>
                <a:r>
                  <a:rPr lang="en-US" sz="1600" dirty="0"/>
                  <a:t>;</a:t>
                </a:r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/>
                  <a:t>are </a:t>
                </a:r>
                <a:r>
                  <a:rPr lang="en-US" sz="1600" dirty="0" smtClean="0"/>
                  <a:t>slopes of arcs;</a:t>
                </a:r>
                <a:endParaRPr lang="en-US" sz="1600" dirty="0"/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n-US" sz="1600" dirty="0" smtClean="0"/>
                  <a:t> is the tangent length.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446" y="3253702"/>
                <a:ext cx="3465729" cy="1077218"/>
              </a:xfrm>
              <a:prstGeom prst="rect">
                <a:avLst/>
              </a:prstGeom>
              <a:blipFill>
                <a:blip r:embed="rId11"/>
                <a:stretch>
                  <a:fillRect l="-176" t="-1705" b="-6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320446" y="4455397"/>
                <a:ext cx="3465730" cy="1569660"/>
              </a:xfrm>
              <a:prstGeom prst="rect">
                <a:avLst/>
              </a:prstGeom>
              <a:solidFill>
                <a:srgbClr val="F2DBDB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600" b="1" dirty="0" smtClean="0"/>
                  <a:t>Note:</a:t>
                </a:r>
              </a:p>
              <a:p>
                <a:pPr algn="just"/>
                <a:r>
                  <a:rPr lang="en-US" sz="1600" dirty="0" smtClean="0"/>
                  <a:t>Not </a:t>
                </a:r>
                <a:r>
                  <a:rPr lang="en-US" sz="1600" dirty="0"/>
                  <a:t>all parameters are independent, between some of these parameters there </a:t>
                </a:r>
                <a:r>
                  <a:rPr lang="en-US" sz="1600" dirty="0" smtClean="0"/>
                  <a:t>are relationship. </a:t>
                </a:r>
                <a:r>
                  <a:rPr lang="en-US" sz="1600" dirty="0"/>
                  <a:t>For example, are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𝐿</m:t>
                    </m:r>
                  </m:oMath>
                </a14:m>
                <a:r>
                  <a:rPr lang="en-US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600" dirty="0" smtClean="0"/>
                  <a:t> values,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600" dirty="0" smtClean="0"/>
                  <a:t> values are calculated.   </a:t>
                </a:r>
                <a:endParaRPr lang="ru-RU" sz="16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446" y="4455397"/>
                <a:ext cx="3465730" cy="1569660"/>
              </a:xfrm>
              <a:prstGeom prst="rect">
                <a:avLst/>
              </a:prstGeom>
              <a:blipFill>
                <a:blip r:embed="rId12"/>
                <a:stretch>
                  <a:fillRect l="-1056" t="-1167" r="-880" b="-42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Прямая соединительная линия 23"/>
          <p:cNvCxnSpPr/>
          <p:nvPr/>
        </p:nvCxnSpPr>
        <p:spPr bwMode="auto">
          <a:xfrm>
            <a:off x="371511" y="3583801"/>
            <a:ext cx="0" cy="243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Прямая со стрелкой 24"/>
          <p:cNvCxnSpPr/>
          <p:nvPr/>
        </p:nvCxnSpPr>
        <p:spPr bwMode="auto">
          <a:xfrm flipH="1">
            <a:off x="371511" y="5967113"/>
            <a:ext cx="45836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4955181" y="5844103"/>
            <a:ext cx="0" cy="16827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447411" y="5627617"/>
            <a:ext cx="1848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Optimization region</a:t>
            </a:r>
            <a:endParaRPr lang="ru-RU" sz="1600" dirty="0"/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8562974" y="0"/>
            <a:ext cx="583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13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7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wheel profiles by minimal wear criterion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63225" y="535524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9368" y="530858"/>
            <a:ext cx="755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of profile-candidates is generated by varying the parameters in valid </a:t>
            </a:r>
            <a:r>
              <a:rPr lang="en-US" dirty="0" smtClean="0"/>
              <a:t>ranges.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11" y="1044216"/>
            <a:ext cx="5314286" cy="2161905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58711" y="3354813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4854" y="3350147"/>
            <a:ext cx="8002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Compared of profiles-candidates in wear simulation. Optimal profiles with minimum of the wear control parameters are selected.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58711" y="4112870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854" y="4108204"/>
            <a:ext cx="518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Checking selected profiles for </a:t>
            </a:r>
            <a:r>
              <a:rPr lang="en-US" dirty="0" smtClean="0"/>
              <a:t>constraints </a:t>
            </a:r>
            <a:r>
              <a:rPr lang="en-US" dirty="0"/>
              <a:t>satisfaction.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58711" y="4603555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854" y="4598889"/>
            <a:ext cx="7893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iteration of profile </a:t>
            </a:r>
            <a:r>
              <a:rPr lang="en-US" dirty="0" smtClean="0"/>
              <a:t>optimization – go </a:t>
            </a:r>
            <a:r>
              <a:rPr lang="en-US" dirty="0"/>
              <a:t>to step 2 and generation of the new set of profiles with decrease increment of parameters.</a:t>
            </a:r>
            <a:endParaRPr lang="ru-RU" dirty="0"/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8562974" y="0"/>
            <a:ext cx="583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14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2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00" y="2829600"/>
            <a:ext cx="6925656" cy="29812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wheel profiles by minimal wear criterion</a:t>
            </a:r>
            <a:endParaRPr lang="ru-RU" dirty="0"/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10" y="608475"/>
            <a:ext cx="6180953" cy="2000000"/>
          </a:xfrm>
          <a:prstGeom prst="rect">
            <a:avLst/>
          </a:prstGeom>
        </p:spPr>
      </p:pic>
      <p:grpSp>
        <p:nvGrpSpPr>
          <p:cNvPr id="38" name="Группа 37"/>
          <p:cNvGrpSpPr/>
          <p:nvPr/>
        </p:nvGrpSpPr>
        <p:grpSpPr>
          <a:xfrm>
            <a:off x="993978" y="1856714"/>
            <a:ext cx="1935969" cy="622220"/>
            <a:chOff x="271582" y="4257785"/>
            <a:chExt cx="1756426" cy="622220"/>
          </a:xfrm>
          <a:solidFill>
            <a:schemeClr val="bg1"/>
          </a:solidFill>
        </p:grpSpPr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271582" y="4411187"/>
              <a:ext cx="488903" cy="0"/>
            </a:xfrm>
            <a:prstGeom prst="line">
              <a:avLst/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774293" y="4257785"/>
              <a:ext cx="1253715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Standard profile </a:t>
              </a:r>
              <a:endParaRPr lang="ru-RU" sz="1400" dirty="0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271582" y="4725630"/>
              <a:ext cx="488903" cy="0"/>
            </a:xfrm>
            <a:prstGeom prst="line">
              <a:avLst/>
            </a:prstGeom>
            <a:grp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772536" y="4572228"/>
              <a:ext cx="1175397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Optimal profile</a:t>
              </a:r>
              <a:endParaRPr lang="ru-RU" sz="1400" dirty="0"/>
            </a:p>
          </p:txBody>
        </p:sp>
      </p:grpSp>
      <p:cxnSp>
        <p:nvCxnSpPr>
          <p:cNvPr id="59" name="Прямая со стрелкой 58"/>
          <p:cNvCxnSpPr/>
          <p:nvPr/>
        </p:nvCxnSpPr>
        <p:spPr bwMode="auto">
          <a:xfrm>
            <a:off x="4692675" y="4108550"/>
            <a:ext cx="2114709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/>
          </a:ln>
          <a:effectLst/>
        </p:spPr>
      </p:cxnSp>
      <p:cxnSp>
        <p:nvCxnSpPr>
          <p:cNvPr id="60" name="Прямая соединительная линия 59"/>
          <p:cNvCxnSpPr/>
          <p:nvPr/>
        </p:nvCxnSpPr>
        <p:spPr bwMode="auto">
          <a:xfrm flipV="1">
            <a:off x="4692675" y="3434400"/>
            <a:ext cx="0" cy="73977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Прямая соединительная линия 60"/>
          <p:cNvCxnSpPr/>
          <p:nvPr/>
        </p:nvCxnSpPr>
        <p:spPr bwMode="auto">
          <a:xfrm flipV="1">
            <a:off x="6807384" y="3434692"/>
            <a:ext cx="0" cy="73977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494437" y="3766385"/>
            <a:ext cx="5132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56%</a:t>
            </a:r>
            <a:endParaRPr lang="ru-RU" sz="1400" dirty="0"/>
          </a:p>
        </p:txBody>
      </p:sp>
      <p:cxnSp>
        <p:nvCxnSpPr>
          <p:cNvPr id="48" name="Прямая соединительная линия 47"/>
          <p:cNvCxnSpPr/>
          <p:nvPr/>
        </p:nvCxnSpPr>
        <p:spPr bwMode="auto">
          <a:xfrm>
            <a:off x="892032" y="3410587"/>
            <a:ext cx="6524950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Прямая соединительная линия 61"/>
          <p:cNvCxnSpPr/>
          <p:nvPr/>
        </p:nvCxnSpPr>
        <p:spPr bwMode="auto">
          <a:xfrm>
            <a:off x="6905807" y="5185055"/>
            <a:ext cx="51117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Прямая со стрелкой 62"/>
          <p:cNvCxnSpPr/>
          <p:nvPr/>
        </p:nvCxnSpPr>
        <p:spPr bwMode="auto">
          <a:xfrm>
            <a:off x="7341576" y="3410587"/>
            <a:ext cx="0" cy="177446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7402234" y="4034857"/>
            <a:ext cx="1350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Critical value of flange wear</a:t>
            </a:r>
            <a:endParaRPr lang="ru-RU" sz="1400" dirty="0"/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8562974" y="0"/>
            <a:ext cx="583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15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65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3975"/>
            <a:ext cx="9144000" cy="296801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67800" y="4242238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800" y="3746380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0082" y="3810436"/>
            <a:ext cx="8855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cap="all" spc="-10" dirty="0" smtClean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optimization </a:t>
            </a:r>
            <a:r>
              <a:rPr lang="en-US" sz="2000" b="1" cap="all" spc="-10" dirty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of wheel profiles </a:t>
            </a:r>
            <a:r>
              <a:rPr lang="en-US" sz="2000" b="1" cap="all" spc="-10" dirty="0" smtClean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by </a:t>
            </a:r>
            <a:r>
              <a:rPr lang="en-US" sz="2000" b="1" cap="all" spc="-10" dirty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minimal wear </a:t>
            </a:r>
            <a:r>
              <a:rPr lang="en-US" sz="2000" b="1" cap="all" spc="-10" dirty="0" smtClean="0">
                <a:solidFill>
                  <a:srgbClr val="0158CC"/>
                </a:solidFill>
                <a:latin typeface="+mj-lt"/>
                <a:ea typeface="Times New Roman" panose="02020603050405020304" pitchFamily="18" charset="0"/>
              </a:rPr>
              <a:t>criterion</a:t>
            </a:r>
            <a:endParaRPr lang="ru-RU" sz="2000" dirty="0">
              <a:solidFill>
                <a:srgbClr val="0158CC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93664" y="4378989"/>
            <a:ext cx="6917064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Thank </a:t>
            </a:r>
            <a:r>
              <a:rPr lang="en-US" sz="20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you for your attention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!</a:t>
            </a:r>
            <a:endParaRPr lang="ru-RU" sz="2000" b="1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27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33092" y="1"/>
            <a:ext cx="8334375" cy="387350"/>
          </a:xfrm>
        </p:spPr>
        <p:txBody>
          <a:bodyPr/>
          <a:lstStyle/>
          <a:p>
            <a:r>
              <a:rPr lang="en-US" dirty="0"/>
              <a:t>Contents</a:t>
            </a:r>
            <a:endParaRPr lang="ru-RU" dirty="0"/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324000" y="540001"/>
            <a:ext cx="8646264" cy="1087632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FF5100"/>
              </a:buClr>
              <a:buFont typeface="Wingdings" pitchFamily="2" charset="2"/>
              <a:buChar char="è"/>
            </a:pPr>
            <a:r>
              <a:rPr lang="en-US" altLang="ru-RU" sz="2000" kern="0" dirty="0" smtClean="0"/>
              <a:t> </a:t>
            </a:r>
            <a:r>
              <a:rPr lang="en-US" altLang="ru-RU" sz="2000" b="1" kern="0" dirty="0" smtClean="0"/>
              <a:t>Technique of prediction wear of wheel profiles in UM software</a:t>
            </a:r>
          </a:p>
          <a:p>
            <a:pPr eaLnBrk="1" hangingPunct="1">
              <a:lnSpc>
                <a:spcPct val="140000"/>
              </a:lnSpc>
              <a:buClr>
                <a:srgbClr val="0058CC"/>
              </a:buClr>
              <a:buFont typeface="Wingdings" pitchFamily="2" charset="2"/>
              <a:buChar char="è"/>
            </a:pPr>
            <a:r>
              <a:rPr lang="en-US" altLang="ru-RU" sz="2000" kern="0" dirty="0" smtClean="0"/>
              <a:t> </a:t>
            </a:r>
            <a:r>
              <a:rPr lang="en-US" altLang="ru-RU" sz="2000" b="1" kern="0" dirty="0" smtClean="0"/>
              <a:t>Application to </a:t>
            </a:r>
            <a:r>
              <a:rPr lang="en-US" sz="2000" b="1" spc="-10" dirty="0" smtClean="0">
                <a:ea typeface="Times New Roman" panose="02020603050405020304" pitchFamily="18" charset="0"/>
              </a:rPr>
              <a:t>optimization of wheel profiles by minimal wear criterion</a:t>
            </a:r>
            <a:endParaRPr lang="ru-RU" sz="2000" b="1" dirty="0" smtClean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13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 to wear simulation</a:t>
            </a:r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930958" y="2470136"/>
            <a:ext cx="558502" cy="1179146"/>
          </a:xfrm>
          <a:custGeom>
            <a:avLst/>
            <a:gdLst>
              <a:gd name="connsiteX0" fmla="*/ 0 w 558502"/>
              <a:gd name="connsiteY0" fmla="*/ 0 h 1179146"/>
              <a:gd name="connsiteX1" fmla="*/ 279251 w 558502"/>
              <a:gd name="connsiteY1" fmla="*/ 0 h 1179146"/>
              <a:gd name="connsiteX2" fmla="*/ 279251 w 558502"/>
              <a:gd name="connsiteY2" fmla="*/ 1179146 h 1179146"/>
              <a:gd name="connsiteX3" fmla="*/ 558502 w 558502"/>
              <a:gd name="connsiteY3" fmla="*/ 1179146 h 117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502" h="1179146">
                <a:moveTo>
                  <a:pt x="0" y="0"/>
                </a:moveTo>
                <a:lnTo>
                  <a:pt x="279251" y="0"/>
                </a:lnTo>
                <a:lnTo>
                  <a:pt x="279251" y="1179146"/>
                </a:lnTo>
                <a:lnTo>
                  <a:pt x="558502" y="1179146"/>
                </a:ln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9333" tIns="556956" rIns="259333" bIns="55695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500" kern="1200"/>
          </a:p>
        </p:txBody>
      </p:sp>
      <p:sp>
        <p:nvSpPr>
          <p:cNvPr id="5" name="Полилиния 4"/>
          <p:cNvSpPr/>
          <p:nvPr/>
        </p:nvSpPr>
        <p:spPr>
          <a:xfrm>
            <a:off x="930958" y="1283507"/>
            <a:ext cx="558502" cy="1186629"/>
          </a:xfrm>
          <a:custGeom>
            <a:avLst/>
            <a:gdLst>
              <a:gd name="connsiteX0" fmla="*/ 0 w 558502"/>
              <a:gd name="connsiteY0" fmla="*/ 1186629 h 1186629"/>
              <a:gd name="connsiteX1" fmla="*/ 279251 w 558502"/>
              <a:gd name="connsiteY1" fmla="*/ 1186629 h 1186629"/>
              <a:gd name="connsiteX2" fmla="*/ 279251 w 558502"/>
              <a:gd name="connsiteY2" fmla="*/ 0 h 1186629"/>
              <a:gd name="connsiteX3" fmla="*/ 558502 w 558502"/>
              <a:gd name="connsiteY3" fmla="*/ 0 h 118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502" h="1186629">
                <a:moveTo>
                  <a:pt x="0" y="1186629"/>
                </a:moveTo>
                <a:lnTo>
                  <a:pt x="279251" y="1186629"/>
                </a:lnTo>
                <a:lnTo>
                  <a:pt x="279251" y="0"/>
                </a:lnTo>
                <a:lnTo>
                  <a:pt x="558502" y="0"/>
                </a:ln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9164" tIns="560527" rIns="259164" bIns="56052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500" kern="1200"/>
          </a:p>
        </p:txBody>
      </p:sp>
      <p:sp>
        <p:nvSpPr>
          <p:cNvPr id="6" name="Полилиния 5"/>
          <p:cNvSpPr/>
          <p:nvPr/>
        </p:nvSpPr>
        <p:spPr>
          <a:xfrm rot="16200000">
            <a:off x="-1250170" y="2175298"/>
            <a:ext cx="3755298" cy="606958"/>
          </a:xfrm>
          <a:custGeom>
            <a:avLst/>
            <a:gdLst>
              <a:gd name="connsiteX0" fmla="*/ 0 w 4056066"/>
              <a:gd name="connsiteY0" fmla="*/ 0 h 606958"/>
              <a:gd name="connsiteX1" fmla="*/ 4056066 w 4056066"/>
              <a:gd name="connsiteY1" fmla="*/ 0 h 606958"/>
              <a:gd name="connsiteX2" fmla="*/ 4056066 w 4056066"/>
              <a:gd name="connsiteY2" fmla="*/ 606958 h 606958"/>
              <a:gd name="connsiteX3" fmla="*/ 0 w 4056066"/>
              <a:gd name="connsiteY3" fmla="*/ 606958 h 606958"/>
              <a:gd name="connsiteX4" fmla="*/ 0 w 4056066"/>
              <a:gd name="connsiteY4" fmla="*/ 0 h 60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6066" h="606958">
                <a:moveTo>
                  <a:pt x="0" y="0"/>
                </a:moveTo>
                <a:lnTo>
                  <a:pt x="4056066" y="0"/>
                </a:lnTo>
                <a:lnTo>
                  <a:pt x="4056066" y="606958"/>
                </a:lnTo>
                <a:lnTo>
                  <a:pt x="0" y="606958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Approaches to wear simulation</a:t>
            </a:r>
            <a:endParaRPr lang="ru-RU" sz="2000" b="1" kern="1200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489461" y="671058"/>
            <a:ext cx="7278006" cy="1224898"/>
          </a:xfrm>
          <a:custGeom>
            <a:avLst/>
            <a:gdLst>
              <a:gd name="connsiteX0" fmla="*/ 0 w 3960008"/>
              <a:gd name="connsiteY0" fmla="*/ 0 h 1224898"/>
              <a:gd name="connsiteX1" fmla="*/ 3960008 w 3960008"/>
              <a:gd name="connsiteY1" fmla="*/ 0 h 1224898"/>
              <a:gd name="connsiteX2" fmla="*/ 3960008 w 3960008"/>
              <a:gd name="connsiteY2" fmla="*/ 1224898 h 1224898"/>
              <a:gd name="connsiteX3" fmla="*/ 0 w 3960008"/>
              <a:gd name="connsiteY3" fmla="*/ 1224898 h 1224898"/>
              <a:gd name="connsiteX4" fmla="*/ 0 w 3960008"/>
              <a:gd name="connsiteY4" fmla="*/ 0 h 12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0008" h="1224898">
                <a:moveTo>
                  <a:pt x="0" y="0"/>
                </a:moveTo>
                <a:lnTo>
                  <a:pt x="3960008" y="0"/>
                </a:lnTo>
                <a:lnTo>
                  <a:pt x="3960008" y="1224898"/>
                </a:lnTo>
                <a:lnTo>
                  <a:pt x="0" y="1224898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85725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schemeClr val="tx1"/>
                </a:solidFill>
              </a:rPr>
              <a:t>Parallel</a:t>
            </a:r>
          </a:p>
          <a:p>
            <a:pPr marL="85725"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1"/>
                </a:solidFill>
              </a:rPr>
              <a:t>The mutual affect of wear processes and vehicle dynamics is taken into account, i.e. small changes in the profile geometry due to wear occur directly in the dynamic integration loop.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1489461" y="2697479"/>
            <a:ext cx="7290000" cy="1566000"/>
          </a:xfrm>
          <a:custGeom>
            <a:avLst/>
            <a:gdLst>
              <a:gd name="connsiteX0" fmla="*/ 0 w 3960008"/>
              <a:gd name="connsiteY0" fmla="*/ 0 h 1223996"/>
              <a:gd name="connsiteX1" fmla="*/ 3960008 w 3960008"/>
              <a:gd name="connsiteY1" fmla="*/ 0 h 1223996"/>
              <a:gd name="connsiteX2" fmla="*/ 3960008 w 3960008"/>
              <a:gd name="connsiteY2" fmla="*/ 1223996 h 1223996"/>
              <a:gd name="connsiteX3" fmla="*/ 0 w 3960008"/>
              <a:gd name="connsiteY3" fmla="*/ 1223996 h 1223996"/>
              <a:gd name="connsiteX4" fmla="*/ 0 w 3960008"/>
              <a:gd name="connsiteY4" fmla="*/ 0 h 1223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0008" h="1223996">
                <a:moveTo>
                  <a:pt x="0" y="0"/>
                </a:moveTo>
                <a:lnTo>
                  <a:pt x="3960008" y="0"/>
                </a:lnTo>
                <a:lnTo>
                  <a:pt x="3960008" y="1223996"/>
                </a:lnTo>
                <a:lnTo>
                  <a:pt x="0" y="1223996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85725"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schemeClr val="tx1"/>
                </a:solidFill>
              </a:rPr>
              <a:t>Sequential</a:t>
            </a:r>
          </a:p>
          <a:p>
            <a:pPr marL="85725"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1"/>
                </a:solidFill>
              </a:rPr>
              <a:t>Does </a:t>
            </a:r>
            <a:r>
              <a:rPr lang="en-US" dirty="0">
                <a:solidFill>
                  <a:schemeClr val="tx1"/>
                </a:solidFill>
              </a:rPr>
              <a:t>not take into account the effect of the change of the profile geometry due to wear on the vehicle dynamics – the profile geometry updates after the dynamics simulation. To obtain measurable wear, sequential simulation must be performed quite a large number of times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580" y="2056168"/>
            <a:ext cx="4536799" cy="3939045"/>
          </a:xfrm>
          <a:prstGeom prst="rect">
            <a:avLst/>
          </a:prstGeom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457" y="2317235"/>
            <a:ext cx="2911475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Прямая соединительная линия 24"/>
          <p:cNvCxnSpPr/>
          <p:nvPr/>
        </p:nvCxnSpPr>
        <p:spPr bwMode="auto">
          <a:xfrm flipV="1">
            <a:off x="1856819" y="4001572"/>
            <a:ext cx="814388" cy="1190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 flipV="1">
            <a:off x="1488519" y="3534847"/>
            <a:ext cx="765175" cy="396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1394857" y="3145910"/>
            <a:ext cx="431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1534557" y="2849047"/>
            <a:ext cx="331787" cy="7937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1912382" y="2709347"/>
            <a:ext cx="217487" cy="1143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rot="16200000" flipH="1">
            <a:off x="2232263" y="2643466"/>
            <a:ext cx="138113" cy="1238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 rot="16200000" flipH="1">
            <a:off x="2512456" y="2637910"/>
            <a:ext cx="142875" cy="698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 rot="16200000" flipH="1">
            <a:off x="2782332" y="2610922"/>
            <a:ext cx="128587" cy="428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 rot="16200000" flipH="1">
            <a:off x="3036332" y="2595047"/>
            <a:ext cx="139700" cy="2857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Прямая соединительная линия 33"/>
          <p:cNvCxnSpPr/>
          <p:nvPr/>
        </p:nvCxnSpPr>
        <p:spPr bwMode="auto">
          <a:xfrm rot="16200000" flipH="1">
            <a:off x="3276044" y="2583935"/>
            <a:ext cx="117475" cy="190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Прямая соединительная линия 34"/>
          <p:cNvCxnSpPr/>
          <p:nvPr/>
        </p:nvCxnSpPr>
        <p:spPr bwMode="auto">
          <a:xfrm rot="16200000" flipH="1">
            <a:off x="3473687" y="2562504"/>
            <a:ext cx="100013" cy="127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62"/>
          <p:cNvSpPr txBox="1">
            <a:spLocks noChangeArrowheads="1"/>
          </p:cNvSpPr>
          <p:nvPr/>
        </p:nvSpPr>
        <p:spPr bwMode="auto">
          <a:xfrm>
            <a:off x="2314960" y="3574373"/>
            <a:ext cx="376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1800" b="1" dirty="0">
                <a:solidFill>
                  <a:srgbClr val="073F89"/>
                </a:solidFill>
              </a:rPr>
              <a:t>1</a:t>
            </a:r>
          </a:p>
        </p:txBody>
      </p:sp>
      <p:sp>
        <p:nvSpPr>
          <p:cNvPr id="38" name="TextBox 63"/>
          <p:cNvSpPr txBox="1">
            <a:spLocks noChangeArrowheads="1"/>
          </p:cNvSpPr>
          <p:nvPr/>
        </p:nvSpPr>
        <p:spPr bwMode="auto">
          <a:xfrm>
            <a:off x="1826657" y="3160867"/>
            <a:ext cx="374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73F89"/>
                </a:solidFill>
              </a:rPr>
              <a:t>2</a:t>
            </a:r>
          </a:p>
        </p:txBody>
      </p:sp>
      <p:sp>
        <p:nvSpPr>
          <p:cNvPr id="39" name="TextBox 64"/>
          <p:cNvSpPr txBox="1">
            <a:spLocks noChangeArrowheads="1"/>
          </p:cNvSpPr>
          <p:nvPr/>
        </p:nvSpPr>
        <p:spPr bwMode="auto">
          <a:xfrm>
            <a:off x="1644887" y="2867826"/>
            <a:ext cx="3762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073F89"/>
                </a:solidFill>
              </a:rPr>
              <a:t>3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804481" y="5912760"/>
            <a:ext cx="55915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dirty="0"/>
              <a:t>Scheme of parallel approach of wear simulation</a:t>
            </a:r>
            <a:endParaRPr lang="ru-RU" dirty="0"/>
          </a:p>
        </p:txBody>
      </p:sp>
      <p:cxnSp>
        <p:nvCxnSpPr>
          <p:cNvPr id="49" name="Прямая со стрелкой 48"/>
          <p:cNvCxnSpPr>
            <a:stCxn id="54" idx="0"/>
          </p:cNvCxnSpPr>
          <p:nvPr/>
        </p:nvCxnSpPr>
        <p:spPr bwMode="auto">
          <a:xfrm flipH="1" flipV="1">
            <a:off x="2974301" y="2630711"/>
            <a:ext cx="98079" cy="33717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73F8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4" name="Прямоугольник 53"/>
          <p:cNvSpPr/>
          <p:nvPr/>
        </p:nvSpPr>
        <p:spPr>
          <a:xfrm>
            <a:off x="2588914" y="2967887"/>
            <a:ext cx="966931" cy="338554"/>
          </a:xfrm>
          <a:prstGeom prst="rect">
            <a:avLst/>
          </a:prstGeom>
          <a:solidFill>
            <a:schemeClr val="bg1"/>
          </a:solidFill>
          <a:ln w="15875">
            <a:solidFill>
              <a:srgbClr val="073F89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wear step</a:t>
            </a:r>
            <a:endParaRPr lang="ru-RU" sz="1600" dirty="0"/>
          </a:p>
        </p:txBody>
      </p:sp>
      <p:sp>
        <p:nvSpPr>
          <p:cNvPr id="56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23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37" grpId="0"/>
      <p:bldP spid="38" grpId="0"/>
      <p:bldP spid="39" grpId="0"/>
      <p:bldP spid="41" grpId="0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34000" y="910359"/>
            <a:ext cx="6333055" cy="712287"/>
          </a:xfrm>
          <a:prstGeom prst="rect">
            <a:avLst/>
          </a:prstGeom>
          <a:solidFill>
            <a:srgbClr val="F2DBDB"/>
          </a:solidFill>
          <a:ln w="15875" cap="flat" cmpd="sng" algn="ctr">
            <a:solidFill>
              <a:srgbClr val="F2DBDB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of wheel/rail contact</a:t>
            </a:r>
            <a:endParaRPr lang="ru-RU" dirty="0"/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7055" y="1111291"/>
            <a:ext cx="256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Are suited for wear simulation 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4000" y="540000"/>
            <a:ext cx="8517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+mj-lt"/>
              <a:buAutoNum type="arabicPeriod"/>
            </a:pPr>
            <a:r>
              <a:rPr lang="en-US" sz="2200" dirty="0" smtClean="0"/>
              <a:t>Hertzian contact theory + FASTSIM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200" dirty="0" smtClean="0"/>
              <a:t>Kik-Piotrowski contact model </a:t>
            </a:r>
            <a:r>
              <a:rPr lang="en-US" sz="2200" dirty="0"/>
              <a:t>+ </a:t>
            </a:r>
            <a:r>
              <a:rPr lang="en-US" sz="2200" dirty="0" smtClean="0"/>
              <a:t>modified FASTSIM</a:t>
            </a:r>
          </a:p>
          <a:p>
            <a:pPr marL="266700" indent="-266700">
              <a:buFont typeface="+mj-lt"/>
              <a:buAutoNum type="arabicPeriod"/>
            </a:pPr>
            <a:r>
              <a:rPr lang="en-US" sz="2200" dirty="0" smtClean="0"/>
              <a:t>CONTACT library</a:t>
            </a:r>
            <a:endParaRPr lang="ru-RU" sz="2200" dirty="0"/>
          </a:p>
        </p:txBody>
      </p:sp>
      <p:pic>
        <p:nvPicPr>
          <p:cNvPr id="32" name="um_contact_patch_animation_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28453" y="1800645"/>
            <a:ext cx="6343650" cy="4000500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1606510" y="5801145"/>
            <a:ext cx="5987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Example of the contact of worn profiles:</a:t>
            </a:r>
            <a:r>
              <a:rPr lang="en-US" dirty="0"/>
              <a:t> </a:t>
            </a:r>
            <a:r>
              <a:rPr lang="en-US" dirty="0" smtClean="0"/>
              <a:t>Kik-Piotrowski model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52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04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6409398" y="4511385"/>
            <a:ext cx="2764647" cy="2346109"/>
            <a:chOff x="6371298" y="4501860"/>
            <a:chExt cx="2764647" cy="234610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1683" y="4501860"/>
              <a:ext cx="2537254" cy="21336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6531683" y="4587585"/>
                  <a:ext cx="714375" cy="3583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b="1">
                                <a:latin typeface="Cambria Math"/>
                                <a:ea typeface="Cambria Math"/>
                              </a:rPr>
                              <m:t>𝛕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b="1">
                                <a:latin typeface="Cambria Math"/>
                                <a:ea typeface="Cambria Math"/>
                              </a:rPr>
                              <m:t>𝐰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𝑖𝑗</m:t>
                            </m:r>
                          </m:sub>
                        </m:sSub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683" y="4587585"/>
                  <a:ext cx="714375" cy="35836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4237" b="-862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045666" y="6509415"/>
                  <a:ext cx="58929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⟶</m:t>
                        </m:r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5666" y="6509415"/>
                  <a:ext cx="589294" cy="33855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 rot="16200000">
                  <a:off x="6235874" y="6083895"/>
                  <a:ext cx="60940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⟶</m:t>
                        </m:r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235874" y="6083895"/>
                  <a:ext cx="609402" cy="3385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892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8848687" y="5778121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x</a:t>
              </a:r>
              <a:endParaRPr lang="ru-RU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84015" y="4666155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y</a:t>
              </a:r>
              <a:endParaRPr lang="ru-RU" i="1" dirty="0"/>
            </a:p>
          </p:txBody>
        </p:sp>
      </p:grp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27089" y="540000"/>
            <a:ext cx="1800000" cy="3600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800" r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 dirty="0">
              <a:solidFill>
                <a:srgbClr val="073F89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Wear models</a:t>
            </a:r>
            <a:endParaRPr lang="ru-RU" dirty="0"/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3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24000" y="540000"/>
                <a:ext cx="8477980" cy="5689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/>
                  <a:t>Fleisher model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𝑊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𝑉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𝐴</m:t>
                      </m:r>
                      <m:r>
                        <a:rPr lang="ru-RU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𝑊</m:t>
                    </m:r>
                  </m:oMath>
                </a14:m>
                <a:r>
                  <a:rPr lang="en-US" dirty="0" smtClean="0"/>
                  <a:t> is the volume wear [</a:t>
                </a:r>
                <a:r>
                  <a:rPr lang="en-US" dirty="0"/>
                  <a:t>m</a:t>
                </a:r>
                <a:r>
                  <a:rPr lang="en-US" baseline="30000" dirty="0"/>
                  <a:t>3</a:t>
                </a:r>
                <a:r>
                  <a:rPr lang="en-US" dirty="0" smtClean="0"/>
                  <a:t>];</a:t>
                </a:r>
              </a:p>
              <a:p>
                <a:pPr marL="628650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is the wear coefficient </a:t>
                </a:r>
                <a:r>
                  <a:rPr lang="en-US" dirty="0" smtClean="0"/>
                  <a:t>[m</a:t>
                </a:r>
                <a:r>
                  <a:rPr lang="en-US" baseline="30000" dirty="0" smtClean="0"/>
                  <a:t>3</a:t>
                </a:r>
                <a:r>
                  <a:rPr lang="en-US" dirty="0"/>
                  <a:t>/J];</a:t>
                </a:r>
                <a:endParaRPr lang="en-US" dirty="0" smtClean="0"/>
              </a:p>
              <a:p>
                <a:pPr marL="628650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is the </a:t>
                </a:r>
                <a:r>
                  <a:rPr lang="en-US" dirty="0"/>
                  <a:t>work of </a:t>
                </a:r>
                <a:r>
                  <a:rPr lang="en-US" dirty="0" smtClean="0"/>
                  <a:t>frictional forces [J].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𝑑𝑡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b="0" dirty="0" smtClean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en-US" b="0" dirty="0" smtClean="0"/>
                  <a:t> is the power of frictional forces [W].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sub>
                        <m:sup/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𝛕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𝐬</m:t>
                          </m:r>
                        </m:e>
                      </m:nary>
                      <m:r>
                        <a:rPr lang="en-US" i="1"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 smtClean="0"/>
                  <a:t>w</a:t>
                </a:r>
                <a:r>
                  <a:rPr lang="en-US" b="0" dirty="0" smtClean="0"/>
                  <a:t>here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  <a:ea typeface="Cambria Math"/>
                      </a:rPr>
                      <m:t>𝛕</m:t>
                    </m:r>
                  </m:oMath>
                </a14:m>
                <a:r>
                  <a:rPr lang="en-US" b="0" dirty="0" smtClean="0"/>
                  <a:t> is the tangential tractio</a:t>
                </a:r>
                <a:r>
                  <a:rPr lang="en-US" dirty="0" smtClean="0"/>
                  <a:t>n [Pa];</a:t>
                </a:r>
                <a:r>
                  <a:rPr lang="en-US" b="0" dirty="0" smtClean="0"/>
                  <a:t> </a:t>
                </a:r>
              </a:p>
              <a:p>
                <a:pPr marL="628650"/>
                <a14:m>
                  <m:oMath xmlns:m="http://schemas.openxmlformats.org/officeDocument/2006/math">
                    <m:r>
                      <a:rPr lang="en-US" b="1">
                        <a:latin typeface="Cambria Math"/>
                        <a:ea typeface="Cambria Math"/>
                      </a:rPr>
                      <m:t>𝐬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</a:t>
                </a:r>
                <a:r>
                  <a:rPr lang="en-US" dirty="0" smtClean="0"/>
                  <a:t>s the sliding velocity [m/s];</a:t>
                </a:r>
              </a:p>
              <a:p>
                <a:pPr marL="628650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𝐹</m:t>
                    </m:r>
                  </m:oMath>
                </a14:m>
                <a:r>
                  <a:rPr lang="en-US" b="0" dirty="0" smtClean="0"/>
                  <a:t> </a:t>
                </a:r>
                <a:r>
                  <a:rPr lang="en-US" dirty="0"/>
                  <a:t>is </a:t>
                </a:r>
                <a:r>
                  <a:rPr lang="en-US" dirty="0" smtClean="0"/>
                  <a:t>the </a:t>
                </a:r>
                <a:r>
                  <a:rPr lang="en-US" dirty="0"/>
                  <a:t>contact patch </a:t>
                </a:r>
                <a:r>
                  <a:rPr lang="en-US" dirty="0" smtClean="0"/>
                  <a:t>area [m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].</a:t>
                </a:r>
              </a:p>
              <a:p>
                <a:pPr indent="266700"/>
                <a:r>
                  <a:rPr lang="en-US" dirty="0" smtClean="0"/>
                  <a:t>While </a:t>
                </a:r>
                <a:r>
                  <a:rPr lang="en-US" dirty="0"/>
                  <a:t>using the FASTSIM-like algorithms, the work of frictional forces is calculated according to the following formula</a:t>
                </a:r>
                <a:r>
                  <a:rPr lang="en-US" dirty="0" smtClean="0"/>
                  <a:t>:</a:t>
                </a:r>
              </a:p>
              <a:p>
                <a:pPr indent="26670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Δ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𝑡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𝑀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>
                                      <a:latin typeface="Cambria Math"/>
                                      <a:ea typeface="Cambria Math"/>
                                    </a:rPr>
                                    <m:t>𝛕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𝑖𝑗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>
                                      <a:latin typeface="Cambria Math"/>
                                      <a:ea typeface="Cambria Math"/>
                                    </a:rPr>
                                    <m:t>𝐰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  <a:ea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b="0" dirty="0" smtClean="0"/>
              </a:p>
              <a:p>
                <a:r>
                  <a:rPr lang="en-US" b="0" dirty="0" smtClean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𝑣</m:t>
                    </m:r>
                  </m:oMath>
                </a14:m>
                <a:r>
                  <a:rPr lang="en-US" b="0" dirty="0" smtClean="0"/>
                  <a:t> is the longitudinal wheelset velocity [</a:t>
                </a:r>
                <a:r>
                  <a:rPr lang="en-US" dirty="0" smtClean="0"/>
                  <a:t>m/s</a:t>
                </a:r>
                <a:r>
                  <a:rPr lang="en-US" b="0" dirty="0" smtClean="0"/>
                  <a:t>];</a:t>
                </a:r>
              </a:p>
              <a:p>
                <a:pPr marL="62865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n-US" b="0" dirty="0" smtClean="0"/>
                  <a:t> </a:t>
                </a:r>
                <a:r>
                  <a:rPr lang="en-US" dirty="0"/>
                  <a:t>is the integration time step </a:t>
                </a:r>
                <a:r>
                  <a:rPr lang="en-US" dirty="0" smtClean="0"/>
                  <a:t>size [s]</a:t>
                </a:r>
                <a:r>
                  <a:rPr lang="en-US" dirty="0"/>
                  <a:t>;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  <a:ea typeface="Cambria Math"/>
                      </a:rPr>
                      <m:t>𝐰</m:t>
                    </m:r>
                  </m:oMath>
                </a14:m>
                <a:r>
                  <a:rPr lang="en-US" b="0" dirty="0" smtClean="0"/>
                  <a:t> is the </a:t>
                </a:r>
                <a:r>
                  <a:rPr lang="en-US" b="0" dirty="0" err="1" smtClean="0"/>
                  <a:t>creepages</a:t>
                </a:r>
                <a:r>
                  <a:rPr lang="en-US" b="0" dirty="0" smtClean="0"/>
                  <a:t> [</a:t>
                </a:r>
                <a:r>
                  <a:rPr lang="ru-RU" b="0" dirty="0" smtClean="0"/>
                  <a:t>-</a:t>
                </a:r>
                <a:r>
                  <a:rPr lang="en-US" b="0" dirty="0" smtClean="0"/>
                  <a:t>]</a:t>
                </a:r>
                <a:r>
                  <a:rPr lang="ru-RU" b="0" dirty="0" smtClean="0"/>
                  <a:t>.</a:t>
                </a:r>
                <a:r>
                  <a:rPr lang="en-US" b="0" dirty="0" smtClean="0"/>
                  <a:t>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" y="540000"/>
                <a:ext cx="8477980" cy="5689314"/>
              </a:xfrm>
              <a:prstGeom prst="rect">
                <a:avLst/>
              </a:prstGeom>
              <a:blipFill>
                <a:blip r:embed="rId7"/>
                <a:stretch>
                  <a:fillRect l="-575" t="-643" b="-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72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27089" y="540000"/>
            <a:ext cx="1800000" cy="3600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800" r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 dirty="0">
              <a:solidFill>
                <a:srgbClr val="073F89"/>
              </a:solidFill>
            </a:endParaRPr>
          </a:p>
        </p:txBody>
      </p:sp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433092" y="1"/>
            <a:ext cx="8334375" cy="387350"/>
          </a:xfrm>
        </p:spPr>
        <p:txBody>
          <a:bodyPr/>
          <a:lstStyle/>
          <a:p>
            <a:r>
              <a:rPr lang="en-US" dirty="0"/>
              <a:t>Wear models</a:t>
            </a:r>
            <a:endParaRPr lang="ru-RU" dirty="0"/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4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27089" y="540000"/>
                <a:ext cx="8477980" cy="1541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/>
                  <a:t>Specht model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𝑉</m:t>
                          </m:r>
                        </m:sub>
                      </m:sSub>
                      <m:d>
                        <m:d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𝑉</m:t>
                                    </m:r>
                                  </m:sub>
                                </m:sSub>
                                <m:r>
                                  <a:rPr lang="ru-RU" i="1">
                                    <a:latin typeface="Cambria Math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𝑐𝑟</m:t>
                                    </m:r>
                                  </m:sub>
                                </m:sSub>
                                <m:r>
                                  <a:rPr lang="ru-RU" i="1">
                                    <a:latin typeface="Cambria Math"/>
                                  </a:rPr>
                                  <m:t>,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𝛾</m:t>
                                    </m:r>
                                    <m:r>
                                      <a:rPr lang="ru-RU" i="1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𝑉</m:t>
                                    </m:r>
                                  </m:sub>
                                </m:sSub>
                                <m:r>
                                  <a:rPr lang="ru-RU" i="1">
                                    <a:latin typeface="Cambria Math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≥</m:t>
                                </m:r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𝑐𝑟</m:t>
                                    </m:r>
                                  </m:sub>
                                </m:sSub>
                                <m:r>
                                  <a:rPr lang="ru-RU" i="1">
                                    <a:latin typeface="Cambria Math"/>
                                  </a:rPr>
                                  <m:t>,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𝑐𝑟</m:t>
                        </m:r>
                      </m:sub>
                    </m:sSub>
                  </m:oMath>
                </a14:m>
                <a:r>
                  <a:rPr lang="en-US" dirty="0" smtClean="0"/>
                  <a:t> is the critical </a:t>
                </a:r>
                <a:r>
                  <a:rPr lang="en-US" dirty="0"/>
                  <a:t>power </a:t>
                </a:r>
                <a:r>
                  <a:rPr lang="en-US" dirty="0" smtClean="0"/>
                  <a:t>density of </a:t>
                </a:r>
                <a:r>
                  <a:rPr lang="en-US" dirty="0"/>
                  <a:t>frictional forces [</a:t>
                </a:r>
                <a:r>
                  <a:rPr lang="en-US" dirty="0" smtClean="0"/>
                  <a:t>W/m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];</a:t>
                </a:r>
              </a:p>
              <a:p>
                <a:pPr marL="628650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𝛾</m:t>
                    </m:r>
                  </m:oMath>
                </a14:m>
                <a:r>
                  <a:rPr lang="en-US" dirty="0" smtClean="0"/>
                  <a:t> is the jump coefficient [</a:t>
                </a:r>
                <a:r>
                  <a:rPr lang="ru-RU" dirty="0" smtClean="0"/>
                  <a:t>-</a:t>
                </a:r>
                <a:r>
                  <a:rPr lang="en-US" dirty="0" smtClean="0"/>
                  <a:t>].   </a:t>
                </a:r>
                <a:endParaRPr lang="en-US" b="0" dirty="0" smtClean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89" y="540000"/>
                <a:ext cx="8477980" cy="1541191"/>
              </a:xfrm>
              <a:prstGeom prst="rect">
                <a:avLst/>
              </a:prstGeom>
              <a:blipFill>
                <a:blip r:embed="rId2"/>
                <a:stretch>
                  <a:fillRect l="-647" t="-2381" b="-59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065664" y="4760833"/>
                <a:ext cx="2727670" cy="369332"/>
              </a:xfrm>
              <a:prstGeom prst="rect">
                <a:avLst/>
              </a:prstGeom>
              <a:ln w="19050">
                <a:solidFill>
                  <a:srgbClr val="0099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m</a:t>
                </a:r>
                <a:r>
                  <a:rPr lang="en-US" dirty="0" smtClean="0"/>
                  <a:t>ild wear regime,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ru-RU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𝑐𝑟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5664" y="4760833"/>
                <a:ext cx="2727670" cy="369332"/>
              </a:xfrm>
              <a:prstGeom prst="rect">
                <a:avLst/>
              </a:prstGeom>
              <a:blipFill>
                <a:blip r:embed="rId3"/>
                <a:stretch>
                  <a:fillRect l="-1556" t="-7813" b="-20313"/>
                </a:stretch>
              </a:blipFill>
              <a:ln w="19050">
                <a:solidFill>
                  <a:srgbClr val="0099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 rot="16200000">
            <a:off x="1835714" y="3339465"/>
            <a:ext cx="1549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 [</a:t>
            </a:r>
            <a:r>
              <a:rPr lang="el-GR" dirty="0" smtClean="0"/>
              <a:t>μ</a:t>
            </a:r>
            <a:r>
              <a:rPr lang="en-US" dirty="0" smtClean="0"/>
              <a:t>g/ mm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5934174" y="1914566"/>
                <a:ext cx="2846289" cy="369332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severe wear regime,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ru-RU" i="1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𝑐𝑟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174" y="1914566"/>
                <a:ext cx="2846289" cy="369332"/>
              </a:xfrm>
              <a:prstGeom prst="rect">
                <a:avLst/>
              </a:prstGeom>
              <a:blipFill>
                <a:blip r:embed="rId4"/>
                <a:stretch>
                  <a:fillRect l="-1489" t="-6250" b="-2031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4050441" y="5882640"/>
            <a:ext cx="1452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[</a:t>
            </a:r>
            <a:r>
              <a:rPr lang="en-US" dirty="0"/>
              <a:t>J/ mm</a:t>
            </a:r>
            <a:r>
              <a:rPr lang="en-US" baseline="30000" dirty="0"/>
              <a:t>2</a:t>
            </a:r>
            <a:r>
              <a:rPr lang="en-US" dirty="0" smtClean="0"/>
              <a:t>]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2797198" y="2196466"/>
            <a:ext cx="3451202" cy="3754306"/>
            <a:chOff x="2797198" y="2105026"/>
            <a:chExt cx="3451202" cy="3754306"/>
          </a:xfrm>
        </p:grpSpPr>
        <p:cxnSp>
          <p:nvCxnSpPr>
            <p:cNvPr id="17" name="Прямая соединительная линия 16"/>
            <p:cNvCxnSpPr/>
            <p:nvPr/>
          </p:nvCxnSpPr>
          <p:spPr bwMode="auto">
            <a:xfrm flipH="1">
              <a:off x="3337562" y="2151822"/>
              <a:ext cx="1" cy="332981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Прямая соединительная линия 17"/>
            <p:cNvCxnSpPr/>
            <p:nvPr/>
          </p:nvCxnSpPr>
          <p:spPr bwMode="auto">
            <a:xfrm flipH="1">
              <a:off x="3337564" y="5481638"/>
              <a:ext cx="291083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Прямая соединительная линия 18"/>
            <p:cNvCxnSpPr/>
            <p:nvPr/>
          </p:nvCxnSpPr>
          <p:spPr bwMode="auto">
            <a:xfrm flipH="1">
              <a:off x="3260889" y="2725200"/>
              <a:ext cx="15334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Прямая соединительная линия 19"/>
            <p:cNvCxnSpPr/>
            <p:nvPr/>
          </p:nvCxnSpPr>
          <p:spPr bwMode="auto">
            <a:xfrm flipH="1">
              <a:off x="3260889" y="4567238"/>
              <a:ext cx="15334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Прямая соединительная линия 20"/>
            <p:cNvCxnSpPr/>
            <p:nvPr/>
          </p:nvCxnSpPr>
          <p:spPr bwMode="auto">
            <a:xfrm flipH="1">
              <a:off x="3260889" y="3648075"/>
              <a:ext cx="15334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Прямая соединительная линия 21"/>
            <p:cNvCxnSpPr/>
            <p:nvPr/>
          </p:nvCxnSpPr>
          <p:spPr bwMode="auto">
            <a:xfrm flipH="1" flipV="1">
              <a:off x="3804971" y="5405438"/>
              <a:ext cx="1" cy="152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Прямая соединительная линия 22"/>
            <p:cNvCxnSpPr/>
            <p:nvPr/>
          </p:nvCxnSpPr>
          <p:spPr bwMode="auto">
            <a:xfrm flipH="1" flipV="1">
              <a:off x="4271696" y="5405438"/>
              <a:ext cx="1" cy="152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Прямая соединительная линия 23"/>
            <p:cNvCxnSpPr/>
            <p:nvPr/>
          </p:nvCxnSpPr>
          <p:spPr bwMode="auto">
            <a:xfrm flipH="1" flipV="1">
              <a:off x="4741200" y="5405438"/>
              <a:ext cx="1" cy="152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Прямая соединительная линия 24"/>
            <p:cNvCxnSpPr/>
            <p:nvPr/>
          </p:nvCxnSpPr>
          <p:spPr bwMode="auto">
            <a:xfrm flipH="1" flipV="1">
              <a:off x="5209200" y="5405438"/>
              <a:ext cx="1" cy="152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Прямая соединительная линия 25"/>
            <p:cNvCxnSpPr/>
            <p:nvPr/>
          </p:nvCxnSpPr>
          <p:spPr bwMode="auto">
            <a:xfrm flipH="1" flipV="1">
              <a:off x="5677200" y="5407200"/>
              <a:ext cx="1" cy="152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2797200" y="438257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97198" y="345585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dirty="0" smtClean="0"/>
                <a:t>00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797200" y="2540534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300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87523" y="54900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97221" y="549000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10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63946" y="549000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2</a:t>
              </a:r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33450" y="549000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30</a:t>
              </a:r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01450" y="549000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4</a:t>
              </a:r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69451" y="549000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30</a:t>
              </a:r>
              <a:endParaRPr lang="ru-RU" dirty="0"/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 bwMode="auto">
            <a:xfrm flipV="1">
              <a:off x="3337564" y="4976813"/>
              <a:ext cx="2777486" cy="50482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Прямая соединительная линия 36"/>
            <p:cNvCxnSpPr/>
            <p:nvPr/>
          </p:nvCxnSpPr>
          <p:spPr bwMode="auto">
            <a:xfrm flipV="1">
              <a:off x="3935578" y="2105026"/>
              <a:ext cx="2055647" cy="326433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9960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33092" y="1"/>
            <a:ext cx="8334375" cy="387350"/>
          </a:xfrm>
        </p:spPr>
        <p:txBody>
          <a:bodyPr/>
          <a:lstStyle/>
          <a:p>
            <a:r>
              <a:rPr lang="en-US" dirty="0"/>
              <a:t>Wear models</a:t>
            </a:r>
            <a:endParaRPr lang="ru-RU" dirty="0"/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5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327089" y="540000"/>
            <a:ext cx="1800000" cy="3600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800" r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 dirty="0">
              <a:solidFill>
                <a:srgbClr val="073F8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327089" y="540000"/>
                <a:ext cx="8477980" cy="25645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/>
                  <a:t>Archard model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𝑊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𝑀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  <m:t>𝑖𝑗</m:t>
                                          </m:r>
                                        </m:sub>
                                      </m:sSub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  <m:t>𝑖𝑗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  <a:ea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>
                                          <a:latin typeface="Cambria Math"/>
                                          <a:ea typeface="Cambria Math"/>
                                        </a:rPr>
                                        <m:t>𝐰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  <a:ea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is the wear coefficient</a:t>
                </a:r>
                <a:r>
                  <a:rPr lang="ru-RU" dirty="0" smtClean="0"/>
                  <a:t> </a:t>
                </a:r>
                <a:r>
                  <a:rPr lang="en-US" dirty="0"/>
                  <a:t>[</a:t>
                </a:r>
                <a:r>
                  <a:rPr lang="ru-RU" dirty="0"/>
                  <a:t>-</a:t>
                </a:r>
                <a:r>
                  <a:rPr lang="en-US" dirty="0"/>
                  <a:t>];</a:t>
                </a:r>
                <a:endParaRPr lang="en-US" dirty="0" smtClean="0"/>
              </a:p>
              <a:p>
                <a:pPr marL="628650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is the </a:t>
                </a:r>
                <a:r>
                  <a:rPr lang="en-US" dirty="0"/>
                  <a:t>normal </a:t>
                </a:r>
                <a:r>
                  <a:rPr lang="en-US" dirty="0" smtClean="0"/>
                  <a:t>force [</a:t>
                </a:r>
                <a:r>
                  <a:rPr lang="en-US" dirty="0"/>
                  <a:t>N</a:t>
                </a:r>
                <a:r>
                  <a:rPr lang="en-US" dirty="0" smtClean="0"/>
                  <a:t>];</a:t>
                </a:r>
              </a:p>
              <a:p>
                <a:pPr marL="628650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if the sliding distance [m</a:t>
                </a:r>
                <a:r>
                  <a:rPr lang="en-US" dirty="0" smtClean="0"/>
                  <a:t>];</a:t>
                </a:r>
              </a:p>
              <a:p>
                <a:pPr marL="628650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𝐻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dirty="0"/>
                  <a:t>the hardness of the softest contacting surfaces</a:t>
                </a:r>
                <a:r>
                  <a:rPr lang="en-US" dirty="0" smtClean="0"/>
                  <a:t> [N/m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]</a:t>
                </a:r>
                <a:r>
                  <a:rPr lang="en-US" dirty="0"/>
                  <a:t>;</a:t>
                </a:r>
                <a:endParaRPr lang="en-US" dirty="0" smtClean="0"/>
              </a:p>
              <a:p>
                <a:pPr marL="62865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is the normal pressure [Pa]. </a:t>
                </a: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89" y="540000"/>
                <a:ext cx="8477980" cy="2564548"/>
              </a:xfrm>
              <a:prstGeom prst="rect">
                <a:avLst/>
              </a:prstGeom>
              <a:blipFill>
                <a:blip r:embed="rId2"/>
                <a:stretch>
                  <a:fillRect l="-647" t="-1429" b="-3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>
            <a:off x="6096001" y="5404089"/>
            <a:ext cx="2242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Sliding </a:t>
            </a:r>
            <a:r>
              <a:rPr lang="en-US" dirty="0" smtClean="0"/>
              <a:t>velocity</a:t>
            </a:r>
            <a:r>
              <a:rPr lang="ru-RU" dirty="0" smtClean="0"/>
              <a:t> </a:t>
            </a:r>
            <a:r>
              <a:rPr lang="en-US" dirty="0" smtClean="0"/>
              <a:t>[m/</a:t>
            </a:r>
            <a:r>
              <a:rPr lang="en-US" dirty="0"/>
              <a:t>s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16200000">
            <a:off x="-657564" y="4258426"/>
            <a:ext cx="2752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Contact pressure</a:t>
            </a:r>
            <a:r>
              <a:rPr lang="ru-RU" dirty="0" smtClean="0"/>
              <a:t> </a:t>
            </a:r>
            <a:r>
              <a:rPr lang="en-US" dirty="0" smtClean="0"/>
              <a:t>[GPa]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16" y="3106426"/>
            <a:ext cx="5114560" cy="28821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38851" y="4258535"/>
                <a:ext cx="966868" cy="3748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851" y="4258535"/>
                <a:ext cx="966868" cy="3748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2469463" y="5979047"/>
            <a:ext cx="219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Wear coefficient map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20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Wear </a:t>
            </a:r>
            <a:r>
              <a:rPr lang="en-US" dirty="0"/>
              <a:t>control parameters </a:t>
            </a:r>
            <a:r>
              <a:rPr lang="en-US" dirty="0" smtClean="0"/>
              <a:t>of wheel </a:t>
            </a:r>
            <a:r>
              <a:rPr lang="en-US" dirty="0"/>
              <a:t>and </a:t>
            </a:r>
            <a:r>
              <a:rPr lang="en-US" dirty="0" smtClean="0"/>
              <a:t>rail profiles</a:t>
            </a:r>
            <a:endParaRPr lang="ru-RU" dirty="0"/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6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0" y="673820"/>
            <a:ext cx="5057140" cy="140906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08" y="2228417"/>
            <a:ext cx="5123180" cy="14090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600" y="450296"/>
            <a:ext cx="3219048" cy="24190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1308" y="3834017"/>
            <a:ext cx="69055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ru-RU" sz="1600" b="1" i="1" dirty="0"/>
              <a:t>Sd</a:t>
            </a:r>
            <a:r>
              <a:rPr lang="en-US" sz="1600" dirty="0"/>
              <a:t> is the flange thickness, measured from wheel tape-circle;</a:t>
            </a:r>
            <a:endParaRPr lang="ru-RU" sz="1600" dirty="0"/>
          </a:p>
          <a:p>
            <a:pPr marL="0" lvl="1"/>
            <a:r>
              <a:rPr lang="ru-RU" sz="1600" b="1" i="1" dirty="0"/>
              <a:t>Sh</a:t>
            </a:r>
            <a:r>
              <a:rPr lang="ru-RU" sz="1600" dirty="0"/>
              <a:t> </a:t>
            </a:r>
            <a:r>
              <a:rPr lang="en-US" sz="1600" dirty="0"/>
              <a:t>is the flange height;</a:t>
            </a:r>
            <a:endParaRPr lang="ru-RU" sz="1600" dirty="0"/>
          </a:p>
          <a:p>
            <a:pPr marL="0" lvl="1"/>
            <a:r>
              <a:rPr lang="ru-RU" sz="1600" b="1" i="1" dirty="0"/>
              <a:t>qR</a:t>
            </a:r>
            <a:r>
              <a:rPr lang="en-US" sz="1600" dirty="0"/>
              <a:t> is the flange steepness;</a:t>
            </a:r>
            <a:endParaRPr lang="ru-RU" sz="1600" dirty="0"/>
          </a:p>
          <a:p>
            <a:pPr marL="0" lvl="1"/>
            <a:r>
              <a:rPr lang="ru-RU" sz="1600" b="1" i="1" dirty="0"/>
              <a:t>Tw</a:t>
            </a:r>
            <a:r>
              <a:rPr lang="en-US" sz="1600" dirty="0"/>
              <a:t> is the tread wear;</a:t>
            </a:r>
            <a:endParaRPr lang="ru-RU" sz="1600" dirty="0"/>
          </a:p>
          <a:p>
            <a:pPr marL="0" lvl="1"/>
            <a:r>
              <a:rPr lang="ru-RU" sz="1600" b="1" i="1" dirty="0"/>
              <a:t>St</a:t>
            </a:r>
            <a:r>
              <a:rPr lang="en-US" sz="1600" dirty="0"/>
              <a:t> is the flange thickness, measured from flange vertex;</a:t>
            </a:r>
            <a:endParaRPr lang="ru-RU" sz="1600" dirty="0"/>
          </a:p>
          <a:p>
            <a:pPr marL="0" lvl="1"/>
            <a:r>
              <a:rPr lang="ru-RU" sz="1600" b="1" i="1" dirty="0"/>
              <a:t>dSd</a:t>
            </a:r>
            <a:r>
              <a:rPr lang="en-US" sz="1600" dirty="0"/>
              <a:t>, </a:t>
            </a:r>
            <a:r>
              <a:rPr lang="ru-RU" sz="1600" b="1" i="1" dirty="0"/>
              <a:t>dSt</a:t>
            </a:r>
            <a:r>
              <a:rPr lang="ru-RU" sz="1600" dirty="0"/>
              <a:t> </a:t>
            </a:r>
            <a:r>
              <a:rPr lang="en-US" sz="1600" dirty="0"/>
              <a:t>are difference of parameters </a:t>
            </a:r>
            <a:r>
              <a:rPr lang="ru-RU" sz="1600" b="1" i="1" dirty="0"/>
              <a:t>Sd</a:t>
            </a:r>
            <a:r>
              <a:rPr lang="ru-RU" sz="1600" dirty="0"/>
              <a:t> </a:t>
            </a:r>
            <a:r>
              <a:rPr lang="en-US" sz="1600" dirty="0"/>
              <a:t>and </a:t>
            </a:r>
            <a:r>
              <a:rPr lang="ru-RU" sz="1600" b="1" i="1" dirty="0"/>
              <a:t>St</a:t>
            </a:r>
            <a:r>
              <a:rPr lang="ru-RU" sz="1600" dirty="0"/>
              <a:t> </a:t>
            </a:r>
            <a:r>
              <a:rPr lang="en-US" sz="1600" dirty="0"/>
              <a:t>between worn and initial profiles</a:t>
            </a:r>
            <a:r>
              <a:rPr lang="en-US" sz="1600" dirty="0" smtClean="0"/>
              <a:t>.</a:t>
            </a:r>
            <a:endParaRPr lang="ru-RU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26439" y="2925408"/>
                <a:ext cx="292150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b="1" i="1">
                            <a:latin typeface="Cambria Math"/>
                          </a:rPr>
                          <m:t>𝑾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1600" dirty="0"/>
                  <a:t> </a:t>
                </a:r>
                <a:r>
                  <a:rPr lang="en-US" sz="1600" dirty="0"/>
                  <a:t>is the vertical rail head </a:t>
                </a:r>
                <a:r>
                  <a:rPr lang="en-US" sz="1600" dirty="0" smtClean="0"/>
                  <a:t>wear;</a:t>
                </a:r>
                <a:r>
                  <a:rPr lang="en-US" sz="1600" dirty="0"/>
                  <a:t/>
                </a:r>
                <a:br>
                  <a:rPr lang="en-US" sz="1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b="1" i="1">
                            <a:latin typeface="Cambria Math"/>
                          </a:rPr>
                          <m:t>𝑾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1600" dirty="0"/>
                  <a:t> </a:t>
                </a:r>
                <a:r>
                  <a:rPr lang="en-US" sz="1600" dirty="0" smtClean="0"/>
                  <a:t>is </a:t>
                </a:r>
                <a:r>
                  <a:rPr lang="en-US" sz="1600" dirty="0"/>
                  <a:t>the lateral rail </a:t>
                </a:r>
                <a:r>
                  <a:rPr lang="en-US" sz="1600" dirty="0" smtClean="0"/>
                  <a:t>wear;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b="1" i="1">
                            <a:latin typeface="Cambria Math"/>
                          </a:rPr>
                          <m:t>𝑾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ru-RU" sz="1600" dirty="0"/>
                  <a:t> </a:t>
                </a:r>
                <a:r>
                  <a:rPr lang="en-US" sz="1600" dirty="0"/>
                  <a:t>is the gauge corner wear</a:t>
                </a:r>
                <a:endParaRPr lang="ru-RU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439" y="2925408"/>
                <a:ext cx="2921505" cy="830997"/>
              </a:xfrm>
              <a:prstGeom prst="rect">
                <a:avLst/>
              </a:prstGeom>
              <a:blipFill>
                <a:blip r:embed="rId5"/>
                <a:stretch>
                  <a:fillRect t="-2206" b="-88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1308" y="5471171"/>
            <a:ext cx="8553339" cy="830997"/>
          </a:xfrm>
          <a:prstGeom prst="rect">
            <a:avLst/>
          </a:prstGeom>
          <a:solidFill>
            <a:srgbClr val="F2DBDB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Note:</a:t>
            </a:r>
          </a:p>
          <a:p>
            <a:pPr algn="just"/>
            <a:r>
              <a:rPr lang="en-US" sz="1600" b="1" dirty="0">
                <a:solidFill>
                  <a:srgbClr val="FF5100"/>
                </a:solidFill>
              </a:rPr>
              <a:t>UM</a:t>
            </a:r>
            <a:r>
              <a:rPr lang="en-US" sz="1600" dirty="0"/>
              <a:t> has tools for </a:t>
            </a:r>
            <a:r>
              <a:rPr lang="en-US" sz="1600" dirty="0" smtClean="0"/>
              <a:t>calculating </a:t>
            </a:r>
            <a:r>
              <a:rPr lang="en-US" sz="1600" dirty="0"/>
              <a:t>of wear control parameters of </a:t>
            </a:r>
            <a:r>
              <a:rPr lang="en-US" sz="1600" dirty="0" smtClean="0"/>
              <a:t>profiles</a:t>
            </a:r>
            <a:r>
              <a:rPr lang="en-US" sz="1600" dirty="0"/>
              <a:t>. The </a:t>
            </a:r>
            <a:r>
              <a:rPr lang="en-US" sz="1600" dirty="0" smtClean="0"/>
              <a:t>third-party software</a:t>
            </a:r>
            <a:r>
              <a:rPr lang="ru-RU" sz="1600" dirty="0" smtClean="0"/>
              <a:t> (</a:t>
            </a:r>
            <a:r>
              <a:rPr lang="en-US" sz="1600" dirty="0" smtClean="0"/>
              <a:t>e.g.,</a:t>
            </a:r>
            <a:r>
              <a:rPr lang="ru-RU" sz="1600" dirty="0" smtClean="0"/>
              <a:t> </a:t>
            </a:r>
            <a:r>
              <a:rPr lang="en-US" sz="1600" dirty="0" err="1" smtClean="0"/>
              <a:t>MiniProf</a:t>
            </a:r>
            <a:r>
              <a:rPr lang="ru-RU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/>
              <a:t>for the analysis of worn profiles is not required.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2051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Profile-updating algorithm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31" y="955262"/>
            <a:ext cx="1714739" cy="4944165"/>
          </a:xfrm>
          <a:prstGeom prst="rect">
            <a:avLst/>
          </a:prstGeom>
        </p:spPr>
      </p:pic>
      <p:cxnSp>
        <p:nvCxnSpPr>
          <p:cNvPr id="34" name="Прямая соединительная линия 33"/>
          <p:cNvCxnSpPr/>
          <p:nvPr/>
        </p:nvCxnSpPr>
        <p:spPr bwMode="auto">
          <a:xfrm>
            <a:off x="368593" y="5743386"/>
            <a:ext cx="0" cy="6120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Прямая со стрелкой 34"/>
          <p:cNvCxnSpPr/>
          <p:nvPr/>
        </p:nvCxnSpPr>
        <p:spPr bwMode="auto">
          <a:xfrm>
            <a:off x="368593" y="6270434"/>
            <a:ext cx="206821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6" name="Прямая соединительная линия 35"/>
          <p:cNvCxnSpPr/>
          <p:nvPr/>
        </p:nvCxnSpPr>
        <p:spPr bwMode="auto">
          <a:xfrm>
            <a:off x="2436808" y="5743386"/>
            <a:ext cx="0" cy="6120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531683" y="5911058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before wear step</a:t>
            </a:r>
            <a:endParaRPr lang="ru-RU" dirty="0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99507" y="2564786"/>
            <a:ext cx="4961905" cy="174285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934200" y="4796863"/>
            <a:ext cx="1905000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</a:t>
            </a:r>
            <a:r>
              <a:rPr lang="en-US" sz="1400" dirty="0" smtClean="0"/>
              <a:t>istogram </a:t>
            </a:r>
            <a:r>
              <a:rPr lang="en-US" sz="1400" dirty="0"/>
              <a:t>of distribution of volume </a:t>
            </a:r>
            <a:r>
              <a:rPr lang="en-US" sz="1400" dirty="0" smtClean="0"/>
              <a:t>wear along profile (</a:t>
            </a:r>
            <a:r>
              <a:rPr lang="en-US" sz="1400" i="1" dirty="0" smtClean="0"/>
              <a:t>w</a:t>
            </a:r>
            <a:r>
              <a:rPr lang="en-US" sz="1400" dirty="0" smtClean="0"/>
              <a:t>)</a:t>
            </a:r>
            <a:endParaRPr lang="ru-RU" sz="14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 bwMode="auto">
          <a:xfrm>
            <a:off x="6864643" y="5743386"/>
            <a:ext cx="0" cy="6120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Прямая со стрелкой 41"/>
          <p:cNvCxnSpPr/>
          <p:nvPr/>
        </p:nvCxnSpPr>
        <p:spPr bwMode="auto">
          <a:xfrm>
            <a:off x="6864643" y="6270434"/>
            <a:ext cx="206821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43" name="Прямая соединительная линия 42"/>
          <p:cNvCxnSpPr/>
          <p:nvPr/>
        </p:nvCxnSpPr>
        <p:spPr bwMode="auto">
          <a:xfrm>
            <a:off x="8932858" y="5743386"/>
            <a:ext cx="0" cy="6120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7111090" y="5911058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after </a:t>
            </a:r>
            <a:r>
              <a:rPr lang="en-US" dirty="0"/>
              <a:t>wear step</a:t>
            </a:r>
            <a:endParaRPr lang="ru-RU" dirty="0"/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147" y="1158336"/>
            <a:ext cx="3609155" cy="4500000"/>
          </a:xfrm>
          <a:prstGeom prst="rect">
            <a:avLst/>
          </a:prstGeom>
        </p:spPr>
      </p:pic>
      <p:cxnSp>
        <p:nvCxnSpPr>
          <p:cNvPr id="57" name="Прямая со стрелкой 56"/>
          <p:cNvCxnSpPr/>
          <p:nvPr/>
        </p:nvCxnSpPr>
        <p:spPr bwMode="auto">
          <a:xfrm>
            <a:off x="2436808" y="6268986"/>
            <a:ext cx="442783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73F89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4125389" y="591258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wear </a:t>
            </a:r>
            <a:r>
              <a:rPr lang="en-US" dirty="0"/>
              <a:t>step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68000" y="504000"/>
            <a:ext cx="360000" cy="360000"/>
          </a:xfrm>
          <a:prstGeom prst="ellipse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4143" y="499334"/>
            <a:ext cx="649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Accumulation of volume wear for every separate wheel </a:t>
            </a:r>
            <a:r>
              <a:rPr lang="en-US" dirty="0" smtClean="0"/>
              <a:t>of </a:t>
            </a:r>
            <a:r>
              <a:rPr lang="en-US" dirty="0"/>
              <a:t>wheelset</a:t>
            </a:r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 flipH="1">
            <a:off x="3562756" y="2551176"/>
            <a:ext cx="7316" cy="32659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 bwMode="auto">
          <a:xfrm flipH="1">
            <a:off x="5723362" y="2630424"/>
            <a:ext cx="7316" cy="31867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510000" y="5659704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000" y="5659704"/>
                <a:ext cx="30480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221702" y="5659704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1702" y="5659704"/>
                <a:ext cx="30480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950363" y="5659704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0363" y="5659704"/>
                <a:ext cx="30480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670000" y="5659704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0000" y="5659704"/>
                <a:ext cx="304800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Прямая соединительная линия 55"/>
          <p:cNvCxnSpPr/>
          <p:nvPr/>
        </p:nvCxnSpPr>
        <p:spPr bwMode="auto">
          <a:xfrm flipV="1">
            <a:off x="3898851" y="1920714"/>
            <a:ext cx="1365548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73F89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3854525" y="1578375"/>
            <a:ext cx="14541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Rolling direction</a:t>
            </a:r>
            <a:endParaRPr lang="ru-RU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4167631" y="4838265"/>
            <a:ext cx="9551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Integration step</a:t>
            </a:r>
            <a:endParaRPr lang="ru-RU" sz="1200" dirty="0"/>
          </a:p>
        </p:txBody>
      </p:sp>
      <p:cxnSp>
        <p:nvCxnSpPr>
          <p:cNvPr id="53" name="Прямая со стрелкой 52"/>
          <p:cNvCxnSpPr/>
          <p:nvPr/>
        </p:nvCxnSpPr>
        <p:spPr bwMode="auto">
          <a:xfrm>
            <a:off x="4281705" y="5275854"/>
            <a:ext cx="7269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6" name="Прямая соединительная линия 45"/>
          <p:cNvCxnSpPr/>
          <p:nvPr/>
        </p:nvCxnSpPr>
        <p:spPr bwMode="auto">
          <a:xfrm flipH="1">
            <a:off x="4278046" y="2630424"/>
            <a:ext cx="3659" cy="31867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Прямая соединительная линия 46"/>
          <p:cNvCxnSpPr/>
          <p:nvPr/>
        </p:nvCxnSpPr>
        <p:spPr bwMode="auto">
          <a:xfrm flipH="1">
            <a:off x="5003095" y="2548560"/>
            <a:ext cx="7316" cy="32705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7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 bwMode="auto">
          <a:xfrm flipH="1" flipV="1">
            <a:off x="1092833" y="4668815"/>
            <a:ext cx="69569" cy="12804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Прямая соединительная линия 60"/>
          <p:cNvCxnSpPr/>
          <p:nvPr/>
        </p:nvCxnSpPr>
        <p:spPr bwMode="auto">
          <a:xfrm flipH="1" flipV="1">
            <a:off x="1247194" y="4573565"/>
            <a:ext cx="69569" cy="12804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1209888" y="4765471"/>
            <a:ext cx="984629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Wear mask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0930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5713</TotalTime>
  <Words>837</Words>
  <Application>Microsoft Office PowerPoint</Application>
  <PresentationFormat>Экран (4:3)</PresentationFormat>
  <Paragraphs>231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Times New Roman</vt:lpstr>
      <vt:lpstr>Wingdings</vt:lpstr>
      <vt:lpstr>1_Default Design</vt:lpstr>
      <vt:lpstr>Презентация PowerPoint</vt:lpstr>
      <vt:lpstr>Contents</vt:lpstr>
      <vt:lpstr>Approaches to wear simulation</vt:lpstr>
      <vt:lpstr>Models of wheel/rail contact</vt:lpstr>
      <vt:lpstr>Wear models</vt:lpstr>
      <vt:lpstr>Wear models</vt:lpstr>
      <vt:lpstr>Wear models</vt:lpstr>
      <vt:lpstr>Wear control parameters of wheel and rail profiles</vt:lpstr>
      <vt:lpstr>Profile-updating algorithm</vt:lpstr>
      <vt:lpstr>Profile-updating algorithm</vt:lpstr>
      <vt:lpstr>Profile-updating algorithm</vt:lpstr>
      <vt:lpstr>Profile-updating algorithm</vt:lpstr>
      <vt:lpstr>Parallel computations on multi-core processors</vt:lpstr>
      <vt:lpstr>Parallel computations on multi-core processors</vt:lpstr>
      <vt:lpstr>Contents</vt:lpstr>
      <vt:lpstr>Optimization of wheel profiles by minimal wear criterion</vt:lpstr>
      <vt:lpstr>Optimization of wheel profiles by minimal wear criterion</vt:lpstr>
      <vt:lpstr>Optimization of wheel profiles by minimal wear criterion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 Rodikov</cp:lastModifiedBy>
  <cp:revision>662</cp:revision>
  <dcterms:created xsi:type="dcterms:W3CDTF">2016-04-27T17:59:57Z</dcterms:created>
  <dcterms:modified xsi:type="dcterms:W3CDTF">2022-10-04T01:56:42Z</dcterms:modified>
</cp:coreProperties>
</file>