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mp4" ContentType="video/unknown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8" y="-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1E7967-F575-4A74-843D-FB14C94A8F45}" type="doc">
      <dgm:prSet loTypeId="urn:microsoft.com/office/officeart/2005/8/layout/vList2" loCatId="list" qsTypeId="urn:microsoft.com/office/officeart/2005/8/quickstyle/simple3" qsCatId="simple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D1E4D432-CB1C-4267-A444-6BB6C0D60810}">
      <dgm:prSet custT="1"/>
      <dgm:spPr/>
      <dgm:t>
        <a:bodyPr/>
        <a:lstStyle/>
        <a:p>
          <a:pPr rtl="0"/>
          <a:r>
            <a:rPr lang="ru-RU" sz="1200" b="1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Задачи –  последовательная верификация теоретической модели по факторам и с учётом деградации прочностных свойств рельсовой и колесной сталей -  </a:t>
          </a:r>
          <a:r>
            <a:rPr lang="en-US" sz="1200" b="1" baseline="0" dirty="0" err="1" smtClean="0">
              <a:solidFill>
                <a:srgbClr val="0070C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</a:t>
          </a:r>
          <a:r>
            <a:rPr lang="en-US" sz="1200" b="1" baseline="30000" dirty="0" err="1" smtClean="0">
              <a:solidFill>
                <a:srgbClr val="0070C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t</a:t>
          </a:r>
          <a:r>
            <a:rPr lang="ru-RU" sz="1200" b="1" baseline="-25000" dirty="0" smtClean="0">
              <a:solidFill>
                <a:srgbClr val="0070C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в</a:t>
          </a:r>
          <a:r>
            <a:rPr lang="ru-RU" sz="1200" b="1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(предел прочности) и </a:t>
          </a:r>
          <a:r>
            <a:rPr lang="ru-RU" sz="1200" b="1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Symbol"/>
            </a:rPr>
            <a:t></a:t>
          </a:r>
          <a:r>
            <a:rPr lang="en-US" sz="1200" b="1" baseline="30000" dirty="0" err="1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t</a:t>
          </a:r>
          <a:r>
            <a:rPr lang="en-US" sz="1200" b="1" baseline="-25000" dirty="0" err="1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k</a:t>
          </a:r>
          <a:r>
            <a:rPr lang="ru-RU" sz="1200" b="1" baseline="-250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 </a:t>
          </a:r>
          <a:r>
            <a:rPr lang="ru-RU" sz="1200" b="1" baseline="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(</a:t>
          </a:r>
          <a:r>
            <a:rPr lang="ru-RU" sz="1200" b="1" dirty="0" smtClean="0">
              <a:solidFill>
                <a:srgbClr val="0070C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относительное сужение в шейке</a:t>
          </a:r>
          <a:r>
            <a:rPr lang="ru-RU" sz="1200" b="1" baseline="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) </a:t>
          </a:r>
          <a:r>
            <a:rPr lang="ru-RU" sz="1200" b="1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в зависимости от пропущенного  тоннажа. </a:t>
          </a:r>
          <a:endParaRPr lang="ru-RU" sz="1200" dirty="0">
            <a:solidFill>
              <a:srgbClr val="0070C0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0EAB8EDC-66C1-4B93-A2E7-7B4B75B1C7BA}" type="parTrans" cxnId="{30810923-D258-47B3-B681-F9CB3AF32C4D}">
      <dgm:prSet/>
      <dgm:spPr/>
      <dgm:t>
        <a:bodyPr/>
        <a:lstStyle/>
        <a:p>
          <a:endParaRPr lang="ru-RU" sz="16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290BD56B-173D-4329-AF73-567107AE98B1}" type="sibTrans" cxnId="{30810923-D258-47B3-B681-F9CB3AF32C4D}">
      <dgm:prSet/>
      <dgm:spPr/>
      <dgm:t>
        <a:bodyPr/>
        <a:lstStyle/>
        <a:p>
          <a:endParaRPr lang="ru-RU" sz="160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3AF73DE-FE58-4073-B573-204356DEA631}" type="pres">
      <dgm:prSet presAssocID="{B51E7967-F575-4A74-843D-FB14C94A8F4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A450E4-F416-4652-8FA2-9D69B77DDE78}" type="pres">
      <dgm:prSet presAssocID="{D1E4D432-CB1C-4267-A444-6BB6C0D60810}" presName="parentText" presStyleLbl="node1" presStyleIdx="0" presStyleCnt="1" custLinFactNeighborY="14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B4BF03-3E15-4043-9388-2BB4C33BA675}" type="presOf" srcId="{D1E4D432-CB1C-4267-A444-6BB6C0D60810}" destId="{A4A450E4-F416-4652-8FA2-9D69B77DDE78}" srcOrd="0" destOrd="0" presId="urn:microsoft.com/office/officeart/2005/8/layout/vList2"/>
    <dgm:cxn modelId="{AEA33740-E34D-4DAC-8D21-D6536EE769A9}" type="presOf" srcId="{B51E7967-F575-4A74-843D-FB14C94A8F45}" destId="{83AF73DE-FE58-4073-B573-204356DEA631}" srcOrd="0" destOrd="0" presId="urn:microsoft.com/office/officeart/2005/8/layout/vList2"/>
    <dgm:cxn modelId="{30810923-D258-47B3-B681-F9CB3AF32C4D}" srcId="{B51E7967-F575-4A74-843D-FB14C94A8F45}" destId="{D1E4D432-CB1C-4267-A444-6BB6C0D60810}" srcOrd="0" destOrd="0" parTransId="{0EAB8EDC-66C1-4B93-A2E7-7B4B75B1C7BA}" sibTransId="{290BD56B-173D-4329-AF73-567107AE98B1}"/>
    <dgm:cxn modelId="{ADC16258-3B26-42B9-9E75-0C52B8CB5E9C}" type="presParOf" srcId="{83AF73DE-FE58-4073-B573-204356DEA631}" destId="{A4A450E4-F416-4652-8FA2-9D69B77DDE7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A450E4-F416-4652-8FA2-9D69B77DDE78}">
      <dsp:nvSpPr>
        <dsp:cNvPr id="0" name=""/>
        <dsp:cNvSpPr/>
      </dsp:nvSpPr>
      <dsp:spPr>
        <a:xfrm>
          <a:off x="0" y="7316"/>
          <a:ext cx="12191999" cy="823680"/>
        </a:xfrm>
        <a:prstGeom prst="round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alpha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Задачи –  последовательная верификация теоретической модели по факторам и с учётом деградации прочностных свойств рельсовой и колесной сталей -  </a:t>
          </a:r>
          <a:r>
            <a:rPr lang="en-US" sz="1200" b="1" kern="1200" baseline="0" dirty="0" err="1" smtClean="0">
              <a:solidFill>
                <a:srgbClr val="0070C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</a:t>
          </a:r>
          <a:r>
            <a:rPr lang="en-US" sz="1200" b="1" kern="1200" baseline="30000" dirty="0" err="1" smtClean="0">
              <a:solidFill>
                <a:srgbClr val="0070C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t</a:t>
          </a:r>
          <a:r>
            <a:rPr lang="ru-RU" sz="1200" b="1" kern="1200" baseline="-25000" dirty="0" smtClean="0">
              <a:solidFill>
                <a:srgbClr val="0070C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в</a:t>
          </a:r>
          <a:r>
            <a:rPr lang="ru-RU" sz="1200" b="1" kern="12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(предел прочности) и </a:t>
          </a:r>
          <a:r>
            <a:rPr lang="ru-RU" sz="1200" b="1" kern="12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Symbol"/>
            </a:rPr>
            <a:t></a:t>
          </a:r>
          <a:r>
            <a:rPr lang="en-US" sz="1200" b="1" kern="1200" baseline="30000" dirty="0" err="1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t</a:t>
          </a:r>
          <a:r>
            <a:rPr lang="en-US" sz="1200" b="1" kern="1200" baseline="-25000" dirty="0" err="1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k</a:t>
          </a:r>
          <a:r>
            <a:rPr lang="ru-RU" sz="1200" b="1" kern="1200" baseline="-250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 </a:t>
          </a:r>
          <a:r>
            <a:rPr lang="ru-RU" sz="1200" b="1" kern="1200" baseline="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(</a:t>
          </a:r>
          <a:r>
            <a:rPr lang="ru-RU" sz="1200" b="1" kern="1200" dirty="0" smtClean="0">
              <a:solidFill>
                <a:srgbClr val="0070C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относительное сужение в шейке</a:t>
          </a:r>
          <a:r>
            <a:rPr lang="ru-RU" sz="1200" b="1" kern="1200" baseline="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) </a:t>
          </a:r>
          <a:r>
            <a:rPr lang="ru-RU" sz="1200" b="1" kern="12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в зависимости от пропущенного  тоннажа. </a:t>
          </a:r>
          <a:endParaRPr lang="ru-RU" sz="1200" kern="1200" dirty="0">
            <a:solidFill>
              <a:srgbClr val="0070C0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0209" y="47525"/>
        <a:ext cx="12111581" cy="7432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039C2A-F8B1-4AC3-A752-521BC3A176EE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8BF9AE-3B4E-46A5-8B44-991561F82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570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7"/>
          <p:cNvSpPr txBox="1">
            <a:spLocks noGrp="1" noChangeArrowheads="1"/>
          </p:cNvSpPr>
          <p:nvPr/>
        </p:nvSpPr>
        <p:spPr bwMode="auto">
          <a:xfrm>
            <a:off x="3815826" y="10239089"/>
            <a:ext cx="2920483" cy="537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526" tIns="47764" rIns="95526" bIns="47764" anchor="b"/>
          <a:lstStyle>
            <a:lvl1pPr defTabSz="8826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8826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8826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8826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8826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826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826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826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826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36F3FB2-134B-4BD3-8374-A5D401BBD91C}" type="slidenum">
              <a:rPr lang="ru-RU" altLang="ru-RU" sz="1300">
                <a:solidFill>
                  <a:prstClr val="black"/>
                </a:solidFill>
              </a:rPr>
              <a:pPr algn="r" eaLnBrk="1" hangingPunct="1">
                <a:spcBef>
                  <a:spcPct val="0"/>
                </a:spcBef>
              </a:pPr>
              <a:t>4</a:t>
            </a:fld>
            <a:endParaRPr lang="ru-RU" altLang="ru-RU" sz="1300">
              <a:solidFill>
                <a:prstClr val="black"/>
              </a:solidFill>
            </a:endParaRPr>
          </a:p>
        </p:txBody>
      </p:sp>
      <p:sp>
        <p:nvSpPr>
          <p:cNvPr id="206851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219075" y="809625"/>
            <a:ext cx="7178675" cy="4038600"/>
          </a:xfrm>
          <a:ln/>
        </p:spPr>
      </p:sp>
      <p:sp>
        <p:nvSpPr>
          <p:cNvPr id="206852" name="Rectangle 3"/>
          <p:cNvSpPr>
            <a:spLocks noGrp="1"/>
          </p:cNvSpPr>
          <p:nvPr>
            <p:ph type="body" idx="1"/>
          </p:nvPr>
        </p:nvSpPr>
        <p:spPr>
          <a:xfrm>
            <a:off x="671900" y="5118680"/>
            <a:ext cx="5394081" cy="485009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08" tIns="48005" rIns="96008" bIns="48005"/>
          <a:lstStyle/>
          <a:p>
            <a:pPr eaLnBrk="1" hangingPunct="1">
              <a:spcBef>
                <a:spcPct val="0"/>
              </a:spcBef>
            </a:pPr>
            <a:endParaRPr lang="ru-RU" altLang="ru-RU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171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7C8916-13C4-41DA-9324-9366870A547F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818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7C8916-13C4-41DA-9324-9366870A547F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198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1627-B9DD-47DD-9640-71288946F94A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BEB7F-43DD-4234-903D-6E691AFE6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590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1627-B9DD-47DD-9640-71288946F94A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BEB7F-43DD-4234-903D-6E691AFE6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122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1627-B9DD-47DD-9640-71288946F94A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BEB7F-43DD-4234-903D-6E691AFE6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587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1"/>
          <p:cNvSpPr/>
          <p:nvPr userDrawn="1"/>
        </p:nvSpPr>
        <p:spPr>
          <a:xfrm>
            <a:off x="0" y="0"/>
            <a:ext cx="12192000" cy="6487584"/>
          </a:xfrm>
          <a:prstGeom prst="rect">
            <a:avLst/>
          </a:prstGeom>
          <a:solidFill>
            <a:srgbClr val="BFC5C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5" name="Rectangle 22"/>
          <p:cNvSpPr/>
          <p:nvPr userDrawn="1"/>
        </p:nvSpPr>
        <p:spPr>
          <a:xfrm>
            <a:off x="0" y="6500285"/>
            <a:ext cx="12192000" cy="3577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grpSp>
        <p:nvGrpSpPr>
          <p:cNvPr id="6" name="Группа 10"/>
          <p:cNvGrpSpPr>
            <a:grpSpLocks noChangeAspect="1"/>
          </p:cNvGrpSpPr>
          <p:nvPr userDrawn="1"/>
        </p:nvGrpSpPr>
        <p:grpSpPr bwMode="auto">
          <a:xfrm>
            <a:off x="11328400" y="6597652"/>
            <a:ext cx="408517" cy="182033"/>
            <a:chOff x="5385680" y="6487509"/>
            <a:chExt cx="1039813" cy="461962"/>
          </a:xfrm>
        </p:grpSpPr>
        <p:sp>
          <p:nvSpPr>
            <p:cNvPr id="7" name="Freeform 27"/>
            <p:cNvSpPr>
              <a:spLocks/>
            </p:cNvSpPr>
            <p:nvPr userDrawn="1"/>
          </p:nvSpPr>
          <p:spPr bwMode="auto">
            <a:xfrm>
              <a:off x="6048359" y="6487509"/>
              <a:ext cx="377134" cy="343786"/>
            </a:xfrm>
            <a:custGeom>
              <a:avLst/>
              <a:gdLst>
                <a:gd name="T0" fmla="*/ 2147483647 w 1195"/>
                <a:gd name="T1" fmla="*/ 2147483647 h 1091"/>
                <a:gd name="T2" fmla="*/ 2147483647 w 1195"/>
                <a:gd name="T3" fmla="*/ 2147483647 h 1091"/>
                <a:gd name="T4" fmla="*/ 2147483647 w 1195"/>
                <a:gd name="T5" fmla="*/ 2147483647 h 1091"/>
                <a:gd name="T6" fmla="*/ 2147483647 w 1195"/>
                <a:gd name="T7" fmla="*/ 2147483647 h 1091"/>
                <a:gd name="T8" fmla="*/ 2147483647 w 1195"/>
                <a:gd name="T9" fmla="*/ 2147483647 h 1091"/>
                <a:gd name="T10" fmla="*/ 2147483647 w 1195"/>
                <a:gd name="T11" fmla="*/ 2147483647 h 1091"/>
                <a:gd name="T12" fmla="*/ 2147483647 w 1195"/>
                <a:gd name="T13" fmla="*/ 2147483647 h 1091"/>
                <a:gd name="T14" fmla="*/ 2147483647 w 1195"/>
                <a:gd name="T15" fmla="*/ 2147483647 h 1091"/>
                <a:gd name="T16" fmla="*/ 2147483647 w 1195"/>
                <a:gd name="T17" fmla="*/ 2147483647 h 1091"/>
                <a:gd name="T18" fmla="*/ 2147483647 w 1195"/>
                <a:gd name="T19" fmla="*/ 2147483647 h 1091"/>
                <a:gd name="T20" fmla="*/ 2147483647 w 1195"/>
                <a:gd name="T21" fmla="*/ 2147483647 h 1091"/>
                <a:gd name="T22" fmla="*/ 2147483647 w 1195"/>
                <a:gd name="T23" fmla="*/ 2147483647 h 1091"/>
                <a:gd name="T24" fmla="*/ 2147483647 w 1195"/>
                <a:gd name="T25" fmla="*/ 2147483647 h 1091"/>
                <a:gd name="T26" fmla="*/ 2147483647 w 1195"/>
                <a:gd name="T27" fmla="*/ 2147483647 h 1091"/>
                <a:gd name="T28" fmla="*/ 2147483647 w 1195"/>
                <a:gd name="T29" fmla="*/ 2147483647 h 1091"/>
                <a:gd name="T30" fmla="*/ 2147483647 w 1195"/>
                <a:gd name="T31" fmla="*/ 2147483647 h 1091"/>
                <a:gd name="T32" fmla="*/ 2147483647 w 1195"/>
                <a:gd name="T33" fmla="*/ 2147483647 h 1091"/>
                <a:gd name="T34" fmla="*/ 2147483647 w 1195"/>
                <a:gd name="T35" fmla="*/ 2147483647 h 1091"/>
                <a:gd name="T36" fmla="*/ 2147483647 w 1195"/>
                <a:gd name="T37" fmla="*/ 2147483647 h 1091"/>
                <a:gd name="T38" fmla="*/ 2147483647 w 1195"/>
                <a:gd name="T39" fmla="*/ 2147483647 h 1091"/>
                <a:gd name="T40" fmla="*/ 2147483647 w 1195"/>
                <a:gd name="T41" fmla="*/ 2147483647 h 1091"/>
                <a:gd name="T42" fmla="*/ 2147483647 w 1195"/>
                <a:gd name="T43" fmla="*/ 2147483647 h 1091"/>
                <a:gd name="T44" fmla="*/ 2147483647 w 1195"/>
                <a:gd name="T45" fmla="*/ 2147483647 h 1091"/>
                <a:gd name="T46" fmla="*/ 2147483647 w 1195"/>
                <a:gd name="T47" fmla="*/ 2147483647 h 1091"/>
                <a:gd name="T48" fmla="*/ 2147483647 w 1195"/>
                <a:gd name="T49" fmla="*/ 2147483647 h 1091"/>
                <a:gd name="T50" fmla="*/ 2147483647 w 1195"/>
                <a:gd name="T51" fmla="*/ 2147483647 h 1091"/>
                <a:gd name="T52" fmla="*/ 2147483647 w 1195"/>
                <a:gd name="T53" fmla="*/ 2147483647 h 1091"/>
                <a:gd name="T54" fmla="*/ 2147483647 w 1195"/>
                <a:gd name="T55" fmla="*/ 2147483647 h 1091"/>
                <a:gd name="T56" fmla="*/ 2147483647 w 1195"/>
                <a:gd name="T57" fmla="*/ 2147483647 h 1091"/>
                <a:gd name="T58" fmla="*/ 2147483647 w 1195"/>
                <a:gd name="T59" fmla="*/ 2147483647 h 1091"/>
                <a:gd name="T60" fmla="*/ 2147483647 w 1195"/>
                <a:gd name="T61" fmla="*/ 2147483647 h 1091"/>
                <a:gd name="T62" fmla="*/ 2147483647 w 1195"/>
                <a:gd name="T63" fmla="*/ 2147483647 h 1091"/>
                <a:gd name="T64" fmla="*/ 2147483647 w 1195"/>
                <a:gd name="T65" fmla="*/ 2147483647 h 1091"/>
                <a:gd name="T66" fmla="*/ 2147483647 w 1195"/>
                <a:gd name="T67" fmla="*/ 2147483647 h 1091"/>
                <a:gd name="T68" fmla="*/ 2147483647 w 1195"/>
                <a:gd name="T69" fmla="*/ 2147483647 h 1091"/>
                <a:gd name="T70" fmla="*/ 2147483647 w 1195"/>
                <a:gd name="T71" fmla="*/ 2147483647 h 1091"/>
                <a:gd name="T72" fmla="*/ 2147483647 w 1195"/>
                <a:gd name="T73" fmla="*/ 2147483647 h 1091"/>
                <a:gd name="T74" fmla="*/ 2147483647 w 1195"/>
                <a:gd name="T75" fmla="*/ 2147483647 h 1091"/>
                <a:gd name="T76" fmla="*/ 2147483647 w 1195"/>
                <a:gd name="T77" fmla="*/ 2147483647 h 1091"/>
                <a:gd name="T78" fmla="*/ 2147483647 w 1195"/>
                <a:gd name="T79" fmla="*/ 2147483647 h 1091"/>
                <a:gd name="T80" fmla="*/ 2147483647 w 1195"/>
                <a:gd name="T81" fmla="*/ 2147483647 h 1091"/>
                <a:gd name="T82" fmla="*/ 2147483647 w 1195"/>
                <a:gd name="T83" fmla="*/ 2147483647 h 1091"/>
                <a:gd name="T84" fmla="*/ 2147483647 w 1195"/>
                <a:gd name="T85" fmla="*/ 2147483647 h 1091"/>
                <a:gd name="T86" fmla="*/ 2147483647 w 1195"/>
                <a:gd name="T87" fmla="*/ 2147483647 h 1091"/>
                <a:gd name="T88" fmla="*/ 2147483647 w 1195"/>
                <a:gd name="T89" fmla="*/ 2147483647 h 1091"/>
                <a:gd name="T90" fmla="*/ 2147483647 w 1195"/>
                <a:gd name="T91" fmla="*/ 0 h 1091"/>
                <a:gd name="T92" fmla="*/ 2147483647 w 1195"/>
                <a:gd name="T93" fmla="*/ 2147483647 h 1091"/>
                <a:gd name="T94" fmla="*/ 2147483647 w 1195"/>
                <a:gd name="T95" fmla="*/ 2147483647 h 1091"/>
                <a:gd name="T96" fmla="*/ 2147483647 w 1195"/>
                <a:gd name="T97" fmla="*/ 2147483647 h 1091"/>
                <a:gd name="T98" fmla="*/ 2147483647 w 1195"/>
                <a:gd name="T99" fmla="*/ 2147483647 h 109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195" h="1091">
                  <a:moveTo>
                    <a:pt x="239" y="127"/>
                  </a:moveTo>
                  <a:lnTo>
                    <a:pt x="239" y="181"/>
                  </a:lnTo>
                  <a:lnTo>
                    <a:pt x="693" y="181"/>
                  </a:lnTo>
                  <a:lnTo>
                    <a:pt x="719" y="181"/>
                  </a:lnTo>
                  <a:lnTo>
                    <a:pt x="747" y="185"/>
                  </a:lnTo>
                  <a:lnTo>
                    <a:pt x="762" y="188"/>
                  </a:lnTo>
                  <a:lnTo>
                    <a:pt x="775" y="194"/>
                  </a:lnTo>
                  <a:lnTo>
                    <a:pt x="789" y="202"/>
                  </a:lnTo>
                  <a:lnTo>
                    <a:pt x="801" y="212"/>
                  </a:lnTo>
                  <a:lnTo>
                    <a:pt x="809" y="224"/>
                  </a:lnTo>
                  <a:lnTo>
                    <a:pt x="817" y="236"/>
                  </a:lnTo>
                  <a:lnTo>
                    <a:pt x="823" y="251"/>
                  </a:lnTo>
                  <a:lnTo>
                    <a:pt x="827" y="264"/>
                  </a:lnTo>
                  <a:lnTo>
                    <a:pt x="830" y="293"/>
                  </a:lnTo>
                  <a:lnTo>
                    <a:pt x="830" y="318"/>
                  </a:lnTo>
                  <a:lnTo>
                    <a:pt x="830" y="773"/>
                  </a:lnTo>
                  <a:lnTo>
                    <a:pt x="830" y="798"/>
                  </a:lnTo>
                  <a:lnTo>
                    <a:pt x="827" y="825"/>
                  </a:lnTo>
                  <a:lnTo>
                    <a:pt x="823" y="840"/>
                  </a:lnTo>
                  <a:lnTo>
                    <a:pt x="817" y="853"/>
                  </a:lnTo>
                  <a:lnTo>
                    <a:pt x="809" y="867"/>
                  </a:lnTo>
                  <a:lnTo>
                    <a:pt x="801" y="878"/>
                  </a:lnTo>
                  <a:lnTo>
                    <a:pt x="789" y="889"/>
                  </a:lnTo>
                  <a:lnTo>
                    <a:pt x="775" y="896"/>
                  </a:lnTo>
                  <a:lnTo>
                    <a:pt x="762" y="902"/>
                  </a:lnTo>
                  <a:lnTo>
                    <a:pt x="747" y="905"/>
                  </a:lnTo>
                  <a:lnTo>
                    <a:pt x="719" y="908"/>
                  </a:lnTo>
                  <a:lnTo>
                    <a:pt x="693" y="910"/>
                  </a:lnTo>
                  <a:lnTo>
                    <a:pt x="475" y="910"/>
                  </a:lnTo>
                  <a:lnTo>
                    <a:pt x="460" y="908"/>
                  </a:lnTo>
                  <a:lnTo>
                    <a:pt x="443" y="908"/>
                  </a:lnTo>
                  <a:lnTo>
                    <a:pt x="428" y="907"/>
                  </a:lnTo>
                  <a:lnTo>
                    <a:pt x="413" y="904"/>
                  </a:lnTo>
                  <a:lnTo>
                    <a:pt x="400" y="899"/>
                  </a:lnTo>
                  <a:lnTo>
                    <a:pt x="387" y="892"/>
                  </a:lnTo>
                  <a:lnTo>
                    <a:pt x="381" y="886"/>
                  </a:lnTo>
                  <a:lnTo>
                    <a:pt x="376" y="881"/>
                  </a:lnTo>
                  <a:lnTo>
                    <a:pt x="372" y="874"/>
                  </a:lnTo>
                  <a:lnTo>
                    <a:pt x="367" y="867"/>
                  </a:lnTo>
                  <a:lnTo>
                    <a:pt x="364" y="859"/>
                  </a:lnTo>
                  <a:lnTo>
                    <a:pt x="363" y="852"/>
                  </a:lnTo>
                  <a:lnTo>
                    <a:pt x="361" y="844"/>
                  </a:lnTo>
                  <a:lnTo>
                    <a:pt x="361" y="837"/>
                  </a:lnTo>
                  <a:lnTo>
                    <a:pt x="363" y="822"/>
                  </a:lnTo>
                  <a:lnTo>
                    <a:pt x="367" y="809"/>
                  </a:lnTo>
                  <a:lnTo>
                    <a:pt x="373" y="795"/>
                  </a:lnTo>
                  <a:lnTo>
                    <a:pt x="381" y="782"/>
                  </a:lnTo>
                  <a:lnTo>
                    <a:pt x="390" y="768"/>
                  </a:lnTo>
                  <a:lnTo>
                    <a:pt x="399" y="758"/>
                  </a:lnTo>
                  <a:lnTo>
                    <a:pt x="693" y="364"/>
                  </a:lnTo>
                  <a:lnTo>
                    <a:pt x="239" y="364"/>
                  </a:lnTo>
                  <a:lnTo>
                    <a:pt x="56" y="606"/>
                  </a:lnTo>
                  <a:lnTo>
                    <a:pt x="35" y="636"/>
                  </a:lnTo>
                  <a:lnTo>
                    <a:pt x="16" y="664"/>
                  </a:lnTo>
                  <a:lnTo>
                    <a:pt x="10" y="679"/>
                  </a:lnTo>
                  <a:lnTo>
                    <a:pt x="4" y="694"/>
                  </a:lnTo>
                  <a:lnTo>
                    <a:pt x="1" y="710"/>
                  </a:lnTo>
                  <a:lnTo>
                    <a:pt x="0" y="727"/>
                  </a:lnTo>
                  <a:lnTo>
                    <a:pt x="1" y="743"/>
                  </a:lnTo>
                  <a:lnTo>
                    <a:pt x="4" y="759"/>
                  </a:lnTo>
                  <a:lnTo>
                    <a:pt x="9" y="774"/>
                  </a:lnTo>
                  <a:lnTo>
                    <a:pt x="16" y="789"/>
                  </a:lnTo>
                  <a:lnTo>
                    <a:pt x="34" y="817"/>
                  </a:lnTo>
                  <a:lnTo>
                    <a:pt x="56" y="849"/>
                  </a:lnTo>
                  <a:lnTo>
                    <a:pt x="102" y="910"/>
                  </a:lnTo>
                  <a:lnTo>
                    <a:pt x="137" y="954"/>
                  </a:lnTo>
                  <a:lnTo>
                    <a:pt x="172" y="996"/>
                  </a:lnTo>
                  <a:lnTo>
                    <a:pt x="192" y="1015"/>
                  </a:lnTo>
                  <a:lnTo>
                    <a:pt x="211" y="1033"/>
                  </a:lnTo>
                  <a:lnTo>
                    <a:pt x="232" y="1048"/>
                  </a:lnTo>
                  <a:lnTo>
                    <a:pt x="254" y="1061"/>
                  </a:lnTo>
                  <a:lnTo>
                    <a:pt x="277" y="1070"/>
                  </a:lnTo>
                  <a:lnTo>
                    <a:pt x="302" y="1078"/>
                  </a:lnTo>
                  <a:lnTo>
                    <a:pt x="327" y="1084"/>
                  </a:lnTo>
                  <a:lnTo>
                    <a:pt x="355" y="1087"/>
                  </a:lnTo>
                  <a:lnTo>
                    <a:pt x="385" y="1090"/>
                  </a:lnTo>
                  <a:lnTo>
                    <a:pt x="416" y="1091"/>
                  </a:lnTo>
                  <a:lnTo>
                    <a:pt x="449" y="1091"/>
                  </a:lnTo>
                  <a:lnTo>
                    <a:pt x="485" y="1091"/>
                  </a:lnTo>
                  <a:lnTo>
                    <a:pt x="683" y="1091"/>
                  </a:lnTo>
                  <a:lnTo>
                    <a:pt x="728" y="1091"/>
                  </a:lnTo>
                  <a:lnTo>
                    <a:pt x="777" y="1090"/>
                  </a:lnTo>
                  <a:lnTo>
                    <a:pt x="802" y="1088"/>
                  </a:lnTo>
                  <a:lnTo>
                    <a:pt x="829" y="1085"/>
                  </a:lnTo>
                  <a:lnTo>
                    <a:pt x="856" y="1081"/>
                  </a:lnTo>
                  <a:lnTo>
                    <a:pt x="882" y="1076"/>
                  </a:lnTo>
                  <a:lnTo>
                    <a:pt x="908" y="1070"/>
                  </a:lnTo>
                  <a:lnTo>
                    <a:pt x="935" y="1063"/>
                  </a:lnTo>
                  <a:lnTo>
                    <a:pt x="961" y="1054"/>
                  </a:lnTo>
                  <a:lnTo>
                    <a:pt x="987" y="1043"/>
                  </a:lnTo>
                  <a:lnTo>
                    <a:pt x="1012" y="1030"/>
                  </a:lnTo>
                  <a:lnTo>
                    <a:pt x="1036" y="1015"/>
                  </a:lnTo>
                  <a:lnTo>
                    <a:pt x="1060" y="997"/>
                  </a:lnTo>
                  <a:lnTo>
                    <a:pt x="1080" y="977"/>
                  </a:lnTo>
                  <a:lnTo>
                    <a:pt x="1101" y="956"/>
                  </a:lnTo>
                  <a:lnTo>
                    <a:pt x="1119" y="932"/>
                  </a:lnTo>
                  <a:lnTo>
                    <a:pt x="1134" y="908"/>
                  </a:lnTo>
                  <a:lnTo>
                    <a:pt x="1147" y="884"/>
                  </a:lnTo>
                  <a:lnTo>
                    <a:pt x="1158" y="861"/>
                  </a:lnTo>
                  <a:lnTo>
                    <a:pt x="1167" y="835"/>
                  </a:lnTo>
                  <a:lnTo>
                    <a:pt x="1174" y="811"/>
                  </a:lnTo>
                  <a:lnTo>
                    <a:pt x="1180" y="786"/>
                  </a:lnTo>
                  <a:lnTo>
                    <a:pt x="1185" y="764"/>
                  </a:lnTo>
                  <a:lnTo>
                    <a:pt x="1189" y="740"/>
                  </a:lnTo>
                  <a:lnTo>
                    <a:pt x="1191" y="719"/>
                  </a:lnTo>
                  <a:lnTo>
                    <a:pt x="1194" y="698"/>
                  </a:lnTo>
                  <a:lnTo>
                    <a:pt x="1195" y="663"/>
                  </a:lnTo>
                  <a:lnTo>
                    <a:pt x="1195" y="636"/>
                  </a:lnTo>
                  <a:lnTo>
                    <a:pt x="1195" y="455"/>
                  </a:lnTo>
                  <a:lnTo>
                    <a:pt x="1195" y="426"/>
                  </a:lnTo>
                  <a:lnTo>
                    <a:pt x="1194" y="391"/>
                  </a:lnTo>
                  <a:lnTo>
                    <a:pt x="1191" y="371"/>
                  </a:lnTo>
                  <a:lnTo>
                    <a:pt x="1189" y="349"/>
                  </a:lnTo>
                  <a:lnTo>
                    <a:pt x="1185" y="327"/>
                  </a:lnTo>
                  <a:lnTo>
                    <a:pt x="1180" y="303"/>
                  </a:lnTo>
                  <a:lnTo>
                    <a:pt x="1174" y="279"/>
                  </a:lnTo>
                  <a:lnTo>
                    <a:pt x="1167" y="255"/>
                  </a:lnTo>
                  <a:lnTo>
                    <a:pt x="1158" y="230"/>
                  </a:lnTo>
                  <a:lnTo>
                    <a:pt x="1147" y="206"/>
                  </a:lnTo>
                  <a:lnTo>
                    <a:pt x="1134" y="181"/>
                  </a:lnTo>
                  <a:lnTo>
                    <a:pt x="1119" y="157"/>
                  </a:lnTo>
                  <a:lnTo>
                    <a:pt x="1101" y="135"/>
                  </a:lnTo>
                  <a:lnTo>
                    <a:pt x="1080" y="113"/>
                  </a:lnTo>
                  <a:lnTo>
                    <a:pt x="1060" y="93"/>
                  </a:lnTo>
                  <a:lnTo>
                    <a:pt x="1036" y="75"/>
                  </a:lnTo>
                  <a:lnTo>
                    <a:pt x="1012" y="61"/>
                  </a:lnTo>
                  <a:lnTo>
                    <a:pt x="987" y="47"/>
                  </a:lnTo>
                  <a:lnTo>
                    <a:pt x="961" y="37"/>
                  </a:lnTo>
                  <a:lnTo>
                    <a:pt x="935" y="26"/>
                  </a:lnTo>
                  <a:lnTo>
                    <a:pt x="908" y="19"/>
                  </a:lnTo>
                  <a:lnTo>
                    <a:pt x="882" y="13"/>
                  </a:lnTo>
                  <a:lnTo>
                    <a:pt x="856" y="8"/>
                  </a:lnTo>
                  <a:lnTo>
                    <a:pt x="829" y="5"/>
                  </a:lnTo>
                  <a:lnTo>
                    <a:pt x="802" y="3"/>
                  </a:lnTo>
                  <a:lnTo>
                    <a:pt x="777" y="1"/>
                  </a:lnTo>
                  <a:lnTo>
                    <a:pt x="728" y="0"/>
                  </a:lnTo>
                  <a:lnTo>
                    <a:pt x="683" y="0"/>
                  </a:lnTo>
                  <a:lnTo>
                    <a:pt x="367" y="0"/>
                  </a:lnTo>
                  <a:lnTo>
                    <a:pt x="344" y="0"/>
                  </a:lnTo>
                  <a:lnTo>
                    <a:pt x="318" y="3"/>
                  </a:lnTo>
                  <a:lnTo>
                    <a:pt x="305" y="7"/>
                  </a:lnTo>
                  <a:lnTo>
                    <a:pt x="293" y="11"/>
                  </a:lnTo>
                  <a:lnTo>
                    <a:pt x="281" y="19"/>
                  </a:lnTo>
                  <a:lnTo>
                    <a:pt x="269" y="29"/>
                  </a:lnTo>
                  <a:lnTo>
                    <a:pt x="259" y="41"/>
                  </a:lnTo>
                  <a:lnTo>
                    <a:pt x="251" y="53"/>
                  </a:lnTo>
                  <a:lnTo>
                    <a:pt x="245" y="66"/>
                  </a:lnTo>
                  <a:lnTo>
                    <a:pt x="242" y="78"/>
                  </a:lnTo>
                  <a:lnTo>
                    <a:pt x="239" y="104"/>
                  </a:lnTo>
                  <a:lnTo>
                    <a:pt x="239" y="127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/>
            </a:p>
          </p:txBody>
        </p:sp>
        <p:sp>
          <p:nvSpPr>
            <p:cNvPr id="8" name="Freeform 28"/>
            <p:cNvSpPr>
              <a:spLocks/>
            </p:cNvSpPr>
            <p:nvPr userDrawn="1"/>
          </p:nvSpPr>
          <p:spPr bwMode="auto">
            <a:xfrm>
              <a:off x="5773589" y="6605685"/>
              <a:ext cx="317871" cy="225609"/>
            </a:xfrm>
            <a:custGeom>
              <a:avLst/>
              <a:gdLst>
                <a:gd name="T0" fmla="*/ 2147483647 w 1002"/>
                <a:gd name="T1" fmla="*/ 0 h 727"/>
                <a:gd name="T2" fmla="*/ 2147483647 w 1002"/>
                <a:gd name="T3" fmla="*/ 0 h 727"/>
                <a:gd name="T4" fmla="*/ 2147483647 w 1002"/>
                <a:gd name="T5" fmla="*/ 2147483647 h 727"/>
                <a:gd name="T6" fmla="*/ 0 w 1002"/>
                <a:gd name="T7" fmla="*/ 2147483647 h 727"/>
                <a:gd name="T8" fmla="*/ 2147483647 w 1002"/>
                <a:gd name="T9" fmla="*/ 0 h 7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2" h="727">
                  <a:moveTo>
                    <a:pt x="546" y="0"/>
                  </a:moveTo>
                  <a:lnTo>
                    <a:pt x="1002" y="0"/>
                  </a:lnTo>
                  <a:lnTo>
                    <a:pt x="456" y="727"/>
                  </a:lnTo>
                  <a:lnTo>
                    <a:pt x="0" y="727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/>
            </a:p>
          </p:txBody>
        </p:sp>
        <p:sp>
          <p:nvSpPr>
            <p:cNvPr id="9" name="Freeform 29"/>
            <p:cNvSpPr>
              <a:spLocks/>
            </p:cNvSpPr>
            <p:nvPr userDrawn="1"/>
          </p:nvSpPr>
          <p:spPr bwMode="auto">
            <a:xfrm>
              <a:off x="5385680" y="6605685"/>
              <a:ext cx="436399" cy="343786"/>
            </a:xfrm>
            <a:custGeom>
              <a:avLst/>
              <a:gdLst>
                <a:gd name="T0" fmla="*/ 0 w 1377"/>
                <a:gd name="T1" fmla="*/ 2147483647 h 1091"/>
                <a:gd name="T2" fmla="*/ 2147483647 w 1377"/>
                <a:gd name="T3" fmla="*/ 2147483647 h 1091"/>
                <a:gd name="T4" fmla="*/ 2147483647 w 1377"/>
                <a:gd name="T5" fmla="*/ 2147483647 h 1091"/>
                <a:gd name="T6" fmla="*/ 2147483647 w 1377"/>
                <a:gd name="T7" fmla="*/ 2147483647 h 1091"/>
                <a:gd name="T8" fmla="*/ 2147483647 w 1377"/>
                <a:gd name="T9" fmla="*/ 2147483647 h 1091"/>
                <a:gd name="T10" fmla="*/ 2147483647 w 1377"/>
                <a:gd name="T11" fmla="*/ 0 h 1091"/>
                <a:gd name="T12" fmla="*/ 2147483647 w 1377"/>
                <a:gd name="T13" fmla="*/ 0 h 1091"/>
                <a:gd name="T14" fmla="*/ 2147483647 w 1377"/>
                <a:gd name="T15" fmla="*/ 0 h 1091"/>
                <a:gd name="T16" fmla="*/ 2147483647 w 1377"/>
                <a:gd name="T17" fmla="*/ 2147483647 h 1091"/>
                <a:gd name="T18" fmla="*/ 2147483647 w 1377"/>
                <a:gd name="T19" fmla="*/ 2147483647 h 1091"/>
                <a:gd name="T20" fmla="*/ 2147483647 w 1377"/>
                <a:gd name="T21" fmla="*/ 2147483647 h 1091"/>
                <a:gd name="T22" fmla="*/ 2147483647 w 1377"/>
                <a:gd name="T23" fmla="*/ 2147483647 h 1091"/>
                <a:gd name="T24" fmla="*/ 2147483647 w 1377"/>
                <a:gd name="T25" fmla="*/ 2147483647 h 1091"/>
                <a:gd name="T26" fmla="*/ 2147483647 w 1377"/>
                <a:gd name="T27" fmla="*/ 2147483647 h 1091"/>
                <a:gd name="T28" fmla="*/ 2147483647 w 1377"/>
                <a:gd name="T29" fmla="*/ 2147483647 h 1091"/>
                <a:gd name="T30" fmla="*/ 2147483647 w 1377"/>
                <a:gd name="T31" fmla="*/ 2147483647 h 1091"/>
                <a:gd name="T32" fmla="*/ 2147483647 w 1377"/>
                <a:gd name="T33" fmla="*/ 2147483647 h 1091"/>
                <a:gd name="T34" fmla="*/ 2147483647 w 1377"/>
                <a:gd name="T35" fmla="*/ 2147483647 h 1091"/>
                <a:gd name="T36" fmla="*/ 2147483647 w 1377"/>
                <a:gd name="T37" fmla="*/ 2147483647 h 1091"/>
                <a:gd name="T38" fmla="*/ 2147483647 w 1377"/>
                <a:gd name="T39" fmla="*/ 2147483647 h 1091"/>
                <a:gd name="T40" fmla="*/ 2147483647 w 1377"/>
                <a:gd name="T41" fmla="*/ 2147483647 h 1091"/>
                <a:gd name="T42" fmla="*/ 2147483647 w 1377"/>
                <a:gd name="T43" fmla="*/ 2147483647 h 1091"/>
                <a:gd name="T44" fmla="*/ 2147483647 w 1377"/>
                <a:gd name="T45" fmla="*/ 2147483647 h 1091"/>
                <a:gd name="T46" fmla="*/ 2147483647 w 1377"/>
                <a:gd name="T47" fmla="*/ 2147483647 h 1091"/>
                <a:gd name="T48" fmla="*/ 2147483647 w 1377"/>
                <a:gd name="T49" fmla="*/ 2147483647 h 1091"/>
                <a:gd name="T50" fmla="*/ 2147483647 w 1377"/>
                <a:gd name="T51" fmla="*/ 2147483647 h 1091"/>
                <a:gd name="T52" fmla="*/ 2147483647 w 1377"/>
                <a:gd name="T53" fmla="*/ 2147483647 h 1091"/>
                <a:gd name="T54" fmla="*/ 2147483647 w 1377"/>
                <a:gd name="T55" fmla="*/ 2147483647 h 1091"/>
                <a:gd name="T56" fmla="*/ 2147483647 w 1377"/>
                <a:gd name="T57" fmla="*/ 2147483647 h 1091"/>
                <a:gd name="T58" fmla="*/ 2147483647 w 1377"/>
                <a:gd name="T59" fmla="*/ 2147483647 h 1091"/>
                <a:gd name="T60" fmla="*/ 2147483647 w 1377"/>
                <a:gd name="T61" fmla="*/ 2147483647 h 1091"/>
                <a:gd name="T62" fmla="*/ 2147483647 w 1377"/>
                <a:gd name="T63" fmla="*/ 2147483647 h 1091"/>
                <a:gd name="T64" fmla="*/ 2147483647 w 1377"/>
                <a:gd name="T65" fmla="*/ 2147483647 h 1091"/>
                <a:gd name="T66" fmla="*/ 2147483647 w 1377"/>
                <a:gd name="T67" fmla="*/ 2147483647 h 1091"/>
                <a:gd name="T68" fmla="*/ 0 w 1377"/>
                <a:gd name="T69" fmla="*/ 2147483647 h 109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77" h="1091">
                  <a:moveTo>
                    <a:pt x="0" y="128"/>
                  </a:moveTo>
                  <a:lnTo>
                    <a:pt x="0" y="104"/>
                  </a:lnTo>
                  <a:lnTo>
                    <a:pt x="3" y="79"/>
                  </a:lnTo>
                  <a:lnTo>
                    <a:pt x="7" y="65"/>
                  </a:lnTo>
                  <a:lnTo>
                    <a:pt x="12" y="53"/>
                  </a:lnTo>
                  <a:lnTo>
                    <a:pt x="19" y="42"/>
                  </a:lnTo>
                  <a:lnTo>
                    <a:pt x="30" y="30"/>
                  </a:lnTo>
                  <a:lnTo>
                    <a:pt x="42" y="19"/>
                  </a:lnTo>
                  <a:lnTo>
                    <a:pt x="53" y="12"/>
                  </a:lnTo>
                  <a:lnTo>
                    <a:pt x="67" y="6"/>
                  </a:lnTo>
                  <a:lnTo>
                    <a:pt x="79" y="3"/>
                  </a:lnTo>
                  <a:lnTo>
                    <a:pt x="104" y="0"/>
                  </a:lnTo>
                  <a:lnTo>
                    <a:pt x="128" y="0"/>
                  </a:lnTo>
                  <a:lnTo>
                    <a:pt x="892" y="0"/>
                  </a:lnTo>
                  <a:lnTo>
                    <a:pt x="927" y="0"/>
                  </a:lnTo>
                  <a:lnTo>
                    <a:pt x="960" y="0"/>
                  </a:lnTo>
                  <a:lnTo>
                    <a:pt x="991" y="1"/>
                  </a:lnTo>
                  <a:lnTo>
                    <a:pt x="1021" y="3"/>
                  </a:lnTo>
                  <a:lnTo>
                    <a:pt x="1048" y="6"/>
                  </a:lnTo>
                  <a:lnTo>
                    <a:pt x="1075" y="12"/>
                  </a:lnTo>
                  <a:lnTo>
                    <a:pt x="1099" y="19"/>
                  </a:lnTo>
                  <a:lnTo>
                    <a:pt x="1122" y="30"/>
                  </a:lnTo>
                  <a:lnTo>
                    <a:pt x="1145" y="42"/>
                  </a:lnTo>
                  <a:lnTo>
                    <a:pt x="1166" y="58"/>
                  </a:lnTo>
                  <a:lnTo>
                    <a:pt x="1185" y="74"/>
                  </a:lnTo>
                  <a:lnTo>
                    <a:pt x="1204" y="94"/>
                  </a:lnTo>
                  <a:lnTo>
                    <a:pt x="1240" y="137"/>
                  </a:lnTo>
                  <a:lnTo>
                    <a:pt x="1274" y="181"/>
                  </a:lnTo>
                  <a:lnTo>
                    <a:pt x="1320" y="242"/>
                  </a:lnTo>
                  <a:lnTo>
                    <a:pt x="1343" y="272"/>
                  </a:lnTo>
                  <a:lnTo>
                    <a:pt x="1361" y="302"/>
                  </a:lnTo>
                  <a:lnTo>
                    <a:pt x="1367" y="317"/>
                  </a:lnTo>
                  <a:lnTo>
                    <a:pt x="1372" y="331"/>
                  </a:lnTo>
                  <a:lnTo>
                    <a:pt x="1375" y="346"/>
                  </a:lnTo>
                  <a:lnTo>
                    <a:pt x="1377" y="363"/>
                  </a:lnTo>
                  <a:lnTo>
                    <a:pt x="1375" y="379"/>
                  </a:lnTo>
                  <a:lnTo>
                    <a:pt x="1372" y="395"/>
                  </a:lnTo>
                  <a:lnTo>
                    <a:pt x="1367" y="410"/>
                  </a:lnTo>
                  <a:lnTo>
                    <a:pt x="1359" y="425"/>
                  </a:lnTo>
                  <a:lnTo>
                    <a:pt x="1341" y="455"/>
                  </a:lnTo>
                  <a:lnTo>
                    <a:pt x="1320" y="485"/>
                  </a:lnTo>
                  <a:lnTo>
                    <a:pt x="1137" y="727"/>
                  </a:lnTo>
                  <a:lnTo>
                    <a:pt x="682" y="727"/>
                  </a:lnTo>
                  <a:lnTo>
                    <a:pt x="978" y="333"/>
                  </a:lnTo>
                  <a:lnTo>
                    <a:pt x="987" y="321"/>
                  </a:lnTo>
                  <a:lnTo>
                    <a:pt x="996" y="309"/>
                  </a:lnTo>
                  <a:lnTo>
                    <a:pt x="1003" y="296"/>
                  </a:lnTo>
                  <a:lnTo>
                    <a:pt x="1009" y="282"/>
                  </a:lnTo>
                  <a:lnTo>
                    <a:pt x="1014" y="268"/>
                  </a:lnTo>
                  <a:lnTo>
                    <a:pt x="1015" y="253"/>
                  </a:lnTo>
                  <a:lnTo>
                    <a:pt x="1015" y="245"/>
                  </a:lnTo>
                  <a:lnTo>
                    <a:pt x="1014" y="238"/>
                  </a:lnTo>
                  <a:lnTo>
                    <a:pt x="1012" y="230"/>
                  </a:lnTo>
                  <a:lnTo>
                    <a:pt x="1009" y="223"/>
                  </a:lnTo>
                  <a:lnTo>
                    <a:pt x="1005" y="216"/>
                  </a:lnTo>
                  <a:lnTo>
                    <a:pt x="1000" y="210"/>
                  </a:lnTo>
                  <a:lnTo>
                    <a:pt x="994" y="204"/>
                  </a:lnTo>
                  <a:lnTo>
                    <a:pt x="990" y="199"/>
                  </a:lnTo>
                  <a:lnTo>
                    <a:pt x="976" y="192"/>
                  </a:lnTo>
                  <a:lnTo>
                    <a:pt x="963" y="186"/>
                  </a:lnTo>
                  <a:lnTo>
                    <a:pt x="948" y="183"/>
                  </a:lnTo>
                  <a:lnTo>
                    <a:pt x="932" y="181"/>
                  </a:lnTo>
                  <a:lnTo>
                    <a:pt x="917" y="181"/>
                  </a:lnTo>
                  <a:lnTo>
                    <a:pt x="902" y="181"/>
                  </a:lnTo>
                  <a:lnTo>
                    <a:pt x="546" y="181"/>
                  </a:lnTo>
                  <a:lnTo>
                    <a:pt x="546" y="1091"/>
                  </a:lnTo>
                  <a:lnTo>
                    <a:pt x="181" y="1091"/>
                  </a:lnTo>
                  <a:lnTo>
                    <a:pt x="181" y="181"/>
                  </a:lnTo>
                  <a:lnTo>
                    <a:pt x="0" y="181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/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2764" y="2412849"/>
            <a:ext cx="10363200" cy="1500187"/>
          </a:xfrm>
        </p:spPr>
        <p:txBody>
          <a:bodyPr>
            <a:normAutofit/>
          </a:bodyPr>
          <a:lstStyle>
            <a:lvl1pPr marL="0" indent="0">
              <a:buNone/>
              <a:defRPr sz="2933">
                <a:solidFill>
                  <a:schemeClr val="tx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46636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1627-B9DD-47DD-9640-71288946F94A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BEB7F-43DD-4234-903D-6E691AFE6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444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1627-B9DD-47DD-9640-71288946F94A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BEB7F-43DD-4234-903D-6E691AFE6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714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1627-B9DD-47DD-9640-71288946F94A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BEB7F-43DD-4234-903D-6E691AFE6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085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1627-B9DD-47DD-9640-71288946F94A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BEB7F-43DD-4234-903D-6E691AFE6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716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1627-B9DD-47DD-9640-71288946F94A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BEB7F-43DD-4234-903D-6E691AFE6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248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1627-B9DD-47DD-9640-71288946F94A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BEB7F-43DD-4234-903D-6E691AFE6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860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1627-B9DD-47DD-9640-71288946F94A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BEB7F-43DD-4234-903D-6E691AFE6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920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1627-B9DD-47DD-9640-71288946F94A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BEB7F-43DD-4234-903D-6E691AFE6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394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1627-B9DD-47DD-9640-71288946F94A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CBEB7F-43DD-4234-903D-6E691AFE6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71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7.png"/><Relationship Id="rId3" Type="http://schemas.openxmlformats.org/officeDocument/2006/relationships/video" Target="../media/media1.mp4"/><Relationship Id="rId7" Type="http://schemas.openxmlformats.org/officeDocument/2006/relationships/video" Target="../media/media3.mp4"/><Relationship Id="rId12" Type="http://schemas.openxmlformats.org/officeDocument/2006/relationships/image" Target="../media/image6.png"/><Relationship Id="rId2" Type="http://schemas.microsoft.com/office/2007/relationships/media" Target="../media/media1.mp4"/><Relationship Id="rId1" Type="http://schemas.openxmlformats.org/officeDocument/2006/relationships/vmlDrawing" Target="../drawings/vmlDrawing1.vml"/><Relationship Id="rId6" Type="http://schemas.microsoft.com/office/2007/relationships/media" Target="../media/media3.mp4"/><Relationship Id="rId11" Type="http://schemas.openxmlformats.org/officeDocument/2006/relationships/image" Target="../media/image5.png"/><Relationship Id="rId5" Type="http://schemas.openxmlformats.org/officeDocument/2006/relationships/video" Target="../media/media2.mp4"/><Relationship Id="rId10" Type="http://schemas.openxmlformats.org/officeDocument/2006/relationships/image" Target="../media/image4.emf"/><Relationship Id="rId4" Type="http://schemas.microsoft.com/office/2007/relationships/media" Target="../media/media2.mp4"/><Relationship Id="rId9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13" Type="http://schemas.openxmlformats.org/officeDocument/2006/relationships/image" Target="../media/image12.png"/><Relationship Id="rId3" Type="http://schemas.microsoft.com/office/2007/relationships/media" Target="../media/media5.mp4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1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video" Target="../media/media6.wmv"/><Relationship Id="rId11" Type="http://schemas.openxmlformats.org/officeDocument/2006/relationships/image" Target="../media/image10.png"/><Relationship Id="rId5" Type="http://schemas.microsoft.com/office/2007/relationships/media" Target="../media/media6.wmv"/><Relationship Id="rId10" Type="http://schemas.openxmlformats.org/officeDocument/2006/relationships/image" Target="../media/image9.png"/><Relationship Id="rId4" Type="http://schemas.openxmlformats.org/officeDocument/2006/relationships/video" Target="../media/media5.mp4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microsoft.com/office/2007/relationships/media" Target="../media/media8.mp4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2.png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video" Target="../media/media9.mp4"/><Relationship Id="rId11" Type="http://schemas.openxmlformats.org/officeDocument/2006/relationships/image" Target="../media/image21.png"/><Relationship Id="rId5" Type="http://schemas.microsoft.com/office/2007/relationships/media" Target="../media/media9.mp4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video" Target="../media/media8.mp4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video" Target="../media/media10.wmv"/><Relationship Id="rId1" Type="http://schemas.microsoft.com/office/2007/relationships/media" Target="../media/media10.wmv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wmf"/><Relationship Id="rId10" Type="http://schemas.openxmlformats.org/officeDocument/2006/relationships/image" Target="../media/image34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40.png"/><Relationship Id="rId7" Type="http://schemas.openxmlformats.org/officeDocument/2006/relationships/image" Target="../media/image3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37.w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3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3" descr="D:\Высокоскоростные\Ласточка и Сапсан на тит лист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870" y="-73335"/>
            <a:ext cx="9310222" cy="3427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7" descr="E:\2017\Февраль\ПРЕЗЕНТАЦИИ ШАБЛОНЫ для Ц\ppt\слайд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318" y="71968"/>
            <a:ext cx="12206637" cy="6860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Text Placeholder 7"/>
          <p:cNvSpPr txBox="1">
            <a:spLocks/>
          </p:cNvSpPr>
          <p:nvPr/>
        </p:nvSpPr>
        <p:spPr>
          <a:xfrm>
            <a:off x="473521" y="6270573"/>
            <a:ext cx="3542019" cy="510116"/>
          </a:xfrm>
          <a:prstGeom prst="rect">
            <a:avLst/>
          </a:prstGeom>
        </p:spPr>
        <p:txBody>
          <a:bodyPr>
            <a:normAutofit/>
          </a:bodyPr>
          <a:lstStyle>
            <a:lvl1pPr marL="457155" indent="-45715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kumimoji="1" sz="2100" kern="1200">
                <a:solidFill>
                  <a:schemeClr val="tx1"/>
                </a:solidFill>
                <a:latin typeface="Verdana" pitchFamily="34" charset="0"/>
                <a:ea typeface="Arial" charset="0"/>
                <a:cs typeface="Verdana" pitchFamily="34" charset="0"/>
              </a:defRPr>
            </a:lvl1pPr>
            <a:lvl2pPr marL="990502" indent="-38096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kumimoji="1" sz="21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523849" indent="-30476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kumimoji="1" sz="21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2133387" indent="-30476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kumimoji="1" sz="21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742926" indent="-30476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1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3352464" indent="-304768" algn="l" defTabSz="121908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005" indent="-304768" algn="l" defTabSz="121908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544" indent="-304768" algn="l" defTabSz="121908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082" indent="-304768" algn="l" defTabSz="121908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kumimoji="0" lang="ru-RU" sz="1600" b="1" dirty="0" smtClean="0">
                <a:solidFill>
                  <a:srgbClr val="0070C0"/>
                </a:solidFill>
                <a:ea typeface="Arial" pitchFamily="34" charset="0"/>
              </a:rPr>
              <a:t>04 - 06 октября 2022 г</a:t>
            </a:r>
            <a:r>
              <a:rPr kumimoji="0" lang="ru-RU" sz="1600" b="1" dirty="0">
                <a:solidFill>
                  <a:srgbClr val="0070C0"/>
                </a:solidFill>
                <a:ea typeface="Arial" pitchFamily="34" charset="0"/>
              </a:rPr>
              <a:t>. </a:t>
            </a:r>
            <a:endParaRPr kumimoji="0" lang="en-US" sz="1600" b="1" dirty="0">
              <a:solidFill>
                <a:srgbClr val="0070C0"/>
              </a:solidFill>
              <a:ea typeface="Arial" pitchFamily="34" charset="0"/>
            </a:endParaRPr>
          </a:p>
        </p:txBody>
      </p:sp>
      <p:sp>
        <p:nvSpPr>
          <p:cNvPr id="44" name="Заголовок 2"/>
          <p:cNvSpPr txBox="1">
            <a:spLocks/>
          </p:cNvSpPr>
          <p:nvPr/>
        </p:nvSpPr>
        <p:spPr bwMode="auto">
          <a:xfrm>
            <a:off x="804125" y="3480597"/>
            <a:ext cx="8868229" cy="751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830" tIns="60914" rIns="121830" bIns="60914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900" kern="1200">
                <a:solidFill>
                  <a:schemeClr val="tx1"/>
                </a:solidFill>
                <a:latin typeface="Verdana" pitchFamily="34" charset="0"/>
                <a:ea typeface="Arial" charset="0"/>
                <a:cs typeface="Verdana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Verdana" charset="0"/>
                <a:ea typeface="Arial" charset="0"/>
                <a:cs typeface="Verdana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Verdana" charset="0"/>
                <a:ea typeface="Arial" charset="0"/>
                <a:cs typeface="Verdana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Verdana" charset="0"/>
                <a:ea typeface="Arial" charset="0"/>
                <a:cs typeface="Verdana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Verdana" charset="0"/>
                <a:ea typeface="Arial" charset="0"/>
                <a:cs typeface="Verdana" charset="0"/>
              </a:defRPr>
            </a:lvl5pPr>
            <a:lvl6pPr marL="609539" algn="l" rtl="0" fontAlgn="base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6pPr>
            <a:lvl7pPr marL="1219080" algn="l" rtl="0" fontAlgn="base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7pPr>
            <a:lvl8pPr marL="1828618" algn="l" rtl="0" fontAlgn="base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8pPr>
            <a:lvl9pPr marL="2438158" algn="l" rtl="0" fontAlgn="base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9pPr>
          </a:lstStyle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OVERVIEW OF WHEEL, RAIL </a:t>
            </a:r>
            <a:r>
              <a:rPr 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TRACK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 PREDICTION MODELS</a:t>
            </a:r>
            <a:endParaRPr kumimoji="0" lang="ru-RU" sz="2000" b="1" dirty="0">
              <a:solidFill>
                <a:schemeClr val="bg1"/>
              </a:solidFill>
              <a:latin typeface="Times New Roman" panose="02020603050405020304" pitchFamily="18" charset="0"/>
              <a:ea typeface="Arial" pitchFamily="34" charset="0"/>
              <a:cs typeface="Times New Roman" panose="02020603050405020304" pitchFamily="18" charset="0"/>
            </a:endParaRPr>
          </a:p>
        </p:txBody>
      </p:sp>
      <p:sp>
        <p:nvSpPr>
          <p:cNvPr id="45" name="Rectangle 1"/>
          <p:cNvSpPr>
            <a:spLocks noChangeArrowheads="1"/>
          </p:cNvSpPr>
          <p:nvPr/>
        </p:nvSpPr>
        <p:spPr bwMode="auto">
          <a:xfrm>
            <a:off x="98436" y="4517649"/>
            <a:ext cx="12100884" cy="666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399FF">
                        <a:alpha val="28998"/>
                      </a:srgbClr>
                    </a:gs>
                    <a:gs pos="100000">
                      <a:srgbClr val="99CCFF">
                        <a:alpha val="21001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11871" tIns="55938" rIns="111871" bIns="55938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Коссов</a:t>
            </a:r>
            <a: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В.С. д.т.н., Волохов Г.М. д.т.н</a:t>
            </a:r>
            <a:r>
              <a:rPr lang="ru-RU" sz="1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., </a:t>
            </a:r>
            <a:r>
              <a:rPr lang="ru-RU" sz="1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Оганьян</a:t>
            </a:r>
            <a: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Э.С. д.т.н</a:t>
            </a:r>
            <a:r>
              <a:rPr lang="ru-RU" sz="1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Князев Д.А. к.т.н., Протопопов А.Л. к.т.н., Спиров А.В. </a:t>
            </a:r>
            <a:r>
              <a:rPr lang="ru-RU" sz="1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800" b="1" dirty="0">
              <a:solidFill>
                <a:srgbClr val="0070C0"/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6" name="TextBox 64"/>
          <p:cNvSpPr txBox="1">
            <a:spLocks noChangeArrowheads="1"/>
          </p:cNvSpPr>
          <p:nvPr/>
        </p:nvSpPr>
        <p:spPr bwMode="auto">
          <a:xfrm>
            <a:off x="427942" y="5985665"/>
            <a:ext cx="1996060" cy="36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30" tIns="60914" rIns="121830" bIns="60914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АО «ВНИКТИ»</a:t>
            </a:r>
          </a:p>
        </p:txBody>
      </p:sp>
    </p:spTree>
    <p:extLst>
      <p:ext uri="{BB962C8B-B14F-4D97-AF65-F5344CB8AC3E}">
        <p14:creationId xmlns:p14="http://schemas.microsoft.com/office/powerpoint/2010/main" val="272470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190"/>
            <a:ext cx="12192000" cy="627429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Artificial Intelligence-based Models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13217" y="5818561"/>
            <a:ext cx="7078783" cy="3516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трехслойной нейронной сети, используемой в настоящем 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исследовании</a:t>
            </a:r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D:\Диск Д\Мои документы\Переводы\2022\Новая папка (2)\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895" y="1125422"/>
            <a:ext cx="6049108" cy="442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24745" t="14450" r="18536" b="21466"/>
          <a:stretch/>
        </p:blipFill>
        <p:spPr bwMode="auto">
          <a:xfrm>
            <a:off x="70337" y="679935"/>
            <a:ext cx="6072557" cy="48064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31909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7"/>
          <p:cNvSpPr>
            <a:spLocks noChangeArrowheads="1"/>
          </p:cNvSpPr>
          <p:nvPr/>
        </p:nvSpPr>
        <p:spPr bwMode="auto">
          <a:xfrm>
            <a:off x="1524001" y="43935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377"/>
            <a:endParaRPr lang="ru-RU" altLang="ru-RU">
              <a:latin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477" y="2468894"/>
            <a:ext cx="1201918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 Сравнительные усталостные испытания шлифованных и нешлифованных натурных рельсов по схеме изгиба  с наработкой </a:t>
            </a:r>
            <a:r>
              <a:rPr lang="ru-RU" sz="1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 0                до 2,5 млрд тонн брутто</a:t>
            </a: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just">
              <a:defRPr/>
            </a:pPr>
            <a:r>
              <a:rPr lang="ru-RU" sz="1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Решаемые задачи</a:t>
            </a: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 - глубина шлифовки; </a:t>
            </a:r>
          </a:p>
          <a:p>
            <a:pPr algn="just">
              <a:defRPr/>
            </a:pP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     - после какой наработки, шлифовка особенно эффективна.</a:t>
            </a:r>
          </a:p>
          <a:p>
            <a:pPr algn="just">
              <a:defRPr/>
            </a:pP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 Усталостные испытания натурных рельсов с наработкой от 0 до  2,5 млрд тонн брутто на базе </a:t>
            </a:r>
            <a:r>
              <a:rPr lang="ru-RU" sz="1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контактную усталость</a:t>
            </a: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just">
              <a:defRPr/>
            </a:pPr>
            <a:r>
              <a:rPr lang="ru-RU" sz="1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Решаемые задачи</a:t>
            </a: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</a:p>
          <a:p>
            <a:pPr marL="809605" algn="just">
              <a:defRPr/>
            </a:pP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определение характеристик сопротивления усталости (изгибной, контактной, контактно-изгибной);</a:t>
            </a:r>
          </a:p>
          <a:p>
            <a:pPr marL="809605" lvl="2" algn="just">
              <a:defRPr/>
            </a:pP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изменение прочностных свойств рельсовой стали -  </a:t>
            </a:r>
            <a:r>
              <a:rPr lang="el-GR" sz="1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σ</a:t>
            </a:r>
            <a:r>
              <a:rPr lang="en-US" sz="1200" baseline="300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</a:t>
            </a:r>
            <a:r>
              <a:rPr lang="ru-RU" sz="12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</a:t>
            </a:r>
            <a:r>
              <a:rPr lang="ru-RU" sz="1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</a:t>
            </a:r>
            <a:r>
              <a:rPr lang="ru-RU" sz="1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1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Symbol"/>
              </a:rPr>
              <a:t></a:t>
            </a:r>
            <a:r>
              <a:rPr lang="en-US" sz="1200" baseline="30000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Symbol"/>
              </a:rPr>
              <a:t>t</a:t>
            </a:r>
            <a:r>
              <a:rPr lang="en-US" sz="1200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Symbol"/>
              </a:rPr>
              <a:t>k</a:t>
            </a:r>
            <a:r>
              <a:rPr lang="ru-RU" sz="1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зависимости от   наработки </a:t>
            </a:r>
            <a:r>
              <a:rPr lang="ru-RU" sz="1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 0 до    2,5 млрд тонн брутто </a:t>
            </a: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далее с учетом риска эксплуатации;</a:t>
            </a:r>
          </a:p>
          <a:p>
            <a:pPr marL="809605" lvl="1" algn="just">
              <a:defRPr/>
            </a:pP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уточнение параметров правой ветви кривой усталости;</a:t>
            </a:r>
          </a:p>
          <a:p>
            <a:pPr marL="809605" lvl="2" algn="just">
              <a:defRPr/>
            </a:pP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верификация математической модели по оценке ресурса рельса с учетом риска его разрушения.</a:t>
            </a:r>
          </a:p>
          <a:p>
            <a:pPr marL="0" lvl="2" algn="just">
              <a:defRPr/>
            </a:pP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 Учёт эксплуатационных факторов:</a:t>
            </a:r>
          </a:p>
          <a:p>
            <a:pPr marL="0" lvl="2" indent="355591" algn="just">
              <a:defRPr/>
            </a:pP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с</a:t>
            </a: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остояние рельсошпальной решётки;</a:t>
            </a:r>
          </a:p>
          <a:p>
            <a:pPr marL="0" lvl="2" indent="355591" algn="just">
              <a:defRPr/>
            </a:pP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с</a:t>
            </a: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остояние круга катания колёс;</a:t>
            </a:r>
          </a:p>
          <a:p>
            <a:pPr marL="0" lvl="2" indent="355591" algn="just">
              <a:defRPr/>
            </a:pP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ф</a:t>
            </a:r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актический пропущенный тоннаж по величине и последовательности.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060894600"/>
              </p:ext>
            </p:extLst>
          </p:nvPr>
        </p:nvGraphicFramePr>
        <p:xfrm>
          <a:off x="-1" y="926444"/>
          <a:ext cx="12191999" cy="830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29478" y="1892829"/>
            <a:ext cx="12191999" cy="523220"/>
            <a:chOff x="-81362" y="1679194"/>
            <a:chExt cx="9036496" cy="502773"/>
          </a:xfrm>
        </p:grpSpPr>
        <p:sp>
          <p:nvSpPr>
            <p:cNvPr id="3" name="TextBox 2"/>
            <p:cNvSpPr txBox="1"/>
            <p:nvPr/>
          </p:nvSpPr>
          <p:spPr>
            <a:xfrm>
              <a:off x="-81362" y="1679194"/>
              <a:ext cx="9036496" cy="502773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AFC3C9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МЕТОД</a:t>
              </a:r>
              <a:r>
                <a:rPr lang="ru-RU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расчётно-экспериментальный на натурных образцах рельсов с наработкой </a:t>
              </a:r>
              <a:r>
                <a:rPr lang="ru-RU" sz="1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 (</a:t>
              </a:r>
              <a:r>
                <a:rPr lang="ru-RU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новый</a:t>
              </a:r>
              <a:r>
                <a:rPr lang="ru-RU" sz="1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 – 25% - 50% - 75% - 100%  ресурса 	            </a:t>
              </a:r>
              <a:r>
                <a:rPr lang="ru-RU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определение ресурса до </a:t>
              </a:r>
              <a:r>
                <a:rPr lang="ru-RU" sz="1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2,5 млрд. тонн брутто </a:t>
              </a:r>
              <a:r>
                <a:rPr lang="ru-RU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 далее с учетом рисков эксплуатации                              :</a:t>
              </a:r>
            </a:p>
          </p:txBody>
        </p:sp>
        <p:sp>
          <p:nvSpPr>
            <p:cNvPr id="4" name="Стрелка вправо 3"/>
            <p:cNvSpPr/>
            <p:nvPr/>
          </p:nvSpPr>
          <p:spPr>
            <a:xfrm>
              <a:off x="5191042" y="2049459"/>
              <a:ext cx="576064" cy="91027"/>
            </a:xfrm>
            <a:prstGeom prst="rightArrow">
              <a:avLst>
                <a:gd name="adj1" fmla="val 50000"/>
                <a:gd name="adj2" fmla="val 15172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</p:grpSp>
      <p:sp>
        <p:nvSpPr>
          <p:cNvPr id="15" name="Rectangle 37"/>
          <p:cNvSpPr>
            <a:spLocks noChangeArrowheads="1"/>
          </p:cNvSpPr>
          <p:nvPr/>
        </p:nvSpPr>
        <p:spPr bwMode="auto">
          <a:xfrm>
            <a:off x="1524001" y="43935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377"/>
            <a:endParaRPr lang="ru-RU" altLang="ru-RU">
              <a:latin typeface="Arial" pitchFamily="34" charset="0"/>
            </a:endParaRPr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1524001" y="-2231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 sz="2400"/>
          </a:p>
        </p:txBody>
      </p:sp>
      <p:sp>
        <p:nvSpPr>
          <p:cNvPr id="21" name="Rectangle 126"/>
          <p:cNvSpPr>
            <a:spLocks noChangeArrowheads="1"/>
          </p:cNvSpPr>
          <p:nvPr/>
        </p:nvSpPr>
        <p:spPr bwMode="auto">
          <a:xfrm>
            <a:off x="1524001" y="-230831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2400">
              <a:latin typeface="Calibri" pitchFamily="34" charset="0"/>
            </a:endParaRPr>
          </a:p>
        </p:txBody>
      </p:sp>
      <p:sp>
        <p:nvSpPr>
          <p:cNvPr id="22" name="Rectangle 37"/>
          <p:cNvSpPr>
            <a:spLocks noChangeArrowheads="1"/>
          </p:cNvSpPr>
          <p:nvPr/>
        </p:nvSpPr>
        <p:spPr bwMode="auto">
          <a:xfrm>
            <a:off x="1524001" y="43935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377"/>
            <a:endParaRPr lang="ru-RU" altLang="ru-RU">
              <a:latin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" y="-27384"/>
            <a:ext cx="12191999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67" b="1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VERIFICATION </a:t>
            </a:r>
            <a:r>
              <a:rPr lang="en-US" sz="1867" b="1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PROGRAM FOR</a:t>
            </a:r>
            <a:endParaRPr lang="ru-RU" sz="1867" b="1" dirty="0"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US" sz="1867" b="1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WHEEL, RAIL AND TRACK LIFE PREDICTION MODELS</a:t>
            </a:r>
            <a:endParaRPr lang="ru-RU" sz="1867" b="1" dirty="0"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Номер слайда 1"/>
          <p:cNvSpPr txBox="1">
            <a:spLocks/>
          </p:cNvSpPr>
          <p:nvPr/>
        </p:nvSpPr>
        <p:spPr bwMode="auto">
          <a:xfrm>
            <a:off x="10000616" y="6601598"/>
            <a:ext cx="683568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0B230781-A048-4104-86BD-815D242C138C}" type="slidenum">
              <a:rPr lang="ru-RU" altLang="ru-RU" sz="1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11</a:t>
            </a:fld>
            <a:endParaRPr lang="ru-RU" alt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48682" y="5253203"/>
            <a:ext cx="12270159" cy="1733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Цель – </a:t>
            </a:r>
            <a:r>
              <a:rPr lang="ru-RU" sz="1600" dirty="0"/>
              <a:t>разработка </a:t>
            </a:r>
            <a:r>
              <a:rPr lang="ru-RU" sz="1600" dirty="0" smtClean="0"/>
              <a:t>цифровой модели </a:t>
            </a:r>
            <a:r>
              <a:rPr lang="ru-RU" sz="1600" b="1" dirty="0"/>
              <a:t>«</a:t>
            </a:r>
            <a:r>
              <a:rPr lang="ru-RU" sz="1600" b="1" i="1" dirty="0"/>
              <a:t>виртуальный железнодорожный полигон»</a:t>
            </a:r>
            <a:r>
              <a:rPr lang="ru-RU" sz="1600" dirty="0"/>
              <a:t>, для которого смоделировать фактические протяженности прямых, кривых, описать техническое состояние шпальной решетки, жесткости пути, ввести допускаемые величины отступлений и их </a:t>
            </a:r>
            <a:r>
              <a:rPr lang="ru-RU" sz="1600" dirty="0" err="1"/>
              <a:t>частости</a:t>
            </a:r>
            <a:r>
              <a:rPr lang="ru-RU" sz="1600" dirty="0"/>
              <a:t> на км протяженности и величину массы и скорости вождения составов, </a:t>
            </a:r>
            <a:r>
              <a:rPr lang="ru-RU" sz="1600" dirty="0" err="1"/>
              <a:t>частости</a:t>
            </a:r>
            <a:r>
              <a:rPr lang="ru-RU" sz="1600" dirty="0"/>
              <a:t> и время торможения, дефекты и </a:t>
            </a:r>
            <a:r>
              <a:rPr lang="ru-RU" sz="1600" dirty="0" err="1"/>
              <a:t>некруглости</a:t>
            </a:r>
            <a:r>
              <a:rPr lang="ru-RU" sz="1600" dirty="0"/>
              <a:t> колёс, диапазоны изменения температур и другие существенные, определяющие ресурс факторы.</a:t>
            </a:r>
            <a:endParaRPr lang="ru-RU" sz="1600" b="1" dirty="0"/>
          </a:p>
          <a:p>
            <a:pPr lvl="0"/>
            <a:r>
              <a:rPr lang="ru-RU" sz="1867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ru-RU" sz="1867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8891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Placeholder 3"/>
          <p:cNvSpPr>
            <a:spLocks noGrp="1"/>
          </p:cNvSpPr>
          <p:nvPr>
            <p:ph type="body" idx="1"/>
          </p:nvPr>
        </p:nvSpPr>
        <p:spPr>
          <a:xfrm>
            <a:off x="292100" y="2413000"/>
            <a:ext cx="10363200" cy="1500717"/>
          </a:xfrm>
        </p:spPr>
        <p:txBody>
          <a:bodyPr/>
          <a:lstStyle/>
          <a:p>
            <a:pPr eaLnBrk="1" hangingPunct="1"/>
            <a:r>
              <a:rPr kumimoji="0" lang="en-US" dirty="0" smtClean="0">
                <a:ea typeface="Arial" pitchFamily="34" charset="0"/>
              </a:rPr>
              <a:t>Thank you for attention</a:t>
            </a:r>
            <a:endParaRPr kumimoji="0" lang="en-US" dirty="0" smtClean="0">
              <a:ea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18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" b="13386"/>
          <a:stretch/>
        </p:blipFill>
        <p:spPr bwMode="auto">
          <a:xfrm>
            <a:off x="914400" y="406401"/>
            <a:ext cx="10613291" cy="64515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28246" y="15634"/>
            <a:ext cx="53780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Track Structure Life Prediction Models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060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itle 2"/>
          <p:cNvSpPr>
            <a:spLocks noGrp="1"/>
          </p:cNvSpPr>
          <p:nvPr>
            <p:ph type="title"/>
          </p:nvPr>
        </p:nvSpPr>
        <p:spPr>
          <a:xfrm>
            <a:off x="306918" y="-48683"/>
            <a:ext cx="11391900" cy="1024468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Performance Aspects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Rolling Stock Undercarriage Model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7"/>
          <p:cNvGrpSpPr>
            <a:grpSpLocks/>
          </p:cNvGrpSpPr>
          <p:nvPr/>
        </p:nvGrpSpPr>
        <p:grpSpPr bwMode="auto">
          <a:xfrm>
            <a:off x="643911" y="3066291"/>
            <a:ext cx="5356080" cy="2882378"/>
            <a:chOff x="291381" y="3789363"/>
            <a:chExt cx="3848819" cy="2589479"/>
          </a:xfrm>
        </p:grpSpPr>
        <p:graphicFrame>
          <p:nvGraphicFramePr>
            <p:cNvPr id="4" name="Object 7"/>
            <p:cNvGraphicFramePr>
              <a:graphicFrameLocks noChangeAspect="1"/>
            </p:cNvGraphicFramePr>
            <p:nvPr/>
          </p:nvGraphicFramePr>
          <p:xfrm>
            <a:off x="755650" y="3933825"/>
            <a:ext cx="3378200" cy="2187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0" name="Диаграмма" r:id="rId9" imgW="6191128" imgH="4009961" progId="Excel.Chart.8">
                    <p:embed/>
                  </p:oleObj>
                </mc:Choice>
                <mc:Fallback>
                  <p:oleObj name="Диаграмма" r:id="rId9" imgW="6191128" imgH="4009961" progId="Excel.Chart.8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10620" t="3265" r="4088" b="4500"/>
                        <a:stretch>
                          <a:fillRect/>
                        </a:stretch>
                      </p:blipFill>
                      <p:spPr bwMode="auto">
                        <a:xfrm>
                          <a:off x="755650" y="3933825"/>
                          <a:ext cx="3378200" cy="21875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Text Box 11"/>
            <p:cNvSpPr txBox="1">
              <a:spLocks noChangeArrowheads="1"/>
            </p:cNvSpPr>
            <p:nvPr/>
          </p:nvSpPr>
          <p:spPr bwMode="auto">
            <a:xfrm rot="16200000">
              <a:off x="-828230" y="4908975"/>
              <a:ext cx="2460388" cy="2211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defTabSz="1219170">
                <a:spcBef>
                  <a:spcPct val="50000"/>
                </a:spcBef>
                <a:buNone/>
                <a:defRPr/>
              </a:pPr>
              <a:r>
                <a:rPr lang="ru-RU" altLang="ru-RU" sz="1400" kern="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силы взаимодействия, тс</a:t>
              </a:r>
            </a:p>
          </p:txBody>
        </p:sp>
        <p:sp>
          <p:nvSpPr>
            <p:cNvPr id="6" name="Text Box 12"/>
            <p:cNvSpPr txBox="1">
              <a:spLocks noChangeArrowheads="1"/>
            </p:cNvSpPr>
            <p:nvPr/>
          </p:nvSpPr>
          <p:spPr bwMode="auto">
            <a:xfrm>
              <a:off x="688275" y="6093066"/>
              <a:ext cx="3379121" cy="2857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defTabSz="1219170">
                <a:spcBef>
                  <a:spcPct val="50000"/>
                </a:spcBef>
                <a:buNone/>
                <a:defRPr/>
              </a:pPr>
              <a:r>
                <a:rPr lang="ru-RU" altLang="ru-RU" sz="1467" kern="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Время взаимодействия, сек</a:t>
              </a:r>
            </a:p>
          </p:txBody>
        </p:sp>
        <p:sp>
          <p:nvSpPr>
            <p:cNvPr id="7" name="Text Box 13"/>
            <p:cNvSpPr txBox="1">
              <a:spLocks noChangeArrowheads="1"/>
            </p:cNvSpPr>
            <p:nvPr/>
          </p:nvSpPr>
          <p:spPr bwMode="auto">
            <a:xfrm>
              <a:off x="395288" y="3789363"/>
              <a:ext cx="435043" cy="2857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defTabSz="1219170">
                <a:spcBef>
                  <a:spcPct val="50000"/>
                </a:spcBef>
                <a:buNone/>
                <a:defRPr/>
              </a:pPr>
              <a:r>
                <a:rPr lang="en-US" altLang="ru-RU" sz="1467" kern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20</a:t>
              </a:r>
              <a:endParaRPr lang="ru-RU" altLang="ru-RU" sz="1467" ker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" name="Text Box 14"/>
            <p:cNvSpPr txBox="1">
              <a:spLocks noChangeArrowheads="1"/>
            </p:cNvSpPr>
            <p:nvPr/>
          </p:nvSpPr>
          <p:spPr bwMode="auto">
            <a:xfrm>
              <a:off x="468090" y="4581529"/>
              <a:ext cx="399528" cy="2857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defTabSz="1219170">
                <a:spcBef>
                  <a:spcPct val="50000"/>
                </a:spcBef>
                <a:buNone/>
                <a:defRPr/>
              </a:pPr>
              <a:r>
                <a:rPr lang="en-US" altLang="ru-RU" sz="1467" kern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10</a:t>
              </a:r>
              <a:endParaRPr lang="ru-RU" altLang="ru-RU" sz="1467" ker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" name="Text Box 15"/>
            <p:cNvSpPr txBox="1">
              <a:spLocks noChangeArrowheads="1"/>
            </p:cNvSpPr>
            <p:nvPr/>
          </p:nvSpPr>
          <p:spPr bwMode="auto">
            <a:xfrm>
              <a:off x="468090" y="5877541"/>
              <a:ext cx="429715" cy="2857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defTabSz="1219170">
                <a:spcBef>
                  <a:spcPct val="50000"/>
                </a:spcBef>
                <a:buNone/>
                <a:defRPr/>
              </a:pPr>
              <a:r>
                <a:rPr lang="ru-RU" altLang="ru-RU" sz="1467" kern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-5</a:t>
              </a:r>
            </a:p>
          </p:txBody>
        </p:sp>
        <p:sp>
          <p:nvSpPr>
            <p:cNvPr id="10" name="Text Box 16"/>
            <p:cNvSpPr txBox="1">
              <a:spLocks noChangeArrowheads="1"/>
            </p:cNvSpPr>
            <p:nvPr/>
          </p:nvSpPr>
          <p:spPr bwMode="auto">
            <a:xfrm>
              <a:off x="2124802" y="5633468"/>
              <a:ext cx="605507" cy="2857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defTabSz="1219170">
                <a:spcBef>
                  <a:spcPct val="50000"/>
                </a:spcBef>
                <a:buNone/>
                <a:defRPr/>
              </a:pPr>
              <a:r>
                <a:rPr lang="ru-RU" altLang="ru-RU" sz="1467" kern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0,0</a:t>
              </a:r>
              <a:r>
                <a:rPr lang="en-US" altLang="ru-RU" sz="1467" kern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4</a:t>
              </a:r>
              <a:endParaRPr lang="ru-RU" altLang="ru-RU" sz="1467" ker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1" name="Text Box 17"/>
            <p:cNvSpPr txBox="1">
              <a:spLocks noChangeArrowheads="1"/>
            </p:cNvSpPr>
            <p:nvPr/>
          </p:nvSpPr>
          <p:spPr bwMode="auto">
            <a:xfrm>
              <a:off x="611921" y="5373695"/>
              <a:ext cx="431491" cy="2488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defTabSz="1219170">
                <a:spcBef>
                  <a:spcPct val="50000"/>
                </a:spcBef>
                <a:buNone/>
                <a:defRPr/>
              </a:pPr>
              <a:r>
                <a:rPr lang="ru-RU" altLang="ru-RU" sz="1200" kern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0,0</a:t>
              </a:r>
            </a:p>
          </p:txBody>
        </p:sp>
        <p:sp>
          <p:nvSpPr>
            <p:cNvPr id="12" name="Text Box 18"/>
            <p:cNvSpPr txBox="1">
              <a:spLocks noChangeArrowheads="1"/>
            </p:cNvSpPr>
            <p:nvPr/>
          </p:nvSpPr>
          <p:spPr bwMode="auto">
            <a:xfrm>
              <a:off x="3563104" y="5589220"/>
              <a:ext cx="577096" cy="2857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defTabSz="1219170">
                <a:spcBef>
                  <a:spcPct val="50000"/>
                </a:spcBef>
                <a:buNone/>
                <a:defRPr/>
              </a:pPr>
              <a:r>
                <a:rPr lang="ru-RU" altLang="ru-RU" sz="1467" kern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0,0</a:t>
              </a:r>
              <a:r>
                <a:rPr lang="en-US" altLang="ru-RU" sz="1467" kern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8</a:t>
              </a:r>
              <a:endParaRPr lang="ru-RU" altLang="ru-RU" sz="1467" ker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432891" y="5925277"/>
            <a:ext cx="6335184" cy="543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1219170">
              <a:spcBef>
                <a:spcPct val="0"/>
              </a:spcBef>
              <a:buNone/>
              <a:defRPr/>
            </a:pPr>
            <a:r>
              <a:rPr lang="ru-RU" altLang="ru-RU" sz="1467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Значения сил взаимодействия между колесом и остряком</a:t>
            </a:r>
            <a:r>
              <a:rPr lang="en-US" altLang="ru-RU" sz="1467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algn="ctr" defTabSz="1219170">
              <a:spcBef>
                <a:spcPct val="0"/>
              </a:spcBef>
              <a:buNone/>
              <a:defRPr/>
            </a:pPr>
            <a:r>
              <a:rPr lang="en-US" altLang="ru-RU" sz="1467" b="1" kern="0" baseline="30000" dirty="0">
                <a:solidFill>
                  <a:srgbClr val="66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ru-RU" sz="1467" b="1" kern="0" baseline="30000" dirty="0">
                <a:solidFill>
                  <a:srgbClr val="66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</a:t>
            </a:r>
            <a:r>
              <a:rPr lang="en-US" altLang="ru-RU" sz="1467" kern="0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Fx</a:t>
            </a:r>
            <a:r>
              <a:rPr lang="en-US" altLang="ru-RU" sz="1467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 </a:t>
            </a:r>
            <a:r>
              <a:rPr lang="ru-RU" altLang="ru-RU" sz="1467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</a:t>
            </a:r>
            <a:r>
              <a:rPr lang="en-US" altLang="ru-RU" sz="1467" kern="0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Fy</a:t>
            </a:r>
            <a:r>
              <a:rPr lang="en-US" altLang="ru-RU" sz="1467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r>
              <a:rPr lang="en-US" altLang="ru-RU" sz="1467" b="1" kern="0" baseline="30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ru-RU" sz="1467" b="1" kern="0" baseline="30000" dirty="0">
                <a:solidFill>
                  <a:srgbClr val="0000C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ru-RU" sz="1467" b="1" kern="0" dirty="0">
                <a:solidFill>
                  <a:srgbClr val="0000C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</a:t>
            </a:r>
            <a:r>
              <a:rPr lang="en-US" altLang="ru-RU" sz="1467" kern="0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Fz</a:t>
            </a:r>
            <a:r>
              <a:rPr lang="en-US" altLang="ru-RU" sz="1467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altLang="ru-RU" sz="1467" b="1" kern="0" baseline="30000" dirty="0">
                <a:solidFill>
                  <a:srgbClr val="A500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ru-RU" sz="1467" b="1" kern="0" dirty="0">
                <a:solidFill>
                  <a:srgbClr val="A500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ru-RU" sz="1467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n-US" altLang="ru-RU" sz="1467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</a:t>
            </a:r>
            <a:endParaRPr lang="ru-RU" altLang="ru-RU" sz="1467" kern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4" name="Group 27"/>
          <p:cNvGrpSpPr>
            <a:grpSpLocks/>
          </p:cNvGrpSpPr>
          <p:nvPr/>
        </p:nvGrpSpPr>
        <p:grpSpPr bwMode="auto">
          <a:xfrm>
            <a:off x="6192012" y="3189298"/>
            <a:ext cx="755649" cy="1073152"/>
            <a:chOff x="2705" y="2115"/>
            <a:chExt cx="357" cy="507"/>
          </a:xfrm>
        </p:grpSpPr>
        <p:sp>
          <p:nvSpPr>
            <p:cNvPr id="15" name="Line 20"/>
            <p:cNvSpPr>
              <a:spLocks noChangeShapeType="1"/>
            </p:cNvSpPr>
            <p:nvPr/>
          </p:nvSpPr>
          <p:spPr bwMode="auto">
            <a:xfrm flipH="1">
              <a:off x="2835" y="2224"/>
              <a:ext cx="227" cy="9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defTabSz="1219170">
                <a:defRPr/>
              </a:pPr>
              <a:endParaRPr lang="ru-RU" sz="2400" ker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6" name="Line 21"/>
            <p:cNvSpPr>
              <a:spLocks noChangeShapeType="1"/>
            </p:cNvSpPr>
            <p:nvPr/>
          </p:nvSpPr>
          <p:spPr bwMode="auto">
            <a:xfrm>
              <a:off x="3062" y="2224"/>
              <a:ext cx="0" cy="22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defTabSz="1219170">
                <a:defRPr/>
              </a:pPr>
              <a:endParaRPr lang="ru-RU" sz="2400" ker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7" name="Line 22"/>
            <p:cNvSpPr>
              <a:spLocks noChangeShapeType="1"/>
            </p:cNvSpPr>
            <p:nvPr/>
          </p:nvSpPr>
          <p:spPr bwMode="auto">
            <a:xfrm flipH="1" flipV="1">
              <a:off x="2880" y="2133"/>
              <a:ext cx="182" cy="9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defTabSz="1219170">
                <a:defRPr/>
              </a:pPr>
              <a:endParaRPr lang="ru-RU" sz="2400" ker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8" name="Text Box 24"/>
            <p:cNvSpPr txBox="1">
              <a:spLocks noChangeArrowheads="1"/>
            </p:cNvSpPr>
            <p:nvPr/>
          </p:nvSpPr>
          <p:spPr bwMode="auto">
            <a:xfrm>
              <a:off x="2705" y="2115"/>
              <a:ext cx="136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defTabSz="1219170">
                <a:spcBef>
                  <a:spcPct val="50000"/>
                </a:spcBef>
                <a:buNone/>
                <a:defRPr/>
              </a:pPr>
              <a:r>
                <a:rPr lang="ru-RU" altLang="ru-RU" sz="2667" kern="0" dirty="0">
                  <a:solidFill>
                    <a:srgbClr val="000000"/>
                  </a:solidFill>
                </a:rPr>
                <a:t>у</a:t>
              </a:r>
            </a:p>
          </p:txBody>
        </p:sp>
        <p:sp>
          <p:nvSpPr>
            <p:cNvPr id="19" name="Text Box 25"/>
            <p:cNvSpPr txBox="1">
              <a:spLocks noChangeArrowheads="1"/>
            </p:cNvSpPr>
            <p:nvPr/>
          </p:nvSpPr>
          <p:spPr bwMode="auto">
            <a:xfrm>
              <a:off x="2925" y="2384"/>
              <a:ext cx="136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defTabSz="1219170">
                <a:spcBef>
                  <a:spcPct val="50000"/>
                </a:spcBef>
                <a:buNone/>
                <a:defRPr/>
              </a:pPr>
              <a:r>
                <a:rPr lang="en-US" altLang="ru-RU" sz="2667" kern="0" dirty="0">
                  <a:solidFill>
                    <a:srgbClr val="000000"/>
                  </a:solidFill>
                </a:rPr>
                <a:t>z</a:t>
              </a:r>
              <a:endParaRPr lang="ru-RU" altLang="ru-RU" sz="2667" kern="0" dirty="0">
                <a:solidFill>
                  <a:srgbClr val="000000"/>
                </a:solidFill>
              </a:endParaRPr>
            </a:p>
          </p:txBody>
        </p:sp>
      </p:grpSp>
      <p:sp>
        <p:nvSpPr>
          <p:cNvPr id="23" name="Text Box 30"/>
          <p:cNvSpPr txBox="1">
            <a:spLocks noChangeArrowheads="1"/>
          </p:cNvSpPr>
          <p:nvPr/>
        </p:nvSpPr>
        <p:spPr bwMode="auto">
          <a:xfrm>
            <a:off x="6479285" y="2756925"/>
            <a:ext cx="385233" cy="502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ru-RU" sz="2667" dirty="0">
                <a:solidFill>
                  <a:srgbClr val="000000"/>
                </a:solidFill>
                <a:latin typeface="Arial" charset="0"/>
                <a:cs typeface="Arial" charset="0"/>
              </a:rPr>
              <a:t>x</a:t>
            </a:r>
            <a:endParaRPr lang="ru-RU" altLang="ru-RU" sz="2667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2255573" y="6352001"/>
            <a:ext cx="288032" cy="0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991172" y="6343156"/>
            <a:ext cx="288032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653920" y="6343156"/>
            <a:ext cx="288032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4367808" y="6338112"/>
            <a:ext cx="28803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TEL_UD5_job1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871663" y="1024390"/>
            <a:ext cx="3457640" cy="2200503"/>
          </a:xfrm>
          <a:prstGeom prst="rect">
            <a:avLst/>
          </a:prstGeom>
        </p:spPr>
      </p:pic>
      <p:pic>
        <p:nvPicPr>
          <p:cNvPr id="34" name="TEL_UD8_job1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587721" y="1112026"/>
            <a:ext cx="3929192" cy="2500605"/>
          </a:xfrm>
          <a:prstGeom prst="rect">
            <a:avLst/>
          </a:prstGeom>
        </p:spPr>
      </p:pic>
      <p:pic>
        <p:nvPicPr>
          <p:cNvPr id="35" name="TEL_UD33_job1">
            <a:hlinkClick r:id="" action="ppaction://media"/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824193" y="3717033"/>
            <a:ext cx="3466441" cy="2647012"/>
          </a:xfrm>
          <a:prstGeom prst="rect">
            <a:avLst/>
          </a:prstGeom>
        </p:spPr>
      </p:pic>
      <p:sp>
        <p:nvSpPr>
          <p:cNvPr id="28" name="Text Box 11"/>
          <p:cNvSpPr txBox="1">
            <a:spLocks noChangeArrowheads="1"/>
          </p:cNvSpPr>
          <p:nvPr/>
        </p:nvSpPr>
        <p:spPr bwMode="auto">
          <a:xfrm rot="16200000">
            <a:off x="241073" y="1522455"/>
            <a:ext cx="213356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1219170">
              <a:spcBef>
                <a:spcPct val="50000"/>
              </a:spcBef>
              <a:buNone/>
              <a:defRPr/>
            </a:pPr>
            <a:r>
              <a:rPr lang="ru-RU" altLang="ru-RU" sz="1400" kern="0" dirty="0">
                <a:solidFill>
                  <a:srgbClr val="000000"/>
                </a:solidFill>
              </a:rPr>
              <a:t>распределение скорости движения на элементах тележки, м</a:t>
            </a:r>
            <a:r>
              <a:rPr lang="en-US" altLang="ru-RU" sz="1400" kern="0" dirty="0">
                <a:solidFill>
                  <a:srgbClr val="000000"/>
                </a:solidFill>
              </a:rPr>
              <a:t>/</a:t>
            </a:r>
            <a:r>
              <a:rPr lang="ru-RU" altLang="ru-RU" sz="1400" kern="0" dirty="0">
                <a:solidFill>
                  <a:srgbClr val="000000"/>
                </a:solidFill>
              </a:rPr>
              <a:t>сек</a:t>
            </a:r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auto">
          <a:xfrm rot="16200000">
            <a:off x="5897396" y="1704143"/>
            <a:ext cx="230492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1219170">
              <a:spcBef>
                <a:spcPct val="50000"/>
              </a:spcBef>
              <a:buNone/>
              <a:defRPr/>
            </a:pPr>
            <a:r>
              <a:rPr lang="ru-RU" altLang="ru-RU" sz="1400" kern="0" dirty="0">
                <a:solidFill>
                  <a:srgbClr val="000000"/>
                </a:solidFill>
              </a:rPr>
              <a:t>распределение эквивалентных напряжений на элементах тележки, Па</a:t>
            </a:r>
          </a:p>
        </p:txBody>
      </p:sp>
      <p:sp>
        <p:nvSpPr>
          <p:cNvPr id="36" name="Text Box 11"/>
          <p:cNvSpPr txBox="1">
            <a:spLocks noChangeArrowheads="1"/>
          </p:cNvSpPr>
          <p:nvPr/>
        </p:nvSpPr>
        <p:spPr bwMode="auto">
          <a:xfrm rot="16200000">
            <a:off x="6066812" y="4746284"/>
            <a:ext cx="257943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1219170">
              <a:spcBef>
                <a:spcPct val="50000"/>
              </a:spcBef>
              <a:buNone/>
              <a:defRPr/>
            </a:pPr>
            <a:r>
              <a:rPr lang="ru-RU" altLang="ru-RU" sz="1400" kern="0" dirty="0">
                <a:solidFill>
                  <a:srgbClr val="000000"/>
                </a:solidFill>
              </a:rPr>
              <a:t>распределение эквивалентных напряжений, укрупненный вид, Па</a:t>
            </a:r>
          </a:p>
        </p:txBody>
      </p:sp>
    </p:spTree>
    <p:extLst>
      <p:ext uri="{BB962C8B-B14F-4D97-AF65-F5344CB8AC3E}">
        <p14:creationId xmlns:p14="http://schemas.microsoft.com/office/powerpoint/2010/main" val="1097155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74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374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374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33"/>
                </p:tgtEl>
              </p:cMediaNode>
            </p:video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34"/>
                </p:tgtEl>
              </p:cMediaNode>
            </p:video>
            <p:video>
              <p:cMediaNode vol="80000">
                <p:cTn id="13" repeatCount="indefinite" fill="hold" display="0">
                  <p:stCondLst>
                    <p:cond delay="indefinite"/>
                  </p:stCondLst>
                </p:cTn>
                <p:tgtEl>
                  <p:spTgt spid="3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"/>
          <p:cNvSpPr txBox="1">
            <a:spLocks/>
          </p:cNvSpPr>
          <p:nvPr/>
        </p:nvSpPr>
        <p:spPr>
          <a:xfrm>
            <a:off x="1" y="-43740"/>
            <a:ext cx="12191999" cy="901331"/>
          </a:xfrm>
          <a:prstGeom prst="rect">
            <a:avLst/>
          </a:prstGeom>
        </p:spPr>
        <p:txBody>
          <a:bodyPr lIns="121829" tIns="60913" rIns="121829" bIns="60913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200" kern="1200">
                <a:solidFill>
                  <a:schemeClr val="tx1"/>
                </a:solidFill>
                <a:latin typeface="Verdana" pitchFamily="34" charset="0"/>
                <a:ea typeface="Arial" charset="0"/>
                <a:cs typeface="Verdana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Verdana" charset="0"/>
                <a:ea typeface="Arial" charset="0"/>
                <a:cs typeface="Verdana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Verdana" charset="0"/>
                <a:ea typeface="Arial" charset="0"/>
                <a:cs typeface="Verdana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Verdana" charset="0"/>
                <a:ea typeface="Arial" charset="0"/>
                <a:cs typeface="Verdana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Verdana" charset="0"/>
                <a:ea typeface="Arial" charset="0"/>
                <a:cs typeface="Verdana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9pPr>
          </a:lstStyle>
          <a:p>
            <a:pPr eaLnBrk="1" hangingPunct="1"/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Performance Aspects</a:t>
            </a:r>
            <a:r>
              <a:rPr kumimoji="0"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 </a:t>
            </a:r>
            <a:r>
              <a:rPr kumimoji="0"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Rolling Stock Rail Track and Undercarriage Load Model</a:t>
            </a:r>
            <a:endParaRPr kumimoji="0" lang="ru-RU" sz="2400" b="1" dirty="0">
              <a:solidFill>
                <a:srgbClr val="0070C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8" t="22147" r="4019" b="8900"/>
          <a:stretch>
            <a:fillRect/>
          </a:stretch>
        </p:blipFill>
        <p:spPr bwMode="auto">
          <a:xfrm rot="-178280">
            <a:off x="7169020" y="1250382"/>
            <a:ext cx="2952067" cy="1412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566106" y="2742595"/>
            <a:ext cx="4653956" cy="600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375" tIns="45685" rIns="91375" bIns="45685">
            <a:spAutoFit/>
          </a:bodyPr>
          <a:lstStyle>
            <a:lvl1pPr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1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учет упругости рам тележек позволяет получать расчетным путем динамические напряжения в раме при моделирование движения тепловоза 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" t="17361" r="96886" b="17072"/>
          <a:stretch>
            <a:fillRect/>
          </a:stretch>
        </p:blipFill>
        <p:spPr bwMode="auto">
          <a:xfrm>
            <a:off x="6707726" y="1341565"/>
            <a:ext cx="58601" cy="1363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6220086" y="6074762"/>
            <a:ext cx="4283793" cy="261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75" tIns="45685" rIns="91375" bIns="45685">
            <a:spAutoFit/>
          </a:bodyPr>
          <a:lstStyle>
            <a:lvl1pPr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1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Живучесть боковины тележки 18-100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1612519" y="2794264"/>
            <a:ext cx="4931344" cy="769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75" tIns="45685" rIns="91375" bIns="45685">
            <a:spAutoFit/>
          </a:bodyPr>
          <a:lstStyle>
            <a:lvl1pPr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1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модель секции тепловоза построена с использованием программного комплекса динамического моделирования механических систем железнодорожного транспорта </a:t>
            </a:r>
            <a:r>
              <a:rPr lang="en-US" altLang="ru-RU" sz="11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MSC</a:t>
            </a:r>
            <a:r>
              <a:rPr lang="ru-RU" altLang="ru-RU" sz="11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en-US" altLang="ru-RU" sz="11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ADAMS</a:t>
            </a:r>
            <a:r>
              <a:rPr lang="ru-RU" altLang="ru-RU" sz="11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en-US" altLang="ru-RU" sz="11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Rail</a:t>
            </a:r>
            <a:r>
              <a:rPr lang="ru-RU" altLang="ru-RU" sz="11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8" name="t25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079317" y="782063"/>
            <a:ext cx="3654100" cy="1974863"/>
          </a:xfrm>
          <a:prstGeom prst="rect">
            <a:avLst/>
          </a:prstGeom>
        </p:spPr>
      </p:pic>
      <p:pic>
        <p:nvPicPr>
          <p:cNvPr id="9" name="pl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668624" y="3656665"/>
            <a:ext cx="4551461" cy="2459844"/>
          </a:xfrm>
          <a:prstGeom prst="rect">
            <a:avLst/>
          </a:prstGeom>
        </p:spPr>
      </p:pic>
      <p:pic>
        <p:nvPicPr>
          <p:cNvPr id="10" name="AVY1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566103" y="3826664"/>
            <a:ext cx="3812365" cy="214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54095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1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94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3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28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>
              <p:cMediaNode vol="80000">
                <p:cTn id="29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>
                <p:cTn id="30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itle 2"/>
          <p:cNvSpPr>
            <a:spLocks noGrp="1"/>
          </p:cNvSpPr>
          <p:nvPr>
            <p:ph type="title"/>
          </p:nvPr>
        </p:nvSpPr>
        <p:spPr>
          <a:xfrm>
            <a:off x="-48683" y="-48683"/>
            <a:ext cx="12240683" cy="102446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Performance Aspects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Rail Head Bending Stress Distribution at Vertical 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oading from Typical Two-Axle Bogie Wheels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2"/>
          <p:cNvSpPr>
            <a:spLocks noChangeArrowheads="1"/>
          </p:cNvSpPr>
          <p:nvPr/>
        </p:nvSpPr>
        <p:spPr bwMode="auto">
          <a:xfrm>
            <a:off x="5615947" y="1015835"/>
            <a:ext cx="5573184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3" rIns="91428" bIns="45713"/>
          <a:lstStyle>
            <a:lvl1pPr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1200" b="1" dirty="0">
                <a:latin typeface="Verdana" pitchFamily="34" charset="0"/>
              </a:rPr>
              <a:t>Распределение изгибных напряжений в рельсе при </a:t>
            </a:r>
            <a:r>
              <a:rPr lang="ru-RU" altLang="ru-RU" sz="1200" b="1" dirty="0" err="1">
                <a:latin typeface="Verdana" pitchFamily="34" charset="0"/>
              </a:rPr>
              <a:t>опирании</a:t>
            </a:r>
            <a:r>
              <a:rPr lang="ru-RU" altLang="ru-RU" sz="1200" b="1" dirty="0">
                <a:latin typeface="Verdana" pitchFamily="34" charset="0"/>
              </a:rPr>
              <a:t> шпал о грунт без начального провисания </a:t>
            </a:r>
            <a:r>
              <a:rPr lang="el-GR" altLang="ru-RU" sz="1200" b="1" dirty="0">
                <a:latin typeface="Verdana" pitchFamily="34" charset="0"/>
              </a:rPr>
              <a:t>σ</a:t>
            </a:r>
            <a:r>
              <a:rPr lang="en-US" altLang="ru-RU" sz="1200" b="1" baseline="-25000" dirty="0">
                <a:latin typeface="Verdana" pitchFamily="34" charset="0"/>
              </a:rPr>
              <a:t>xx</a:t>
            </a:r>
            <a:r>
              <a:rPr lang="ru-RU" altLang="ru-RU" sz="1200" b="1" dirty="0">
                <a:latin typeface="Verdana" pitchFamily="34" charset="0"/>
              </a:rPr>
              <a:t>, МПа </a:t>
            </a:r>
            <a:endParaRPr lang="en-US" altLang="ru-RU" sz="1200" b="1" dirty="0">
              <a:latin typeface="Verdana" pitchFamily="34" charset="0"/>
            </a:endParaRPr>
          </a:p>
        </p:txBody>
      </p:sp>
      <p:grpSp>
        <p:nvGrpSpPr>
          <p:cNvPr id="4" name="Группа 8"/>
          <p:cNvGrpSpPr>
            <a:grpSpLocks/>
          </p:cNvGrpSpPr>
          <p:nvPr/>
        </p:nvGrpSpPr>
        <p:grpSpPr bwMode="auto">
          <a:xfrm>
            <a:off x="6239934" y="1443238"/>
            <a:ext cx="4754033" cy="2698751"/>
            <a:chOff x="5110533" y="610448"/>
            <a:chExt cx="3565923" cy="2024520"/>
          </a:xfrm>
        </p:grpSpPr>
        <p:pic>
          <p:nvPicPr>
            <p:cNvPr id="5" name="Picture 151" descr="b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80" t="29289" r="36563" b="18593"/>
            <a:stretch>
              <a:fillRect/>
            </a:stretch>
          </p:blipFill>
          <p:spPr bwMode="auto">
            <a:xfrm>
              <a:off x="6894089" y="961557"/>
              <a:ext cx="1484709" cy="124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6327351" y="610448"/>
              <a:ext cx="1295400" cy="280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8" tIns="45713" rIns="91428" bIns="45713" anchor="ctr"/>
            <a:lstStyle>
              <a:lvl1pPr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/>
              <a:r>
                <a:rPr lang="ru-RU" altLang="ru-RU" sz="1067" b="1">
                  <a:solidFill>
                    <a:srgbClr val="000000"/>
                  </a:solidFill>
                  <a:latin typeface="Verdana" pitchFamily="34" charset="0"/>
                </a:rPr>
                <a:t>Зоны № 1, 3</a:t>
              </a: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7488212" y="627036"/>
              <a:ext cx="1188244" cy="280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8" tIns="45713" rIns="91428" bIns="45713" anchor="ctr"/>
            <a:lstStyle>
              <a:lvl1pPr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/>
              <a:r>
                <a:rPr lang="ru-RU" altLang="ru-RU" sz="1067" b="1">
                  <a:solidFill>
                    <a:srgbClr val="000000"/>
                  </a:solidFill>
                  <a:latin typeface="Verdana" pitchFamily="34" charset="0"/>
                </a:rPr>
                <a:t>Зона № 2</a:t>
              </a:r>
            </a:p>
          </p:txBody>
        </p:sp>
        <p:sp>
          <p:nvSpPr>
            <p:cNvPr id="8" name="Line 40"/>
            <p:cNvSpPr>
              <a:spLocks noChangeShapeType="1"/>
            </p:cNvSpPr>
            <p:nvPr/>
          </p:nvSpPr>
          <p:spPr bwMode="auto">
            <a:xfrm flipH="1">
              <a:off x="7677520" y="827064"/>
              <a:ext cx="513159" cy="3784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28" tIns="45713" rIns="91428" bIns="45713"/>
            <a:lstStyle/>
            <a:p>
              <a:endParaRPr lang="ru-RU" sz="2400"/>
            </a:p>
          </p:txBody>
        </p:sp>
        <p:pic>
          <p:nvPicPr>
            <p:cNvPr id="9" name="Picture 194" descr="b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3" t="15312" r="97455" b="15714"/>
            <a:stretch>
              <a:fillRect/>
            </a:stretch>
          </p:blipFill>
          <p:spPr bwMode="auto">
            <a:xfrm>
              <a:off x="5165303" y="1069864"/>
              <a:ext cx="82153" cy="1349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 Box 26"/>
            <p:cNvSpPr txBox="1">
              <a:spLocks noChangeArrowheads="1"/>
            </p:cNvSpPr>
            <p:nvPr/>
          </p:nvSpPr>
          <p:spPr bwMode="auto">
            <a:xfrm>
              <a:off x="5110533" y="812900"/>
              <a:ext cx="647772" cy="1924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8" tIns="45713" rIns="91428" bIns="45713"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l-GR" altLang="ru-RU" sz="1067" i="1">
                  <a:latin typeface="Verdana" pitchFamily="34" charset="0"/>
                </a:rPr>
                <a:t>σ</a:t>
              </a:r>
              <a:r>
                <a:rPr lang="en-US" altLang="ru-RU" sz="1067" i="1" baseline="-25000">
                  <a:latin typeface="Verdana" pitchFamily="34" charset="0"/>
                </a:rPr>
                <a:t>xx</a:t>
              </a:r>
              <a:r>
                <a:rPr lang="en-US" altLang="ru-RU" sz="1067" i="1">
                  <a:latin typeface="Verdana" pitchFamily="34" charset="0"/>
                </a:rPr>
                <a:t>,</a:t>
              </a:r>
              <a:r>
                <a:rPr lang="ru-RU" altLang="ru-RU" sz="1067" i="1">
                  <a:latin typeface="Verdana" pitchFamily="34" charset="0"/>
                </a:rPr>
                <a:t> М</a:t>
              </a:r>
              <a:r>
                <a:rPr lang="en-US" altLang="ru-RU" sz="1067" i="1">
                  <a:latin typeface="Verdana" pitchFamily="34" charset="0"/>
                </a:rPr>
                <a:t>P</a:t>
              </a:r>
              <a:r>
                <a:rPr lang="ru-RU" altLang="ru-RU" sz="1067" i="1">
                  <a:latin typeface="Verdana" pitchFamily="34" charset="0"/>
                </a:rPr>
                <a:t>а</a:t>
              </a:r>
              <a:endParaRPr lang="ru-RU" altLang="ru-RU" sz="667" i="1">
                <a:latin typeface="Verdana" pitchFamily="34" charset="0"/>
              </a:endParaRPr>
            </a:p>
          </p:txBody>
        </p:sp>
        <p:pic>
          <p:nvPicPr>
            <p:cNvPr id="11" name="Picture 152" descr="b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97" t="13977" r="19516" b="17023"/>
            <a:stretch>
              <a:fillRect/>
            </a:stretch>
          </p:blipFill>
          <p:spPr bwMode="auto">
            <a:xfrm>
              <a:off x="5462958" y="1069864"/>
              <a:ext cx="1377553" cy="1044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Line 27"/>
            <p:cNvSpPr>
              <a:spLocks noChangeShapeType="1"/>
            </p:cNvSpPr>
            <p:nvPr/>
          </p:nvSpPr>
          <p:spPr bwMode="auto">
            <a:xfrm flipH="1">
              <a:off x="6299966" y="880624"/>
              <a:ext cx="647700" cy="3772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28" tIns="45713" rIns="91428" bIns="45713"/>
            <a:lstStyle/>
            <a:p>
              <a:endParaRPr lang="ru-RU" sz="2400"/>
            </a:p>
          </p:txBody>
        </p:sp>
        <p:sp>
          <p:nvSpPr>
            <p:cNvPr id="13" name="Text Box 53"/>
            <p:cNvSpPr txBox="1">
              <a:spLocks noChangeArrowheads="1"/>
            </p:cNvSpPr>
            <p:nvPr/>
          </p:nvSpPr>
          <p:spPr bwMode="auto">
            <a:xfrm>
              <a:off x="5246263" y="1016304"/>
              <a:ext cx="594122" cy="342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8" tIns="45713" rIns="91428" bIns="45713"/>
            <a:lstStyle>
              <a:lvl1pPr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r>
                <a:rPr lang="ru-RU" altLang="ru-RU" sz="933" i="1">
                  <a:latin typeface="Verdana" pitchFamily="34" charset="0"/>
                </a:rPr>
                <a:t>35</a:t>
              </a:r>
            </a:p>
          </p:txBody>
        </p:sp>
        <p:sp>
          <p:nvSpPr>
            <p:cNvPr id="14" name="Text Box 53"/>
            <p:cNvSpPr txBox="1">
              <a:spLocks noChangeArrowheads="1"/>
            </p:cNvSpPr>
            <p:nvPr/>
          </p:nvSpPr>
          <p:spPr bwMode="auto">
            <a:xfrm>
              <a:off x="5220070" y="2292192"/>
              <a:ext cx="594122" cy="342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8" tIns="45713" rIns="91428" bIns="45713"/>
            <a:lstStyle>
              <a:lvl1pPr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r>
                <a:rPr lang="ru-RU" altLang="ru-RU" sz="933" i="1">
                  <a:latin typeface="Verdana" pitchFamily="34" charset="0"/>
                </a:rPr>
                <a:t>0</a:t>
              </a:r>
            </a:p>
          </p:txBody>
        </p:sp>
        <p:sp>
          <p:nvSpPr>
            <p:cNvPr id="15" name="Text Box 53"/>
            <p:cNvSpPr txBox="1">
              <a:spLocks noChangeArrowheads="1"/>
            </p:cNvSpPr>
            <p:nvPr/>
          </p:nvSpPr>
          <p:spPr bwMode="auto">
            <a:xfrm>
              <a:off x="5220070" y="1644727"/>
              <a:ext cx="594122" cy="342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8" tIns="45713" rIns="91428" bIns="45713"/>
            <a:lstStyle>
              <a:lvl1pPr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r>
                <a:rPr lang="ru-RU" altLang="ru-RU" sz="933" i="1">
                  <a:latin typeface="Verdana" pitchFamily="34" charset="0"/>
                </a:rPr>
                <a:t>17</a:t>
              </a:r>
            </a:p>
          </p:txBody>
        </p:sp>
      </p:grpSp>
      <p:graphicFrame>
        <p:nvGraphicFramePr>
          <p:cNvPr id="16" name="Group 113"/>
          <p:cNvGraphicFramePr>
            <a:graphicFrameLocks noGrp="1"/>
          </p:cNvGraphicFramePr>
          <p:nvPr>
            <p:extLst/>
          </p:nvPr>
        </p:nvGraphicFramePr>
        <p:xfrm>
          <a:off x="7199379" y="4485117"/>
          <a:ext cx="4849282" cy="1912510"/>
        </p:xfrm>
        <a:graphic>
          <a:graphicData uri="http://schemas.openxmlformats.org/drawingml/2006/table">
            <a:tbl>
              <a:tblPr/>
              <a:tblGrid>
                <a:gridCol w="1100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32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5430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712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9952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56237">
                <a:tc rowSpan="2"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2F2F2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Количество висячих шпал под колесами тележки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A1"/>
                    </a:solidFill>
                  </a:tcPr>
                </a:tc>
                <a:tc rowSpan="2"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2F2F2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Зазор между шпалами и грунтом</a:t>
                      </a:r>
                      <a:endParaRPr kumimoji="0" lang="en-US" alt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2F2F2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2F2F2"/>
                          </a:solidFill>
                          <a:effectLst/>
                          <a:latin typeface="Arial" charset="0"/>
                          <a:cs typeface="Arial" charset="0"/>
                        </a:rPr>
                        <a:t> ∆, мм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A1"/>
                    </a:solidFill>
                  </a:tcPr>
                </a:tc>
                <a:tc gridSpan="3"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F2F2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Максимальные напряжения изгиба σ</a:t>
                      </a:r>
                      <a:r>
                        <a:rPr kumimoji="0" lang="ru-RU" altLang="ru-RU" sz="11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2F2F2"/>
                          </a:solidFill>
                          <a:effectLst/>
                          <a:latin typeface="Arial" charset="0"/>
                          <a:cs typeface="Arial" charset="0"/>
                        </a:rPr>
                        <a:t>хх</a:t>
                      </a:r>
                      <a:r>
                        <a:rPr kumimoji="0" lang="ru-RU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F2F2"/>
                          </a:solidFill>
                          <a:effectLst/>
                          <a:latin typeface="Arial" charset="0"/>
                          <a:cs typeface="Arial" charset="0"/>
                        </a:rPr>
                        <a:t> на поверхности головки рельса, МПа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A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51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F2F2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Зона № 1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A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F2F2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Зона № 2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A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F2F2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Зона № 3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A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1437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32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1437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≥ 1,46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40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26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1437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≥  3,6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66,5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54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37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≥  13,3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166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-160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174</a:t>
                      </a:r>
                    </a:p>
                  </a:txBody>
                  <a:tcPr marT="34279" marB="3427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7" name="Text Box 590"/>
          <p:cNvSpPr txBox="1">
            <a:spLocks noChangeArrowheads="1"/>
          </p:cNvSpPr>
          <p:nvPr/>
        </p:nvSpPr>
        <p:spPr bwMode="auto">
          <a:xfrm>
            <a:off x="7103533" y="4005065"/>
            <a:ext cx="5175199" cy="42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3" rIns="91428" bIns="45713"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1067" b="1" dirty="0">
                <a:latin typeface="Verdana" pitchFamily="34" charset="0"/>
              </a:rPr>
              <a:t>Максимальные изгибные напряжения </a:t>
            </a:r>
            <a:r>
              <a:rPr lang="el-GR" altLang="ru-RU" sz="1067" b="1" dirty="0">
                <a:latin typeface="Verdana" pitchFamily="34" charset="0"/>
              </a:rPr>
              <a:t>σ</a:t>
            </a:r>
            <a:r>
              <a:rPr lang="en-US" altLang="ru-RU" sz="1067" b="1" baseline="-25000" dirty="0">
                <a:latin typeface="Verdana" pitchFamily="34" charset="0"/>
              </a:rPr>
              <a:t>xx</a:t>
            </a:r>
            <a:r>
              <a:rPr lang="ru-RU" altLang="ru-RU" sz="1067" b="1" dirty="0">
                <a:latin typeface="Verdana" pitchFamily="34" charset="0"/>
              </a:rPr>
              <a:t> на поверхности головки рельса при разном количестве провисающих шпал</a:t>
            </a:r>
          </a:p>
        </p:txBody>
      </p:sp>
      <p:grpSp>
        <p:nvGrpSpPr>
          <p:cNvPr id="18" name="Группа 7"/>
          <p:cNvGrpSpPr>
            <a:grpSpLocks/>
          </p:cNvGrpSpPr>
          <p:nvPr/>
        </p:nvGrpSpPr>
        <p:grpSpPr bwMode="auto">
          <a:xfrm>
            <a:off x="201085" y="1389306"/>
            <a:ext cx="6759012" cy="5124108"/>
            <a:chOff x="647564" y="447882"/>
            <a:chExt cx="5068375" cy="4064473"/>
          </a:xfrm>
        </p:grpSpPr>
        <p:grpSp>
          <p:nvGrpSpPr>
            <p:cNvPr id="19" name="Группа 6"/>
            <p:cNvGrpSpPr>
              <a:grpSpLocks/>
            </p:cNvGrpSpPr>
            <p:nvPr/>
          </p:nvGrpSpPr>
          <p:grpSpPr bwMode="auto">
            <a:xfrm>
              <a:off x="647564" y="2304627"/>
              <a:ext cx="5068375" cy="2207728"/>
              <a:chOff x="647564" y="2304627"/>
              <a:chExt cx="5068375" cy="2207728"/>
            </a:xfrm>
          </p:grpSpPr>
          <p:grpSp>
            <p:nvGrpSpPr>
              <p:cNvPr id="42" name="Группа 4"/>
              <p:cNvGrpSpPr>
                <a:grpSpLocks/>
              </p:cNvGrpSpPr>
              <p:nvPr/>
            </p:nvGrpSpPr>
            <p:grpSpPr bwMode="auto">
              <a:xfrm>
                <a:off x="647564" y="2304627"/>
                <a:ext cx="5068375" cy="2207728"/>
                <a:chOff x="647564" y="2304627"/>
                <a:chExt cx="5068375" cy="2207728"/>
              </a:xfrm>
            </p:grpSpPr>
            <p:graphicFrame>
              <p:nvGraphicFramePr>
                <p:cNvPr id="44" name="Object 154"/>
                <p:cNvGraphicFramePr>
                  <a:graphicFrameLocks noChangeAspect="1"/>
                </p:cNvGraphicFramePr>
                <p:nvPr/>
              </p:nvGraphicFramePr>
              <p:xfrm>
                <a:off x="1241352" y="2304627"/>
                <a:ext cx="3024187" cy="205189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073" name="Диаграмма" r:id="rId7" imgW="5915073" imgH="5105503" progId="Excel.Chart.8">
                        <p:embed/>
                      </p:oleObj>
                    </mc:Choice>
                    <mc:Fallback>
                      <p:oleObj name="Диаграмма" r:id="rId7" imgW="5915073" imgH="5105503" progId="Excel.Chart.8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 l="15431" t="-8018" r="1843" b="3006"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241352" y="2304627"/>
                              <a:ext cx="3024187" cy="205189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pSp>
              <p:nvGrpSpPr>
                <p:cNvPr id="45" name="Группа 1"/>
                <p:cNvGrpSpPr>
                  <a:grpSpLocks/>
                </p:cNvGrpSpPr>
                <p:nvPr/>
              </p:nvGrpSpPr>
              <p:grpSpPr bwMode="auto">
                <a:xfrm>
                  <a:off x="647564" y="2508109"/>
                  <a:ext cx="655409" cy="1996901"/>
                  <a:chOff x="749057" y="2508109"/>
                  <a:chExt cx="655409" cy="1996901"/>
                </a:xfrm>
              </p:grpSpPr>
              <p:sp>
                <p:nvSpPr>
                  <p:cNvPr id="56" name="Text Box 5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82961" y="2508109"/>
                    <a:ext cx="594122" cy="34277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28" tIns="45713" rIns="91428" bIns="45713"/>
                  <a:lstStyle>
                    <a:lvl1pPr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r>
                      <a:rPr lang="en-US" altLang="ru-RU" sz="933" i="1">
                        <a:latin typeface="Verdana" pitchFamily="34" charset="0"/>
                      </a:rPr>
                      <a:t>200 </a:t>
                    </a:r>
                    <a:r>
                      <a:rPr lang="ru-RU" altLang="ru-RU" sz="933" i="1">
                        <a:latin typeface="Verdana" pitchFamily="34" charset="0"/>
                      </a:rPr>
                      <a:t>МРа</a:t>
                    </a:r>
                  </a:p>
                </p:txBody>
              </p:sp>
              <p:sp>
                <p:nvSpPr>
                  <p:cNvPr id="57" name="Text Box 5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10344" y="3155574"/>
                    <a:ext cx="594122" cy="34277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28" tIns="45713" rIns="91428" bIns="45713"/>
                  <a:lstStyle>
                    <a:lvl1pPr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r>
                      <a:rPr lang="en-US" altLang="ru-RU" sz="933" i="1" dirty="0">
                        <a:latin typeface="Verdana" pitchFamily="34" charset="0"/>
                      </a:rPr>
                      <a:t>0 </a:t>
                    </a:r>
                    <a:r>
                      <a:rPr lang="ru-RU" altLang="ru-RU" sz="933" i="1" dirty="0" err="1">
                        <a:latin typeface="Verdana" pitchFamily="34" charset="0"/>
                      </a:rPr>
                      <a:t>МРа</a:t>
                    </a:r>
                    <a:endParaRPr lang="ru-RU" altLang="ru-RU" sz="933" i="1" dirty="0">
                      <a:latin typeface="Verdana" pitchFamily="34" charset="0"/>
                    </a:endParaRPr>
                  </a:p>
                </p:txBody>
              </p:sp>
              <p:sp>
                <p:nvSpPr>
                  <p:cNvPr id="58" name="Text Box 5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9057" y="4162234"/>
                    <a:ext cx="594122" cy="34277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28" tIns="45713" rIns="91428" bIns="45713"/>
                  <a:lstStyle>
                    <a:lvl1pPr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r>
                      <a:rPr lang="en-US" altLang="ru-RU" sz="933" i="1">
                        <a:latin typeface="Verdana" pitchFamily="34" charset="0"/>
                      </a:rPr>
                      <a:t>-300 </a:t>
                    </a:r>
                    <a:r>
                      <a:rPr lang="ru-RU" altLang="ru-RU" sz="933" i="1">
                        <a:latin typeface="Verdana" pitchFamily="34" charset="0"/>
                      </a:rPr>
                      <a:t>МРа</a:t>
                    </a:r>
                  </a:p>
                </p:txBody>
              </p:sp>
              <p:sp>
                <p:nvSpPr>
                  <p:cNvPr id="59" name="Text Box 5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55576" y="3498351"/>
                    <a:ext cx="594122" cy="34277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28" tIns="45713" rIns="91428" bIns="45713"/>
                  <a:lstStyle>
                    <a:lvl1pPr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r>
                      <a:rPr lang="en-US" altLang="ru-RU" sz="933" i="1">
                        <a:latin typeface="Verdana" pitchFamily="34" charset="0"/>
                      </a:rPr>
                      <a:t>-100 </a:t>
                    </a:r>
                    <a:r>
                      <a:rPr lang="ru-RU" altLang="ru-RU" sz="933" i="1">
                        <a:latin typeface="Verdana" pitchFamily="34" charset="0"/>
                      </a:rPr>
                      <a:t>МРа</a:t>
                    </a:r>
                  </a:p>
                </p:txBody>
              </p:sp>
              <p:sp>
                <p:nvSpPr>
                  <p:cNvPr id="60" name="Text Box 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55576" y="3857789"/>
                    <a:ext cx="594122" cy="34277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28" tIns="45713" rIns="91428" bIns="45713"/>
                  <a:lstStyle>
                    <a:lvl1pPr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r>
                      <a:rPr lang="en-US" altLang="ru-RU" sz="933" i="1">
                        <a:latin typeface="Verdana" pitchFamily="34" charset="0"/>
                      </a:rPr>
                      <a:t>-200 </a:t>
                    </a:r>
                    <a:r>
                      <a:rPr lang="ru-RU" altLang="ru-RU" sz="933" i="1">
                        <a:latin typeface="Verdana" pitchFamily="34" charset="0"/>
                      </a:rPr>
                      <a:t>МРа</a:t>
                    </a:r>
                  </a:p>
                </p:txBody>
              </p:sp>
            </p:grpSp>
            <p:sp>
              <p:nvSpPr>
                <p:cNvPr id="46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1746406" y="4308873"/>
                  <a:ext cx="1845239" cy="203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1428" tIns="45713" rIns="91428" bIns="45713">
                  <a:spAutoFit/>
                </a:bodyPr>
                <a:lstStyle>
                  <a:lvl1pPr algn="l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algn="l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algn="l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algn="l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algn="l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lang="ru-RU" altLang="ru-RU" sz="1067" i="1">
                      <a:latin typeface="Verdana" pitchFamily="34" charset="0"/>
                    </a:rPr>
                    <a:t>Длина, м</a:t>
                  </a:r>
                </a:p>
              </p:txBody>
            </p:sp>
            <p:grpSp>
              <p:nvGrpSpPr>
                <p:cNvPr id="47" name="Группа 2"/>
                <p:cNvGrpSpPr>
                  <a:grpSpLocks/>
                </p:cNvGrpSpPr>
                <p:nvPr/>
              </p:nvGrpSpPr>
              <p:grpSpPr bwMode="auto">
                <a:xfrm>
                  <a:off x="3455912" y="2552474"/>
                  <a:ext cx="2260027" cy="1797993"/>
                  <a:chOff x="3455912" y="2552474"/>
                  <a:chExt cx="2260027" cy="1797993"/>
                </a:xfrm>
              </p:grpSpPr>
              <p:sp>
                <p:nvSpPr>
                  <p:cNvPr id="48" name="Text Box 5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289012" y="3947936"/>
                    <a:ext cx="1426926" cy="402531"/>
                  </a:xfrm>
                  <a:prstGeom prst="rect">
                    <a:avLst/>
                  </a:prstGeom>
                  <a:solidFill>
                    <a:srgbClr val="00B0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28" tIns="45713" rIns="91428" bIns="45713"/>
                  <a:lstStyle>
                    <a:lvl1pPr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algn="ctr"/>
                    <a:r>
                      <a:rPr lang="ru-RU" altLang="ru-RU" sz="933" b="1" i="1" dirty="0">
                        <a:solidFill>
                          <a:schemeClr val="bg1"/>
                        </a:solidFill>
                        <a:latin typeface="Verdana" pitchFamily="34" charset="0"/>
                      </a:rPr>
                      <a:t>Зазор между  шпалами и балластом под колесом 0,0 мм</a:t>
                    </a:r>
                  </a:p>
                </p:txBody>
              </p:sp>
              <p:sp>
                <p:nvSpPr>
                  <p:cNvPr id="49" name="Text Box 5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284201" y="2552474"/>
                    <a:ext cx="1431738" cy="432041"/>
                  </a:xfrm>
                  <a:prstGeom prst="rect">
                    <a:avLst/>
                  </a:prstGeom>
                  <a:solidFill>
                    <a:srgbClr val="FF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28" tIns="45713" rIns="91428" bIns="45713"/>
                  <a:lstStyle>
                    <a:lvl1pPr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algn="ctr"/>
                    <a:r>
                      <a:rPr lang="ru-RU" altLang="ru-RU" sz="933" b="1" i="1" dirty="0">
                        <a:solidFill>
                          <a:schemeClr val="bg1"/>
                        </a:solidFill>
                        <a:latin typeface="Verdana" pitchFamily="34" charset="0"/>
                      </a:rPr>
                      <a:t>Зазор между </a:t>
                    </a:r>
                  </a:p>
                  <a:p>
                    <a:pPr algn="ctr"/>
                    <a:r>
                      <a:rPr lang="en-US" altLang="ru-RU" sz="933" b="1" i="1" dirty="0">
                        <a:solidFill>
                          <a:schemeClr val="bg1"/>
                        </a:solidFill>
                        <a:latin typeface="Verdana" pitchFamily="34" charset="0"/>
                      </a:rPr>
                      <a:t>6 </a:t>
                    </a:r>
                    <a:r>
                      <a:rPr lang="ru-RU" altLang="ru-RU" sz="933" b="1" i="1" dirty="0">
                        <a:solidFill>
                          <a:schemeClr val="bg1"/>
                        </a:solidFill>
                        <a:latin typeface="Verdana" pitchFamily="34" charset="0"/>
                      </a:rPr>
                      <a:t>шпалами и балластом под колесами  &gt; 1</a:t>
                    </a:r>
                    <a:r>
                      <a:rPr lang="en-US" altLang="ru-RU" sz="933" b="1" i="1" dirty="0">
                        <a:solidFill>
                          <a:schemeClr val="bg1"/>
                        </a:solidFill>
                        <a:latin typeface="Verdana" pitchFamily="34" charset="0"/>
                      </a:rPr>
                      <a:t>3,3 </a:t>
                    </a:r>
                    <a:r>
                      <a:rPr lang="ru-RU" altLang="ru-RU" sz="933" b="1" i="1" dirty="0">
                        <a:solidFill>
                          <a:schemeClr val="bg1"/>
                        </a:solidFill>
                        <a:latin typeface="Verdana" pitchFamily="34" charset="0"/>
                      </a:rPr>
                      <a:t>мм</a:t>
                    </a:r>
                  </a:p>
                </p:txBody>
              </p:sp>
              <p:sp>
                <p:nvSpPr>
                  <p:cNvPr id="50" name="Text Box 5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286920" y="3471844"/>
                    <a:ext cx="1429018" cy="402730"/>
                  </a:xfrm>
                  <a:prstGeom prst="rect">
                    <a:avLst/>
                  </a:prstGeom>
                  <a:solidFill>
                    <a:srgbClr val="0070C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28" tIns="45713" rIns="91428" bIns="45713"/>
                  <a:lstStyle>
                    <a:lvl1pPr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algn="ctr"/>
                    <a:r>
                      <a:rPr lang="ru-RU" altLang="ru-RU" sz="933" b="1" i="1" dirty="0">
                        <a:solidFill>
                          <a:schemeClr val="bg1"/>
                        </a:solidFill>
                        <a:latin typeface="Verdana" pitchFamily="34" charset="0"/>
                      </a:rPr>
                      <a:t>Зазор между  одной шпалой и балластом под колесом </a:t>
                    </a:r>
                    <a:r>
                      <a:rPr lang="en-US" altLang="ru-RU" sz="933" b="1" i="1" dirty="0">
                        <a:solidFill>
                          <a:schemeClr val="bg1"/>
                        </a:solidFill>
                        <a:latin typeface="Verdana" pitchFamily="34" charset="0"/>
                      </a:rPr>
                      <a:t>&gt;</a:t>
                    </a:r>
                    <a:r>
                      <a:rPr lang="ru-RU" altLang="ru-RU" sz="933" b="1" i="1" dirty="0">
                        <a:solidFill>
                          <a:schemeClr val="bg1"/>
                        </a:solidFill>
                        <a:latin typeface="Verdana" pitchFamily="34" charset="0"/>
                      </a:rPr>
                      <a:t>1,46 мм</a:t>
                    </a:r>
                  </a:p>
                </p:txBody>
              </p:sp>
              <p:sp>
                <p:nvSpPr>
                  <p:cNvPr id="51" name="Line 6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575378" y="3181757"/>
                    <a:ext cx="744593" cy="43692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lIns="91428" tIns="45713" rIns="91428" bIns="45713"/>
                  <a:lstStyle/>
                  <a:p>
                    <a:endParaRPr lang="ru-RU" sz="2400"/>
                  </a:p>
                </p:txBody>
              </p:sp>
              <p:sp>
                <p:nvSpPr>
                  <p:cNvPr id="52" name="Line 62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455912" y="3201991"/>
                    <a:ext cx="819101" cy="96024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lIns="91428" tIns="45713" rIns="91428" bIns="45713"/>
                  <a:lstStyle/>
                  <a:p>
                    <a:endParaRPr lang="ru-RU" sz="2400"/>
                  </a:p>
                </p:txBody>
              </p:sp>
              <p:sp>
                <p:nvSpPr>
                  <p:cNvPr id="53" name="Line 6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790360" y="2768495"/>
                    <a:ext cx="496560" cy="21688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lIns="91428" tIns="45713" rIns="91428" bIns="45713"/>
                  <a:lstStyle/>
                  <a:p>
                    <a:endParaRPr lang="ru-RU" sz="2400"/>
                  </a:p>
                </p:txBody>
              </p:sp>
              <p:sp>
                <p:nvSpPr>
                  <p:cNvPr id="54" name="Text Box 5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284201" y="3066310"/>
                    <a:ext cx="1431738" cy="351106"/>
                  </a:xfrm>
                  <a:prstGeom prst="rect">
                    <a:avLst/>
                  </a:prstGeom>
                  <a:solidFill>
                    <a:srgbClr val="7030A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28" tIns="45713" rIns="91428" bIns="45713" anchor="ctr"/>
                  <a:lstStyle>
                    <a:lvl1pPr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algn="l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algn="ctr"/>
                    <a:r>
                      <a:rPr lang="ru-RU" altLang="ru-RU" sz="933" b="1" i="1" dirty="0">
                        <a:solidFill>
                          <a:schemeClr val="bg1"/>
                        </a:solidFill>
                        <a:latin typeface="Verdana" pitchFamily="34" charset="0"/>
                      </a:rPr>
                      <a:t>Зазор между 3 шпалами и балластом под колесом </a:t>
                    </a:r>
                    <a:r>
                      <a:rPr lang="en-US" altLang="ru-RU" sz="933" b="1" i="1" dirty="0">
                        <a:solidFill>
                          <a:schemeClr val="bg1"/>
                        </a:solidFill>
                        <a:latin typeface="Verdana" pitchFamily="34" charset="0"/>
                      </a:rPr>
                      <a:t>&gt;</a:t>
                    </a:r>
                    <a:r>
                      <a:rPr lang="ru-RU" altLang="ru-RU" sz="933" b="1" i="1" dirty="0">
                        <a:solidFill>
                          <a:schemeClr val="bg1"/>
                        </a:solidFill>
                        <a:latin typeface="Verdana" pitchFamily="34" charset="0"/>
                      </a:rPr>
                      <a:t>3,6 мм</a:t>
                    </a:r>
                  </a:p>
                </p:txBody>
              </p:sp>
              <p:sp>
                <p:nvSpPr>
                  <p:cNvPr id="55" name="Line 15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790359" y="3161525"/>
                    <a:ext cx="493841" cy="4046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lIns="91428" tIns="45713" rIns="91428" bIns="45713"/>
                  <a:lstStyle/>
                  <a:p>
                    <a:endParaRPr lang="ru-RU" sz="2400"/>
                  </a:p>
                </p:txBody>
              </p:sp>
            </p:grpSp>
          </p:grpSp>
          <p:sp>
            <p:nvSpPr>
              <p:cNvPr id="43" name="Rectangle 60"/>
              <p:cNvSpPr>
                <a:spLocks noChangeArrowheads="1"/>
              </p:cNvSpPr>
              <p:nvPr/>
            </p:nvSpPr>
            <p:spPr bwMode="auto">
              <a:xfrm>
                <a:off x="1296121" y="2527154"/>
                <a:ext cx="358378" cy="219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8" tIns="45713" rIns="91428" bIns="45713">
                <a:spAutoFit/>
              </a:bodyPr>
              <a:lstStyle>
                <a:lvl1pPr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r>
                  <a:rPr lang="el-GR" altLang="ru-RU" sz="1200">
                    <a:latin typeface="Calibri" pitchFamily="34" charset="0"/>
                  </a:rPr>
                  <a:t>σ</a:t>
                </a:r>
                <a:r>
                  <a:rPr lang="en-US" altLang="ru-RU" sz="1200" baseline="-25000">
                    <a:latin typeface="Calibri" pitchFamily="34" charset="0"/>
                  </a:rPr>
                  <a:t>xx</a:t>
                </a:r>
                <a:endParaRPr lang="ru-RU" altLang="ru-RU" sz="1200" baseline="-25000">
                  <a:latin typeface="Calibri" pitchFamily="34" charset="0"/>
                </a:endParaRPr>
              </a:p>
            </p:txBody>
          </p:sp>
        </p:grpSp>
        <p:grpSp>
          <p:nvGrpSpPr>
            <p:cNvPr id="20" name="Группа 86"/>
            <p:cNvGrpSpPr>
              <a:grpSpLocks/>
            </p:cNvGrpSpPr>
            <p:nvPr/>
          </p:nvGrpSpPr>
          <p:grpSpPr bwMode="auto">
            <a:xfrm>
              <a:off x="899592" y="447882"/>
              <a:ext cx="3919194" cy="2618429"/>
              <a:chOff x="932980" y="447882"/>
              <a:chExt cx="3919194" cy="2618429"/>
            </a:xfrm>
          </p:grpSpPr>
          <p:pic>
            <p:nvPicPr>
              <p:cNvPr id="21" name="Picture 153" descr="b1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446" t="5589" r="9853" b="19987"/>
              <a:stretch>
                <a:fillRect/>
              </a:stretch>
            </p:blipFill>
            <p:spPr bwMode="auto">
              <a:xfrm>
                <a:off x="1188629" y="447882"/>
                <a:ext cx="3131343" cy="2113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Line 23"/>
              <p:cNvSpPr>
                <a:spLocks noChangeShapeType="1"/>
              </p:cNvSpPr>
              <p:nvPr/>
            </p:nvSpPr>
            <p:spPr bwMode="auto">
              <a:xfrm>
                <a:off x="2417689" y="1104871"/>
                <a:ext cx="0" cy="351108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1428" tIns="45713" rIns="91428" bIns="45713"/>
              <a:lstStyle/>
              <a:p>
                <a:endParaRPr lang="ru-RU" sz="2400"/>
              </a:p>
            </p:txBody>
          </p:sp>
          <p:sp>
            <p:nvSpPr>
              <p:cNvPr id="23" name="Text Box 16"/>
              <p:cNvSpPr txBox="1">
                <a:spLocks noChangeArrowheads="1"/>
              </p:cNvSpPr>
              <p:nvPr/>
            </p:nvSpPr>
            <p:spPr bwMode="auto">
              <a:xfrm>
                <a:off x="2353445" y="2192647"/>
                <a:ext cx="440429" cy="333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8" tIns="45713" rIns="91428" bIns="45713">
                <a:spAutoFit/>
              </a:bodyPr>
              <a:lstStyle>
                <a:lvl1pPr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altLang="ru-RU" sz="1067" b="1">
                    <a:solidFill>
                      <a:srgbClr val="000000"/>
                    </a:solidFill>
                    <a:latin typeface="Verdana" pitchFamily="34" charset="0"/>
                  </a:rPr>
                  <a:t>Зона № 1</a:t>
                </a:r>
              </a:p>
            </p:txBody>
          </p:sp>
          <p:sp>
            <p:nvSpPr>
              <p:cNvPr id="24" name="Text Box 18"/>
              <p:cNvSpPr txBox="1">
                <a:spLocks noChangeArrowheads="1"/>
              </p:cNvSpPr>
              <p:nvPr/>
            </p:nvSpPr>
            <p:spPr bwMode="auto">
              <a:xfrm>
                <a:off x="3336851" y="1636263"/>
                <a:ext cx="453511" cy="333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8" tIns="45713" rIns="91428" bIns="45713">
                <a:spAutoFit/>
              </a:bodyPr>
              <a:lstStyle>
                <a:lvl1pPr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altLang="ru-RU" sz="1067" b="1">
                    <a:solidFill>
                      <a:srgbClr val="000000"/>
                    </a:solidFill>
                    <a:latin typeface="Verdana" pitchFamily="34" charset="0"/>
                  </a:rPr>
                  <a:t>Зона № 2</a:t>
                </a:r>
              </a:p>
            </p:txBody>
          </p:sp>
          <p:sp>
            <p:nvSpPr>
              <p:cNvPr id="25" name="Text Box 19"/>
              <p:cNvSpPr txBox="1">
                <a:spLocks noChangeArrowheads="1"/>
              </p:cNvSpPr>
              <p:nvPr/>
            </p:nvSpPr>
            <p:spPr bwMode="auto">
              <a:xfrm>
                <a:off x="4353360" y="1176169"/>
                <a:ext cx="498814" cy="333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8" tIns="45713" rIns="91428" bIns="45713">
                <a:spAutoFit/>
              </a:bodyPr>
              <a:lstStyle>
                <a:lvl1pPr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altLang="ru-RU" sz="1067" b="1">
                    <a:solidFill>
                      <a:srgbClr val="000000"/>
                    </a:solidFill>
                    <a:latin typeface="Verdana" pitchFamily="34" charset="0"/>
                  </a:rPr>
                  <a:t>Зона № 3</a:t>
                </a:r>
              </a:p>
            </p:txBody>
          </p:sp>
          <p:sp>
            <p:nvSpPr>
              <p:cNvPr id="26" name="Line 24"/>
              <p:cNvSpPr>
                <a:spLocks noChangeShapeType="1"/>
              </p:cNvSpPr>
              <p:nvPr/>
            </p:nvSpPr>
            <p:spPr bwMode="auto">
              <a:xfrm>
                <a:off x="3173734" y="619271"/>
                <a:ext cx="0" cy="351108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1428" tIns="45713" rIns="91428" bIns="45713"/>
              <a:lstStyle/>
              <a:p>
                <a:endParaRPr lang="ru-RU" sz="2400"/>
              </a:p>
            </p:txBody>
          </p:sp>
          <p:sp>
            <p:nvSpPr>
              <p:cNvPr id="27" name="Text Box 43"/>
              <p:cNvSpPr txBox="1">
                <a:spLocks noChangeArrowheads="1"/>
              </p:cNvSpPr>
              <p:nvPr/>
            </p:nvSpPr>
            <p:spPr bwMode="auto">
              <a:xfrm>
                <a:off x="2445073" y="997752"/>
                <a:ext cx="257175" cy="342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8" tIns="45713" rIns="91428" bIns="45713"/>
              <a:lstStyle>
                <a:lvl1pPr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r>
                  <a:rPr lang="en-US" altLang="ru-RU" sz="1067" b="1">
                    <a:latin typeface="Verdana" pitchFamily="34" charset="0"/>
                  </a:rPr>
                  <a:t>F</a:t>
                </a:r>
                <a:r>
                  <a:rPr lang="ru-RU" altLang="ru-RU" sz="1067" b="1" baseline="-25000">
                    <a:latin typeface="Verdana" pitchFamily="34" charset="0"/>
                  </a:rPr>
                  <a:t>в</a:t>
                </a:r>
                <a:endParaRPr lang="ru-RU" altLang="ru-RU" sz="2133" b="1">
                  <a:latin typeface="Verdana" pitchFamily="34" charset="0"/>
                </a:endParaRPr>
              </a:p>
            </p:txBody>
          </p:sp>
          <p:sp>
            <p:nvSpPr>
              <p:cNvPr id="28" name="Text Box 43"/>
              <p:cNvSpPr txBox="1">
                <a:spLocks noChangeArrowheads="1"/>
              </p:cNvSpPr>
              <p:nvPr/>
            </p:nvSpPr>
            <p:spPr bwMode="auto">
              <a:xfrm>
                <a:off x="3228504" y="565712"/>
                <a:ext cx="257175" cy="342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8" tIns="45713" rIns="91428" bIns="45713"/>
              <a:lstStyle>
                <a:lvl1pPr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algn="l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r>
                  <a:rPr lang="en-US" altLang="ru-RU" sz="1067" b="1">
                    <a:latin typeface="Verdana" pitchFamily="34" charset="0"/>
                  </a:rPr>
                  <a:t>F</a:t>
                </a:r>
                <a:r>
                  <a:rPr lang="ru-RU" altLang="ru-RU" sz="1067" b="1" baseline="-25000">
                    <a:latin typeface="Verdana" pitchFamily="34" charset="0"/>
                  </a:rPr>
                  <a:t>в</a:t>
                </a:r>
                <a:endParaRPr lang="ru-RU" altLang="ru-RU" sz="2133" b="1">
                  <a:latin typeface="Verdana" pitchFamily="34" charset="0"/>
                </a:endParaRPr>
              </a:p>
            </p:txBody>
          </p:sp>
          <p:sp>
            <p:nvSpPr>
              <p:cNvPr id="29" name="Line 36"/>
              <p:cNvSpPr>
                <a:spLocks noChangeShapeType="1"/>
              </p:cNvSpPr>
              <p:nvPr/>
            </p:nvSpPr>
            <p:spPr bwMode="auto">
              <a:xfrm flipH="1" flipV="1">
                <a:off x="1878335" y="2077259"/>
                <a:ext cx="485775" cy="27017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1428" tIns="45713" rIns="91428" bIns="45713"/>
              <a:lstStyle/>
              <a:p>
                <a:endParaRPr lang="ru-RU" sz="2400"/>
              </a:p>
            </p:txBody>
          </p:sp>
          <p:sp>
            <p:nvSpPr>
              <p:cNvPr id="30" name="Line 37"/>
              <p:cNvSpPr>
                <a:spLocks noChangeShapeType="1"/>
              </p:cNvSpPr>
              <p:nvPr/>
            </p:nvSpPr>
            <p:spPr bwMode="auto">
              <a:xfrm flipH="1" flipV="1">
                <a:off x="2741538" y="1536910"/>
                <a:ext cx="595313" cy="27017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1428" tIns="45713" rIns="91428" bIns="45713"/>
              <a:lstStyle/>
              <a:p>
                <a:endParaRPr lang="ru-RU" sz="2400"/>
              </a:p>
            </p:txBody>
          </p:sp>
          <p:sp>
            <p:nvSpPr>
              <p:cNvPr id="31" name="Line 38"/>
              <p:cNvSpPr>
                <a:spLocks noChangeShapeType="1"/>
              </p:cNvSpPr>
              <p:nvPr/>
            </p:nvSpPr>
            <p:spPr bwMode="auto">
              <a:xfrm flipH="1" flipV="1">
                <a:off x="3497585" y="997752"/>
                <a:ext cx="810816" cy="3237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1428" tIns="45713" rIns="91428" bIns="45713"/>
              <a:lstStyle/>
              <a:p>
                <a:endParaRPr lang="ru-RU" sz="2400"/>
              </a:p>
            </p:txBody>
          </p:sp>
          <p:grpSp>
            <p:nvGrpSpPr>
              <p:cNvPr id="32" name="Group 172"/>
              <p:cNvGrpSpPr>
                <a:grpSpLocks/>
              </p:cNvGrpSpPr>
              <p:nvPr/>
            </p:nvGrpSpPr>
            <p:grpSpPr bwMode="auto">
              <a:xfrm>
                <a:off x="932980" y="1158430"/>
                <a:ext cx="871538" cy="702215"/>
                <a:chOff x="113" y="618"/>
                <a:chExt cx="732" cy="590"/>
              </a:xfrm>
            </p:grpSpPr>
            <p:cxnSp>
              <p:nvCxnSpPr>
                <p:cNvPr id="36" name="Прямая со стрелкой 19"/>
                <p:cNvCxnSpPr>
                  <a:cxnSpLocks noChangeShapeType="1"/>
                </p:cNvCxnSpPr>
                <p:nvPr/>
              </p:nvCxnSpPr>
              <p:spPr bwMode="auto">
                <a:xfrm>
                  <a:off x="476" y="1026"/>
                  <a:ext cx="295" cy="161"/>
                </a:xfrm>
                <a:prstGeom prst="straightConnector1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37" name="Прямая со стрелкой 20"/>
                <p:cNvCxnSpPr>
                  <a:cxnSpLocks noChangeShapeType="1"/>
                </p:cNvCxnSpPr>
                <p:nvPr/>
              </p:nvCxnSpPr>
              <p:spPr bwMode="auto">
                <a:xfrm flipV="1">
                  <a:off x="476" y="686"/>
                  <a:ext cx="0" cy="340"/>
                </a:xfrm>
                <a:prstGeom prst="straightConnector1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38" name="Прямая со стрелкой 21"/>
                <p:cNvCxnSpPr>
                  <a:cxnSpLocks noChangeShapeType="1"/>
                </p:cNvCxnSpPr>
                <p:nvPr/>
              </p:nvCxnSpPr>
              <p:spPr bwMode="auto">
                <a:xfrm flipH="1">
                  <a:off x="136" y="1026"/>
                  <a:ext cx="340" cy="182"/>
                </a:xfrm>
                <a:prstGeom prst="straightConnector1">
                  <a:avLst/>
                </a:prstGeom>
                <a:noFill/>
                <a:ln w="12700" algn="ctr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39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680" y="958"/>
                  <a:ext cx="165" cy="1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algn="l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algn="l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algn="l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algn="l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algn="l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r>
                    <a:rPr lang="en-US" altLang="ru-RU" sz="1200">
                      <a:solidFill>
                        <a:srgbClr val="000000"/>
                      </a:solidFill>
                      <a:latin typeface="Times New Roman" pitchFamily="18" charset="0"/>
                    </a:rPr>
                    <a:t>y</a:t>
                  </a:r>
                  <a:endParaRPr lang="ru-RU" altLang="ru-RU" sz="1200">
                    <a:solidFill>
                      <a:srgbClr val="000000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0" name="TextBox 23"/>
                <p:cNvSpPr txBox="1">
                  <a:spLocks noChangeArrowheads="1"/>
                </p:cNvSpPr>
                <p:nvPr/>
              </p:nvSpPr>
              <p:spPr bwMode="auto">
                <a:xfrm>
                  <a:off x="476" y="618"/>
                  <a:ext cx="160" cy="1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algn="l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algn="l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algn="l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algn="l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algn="l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r>
                    <a:rPr lang="en-US" altLang="ru-RU" sz="1200">
                      <a:solidFill>
                        <a:srgbClr val="000000"/>
                      </a:solidFill>
                      <a:latin typeface="Times New Roman" pitchFamily="18" charset="0"/>
                    </a:rPr>
                    <a:t>z</a:t>
                  </a:r>
                  <a:endParaRPr lang="ru-RU" altLang="ru-RU" sz="1200">
                    <a:solidFill>
                      <a:srgbClr val="000000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1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13" y="981"/>
                  <a:ext cx="165" cy="1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algn="l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algn="l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algn="l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algn="l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algn="l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r>
                    <a:rPr lang="en-US" altLang="ru-RU" sz="1200">
                      <a:solidFill>
                        <a:srgbClr val="000000"/>
                      </a:solidFill>
                      <a:latin typeface="Times New Roman" pitchFamily="18" charset="0"/>
                    </a:rPr>
                    <a:t>x</a:t>
                  </a:r>
                  <a:endParaRPr lang="ru-RU" altLang="ru-RU" sz="1200">
                    <a:solidFill>
                      <a:srgbClr val="000000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33" name="Line 42"/>
              <p:cNvSpPr>
                <a:spLocks noChangeShapeType="1"/>
              </p:cNvSpPr>
              <p:nvPr/>
            </p:nvSpPr>
            <p:spPr bwMode="auto">
              <a:xfrm flipH="1">
                <a:off x="1943819" y="2337911"/>
                <a:ext cx="404813" cy="3511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1428" tIns="45713" rIns="91428" bIns="45713"/>
              <a:lstStyle/>
              <a:p>
                <a:endParaRPr lang="ru-RU" sz="2400"/>
              </a:p>
            </p:txBody>
          </p:sp>
          <p:sp>
            <p:nvSpPr>
              <p:cNvPr id="34" name="Line 43"/>
              <p:cNvSpPr>
                <a:spLocks noChangeShapeType="1"/>
              </p:cNvSpPr>
              <p:nvPr/>
            </p:nvSpPr>
            <p:spPr bwMode="auto">
              <a:xfrm flipH="1">
                <a:off x="2537773" y="1793994"/>
                <a:ext cx="799077" cy="1272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1428" tIns="45713" rIns="91428" bIns="45713"/>
              <a:lstStyle/>
              <a:p>
                <a:endParaRPr lang="ru-RU" sz="2400"/>
              </a:p>
            </p:txBody>
          </p:sp>
          <p:sp>
            <p:nvSpPr>
              <p:cNvPr id="35" name="Line 44"/>
              <p:cNvSpPr>
                <a:spLocks noChangeShapeType="1"/>
              </p:cNvSpPr>
              <p:nvPr/>
            </p:nvSpPr>
            <p:spPr bwMode="auto">
              <a:xfrm flipH="1">
                <a:off x="3455915" y="1311965"/>
                <a:ext cx="864394" cy="13223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1428" tIns="45713" rIns="91428" bIns="45713"/>
              <a:lstStyle/>
              <a:p>
                <a:endParaRPr lang="ru-RU" sz="2400"/>
              </a:p>
            </p:txBody>
          </p:sp>
        </p:grpSp>
      </p:grpSp>
      <p:sp>
        <p:nvSpPr>
          <p:cNvPr id="61" name="Text Box 157"/>
          <p:cNvSpPr txBox="1">
            <a:spLocks noChangeArrowheads="1"/>
          </p:cNvSpPr>
          <p:nvPr/>
        </p:nvSpPr>
        <p:spPr bwMode="auto">
          <a:xfrm>
            <a:off x="24210" y="1046825"/>
            <a:ext cx="6455833" cy="461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3" rIns="91428" bIns="45713"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1200" b="1" dirty="0">
                <a:latin typeface="Verdana" pitchFamily="34" charset="0"/>
              </a:rPr>
              <a:t>Распределение изгибных напряжений </a:t>
            </a:r>
            <a:r>
              <a:rPr lang="el-GR" altLang="ru-RU" sz="1200" b="1" dirty="0">
                <a:latin typeface="Verdana" pitchFamily="34" charset="0"/>
              </a:rPr>
              <a:t>σ</a:t>
            </a:r>
            <a:r>
              <a:rPr lang="en-US" altLang="ru-RU" sz="1200" b="1" baseline="-25000" dirty="0">
                <a:latin typeface="Verdana" pitchFamily="34" charset="0"/>
              </a:rPr>
              <a:t>xx</a:t>
            </a:r>
            <a:r>
              <a:rPr lang="ru-RU" altLang="ru-RU" sz="1200" b="1" dirty="0">
                <a:latin typeface="Verdana" pitchFamily="34" charset="0"/>
              </a:rPr>
              <a:t> вдоль поверхности </a:t>
            </a:r>
            <a:br>
              <a:rPr lang="ru-RU" altLang="ru-RU" sz="1200" b="1" dirty="0">
                <a:latin typeface="Verdana" pitchFamily="34" charset="0"/>
              </a:rPr>
            </a:br>
            <a:r>
              <a:rPr lang="ru-RU" altLang="ru-RU" sz="1200" b="1" dirty="0">
                <a:latin typeface="Verdana" pitchFamily="34" charset="0"/>
              </a:rPr>
              <a:t>головки рельса при вертикальной нагрузке </a:t>
            </a:r>
            <a:r>
              <a:rPr lang="en-US" altLang="ru-RU" sz="1200" b="1" dirty="0">
                <a:latin typeface="Verdana" pitchFamily="34" charset="0"/>
              </a:rPr>
              <a:t>F</a:t>
            </a:r>
            <a:r>
              <a:rPr lang="ru-RU" altLang="ru-RU" sz="1200" b="1" baseline="-25000" dirty="0">
                <a:latin typeface="Verdana" pitchFamily="34" charset="0"/>
              </a:rPr>
              <a:t>в</a:t>
            </a:r>
            <a:r>
              <a:rPr lang="en-US" altLang="ru-RU" sz="1200" b="1" dirty="0">
                <a:latin typeface="Verdana" pitchFamily="34" charset="0"/>
              </a:rPr>
              <a:t> </a:t>
            </a:r>
            <a:r>
              <a:rPr lang="ru-RU" altLang="ru-RU" sz="1200" b="1" dirty="0">
                <a:latin typeface="Verdana" pitchFamily="34" charset="0"/>
              </a:rPr>
              <a:t>на ось 30 тс</a:t>
            </a:r>
          </a:p>
        </p:txBody>
      </p:sp>
    </p:spTree>
    <p:extLst>
      <p:ext uri="{BB962C8B-B14F-4D97-AF65-F5344CB8AC3E}">
        <p14:creationId xmlns:p14="http://schemas.microsoft.com/office/powerpoint/2010/main" val="341767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itle 2"/>
          <p:cNvSpPr>
            <a:spLocks noGrp="1"/>
          </p:cNvSpPr>
          <p:nvPr>
            <p:ph type="title"/>
          </p:nvPr>
        </p:nvSpPr>
        <p:spPr>
          <a:xfrm>
            <a:off x="1" y="-48683"/>
            <a:ext cx="12192001" cy="1024468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Performance Aspects.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Rail Stress Intensity, Loading and Life in 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Wheel-Rail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Contact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5807969" y="6161384"/>
            <a:ext cx="6384032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8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Расчетная зависимость </a:t>
            </a:r>
            <a:r>
              <a:rPr lang="ru-RU" altLang="ru-RU" sz="800" b="1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контакно</a:t>
            </a:r>
            <a:r>
              <a:rPr lang="ru-RU" altLang="ru-RU" sz="8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-усталостной долговечности рельсов </a:t>
            </a:r>
            <a:r>
              <a:rPr lang="en-US" altLang="ru-RU" sz="8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</a:t>
            </a:r>
            <a:r>
              <a:rPr lang="ru-RU" altLang="ru-RU" sz="8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от величины осевой нагрузки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 rot="16200000">
            <a:off x="8368665" y="3377887"/>
            <a:ext cx="1552793" cy="502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800100" indent="-3429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57300" indent="-3429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714500" indent="-3429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1700" indent="-3429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1067" dirty="0">
                <a:solidFill>
                  <a:srgbClr val="000000"/>
                </a:solidFill>
                <a:latin typeface="Times New Roman" pitchFamily="18" charset="0"/>
              </a:rPr>
              <a:t>Глубина  мм</a:t>
            </a:r>
          </a:p>
          <a:p>
            <a:pPr algn="ctr">
              <a:spcBef>
                <a:spcPct val="50000"/>
              </a:spcBef>
            </a:pPr>
            <a:r>
              <a:rPr lang="ru-RU" altLang="ru-RU" sz="1067" dirty="0">
                <a:solidFill>
                  <a:srgbClr val="000000"/>
                </a:solidFill>
                <a:latin typeface="Times New Roman" pitchFamily="18" charset="0"/>
              </a:rPr>
              <a:t>7,5        5    2,5</a:t>
            </a: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9169400" y="2660947"/>
            <a:ext cx="3236384" cy="1658937"/>
            <a:chOff x="4332" y="1903"/>
            <a:chExt cx="1529" cy="1045"/>
          </a:xfrm>
        </p:grpSpPr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4332" y="1903"/>
              <a:ext cx="1529" cy="3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1067" dirty="0">
                  <a:solidFill>
                    <a:srgbClr val="000000"/>
                  </a:solidFill>
                  <a:latin typeface="Times New Roman" pitchFamily="18" charset="0"/>
                  <a:cs typeface="Arial" charset="0"/>
                </a:rPr>
                <a:t>Повреждения</a:t>
              </a:r>
            </a:p>
            <a:p>
              <a:pPr>
                <a:spcBef>
                  <a:spcPct val="50000"/>
                </a:spcBef>
              </a:pPr>
              <a:r>
                <a:rPr lang="ru-RU" altLang="ru-RU" sz="1067" dirty="0">
                  <a:solidFill>
                    <a:srgbClr val="000000"/>
                  </a:solidFill>
                  <a:latin typeface="Times New Roman" pitchFamily="18" charset="0"/>
                  <a:cs typeface="Arial" charset="0"/>
                </a:rPr>
                <a:t>0          </a:t>
              </a:r>
              <a:r>
                <a:rPr lang="en-US" altLang="ru-RU" sz="1067" dirty="0">
                  <a:solidFill>
                    <a:srgbClr val="000000"/>
                  </a:solidFill>
                  <a:latin typeface="Times New Roman" pitchFamily="18" charset="0"/>
                  <a:cs typeface="Arial" charset="0"/>
                </a:rPr>
                <a:t> </a:t>
              </a:r>
              <a:r>
                <a:rPr lang="ru-RU" altLang="ru-RU" sz="1067" dirty="0">
                  <a:solidFill>
                    <a:srgbClr val="000000"/>
                  </a:solidFill>
                  <a:latin typeface="Times New Roman" pitchFamily="18" charset="0"/>
                  <a:cs typeface="Arial" charset="0"/>
                </a:rPr>
                <a:t> 4,</a:t>
              </a:r>
              <a:r>
                <a:rPr lang="en-US" altLang="ru-RU" sz="1067" dirty="0">
                  <a:solidFill>
                    <a:srgbClr val="000000"/>
                  </a:solidFill>
                  <a:latin typeface="Times New Roman" pitchFamily="18" charset="0"/>
                  <a:cs typeface="Arial" charset="0"/>
                </a:rPr>
                <a:t>5e-06              </a:t>
              </a:r>
              <a:r>
                <a:rPr lang="ru-RU" altLang="ru-RU" sz="1067" dirty="0">
                  <a:solidFill>
                    <a:srgbClr val="000000"/>
                  </a:solidFill>
                  <a:latin typeface="Times New Roman" pitchFamily="18" charset="0"/>
                  <a:cs typeface="Arial" charset="0"/>
                </a:rPr>
                <a:t>9</a:t>
              </a:r>
              <a:r>
                <a:rPr lang="en-US" altLang="ru-RU" sz="1067" dirty="0">
                  <a:solidFill>
                    <a:srgbClr val="000000"/>
                  </a:solidFill>
                  <a:latin typeface="Times New Roman" pitchFamily="18" charset="0"/>
                  <a:cs typeface="Arial" charset="0"/>
                </a:rPr>
                <a:t>e-0</a:t>
              </a:r>
              <a:r>
                <a:rPr lang="ru-RU" altLang="ru-RU" sz="1067" dirty="0">
                  <a:solidFill>
                    <a:srgbClr val="000000"/>
                  </a:solidFill>
                  <a:latin typeface="Times New Roman" pitchFamily="18" charset="0"/>
                  <a:cs typeface="Arial" charset="0"/>
                </a:rPr>
                <a:t>6        1,35е-05</a:t>
              </a:r>
            </a:p>
          </p:txBody>
        </p: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4422" y="2205"/>
              <a:ext cx="1124" cy="743"/>
              <a:chOff x="4422" y="2205"/>
              <a:chExt cx="1124" cy="743"/>
            </a:xfrm>
          </p:grpSpPr>
          <p:pic>
            <p:nvPicPr>
              <p:cNvPr id="9" name="Picture 8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634" t="13503" r="37445" b="36548"/>
              <a:stretch>
                <a:fillRect/>
              </a:stretch>
            </p:blipFill>
            <p:spPr bwMode="auto">
              <a:xfrm>
                <a:off x="4422" y="2205"/>
                <a:ext cx="1124" cy="7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Text Box 9"/>
              <p:cNvSpPr txBox="1">
                <a:spLocks noChangeArrowheads="1"/>
              </p:cNvSpPr>
              <p:nvPr/>
            </p:nvSpPr>
            <p:spPr bwMode="auto">
              <a:xfrm>
                <a:off x="4929" y="2683"/>
                <a:ext cx="310" cy="1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67">
                    <a:solidFill>
                      <a:srgbClr val="CC0000"/>
                    </a:solidFill>
                    <a:latin typeface="Times New Roman" pitchFamily="18" charset="0"/>
                    <a:cs typeface="Arial" charset="0"/>
                  </a:rPr>
                  <a:t>30 тс</a:t>
                </a:r>
              </a:p>
            </p:txBody>
          </p:sp>
          <p:sp>
            <p:nvSpPr>
              <p:cNvPr id="11" name="Text Box 10"/>
              <p:cNvSpPr txBox="1">
                <a:spLocks noChangeArrowheads="1"/>
              </p:cNvSpPr>
              <p:nvPr/>
            </p:nvSpPr>
            <p:spPr bwMode="auto">
              <a:xfrm>
                <a:off x="5193" y="2683"/>
                <a:ext cx="310" cy="1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67">
                    <a:solidFill>
                      <a:srgbClr val="FF00FF"/>
                    </a:solidFill>
                    <a:latin typeface="Times New Roman" pitchFamily="18" charset="0"/>
                    <a:cs typeface="Arial" charset="0"/>
                  </a:rPr>
                  <a:t>25 тс</a:t>
                </a:r>
              </a:p>
            </p:txBody>
          </p:sp>
          <p:sp>
            <p:nvSpPr>
              <p:cNvPr id="12" name="Text Box 11"/>
              <p:cNvSpPr txBox="1">
                <a:spLocks noChangeArrowheads="1"/>
              </p:cNvSpPr>
              <p:nvPr/>
            </p:nvSpPr>
            <p:spPr bwMode="auto">
              <a:xfrm>
                <a:off x="5193" y="2773"/>
                <a:ext cx="310" cy="1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67">
                    <a:solidFill>
                      <a:srgbClr val="0033CC"/>
                    </a:solidFill>
                    <a:latin typeface="Times New Roman" pitchFamily="18" charset="0"/>
                    <a:cs typeface="Arial" charset="0"/>
                  </a:rPr>
                  <a:t>15 тс</a:t>
                </a:r>
              </a:p>
            </p:txBody>
          </p:sp>
          <p:sp>
            <p:nvSpPr>
              <p:cNvPr id="13" name="Text Box 12"/>
              <p:cNvSpPr txBox="1">
                <a:spLocks noChangeArrowheads="1"/>
              </p:cNvSpPr>
              <p:nvPr/>
            </p:nvSpPr>
            <p:spPr bwMode="auto">
              <a:xfrm>
                <a:off x="4921" y="2773"/>
                <a:ext cx="310" cy="1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67">
                    <a:solidFill>
                      <a:srgbClr val="006600"/>
                    </a:solidFill>
                    <a:latin typeface="Times New Roman" pitchFamily="18" charset="0"/>
                    <a:cs typeface="Arial" charset="0"/>
                  </a:rPr>
                  <a:t>20 тс</a:t>
                </a:r>
              </a:p>
            </p:txBody>
          </p:sp>
          <p:sp>
            <p:nvSpPr>
              <p:cNvPr id="14" name="Text Box 13"/>
              <p:cNvSpPr txBox="1">
                <a:spLocks noChangeArrowheads="1"/>
              </p:cNvSpPr>
              <p:nvPr/>
            </p:nvSpPr>
            <p:spPr bwMode="auto">
              <a:xfrm>
                <a:off x="4853" y="2523"/>
                <a:ext cx="656" cy="1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altLang="ru-RU" sz="1067">
                    <a:solidFill>
                      <a:srgbClr val="000000"/>
                    </a:solidFill>
                    <a:latin typeface="Times New Roman" pitchFamily="18" charset="0"/>
                    <a:cs typeface="Arial" charset="0"/>
                  </a:rPr>
                  <a:t>Нагрузка на колесо</a:t>
                </a:r>
              </a:p>
            </p:txBody>
          </p:sp>
        </p:grpSp>
      </p:grp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478367" y="3789660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z="24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6003635" y="1325217"/>
            <a:ext cx="1847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endParaRPr lang="ru-RU" sz="24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1" y="1433009"/>
            <a:ext cx="18473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ru-RU" altLang="ru-RU" sz="800">
                <a:solidFill>
                  <a:srgbClr val="000000"/>
                </a:solidFill>
                <a:latin typeface="Arial" charset="0"/>
                <a:cs typeface="Arial" charset="0"/>
              </a:rPr>
              <a:t/>
            </a:r>
            <a:br>
              <a:rPr lang="ru-RU" altLang="ru-RU" sz="800">
                <a:solidFill>
                  <a:srgbClr val="000000"/>
                </a:solidFill>
                <a:latin typeface="Arial" charset="0"/>
                <a:cs typeface="Arial" charset="0"/>
              </a:rPr>
            </a:br>
            <a:endParaRPr lang="ru-RU" altLang="ru-RU" sz="240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eaLnBrk="0" hangingPunct="0"/>
            <a:endParaRPr lang="ru-RU" altLang="ru-RU" sz="24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" y="2181949"/>
            <a:ext cx="18473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altLang="ru-RU" sz="240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eaLnBrk="0" hangingPunct="0"/>
            <a:endParaRPr lang="ru-RU" altLang="ru-RU" sz="24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pic>
        <p:nvPicPr>
          <p:cNvPr id="19" name="Picture 1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99" t="21603" r="15630" b="15848"/>
          <a:stretch>
            <a:fillRect/>
          </a:stretch>
        </p:blipFill>
        <p:spPr bwMode="auto">
          <a:xfrm>
            <a:off x="5135894" y="980178"/>
            <a:ext cx="3347009" cy="2064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40317" r="23274" b="42398"/>
          <a:stretch>
            <a:fillRect/>
          </a:stretch>
        </p:blipFill>
        <p:spPr bwMode="auto">
          <a:xfrm>
            <a:off x="9264353" y="993267"/>
            <a:ext cx="2351585" cy="1283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8832853" y="2240261"/>
            <a:ext cx="32639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8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Кривая зависимости числа циклов до зарождения трещины от амплитуды эквивалентной сдвиговой деформации</a:t>
            </a:r>
          </a:p>
        </p:txBody>
      </p:sp>
      <p:pic>
        <p:nvPicPr>
          <p:cNvPr id="22" name="Picture 2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00" t="50397" r="22598" b="12994"/>
          <a:stretch>
            <a:fillRect/>
          </a:stretch>
        </p:blipFill>
        <p:spPr bwMode="auto">
          <a:xfrm>
            <a:off x="7056969" y="4635799"/>
            <a:ext cx="3695700" cy="1601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0" t="39343" r="52773" b="39159"/>
          <a:stretch>
            <a:fillRect/>
          </a:stretch>
        </p:blipFill>
        <p:spPr bwMode="auto">
          <a:xfrm>
            <a:off x="5808135" y="3096122"/>
            <a:ext cx="1824567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a_lin25_dyn_SEG_FULL_TR_DIS_job1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13861" y="1004513"/>
            <a:ext cx="2843345" cy="1728191"/>
          </a:xfrm>
          <a:prstGeom prst="rect">
            <a:avLst/>
          </a:prstGeom>
        </p:spPr>
      </p:pic>
      <p:pic>
        <p:nvPicPr>
          <p:cNvPr id="28" name="a_lin25_dyn_SEG_FULL_TR_stres0_job1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103446" y="4429105"/>
            <a:ext cx="3032369" cy="2059048"/>
          </a:xfrm>
          <a:prstGeom prst="rect">
            <a:avLst/>
          </a:prstGeom>
        </p:spPr>
      </p:pic>
      <p:pic>
        <p:nvPicPr>
          <p:cNvPr id="29" name="a_lin25_dyn_SEG_FULL_TR_stres2_job1.avi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99456" y="2696352"/>
            <a:ext cx="2784309" cy="1788765"/>
          </a:xfrm>
          <a:prstGeom prst="rect">
            <a:avLst/>
          </a:prstGeom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664200" y="4364335"/>
            <a:ext cx="623993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8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Распределение повреждения (обратная величина циклов до зарождения трещины) в головке рельса по глубине от нагрузки на колесо</a:t>
            </a:r>
          </a:p>
        </p:txBody>
      </p:sp>
    </p:spTree>
    <p:extLst>
      <p:ext uri="{BB962C8B-B14F-4D97-AF65-F5344CB8AC3E}">
        <p14:creationId xmlns:p14="http://schemas.microsoft.com/office/powerpoint/2010/main" val="29719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5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7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34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16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4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repeatCount="indefinite" fill="hold" display="0">
                  <p:stCondLst>
                    <p:cond delay="indefinite"/>
                  </p:stCondLst>
                </p:cTn>
                <p:tgtEl>
                  <p:spTgt spid="27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video>
              <p:cMediaNode vol="80000">
                <p:cTn id="19" repeatCount="indefinite" fill="hold" display="0">
                  <p:stCondLst>
                    <p:cond delay="indefinite"/>
                  </p:stCondLst>
                </p:cTn>
                <p:tgtEl>
                  <p:spTgt spid="28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video>
              <p:cMediaNode vol="80000">
                <p:cTn id="25" repeatCount="indefinite" fill="hold" display="0">
                  <p:stCondLst>
                    <p:cond delay="indefinite"/>
                  </p:stCondLst>
                </p:cTn>
                <p:tgtEl>
                  <p:spTgt spid="29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itle 2"/>
          <p:cNvSpPr>
            <a:spLocks noGrp="1"/>
          </p:cNvSpPr>
          <p:nvPr>
            <p:ph type="title"/>
          </p:nvPr>
        </p:nvSpPr>
        <p:spPr>
          <a:xfrm>
            <a:off x="306918" y="-48683"/>
            <a:ext cx="11391900" cy="102446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Scientific Aspects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Life Prediction 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u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nder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Combined Stress and Disproportionate Loading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32" descr="Ри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0"/>
          <a:stretch>
            <a:fillRect/>
          </a:stretch>
        </p:blipFill>
        <p:spPr bwMode="auto">
          <a:xfrm>
            <a:off x="7392821" y="2276873"/>
            <a:ext cx="4751851" cy="318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6003635" y="3979220"/>
            <a:ext cx="1847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1219170">
              <a:spcBef>
                <a:spcPct val="0"/>
              </a:spcBef>
              <a:buNone/>
              <a:defRPr/>
            </a:pPr>
            <a:endParaRPr lang="ru-RU" altLang="ru-RU" sz="2400" kern="0">
              <a:solidFill>
                <a:srgbClr val="000000"/>
              </a:solidFill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003635" y="3826820"/>
            <a:ext cx="1847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1219170">
              <a:spcBef>
                <a:spcPct val="0"/>
              </a:spcBef>
              <a:buNone/>
              <a:defRPr/>
            </a:pPr>
            <a:endParaRPr lang="ru-RU" altLang="ru-RU" sz="2400" kern="0">
              <a:solidFill>
                <a:srgbClr val="000000"/>
              </a:solidFill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6003635" y="3979220"/>
            <a:ext cx="1847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1219170">
              <a:spcBef>
                <a:spcPct val="0"/>
              </a:spcBef>
              <a:buNone/>
              <a:defRPr/>
            </a:pPr>
            <a:endParaRPr lang="ru-RU" altLang="ru-RU" sz="2400" kern="0">
              <a:solidFill>
                <a:srgbClr val="000000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6003635" y="3922069"/>
            <a:ext cx="1847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1219170">
              <a:spcBef>
                <a:spcPct val="0"/>
              </a:spcBef>
              <a:buNone/>
              <a:defRPr/>
            </a:pPr>
            <a:endParaRPr lang="ru-RU" altLang="ru-RU" sz="2400" kern="0">
              <a:solidFill>
                <a:srgbClr val="000000"/>
              </a:solidFill>
            </a:endParaRPr>
          </a:p>
        </p:txBody>
      </p:sp>
      <p:graphicFrame>
        <p:nvGraphicFramePr>
          <p:cNvPr id="16" name="Group 55"/>
          <p:cNvGraphicFramePr>
            <a:graphicFrameLocks noGrp="1"/>
          </p:cNvGraphicFramePr>
          <p:nvPr>
            <p:extLst/>
          </p:nvPr>
        </p:nvGraphicFramePr>
        <p:xfrm>
          <a:off x="527381" y="5562051"/>
          <a:ext cx="11041228" cy="747268"/>
        </p:xfrm>
        <a:graphic>
          <a:graphicData uri="http://schemas.openxmlformats.org/drawingml/2006/table">
            <a:tbl>
              <a:tblPr/>
              <a:tblGrid>
                <a:gridCol w="25255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46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018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2092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60951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Этапы</a:t>
                      </a:r>
                    </a:p>
                  </a:txBody>
                  <a:tcPr marL="58691" marR="586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A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Объект</a:t>
                      </a:r>
                    </a:p>
                  </a:txBody>
                  <a:tcPr marL="58691" marR="586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A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Метод расчета</a:t>
                      </a:r>
                    </a:p>
                  </a:txBody>
                  <a:tcPr marL="58691" marR="586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A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Ресурс в показателях тонн брутто / циклы</a:t>
                      </a:r>
                    </a:p>
                  </a:txBody>
                  <a:tcPr marL="58691" marR="586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A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7228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повреждаемость до зарождения трещины</a:t>
                      </a:r>
                    </a:p>
                  </a:txBody>
                  <a:tcPr marL="58691" marR="586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рельс</a:t>
                      </a:r>
                    </a:p>
                  </a:txBody>
                  <a:tcPr marL="58691" marR="586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учётом контактных напряжений</a:t>
                      </a:r>
                    </a:p>
                  </a:txBody>
                  <a:tcPr marL="58691" marR="586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 2 млрд тонн брутто  /   5,2 10</a:t>
                      </a:r>
                      <a:r>
                        <a:rPr kumimoji="0" lang="ru-RU" altLang="ru-RU" sz="13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58691" marR="586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908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011" marR="4401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колесо</a:t>
                      </a:r>
                    </a:p>
                  </a:txBody>
                  <a:tcPr marL="58691" marR="586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011" marR="4401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270</a:t>
                      </a:r>
                      <a:r>
                        <a:rPr lang="ru-RU" sz="1400" b="1" i="0" baseline="0" dirty="0" smtClean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тыс. км пробега </a:t>
                      </a:r>
                      <a:r>
                        <a:rPr lang="ru-RU" sz="1400" b="1" i="0" dirty="0" smtClean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/  8,5</a:t>
                      </a:r>
                      <a:r>
                        <a:rPr lang="ru-RU" sz="1400" b="1" i="0" baseline="0" dirty="0" smtClean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10</a:t>
                      </a:r>
                      <a:r>
                        <a:rPr lang="ru-RU" sz="1400" b="1" i="0" baseline="30000" dirty="0" smtClean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 </a:t>
                      </a:r>
                      <a:endParaRPr lang="ru-RU" sz="2400" b="1" i="0" baseline="30000" dirty="0" smtClean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691" marR="586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17" name="Рисунок 16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6"/>
          <a:stretch/>
        </p:blipFill>
        <p:spPr bwMode="auto">
          <a:xfrm>
            <a:off x="6753226" y="1019663"/>
            <a:ext cx="5438775" cy="1547727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Прямоугольник 17"/>
          <p:cNvSpPr/>
          <p:nvPr/>
        </p:nvSpPr>
        <p:spPr>
          <a:xfrm>
            <a:off x="761936" y="1100582"/>
            <a:ext cx="61446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Механизмы разрушения, соответствующий моделям Брауна-Миллера (а), </a:t>
            </a:r>
          </a:p>
          <a:p>
            <a:pPr algn="ctr"/>
            <a:r>
              <a:rPr lang="ru-RU" sz="1400" b="1" dirty="0"/>
              <a:t>модель </a:t>
            </a:r>
            <a:r>
              <a:rPr lang="ru-RU" sz="1400" b="1" dirty="0" err="1" smtClean="0"/>
              <a:t>Фатеми</a:t>
            </a:r>
            <a:r>
              <a:rPr lang="ru-RU" sz="1400" b="1" dirty="0" smtClean="0"/>
              <a:t> - Соси  </a:t>
            </a:r>
            <a:r>
              <a:rPr lang="ru-RU" sz="1400" b="1" dirty="0"/>
              <a:t>(б) и модель </a:t>
            </a:r>
            <a:r>
              <a:rPr lang="ru-RU" sz="1400" b="1" dirty="0" smtClean="0"/>
              <a:t>Смита – Ватсона -</a:t>
            </a:r>
            <a:r>
              <a:rPr lang="ru-RU" sz="1400" b="1" dirty="0" err="1"/>
              <a:t>Топера</a:t>
            </a:r>
            <a:r>
              <a:rPr lang="ru-RU" sz="1400" b="1" dirty="0"/>
              <a:t> (с)</a:t>
            </a:r>
            <a:endParaRPr lang="ru-RU" sz="1400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26578" t="33222" r="21440" b="26173"/>
          <a:stretch/>
        </p:blipFill>
        <p:spPr>
          <a:xfrm>
            <a:off x="476738" y="1892830"/>
            <a:ext cx="6525847" cy="3292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93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itle 2"/>
          <p:cNvSpPr>
            <a:spLocks noGrp="1"/>
          </p:cNvSpPr>
          <p:nvPr>
            <p:ph type="title"/>
          </p:nvPr>
        </p:nvSpPr>
        <p:spPr>
          <a:xfrm>
            <a:off x="1" y="-48683"/>
            <a:ext cx="11698817" cy="102446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Scientific Aspects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Rail Life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Vs. Crack Growth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(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К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I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Fracture Profile – Paris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’ Law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)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2"/>
          <p:cNvGrpSpPr>
            <a:grpSpLocks/>
          </p:cNvGrpSpPr>
          <p:nvPr/>
        </p:nvGrpSpPr>
        <p:grpSpPr bwMode="auto">
          <a:xfrm>
            <a:off x="8108953" y="1284719"/>
            <a:ext cx="3170767" cy="3317875"/>
            <a:chOff x="6014575" y="788864"/>
            <a:chExt cx="2160130" cy="2315978"/>
          </a:xfrm>
        </p:grpSpPr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77" t="63310" r="41766" b="23370"/>
            <a:stretch>
              <a:fillRect/>
            </a:stretch>
          </p:blipFill>
          <p:spPr bwMode="auto">
            <a:xfrm>
              <a:off x="6014575" y="1953232"/>
              <a:ext cx="2160130" cy="115161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Рисунок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31" t="11462" r="22760" b="45818"/>
            <a:stretch>
              <a:fillRect/>
            </a:stretch>
          </p:blipFill>
          <p:spPr bwMode="auto">
            <a:xfrm>
              <a:off x="6729136" y="2093905"/>
              <a:ext cx="1080261" cy="485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Рисунок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42" t="10602" r="30153" b="21490"/>
            <a:stretch>
              <a:fillRect/>
            </a:stretch>
          </p:blipFill>
          <p:spPr bwMode="auto">
            <a:xfrm>
              <a:off x="6376910" y="788864"/>
              <a:ext cx="1582134" cy="1281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8470902" y="957991"/>
            <a:ext cx="3096684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84" tIns="45689" rIns="91384" bIns="45689" anchor="ctr"/>
          <a:lstStyle>
            <a:lvl1pPr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1200" b="1" dirty="0">
                <a:latin typeface="Verdana" pitchFamily="34" charset="0"/>
              </a:rPr>
              <a:t>Моделирование роста трещины</a:t>
            </a:r>
          </a:p>
          <a:p>
            <a:r>
              <a:rPr lang="ru-RU" altLang="ru-RU" sz="1200" b="1" dirty="0">
                <a:latin typeface="Verdana" pitchFamily="34" charset="0"/>
              </a:rPr>
              <a:t>в головке рельса </a:t>
            </a:r>
          </a:p>
        </p:txBody>
      </p:sp>
      <p:sp>
        <p:nvSpPr>
          <p:cNvPr id="8" name="Rectangle 37"/>
          <p:cNvSpPr>
            <a:spLocks noChangeArrowheads="1"/>
          </p:cNvSpPr>
          <p:nvPr/>
        </p:nvSpPr>
        <p:spPr bwMode="auto">
          <a:xfrm>
            <a:off x="1524002" y="106180"/>
            <a:ext cx="184617" cy="461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84" tIns="45689" rIns="91384" bIns="45689" anchor="ctr"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endParaRPr lang="ru-RU" altLang="ru-RU" sz="2400"/>
          </a:p>
        </p:txBody>
      </p:sp>
      <p:sp>
        <p:nvSpPr>
          <p:cNvPr id="9" name="Rectangle 37"/>
          <p:cNvSpPr>
            <a:spLocks noChangeArrowheads="1"/>
          </p:cNvSpPr>
          <p:nvPr/>
        </p:nvSpPr>
        <p:spPr bwMode="auto">
          <a:xfrm>
            <a:off x="1524002" y="106180"/>
            <a:ext cx="184617" cy="461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84" tIns="45689" rIns="91384" bIns="45689" anchor="ctr"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endParaRPr lang="ru-RU" altLang="ru-RU" sz="2400">
              <a:latin typeface="Calibri" pitchFamily="34" charset="0"/>
            </a:endParaRPr>
          </a:p>
        </p:txBody>
      </p:sp>
      <p:sp>
        <p:nvSpPr>
          <p:cNvPr id="10" name="Rectangle 126"/>
          <p:cNvSpPr>
            <a:spLocks noChangeArrowheads="1"/>
          </p:cNvSpPr>
          <p:nvPr/>
        </p:nvSpPr>
        <p:spPr bwMode="auto">
          <a:xfrm>
            <a:off x="1524002" y="-122420"/>
            <a:ext cx="184617" cy="461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84" tIns="45689" rIns="91384" bIns="45689" anchor="ctr"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endParaRPr lang="ru-RU" altLang="ru-RU" sz="2400">
              <a:latin typeface="Calibri" pitchFamily="34" charset="0"/>
            </a:endParaRPr>
          </a:p>
        </p:txBody>
      </p:sp>
      <p:sp>
        <p:nvSpPr>
          <p:cNvPr id="11" name="Rectangle 37"/>
          <p:cNvSpPr>
            <a:spLocks noChangeArrowheads="1"/>
          </p:cNvSpPr>
          <p:nvPr/>
        </p:nvSpPr>
        <p:spPr bwMode="auto">
          <a:xfrm>
            <a:off x="1524002" y="106180"/>
            <a:ext cx="184617" cy="461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84" tIns="45689" rIns="91384" bIns="45689" anchor="ctr"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endParaRPr lang="ru-RU" altLang="ru-RU" sz="2400"/>
          </a:p>
        </p:txBody>
      </p:sp>
      <p:pic>
        <p:nvPicPr>
          <p:cNvPr id="13" name="Рисунок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97" t="18912" r="16129" b="5107"/>
          <a:stretch>
            <a:fillRect/>
          </a:stretch>
        </p:blipFill>
        <p:spPr bwMode="auto">
          <a:xfrm>
            <a:off x="171451" y="1492679"/>
            <a:ext cx="4051300" cy="2992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5325765" y="1424420"/>
            <a:ext cx="1538816" cy="55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84" tIns="45689" rIns="91384" bIns="45689"/>
          <a:lstStyle>
            <a:lvl1pPr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1200" dirty="0">
                <a:solidFill>
                  <a:srgbClr val="0066A1"/>
                </a:solidFill>
                <a:latin typeface="Verdana" pitchFamily="34" charset="0"/>
              </a:rPr>
              <a:t>Механизм роста К</a:t>
            </a:r>
            <a:r>
              <a:rPr lang="en-US" altLang="ru-RU" sz="1200" baseline="-25000" dirty="0">
                <a:solidFill>
                  <a:srgbClr val="0066A1"/>
                </a:solidFill>
                <a:latin typeface="Verdana" pitchFamily="34" charset="0"/>
              </a:rPr>
              <a:t>I</a:t>
            </a:r>
            <a:r>
              <a:rPr lang="ru-RU" altLang="ru-RU" sz="1200" dirty="0">
                <a:solidFill>
                  <a:srgbClr val="0066A1"/>
                </a:solidFill>
                <a:latin typeface="Verdana" pitchFamily="34" charset="0"/>
              </a:rPr>
              <a:t>-отрыв</a:t>
            </a: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6536499" y="2594405"/>
            <a:ext cx="1191683" cy="1263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84" tIns="45689" rIns="91384" bIns="45689" anchor="ctr"/>
          <a:lstStyle>
            <a:lvl1pPr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1200" dirty="0">
                <a:solidFill>
                  <a:srgbClr val="0066A1"/>
                </a:solidFill>
                <a:latin typeface="Verdana" pitchFamily="34" charset="0"/>
              </a:rPr>
              <a:t>НДС с поперечной трещиной</a:t>
            </a:r>
          </a:p>
          <a:p>
            <a:r>
              <a:rPr lang="ru-RU" altLang="ru-RU" sz="1200" dirty="0">
                <a:solidFill>
                  <a:srgbClr val="0066A1"/>
                </a:solidFill>
                <a:latin typeface="Verdana" pitchFamily="34" charset="0"/>
              </a:rPr>
              <a:t>в головке рельса (сечение)</a:t>
            </a:r>
          </a:p>
        </p:txBody>
      </p:sp>
      <p:graphicFrame>
        <p:nvGraphicFramePr>
          <p:cNvPr id="16" name="Group 55"/>
          <p:cNvGraphicFramePr>
            <a:graphicFrameLocks noGrp="1"/>
          </p:cNvGraphicFramePr>
          <p:nvPr>
            <p:extLst/>
          </p:nvPr>
        </p:nvGraphicFramePr>
        <p:xfrm>
          <a:off x="268818" y="5141449"/>
          <a:ext cx="6402915" cy="1219200"/>
        </p:xfrm>
        <a:graphic>
          <a:graphicData uri="http://schemas.openxmlformats.org/drawingml/2006/table">
            <a:tbl>
              <a:tblPr/>
              <a:tblGrid>
                <a:gridCol w="11218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669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141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8768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Этапы</a:t>
                      </a:r>
                    </a:p>
                  </a:txBody>
                  <a:tcPr marL="58681" marR="5868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A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Метод расчета</a:t>
                      </a:r>
                    </a:p>
                  </a:txBody>
                  <a:tcPr marL="58681" marR="5868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A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Ресурс до потери 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несущей способности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58681" marR="5868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A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3152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Фаза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роста трещины</a:t>
                      </a:r>
                    </a:p>
                  </a:txBody>
                  <a:tcPr marL="58681" marR="5868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Живучесть</a:t>
                      </a:r>
                      <a:r>
                        <a:rPr kumimoji="0" lang="en-US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 механизму К</a:t>
                      </a:r>
                      <a:r>
                        <a:rPr kumimoji="0" lang="en-US" altLang="ru-RU" sz="12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до потери несущей способности</a:t>
                      </a:r>
                    </a:p>
                  </a:txBody>
                  <a:tcPr marL="58681" marR="5868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Arial" charset="0"/>
                        </a:rPr>
                        <a:t>79,8 млн т брутто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для вероятности разрушения 50% </a:t>
                      </a:r>
                      <a:b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Arial" charset="0"/>
                        </a:rPr>
                        <a:t>/ 3,4 10</a:t>
                      </a:r>
                      <a:r>
                        <a:rPr kumimoji="0" lang="ru-RU" altLang="ru-RU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</a:p>
                  </a:txBody>
                  <a:tcPr marL="58681" marR="5868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203201" y="940232"/>
            <a:ext cx="6051551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84" tIns="45689" rIns="91384" bIns="45689"/>
          <a:lstStyle>
            <a:lvl1pPr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1200" b="1">
                <a:latin typeface="Verdana" pitchFamily="34" charset="0"/>
              </a:rPr>
              <a:t>Экспериментальная и аналитическая зависимость скорости роста трещины типа </a:t>
            </a:r>
            <a:r>
              <a:rPr lang="en-US" altLang="ru-RU" sz="1200" b="1">
                <a:latin typeface="Verdana" pitchFamily="34" charset="0"/>
              </a:rPr>
              <a:t>I </a:t>
            </a:r>
            <a:r>
              <a:rPr lang="ru-RU" altLang="ru-RU" sz="1200" b="1">
                <a:latin typeface="Verdana" pitchFamily="34" charset="0"/>
              </a:rPr>
              <a:t>от коэффициента интенсивности напряжений</a:t>
            </a:r>
          </a:p>
        </p:txBody>
      </p:sp>
      <p:sp>
        <p:nvSpPr>
          <p:cNvPr id="18" name="Прямоугольник 19"/>
          <p:cNvSpPr>
            <a:spLocks noChangeArrowheads="1"/>
          </p:cNvSpPr>
          <p:nvPr/>
        </p:nvSpPr>
        <p:spPr bwMode="auto">
          <a:xfrm>
            <a:off x="158751" y="4773150"/>
            <a:ext cx="60960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1200" b="1" dirty="0">
                <a:latin typeface="Verdana" pitchFamily="34" charset="0"/>
              </a:rPr>
              <a:t>Ресурс рельсов на этапе живучести, млрд т брутто</a:t>
            </a:r>
          </a:p>
        </p:txBody>
      </p:sp>
      <p:grpSp>
        <p:nvGrpSpPr>
          <p:cNvPr id="19" name="Группа 23"/>
          <p:cNvGrpSpPr>
            <a:grpSpLocks/>
          </p:cNvGrpSpPr>
          <p:nvPr/>
        </p:nvGrpSpPr>
        <p:grpSpPr bwMode="auto">
          <a:xfrm>
            <a:off x="4182765" y="1427594"/>
            <a:ext cx="2345267" cy="2430463"/>
            <a:chOff x="2989909" y="897004"/>
            <a:chExt cx="1758345" cy="1822821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2693" y="897004"/>
              <a:ext cx="845231" cy="854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1" name="Группа 1"/>
            <p:cNvGrpSpPr>
              <a:grpSpLocks/>
            </p:cNvGrpSpPr>
            <p:nvPr/>
          </p:nvGrpSpPr>
          <p:grpSpPr bwMode="auto">
            <a:xfrm>
              <a:off x="2989909" y="1717335"/>
              <a:ext cx="1758345" cy="1002490"/>
              <a:chOff x="2859462" y="1759707"/>
              <a:chExt cx="1758345" cy="1002490"/>
            </a:xfrm>
          </p:grpSpPr>
          <p:pic>
            <p:nvPicPr>
              <p:cNvPr id="22" name="Picture 6" descr="a1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023" t="14365" r="41893" b="15398"/>
              <a:stretch>
                <a:fillRect/>
              </a:stretch>
            </p:blipFill>
            <p:spPr bwMode="auto">
              <a:xfrm>
                <a:off x="2859462" y="1763751"/>
                <a:ext cx="1026248" cy="9984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" name="Picture 7" descr="a3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017" t="5624" r="39095" b="6868"/>
              <a:stretch>
                <a:fillRect/>
              </a:stretch>
            </p:blipFill>
            <p:spPr bwMode="auto">
              <a:xfrm>
                <a:off x="3785044" y="1759707"/>
                <a:ext cx="832763" cy="10024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24" name="rel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496267" y="4773150"/>
            <a:ext cx="2842925" cy="1597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879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6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640"/>
            <a:ext cx="12192000" cy="961554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Statistical M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odel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mpirical and based on 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ontinuous Probability Distribution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446" y="902176"/>
            <a:ext cx="5945554" cy="19303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Байесовой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процедуры для получения апостериорной оценки вероятности отказа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подшипника</a:t>
            </a:r>
          </a:p>
          <a:p>
            <a:pPr marL="0" indent="0">
              <a:buNone/>
            </a:pPr>
            <a:r>
              <a:rPr lang="ru-RU" sz="1400" i="1" dirty="0" smtClean="0"/>
              <a:t> </a:t>
            </a:r>
          </a:p>
          <a:p>
            <a:pPr marL="0" indent="0">
              <a:buNone/>
            </a:pPr>
            <a:endParaRPr lang="ru-RU" sz="1400" i="1" dirty="0" smtClean="0"/>
          </a:p>
          <a:p>
            <a:pPr marL="0" indent="0">
              <a:buNone/>
            </a:pPr>
            <a:endParaRPr lang="ru-RU" sz="1400" dirty="0"/>
          </a:p>
        </p:txBody>
      </p:sp>
      <p:pic>
        <p:nvPicPr>
          <p:cNvPr id="19" name="Рисунок 1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338" y="2303524"/>
            <a:ext cx="7549661" cy="4331739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571139"/>
              </p:ext>
            </p:extLst>
          </p:nvPr>
        </p:nvGraphicFramePr>
        <p:xfrm>
          <a:off x="361902" y="2718065"/>
          <a:ext cx="2190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" r:id="rId4" imgW="215713" imgH="241091" progId="Equation.DSMT4">
                  <p:embed/>
                </p:oleObj>
              </mc:Choice>
              <mc:Fallback>
                <p:oleObj r:id="rId4" imgW="215713" imgH="241091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02" y="2718065"/>
                        <a:ext cx="219075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471439" y="2669207"/>
            <a:ext cx="439351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ru-RU" altLang="ru-RU" sz="1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априорная функция распределения параметра а);</a:t>
            </a:r>
            <a:endParaRPr kumimoji="0" lang="ru-RU" altLang="ru-RU" sz="1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7" name="Объект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3061637"/>
              </p:ext>
            </p:extLst>
          </p:nvPr>
        </p:nvGraphicFramePr>
        <p:xfrm>
          <a:off x="361902" y="3052984"/>
          <a:ext cx="228600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" r:id="rId6" imgW="228600" imgH="241300" progId="Equation.DSMT4">
                  <p:embed/>
                </p:oleObj>
              </mc:Choice>
              <mc:Fallback>
                <p:oleObj r:id="rId6" imgW="228600" imgH="24130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02" y="3052984"/>
                        <a:ext cx="228600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471439" y="2985308"/>
            <a:ext cx="537971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kumimoji="0" lang="ru-RU" altLang="ru-RU" sz="1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апостериорная функция распределения параметра а)</a:t>
            </a:r>
            <a:endParaRPr kumimoji="0" lang="ru-RU" altLang="ru-RU" sz="1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14567" y="2303524"/>
            <a:ext cx="25564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</a:t>
            </a:r>
            <a:r>
              <a:rPr lang="ru-RU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функция правдоподобия;</a:t>
            </a:r>
            <a:endParaRPr lang="ru-RU" sz="1400" b="1" dirty="0"/>
          </a:p>
        </p:txBody>
      </p:sp>
      <p:sp>
        <p:nvSpPr>
          <p:cNvPr id="30" name="Rectangle 2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1" name="Объект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7466190"/>
              </p:ext>
            </p:extLst>
          </p:nvPr>
        </p:nvGraphicFramePr>
        <p:xfrm>
          <a:off x="314567" y="1451710"/>
          <a:ext cx="3849263" cy="7389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7" r:id="rId8" imgW="2400300" imgH="495300" progId="Equation.DSMT4">
                  <p:embed/>
                </p:oleObj>
              </mc:Choice>
              <mc:Fallback>
                <p:oleObj r:id="rId8" imgW="2400300" imgH="495300" progId="Equation.DSMT4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567" y="1451710"/>
                        <a:ext cx="3849263" cy="738921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Прямоугольник 32"/>
          <p:cNvSpPr/>
          <p:nvPr/>
        </p:nvSpPr>
        <p:spPr>
          <a:xfrm>
            <a:off x="4497875" y="1734108"/>
            <a:ext cx="1457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en-US" alt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=1, 2, …, </a:t>
            </a:r>
            <a:r>
              <a:rPr kumimoji="0" lang="en-US" altLang="ru-RU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kumimoji="0" lang="en-US" altLang="ru-RU" sz="1400" b="1" i="1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24231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981</Words>
  <Application>Microsoft Office PowerPoint</Application>
  <PresentationFormat>Произвольный</PresentationFormat>
  <Paragraphs>163</Paragraphs>
  <Slides>12</Slides>
  <Notes>3</Notes>
  <HiddenSlides>0</HiddenSlides>
  <MMClips>10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Тема Office</vt:lpstr>
      <vt:lpstr>Диаграмма</vt:lpstr>
      <vt:lpstr>Equation.DSMT4</vt:lpstr>
      <vt:lpstr>Презентация PowerPoint</vt:lpstr>
      <vt:lpstr>Презентация PowerPoint</vt:lpstr>
      <vt:lpstr>Performance Aspects. Rolling Stock Undercarriage Model</vt:lpstr>
      <vt:lpstr>Презентация PowerPoint</vt:lpstr>
      <vt:lpstr>Performance Aspects. Rail Head Bending Stress Distribution at Vertical Loading from Typical Two-Axle Bogie Wheels</vt:lpstr>
      <vt:lpstr>Performance Aspects. Rail Stress Intensity, Loading and Life in Wheel-Rail Contact</vt:lpstr>
      <vt:lpstr>Scientific Aspects. Life Prediction under Combined Stress and Disproportionate Loading</vt:lpstr>
      <vt:lpstr>Scientific Aspects. Rail Life Vs. Crack Growth (КI Fracture Profile – Paris’ Law)</vt:lpstr>
      <vt:lpstr>Statistical Models (Empirical and based on Continuous Probability Distribution)</vt:lpstr>
      <vt:lpstr>Artificial Intelligence-based Models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Г. М. Волохов</dc:creator>
  <cp:lastModifiedBy>Мария Ю. Садовская</cp:lastModifiedBy>
  <cp:revision>28</cp:revision>
  <dcterms:created xsi:type="dcterms:W3CDTF">2022-08-29T09:30:41Z</dcterms:created>
  <dcterms:modified xsi:type="dcterms:W3CDTF">2022-10-03T08:27:53Z</dcterms:modified>
</cp:coreProperties>
</file>