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 id="2147483665" r:id="rId2"/>
  </p:sldMasterIdLst>
  <p:notesMasterIdLst>
    <p:notesMasterId r:id="rId16"/>
  </p:notesMasterIdLst>
  <p:handoutMasterIdLst>
    <p:handoutMasterId r:id="rId17"/>
  </p:handoutMasterIdLst>
  <p:sldIdLst>
    <p:sldId id="256" r:id="rId3"/>
    <p:sldId id="413" r:id="rId4"/>
    <p:sldId id="482" r:id="rId5"/>
    <p:sldId id="483" r:id="rId6"/>
    <p:sldId id="484" r:id="rId7"/>
    <p:sldId id="485" r:id="rId8"/>
    <p:sldId id="487" r:id="rId9"/>
    <p:sldId id="488" r:id="rId10"/>
    <p:sldId id="489" r:id="rId11"/>
    <p:sldId id="490" r:id="rId12"/>
    <p:sldId id="491" r:id="rId13"/>
    <p:sldId id="493" r:id="rId14"/>
    <p:sldId id="481" r:id="rId15"/>
  </p:sldIdLst>
  <p:sldSz cx="9144000" cy="6858000" type="screen4x3"/>
  <p:notesSz cx="9867900" cy="6759575"/>
  <p:embeddedFontLst>
    <p:embeddedFont>
      <p:font typeface="Calibri Light" panose="020F0302020204030204" pitchFamily="34" charset="0"/>
      <p:regular r:id="rId18"/>
      <p:italic r:id="rId19"/>
    </p:embeddedFont>
    <p:embeddedFont>
      <p:font typeface="Calibri" panose="020F0502020204030204" pitchFamily="34" charset="0"/>
      <p:regular r:id="rId20"/>
      <p:bold r:id="rId21"/>
      <p:italic r:id="rId22"/>
      <p:boldItalic r:id="rId23"/>
    </p:embeddedFont>
  </p:embeddedFontLst>
  <p:defaultTextStyle>
    <a:defPPr>
      <a:defRPr lang="en-US"/>
    </a:defPPr>
    <a:lvl1pPr algn="ctr" rtl="0" fontAlgn="base">
      <a:spcBef>
        <a:spcPct val="0"/>
      </a:spcBef>
      <a:spcAft>
        <a:spcPct val="0"/>
      </a:spcAft>
      <a:defRPr sz="1400" kern="1200">
        <a:solidFill>
          <a:schemeClr val="tx1"/>
        </a:solidFill>
        <a:latin typeface="Times New Roman" pitchFamily="18" charset="0"/>
        <a:ea typeface="+mn-ea"/>
        <a:cs typeface="+mn-cs"/>
      </a:defRPr>
    </a:lvl1pPr>
    <a:lvl2pPr marL="457200" algn="ctr" rtl="0" fontAlgn="base">
      <a:spcBef>
        <a:spcPct val="0"/>
      </a:spcBef>
      <a:spcAft>
        <a:spcPct val="0"/>
      </a:spcAft>
      <a:defRPr sz="1400" kern="1200">
        <a:solidFill>
          <a:schemeClr val="tx1"/>
        </a:solidFill>
        <a:latin typeface="Times New Roman" pitchFamily="18" charset="0"/>
        <a:ea typeface="+mn-ea"/>
        <a:cs typeface="+mn-cs"/>
      </a:defRPr>
    </a:lvl2pPr>
    <a:lvl3pPr marL="914400" algn="ctr" rtl="0" fontAlgn="base">
      <a:spcBef>
        <a:spcPct val="0"/>
      </a:spcBef>
      <a:spcAft>
        <a:spcPct val="0"/>
      </a:spcAft>
      <a:defRPr sz="1400" kern="1200">
        <a:solidFill>
          <a:schemeClr val="tx1"/>
        </a:solidFill>
        <a:latin typeface="Times New Roman" pitchFamily="18" charset="0"/>
        <a:ea typeface="+mn-ea"/>
        <a:cs typeface="+mn-cs"/>
      </a:defRPr>
    </a:lvl3pPr>
    <a:lvl4pPr marL="1371600" algn="ctr" rtl="0" fontAlgn="base">
      <a:spcBef>
        <a:spcPct val="0"/>
      </a:spcBef>
      <a:spcAft>
        <a:spcPct val="0"/>
      </a:spcAft>
      <a:defRPr sz="1400" kern="1200">
        <a:solidFill>
          <a:schemeClr val="tx1"/>
        </a:solidFill>
        <a:latin typeface="Times New Roman" pitchFamily="18" charset="0"/>
        <a:ea typeface="+mn-ea"/>
        <a:cs typeface="+mn-cs"/>
      </a:defRPr>
    </a:lvl4pPr>
    <a:lvl5pPr marL="1828800" algn="ctr" rtl="0" fontAlgn="base">
      <a:spcBef>
        <a:spcPct val="0"/>
      </a:spcBef>
      <a:spcAft>
        <a:spcPct val="0"/>
      </a:spcAft>
      <a:defRPr sz="1400" kern="1200">
        <a:solidFill>
          <a:schemeClr val="tx1"/>
        </a:solidFill>
        <a:latin typeface="Times New Roman" pitchFamily="18" charset="0"/>
        <a:ea typeface="+mn-ea"/>
        <a:cs typeface="+mn-cs"/>
      </a:defRPr>
    </a:lvl5pPr>
    <a:lvl6pPr marL="2286000" algn="l" defTabSz="914400" rtl="0" eaLnBrk="1" latinLnBrk="0" hangingPunct="1">
      <a:defRPr sz="1400" kern="1200">
        <a:solidFill>
          <a:schemeClr val="tx1"/>
        </a:solidFill>
        <a:latin typeface="Times New Roman" pitchFamily="18" charset="0"/>
        <a:ea typeface="+mn-ea"/>
        <a:cs typeface="+mn-cs"/>
      </a:defRPr>
    </a:lvl6pPr>
    <a:lvl7pPr marL="2743200" algn="l" defTabSz="914400" rtl="0" eaLnBrk="1" latinLnBrk="0" hangingPunct="1">
      <a:defRPr sz="1400" kern="1200">
        <a:solidFill>
          <a:schemeClr val="tx1"/>
        </a:solidFill>
        <a:latin typeface="Times New Roman" pitchFamily="18" charset="0"/>
        <a:ea typeface="+mn-ea"/>
        <a:cs typeface="+mn-cs"/>
      </a:defRPr>
    </a:lvl7pPr>
    <a:lvl8pPr marL="3200400" algn="l" defTabSz="914400" rtl="0" eaLnBrk="1" latinLnBrk="0" hangingPunct="1">
      <a:defRPr sz="1400" kern="1200">
        <a:solidFill>
          <a:schemeClr val="tx1"/>
        </a:solidFill>
        <a:latin typeface="Times New Roman" pitchFamily="18" charset="0"/>
        <a:ea typeface="+mn-ea"/>
        <a:cs typeface="+mn-cs"/>
      </a:defRPr>
    </a:lvl8pPr>
    <a:lvl9pPr marL="3657600" algn="l" defTabSz="914400" rtl="0" eaLnBrk="1" latinLnBrk="0" hangingPunct="1">
      <a:defRPr sz="1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129" userDrawn="1">
          <p15:clr>
            <a:srgbClr val="A4A3A4"/>
          </p15:clr>
        </p15:guide>
        <p15:guide id="2" pos="31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FFFFCC"/>
    <a:srgbClr val="CCECFF"/>
    <a:srgbClr val="000099"/>
    <a:srgbClr val="FFCC00"/>
    <a:srgbClr val="0058CC"/>
    <a:srgbClr val="FF0000"/>
    <a:srgbClr val="FF5100"/>
    <a:srgbClr val="FFCC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61" autoAdjust="0"/>
    <p:restoredTop sz="91917" autoAdjust="0"/>
  </p:normalViewPr>
  <p:slideViewPr>
    <p:cSldViewPr snapToGrid="0">
      <p:cViewPr varScale="1">
        <p:scale>
          <a:sx n="76" d="100"/>
          <a:sy n="76" d="100"/>
        </p:scale>
        <p:origin x="1272" y="67"/>
      </p:cViewPr>
      <p:guideLst>
        <p:guide orient="horz" pos="2160"/>
        <p:guide pos="2880"/>
      </p:guideLst>
    </p:cSldViewPr>
  </p:slideViewPr>
  <p:outlineViewPr>
    <p:cViewPr>
      <p:scale>
        <a:sx n="25" d="100"/>
        <a:sy n="25"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snapToGrid="0">
      <p:cViewPr varScale="1">
        <p:scale>
          <a:sx n="51" d="100"/>
          <a:sy n="51" d="100"/>
        </p:scale>
        <p:origin x="-1680" y="-91"/>
      </p:cViewPr>
      <p:guideLst>
        <p:guide orient="horz" pos="2129"/>
        <p:guide pos="3108"/>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1.fntdata"/><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6.fntdata"/><Relationship Id="rId10" Type="http://schemas.openxmlformats.org/officeDocument/2006/relationships/slide" Target="slides/slide8.xml"/><Relationship Id="rId19"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5.fntdata"/><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398F79-AF67-4F47-9AA5-3C70083E8498}" type="doc">
      <dgm:prSet loTypeId="urn:microsoft.com/office/officeart/2008/layout/RadialCluster" loCatId="relationship" qsTypeId="urn:microsoft.com/office/officeart/2005/8/quickstyle/simple3" qsCatId="simple" csTypeId="urn:microsoft.com/office/officeart/2005/8/colors/accent1_2" csCatId="accent1" phldr="1"/>
      <dgm:spPr/>
      <dgm:t>
        <a:bodyPr/>
        <a:lstStyle/>
        <a:p>
          <a:endParaRPr lang="ru-RU"/>
        </a:p>
      </dgm:t>
    </dgm:pt>
    <dgm:pt modelId="{7B666858-B22A-4C18-BE45-D4FE89DFF3C7}">
      <dgm:prSet custT="1"/>
      <dgm:spPr>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dgm:spPr>
      <dgm:t>
        <a:bodyPr/>
        <a:lstStyle/>
        <a:p>
          <a:pPr algn="ctr" rtl="0"/>
          <a:r>
            <a:rPr lang="ru-RU" sz="1600" b="1" dirty="0" smtClean="0">
              <a:solidFill>
                <a:schemeClr val="tx1"/>
              </a:solidFill>
            </a:rPr>
            <a:t>Для решения каких задач предназначена эта модель?</a:t>
          </a:r>
        </a:p>
        <a:p>
          <a:pPr algn="ctr" rtl="0"/>
          <a:r>
            <a:rPr lang="en-US" sz="1600" b="1" dirty="0" smtClean="0">
              <a:solidFill>
                <a:schemeClr val="accent5">
                  <a:lumMod val="50000"/>
                </a:schemeClr>
              </a:solidFill>
            </a:rPr>
            <a:t>What tasks is this model designed to solve?</a:t>
          </a:r>
          <a:endParaRPr lang="ru-RU" sz="1600" b="1" dirty="0">
            <a:solidFill>
              <a:schemeClr val="accent5">
                <a:lumMod val="50000"/>
              </a:schemeClr>
            </a:solidFill>
          </a:endParaRPr>
        </a:p>
      </dgm:t>
    </dgm:pt>
    <dgm:pt modelId="{C6CE7C24-E1D2-4407-8711-5CED0FECB386}" type="parTrans" cxnId="{02191E30-4048-47C3-A8D8-69C5C3555495}">
      <dgm:prSet/>
      <dgm:spPr/>
      <dgm:t>
        <a:bodyPr/>
        <a:lstStyle/>
        <a:p>
          <a:pPr algn="l"/>
          <a:endParaRPr lang="ru-RU">
            <a:solidFill>
              <a:schemeClr val="accent2">
                <a:lumMod val="50000"/>
              </a:schemeClr>
            </a:solidFill>
          </a:endParaRPr>
        </a:p>
      </dgm:t>
    </dgm:pt>
    <dgm:pt modelId="{48EFEE8D-99F7-4F7F-95D3-83DBB88BFD26}" type="sibTrans" cxnId="{02191E30-4048-47C3-A8D8-69C5C3555495}">
      <dgm:prSet/>
      <dgm:spPr/>
      <dgm:t>
        <a:bodyPr/>
        <a:lstStyle/>
        <a:p>
          <a:pPr algn="l"/>
          <a:endParaRPr lang="ru-RU">
            <a:solidFill>
              <a:schemeClr val="accent2">
                <a:lumMod val="50000"/>
              </a:schemeClr>
            </a:solidFill>
          </a:endParaRPr>
        </a:p>
      </dgm:t>
    </dgm:pt>
    <dgm:pt modelId="{12703E21-0F73-4935-A017-BF8B588B0339}">
      <dgm:prSet custT="1"/>
      <dgm:spPr>
        <a:noFill/>
        <a:ln>
          <a:solidFill>
            <a:srgbClr val="000099"/>
          </a:solidFill>
        </a:ln>
      </dgm:spPr>
      <dgm:t>
        <a:bodyPr/>
        <a:lstStyle/>
        <a:p>
          <a:pPr algn="l" rtl="0"/>
          <a:r>
            <a:rPr lang="ru-RU" sz="1200" b="1" dirty="0" smtClean="0">
              <a:solidFill>
                <a:schemeClr val="accent2">
                  <a:lumMod val="50000"/>
                </a:schemeClr>
              </a:solidFill>
            </a:rPr>
            <a:t>1. Оценка текущего состояния пути по динамическим показателям подвижного состава дополнительно к существующим методам геометрической оценки с помощью путеизмерительных комплексов.</a:t>
          </a:r>
        </a:p>
        <a:p>
          <a:pPr algn="l" rtl="0"/>
          <a:r>
            <a:rPr lang="en-US" sz="1200" b="1" dirty="0" smtClean="0">
              <a:solidFill>
                <a:schemeClr val="accent5">
                  <a:lumMod val="50000"/>
                </a:schemeClr>
              </a:solidFill>
            </a:rPr>
            <a:t>1. Assessment of the current state of the track by dynamic performances </a:t>
          </a:r>
          <a:r>
            <a:rPr lang="en-US" sz="1200" b="1" dirty="0" smtClean="0">
              <a:solidFill>
                <a:schemeClr val="accent5">
                  <a:lumMod val="50000"/>
                </a:schemeClr>
              </a:solidFill>
            </a:rPr>
            <a:t>of </a:t>
          </a:r>
          <a:r>
            <a:rPr lang="en-US" sz="1200" b="1" dirty="0" smtClean="0">
              <a:solidFill>
                <a:schemeClr val="accent5">
                  <a:lumMod val="50000"/>
                </a:schemeClr>
              </a:solidFill>
            </a:rPr>
            <a:t>rolling stock in addition to the existing methods of geometric evaluation using track measuring complexes.</a:t>
          </a:r>
          <a:endParaRPr lang="ru-RU" sz="1200" b="1" dirty="0">
            <a:solidFill>
              <a:schemeClr val="accent5">
                <a:lumMod val="50000"/>
              </a:schemeClr>
            </a:solidFill>
          </a:endParaRPr>
        </a:p>
      </dgm:t>
    </dgm:pt>
    <dgm:pt modelId="{38213436-8CDC-4FFF-B621-FA546121A3BB}" type="parTrans" cxnId="{11BF4B85-DA2D-4FE9-A2B4-D33CB981FF1A}">
      <dgm:prSet/>
      <dgm:spPr/>
      <dgm:t>
        <a:bodyPr/>
        <a:lstStyle/>
        <a:p>
          <a:pPr algn="l"/>
          <a:endParaRPr lang="ru-RU">
            <a:solidFill>
              <a:schemeClr val="accent2">
                <a:lumMod val="50000"/>
              </a:schemeClr>
            </a:solidFill>
          </a:endParaRPr>
        </a:p>
      </dgm:t>
    </dgm:pt>
    <dgm:pt modelId="{4C065719-562F-4ACE-935A-00FD14FE0C4C}" type="sibTrans" cxnId="{11BF4B85-DA2D-4FE9-A2B4-D33CB981FF1A}">
      <dgm:prSet/>
      <dgm:spPr/>
      <dgm:t>
        <a:bodyPr/>
        <a:lstStyle/>
        <a:p>
          <a:pPr algn="l"/>
          <a:endParaRPr lang="ru-RU">
            <a:solidFill>
              <a:schemeClr val="accent2">
                <a:lumMod val="50000"/>
              </a:schemeClr>
            </a:solidFill>
          </a:endParaRPr>
        </a:p>
      </dgm:t>
    </dgm:pt>
    <dgm:pt modelId="{D102A7E4-2F15-4999-8AC9-1A94494CD5E7}">
      <dgm:prSet custT="1"/>
      <dgm:spPr>
        <a:noFill/>
        <a:ln>
          <a:solidFill>
            <a:srgbClr val="000099"/>
          </a:solidFill>
        </a:ln>
      </dgm:spPr>
      <dgm:t>
        <a:bodyPr/>
        <a:lstStyle/>
        <a:p>
          <a:pPr algn="l" rtl="0"/>
          <a:r>
            <a:rPr lang="ru-RU" sz="1200" b="1" dirty="0" smtClean="0">
              <a:solidFill>
                <a:schemeClr val="accent2">
                  <a:lumMod val="50000"/>
                </a:schemeClr>
              </a:solidFill>
            </a:rPr>
            <a:t>2. Прогнозирование эволюции параметров модели пути, с целью оценки степени его деградации.</a:t>
          </a:r>
        </a:p>
        <a:p>
          <a:pPr algn="l" rtl="0"/>
          <a:r>
            <a:rPr lang="en-US" sz="1200" b="1" dirty="0" smtClean="0">
              <a:solidFill>
                <a:schemeClr val="accent5">
                  <a:lumMod val="50000"/>
                </a:schemeClr>
              </a:solidFill>
            </a:rPr>
            <a:t>2. Forecasting the evolution of the parameters of the path model, in order to assess the degree of its degradation.</a:t>
          </a:r>
          <a:endParaRPr lang="ru-RU" sz="1200" b="1" dirty="0">
            <a:solidFill>
              <a:schemeClr val="accent5">
                <a:lumMod val="50000"/>
              </a:schemeClr>
            </a:solidFill>
          </a:endParaRPr>
        </a:p>
      </dgm:t>
    </dgm:pt>
    <dgm:pt modelId="{11D86AAB-12BD-4BC1-AE07-7457C2B930EF}" type="parTrans" cxnId="{30EE1A9D-0491-4D43-BB41-BE77ADD4D676}">
      <dgm:prSet/>
      <dgm:spPr/>
      <dgm:t>
        <a:bodyPr/>
        <a:lstStyle/>
        <a:p>
          <a:pPr algn="l"/>
          <a:endParaRPr lang="ru-RU">
            <a:solidFill>
              <a:schemeClr val="accent2">
                <a:lumMod val="50000"/>
              </a:schemeClr>
            </a:solidFill>
          </a:endParaRPr>
        </a:p>
      </dgm:t>
    </dgm:pt>
    <dgm:pt modelId="{9B3C4208-F26F-446B-9E3E-353AFC8D47EF}" type="sibTrans" cxnId="{30EE1A9D-0491-4D43-BB41-BE77ADD4D676}">
      <dgm:prSet/>
      <dgm:spPr/>
      <dgm:t>
        <a:bodyPr/>
        <a:lstStyle/>
        <a:p>
          <a:pPr algn="l"/>
          <a:endParaRPr lang="ru-RU">
            <a:solidFill>
              <a:schemeClr val="accent2">
                <a:lumMod val="50000"/>
              </a:schemeClr>
            </a:solidFill>
          </a:endParaRPr>
        </a:p>
      </dgm:t>
    </dgm:pt>
    <dgm:pt modelId="{639C99C8-29C2-49C6-B3C1-B52027BC9063}">
      <dgm:prSet/>
      <dgm:spPr>
        <a:noFill/>
        <a:ln>
          <a:solidFill>
            <a:srgbClr val="000099"/>
          </a:solidFill>
        </a:ln>
      </dgm:spPr>
      <dgm:t>
        <a:bodyPr/>
        <a:lstStyle/>
        <a:p>
          <a:pPr algn="l" rtl="0"/>
          <a:r>
            <a:rPr lang="ru-RU" b="1" dirty="0" smtClean="0">
              <a:solidFill>
                <a:schemeClr val="accent2">
                  <a:lumMod val="50000"/>
                </a:schemeClr>
              </a:solidFill>
            </a:rPr>
            <a:t>3. Получение адекватных описаний неровностей пути и степени изношенности рельсов на полигонах эксплуатации подвижного состава для применения в задачах моделирования динамики, прочности и надежности подвижного состава и пути, в том числе в задачах моделирования износа и усталостных повреждений в системе колесо/рельс.</a:t>
          </a:r>
        </a:p>
        <a:p>
          <a:pPr algn="l" rtl="0"/>
          <a:r>
            <a:rPr lang="en-US" b="1" dirty="0" smtClean="0">
              <a:solidFill>
                <a:schemeClr val="accent5">
                  <a:lumMod val="50000"/>
                </a:schemeClr>
              </a:solidFill>
            </a:rPr>
            <a:t>3. Obtaining adequate descriptions of track irregularities and the degree of deterioration of rails at rolling stock operating ranges for use in the problems of simulation the dynamics, strength and reliability of rolling stock and track, including in the problems of modeling wear and fatigue damage in the wheel /rail system.</a:t>
          </a:r>
          <a:endParaRPr lang="ru-RU" b="1" dirty="0">
            <a:solidFill>
              <a:schemeClr val="accent5">
                <a:lumMod val="50000"/>
              </a:schemeClr>
            </a:solidFill>
          </a:endParaRPr>
        </a:p>
      </dgm:t>
    </dgm:pt>
    <dgm:pt modelId="{900B5605-748E-4D45-935D-BA200091D560}" type="parTrans" cxnId="{BFFAA6CA-97A9-4561-8E3E-59C65DBBC389}">
      <dgm:prSet/>
      <dgm:spPr/>
      <dgm:t>
        <a:bodyPr/>
        <a:lstStyle/>
        <a:p>
          <a:pPr algn="l"/>
          <a:endParaRPr lang="ru-RU">
            <a:solidFill>
              <a:schemeClr val="accent2">
                <a:lumMod val="50000"/>
              </a:schemeClr>
            </a:solidFill>
          </a:endParaRPr>
        </a:p>
      </dgm:t>
    </dgm:pt>
    <dgm:pt modelId="{E27E5C48-4E1F-4187-AEE0-2123E833D71A}" type="sibTrans" cxnId="{BFFAA6CA-97A9-4561-8E3E-59C65DBBC389}">
      <dgm:prSet/>
      <dgm:spPr/>
      <dgm:t>
        <a:bodyPr/>
        <a:lstStyle/>
        <a:p>
          <a:pPr algn="l"/>
          <a:endParaRPr lang="ru-RU">
            <a:solidFill>
              <a:schemeClr val="accent2">
                <a:lumMod val="50000"/>
              </a:schemeClr>
            </a:solidFill>
          </a:endParaRPr>
        </a:p>
      </dgm:t>
    </dgm:pt>
    <dgm:pt modelId="{1DF75FB6-42BD-459C-B03C-E7FCF2A4F73D}" type="pres">
      <dgm:prSet presAssocID="{86398F79-AF67-4F47-9AA5-3C70083E8498}" presName="Name0" presStyleCnt="0">
        <dgm:presLayoutVars>
          <dgm:chMax val="1"/>
          <dgm:chPref val="1"/>
          <dgm:dir/>
          <dgm:animOne val="branch"/>
          <dgm:animLvl val="lvl"/>
        </dgm:presLayoutVars>
      </dgm:prSet>
      <dgm:spPr/>
      <dgm:t>
        <a:bodyPr/>
        <a:lstStyle/>
        <a:p>
          <a:endParaRPr lang="ru-RU"/>
        </a:p>
      </dgm:t>
    </dgm:pt>
    <dgm:pt modelId="{718FC98F-8615-43DE-AB50-D9DCB091BF58}" type="pres">
      <dgm:prSet presAssocID="{7B666858-B22A-4C18-BE45-D4FE89DFF3C7}" presName="singleCycle" presStyleCnt="0"/>
      <dgm:spPr/>
    </dgm:pt>
    <dgm:pt modelId="{119DFEB5-A8B1-475D-9DF2-4B0082993A63}" type="pres">
      <dgm:prSet presAssocID="{7B666858-B22A-4C18-BE45-D4FE89DFF3C7}" presName="singleCenter" presStyleLbl="node1" presStyleIdx="0" presStyleCnt="4" custScaleX="379291" custScaleY="47080" custLinFactNeighborX="-17678" custLinFactNeighborY="-45173">
        <dgm:presLayoutVars>
          <dgm:chMax val="7"/>
          <dgm:chPref val="7"/>
        </dgm:presLayoutVars>
      </dgm:prSet>
      <dgm:spPr/>
      <dgm:t>
        <a:bodyPr/>
        <a:lstStyle/>
        <a:p>
          <a:endParaRPr lang="ru-RU"/>
        </a:p>
      </dgm:t>
    </dgm:pt>
    <dgm:pt modelId="{1803A7AC-1154-480F-93AD-BB4FA424EB9C}" type="pres">
      <dgm:prSet presAssocID="{38213436-8CDC-4FFF-B621-FA546121A3BB}" presName="Name56" presStyleLbl="parChTrans1D2" presStyleIdx="0" presStyleCnt="3"/>
      <dgm:spPr/>
      <dgm:t>
        <a:bodyPr/>
        <a:lstStyle/>
        <a:p>
          <a:endParaRPr lang="ru-RU"/>
        </a:p>
      </dgm:t>
    </dgm:pt>
    <dgm:pt modelId="{7D2E6D42-93CF-48ED-B0CD-EFE2AB743E66}" type="pres">
      <dgm:prSet presAssocID="{12703E21-0F73-4935-A017-BF8B588B0339}" presName="text0" presStyleLbl="node1" presStyleIdx="1" presStyleCnt="4" custScaleX="444416" custScaleY="164843" custRadScaleRad="147795" custRadScaleInc="-132245">
        <dgm:presLayoutVars>
          <dgm:bulletEnabled val="1"/>
        </dgm:presLayoutVars>
      </dgm:prSet>
      <dgm:spPr/>
      <dgm:t>
        <a:bodyPr/>
        <a:lstStyle/>
        <a:p>
          <a:endParaRPr lang="ru-RU"/>
        </a:p>
      </dgm:t>
    </dgm:pt>
    <dgm:pt modelId="{B52736C3-87FC-4AA6-96F8-2C8C8EAF8112}" type="pres">
      <dgm:prSet presAssocID="{11D86AAB-12BD-4BC1-AE07-7457C2B930EF}" presName="Name56" presStyleLbl="parChTrans1D2" presStyleIdx="1" presStyleCnt="3"/>
      <dgm:spPr/>
      <dgm:t>
        <a:bodyPr/>
        <a:lstStyle/>
        <a:p>
          <a:endParaRPr lang="ru-RU"/>
        </a:p>
      </dgm:t>
    </dgm:pt>
    <dgm:pt modelId="{87F8ABEC-51AC-4039-8E12-BB7A3259E8FE}" type="pres">
      <dgm:prSet presAssocID="{D102A7E4-2F15-4999-8AC9-1A94494CD5E7}" presName="text0" presStyleLbl="node1" presStyleIdx="2" presStyleCnt="4" custScaleX="408521" custScaleY="116683" custRadScaleRad="70883" custRadScaleInc="-102469">
        <dgm:presLayoutVars>
          <dgm:bulletEnabled val="1"/>
        </dgm:presLayoutVars>
      </dgm:prSet>
      <dgm:spPr/>
      <dgm:t>
        <a:bodyPr/>
        <a:lstStyle/>
        <a:p>
          <a:endParaRPr lang="ru-RU"/>
        </a:p>
      </dgm:t>
    </dgm:pt>
    <dgm:pt modelId="{26B458D0-9017-46F1-8787-15BBF899F7F9}" type="pres">
      <dgm:prSet presAssocID="{900B5605-748E-4D45-935D-BA200091D560}" presName="Name56" presStyleLbl="parChTrans1D2" presStyleIdx="2" presStyleCnt="3"/>
      <dgm:spPr/>
      <dgm:t>
        <a:bodyPr/>
        <a:lstStyle/>
        <a:p>
          <a:endParaRPr lang="ru-RU"/>
        </a:p>
      </dgm:t>
    </dgm:pt>
    <dgm:pt modelId="{419F9D8D-1E33-4A16-88F7-729BFE0F866B}" type="pres">
      <dgm:prSet presAssocID="{639C99C8-29C2-49C6-B3C1-B52027BC9063}" presName="text0" presStyleLbl="node1" presStyleIdx="3" presStyleCnt="4" custScaleX="852031" custScaleY="165313" custRadScaleRad="62344" custRadScaleInc="-54154">
        <dgm:presLayoutVars>
          <dgm:bulletEnabled val="1"/>
        </dgm:presLayoutVars>
      </dgm:prSet>
      <dgm:spPr/>
      <dgm:t>
        <a:bodyPr/>
        <a:lstStyle/>
        <a:p>
          <a:endParaRPr lang="ru-RU"/>
        </a:p>
      </dgm:t>
    </dgm:pt>
  </dgm:ptLst>
  <dgm:cxnLst>
    <dgm:cxn modelId="{F9D48C8D-7F16-4C61-B0E8-C67251D9E962}" type="presOf" srcId="{11D86AAB-12BD-4BC1-AE07-7457C2B930EF}" destId="{B52736C3-87FC-4AA6-96F8-2C8C8EAF8112}" srcOrd="0" destOrd="0" presId="urn:microsoft.com/office/officeart/2008/layout/RadialCluster"/>
    <dgm:cxn modelId="{B01F77F0-7874-4D39-A2FD-F35B3D56FA58}" type="presOf" srcId="{900B5605-748E-4D45-935D-BA200091D560}" destId="{26B458D0-9017-46F1-8787-15BBF899F7F9}" srcOrd="0" destOrd="0" presId="urn:microsoft.com/office/officeart/2008/layout/RadialCluster"/>
    <dgm:cxn modelId="{11BF4B85-DA2D-4FE9-A2B4-D33CB981FF1A}" srcId="{7B666858-B22A-4C18-BE45-D4FE89DFF3C7}" destId="{12703E21-0F73-4935-A017-BF8B588B0339}" srcOrd="0" destOrd="0" parTransId="{38213436-8CDC-4FFF-B621-FA546121A3BB}" sibTransId="{4C065719-562F-4ACE-935A-00FD14FE0C4C}"/>
    <dgm:cxn modelId="{C1E48D6C-413B-4FC5-A50F-79759D83D467}" type="presOf" srcId="{D102A7E4-2F15-4999-8AC9-1A94494CD5E7}" destId="{87F8ABEC-51AC-4039-8E12-BB7A3259E8FE}" srcOrd="0" destOrd="0" presId="urn:microsoft.com/office/officeart/2008/layout/RadialCluster"/>
    <dgm:cxn modelId="{980824F4-D6D2-4E9C-9301-E91F6D32FE6D}" type="presOf" srcId="{38213436-8CDC-4FFF-B621-FA546121A3BB}" destId="{1803A7AC-1154-480F-93AD-BB4FA424EB9C}" srcOrd="0" destOrd="0" presId="urn:microsoft.com/office/officeart/2008/layout/RadialCluster"/>
    <dgm:cxn modelId="{30EE1A9D-0491-4D43-BB41-BE77ADD4D676}" srcId="{7B666858-B22A-4C18-BE45-D4FE89DFF3C7}" destId="{D102A7E4-2F15-4999-8AC9-1A94494CD5E7}" srcOrd="1" destOrd="0" parTransId="{11D86AAB-12BD-4BC1-AE07-7457C2B930EF}" sibTransId="{9B3C4208-F26F-446B-9E3E-353AFC8D47EF}"/>
    <dgm:cxn modelId="{02191E30-4048-47C3-A8D8-69C5C3555495}" srcId="{86398F79-AF67-4F47-9AA5-3C70083E8498}" destId="{7B666858-B22A-4C18-BE45-D4FE89DFF3C7}" srcOrd="0" destOrd="0" parTransId="{C6CE7C24-E1D2-4407-8711-5CED0FECB386}" sibTransId="{48EFEE8D-99F7-4F7F-95D3-83DBB88BFD26}"/>
    <dgm:cxn modelId="{BFFAA6CA-97A9-4561-8E3E-59C65DBBC389}" srcId="{7B666858-B22A-4C18-BE45-D4FE89DFF3C7}" destId="{639C99C8-29C2-49C6-B3C1-B52027BC9063}" srcOrd="2" destOrd="0" parTransId="{900B5605-748E-4D45-935D-BA200091D560}" sibTransId="{E27E5C48-4E1F-4187-AEE0-2123E833D71A}"/>
    <dgm:cxn modelId="{9F5AA03B-76BA-401C-87E4-374AFDC6ECE5}" type="presOf" srcId="{12703E21-0F73-4935-A017-BF8B588B0339}" destId="{7D2E6D42-93CF-48ED-B0CD-EFE2AB743E66}" srcOrd="0" destOrd="0" presId="urn:microsoft.com/office/officeart/2008/layout/RadialCluster"/>
    <dgm:cxn modelId="{8C5C089D-4936-4937-98DA-0439B57643B7}" type="presOf" srcId="{639C99C8-29C2-49C6-B3C1-B52027BC9063}" destId="{419F9D8D-1E33-4A16-88F7-729BFE0F866B}" srcOrd="0" destOrd="0" presId="urn:microsoft.com/office/officeart/2008/layout/RadialCluster"/>
    <dgm:cxn modelId="{EC2F950F-3318-416D-ACBF-3E0D183E2A6F}" type="presOf" srcId="{86398F79-AF67-4F47-9AA5-3C70083E8498}" destId="{1DF75FB6-42BD-459C-B03C-E7FCF2A4F73D}" srcOrd="0" destOrd="0" presId="urn:microsoft.com/office/officeart/2008/layout/RadialCluster"/>
    <dgm:cxn modelId="{6920CCD6-FB25-4FA9-B3CD-E2598E970EB7}" type="presOf" srcId="{7B666858-B22A-4C18-BE45-D4FE89DFF3C7}" destId="{119DFEB5-A8B1-475D-9DF2-4B0082993A63}" srcOrd="0" destOrd="0" presId="urn:microsoft.com/office/officeart/2008/layout/RadialCluster"/>
    <dgm:cxn modelId="{C1F78851-68F4-4E87-8A4C-D8F84A3E3FFA}" type="presParOf" srcId="{1DF75FB6-42BD-459C-B03C-E7FCF2A4F73D}" destId="{718FC98F-8615-43DE-AB50-D9DCB091BF58}" srcOrd="0" destOrd="0" presId="urn:microsoft.com/office/officeart/2008/layout/RadialCluster"/>
    <dgm:cxn modelId="{47418701-BB40-48E5-8430-43B18530DB96}" type="presParOf" srcId="{718FC98F-8615-43DE-AB50-D9DCB091BF58}" destId="{119DFEB5-A8B1-475D-9DF2-4B0082993A63}" srcOrd="0" destOrd="0" presId="urn:microsoft.com/office/officeart/2008/layout/RadialCluster"/>
    <dgm:cxn modelId="{DC7771AD-4FF0-4977-9CEF-577C6103E6BD}" type="presParOf" srcId="{718FC98F-8615-43DE-AB50-D9DCB091BF58}" destId="{1803A7AC-1154-480F-93AD-BB4FA424EB9C}" srcOrd="1" destOrd="0" presId="urn:microsoft.com/office/officeart/2008/layout/RadialCluster"/>
    <dgm:cxn modelId="{B919E136-069E-413D-9ABF-2E44CE37F08F}" type="presParOf" srcId="{718FC98F-8615-43DE-AB50-D9DCB091BF58}" destId="{7D2E6D42-93CF-48ED-B0CD-EFE2AB743E66}" srcOrd="2" destOrd="0" presId="urn:microsoft.com/office/officeart/2008/layout/RadialCluster"/>
    <dgm:cxn modelId="{51384FCB-AA79-46BF-A23E-D61FEABC5929}" type="presParOf" srcId="{718FC98F-8615-43DE-AB50-D9DCB091BF58}" destId="{B52736C3-87FC-4AA6-96F8-2C8C8EAF8112}" srcOrd="3" destOrd="0" presId="urn:microsoft.com/office/officeart/2008/layout/RadialCluster"/>
    <dgm:cxn modelId="{4FACFA9E-3673-40EC-A147-288232733B43}" type="presParOf" srcId="{718FC98F-8615-43DE-AB50-D9DCB091BF58}" destId="{87F8ABEC-51AC-4039-8E12-BB7A3259E8FE}" srcOrd="4" destOrd="0" presId="urn:microsoft.com/office/officeart/2008/layout/RadialCluster"/>
    <dgm:cxn modelId="{8EBD25DE-291E-4754-AB6F-37356A6CF01C}" type="presParOf" srcId="{718FC98F-8615-43DE-AB50-D9DCB091BF58}" destId="{26B458D0-9017-46F1-8787-15BBF899F7F9}" srcOrd="5" destOrd="0" presId="urn:microsoft.com/office/officeart/2008/layout/RadialCluster"/>
    <dgm:cxn modelId="{14A6B776-4DDF-49DA-A4B4-63EA517CFC57}" type="presParOf" srcId="{718FC98F-8615-43DE-AB50-D9DCB091BF58}" destId="{419F9D8D-1E33-4A16-88F7-729BFE0F866B}" srcOrd="6" destOrd="0" presId="urn:microsoft.com/office/officeart/2008/layout/RadialCluster"/>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A4390D2-2047-4310-A06E-CEF54BAD05AF}" type="doc">
      <dgm:prSet loTypeId="urn:microsoft.com/office/officeart/2005/8/layout/vList2" loCatId="list" qsTypeId="urn:microsoft.com/office/officeart/2005/8/quickstyle/3d2" qsCatId="3D" csTypeId="urn:microsoft.com/office/officeart/2005/8/colors/accent0_1" csCatId="mainScheme" phldr="1"/>
      <dgm:spPr/>
      <dgm:t>
        <a:bodyPr/>
        <a:lstStyle/>
        <a:p>
          <a:endParaRPr lang="ru-RU"/>
        </a:p>
      </dgm:t>
    </dgm:pt>
    <dgm:pt modelId="{BF25FC63-6C44-4B82-9C08-E6EC4E8349DF}">
      <dgm:prSet custT="1"/>
      <dgm:spPr>
        <a:gradFill flip="none" rotWithShape="1">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1"/>
          <a:tileRect/>
        </a:gradFill>
      </dgm:spPr>
      <dgm:t>
        <a:bodyPr/>
        <a:lstStyle/>
        <a:p>
          <a:pPr algn="ctr" rtl="0"/>
          <a:r>
            <a:rPr lang="ru-RU" sz="1500" b="1" dirty="0" smtClean="0">
              <a:solidFill>
                <a:schemeClr val="accent2">
                  <a:lumMod val="50000"/>
                </a:schemeClr>
              </a:solidFill>
            </a:rPr>
            <a:t>Рассматривается модель </a:t>
          </a:r>
          <a:r>
            <a:rPr lang="ru-RU" sz="1600" b="1" dirty="0" smtClean="0">
              <a:solidFill>
                <a:schemeClr val="accent2">
                  <a:lumMod val="50000"/>
                </a:schemeClr>
              </a:solidFill>
            </a:rPr>
            <a:t>железнодорожного</a:t>
          </a:r>
          <a:r>
            <a:rPr lang="ru-RU" sz="1500" b="1" dirty="0" smtClean="0">
              <a:solidFill>
                <a:schemeClr val="accent2">
                  <a:lumMod val="50000"/>
                </a:schemeClr>
              </a:solidFill>
            </a:rPr>
            <a:t> пути в пространстве параметров механического состояния, т.е. построенная на основе законов механики</a:t>
          </a:r>
          <a:endParaRPr lang="en-US" sz="1500" b="1" dirty="0" smtClean="0">
            <a:solidFill>
              <a:schemeClr val="accent2">
                <a:lumMod val="50000"/>
              </a:schemeClr>
            </a:solidFill>
          </a:endParaRPr>
        </a:p>
        <a:p>
          <a:pPr algn="ctr" rtl="0"/>
          <a:r>
            <a:rPr lang="en-US" sz="1500" b="1" dirty="0" smtClean="0">
              <a:solidFill>
                <a:schemeClr val="accent5">
                  <a:lumMod val="50000"/>
                </a:schemeClr>
              </a:solidFill>
            </a:rPr>
            <a:t>The model of the railway track in the space of parameters of the mechanical state, i.e. built on the basis of the laws of mechanics, is considered</a:t>
          </a:r>
          <a:endParaRPr lang="ru-RU" sz="1500" b="1" dirty="0">
            <a:solidFill>
              <a:schemeClr val="accent5">
                <a:lumMod val="50000"/>
              </a:schemeClr>
            </a:solidFill>
          </a:endParaRPr>
        </a:p>
      </dgm:t>
    </dgm:pt>
    <dgm:pt modelId="{3B22C3F3-866E-4C9A-9801-9789EF1C4206}" type="parTrans" cxnId="{73AB99F0-FE69-4A95-AD97-B0153982A763}">
      <dgm:prSet/>
      <dgm:spPr/>
      <dgm:t>
        <a:bodyPr/>
        <a:lstStyle/>
        <a:p>
          <a:endParaRPr lang="ru-RU" b="1">
            <a:solidFill>
              <a:schemeClr val="accent1">
                <a:lumMod val="50000"/>
              </a:schemeClr>
            </a:solidFill>
          </a:endParaRPr>
        </a:p>
      </dgm:t>
    </dgm:pt>
    <dgm:pt modelId="{955434D0-14D6-4FF1-AF59-3860747F1910}" type="sibTrans" cxnId="{73AB99F0-FE69-4A95-AD97-B0153982A763}">
      <dgm:prSet/>
      <dgm:spPr/>
      <dgm:t>
        <a:bodyPr/>
        <a:lstStyle/>
        <a:p>
          <a:endParaRPr lang="ru-RU" b="1">
            <a:solidFill>
              <a:schemeClr val="accent1">
                <a:lumMod val="50000"/>
              </a:schemeClr>
            </a:solidFill>
          </a:endParaRPr>
        </a:p>
      </dgm:t>
    </dgm:pt>
    <dgm:pt modelId="{33C4CC84-D52A-4C43-860F-1D763B1F662E}" type="pres">
      <dgm:prSet presAssocID="{3A4390D2-2047-4310-A06E-CEF54BAD05AF}" presName="linear" presStyleCnt="0">
        <dgm:presLayoutVars>
          <dgm:animLvl val="lvl"/>
          <dgm:resizeHandles val="exact"/>
        </dgm:presLayoutVars>
      </dgm:prSet>
      <dgm:spPr/>
      <dgm:t>
        <a:bodyPr/>
        <a:lstStyle/>
        <a:p>
          <a:endParaRPr lang="ru-RU"/>
        </a:p>
      </dgm:t>
    </dgm:pt>
    <dgm:pt modelId="{8C4090D1-0B75-4DDC-95F9-C677E33B2E31}" type="pres">
      <dgm:prSet presAssocID="{BF25FC63-6C44-4B82-9C08-E6EC4E8349DF}" presName="parentText" presStyleLbl="node1" presStyleIdx="0" presStyleCnt="1" custLinFactY="100000" custLinFactNeighborX="-3847" custLinFactNeighborY="137069">
        <dgm:presLayoutVars>
          <dgm:chMax val="0"/>
          <dgm:bulletEnabled val="1"/>
        </dgm:presLayoutVars>
      </dgm:prSet>
      <dgm:spPr/>
      <dgm:t>
        <a:bodyPr/>
        <a:lstStyle/>
        <a:p>
          <a:endParaRPr lang="ru-RU"/>
        </a:p>
      </dgm:t>
    </dgm:pt>
  </dgm:ptLst>
  <dgm:cxnLst>
    <dgm:cxn modelId="{73AB99F0-FE69-4A95-AD97-B0153982A763}" srcId="{3A4390D2-2047-4310-A06E-CEF54BAD05AF}" destId="{BF25FC63-6C44-4B82-9C08-E6EC4E8349DF}" srcOrd="0" destOrd="0" parTransId="{3B22C3F3-866E-4C9A-9801-9789EF1C4206}" sibTransId="{955434D0-14D6-4FF1-AF59-3860747F1910}"/>
    <dgm:cxn modelId="{14EB5903-40AE-41E1-942D-BDB6AA3750D1}" type="presOf" srcId="{BF25FC63-6C44-4B82-9C08-E6EC4E8349DF}" destId="{8C4090D1-0B75-4DDC-95F9-C677E33B2E31}" srcOrd="0" destOrd="0" presId="urn:microsoft.com/office/officeart/2005/8/layout/vList2"/>
    <dgm:cxn modelId="{5E8394CE-4E16-456F-A346-AEE090104E8D}" type="presOf" srcId="{3A4390D2-2047-4310-A06E-CEF54BAD05AF}" destId="{33C4CC84-D52A-4C43-860F-1D763B1F662E}" srcOrd="0" destOrd="0" presId="urn:microsoft.com/office/officeart/2005/8/layout/vList2"/>
    <dgm:cxn modelId="{403420F0-1E0B-46AA-B942-2962AB5A21C7}" type="presParOf" srcId="{33C4CC84-D52A-4C43-860F-1D763B1F662E}" destId="{8C4090D1-0B75-4DDC-95F9-C677E33B2E31}"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4BB3E4-EC96-4C16-A871-287FC3B0B23B}" type="doc">
      <dgm:prSet loTypeId="urn:microsoft.com/office/officeart/2005/8/layout/orgChart1" loCatId="hierarchy" qsTypeId="urn:microsoft.com/office/officeart/2005/8/quickstyle/simple3" qsCatId="simple" csTypeId="urn:microsoft.com/office/officeart/2005/8/colors/accent1_2" csCatId="accent1" phldr="1"/>
      <dgm:spPr/>
      <dgm:t>
        <a:bodyPr/>
        <a:lstStyle/>
        <a:p>
          <a:endParaRPr lang="ru-RU"/>
        </a:p>
      </dgm:t>
    </dgm:pt>
    <dgm:pt modelId="{B8124769-62E5-418C-8490-B31BE60C99B0}">
      <dgm:prSet>
        <dgm:style>
          <a:lnRef idx="1">
            <a:schemeClr val="accent5"/>
          </a:lnRef>
          <a:fillRef idx="2">
            <a:schemeClr val="accent5"/>
          </a:fillRef>
          <a:effectRef idx="1">
            <a:schemeClr val="accent5"/>
          </a:effectRef>
          <a:fontRef idx="minor">
            <a:schemeClr val="dk1"/>
          </a:fontRef>
        </dgm:style>
      </dgm:prSet>
      <dgm:spPr>
        <a:solidFill>
          <a:srgbClr val="FFFFCC"/>
        </a:solidFill>
        <a:ln/>
      </dgm:spPr>
      <dgm:t>
        <a:bodyPr/>
        <a:lstStyle/>
        <a:p>
          <a:pPr rtl="0"/>
          <a:r>
            <a:rPr lang="ru-RU" b="1" dirty="0" smtClean="0"/>
            <a:t>Кто заинтересован в решении этих задач?</a:t>
          </a:r>
          <a:endParaRPr lang="en-US" b="1" dirty="0" smtClean="0"/>
        </a:p>
        <a:p>
          <a:pPr rtl="0"/>
          <a:r>
            <a:rPr lang="en-US" b="1" dirty="0" smtClean="0">
              <a:solidFill>
                <a:schemeClr val="accent5">
                  <a:lumMod val="50000"/>
                </a:schemeClr>
              </a:solidFill>
            </a:rPr>
            <a:t>Who is interested in solving these problems?</a:t>
          </a:r>
          <a:endParaRPr lang="ru-RU" b="1" dirty="0">
            <a:solidFill>
              <a:schemeClr val="accent5">
                <a:lumMod val="50000"/>
              </a:schemeClr>
            </a:solidFill>
          </a:endParaRPr>
        </a:p>
      </dgm:t>
    </dgm:pt>
    <dgm:pt modelId="{AB811FE5-5444-48CB-AF06-D14BE412382B}" type="parTrans" cxnId="{9ADD3C0E-BC0D-43D7-8E0B-6173B92B296D}">
      <dgm:prSet/>
      <dgm:spPr/>
      <dgm:t>
        <a:bodyPr/>
        <a:lstStyle/>
        <a:p>
          <a:endParaRPr lang="ru-RU"/>
        </a:p>
      </dgm:t>
    </dgm:pt>
    <dgm:pt modelId="{BBADFE54-ABA4-4AD6-9ED9-44623E219218}" type="sibTrans" cxnId="{9ADD3C0E-BC0D-43D7-8E0B-6173B92B296D}">
      <dgm:prSet/>
      <dgm:spPr/>
      <dgm:t>
        <a:bodyPr/>
        <a:lstStyle/>
        <a:p>
          <a:endParaRPr lang="ru-RU"/>
        </a:p>
      </dgm:t>
    </dgm:pt>
    <dgm:pt modelId="{1232CDBF-ADC8-40B9-A5E0-AD2C0A65D09C}">
      <dgm:prSet/>
      <dgm:spPr>
        <a:solidFill>
          <a:srgbClr val="FFFF00"/>
        </a:solidFill>
      </dgm:spPr>
      <dgm:t>
        <a:bodyPr/>
        <a:lstStyle/>
        <a:p>
          <a:pPr rtl="0"/>
          <a:r>
            <a:rPr lang="ru-RU" b="1" dirty="0" smtClean="0"/>
            <a:t>Владельцы путевой инфраструктуры</a:t>
          </a:r>
        </a:p>
        <a:p>
          <a:pPr rtl="0"/>
          <a:r>
            <a:rPr lang="en-US" b="1" dirty="0" smtClean="0">
              <a:solidFill>
                <a:schemeClr val="accent5">
                  <a:lumMod val="50000"/>
                </a:schemeClr>
              </a:solidFill>
            </a:rPr>
            <a:t>Owners of railway track infrastructure</a:t>
          </a:r>
          <a:endParaRPr lang="ru-RU" b="1" dirty="0">
            <a:solidFill>
              <a:schemeClr val="accent5">
                <a:lumMod val="50000"/>
              </a:schemeClr>
            </a:solidFill>
          </a:endParaRPr>
        </a:p>
      </dgm:t>
    </dgm:pt>
    <dgm:pt modelId="{189C8296-54A0-49AE-A03A-7571036C467A}" type="parTrans" cxnId="{8B0E2829-E74D-4B90-A434-599E792B1C1F}">
      <dgm:prSet/>
      <dgm:spPr/>
      <dgm:t>
        <a:bodyPr/>
        <a:lstStyle/>
        <a:p>
          <a:endParaRPr lang="ru-RU"/>
        </a:p>
      </dgm:t>
    </dgm:pt>
    <dgm:pt modelId="{B0E6D1CD-492B-482B-8C79-5F3864277996}" type="sibTrans" cxnId="{8B0E2829-E74D-4B90-A434-599E792B1C1F}">
      <dgm:prSet/>
      <dgm:spPr/>
      <dgm:t>
        <a:bodyPr/>
        <a:lstStyle/>
        <a:p>
          <a:endParaRPr lang="ru-RU"/>
        </a:p>
      </dgm:t>
    </dgm:pt>
    <dgm:pt modelId="{5635C3E4-3EB1-480E-9D1E-7D30A1F56EA2}">
      <dgm:prSet/>
      <dgm:spPr>
        <a:solidFill>
          <a:srgbClr val="CCECFF"/>
        </a:solidFill>
      </dgm:spPr>
      <dgm:t>
        <a:bodyPr/>
        <a:lstStyle/>
        <a:p>
          <a:pPr rtl="0"/>
          <a:r>
            <a:rPr lang="ru-RU" b="1" dirty="0" smtClean="0"/>
            <a:t>Производители подвижного состава и пути</a:t>
          </a:r>
        </a:p>
        <a:p>
          <a:pPr rtl="0"/>
          <a:r>
            <a:rPr lang="en-US" b="1" dirty="0" smtClean="0"/>
            <a:t>Rolling stock and track manufacturers</a:t>
          </a:r>
          <a:endParaRPr lang="ru-RU" b="1" dirty="0"/>
        </a:p>
      </dgm:t>
    </dgm:pt>
    <dgm:pt modelId="{D9229C62-4819-4481-A9CF-97088C49F982}" type="parTrans" cxnId="{9F0115A4-F9F3-4C64-9DEA-BA5D93D4BEA3}">
      <dgm:prSet/>
      <dgm:spPr/>
      <dgm:t>
        <a:bodyPr/>
        <a:lstStyle/>
        <a:p>
          <a:endParaRPr lang="ru-RU"/>
        </a:p>
      </dgm:t>
    </dgm:pt>
    <dgm:pt modelId="{EA9F94CC-392C-4978-BA01-E25349A1A02C}" type="sibTrans" cxnId="{9F0115A4-F9F3-4C64-9DEA-BA5D93D4BEA3}">
      <dgm:prSet/>
      <dgm:spPr/>
      <dgm:t>
        <a:bodyPr/>
        <a:lstStyle/>
        <a:p>
          <a:endParaRPr lang="ru-RU"/>
        </a:p>
      </dgm:t>
    </dgm:pt>
    <dgm:pt modelId="{3F5130B8-3430-467A-89E2-7F6F5B67B64B}" type="pres">
      <dgm:prSet presAssocID="{804BB3E4-EC96-4C16-A871-287FC3B0B23B}" presName="hierChild1" presStyleCnt="0">
        <dgm:presLayoutVars>
          <dgm:orgChart val="1"/>
          <dgm:chPref val="1"/>
          <dgm:dir/>
          <dgm:animOne val="branch"/>
          <dgm:animLvl val="lvl"/>
          <dgm:resizeHandles/>
        </dgm:presLayoutVars>
      </dgm:prSet>
      <dgm:spPr/>
      <dgm:t>
        <a:bodyPr/>
        <a:lstStyle/>
        <a:p>
          <a:endParaRPr lang="ru-RU"/>
        </a:p>
      </dgm:t>
    </dgm:pt>
    <dgm:pt modelId="{05233C3A-E4B3-4A2D-A7E3-C4E1D23ECDD7}" type="pres">
      <dgm:prSet presAssocID="{B8124769-62E5-418C-8490-B31BE60C99B0}" presName="hierRoot1" presStyleCnt="0">
        <dgm:presLayoutVars>
          <dgm:hierBranch val="init"/>
        </dgm:presLayoutVars>
      </dgm:prSet>
      <dgm:spPr/>
    </dgm:pt>
    <dgm:pt modelId="{62631461-965B-417E-BCD1-7E04172A0119}" type="pres">
      <dgm:prSet presAssocID="{B8124769-62E5-418C-8490-B31BE60C99B0}" presName="rootComposite1" presStyleCnt="0"/>
      <dgm:spPr/>
    </dgm:pt>
    <dgm:pt modelId="{A0DBBCB8-0C4A-4A28-BE8D-8BA8711EF12A}" type="pres">
      <dgm:prSet presAssocID="{B8124769-62E5-418C-8490-B31BE60C99B0}" presName="rootText1" presStyleLbl="node0" presStyleIdx="0" presStyleCnt="1">
        <dgm:presLayoutVars>
          <dgm:chPref val="3"/>
        </dgm:presLayoutVars>
      </dgm:prSet>
      <dgm:spPr/>
      <dgm:t>
        <a:bodyPr/>
        <a:lstStyle/>
        <a:p>
          <a:endParaRPr lang="ru-RU"/>
        </a:p>
      </dgm:t>
    </dgm:pt>
    <dgm:pt modelId="{4829D717-D05D-4B78-8509-0165889296C3}" type="pres">
      <dgm:prSet presAssocID="{B8124769-62E5-418C-8490-B31BE60C99B0}" presName="rootConnector1" presStyleLbl="node1" presStyleIdx="0" presStyleCnt="0"/>
      <dgm:spPr/>
      <dgm:t>
        <a:bodyPr/>
        <a:lstStyle/>
        <a:p>
          <a:endParaRPr lang="ru-RU"/>
        </a:p>
      </dgm:t>
    </dgm:pt>
    <dgm:pt modelId="{365A7434-5AF2-481B-94E6-CEF2260EC770}" type="pres">
      <dgm:prSet presAssocID="{B8124769-62E5-418C-8490-B31BE60C99B0}" presName="hierChild2" presStyleCnt="0"/>
      <dgm:spPr/>
    </dgm:pt>
    <dgm:pt modelId="{6B718A8E-F55D-47E6-9EF6-0984475D49BF}" type="pres">
      <dgm:prSet presAssocID="{189C8296-54A0-49AE-A03A-7571036C467A}" presName="Name37" presStyleLbl="parChTrans1D2" presStyleIdx="0" presStyleCnt="2"/>
      <dgm:spPr/>
      <dgm:t>
        <a:bodyPr/>
        <a:lstStyle/>
        <a:p>
          <a:endParaRPr lang="ru-RU"/>
        </a:p>
      </dgm:t>
    </dgm:pt>
    <dgm:pt modelId="{D8872FA4-324A-4A6B-ACC0-19B351671623}" type="pres">
      <dgm:prSet presAssocID="{1232CDBF-ADC8-40B9-A5E0-AD2C0A65D09C}" presName="hierRoot2" presStyleCnt="0">
        <dgm:presLayoutVars>
          <dgm:hierBranch val="init"/>
        </dgm:presLayoutVars>
      </dgm:prSet>
      <dgm:spPr/>
    </dgm:pt>
    <dgm:pt modelId="{3E3ED4DF-8AEC-45CB-8ADF-DEBF01256EE0}" type="pres">
      <dgm:prSet presAssocID="{1232CDBF-ADC8-40B9-A5E0-AD2C0A65D09C}" presName="rootComposite" presStyleCnt="0"/>
      <dgm:spPr/>
    </dgm:pt>
    <dgm:pt modelId="{C67CACB5-745F-4553-B74C-40AB70607E71}" type="pres">
      <dgm:prSet presAssocID="{1232CDBF-ADC8-40B9-A5E0-AD2C0A65D09C}" presName="rootText" presStyleLbl="node2" presStyleIdx="0" presStyleCnt="2">
        <dgm:presLayoutVars>
          <dgm:chPref val="3"/>
        </dgm:presLayoutVars>
      </dgm:prSet>
      <dgm:spPr/>
      <dgm:t>
        <a:bodyPr/>
        <a:lstStyle/>
        <a:p>
          <a:endParaRPr lang="ru-RU"/>
        </a:p>
      </dgm:t>
    </dgm:pt>
    <dgm:pt modelId="{6D2E01F5-DA48-4803-8999-111192BABEA4}" type="pres">
      <dgm:prSet presAssocID="{1232CDBF-ADC8-40B9-A5E0-AD2C0A65D09C}" presName="rootConnector" presStyleLbl="node2" presStyleIdx="0" presStyleCnt="2"/>
      <dgm:spPr/>
      <dgm:t>
        <a:bodyPr/>
        <a:lstStyle/>
        <a:p>
          <a:endParaRPr lang="ru-RU"/>
        </a:p>
      </dgm:t>
    </dgm:pt>
    <dgm:pt modelId="{4BA52348-DE52-4AD7-A229-0704BE7BD474}" type="pres">
      <dgm:prSet presAssocID="{1232CDBF-ADC8-40B9-A5E0-AD2C0A65D09C}" presName="hierChild4" presStyleCnt="0"/>
      <dgm:spPr/>
    </dgm:pt>
    <dgm:pt modelId="{C43CAC68-47F9-46F3-B4A2-002BFF31F5BD}" type="pres">
      <dgm:prSet presAssocID="{1232CDBF-ADC8-40B9-A5E0-AD2C0A65D09C}" presName="hierChild5" presStyleCnt="0"/>
      <dgm:spPr/>
    </dgm:pt>
    <dgm:pt modelId="{98410BAC-523F-4A7A-B08C-898C9D69B4B2}" type="pres">
      <dgm:prSet presAssocID="{D9229C62-4819-4481-A9CF-97088C49F982}" presName="Name37" presStyleLbl="parChTrans1D2" presStyleIdx="1" presStyleCnt="2"/>
      <dgm:spPr/>
      <dgm:t>
        <a:bodyPr/>
        <a:lstStyle/>
        <a:p>
          <a:endParaRPr lang="ru-RU"/>
        </a:p>
      </dgm:t>
    </dgm:pt>
    <dgm:pt modelId="{92F9A4EB-2940-4728-A59A-35512D900515}" type="pres">
      <dgm:prSet presAssocID="{5635C3E4-3EB1-480E-9D1E-7D30A1F56EA2}" presName="hierRoot2" presStyleCnt="0">
        <dgm:presLayoutVars>
          <dgm:hierBranch val="init"/>
        </dgm:presLayoutVars>
      </dgm:prSet>
      <dgm:spPr/>
    </dgm:pt>
    <dgm:pt modelId="{E9ACF09F-B446-45CD-BE1F-4DEC426638C6}" type="pres">
      <dgm:prSet presAssocID="{5635C3E4-3EB1-480E-9D1E-7D30A1F56EA2}" presName="rootComposite" presStyleCnt="0"/>
      <dgm:spPr/>
    </dgm:pt>
    <dgm:pt modelId="{398A7CCB-9E91-48EB-A075-3FA5FC2ED79B}" type="pres">
      <dgm:prSet presAssocID="{5635C3E4-3EB1-480E-9D1E-7D30A1F56EA2}" presName="rootText" presStyleLbl="node2" presStyleIdx="1" presStyleCnt="2" custScaleX="111171">
        <dgm:presLayoutVars>
          <dgm:chPref val="3"/>
        </dgm:presLayoutVars>
      </dgm:prSet>
      <dgm:spPr/>
      <dgm:t>
        <a:bodyPr/>
        <a:lstStyle/>
        <a:p>
          <a:endParaRPr lang="ru-RU"/>
        </a:p>
      </dgm:t>
    </dgm:pt>
    <dgm:pt modelId="{4AB14C4A-434C-4CC0-8528-F0B309FDB5CE}" type="pres">
      <dgm:prSet presAssocID="{5635C3E4-3EB1-480E-9D1E-7D30A1F56EA2}" presName="rootConnector" presStyleLbl="node2" presStyleIdx="1" presStyleCnt="2"/>
      <dgm:spPr/>
      <dgm:t>
        <a:bodyPr/>
        <a:lstStyle/>
        <a:p>
          <a:endParaRPr lang="ru-RU"/>
        </a:p>
      </dgm:t>
    </dgm:pt>
    <dgm:pt modelId="{12655B45-F648-48B0-9F7E-6C72A9E1F914}" type="pres">
      <dgm:prSet presAssocID="{5635C3E4-3EB1-480E-9D1E-7D30A1F56EA2}" presName="hierChild4" presStyleCnt="0"/>
      <dgm:spPr/>
    </dgm:pt>
    <dgm:pt modelId="{10BE483C-183E-49DC-824B-F47537C93D51}" type="pres">
      <dgm:prSet presAssocID="{5635C3E4-3EB1-480E-9D1E-7D30A1F56EA2}" presName="hierChild5" presStyleCnt="0"/>
      <dgm:spPr/>
    </dgm:pt>
    <dgm:pt modelId="{6762F66D-3C34-47CD-A273-5DC1F483CDBD}" type="pres">
      <dgm:prSet presAssocID="{B8124769-62E5-418C-8490-B31BE60C99B0}" presName="hierChild3" presStyleCnt="0"/>
      <dgm:spPr/>
    </dgm:pt>
  </dgm:ptLst>
  <dgm:cxnLst>
    <dgm:cxn modelId="{F43ACA15-A725-425B-8FBC-7C1175621C9A}" type="presOf" srcId="{804BB3E4-EC96-4C16-A871-287FC3B0B23B}" destId="{3F5130B8-3430-467A-89E2-7F6F5B67B64B}" srcOrd="0" destOrd="0" presId="urn:microsoft.com/office/officeart/2005/8/layout/orgChart1"/>
    <dgm:cxn modelId="{2F15C22B-C16E-417A-A0BD-DE4108E90B67}" type="presOf" srcId="{B8124769-62E5-418C-8490-B31BE60C99B0}" destId="{4829D717-D05D-4B78-8509-0165889296C3}" srcOrd="1" destOrd="0" presId="urn:microsoft.com/office/officeart/2005/8/layout/orgChart1"/>
    <dgm:cxn modelId="{8BDEFF37-6133-4D17-94E4-41F0FF4E04E0}" type="presOf" srcId="{1232CDBF-ADC8-40B9-A5E0-AD2C0A65D09C}" destId="{6D2E01F5-DA48-4803-8999-111192BABEA4}" srcOrd="1" destOrd="0" presId="urn:microsoft.com/office/officeart/2005/8/layout/orgChart1"/>
    <dgm:cxn modelId="{F1C25DE6-A5AA-4BF4-887C-4BFA9B5D8E4A}" type="presOf" srcId="{5635C3E4-3EB1-480E-9D1E-7D30A1F56EA2}" destId="{398A7CCB-9E91-48EB-A075-3FA5FC2ED79B}" srcOrd="0" destOrd="0" presId="urn:microsoft.com/office/officeart/2005/8/layout/orgChart1"/>
    <dgm:cxn modelId="{9F0115A4-F9F3-4C64-9DEA-BA5D93D4BEA3}" srcId="{B8124769-62E5-418C-8490-B31BE60C99B0}" destId="{5635C3E4-3EB1-480E-9D1E-7D30A1F56EA2}" srcOrd="1" destOrd="0" parTransId="{D9229C62-4819-4481-A9CF-97088C49F982}" sibTransId="{EA9F94CC-392C-4978-BA01-E25349A1A02C}"/>
    <dgm:cxn modelId="{9ADD3C0E-BC0D-43D7-8E0B-6173B92B296D}" srcId="{804BB3E4-EC96-4C16-A871-287FC3B0B23B}" destId="{B8124769-62E5-418C-8490-B31BE60C99B0}" srcOrd="0" destOrd="0" parTransId="{AB811FE5-5444-48CB-AF06-D14BE412382B}" sibTransId="{BBADFE54-ABA4-4AD6-9ED9-44623E219218}"/>
    <dgm:cxn modelId="{0E092BE1-1171-47F9-9E67-86C3650A7AA5}" type="presOf" srcId="{1232CDBF-ADC8-40B9-A5E0-AD2C0A65D09C}" destId="{C67CACB5-745F-4553-B74C-40AB70607E71}" srcOrd="0" destOrd="0" presId="urn:microsoft.com/office/officeart/2005/8/layout/orgChart1"/>
    <dgm:cxn modelId="{B552108E-4A0D-486A-B4DE-4CDCEE6763FD}" type="presOf" srcId="{189C8296-54A0-49AE-A03A-7571036C467A}" destId="{6B718A8E-F55D-47E6-9EF6-0984475D49BF}" srcOrd="0" destOrd="0" presId="urn:microsoft.com/office/officeart/2005/8/layout/orgChart1"/>
    <dgm:cxn modelId="{8B0E2829-E74D-4B90-A434-599E792B1C1F}" srcId="{B8124769-62E5-418C-8490-B31BE60C99B0}" destId="{1232CDBF-ADC8-40B9-A5E0-AD2C0A65D09C}" srcOrd="0" destOrd="0" parTransId="{189C8296-54A0-49AE-A03A-7571036C467A}" sibTransId="{B0E6D1CD-492B-482B-8C79-5F3864277996}"/>
    <dgm:cxn modelId="{56985A1F-F90D-4750-8622-2DD7EB7930C2}" type="presOf" srcId="{5635C3E4-3EB1-480E-9D1E-7D30A1F56EA2}" destId="{4AB14C4A-434C-4CC0-8528-F0B309FDB5CE}" srcOrd="1" destOrd="0" presId="urn:microsoft.com/office/officeart/2005/8/layout/orgChart1"/>
    <dgm:cxn modelId="{09626657-6049-4702-9F4A-92DD4972ABA2}" type="presOf" srcId="{D9229C62-4819-4481-A9CF-97088C49F982}" destId="{98410BAC-523F-4A7A-B08C-898C9D69B4B2}" srcOrd="0" destOrd="0" presId="urn:microsoft.com/office/officeart/2005/8/layout/orgChart1"/>
    <dgm:cxn modelId="{9891CDB3-C2F4-4734-8F50-304A807700B2}" type="presOf" srcId="{B8124769-62E5-418C-8490-B31BE60C99B0}" destId="{A0DBBCB8-0C4A-4A28-BE8D-8BA8711EF12A}" srcOrd="0" destOrd="0" presId="urn:microsoft.com/office/officeart/2005/8/layout/orgChart1"/>
    <dgm:cxn modelId="{338C75A2-A7C1-41DB-8E39-5135E8A64399}" type="presParOf" srcId="{3F5130B8-3430-467A-89E2-7F6F5B67B64B}" destId="{05233C3A-E4B3-4A2D-A7E3-C4E1D23ECDD7}" srcOrd="0" destOrd="0" presId="urn:microsoft.com/office/officeart/2005/8/layout/orgChart1"/>
    <dgm:cxn modelId="{900EADBF-61D5-4220-86CB-DFB1A66BADAC}" type="presParOf" srcId="{05233C3A-E4B3-4A2D-A7E3-C4E1D23ECDD7}" destId="{62631461-965B-417E-BCD1-7E04172A0119}" srcOrd="0" destOrd="0" presId="urn:microsoft.com/office/officeart/2005/8/layout/orgChart1"/>
    <dgm:cxn modelId="{4697A3BF-9044-4992-8742-CA09947136CC}" type="presParOf" srcId="{62631461-965B-417E-BCD1-7E04172A0119}" destId="{A0DBBCB8-0C4A-4A28-BE8D-8BA8711EF12A}" srcOrd="0" destOrd="0" presId="urn:microsoft.com/office/officeart/2005/8/layout/orgChart1"/>
    <dgm:cxn modelId="{BD6153F4-0AD4-4B2A-8DC5-26D80E1E6D9F}" type="presParOf" srcId="{62631461-965B-417E-BCD1-7E04172A0119}" destId="{4829D717-D05D-4B78-8509-0165889296C3}" srcOrd="1" destOrd="0" presId="urn:microsoft.com/office/officeart/2005/8/layout/orgChart1"/>
    <dgm:cxn modelId="{E9ACC9B9-5FB1-4979-B5FF-1C5041C8ACDE}" type="presParOf" srcId="{05233C3A-E4B3-4A2D-A7E3-C4E1D23ECDD7}" destId="{365A7434-5AF2-481B-94E6-CEF2260EC770}" srcOrd="1" destOrd="0" presId="urn:microsoft.com/office/officeart/2005/8/layout/orgChart1"/>
    <dgm:cxn modelId="{A638BF5E-0CB5-46E1-9616-F6C348D14F5B}" type="presParOf" srcId="{365A7434-5AF2-481B-94E6-CEF2260EC770}" destId="{6B718A8E-F55D-47E6-9EF6-0984475D49BF}" srcOrd="0" destOrd="0" presId="urn:microsoft.com/office/officeart/2005/8/layout/orgChart1"/>
    <dgm:cxn modelId="{EA6FA47F-370F-4BC8-BE9C-000F1B16A1D6}" type="presParOf" srcId="{365A7434-5AF2-481B-94E6-CEF2260EC770}" destId="{D8872FA4-324A-4A6B-ACC0-19B351671623}" srcOrd="1" destOrd="0" presId="urn:microsoft.com/office/officeart/2005/8/layout/orgChart1"/>
    <dgm:cxn modelId="{329073C0-A598-431F-BDBD-E9BA10B3FEC1}" type="presParOf" srcId="{D8872FA4-324A-4A6B-ACC0-19B351671623}" destId="{3E3ED4DF-8AEC-45CB-8ADF-DEBF01256EE0}" srcOrd="0" destOrd="0" presId="urn:microsoft.com/office/officeart/2005/8/layout/orgChart1"/>
    <dgm:cxn modelId="{58B7AEBE-6EF5-4756-AA55-389DA801FE44}" type="presParOf" srcId="{3E3ED4DF-8AEC-45CB-8ADF-DEBF01256EE0}" destId="{C67CACB5-745F-4553-B74C-40AB70607E71}" srcOrd="0" destOrd="0" presId="urn:microsoft.com/office/officeart/2005/8/layout/orgChart1"/>
    <dgm:cxn modelId="{25904AB0-C823-418A-8F29-9421F3AC251A}" type="presParOf" srcId="{3E3ED4DF-8AEC-45CB-8ADF-DEBF01256EE0}" destId="{6D2E01F5-DA48-4803-8999-111192BABEA4}" srcOrd="1" destOrd="0" presId="urn:microsoft.com/office/officeart/2005/8/layout/orgChart1"/>
    <dgm:cxn modelId="{E2CA6DBF-F471-4D1F-B382-E74615196CCB}" type="presParOf" srcId="{D8872FA4-324A-4A6B-ACC0-19B351671623}" destId="{4BA52348-DE52-4AD7-A229-0704BE7BD474}" srcOrd="1" destOrd="0" presId="urn:microsoft.com/office/officeart/2005/8/layout/orgChart1"/>
    <dgm:cxn modelId="{35455A85-A7D5-416C-91A0-422837DF00C9}" type="presParOf" srcId="{D8872FA4-324A-4A6B-ACC0-19B351671623}" destId="{C43CAC68-47F9-46F3-B4A2-002BFF31F5BD}" srcOrd="2" destOrd="0" presId="urn:microsoft.com/office/officeart/2005/8/layout/orgChart1"/>
    <dgm:cxn modelId="{558E38CC-F228-416B-B970-D1E50E7D1D4C}" type="presParOf" srcId="{365A7434-5AF2-481B-94E6-CEF2260EC770}" destId="{98410BAC-523F-4A7A-B08C-898C9D69B4B2}" srcOrd="2" destOrd="0" presId="urn:microsoft.com/office/officeart/2005/8/layout/orgChart1"/>
    <dgm:cxn modelId="{41E5AA52-C8C1-4C52-9594-B4E8FD5FD3A6}" type="presParOf" srcId="{365A7434-5AF2-481B-94E6-CEF2260EC770}" destId="{92F9A4EB-2940-4728-A59A-35512D900515}" srcOrd="3" destOrd="0" presId="urn:microsoft.com/office/officeart/2005/8/layout/orgChart1"/>
    <dgm:cxn modelId="{CC0D5F2F-2FA1-4C5B-A1DE-9E5777B92F2B}" type="presParOf" srcId="{92F9A4EB-2940-4728-A59A-35512D900515}" destId="{E9ACF09F-B446-45CD-BE1F-4DEC426638C6}" srcOrd="0" destOrd="0" presId="urn:microsoft.com/office/officeart/2005/8/layout/orgChart1"/>
    <dgm:cxn modelId="{43485041-32C3-477B-94DB-94D5E27017EE}" type="presParOf" srcId="{E9ACF09F-B446-45CD-BE1F-4DEC426638C6}" destId="{398A7CCB-9E91-48EB-A075-3FA5FC2ED79B}" srcOrd="0" destOrd="0" presId="urn:microsoft.com/office/officeart/2005/8/layout/orgChart1"/>
    <dgm:cxn modelId="{349A8421-C0E5-4007-A4F5-05963958CD65}" type="presParOf" srcId="{E9ACF09F-B446-45CD-BE1F-4DEC426638C6}" destId="{4AB14C4A-434C-4CC0-8528-F0B309FDB5CE}" srcOrd="1" destOrd="0" presId="urn:microsoft.com/office/officeart/2005/8/layout/orgChart1"/>
    <dgm:cxn modelId="{CF77168D-CF0A-4B81-902E-9D0F5398A4FF}" type="presParOf" srcId="{92F9A4EB-2940-4728-A59A-35512D900515}" destId="{12655B45-F648-48B0-9F7E-6C72A9E1F914}" srcOrd="1" destOrd="0" presId="urn:microsoft.com/office/officeart/2005/8/layout/orgChart1"/>
    <dgm:cxn modelId="{A8878448-9352-44C6-8313-16FD6B1CEE6F}" type="presParOf" srcId="{92F9A4EB-2940-4728-A59A-35512D900515}" destId="{10BE483C-183E-49DC-824B-F47537C93D51}" srcOrd="2" destOrd="0" presId="urn:microsoft.com/office/officeart/2005/8/layout/orgChart1"/>
    <dgm:cxn modelId="{033CAFB2-0FC7-48F8-A2EE-A88665AB9BAA}" type="presParOf" srcId="{05233C3A-E4B3-4A2D-A7E3-C4E1D23ECDD7}" destId="{6762F66D-3C34-47CD-A273-5DC1F483CDB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90F20B-97E1-4534-ABF1-FC22E8033297}" type="doc">
      <dgm:prSet loTypeId="urn:microsoft.com/office/officeart/2005/8/layout/hierarchy6" loCatId="hierarchy" qsTypeId="urn:microsoft.com/office/officeart/2005/8/quickstyle/simple3" qsCatId="simple" csTypeId="urn:microsoft.com/office/officeart/2005/8/colors/accent1_2" csCatId="accent1" phldr="1"/>
      <dgm:spPr/>
      <dgm:t>
        <a:bodyPr/>
        <a:lstStyle/>
        <a:p>
          <a:endParaRPr lang="ru-RU"/>
        </a:p>
      </dgm:t>
    </dgm:pt>
    <dgm:pt modelId="{D0E6F619-40D6-4CA6-802F-B186A0D3347A}">
      <dgm:prSet custT="1"/>
      <dgm:spPr>
        <a:gradFill flip="none" rotWithShape="0">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dgm:spPr>
      <dgm:t>
        <a:bodyPr/>
        <a:lstStyle/>
        <a:p>
          <a:pPr rtl="0"/>
          <a:r>
            <a:rPr lang="ru-RU" sz="1600" b="1" dirty="0" smtClean="0"/>
            <a:t>Технические и программные средства, необходимые для решении этих задач</a:t>
          </a:r>
        </a:p>
        <a:p>
          <a:pPr rtl="0"/>
          <a:r>
            <a:rPr lang="en-US" sz="1600" b="1" dirty="0" smtClean="0">
              <a:solidFill>
                <a:schemeClr val="accent1">
                  <a:lumMod val="50000"/>
                </a:schemeClr>
              </a:solidFill>
            </a:rPr>
            <a:t>Technical and software tools necessary to solve these problems</a:t>
          </a:r>
          <a:endParaRPr lang="ru-RU" sz="1600" b="1" dirty="0">
            <a:solidFill>
              <a:schemeClr val="accent1">
                <a:lumMod val="50000"/>
              </a:schemeClr>
            </a:solidFill>
          </a:endParaRPr>
        </a:p>
      </dgm:t>
    </dgm:pt>
    <dgm:pt modelId="{1FD5F384-8325-4B3E-A33F-06E844B3E427}" type="parTrans" cxnId="{DBC8F251-7F1C-4D1B-8B0B-C6898C2A6F72}">
      <dgm:prSet/>
      <dgm:spPr/>
      <dgm:t>
        <a:bodyPr/>
        <a:lstStyle/>
        <a:p>
          <a:endParaRPr lang="ru-RU" sz="1800"/>
        </a:p>
      </dgm:t>
    </dgm:pt>
    <dgm:pt modelId="{5F58414E-3568-475A-B86B-5E784FE249F2}" type="sibTrans" cxnId="{DBC8F251-7F1C-4D1B-8B0B-C6898C2A6F72}">
      <dgm:prSet/>
      <dgm:spPr/>
      <dgm:t>
        <a:bodyPr/>
        <a:lstStyle/>
        <a:p>
          <a:endParaRPr lang="ru-RU" sz="1800"/>
        </a:p>
      </dgm:t>
    </dgm:pt>
    <dgm:pt modelId="{A3445F35-0C48-4B7B-A663-0422E18432B8}">
      <dgm:prSet custT="1"/>
      <dgm:spPr>
        <a:gradFill rotWithShape="0">
          <a:gsLst>
            <a:gs pos="0">
              <a:srgbClr val="FFCC00">
                <a:tint val="66000"/>
                <a:satMod val="160000"/>
              </a:srgbClr>
            </a:gs>
            <a:gs pos="50000">
              <a:srgbClr val="FFCC00">
                <a:tint val="44500"/>
                <a:satMod val="160000"/>
              </a:srgbClr>
            </a:gs>
            <a:gs pos="100000">
              <a:srgbClr val="FFCC00">
                <a:tint val="23500"/>
                <a:satMod val="160000"/>
              </a:srgbClr>
            </a:gs>
          </a:gsLst>
          <a:lin ang="5400000" scaled="1"/>
        </a:gradFill>
      </dgm:spPr>
      <dgm:t>
        <a:bodyPr/>
        <a:lstStyle/>
        <a:p>
          <a:pPr rtl="0"/>
          <a:r>
            <a:rPr lang="ru-RU" sz="1600" b="1" dirty="0" smtClean="0"/>
            <a:t>Измерительные комплексы и средства диагностики пути</a:t>
          </a:r>
        </a:p>
        <a:p>
          <a:pPr rtl="0"/>
          <a:r>
            <a:rPr lang="en-US" sz="1600" b="1" dirty="0" smtClean="0">
              <a:solidFill>
                <a:schemeClr val="accent5">
                  <a:lumMod val="50000"/>
                </a:schemeClr>
              </a:solidFill>
            </a:rPr>
            <a:t>Measuring complexes and means of track diagnostics</a:t>
          </a:r>
          <a:endParaRPr lang="ru-RU" sz="1600" b="1" dirty="0">
            <a:solidFill>
              <a:schemeClr val="accent5">
                <a:lumMod val="50000"/>
              </a:schemeClr>
            </a:solidFill>
          </a:endParaRPr>
        </a:p>
      </dgm:t>
    </dgm:pt>
    <dgm:pt modelId="{F92730B5-C44B-4A18-A941-11B1E68E334D}" type="parTrans" cxnId="{CD84E349-F0D4-4CC5-B0EB-A0468344F168}">
      <dgm:prSet/>
      <dgm:spPr/>
      <dgm:t>
        <a:bodyPr/>
        <a:lstStyle/>
        <a:p>
          <a:endParaRPr lang="ru-RU" sz="1800"/>
        </a:p>
      </dgm:t>
    </dgm:pt>
    <dgm:pt modelId="{2FED9888-DA64-432C-904E-6F7FE8366EFD}" type="sibTrans" cxnId="{CD84E349-F0D4-4CC5-B0EB-A0468344F168}">
      <dgm:prSet/>
      <dgm:spPr/>
      <dgm:t>
        <a:bodyPr/>
        <a:lstStyle/>
        <a:p>
          <a:endParaRPr lang="ru-RU" sz="1800"/>
        </a:p>
      </dgm:t>
    </dgm:pt>
    <dgm:pt modelId="{3DD13AB6-BB34-4DCF-9B2A-D702568EE2F6}">
      <dgm:prSet custT="1"/>
      <dgm:spPr>
        <a:gradFill flip="none" rotWithShape="0">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dgm:spPr>
      <dgm:t>
        <a:bodyPr/>
        <a:lstStyle/>
        <a:p>
          <a:pPr algn="l" rtl="0">
            <a:spcAft>
              <a:spcPts val="0"/>
            </a:spcAft>
          </a:pPr>
          <a:r>
            <a:rPr lang="ru-RU" sz="1600" b="1" dirty="0" smtClean="0"/>
            <a:t>Программный комплекс «Универсальный механизм»</a:t>
          </a:r>
          <a:r>
            <a:rPr lang="en-US" sz="1600" b="1" dirty="0" smtClean="0"/>
            <a:t>  </a:t>
          </a:r>
          <a:r>
            <a:rPr lang="ru-RU" sz="1600" b="1" dirty="0" smtClean="0"/>
            <a:t>(ПК «УМ»)</a:t>
          </a:r>
        </a:p>
        <a:p>
          <a:pPr algn="l" rtl="0">
            <a:spcAft>
              <a:spcPts val="0"/>
            </a:spcAft>
          </a:pPr>
          <a:r>
            <a:rPr lang="en-US" sz="1600" b="1" dirty="0" smtClean="0">
              <a:solidFill>
                <a:schemeClr val="accent5">
                  <a:lumMod val="50000"/>
                </a:schemeClr>
              </a:solidFill>
            </a:rPr>
            <a:t>Software package "Universal Mechanism"</a:t>
          </a:r>
          <a:r>
            <a:rPr lang="ru-RU" sz="1600" b="1" dirty="0" smtClean="0">
              <a:solidFill>
                <a:schemeClr val="accent5">
                  <a:lumMod val="50000"/>
                </a:schemeClr>
              </a:solidFill>
            </a:rPr>
            <a:t> (</a:t>
          </a:r>
          <a:r>
            <a:rPr lang="en-US" sz="1600" b="1" dirty="0" smtClean="0">
              <a:solidFill>
                <a:schemeClr val="accent5">
                  <a:lumMod val="50000"/>
                </a:schemeClr>
              </a:solidFill>
            </a:rPr>
            <a:t>SP "UM")</a:t>
          </a:r>
          <a:endParaRPr lang="ru-RU" sz="1600" b="1" dirty="0">
            <a:solidFill>
              <a:schemeClr val="accent5">
                <a:lumMod val="50000"/>
              </a:schemeClr>
            </a:solidFill>
          </a:endParaRPr>
        </a:p>
      </dgm:t>
    </dgm:pt>
    <dgm:pt modelId="{5A6A5543-CDD2-4167-A62D-8D7E530D458C}" type="parTrans" cxnId="{3915B227-E0DA-487B-8F7E-7426BA6E4E76}">
      <dgm:prSet/>
      <dgm:spPr/>
      <dgm:t>
        <a:bodyPr/>
        <a:lstStyle/>
        <a:p>
          <a:endParaRPr lang="ru-RU" sz="1800"/>
        </a:p>
      </dgm:t>
    </dgm:pt>
    <dgm:pt modelId="{10B55D61-02E0-471F-9B14-A1767B1D19A5}" type="sibTrans" cxnId="{3915B227-E0DA-487B-8F7E-7426BA6E4E76}">
      <dgm:prSet/>
      <dgm:spPr/>
      <dgm:t>
        <a:bodyPr/>
        <a:lstStyle/>
        <a:p>
          <a:endParaRPr lang="ru-RU" sz="1800"/>
        </a:p>
      </dgm:t>
    </dgm:pt>
    <dgm:pt modelId="{2C80B24D-1637-4A6C-95F3-F265E6F618AA}" type="pres">
      <dgm:prSet presAssocID="{EC90F20B-97E1-4534-ABF1-FC22E8033297}" presName="mainComposite" presStyleCnt="0">
        <dgm:presLayoutVars>
          <dgm:chPref val="1"/>
          <dgm:dir/>
          <dgm:animOne val="branch"/>
          <dgm:animLvl val="lvl"/>
          <dgm:resizeHandles val="exact"/>
        </dgm:presLayoutVars>
      </dgm:prSet>
      <dgm:spPr/>
      <dgm:t>
        <a:bodyPr/>
        <a:lstStyle/>
        <a:p>
          <a:endParaRPr lang="ru-RU"/>
        </a:p>
      </dgm:t>
    </dgm:pt>
    <dgm:pt modelId="{FDA28653-9AD2-4E81-8E7E-477F8043E986}" type="pres">
      <dgm:prSet presAssocID="{EC90F20B-97E1-4534-ABF1-FC22E8033297}" presName="hierFlow" presStyleCnt="0"/>
      <dgm:spPr/>
    </dgm:pt>
    <dgm:pt modelId="{3AE4E617-3F7A-4016-9F8D-6064C04A58A1}" type="pres">
      <dgm:prSet presAssocID="{EC90F20B-97E1-4534-ABF1-FC22E8033297}" presName="hierChild1" presStyleCnt="0">
        <dgm:presLayoutVars>
          <dgm:chPref val="1"/>
          <dgm:animOne val="branch"/>
          <dgm:animLvl val="lvl"/>
        </dgm:presLayoutVars>
      </dgm:prSet>
      <dgm:spPr/>
    </dgm:pt>
    <dgm:pt modelId="{ABD48CED-DA4A-454C-A344-C912E33CE5B1}" type="pres">
      <dgm:prSet presAssocID="{D0E6F619-40D6-4CA6-802F-B186A0D3347A}" presName="Name14" presStyleCnt="0"/>
      <dgm:spPr/>
    </dgm:pt>
    <dgm:pt modelId="{24831205-9CE0-4166-A88D-4108D6F23C41}" type="pres">
      <dgm:prSet presAssocID="{D0E6F619-40D6-4CA6-802F-B186A0D3347A}" presName="level1Shape" presStyleLbl="node0" presStyleIdx="0" presStyleCnt="1" custScaleX="501536" custScaleY="161257" custLinFactNeighborX="3277" custLinFactNeighborY="-18808">
        <dgm:presLayoutVars>
          <dgm:chPref val="3"/>
        </dgm:presLayoutVars>
      </dgm:prSet>
      <dgm:spPr/>
      <dgm:t>
        <a:bodyPr/>
        <a:lstStyle/>
        <a:p>
          <a:endParaRPr lang="ru-RU"/>
        </a:p>
      </dgm:t>
    </dgm:pt>
    <dgm:pt modelId="{6338746B-F12C-46A6-A1FD-763DD3A72BBA}" type="pres">
      <dgm:prSet presAssocID="{D0E6F619-40D6-4CA6-802F-B186A0D3347A}" presName="hierChild2" presStyleCnt="0"/>
      <dgm:spPr/>
    </dgm:pt>
    <dgm:pt modelId="{ABA35EF2-35FD-44C4-AF6B-DDC77BF1314B}" type="pres">
      <dgm:prSet presAssocID="{F92730B5-C44B-4A18-A941-11B1E68E334D}" presName="Name19" presStyleLbl="parChTrans1D2" presStyleIdx="0" presStyleCnt="2"/>
      <dgm:spPr/>
      <dgm:t>
        <a:bodyPr/>
        <a:lstStyle/>
        <a:p>
          <a:endParaRPr lang="ru-RU"/>
        </a:p>
      </dgm:t>
    </dgm:pt>
    <dgm:pt modelId="{2ACCA359-FCC5-42D1-9A89-012E34AD2112}" type="pres">
      <dgm:prSet presAssocID="{A3445F35-0C48-4B7B-A663-0422E18432B8}" presName="Name21" presStyleCnt="0"/>
      <dgm:spPr/>
    </dgm:pt>
    <dgm:pt modelId="{A46AB464-9631-46E4-8378-B17295028314}" type="pres">
      <dgm:prSet presAssocID="{A3445F35-0C48-4B7B-A663-0422E18432B8}" presName="level2Shape" presStyleLbl="node2" presStyleIdx="0" presStyleCnt="2" custScaleX="283411" custScaleY="131830" custLinFactNeighborX="-3" custLinFactNeighborY="4190"/>
      <dgm:spPr/>
      <dgm:t>
        <a:bodyPr/>
        <a:lstStyle/>
        <a:p>
          <a:endParaRPr lang="ru-RU"/>
        </a:p>
      </dgm:t>
    </dgm:pt>
    <dgm:pt modelId="{25674E72-F782-4812-8665-6AC0EFC4A727}" type="pres">
      <dgm:prSet presAssocID="{A3445F35-0C48-4B7B-A663-0422E18432B8}" presName="hierChild3" presStyleCnt="0"/>
      <dgm:spPr/>
    </dgm:pt>
    <dgm:pt modelId="{9629C906-C916-46BF-B6E5-575636BEB241}" type="pres">
      <dgm:prSet presAssocID="{5A6A5543-CDD2-4167-A62D-8D7E530D458C}" presName="Name19" presStyleLbl="parChTrans1D2" presStyleIdx="1" presStyleCnt="2"/>
      <dgm:spPr/>
      <dgm:t>
        <a:bodyPr/>
        <a:lstStyle/>
        <a:p>
          <a:endParaRPr lang="ru-RU"/>
        </a:p>
      </dgm:t>
    </dgm:pt>
    <dgm:pt modelId="{249C06F2-2479-4CC8-8D7B-60CB2235B234}" type="pres">
      <dgm:prSet presAssocID="{3DD13AB6-BB34-4DCF-9B2A-D702568EE2F6}" presName="Name21" presStyleCnt="0"/>
      <dgm:spPr/>
    </dgm:pt>
    <dgm:pt modelId="{AA9E04EA-D6DF-47CA-9201-344015A35CB4}" type="pres">
      <dgm:prSet presAssocID="{3DD13AB6-BB34-4DCF-9B2A-D702568EE2F6}" presName="level2Shape" presStyleLbl="node2" presStyleIdx="1" presStyleCnt="2" custScaleX="397694" custScaleY="133960" custLinFactNeighborX="3" custLinFactNeighborY="1506"/>
      <dgm:spPr/>
      <dgm:t>
        <a:bodyPr/>
        <a:lstStyle/>
        <a:p>
          <a:endParaRPr lang="ru-RU"/>
        </a:p>
      </dgm:t>
    </dgm:pt>
    <dgm:pt modelId="{0CD42A09-2F68-45A3-B73A-1E1EEF5CA889}" type="pres">
      <dgm:prSet presAssocID="{3DD13AB6-BB34-4DCF-9B2A-D702568EE2F6}" presName="hierChild3" presStyleCnt="0"/>
      <dgm:spPr/>
    </dgm:pt>
    <dgm:pt modelId="{9E66E940-E3BA-45BF-87D3-6AAF04F608FE}" type="pres">
      <dgm:prSet presAssocID="{EC90F20B-97E1-4534-ABF1-FC22E8033297}" presName="bgShapesFlow" presStyleCnt="0"/>
      <dgm:spPr/>
    </dgm:pt>
  </dgm:ptLst>
  <dgm:cxnLst>
    <dgm:cxn modelId="{DD513125-3ECD-47F2-B282-5D6F057933E4}" type="presOf" srcId="{3DD13AB6-BB34-4DCF-9B2A-D702568EE2F6}" destId="{AA9E04EA-D6DF-47CA-9201-344015A35CB4}" srcOrd="0" destOrd="0" presId="urn:microsoft.com/office/officeart/2005/8/layout/hierarchy6"/>
    <dgm:cxn modelId="{3915B227-E0DA-487B-8F7E-7426BA6E4E76}" srcId="{D0E6F619-40D6-4CA6-802F-B186A0D3347A}" destId="{3DD13AB6-BB34-4DCF-9B2A-D702568EE2F6}" srcOrd="1" destOrd="0" parTransId="{5A6A5543-CDD2-4167-A62D-8D7E530D458C}" sibTransId="{10B55D61-02E0-471F-9B14-A1767B1D19A5}"/>
    <dgm:cxn modelId="{48E3C9A5-8FE2-41EC-B3E0-3FDCC43D5C15}" type="presOf" srcId="{5A6A5543-CDD2-4167-A62D-8D7E530D458C}" destId="{9629C906-C916-46BF-B6E5-575636BEB241}" srcOrd="0" destOrd="0" presId="urn:microsoft.com/office/officeart/2005/8/layout/hierarchy6"/>
    <dgm:cxn modelId="{AC2F2191-94D9-4B4D-BFF8-6639BD54D51B}" type="presOf" srcId="{D0E6F619-40D6-4CA6-802F-B186A0D3347A}" destId="{24831205-9CE0-4166-A88D-4108D6F23C41}" srcOrd="0" destOrd="0" presId="urn:microsoft.com/office/officeart/2005/8/layout/hierarchy6"/>
    <dgm:cxn modelId="{9FC04166-30B1-4C0A-9ACA-09A043228D04}" type="presOf" srcId="{EC90F20B-97E1-4534-ABF1-FC22E8033297}" destId="{2C80B24D-1637-4A6C-95F3-F265E6F618AA}" srcOrd="0" destOrd="0" presId="urn:microsoft.com/office/officeart/2005/8/layout/hierarchy6"/>
    <dgm:cxn modelId="{DBC8F251-7F1C-4D1B-8B0B-C6898C2A6F72}" srcId="{EC90F20B-97E1-4534-ABF1-FC22E8033297}" destId="{D0E6F619-40D6-4CA6-802F-B186A0D3347A}" srcOrd="0" destOrd="0" parTransId="{1FD5F384-8325-4B3E-A33F-06E844B3E427}" sibTransId="{5F58414E-3568-475A-B86B-5E784FE249F2}"/>
    <dgm:cxn modelId="{BA991CB4-6E21-4FD7-B47A-B58E2A0020C7}" type="presOf" srcId="{A3445F35-0C48-4B7B-A663-0422E18432B8}" destId="{A46AB464-9631-46E4-8378-B17295028314}" srcOrd="0" destOrd="0" presId="urn:microsoft.com/office/officeart/2005/8/layout/hierarchy6"/>
    <dgm:cxn modelId="{CD84E349-F0D4-4CC5-B0EB-A0468344F168}" srcId="{D0E6F619-40D6-4CA6-802F-B186A0D3347A}" destId="{A3445F35-0C48-4B7B-A663-0422E18432B8}" srcOrd="0" destOrd="0" parTransId="{F92730B5-C44B-4A18-A941-11B1E68E334D}" sibTransId="{2FED9888-DA64-432C-904E-6F7FE8366EFD}"/>
    <dgm:cxn modelId="{7DBAB2E5-1FEF-42A7-BCCF-28B7099306B6}" type="presOf" srcId="{F92730B5-C44B-4A18-A941-11B1E68E334D}" destId="{ABA35EF2-35FD-44C4-AF6B-DDC77BF1314B}" srcOrd="0" destOrd="0" presId="urn:microsoft.com/office/officeart/2005/8/layout/hierarchy6"/>
    <dgm:cxn modelId="{2D79DCE1-2D7E-489F-B69B-D9E366BD39AB}" type="presParOf" srcId="{2C80B24D-1637-4A6C-95F3-F265E6F618AA}" destId="{FDA28653-9AD2-4E81-8E7E-477F8043E986}" srcOrd="0" destOrd="0" presId="urn:microsoft.com/office/officeart/2005/8/layout/hierarchy6"/>
    <dgm:cxn modelId="{840BA988-4070-4661-AE1A-B12B36171E8C}" type="presParOf" srcId="{FDA28653-9AD2-4E81-8E7E-477F8043E986}" destId="{3AE4E617-3F7A-4016-9F8D-6064C04A58A1}" srcOrd="0" destOrd="0" presId="urn:microsoft.com/office/officeart/2005/8/layout/hierarchy6"/>
    <dgm:cxn modelId="{505892B4-EDF4-4939-AFC9-F4A793C7DB62}" type="presParOf" srcId="{3AE4E617-3F7A-4016-9F8D-6064C04A58A1}" destId="{ABD48CED-DA4A-454C-A344-C912E33CE5B1}" srcOrd="0" destOrd="0" presId="urn:microsoft.com/office/officeart/2005/8/layout/hierarchy6"/>
    <dgm:cxn modelId="{15B8492C-962F-4C2D-9AD2-ED7EB6A77F54}" type="presParOf" srcId="{ABD48CED-DA4A-454C-A344-C912E33CE5B1}" destId="{24831205-9CE0-4166-A88D-4108D6F23C41}" srcOrd="0" destOrd="0" presId="urn:microsoft.com/office/officeart/2005/8/layout/hierarchy6"/>
    <dgm:cxn modelId="{2E712693-0134-4AA4-BCE2-51C24A3AE415}" type="presParOf" srcId="{ABD48CED-DA4A-454C-A344-C912E33CE5B1}" destId="{6338746B-F12C-46A6-A1FD-763DD3A72BBA}" srcOrd="1" destOrd="0" presId="urn:microsoft.com/office/officeart/2005/8/layout/hierarchy6"/>
    <dgm:cxn modelId="{7440E055-78F5-4C51-A762-0BBCE2C68A68}" type="presParOf" srcId="{6338746B-F12C-46A6-A1FD-763DD3A72BBA}" destId="{ABA35EF2-35FD-44C4-AF6B-DDC77BF1314B}" srcOrd="0" destOrd="0" presId="urn:microsoft.com/office/officeart/2005/8/layout/hierarchy6"/>
    <dgm:cxn modelId="{677523AA-E596-4D7C-8619-E9C19D751C53}" type="presParOf" srcId="{6338746B-F12C-46A6-A1FD-763DD3A72BBA}" destId="{2ACCA359-FCC5-42D1-9A89-012E34AD2112}" srcOrd="1" destOrd="0" presId="urn:microsoft.com/office/officeart/2005/8/layout/hierarchy6"/>
    <dgm:cxn modelId="{9933CA7A-CA68-40AF-829C-64A0A9D15DC8}" type="presParOf" srcId="{2ACCA359-FCC5-42D1-9A89-012E34AD2112}" destId="{A46AB464-9631-46E4-8378-B17295028314}" srcOrd="0" destOrd="0" presId="urn:microsoft.com/office/officeart/2005/8/layout/hierarchy6"/>
    <dgm:cxn modelId="{CA9BCB1B-B3DC-4AAA-AF0A-5BEECD37D10F}" type="presParOf" srcId="{2ACCA359-FCC5-42D1-9A89-012E34AD2112}" destId="{25674E72-F782-4812-8665-6AC0EFC4A727}" srcOrd="1" destOrd="0" presId="urn:microsoft.com/office/officeart/2005/8/layout/hierarchy6"/>
    <dgm:cxn modelId="{E442C12F-BC1C-4427-ACD5-E9A66044164D}" type="presParOf" srcId="{6338746B-F12C-46A6-A1FD-763DD3A72BBA}" destId="{9629C906-C916-46BF-B6E5-575636BEB241}" srcOrd="2" destOrd="0" presId="urn:microsoft.com/office/officeart/2005/8/layout/hierarchy6"/>
    <dgm:cxn modelId="{3889F422-BCC8-44F4-8869-4C84D41C44ED}" type="presParOf" srcId="{6338746B-F12C-46A6-A1FD-763DD3A72BBA}" destId="{249C06F2-2479-4CC8-8D7B-60CB2235B234}" srcOrd="3" destOrd="0" presId="urn:microsoft.com/office/officeart/2005/8/layout/hierarchy6"/>
    <dgm:cxn modelId="{E4EA818E-4A5C-4B7D-94C1-C7C94BDCACC8}" type="presParOf" srcId="{249C06F2-2479-4CC8-8D7B-60CB2235B234}" destId="{AA9E04EA-D6DF-47CA-9201-344015A35CB4}" srcOrd="0" destOrd="0" presId="urn:microsoft.com/office/officeart/2005/8/layout/hierarchy6"/>
    <dgm:cxn modelId="{750C95A7-49C3-42D3-900E-A48BF8C25AE5}" type="presParOf" srcId="{249C06F2-2479-4CC8-8D7B-60CB2235B234}" destId="{0CD42A09-2F68-45A3-B73A-1E1EEF5CA889}" srcOrd="1" destOrd="0" presId="urn:microsoft.com/office/officeart/2005/8/layout/hierarchy6"/>
    <dgm:cxn modelId="{11F6E74F-D49F-46CD-9792-4CC24B655662}" type="presParOf" srcId="{2C80B24D-1637-4A6C-95F3-F265E6F618AA}" destId="{9E66E940-E3BA-45BF-87D3-6AAF04F608FE}"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C90F20B-97E1-4534-ABF1-FC22E8033297}" type="doc">
      <dgm:prSet loTypeId="urn:microsoft.com/office/officeart/2005/8/layout/hierarchy4" loCatId="hierarchy" qsTypeId="urn:microsoft.com/office/officeart/2005/8/quickstyle/simple3" qsCatId="simple" csTypeId="urn:microsoft.com/office/officeart/2005/8/colors/accent1_2" csCatId="accent1" phldr="1"/>
      <dgm:spPr/>
      <dgm:t>
        <a:bodyPr/>
        <a:lstStyle/>
        <a:p>
          <a:endParaRPr lang="ru-RU"/>
        </a:p>
      </dgm:t>
    </dgm:pt>
    <dgm:pt modelId="{D0E6F619-40D6-4CA6-802F-B186A0D3347A}">
      <dgm:prSet custT="1"/>
      <dgm:spPr>
        <a:gradFill rotWithShape="0">
          <a:gsLst>
            <a:gs pos="0">
              <a:srgbClr val="FFCC00">
                <a:tint val="66000"/>
                <a:satMod val="160000"/>
              </a:srgbClr>
            </a:gs>
            <a:gs pos="50000">
              <a:srgbClr val="FFCC00">
                <a:tint val="44500"/>
                <a:satMod val="160000"/>
              </a:srgbClr>
            </a:gs>
            <a:gs pos="100000">
              <a:srgbClr val="FFCC00">
                <a:tint val="23500"/>
                <a:satMod val="160000"/>
              </a:srgbClr>
            </a:gs>
          </a:gsLst>
          <a:lin ang="5400000" scaled="1"/>
        </a:gradFill>
      </dgm:spPr>
      <dgm:t>
        <a:bodyPr/>
        <a:lstStyle/>
        <a:p>
          <a:pPr algn="l" rtl="0"/>
          <a:r>
            <a:rPr lang="ru-RU" sz="1800" b="1" dirty="0" smtClean="0"/>
            <a:t>                      Современное состояние           </a:t>
          </a:r>
          <a:r>
            <a:rPr lang="ru-RU" sz="1800" b="1" dirty="0" smtClean="0">
              <a:solidFill>
                <a:schemeClr val="accent1">
                  <a:lumMod val="50000"/>
                </a:schemeClr>
              </a:solidFill>
            </a:rPr>
            <a:t>С</a:t>
          </a:r>
          <a:r>
            <a:rPr lang="en-US" sz="1800" b="1" dirty="0" err="1" smtClean="0">
              <a:solidFill>
                <a:schemeClr val="accent1">
                  <a:lumMod val="50000"/>
                </a:schemeClr>
              </a:solidFill>
            </a:rPr>
            <a:t>urrent</a:t>
          </a:r>
          <a:r>
            <a:rPr lang="en-US" sz="1800" b="1" dirty="0" smtClean="0">
              <a:solidFill>
                <a:schemeClr val="accent1">
                  <a:lumMod val="50000"/>
                </a:schemeClr>
              </a:solidFill>
            </a:rPr>
            <a:t> status</a:t>
          </a:r>
          <a:endParaRPr lang="ru-RU" sz="1800" b="1" dirty="0">
            <a:solidFill>
              <a:schemeClr val="accent1">
                <a:lumMod val="50000"/>
              </a:schemeClr>
            </a:solidFill>
          </a:endParaRPr>
        </a:p>
      </dgm:t>
    </dgm:pt>
    <dgm:pt modelId="{1FD5F384-8325-4B3E-A33F-06E844B3E427}" type="parTrans" cxnId="{DBC8F251-7F1C-4D1B-8B0B-C6898C2A6F72}">
      <dgm:prSet/>
      <dgm:spPr/>
      <dgm:t>
        <a:bodyPr/>
        <a:lstStyle/>
        <a:p>
          <a:endParaRPr lang="ru-RU" sz="1800"/>
        </a:p>
      </dgm:t>
    </dgm:pt>
    <dgm:pt modelId="{5F58414E-3568-475A-B86B-5E784FE249F2}" type="sibTrans" cxnId="{DBC8F251-7F1C-4D1B-8B0B-C6898C2A6F72}">
      <dgm:prSet/>
      <dgm:spPr/>
      <dgm:t>
        <a:bodyPr/>
        <a:lstStyle/>
        <a:p>
          <a:endParaRPr lang="ru-RU" sz="1800"/>
        </a:p>
      </dgm:t>
    </dgm:pt>
    <dgm:pt modelId="{A3445F35-0C48-4B7B-A663-0422E18432B8}">
      <dgm:prSet custT="1"/>
      <dgm:spPr>
        <a:gradFill rotWithShape="0">
          <a:gsLst>
            <a:gs pos="0">
              <a:srgbClr val="FFCC00">
                <a:tint val="66000"/>
                <a:satMod val="160000"/>
              </a:srgbClr>
            </a:gs>
            <a:gs pos="50000">
              <a:srgbClr val="FFCC00">
                <a:tint val="44500"/>
                <a:satMod val="160000"/>
              </a:srgbClr>
            </a:gs>
            <a:gs pos="100000">
              <a:srgbClr val="FFCC00">
                <a:tint val="23500"/>
                <a:satMod val="160000"/>
              </a:srgbClr>
            </a:gs>
          </a:gsLst>
          <a:lin ang="5400000" scaled="1"/>
        </a:gradFill>
      </dgm:spPr>
      <dgm:t>
        <a:bodyPr/>
        <a:lstStyle/>
        <a:p>
          <a:pPr rtl="0"/>
          <a:r>
            <a:rPr lang="ru-RU" sz="1400" b="1" dirty="0" smtClean="0"/>
            <a:t>Путеизмерительные комплексы (ПИК) и другие средства диагностики</a:t>
          </a:r>
        </a:p>
        <a:p>
          <a:pPr rtl="0"/>
          <a:r>
            <a:rPr lang="ru-RU" sz="1400" b="1" dirty="0" smtClean="0">
              <a:solidFill>
                <a:srgbClr val="000099"/>
              </a:solidFill>
            </a:rPr>
            <a:t>Выполняют оценку состояния пути на основе геометрических методов. Выполняют запись геометрических параметров пути и измерение некоторых динамических показателей</a:t>
          </a:r>
        </a:p>
        <a:p>
          <a:pPr rtl="0"/>
          <a:r>
            <a:rPr lang="en-US" sz="1400" b="1" dirty="0" smtClean="0">
              <a:solidFill>
                <a:schemeClr val="accent1">
                  <a:lumMod val="50000"/>
                </a:schemeClr>
              </a:solidFill>
            </a:rPr>
            <a:t>Track measuring systems and other diagnostic tools</a:t>
          </a:r>
          <a:endParaRPr lang="ru-RU" sz="1400" b="1" dirty="0" smtClean="0">
            <a:solidFill>
              <a:schemeClr val="accent1">
                <a:lumMod val="50000"/>
              </a:schemeClr>
            </a:solidFill>
          </a:endParaRPr>
        </a:p>
        <a:p>
          <a:r>
            <a:rPr lang="en-US" sz="1400" b="1" dirty="0" smtClean="0">
              <a:solidFill>
                <a:schemeClr val="accent5">
                  <a:lumMod val="50000"/>
                </a:schemeClr>
              </a:solidFill>
            </a:rPr>
            <a:t>Perform an assessment of the state of the path based on geometric methods. Record the geometric parameters of the railway track and measure some dynamic indicators</a:t>
          </a:r>
          <a:endParaRPr lang="ru-RU" sz="1400" b="1" dirty="0" smtClean="0">
            <a:solidFill>
              <a:schemeClr val="accent5">
                <a:lumMod val="50000"/>
              </a:schemeClr>
            </a:solidFill>
          </a:endParaRPr>
        </a:p>
      </dgm:t>
    </dgm:pt>
    <dgm:pt modelId="{F92730B5-C44B-4A18-A941-11B1E68E334D}" type="parTrans" cxnId="{CD84E349-F0D4-4CC5-B0EB-A0468344F168}">
      <dgm:prSet/>
      <dgm:spPr/>
      <dgm:t>
        <a:bodyPr/>
        <a:lstStyle/>
        <a:p>
          <a:endParaRPr lang="ru-RU" sz="1800"/>
        </a:p>
      </dgm:t>
    </dgm:pt>
    <dgm:pt modelId="{2FED9888-DA64-432C-904E-6F7FE8366EFD}" type="sibTrans" cxnId="{CD84E349-F0D4-4CC5-B0EB-A0468344F168}">
      <dgm:prSet/>
      <dgm:spPr/>
      <dgm:t>
        <a:bodyPr/>
        <a:lstStyle/>
        <a:p>
          <a:endParaRPr lang="ru-RU" sz="1800"/>
        </a:p>
      </dgm:t>
    </dgm:pt>
    <dgm:pt modelId="{3DD13AB6-BB34-4DCF-9B2A-D702568EE2F6}">
      <dgm:prSet custT="1"/>
      <dgm:spPr>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dgm:spPr>
      <dgm:t>
        <a:bodyPr/>
        <a:lstStyle/>
        <a:p>
          <a:pPr rtl="0"/>
          <a:r>
            <a:rPr lang="ru-RU" sz="1400" b="1" dirty="0" smtClean="0"/>
            <a:t>Программный комплекс «Универсальный механизм»</a:t>
          </a:r>
        </a:p>
        <a:p>
          <a:pPr rtl="0"/>
          <a:r>
            <a:rPr lang="ru-RU" sz="1400" b="1" dirty="0" smtClean="0">
              <a:solidFill>
                <a:srgbClr val="000099"/>
              </a:solidFill>
            </a:rPr>
            <a:t>Выполняет моделирование динамики различных единиц подвижного состава при движении по пути, модель которого формируется с учетом данных путеизмерительного комплекса</a:t>
          </a:r>
        </a:p>
        <a:p>
          <a:pPr rtl="0"/>
          <a:r>
            <a:rPr lang="en-US" sz="1400" b="1" dirty="0" smtClean="0">
              <a:solidFill>
                <a:schemeClr val="accent1">
                  <a:lumMod val="50000"/>
                </a:schemeClr>
              </a:solidFill>
            </a:rPr>
            <a:t>Software package "Universal Mechanism"</a:t>
          </a:r>
          <a:endParaRPr lang="ru-RU" sz="1400" b="1" dirty="0" smtClean="0">
            <a:solidFill>
              <a:schemeClr val="accent1">
                <a:lumMod val="50000"/>
              </a:schemeClr>
            </a:solidFill>
          </a:endParaRPr>
        </a:p>
        <a:p>
          <a:r>
            <a:rPr lang="en-US" sz="1400" b="1" dirty="0" smtClean="0">
              <a:solidFill>
                <a:srgbClr val="00B050"/>
              </a:solidFill>
            </a:rPr>
            <a:t>Performs modeling of the dynamics of various units of rolling stock when driving along the track, the model of which is formed taking into account the data of the track measuring system</a:t>
          </a:r>
          <a:endParaRPr lang="ru-RU" sz="1400" b="1" dirty="0" smtClean="0">
            <a:solidFill>
              <a:srgbClr val="00B050"/>
            </a:solidFill>
          </a:endParaRPr>
        </a:p>
      </dgm:t>
    </dgm:pt>
    <dgm:pt modelId="{5A6A5543-CDD2-4167-A62D-8D7E530D458C}" type="parTrans" cxnId="{3915B227-E0DA-487B-8F7E-7426BA6E4E76}">
      <dgm:prSet/>
      <dgm:spPr/>
      <dgm:t>
        <a:bodyPr/>
        <a:lstStyle/>
        <a:p>
          <a:endParaRPr lang="ru-RU" sz="1800"/>
        </a:p>
      </dgm:t>
    </dgm:pt>
    <dgm:pt modelId="{10B55D61-02E0-471F-9B14-A1767B1D19A5}" type="sibTrans" cxnId="{3915B227-E0DA-487B-8F7E-7426BA6E4E76}">
      <dgm:prSet/>
      <dgm:spPr/>
      <dgm:t>
        <a:bodyPr/>
        <a:lstStyle/>
        <a:p>
          <a:endParaRPr lang="ru-RU" sz="1800"/>
        </a:p>
      </dgm:t>
    </dgm:pt>
    <dgm:pt modelId="{C08ED183-73B0-494B-B41D-B8DFCBCAD680}" type="pres">
      <dgm:prSet presAssocID="{EC90F20B-97E1-4534-ABF1-FC22E8033297}" presName="Name0" presStyleCnt="0">
        <dgm:presLayoutVars>
          <dgm:chPref val="1"/>
          <dgm:dir/>
          <dgm:animOne val="branch"/>
          <dgm:animLvl val="lvl"/>
          <dgm:resizeHandles/>
        </dgm:presLayoutVars>
      </dgm:prSet>
      <dgm:spPr/>
      <dgm:t>
        <a:bodyPr/>
        <a:lstStyle/>
        <a:p>
          <a:endParaRPr lang="ru-RU"/>
        </a:p>
      </dgm:t>
    </dgm:pt>
    <dgm:pt modelId="{892EA318-0E5D-4E1E-85D3-047CD494E54A}" type="pres">
      <dgm:prSet presAssocID="{D0E6F619-40D6-4CA6-802F-B186A0D3347A}" presName="vertOne" presStyleCnt="0"/>
      <dgm:spPr/>
    </dgm:pt>
    <dgm:pt modelId="{F98643C7-E110-44F1-A7BB-A57B5253B215}" type="pres">
      <dgm:prSet presAssocID="{D0E6F619-40D6-4CA6-802F-B186A0D3347A}" presName="txOne" presStyleLbl="node0" presStyleIdx="0" presStyleCnt="1" custScaleY="34745" custLinFactNeighborX="226" custLinFactNeighborY="-696">
        <dgm:presLayoutVars>
          <dgm:chPref val="3"/>
        </dgm:presLayoutVars>
      </dgm:prSet>
      <dgm:spPr/>
      <dgm:t>
        <a:bodyPr/>
        <a:lstStyle/>
        <a:p>
          <a:endParaRPr lang="ru-RU"/>
        </a:p>
      </dgm:t>
    </dgm:pt>
    <dgm:pt modelId="{FC2A595C-7B0B-4D81-8C81-5F28E7F1C6B8}" type="pres">
      <dgm:prSet presAssocID="{D0E6F619-40D6-4CA6-802F-B186A0D3347A}" presName="parTransOne" presStyleCnt="0"/>
      <dgm:spPr/>
    </dgm:pt>
    <dgm:pt modelId="{AA2BDD18-35C5-48D3-992D-9815FEB50039}" type="pres">
      <dgm:prSet presAssocID="{D0E6F619-40D6-4CA6-802F-B186A0D3347A}" presName="horzOne" presStyleCnt="0"/>
      <dgm:spPr/>
    </dgm:pt>
    <dgm:pt modelId="{D0A16FA8-2EE7-45DF-9A0D-A3A1E8D27992}" type="pres">
      <dgm:prSet presAssocID="{A3445F35-0C48-4B7B-A663-0422E18432B8}" presName="vertTwo" presStyleCnt="0"/>
      <dgm:spPr/>
    </dgm:pt>
    <dgm:pt modelId="{8C832567-0208-4D25-B50E-950DE9A141CC}" type="pres">
      <dgm:prSet presAssocID="{A3445F35-0C48-4B7B-A663-0422E18432B8}" presName="txTwo" presStyleLbl="node2" presStyleIdx="0" presStyleCnt="2" custScaleX="103830" custScaleY="284139" custLinFactNeighborX="-827" custLinFactNeighborY="-1189">
        <dgm:presLayoutVars>
          <dgm:chPref val="3"/>
        </dgm:presLayoutVars>
      </dgm:prSet>
      <dgm:spPr/>
      <dgm:t>
        <a:bodyPr/>
        <a:lstStyle/>
        <a:p>
          <a:endParaRPr lang="ru-RU"/>
        </a:p>
      </dgm:t>
    </dgm:pt>
    <dgm:pt modelId="{F9B66A7B-8365-4F83-9004-66DF8C956273}" type="pres">
      <dgm:prSet presAssocID="{A3445F35-0C48-4B7B-A663-0422E18432B8}" presName="horzTwo" presStyleCnt="0"/>
      <dgm:spPr/>
    </dgm:pt>
    <dgm:pt modelId="{82E5970D-20A6-49FE-B435-67F4E8C4D99D}" type="pres">
      <dgm:prSet presAssocID="{2FED9888-DA64-432C-904E-6F7FE8366EFD}" presName="sibSpaceTwo" presStyleCnt="0"/>
      <dgm:spPr/>
    </dgm:pt>
    <dgm:pt modelId="{AF65DE33-E889-467D-AFFC-112EB05EDD29}" type="pres">
      <dgm:prSet presAssocID="{3DD13AB6-BB34-4DCF-9B2A-D702568EE2F6}" presName="vertTwo" presStyleCnt="0"/>
      <dgm:spPr/>
    </dgm:pt>
    <dgm:pt modelId="{22EDF3FE-2B2E-4544-B7CD-96A84FE99036}" type="pres">
      <dgm:prSet presAssocID="{3DD13AB6-BB34-4DCF-9B2A-D702568EE2F6}" presName="txTwo" presStyleLbl="node2" presStyleIdx="1" presStyleCnt="2" custScaleX="104513" custScaleY="279701" custLinFactNeighborX="271" custLinFactNeighborY="2027">
        <dgm:presLayoutVars>
          <dgm:chPref val="3"/>
        </dgm:presLayoutVars>
      </dgm:prSet>
      <dgm:spPr/>
      <dgm:t>
        <a:bodyPr/>
        <a:lstStyle/>
        <a:p>
          <a:endParaRPr lang="ru-RU"/>
        </a:p>
      </dgm:t>
    </dgm:pt>
    <dgm:pt modelId="{87D37A2E-A811-4F1E-94B9-71EFEA102A6F}" type="pres">
      <dgm:prSet presAssocID="{3DD13AB6-BB34-4DCF-9B2A-D702568EE2F6}" presName="horzTwo" presStyleCnt="0"/>
      <dgm:spPr/>
    </dgm:pt>
  </dgm:ptLst>
  <dgm:cxnLst>
    <dgm:cxn modelId="{B2C113D0-9A1A-4105-927F-EA58AE3BDC3D}" type="presOf" srcId="{D0E6F619-40D6-4CA6-802F-B186A0D3347A}" destId="{F98643C7-E110-44F1-A7BB-A57B5253B215}" srcOrd="0" destOrd="0" presId="urn:microsoft.com/office/officeart/2005/8/layout/hierarchy4"/>
    <dgm:cxn modelId="{3915B227-E0DA-487B-8F7E-7426BA6E4E76}" srcId="{D0E6F619-40D6-4CA6-802F-B186A0D3347A}" destId="{3DD13AB6-BB34-4DCF-9B2A-D702568EE2F6}" srcOrd="1" destOrd="0" parTransId="{5A6A5543-CDD2-4167-A62D-8D7E530D458C}" sibTransId="{10B55D61-02E0-471F-9B14-A1767B1D19A5}"/>
    <dgm:cxn modelId="{DBC8F251-7F1C-4D1B-8B0B-C6898C2A6F72}" srcId="{EC90F20B-97E1-4534-ABF1-FC22E8033297}" destId="{D0E6F619-40D6-4CA6-802F-B186A0D3347A}" srcOrd="0" destOrd="0" parTransId="{1FD5F384-8325-4B3E-A33F-06E844B3E427}" sibTransId="{5F58414E-3568-475A-B86B-5E784FE249F2}"/>
    <dgm:cxn modelId="{8180410D-4C50-4D9B-9598-367FC4497DAF}" type="presOf" srcId="{EC90F20B-97E1-4534-ABF1-FC22E8033297}" destId="{C08ED183-73B0-494B-B41D-B8DFCBCAD680}" srcOrd="0" destOrd="0" presId="urn:microsoft.com/office/officeart/2005/8/layout/hierarchy4"/>
    <dgm:cxn modelId="{CD84E349-F0D4-4CC5-B0EB-A0468344F168}" srcId="{D0E6F619-40D6-4CA6-802F-B186A0D3347A}" destId="{A3445F35-0C48-4B7B-A663-0422E18432B8}" srcOrd="0" destOrd="0" parTransId="{F92730B5-C44B-4A18-A941-11B1E68E334D}" sibTransId="{2FED9888-DA64-432C-904E-6F7FE8366EFD}"/>
    <dgm:cxn modelId="{A8BA78EE-ADAA-441A-8B0E-C69AE02A978D}" type="presOf" srcId="{3DD13AB6-BB34-4DCF-9B2A-D702568EE2F6}" destId="{22EDF3FE-2B2E-4544-B7CD-96A84FE99036}" srcOrd="0" destOrd="0" presId="urn:microsoft.com/office/officeart/2005/8/layout/hierarchy4"/>
    <dgm:cxn modelId="{D161D416-03AF-404B-900C-C1CC3454856D}" type="presOf" srcId="{A3445F35-0C48-4B7B-A663-0422E18432B8}" destId="{8C832567-0208-4D25-B50E-950DE9A141CC}" srcOrd="0" destOrd="0" presId="urn:microsoft.com/office/officeart/2005/8/layout/hierarchy4"/>
    <dgm:cxn modelId="{6BAC7669-8209-4E5F-B769-AEF81D9F6ECF}" type="presParOf" srcId="{C08ED183-73B0-494B-B41D-B8DFCBCAD680}" destId="{892EA318-0E5D-4E1E-85D3-047CD494E54A}" srcOrd="0" destOrd="0" presId="urn:microsoft.com/office/officeart/2005/8/layout/hierarchy4"/>
    <dgm:cxn modelId="{2F5D2607-085B-45F1-BA87-56F331DF34DD}" type="presParOf" srcId="{892EA318-0E5D-4E1E-85D3-047CD494E54A}" destId="{F98643C7-E110-44F1-A7BB-A57B5253B215}" srcOrd="0" destOrd="0" presId="urn:microsoft.com/office/officeart/2005/8/layout/hierarchy4"/>
    <dgm:cxn modelId="{5F6712C9-A024-479F-BFDA-55E5D36A8F4E}" type="presParOf" srcId="{892EA318-0E5D-4E1E-85D3-047CD494E54A}" destId="{FC2A595C-7B0B-4D81-8C81-5F28E7F1C6B8}" srcOrd="1" destOrd="0" presId="urn:microsoft.com/office/officeart/2005/8/layout/hierarchy4"/>
    <dgm:cxn modelId="{CB919CE8-4DC6-41C7-BFF5-40033BA9D174}" type="presParOf" srcId="{892EA318-0E5D-4E1E-85D3-047CD494E54A}" destId="{AA2BDD18-35C5-48D3-992D-9815FEB50039}" srcOrd="2" destOrd="0" presId="urn:microsoft.com/office/officeart/2005/8/layout/hierarchy4"/>
    <dgm:cxn modelId="{2EF7E272-6E8A-45D5-BBA7-FE60817D2EC3}" type="presParOf" srcId="{AA2BDD18-35C5-48D3-992D-9815FEB50039}" destId="{D0A16FA8-2EE7-45DF-9A0D-A3A1E8D27992}" srcOrd="0" destOrd="0" presId="urn:microsoft.com/office/officeart/2005/8/layout/hierarchy4"/>
    <dgm:cxn modelId="{8C70BD08-6805-464A-BD20-23BDA2112F1C}" type="presParOf" srcId="{D0A16FA8-2EE7-45DF-9A0D-A3A1E8D27992}" destId="{8C832567-0208-4D25-B50E-950DE9A141CC}" srcOrd="0" destOrd="0" presId="urn:microsoft.com/office/officeart/2005/8/layout/hierarchy4"/>
    <dgm:cxn modelId="{BBC4C4CC-2552-4989-8486-7969C363D334}" type="presParOf" srcId="{D0A16FA8-2EE7-45DF-9A0D-A3A1E8D27992}" destId="{F9B66A7B-8365-4F83-9004-66DF8C956273}" srcOrd="1" destOrd="0" presId="urn:microsoft.com/office/officeart/2005/8/layout/hierarchy4"/>
    <dgm:cxn modelId="{74AB2E8A-09F4-4184-AE48-0222117D3CC1}" type="presParOf" srcId="{AA2BDD18-35C5-48D3-992D-9815FEB50039}" destId="{82E5970D-20A6-49FE-B435-67F4E8C4D99D}" srcOrd="1" destOrd="0" presId="urn:microsoft.com/office/officeart/2005/8/layout/hierarchy4"/>
    <dgm:cxn modelId="{9B82189E-0FEF-4E00-91AE-4B097D9B7076}" type="presParOf" srcId="{AA2BDD18-35C5-48D3-992D-9815FEB50039}" destId="{AF65DE33-E889-467D-AFFC-112EB05EDD29}" srcOrd="2" destOrd="0" presId="urn:microsoft.com/office/officeart/2005/8/layout/hierarchy4"/>
    <dgm:cxn modelId="{433FCFAC-6C80-41BD-8344-4193E7458D9B}" type="presParOf" srcId="{AF65DE33-E889-467D-AFFC-112EB05EDD29}" destId="{22EDF3FE-2B2E-4544-B7CD-96A84FE99036}" srcOrd="0" destOrd="0" presId="urn:microsoft.com/office/officeart/2005/8/layout/hierarchy4"/>
    <dgm:cxn modelId="{62447C42-8F43-4FA9-9A77-FC3271D7E71A}" type="presParOf" srcId="{AF65DE33-E889-467D-AFFC-112EB05EDD29}" destId="{87D37A2E-A811-4F1E-94B9-71EFEA102A6F}"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C5F0B11-A074-4CA1-B20F-E114537B2574}"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ru-RU"/>
        </a:p>
      </dgm:t>
    </dgm:pt>
    <dgm:pt modelId="{39CD78F3-7F8E-40A3-A97C-A4C122527CB3}">
      <dgm:prSet phldrT="[Текст]"/>
      <dgm:spPr>
        <a:gradFill flip="none" rotWithShape="0">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solidFill>
            <a:schemeClr val="accent1">
              <a:lumMod val="50000"/>
            </a:schemeClr>
          </a:solidFill>
        </a:ln>
      </dgm:spPr>
      <dgm:t>
        <a:bodyPr/>
        <a:lstStyle/>
        <a:p>
          <a:r>
            <a:rPr lang="ru-RU" baseline="0" dirty="0" smtClean="0">
              <a:solidFill>
                <a:schemeClr val="tx1"/>
              </a:solidFill>
            </a:rPr>
            <a:t>Выбор рациональных профилей для </a:t>
          </a:r>
          <a:r>
            <a:rPr lang="ru-RU" baseline="0" dirty="0" smtClean="0">
              <a:solidFill>
                <a:schemeClr val="tx1"/>
              </a:solidFill>
            </a:rPr>
            <a:t>полигона</a:t>
          </a:r>
          <a:endParaRPr lang="en-US" baseline="0" dirty="0" smtClean="0">
            <a:solidFill>
              <a:schemeClr val="tx1"/>
            </a:solidFill>
          </a:endParaRPr>
        </a:p>
        <a:p>
          <a:r>
            <a:rPr lang="en-US" baseline="0" dirty="0" smtClean="0">
              <a:solidFill>
                <a:schemeClr val="accent1">
                  <a:lumMod val="50000"/>
                </a:schemeClr>
              </a:solidFill>
            </a:rPr>
            <a:t>Choosing rational profiles</a:t>
          </a:r>
          <a:endParaRPr lang="ru-RU" baseline="0" dirty="0">
            <a:solidFill>
              <a:schemeClr val="accent1">
                <a:lumMod val="50000"/>
              </a:schemeClr>
            </a:solidFill>
          </a:endParaRPr>
        </a:p>
      </dgm:t>
    </dgm:pt>
    <dgm:pt modelId="{3996C420-9915-4262-828B-FCA26DEFE6E6}" type="parTrans" cxnId="{A112B2FD-3525-4132-8DCC-A8D2AFBA96CB}">
      <dgm:prSet/>
      <dgm:spPr/>
      <dgm:t>
        <a:bodyPr/>
        <a:lstStyle/>
        <a:p>
          <a:endParaRPr lang="ru-RU" baseline="0">
            <a:solidFill>
              <a:schemeClr val="tx1"/>
            </a:solidFill>
          </a:endParaRPr>
        </a:p>
      </dgm:t>
    </dgm:pt>
    <dgm:pt modelId="{A3AE67DE-5DC9-432C-B73A-3D2E09A76298}" type="sibTrans" cxnId="{A112B2FD-3525-4132-8DCC-A8D2AFBA96CB}">
      <dgm:prSet/>
      <dgm:spPr/>
      <dgm:t>
        <a:bodyPr/>
        <a:lstStyle/>
        <a:p>
          <a:endParaRPr lang="ru-RU" baseline="0">
            <a:solidFill>
              <a:schemeClr val="tx1"/>
            </a:solidFill>
          </a:endParaRPr>
        </a:p>
      </dgm:t>
    </dgm:pt>
    <dgm:pt modelId="{E56AD511-5BED-499D-84ED-B571F37DD4FC}">
      <dgm:prSet phldrT="[Текст]"/>
      <dgm:spPr>
        <a:gradFill flip="none" rotWithShape="0">
          <a:gsLst>
            <a:gs pos="0">
              <a:srgbClr val="FFFF00">
                <a:tint val="66000"/>
                <a:satMod val="160000"/>
              </a:srgbClr>
            </a:gs>
            <a:gs pos="50000">
              <a:srgbClr val="FFFF00">
                <a:tint val="44500"/>
                <a:satMod val="160000"/>
              </a:srgbClr>
            </a:gs>
            <a:gs pos="100000">
              <a:srgbClr val="FFFF00">
                <a:tint val="23500"/>
                <a:satMod val="160000"/>
              </a:srgbClr>
            </a:gs>
          </a:gsLst>
          <a:lin ang="0" scaled="1"/>
          <a:tileRect/>
        </a:gradFill>
        <a:ln>
          <a:solidFill>
            <a:schemeClr val="accent1">
              <a:lumMod val="50000"/>
            </a:schemeClr>
          </a:solidFill>
        </a:ln>
      </dgm:spPr>
      <dgm:t>
        <a:bodyPr/>
        <a:lstStyle/>
        <a:p>
          <a:r>
            <a:rPr lang="ru-RU" b="1" baseline="0" dirty="0" smtClean="0">
              <a:solidFill>
                <a:schemeClr val="tx1"/>
              </a:solidFill>
            </a:rPr>
            <a:t>На основе анализа интенсивности  </a:t>
          </a:r>
          <a:r>
            <a:rPr lang="ru-RU" b="1" baseline="0" dirty="0" smtClean="0">
              <a:solidFill>
                <a:schemeClr val="tx1"/>
              </a:solidFill>
            </a:rPr>
            <a:t>износа</a:t>
          </a:r>
          <a:endParaRPr lang="en-US" b="1" baseline="0" dirty="0" smtClean="0">
            <a:solidFill>
              <a:schemeClr val="tx1"/>
            </a:solidFill>
          </a:endParaRPr>
        </a:p>
        <a:p>
          <a:r>
            <a:rPr lang="en-US" b="1" baseline="0" dirty="0" smtClean="0">
              <a:solidFill>
                <a:schemeClr val="accent1">
                  <a:lumMod val="50000"/>
                </a:schemeClr>
              </a:solidFill>
            </a:rPr>
            <a:t>Based on wear intensity analysis</a:t>
          </a:r>
          <a:endParaRPr lang="ru-RU" b="1" baseline="0" dirty="0">
            <a:solidFill>
              <a:schemeClr val="accent1">
                <a:lumMod val="50000"/>
              </a:schemeClr>
            </a:solidFill>
          </a:endParaRPr>
        </a:p>
      </dgm:t>
    </dgm:pt>
    <dgm:pt modelId="{006C4E69-C475-45C7-8F34-19245BBA9C84}" type="parTrans" cxnId="{5E7FF079-101B-4190-8280-CB863DA1724B}">
      <dgm:prSet/>
      <dgm:spPr/>
      <dgm:t>
        <a:bodyPr/>
        <a:lstStyle/>
        <a:p>
          <a:endParaRPr lang="ru-RU" baseline="0">
            <a:solidFill>
              <a:schemeClr val="tx1"/>
            </a:solidFill>
          </a:endParaRPr>
        </a:p>
      </dgm:t>
    </dgm:pt>
    <dgm:pt modelId="{14418BF3-46FA-490D-A247-1A5615FF07EF}" type="sibTrans" cxnId="{5E7FF079-101B-4190-8280-CB863DA1724B}">
      <dgm:prSet/>
      <dgm:spPr/>
      <dgm:t>
        <a:bodyPr/>
        <a:lstStyle/>
        <a:p>
          <a:endParaRPr lang="ru-RU" baseline="0">
            <a:solidFill>
              <a:schemeClr val="tx1"/>
            </a:solidFill>
          </a:endParaRPr>
        </a:p>
      </dgm:t>
    </dgm:pt>
    <dgm:pt modelId="{E21BE2CA-76FF-4142-B235-91D51807B48E}">
      <dgm:prSet phldrT="[Текст]"/>
      <dgm:spPr>
        <a:gradFill flip="none" rotWithShape="0">
          <a:gsLst>
            <a:gs pos="0">
              <a:schemeClr val="accent1">
                <a:lumMod val="40000"/>
                <a:lumOff val="60000"/>
                <a:tint val="66000"/>
                <a:satMod val="160000"/>
              </a:schemeClr>
            </a:gs>
            <a:gs pos="50000">
              <a:schemeClr val="accent1">
                <a:lumMod val="40000"/>
                <a:lumOff val="60000"/>
                <a:tint val="44500"/>
                <a:satMod val="160000"/>
              </a:schemeClr>
            </a:gs>
            <a:gs pos="100000">
              <a:schemeClr val="accent1">
                <a:lumMod val="40000"/>
                <a:lumOff val="60000"/>
                <a:tint val="23500"/>
                <a:satMod val="160000"/>
              </a:schemeClr>
            </a:gs>
          </a:gsLst>
          <a:lin ang="2700000" scaled="1"/>
          <a:tileRect/>
        </a:gradFill>
        <a:ln>
          <a:solidFill>
            <a:schemeClr val="accent1">
              <a:lumMod val="50000"/>
            </a:schemeClr>
          </a:solidFill>
        </a:ln>
      </dgm:spPr>
      <dgm:t>
        <a:bodyPr/>
        <a:lstStyle/>
        <a:p>
          <a:r>
            <a:rPr lang="ru-RU" b="1" baseline="0" dirty="0" smtClean="0">
              <a:solidFill>
                <a:schemeClr val="tx1"/>
              </a:solidFill>
            </a:rPr>
            <a:t>На основе анализа эволюции </a:t>
          </a:r>
          <a:r>
            <a:rPr lang="ru-RU" b="1" baseline="0" dirty="0" smtClean="0">
              <a:solidFill>
                <a:schemeClr val="tx1"/>
              </a:solidFill>
            </a:rPr>
            <a:t>профилей</a:t>
          </a:r>
          <a:endParaRPr lang="en-US" b="1" baseline="0" dirty="0" smtClean="0">
            <a:solidFill>
              <a:schemeClr val="tx1"/>
            </a:solidFill>
          </a:endParaRPr>
        </a:p>
        <a:p>
          <a:r>
            <a:rPr lang="en-US" b="1" baseline="0" dirty="0" smtClean="0">
              <a:solidFill>
                <a:schemeClr val="accent1">
                  <a:lumMod val="50000"/>
                </a:schemeClr>
              </a:solidFill>
            </a:rPr>
            <a:t>Based on the analysis of the evolution of profiles</a:t>
          </a:r>
          <a:endParaRPr lang="ru-RU" b="1" baseline="0" dirty="0">
            <a:solidFill>
              <a:schemeClr val="accent1">
                <a:lumMod val="50000"/>
              </a:schemeClr>
            </a:solidFill>
          </a:endParaRPr>
        </a:p>
      </dgm:t>
    </dgm:pt>
    <dgm:pt modelId="{CFFE0B88-8ADF-4C35-9C87-206DC083E2FD}" type="parTrans" cxnId="{BA50ED2D-B856-4EE7-8B51-C51604B5B28F}">
      <dgm:prSet/>
      <dgm:spPr/>
      <dgm:t>
        <a:bodyPr/>
        <a:lstStyle/>
        <a:p>
          <a:endParaRPr lang="ru-RU" baseline="0">
            <a:solidFill>
              <a:schemeClr val="tx1"/>
            </a:solidFill>
          </a:endParaRPr>
        </a:p>
      </dgm:t>
    </dgm:pt>
    <dgm:pt modelId="{B54549B7-7CD1-434F-9B20-07F110D48A8F}" type="sibTrans" cxnId="{BA50ED2D-B856-4EE7-8B51-C51604B5B28F}">
      <dgm:prSet/>
      <dgm:spPr/>
      <dgm:t>
        <a:bodyPr/>
        <a:lstStyle/>
        <a:p>
          <a:endParaRPr lang="ru-RU" baseline="0">
            <a:solidFill>
              <a:schemeClr val="tx1"/>
            </a:solidFill>
          </a:endParaRPr>
        </a:p>
      </dgm:t>
    </dgm:pt>
    <dgm:pt modelId="{B1C7FC59-5046-4AA5-B51C-C05F90589F92}" type="pres">
      <dgm:prSet presAssocID="{BC5F0B11-A074-4CA1-B20F-E114537B2574}" presName="hierChild1" presStyleCnt="0">
        <dgm:presLayoutVars>
          <dgm:orgChart val="1"/>
          <dgm:chPref val="1"/>
          <dgm:dir/>
          <dgm:animOne val="branch"/>
          <dgm:animLvl val="lvl"/>
          <dgm:resizeHandles/>
        </dgm:presLayoutVars>
      </dgm:prSet>
      <dgm:spPr/>
      <dgm:t>
        <a:bodyPr/>
        <a:lstStyle/>
        <a:p>
          <a:endParaRPr lang="ru-RU"/>
        </a:p>
      </dgm:t>
    </dgm:pt>
    <dgm:pt modelId="{1D86D962-C346-4D7A-9F08-B0C9C68A5C4C}" type="pres">
      <dgm:prSet presAssocID="{39CD78F3-7F8E-40A3-A97C-A4C122527CB3}" presName="hierRoot1" presStyleCnt="0">
        <dgm:presLayoutVars>
          <dgm:hierBranch val="init"/>
        </dgm:presLayoutVars>
      </dgm:prSet>
      <dgm:spPr/>
    </dgm:pt>
    <dgm:pt modelId="{4ABAB38B-DEF6-422F-87E1-42FDF293A085}" type="pres">
      <dgm:prSet presAssocID="{39CD78F3-7F8E-40A3-A97C-A4C122527CB3}" presName="rootComposite1" presStyleCnt="0"/>
      <dgm:spPr/>
    </dgm:pt>
    <dgm:pt modelId="{E9E3A038-7065-4A82-ABA5-0FF99E3F022F}" type="pres">
      <dgm:prSet presAssocID="{39CD78F3-7F8E-40A3-A97C-A4C122527CB3}" presName="rootText1" presStyleLbl="node0" presStyleIdx="0" presStyleCnt="1" custScaleX="140603">
        <dgm:presLayoutVars>
          <dgm:chPref val="3"/>
        </dgm:presLayoutVars>
      </dgm:prSet>
      <dgm:spPr/>
      <dgm:t>
        <a:bodyPr/>
        <a:lstStyle/>
        <a:p>
          <a:endParaRPr lang="ru-RU"/>
        </a:p>
      </dgm:t>
    </dgm:pt>
    <dgm:pt modelId="{1C171649-25B7-42DE-809D-B8F26114467B}" type="pres">
      <dgm:prSet presAssocID="{39CD78F3-7F8E-40A3-A97C-A4C122527CB3}" presName="rootConnector1" presStyleLbl="node1" presStyleIdx="0" presStyleCnt="0"/>
      <dgm:spPr/>
      <dgm:t>
        <a:bodyPr/>
        <a:lstStyle/>
        <a:p>
          <a:endParaRPr lang="ru-RU"/>
        </a:p>
      </dgm:t>
    </dgm:pt>
    <dgm:pt modelId="{0169ED65-D2C0-48FE-9709-55C314789953}" type="pres">
      <dgm:prSet presAssocID="{39CD78F3-7F8E-40A3-A97C-A4C122527CB3}" presName="hierChild2" presStyleCnt="0"/>
      <dgm:spPr/>
    </dgm:pt>
    <dgm:pt modelId="{257796F0-7CA7-45C1-AF99-4DD3DDF1F9F5}" type="pres">
      <dgm:prSet presAssocID="{006C4E69-C475-45C7-8F34-19245BBA9C84}" presName="Name37" presStyleLbl="parChTrans1D2" presStyleIdx="0" presStyleCnt="2"/>
      <dgm:spPr/>
      <dgm:t>
        <a:bodyPr/>
        <a:lstStyle/>
        <a:p>
          <a:endParaRPr lang="ru-RU"/>
        </a:p>
      </dgm:t>
    </dgm:pt>
    <dgm:pt modelId="{5170EA5E-F486-42F5-9737-060B5FD284E7}" type="pres">
      <dgm:prSet presAssocID="{E56AD511-5BED-499D-84ED-B571F37DD4FC}" presName="hierRoot2" presStyleCnt="0">
        <dgm:presLayoutVars>
          <dgm:hierBranch val="init"/>
        </dgm:presLayoutVars>
      </dgm:prSet>
      <dgm:spPr/>
    </dgm:pt>
    <dgm:pt modelId="{94A59056-43F3-4FC5-8BAB-F3B0E62D5E31}" type="pres">
      <dgm:prSet presAssocID="{E56AD511-5BED-499D-84ED-B571F37DD4FC}" presName="rootComposite" presStyleCnt="0"/>
      <dgm:spPr/>
    </dgm:pt>
    <dgm:pt modelId="{CB5586FA-7823-40CD-BB6B-A70EE42182F3}" type="pres">
      <dgm:prSet presAssocID="{E56AD511-5BED-499D-84ED-B571F37DD4FC}" presName="rootText" presStyleLbl="node2" presStyleIdx="0" presStyleCnt="2" custScaleX="91913">
        <dgm:presLayoutVars>
          <dgm:chPref val="3"/>
        </dgm:presLayoutVars>
      </dgm:prSet>
      <dgm:spPr/>
      <dgm:t>
        <a:bodyPr/>
        <a:lstStyle/>
        <a:p>
          <a:endParaRPr lang="ru-RU"/>
        </a:p>
      </dgm:t>
    </dgm:pt>
    <dgm:pt modelId="{7D6438C2-56C1-4540-9441-71AE140B9E42}" type="pres">
      <dgm:prSet presAssocID="{E56AD511-5BED-499D-84ED-B571F37DD4FC}" presName="rootConnector" presStyleLbl="node2" presStyleIdx="0" presStyleCnt="2"/>
      <dgm:spPr/>
      <dgm:t>
        <a:bodyPr/>
        <a:lstStyle/>
        <a:p>
          <a:endParaRPr lang="ru-RU"/>
        </a:p>
      </dgm:t>
    </dgm:pt>
    <dgm:pt modelId="{C3CF3E32-F1A1-4873-86B2-6718460B01F1}" type="pres">
      <dgm:prSet presAssocID="{E56AD511-5BED-499D-84ED-B571F37DD4FC}" presName="hierChild4" presStyleCnt="0"/>
      <dgm:spPr/>
    </dgm:pt>
    <dgm:pt modelId="{39C36D9B-EEB2-478E-8847-D0D639E648CD}" type="pres">
      <dgm:prSet presAssocID="{E56AD511-5BED-499D-84ED-B571F37DD4FC}" presName="hierChild5" presStyleCnt="0"/>
      <dgm:spPr/>
    </dgm:pt>
    <dgm:pt modelId="{7D7951B3-9DC7-4BEE-8E5D-2DF1D957A342}" type="pres">
      <dgm:prSet presAssocID="{CFFE0B88-8ADF-4C35-9C87-206DC083E2FD}" presName="Name37" presStyleLbl="parChTrans1D2" presStyleIdx="1" presStyleCnt="2"/>
      <dgm:spPr/>
      <dgm:t>
        <a:bodyPr/>
        <a:lstStyle/>
        <a:p>
          <a:endParaRPr lang="ru-RU"/>
        </a:p>
      </dgm:t>
    </dgm:pt>
    <dgm:pt modelId="{B1EB9254-3D6D-48E0-AE32-DDFC4C8DD180}" type="pres">
      <dgm:prSet presAssocID="{E21BE2CA-76FF-4142-B235-91D51807B48E}" presName="hierRoot2" presStyleCnt="0">
        <dgm:presLayoutVars>
          <dgm:hierBranch val="init"/>
        </dgm:presLayoutVars>
      </dgm:prSet>
      <dgm:spPr/>
    </dgm:pt>
    <dgm:pt modelId="{57E52D40-6C8D-4AB1-A3A2-903135821223}" type="pres">
      <dgm:prSet presAssocID="{E21BE2CA-76FF-4142-B235-91D51807B48E}" presName="rootComposite" presStyleCnt="0"/>
      <dgm:spPr/>
    </dgm:pt>
    <dgm:pt modelId="{2D6051E0-28E9-4F5D-BCDC-A288DC105087}" type="pres">
      <dgm:prSet presAssocID="{E21BE2CA-76FF-4142-B235-91D51807B48E}" presName="rootText" presStyleLbl="node2" presStyleIdx="1" presStyleCnt="2" custScaleX="101705">
        <dgm:presLayoutVars>
          <dgm:chPref val="3"/>
        </dgm:presLayoutVars>
      </dgm:prSet>
      <dgm:spPr/>
      <dgm:t>
        <a:bodyPr/>
        <a:lstStyle/>
        <a:p>
          <a:endParaRPr lang="ru-RU"/>
        </a:p>
      </dgm:t>
    </dgm:pt>
    <dgm:pt modelId="{6306336A-EAFB-4ECD-8AD3-73F380315596}" type="pres">
      <dgm:prSet presAssocID="{E21BE2CA-76FF-4142-B235-91D51807B48E}" presName="rootConnector" presStyleLbl="node2" presStyleIdx="1" presStyleCnt="2"/>
      <dgm:spPr/>
      <dgm:t>
        <a:bodyPr/>
        <a:lstStyle/>
        <a:p>
          <a:endParaRPr lang="ru-RU"/>
        </a:p>
      </dgm:t>
    </dgm:pt>
    <dgm:pt modelId="{FDD8B3B1-A3F9-4E9A-A5DC-BA3BB5483A29}" type="pres">
      <dgm:prSet presAssocID="{E21BE2CA-76FF-4142-B235-91D51807B48E}" presName="hierChild4" presStyleCnt="0"/>
      <dgm:spPr/>
    </dgm:pt>
    <dgm:pt modelId="{860237FE-BC1B-47C0-9412-50976A86E58B}" type="pres">
      <dgm:prSet presAssocID="{E21BE2CA-76FF-4142-B235-91D51807B48E}" presName="hierChild5" presStyleCnt="0"/>
      <dgm:spPr/>
    </dgm:pt>
    <dgm:pt modelId="{C32E9315-6863-42D0-AB14-9027C3FC9CDC}" type="pres">
      <dgm:prSet presAssocID="{39CD78F3-7F8E-40A3-A97C-A4C122527CB3}" presName="hierChild3" presStyleCnt="0"/>
      <dgm:spPr/>
    </dgm:pt>
  </dgm:ptLst>
  <dgm:cxnLst>
    <dgm:cxn modelId="{407A342A-E9F7-4C0B-8291-AF2594A0AD03}" type="presOf" srcId="{E21BE2CA-76FF-4142-B235-91D51807B48E}" destId="{6306336A-EAFB-4ECD-8AD3-73F380315596}" srcOrd="1" destOrd="0" presId="urn:microsoft.com/office/officeart/2005/8/layout/orgChart1"/>
    <dgm:cxn modelId="{E6C32C1F-2B4B-4F90-AF6F-21CCA08368F9}" type="presOf" srcId="{BC5F0B11-A074-4CA1-B20F-E114537B2574}" destId="{B1C7FC59-5046-4AA5-B51C-C05F90589F92}" srcOrd="0" destOrd="0" presId="urn:microsoft.com/office/officeart/2005/8/layout/orgChart1"/>
    <dgm:cxn modelId="{A51961D8-B405-47E2-B483-D10E690DCE51}" type="presOf" srcId="{39CD78F3-7F8E-40A3-A97C-A4C122527CB3}" destId="{1C171649-25B7-42DE-809D-B8F26114467B}" srcOrd="1" destOrd="0" presId="urn:microsoft.com/office/officeart/2005/8/layout/orgChart1"/>
    <dgm:cxn modelId="{D23E35D9-9608-4D02-9801-E74A352FBA8E}" type="presOf" srcId="{E56AD511-5BED-499D-84ED-B571F37DD4FC}" destId="{CB5586FA-7823-40CD-BB6B-A70EE42182F3}" srcOrd="0" destOrd="0" presId="urn:microsoft.com/office/officeart/2005/8/layout/orgChart1"/>
    <dgm:cxn modelId="{7C482510-8951-4F9C-885F-5431AA3F42C0}" type="presOf" srcId="{E56AD511-5BED-499D-84ED-B571F37DD4FC}" destId="{7D6438C2-56C1-4540-9441-71AE140B9E42}" srcOrd="1" destOrd="0" presId="urn:microsoft.com/office/officeart/2005/8/layout/orgChart1"/>
    <dgm:cxn modelId="{A112B2FD-3525-4132-8DCC-A8D2AFBA96CB}" srcId="{BC5F0B11-A074-4CA1-B20F-E114537B2574}" destId="{39CD78F3-7F8E-40A3-A97C-A4C122527CB3}" srcOrd="0" destOrd="0" parTransId="{3996C420-9915-4262-828B-FCA26DEFE6E6}" sibTransId="{A3AE67DE-5DC9-432C-B73A-3D2E09A76298}"/>
    <dgm:cxn modelId="{980EF887-68D4-46A6-8AB1-8A0455497A45}" type="presOf" srcId="{CFFE0B88-8ADF-4C35-9C87-206DC083E2FD}" destId="{7D7951B3-9DC7-4BEE-8E5D-2DF1D957A342}" srcOrd="0" destOrd="0" presId="urn:microsoft.com/office/officeart/2005/8/layout/orgChart1"/>
    <dgm:cxn modelId="{2DD2AA14-0735-452B-9252-CF3C8D510080}" type="presOf" srcId="{39CD78F3-7F8E-40A3-A97C-A4C122527CB3}" destId="{E9E3A038-7065-4A82-ABA5-0FF99E3F022F}" srcOrd="0" destOrd="0" presId="urn:microsoft.com/office/officeart/2005/8/layout/orgChart1"/>
    <dgm:cxn modelId="{90B0F0BD-A180-43F7-9AFC-AF36C6B5740E}" type="presOf" srcId="{E21BE2CA-76FF-4142-B235-91D51807B48E}" destId="{2D6051E0-28E9-4F5D-BCDC-A288DC105087}" srcOrd="0" destOrd="0" presId="urn:microsoft.com/office/officeart/2005/8/layout/orgChart1"/>
    <dgm:cxn modelId="{BA50ED2D-B856-4EE7-8B51-C51604B5B28F}" srcId="{39CD78F3-7F8E-40A3-A97C-A4C122527CB3}" destId="{E21BE2CA-76FF-4142-B235-91D51807B48E}" srcOrd="1" destOrd="0" parTransId="{CFFE0B88-8ADF-4C35-9C87-206DC083E2FD}" sibTransId="{B54549B7-7CD1-434F-9B20-07F110D48A8F}"/>
    <dgm:cxn modelId="{4FAE49A3-5802-467E-BB04-FFA3E30EBD57}" type="presOf" srcId="{006C4E69-C475-45C7-8F34-19245BBA9C84}" destId="{257796F0-7CA7-45C1-AF99-4DD3DDF1F9F5}" srcOrd="0" destOrd="0" presId="urn:microsoft.com/office/officeart/2005/8/layout/orgChart1"/>
    <dgm:cxn modelId="{5E7FF079-101B-4190-8280-CB863DA1724B}" srcId="{39CD78F3-7F8E-40A3-A97C-A4C122527CB3}" destId="{E56AD511-5BED-499D-84ED-B571F37DD4FC}" srcOrd="0" destOrd="0" parTransId="{006C4E69-C475-45C7-8F34-19245BBA9C84}" sibTransId="{14418BF3-46FA-490D-A247-1A5615FF07EF}"/>
    <dgm:cxn modelId="{292F76AF-F649-4F9C-A598-BED03A472E0C}" type="presParOf" srcId="{B1C7FC59-5046-4AA5-B51C-C05F90589F92}" destId="{1D86D962-C346-4D7A-9F08-B0C9C68A5C4C}" srcOrd="0" destOrd="0" presId="urn:microsoft.com/office/officeart/2005/8/layout/orgChart1"/>
    <dgm:cxn modelId="{EE78400E-7E3A-44AE-BC5B-71C8DBD52A7A}" type="presParOf" srcId="{1D86D962-C346-4D7A-9F08-B0C9C68A5C4C}" destId="{4ABAB38B-DEF6-422F-87E1-42FDF293A085}" srcOrd="0" destOrd="0" presId="urn:microsoft.com/office/officeart/2005/8/layout/orgChart1"/>
    <dgm:cxn modelId="{0C298D9B-42C5-4BBF-954E-16489BEBA2AC}" type="presParOf" srcId="{4ABAB38B-DEF6-422F-87E1-42FDF293A085}" destId="{E9E3A038-7065-4A82-ABA5-0FF99E3F022F}" srcOrd="0" destOrd="0" presId="urn:microsoft.com/office/officeart/2005/8/layout/orgChart1"/>
    <dgm:cxn modelId="{27960E65-85FC-437E-8C1F-217EB01803C8}" type="presParOf" srcId="{4ABAB38B-DEF6-422F-87E1-42FDF293A085}" destId="{1C171649-25B7-42DE-809D-B8F26114467B}" srcOrd="1" destOrd="0" presId="urn:microsoft.com/office/officeart/2005/8/layout/orgChart1"/>
    <dgm:cxn modelId="{2912E18A-7617-4891-9601-FE15B7AE1E96}" type="presParOf" srcId="{1D86D962-C346-4D7A-9F08-B0C9C68A5C4C}" destId="{0169ED65-D2C0-48FE-9709-55C314789953}" srcOrd="1" destOrd="0" presId="urn:microsoft.com/office/officeart/2005/8/layout/orgChart1"/>
    <dgm:cxn modelId="{E9D77D91-53D4-491A-B0BD-91FE70BF6DE5}" type="presParOf" srcId="{0169ED65-D2C0-48FE-9709-55C314789953}" destId="{257796F0-7CA7-45C1-AF99-4DD3DDF1F9F5}" srcOrd="0" destOrd="0" presId="urn:microsoft.com/office/officeart/2005/8/layout/orgChart1"/>
    <dgm:cxn modelId="{C8FFC557-ABC7-4D7F-B2FB-AFC16A42D027}" type="presParOf" srcId="{0169ED65-D2C0-48FE-9709-55C314789953}" destId="{5170EA5E-F486-42F5-9737-060B5FD284E7}" srcOrd="1" destOrd="0" presId="urn:microsoft.com/office/officeart/2005/8/layout/orgChart1"/>
    <dgm:cxn modelId="{98ECF8D9-4739-4B40-80EE-63BC94B9A445}" type="presParOf" srcId="{5170EA5E-F486-42F5-9737-060B5FD284E7}" destId="{94A59056-43F3-4FC5-8BAB-F3B0E62D5E31}" srcOrd="0" destOrd="0" presId="urn:microsoft.com/office/officeart/2005/8/layout/orgChart1"/>
    <dgm:cxn modelId="{9029C40B-7CE6-4A3C-85BD-259EB5AADA99}" type="presParOf" srcId="{94A59056-43F3-4FC5-8BAB-F3B0E62D5E31}" destId="{CB5586FA-7823-40CD-BB6B-A70EE42182F3}" srcOrd="0" destOrd="0" presId="urn:microsoft.com/office/officeart/2005/8/layout/orgChart1"/>
    <dgm:cxn modelId="{21322D32-3695-42EC-AD8A-BA05C7388F0F}" type="presParOf" srcId="{94A59056-43F3-4FC5-8BAB-F3B0E62D5E31}" destId="{7D6438C2-56C1-4540-9441-71AE140B9E42}" srcOrd="1" destOrd="0" presId="urn:microsoft.com/office/officeart/2005/8/layout/orgChart1"/>
    <dgm:cxn modelId="{4D32ED1C-4228-4C24-985B-AD9647A99D05}" type="presParOf" srcId="{5170EA5E-F486-42F5-9737-060B5FD284E7}" destId="{C3CF3E32-F1A1-4873-86B2-6718460B01F1}" srcOrd="1" destOrd="0" presId="urn:microsoft.com/office/officeart/2005/8/layout/orgChart1"/>
    <dgm:cxn modelId="{39255226-F9BB-4E88-B89F-173D480CEDC1}" type="presParOf" srcId="{5170EA5E-F486-42F5-9737-060B5FD284E7}" destId="{39C36D9B-EEB2-478E-8847-D0D639E648CD}" srcOrd="2" destOrd="0" presId="urn:microsoft.com/office/officeart/2005/8/layout/orgChart1"/>
    <dgm:cxn modelId="{A4B99FFD-AE0C-4D48-BB71-7D95617E788B}" type="presParOf" srcId="{0169ED65-D2C0-48FE-9709-55C314789953}" destId="{7D7951B3-9DC7-4BEE-8E5D-2DF1D957A342}" srcOrd="2" destOrd="0" presId="urn:microsoft.com/office/officeart/2005/8/layout/orgChart1"/>
    <dgm:cxn modelId="{C906FCF3-4E5C-47CD-B5CA-5B8A780D4949}" type="presParOf" srcId="{0169ED65-D2C0-48FE-9709-55C314789953}" destId="{B1EB9254-3D6D-48E0-AE32-DDFC4C8DD180}" srcOrd="3" destOrd="0" presId="urn:microsoft.com/office/officeart/2005/8/layout/orgChart1"/>
    <dgm:cxn modelId="{114CE85F-334F-4D43-8ED1-C9E6F5490E9C}" type="presParOf" srcId="{B1EB9254-3D6D-48E0-AE32-DDFC4C8DD180}" destId="{57E52D40-6C8D-4AB1-A3A2-903135821223}" srcOrd="0" destOrd="0" presId="urn:microsoft.com/office/officeart/2005/8/layout/orgChart1"/>
    <dgm:cxn modelId="{F182CED8-ADE4-4F35-913E-0E92EB91AD98}" type="presParOf" srcId="{57E52D40-6C8D-4AB1-A3A2-903135821223}" destId="{2D6051E0-28E9-4F5D-BCDC-A288DC105087}" srcOrd="0" destOrd="0" presId="urn:microsoft.com/office/officeart/2005/8/layout/orgChart1"/>
    <dgm:cxn modelId="{5CD672F3-07C7-4874-870B-5C44D47F9165}" type="presParOf" srcId="{57E52D40-6C8D-4AB1-A3A2-903135821223}" destId="{6306336A-EAFB-4ECD-8AD3-73F380315596}" srcOrd="1" destOrd="0" presId="urn:microsoft.com/office/officeart/2005/8/layout/orgChart1"/>
    <dgm:cxn modelId="{16C74703-844E-4217-BB2A-4FCF87CEFE2C}" type="presParOf" srcId="{B1EB9254-3D6D-48E0-AE32-DDFC4C8DD180}" destId="{FDD8B3B1-A3F9-4E9A-A5DC-BA3BB5483A29}" srcOrd="1" destOrd="0" presId="urn:microsoft.com/office/officeart/2005/8/layout/orgChart1"/>
    <dgm:cxn modelId="{76A6649C-91E3-4EFF-AC56-20B1F6D84B4D}" type="presParOf" srcId="{B1EB9254-3D6D-48E0-AE32-DDFC4C8DD180}" destId="{860237FE-BC1B-47C0-9412-50976A86E58B}" srcOrd="2" destOrd="0" presId="urn:microsoft.com/office/officeart/2005/8/layout/orgChart1"/>
    <dgm:cxn modelId="{DBC3154B-52DE-4B5F-BE05-DAB1138EDF10}" type="presParOf" srcId="{1D86D962-C346-4D7A-9F08-B0C9C68A5C4C}" destId="{C32E9315-6863-42D0-AB14-9027C3FC9CDC}"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9DFEB5-A8B1-475D-9DF2-4B0082993A63}">
      <dsp:nvSpPr>
        <dsp:cNvPr id="0" name=""/>
        <dsp:cNvSpPr/>
      </dsp:nvSpPr>
      <dsp:spPr>
        <a:xfrm>
          <a:off x="1885392" y="598520"/>
          <a:ext cx="5323136" cy="660741"/>
        </a:xfrm>
        <a:prstGeom prst="roundRect">
          <a:avLst/>
        </a:pr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lvl="0" algn="ctr" defTabSz="711200" rtl="0">
            <a:lnSpc>
              <a:spcPct val="90000"/>
            </a:lnSpc>
            <a:spcBef>
              <a:spcPct val="0"/>
            </a:spcBef>
            <a:spcAft>
              <a:spcPct val="35000"/>
            </a:spcAft>
          </a:pPr>
          <a:r>
            <a:rPr lang="ru-RU" sz="1600" b="1" kern="1200" dirty="0" smtClean="0">
              <a:solidFill>
                <a:schemeClr val="tx1"/>
              </a:solidFill>
            </a:rPr>
            <a:t>Для решения каких задач предназначена эта модель?</a:t>
          </a:r>
        </a:p>
        <a:p>
          <a:pPr lvl="0" algn="ctr" defTabSz="711200" rtl="0">
            <a:lnSpc>
              <a:spcPct val="90000"/>
            </a:lnSpc>
            <a:spcBef>
              <a:spcPct val="0"/>
            </a:spcBef>
            <a:spcAft>
              <a:spcPct val="35000"/>
            </a:spcAft>
          </a:pPr>
          <a:r>
            <a:rPr lang="en-US" sz="1600" b="1" kern="1200" dirty="0" smtClean="0">
              <a:solidFill>
                <a:schemeClr val="accent5">
                  <a:lumMod val="50000"/>
                </a:schemeClr>
              </a:solidFill>
            </a:rPr>
            <a:t>What tasks is this model designed to solve?</a:t>
          </a:r>
          <a:endParaRPr lang="ru-RU" sz="1600" b="1" kern="1200" dirty="0">
            <a:solidFill>
              <a:schemeClr val="accent5">
                <a:lumMod val="50000"/>
              </a:schemeClr>
            </a:solidFill>
          </a:endParaRPr>
        </a:p>
      </dsp:txBody>
      <dsp:txXfrm>
        <a:off x="1917647" y="630775"/>
        <a:ext cx="5258626" cy="596231"/>
      </dsp:txXfrm>
    </dsp:sp>
    <dsp:sp modelId="{1803A7AC-1154-480F-93AD-BB4FA424EB9C}">
      <dsp:nvSpPr>
        <dsp:cNvPr id="0" name=""/>
        <dsp:cNvSpPr/>
      </dsp:nvSpPr>
      <dsp:spPr>
        <a:xfrm rot="9009905">
          <a:off x="3494887" y="1386077"/>
          <a:ext cx="509812" cy="0"/>
        </a:xfrm>
        <a:custGeom>
          <a:avLst/>
          <a:gdLst/>
          <a:ahLst/>
          <a:cxnLst/>
          <a:rect l="0" t="0" r="0" b="0"/>
          <a:pathLst>
            <a:path>
              <a:moveTo>
                <a:pt x="0" y="0"/>
              </a:moveTo>
              <a:lnTo>
                <a:pt x="50981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2E6D42-93CF-48ED-B0CD-EFE2AB743E66}">
      <dsp:nvSpPr>
        <dsp:cNvPr id="0" name=""/>
        <dsp:cNvSpPr/>
      </dsp:nvSpPr>
      <dsp:spPr>
        <a:xfrm>
          <a:off x="87890" y="1512894"/>
          <a:ext cx="4178876" cy="1550030"/>
        </a:xfrm>
        <a:prstGeom prst="roundRect">
          <a:avLst/>
        </a:prstGeom>
        <a:noFill/>
        <a:ln>
          <a:solidFill>
            <a:srgbClr val="000099"/>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lvl="0" algn="l" defTabSz="533400" rtl="0">
            <a:lnSpc>
              <a:spcPct val="90000"/>
            </a:lnSpc>
            <a:spcBef>
              <a:spcPct val="0"/>
            </a:spcBef>
            <a:spcAft>
              <a:spcPct val="35000"/>
            </a:spcAft>
          </a:pPr>
          <a:r>
            <a:rPr lang="ru-RU" sz="1200" b="1" kern="1200" dirty="0" smtClean="0">
              <a:solidFill>
                <a:schemeClr val="accent2">
                  <a:lumMod val="50000"/>
                </a:schemeClr>
              </a:solidFill>
            </a:rPr>
            <a:t>1. Оценка текущего состояния пути по динамическим показателям подвижного состава дополнительно к существующим методам геометрической оценки с помощью путеизмерительных комплексов.</a:t>
          </a:r>
        </a:p>
        <a:p>
          <a:pPr lvl="0" algn="l" defTabSz="533400" rtl="0">
            <a:lnSpc>
              <a:spcPct val="90000"/>
            </a:lnSpc>
            <a:spcBef>
              <a:spcPct val="0"/>
            </a:spcBef>
            <a:spcAft>
              <a:spcPct val="35000"/>
            </a:spcAft>
          </a:pPr>
          <a:r>
            <a:rPr lang="en-US" sz="1200" b="1" kern="1200" dirty="0" smtClean="0">
              <a:solidFill>
                <a:schemeClr val="accent5">
                  <a:lumMod val="50000"/>
                </a:schemeClr>
              </a:solidFill>
            </a:rPr>
            <a:t>1. Assessment of the current state of the track by dynamic performances </a:t>
          </a:r>
          <a:r>
            <a:rPr lang="en-US" sz="1200" b="1" kern="1200" dirty="0" smtClean="0">
              <a:solidFill>
                <a:schemeClr val="accent5">
                  <a:lumMod val="50000"/>
                </a:schemeClr>
              </a:solidFill>
            </a:rPr>
            <a:t>of </a:t>
          </a:r>
          <a:r>
            <a:rPr lang="en-US" sz="1200" b="1" kern="1200" dirty="0" smtClean="0">
              <a:solidFill>
                <a:schemeClr val="accent5">
                  <a:lumMod val="50000"/>
                </a:schemeClr>
              </a:solidFill>
            </a:rPr>
            <a:t>rolling stock in addition to the existing methods of geometric evaluation using track measuring complexes.</a:t>
          </a:r>
          <a:endParaRPr lang="ru-RU" sz="1200" b="1" kern="1200" dirty="0">
            <a:solidFill>
              <a:schemeClr val="accent5">
                <a:lumMod val="50000"/>
              </a:schemeClr>
            </a:solidFill>
          </a:endParaRPr>
        </a:p>
      </dsp:txBody>
      <dsp:txXfrm>
        <a:off x="163556" y="1588560"/>
        <a:ext cx="4027544" cy="1398698"/>
      </dsp:txXfrm>
    </dsp:sp>
    <dsp:sp modelId="{B52736C3-87FC-4AA6-96F8-2C8C8EAF8112}">
      <dsp:nvSpPr>
        <dsp:cNvPr id="0" name=""/>
        <dsp:cNvSpPr/>
      </dsp:nvSpPr>
      <dsp:spPr>
        <a:xfrm rot="1746125">
          <a:off x="5105296" y="1394760"/>
          <a:ext cx="557188" cy="0"/>
        </a:xfrm>
        <a:custGeom>
          <a:avLst/>
          <a:gdLst/>
          <a:ahLst/>
          <a:cxnLst/>
          <a:rect l="0" t="0" r="0" b="0"/>
          <a:pathLst>
            <a:path>
              <a:moveTo>
                <a:pt x="0" y="0"/>
              </a:moveTo>
              <a:lnTo>
                <a:pt x="557188"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7F8ABEC-51AC-4039-8E12-BB7A3259E8FE}">
      <dsp:nvSpPr>
        <dsp:cNvPr id="0" name=""/>
        <dsp:cNvSpPr/>
      </dsp:nvSpPr>
      <dsp:spPr>
        <a:xfrm>
          <a:off x="4692173" y="1530259"/>
          <a:ext cx="3841352" cy="1097178"/>
        </a:xfrm>
        <a:prstGeom prst="roundRect">
          <a:avLst/>
        </a:prstGeom>
        <a:noFill/>
        <a:ln>
          <a:solidFill>
            <a:srgbClr val="000099"/>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lvl="0" algn="l" defTabSz="533400" rtl="0">
            <a:lnSpc>
              <a:spcPct val="90000"/>
            </a:lnSpc>
            <a:spcBef>
              <a:spcPct val="0"/>
            </a:spcBef>
            <a:spcAft>
              <a:spcPct val="35000"/>
            </a:spcAft>
          </a:pPr>
          <a:r>
            <a:rPr lang="ru-RU" sz="1200" b="1" kern="1200" dirty="0" smtClean="0">
              <a:solidFill>
                <a:schemeClr val="accent2">
                  <a:lumMod val="50000"/>
                </a:schemeClr>
              </a:solidFill>
            </a:rPr>
            <a:t>2. Прогнозирование эволюции параметров модели пути, с целью оценки степени его деградации.</a:t>
          </a:r>
        </a:p>
        <a:p>
          <a:pPr lvl="0" algn="l" defTabSz="533400" rtl="0">
            <a:lnSpc>
              <a:spcPct val="90000"/>
            </a:lnSpc>
            <a:spcBef>
              <a:spcPct val="0"/>
            </a:spcBef>
            <a:spcAft>
              <a:spcPct val="35000"/>
            </a:spcAft>
          </a:pPr>
          <a:r>
            <a:rPr lang="en-US" sz="1200" b="1" kern="1200" dirty="0" smtClean="0">
              <a:solidFill>
                <a:schemeClr val="accent5">
                  <a:lumMod val="50000"/>
                </a:schemeClr>
              </a:solidFill>
            </a:rPr>
            <a:t>2. Forecasting the evolution of the parameters of the path model, in order to assess the degree of its degradation.</a:t>
          </a:r>
          <a:endParaRPr lang="ru-RU" sz="1200" b="1" kern="1200" dirty="0">
            <a:solidFill>
              <a:schemeClr val="accent5">
                <a:lumMod val="50000"/>
              </a:schemeClr>
            </a:solidFill>
          </a:endParaRPr>
        </a:p>
      </dsp:txBody>
      <dsp:txXfrm>
        <a:off x="4745733" y="1583819"/>
        <a:ext cx="3734232" cy="990058"/>
      </dsp:txXfrm>
    </dsp:sp>
    <dsp:sp modelId="{26B458D0-9017-46F1-8787-15BBF899F7F9}">
      <dsp:nvSpPr>
        <dsp:cNvPr id="0" name=""/>
        <dsp:cNvSpPr/>
      </dsp:nvSpPr>
      <dsp:spPr>
        <a:xfrm rot="5421909">
          <a:off x="3579355" y="2218627"/>
          <a:ext cx="1918770" cy="0"/>
        </a:xfrm>
        <a:custGeom>
          <a:avLst/>
          <a:gdLst/>
          <a:ahLst/>
          <a:cxnLst/>
          <a:rect l="0" t="0" r="0" b="0"/>
          <a:pathLst>
            <a:path>
              <a:moveTo>
                <a:pt x="0" y="0"/>
              </a:moveTo>
              <a:lnTo>
                <a:pt x="1918770"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9F9D8D-1E33-4A16-88F7-729BFE0F866B}">
      <dsp:nvSpPr>
        <dsp:cNvPr id="0" name=""/>
        <dsp:cNvSpPr/>
      </dsp:nvSpPr>
      <dsp:spPr>
        <a:xfrm>
          <a:off x="521817" y="3177992"/>
          <a:ext cx="8011710" cy="1554450"/>
        </a:xfrm>
        <a:prstGeom prst="roundRect">
          <a:avLst/>
        </a:prstGeom>
        <a:noFill/>
        <a:ln>
          <a:solidFill>
            <a:srgbClr val="000099"/>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lvl="0" algn="l" defTabSz="533400" rtl="0">
            <a:lnSpc>
              <a:spcPct val="90000"/>
            </a:lnSpc>
            <a:spcBef>
              <a:spcPct val="0"/>
            </a:spcBef>
            <a:spcAft>
              <a:spcPct val="35000"/>
            </a:spcAft>
          </a:pPr>
          <a:r>
            <a:rPr lang="ru-RU" sz="1200" b="1" kern="1200" dirty="0" smtClean="0">
              <a:solidFill>
                <a:schemeClr val="accent2">
                  <a:lumMod val="50000"/>
                </a:schemeClr>
              </a:solidFill>
            </a:rPr>
            <a:t>3. Получение адекватных описаний неровностей пути и степени изношенности рельсов на полигонах эксплуатации подвижного состава для применения в задачах моделирования динамики, прочности и надежности подвижного состава и пути, в том числе в задачах моделирования износа и усталостных повреждений в системе колесо/рельс.</a:t>
          </a:r>
        </a:p>
        <a:p>
          <a:pPr lvl="0" algn="l" defTabSz="533400" rtl="0">
            <a:lnSpc>
              <a:spcPct val="90000"/>
            </a:lnSpc>
            <a:spcBef>
              <a:spcPct val="0"/>
            </a:spcBef>
            <a:spcAft>
              <a:spcPct val="35000"/>
            </a:spcAft>
          </a:pPr>
          <a:r>
            <a:rPr lang="en-US" sz="1200" b="1" kern="1200" dirty="0" smtClean="0">
              <a:solidFill>
                <a:schemeClr val="accent5">
                  <a:lumMod val="50000"/>
                </a:schemeClr>
              </a:solidFill>
            </a:rPr>
            <a:t>3. Obtaining adequate descriptions of track irregularities and the degree of deterioration of rails at rolling stock operating ranges for use in the problems of simulation the dynamics, strength and reliability of rolling stock and track, including in the problems of modeling wear and fatigue damage in the wheel /rail system.</a:t>
          </a:r>
          <a:endParaRPr lang="ru-RU" sz="1200" b="1" kern="1200" dirty="0">
            <a:solidFill>
              <a:schemeClr val="accent5">
                <a:lumMod val="50000"/>
              </a:schemeClr>
            </a:solidFill>
          </a:endParaRPr>
        </a:p>
      </dsp:txBody>
      <dsp:txXfrm>
        <a:off x="597699" y="3253874"/>
        <a:ext cx="7859946" cy="14026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4090D1-0B75-4DDC-95F9-C677E33B2E31}">
      <dsp:nvSpPr>
        <dsp:cNvPr id="0" name=""/>
        <dsp:cNvSpPr/>
      </dsp:nvSpPr>
      <dsp:spPr>
        <a:xfrm>
          <a:off x="0" y="230"/>
          <a:ext cx="8533528" cy="1017900"/>
        </a:xfrm>
        <a:prstGeom prst="roundRect">
          <a:avLst/>
        </a:prstGeom>
        <a:gradFill flip="none" rotWithShape="1">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1"/>
          <a:tileRect/>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ru-RU" sz="1500" b="1" kern="1200" dirty="0" smtClean="0">
              <a:solidFill>
                <a:schemeClr val="accent2">
                  <a:lumMod val="50000"/>
                </a:schemeClr>
              </a:solidFill>
            </a:rPr>
            <a:t>Рассматривается модель </a:t>
          </a:r>
          <a:r>
            <a:rPr lang="ru-RU" sz="1600" b="1" kern="1200" dirty="0" smtClean="0">
              <a:solidFill>
                <a:schemeClr val="accent2">
                  <a:lumMod val="50000"/>
                </a:schemeClr>
              </a:solidFill>
            </a:rPr>
            <a:t>железнодорожного</a:t>
          </a:r>
          <a:r>
            <a:rPr lang="ru-RU" sz="1500" b="1" kern="1200" dirty="0" smtClean="0">
              <a:solidFill>
                <a:schemeClr val="accent2">
                  <a:lumMod val="50000"/>
                </a:schemeClr>
              </a:solidFill>
            </a:rPr>
            <a:t> пути в пространстве параметров механического состояния, т.е. построенная на основе законов механики</a:t>
          </a:r>
          <a:endParaRPr lang="en-US" sz="1500" b="1" kern="1200" dirty="0" smtClean="0">
            <a:solidFill>
              <a:schemeClr val="accent2">
                <a:lumMod val="50000"/>
              </a:schemeClr>
            </a:solidFill>
          </a:endParaRPr>
        </a:p>
        <a:p>
          <a:pPr lvl="0" algn="ctr" defTabSz="666750" rtl="0">
            <a:lnSpc>
              <a:spcPct val="90000"/>
            </a:lnSpc>
            <a:spcBef>
              <a:spcPct val="0"/>
            </a:spcBef>
            <a:spcAft>
              <a:spcPct val="35000"/>
            </a:spcAft>
          </a:pPr>
          <a:r>
            <a:rPr lang="en-US" sz="1500" b="1" kern="1200" dirty="0" smtClean="0">
              <a:solidFill>
                <a:schemeClr val="accent5">
                  <a:lumMod val="50000"/>
                </a:schemeClr>
              </a:solidFill>
            </a:rPr>
            <a:t>The model of the railway track in the space of parameters of the mechanical state, i.e. built on the basis of the laws of mechanics, is considered</a:t>
          </a:r>
          <a:endParaRPr lang="ru-RU" sz="1500" b="1" kern="1200" dirty="0">
            <a:solidFill>
              <a:schemeClr val="accent5">
                <a:lumMod val="50000"/>
              </a:schemeClr>
            </a:solidFill>
          </a:endParaRPr>
        </a:p>
      </dsp:txBody>
      <dsp:txXfrm>
        <a:off x="49690" y="49920"/>
        <a:ext cx="8434148" cy="918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410BAC-523F-4A7A-B08C-898C9D69B4B2}">
      <dsp:nvSpPr>
        <dsp:cNvPr id="0" name=""/>
        <dsp:cNvSpPr/>
      </dsp:nvSpPr>
      <dsp:spPr>
        <a:xfrm>
          <a:off x="4266764" y="1171009"/>
          <a:ext cx="1416425" cy="491651"/>
        </a:xfrm>
        <a:custGeom>
          <a:avLst/>
          <a:gdLst/>
          <a:ahLst/>
          <a:cxnLst/>
          <a:rect l="0" t="0" r="0" b="0"/>
          <a:pathLst>
            <a:path>
              <a:moveTo>
                <a:pt x="0" y="0"/>
              </a:moveTo>
              <a:lnTo>
                <a:pt x="0" y="245825"/>
              </a:lnTo>
              <a:lnTo>
                <a:pt x="1416425" y="245825"/>
              </a:lnTo>
              <a:lnTo>
                <a:pt x="1416425" y="49165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718A8E-F55D-47E6-9EF6-0984475D49BF}">
      <dsp:nvSpPr>
        <dsp:cNvPr id="0" name=""/>
        <dsp:cNvSpPr/>
      </dsp:nvSpPr>
      <dsp:spPr>
        <a:xfrm>
          <a:off x="2719570" y="1171009"/>
          <a:ext cx="1547193" cy="491651"/>
        </a:xfrm>
        <a:custGeom>
          <a:avLst/>
          <a:gdLst/>
          <a:ahLst/>
          <a:cxnLst/>
          <a:rect l="0" t="0" r="0" b="0"/>
          <a:pathLst>
            <a:path>
              <a:moveTo>
                <a:pt x="1547193" y="0"/>
              </a:moveTo>
              <a:lnTo>
                <a:pt x="1547193" y="245825"/>
              </a:lnTo>
              <a:lnTo>
                <a:pt x="0" y="245825"/>
              </a:lnTo>
              <a:lnTo>
                <a:pt x="0" y="49165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DBBCB8-0C4A-4A28-BE8D-8BA8711EF12A}">
      <dsp:nvSpPr>
        <dsp:cNvPr id="0" name=""/>
        <dsp:cNvSpPr/>
      </dsp:nvSpPr>
      <dsp:spPr>
        <a:xfrm>
          <a:off x="3096164" y="409"/>
          <a:ext cx="2341199" cy="1170599"/>
        </a:xfrm>
        <a:prstGeom prst="rect">
          <a:avLst/>
        </a:prstGeom>
        <a:solidFill>
          <a:srgbClr val="FFFFCC"/>
        </a:soli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5"/>
        </a:lnRef>
        <a:fillRef idx="2">
          <a:schemeClr val="accent5"/>
        </a:fillRef>
        <a:effectRef idx="1">
          <a:schemeClr val="accent5"/>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ru-RU" sz="1600" b="1" kern="1200" dirty="0" smtClean="0"/>
            <a:t>Кто заинтересован в решении этих задач?</a:t>
          </a:r>
          <a:endParaRPr lang="en-US" sz="1600" b="1" kern="1200" dirty="0" smtClean="0"/>
        </a:p>
        <a:p>
          <a:pPr lvl="0" algn="ctr" defTabSz="711200" rtl="0">
            <a:lnSpc>
              <a:spcPct val="90000"/>
            </a:lnSpc>
            <a:spcBef>
              <a:spcPct val="0"/>
            </a:spcBef>
            <a:spcAft>
              <a:spcPct val="35000"/>
            </a:spcAft>
          </a:pPr>
          <a:r>
            <a:rPr lang="en-US" sz="1600" b="1" kern="1200" dirty="0" smtClean="0">
              <a:solidFill>
                <a:schemeClr val="accent5">
                  <a:lumMod val="50000"/>
                </a:schemeClr>
              </a:solidFill>
            </a:rPr>
            <a:t>Who is interested in solving these problems?</a:t>
          </a:r>
          <a:endParaRPr lang="ru-RU" sz="1600" b="1" kern="1200" dirty="0">
            <a:solidFill>
              <a:schemeClr val="accent5">
                <a:lumMod val="50000"/>
              </a:schemeClr>
            </a:solidFill>
          </a:endParaRPr>
        </a:p>
      </dsp:txBody>
      <dsp:txXfrm>
        <a:off x="3096164" y="409"/>
        <a:ext cx="2341199" cy="1170599"/>
      </dsp:txXfrm>
    </dsp:sp>
    <dsp:sp modelId="{C67CACB5-745F-4553-B74C-40AB70607E71}">
      <dsp:nvSpPr>
        <dsp:cNvPr id="0" name=""/>
        <dsp:cNvSpPr/>
      </dsp:nvSpPr>
      <dsp:spPr>
        <a:xfrm>
          <a:off x="1548971" y="1662660"/>
          <a:ext cx="2341199" cy="1170599"/>
        </a:xfrm>
        <a:prstGeom prst="rect">
          <a:avLst/>
        </a:prstGeom>
        <a:solidFill>
          <a:srgbClr val="FFFF0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ru-RU" sz="1600" b="1" kern="1200" dirty="0" smtClean="0"/>
            <a:t>Владельцы путевой инфраструктуры</a:t>
          </a:r>
        </a:p>
        <a:p>
          <a:pPr lvl="0" algn="ctr" defTabSz="711200" rtl="0">
            <a:lnSpc>
              <a:spcPct val="90000"/>
            </a:lnSpc>
            <a:spcBef>
              <a:spcPct val="0"/>
            </a:spcBef>
            <a:spcAft>
              <a:spcPct val="35000"/>
            </a:spcAft>
          </a:pPr>
          <a:r>
            <a:rPr lang="en-US" sz="1600" b="1" kern="1200" dirty="0" smtClean="0">
              <a:solidFill>
                <a:schemeClr val="accent5">
                  <a:lumMod val="50000"/>
                </a:schemeClr>
              </a:solidFill>
            </a:rPr>
            <a:t>Owners of railway track infrastructure</a:t>
          </a:r>
          <a:endParaRPr lang="ru-RU" sz="1600" b="1" kern="1200" dirty="0">
            <a:solidFill>
              <a:schemeClr val="accent5">
                <a:lumMod val="50000"/>
              </a:schemeClr>
            </a:solidFill>
          </a:endParaRPr>
        </a:p>
      </dsp:txBody>
      <dsp:txXfrm>
        <a:off x="1548971" y="1662660"/>
        <a:ext cx="2341199" cy="1170599"/>
      </dsp:txXfrm>
    </dsp:sp>
    <dsp:sp modelId="{398A7CCB-9E91-48EB-A075-3FA5FC2ED79B}">
      <dsp:nvSpPr>
        <dsp:cNvPr id="0" name=""/>
        <dsp:cNvSpPr/>
      </dsp:nvSpPr>
      <dsp:spPr>
        <a:xfrm>
          <a:off x="4381822" y="1662660"/>
          <a:ext cx="2602734" cy="1170599"/>
        </a:xfrm>
        <a:prstGeom prst="rect">
          <a:avLst/>
        </a:prstGeom>
        <a:solidFill>
          <a:srgbClr val="CCECFF"/>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r>
            <a:rPr lang="ru-RU" sz="1600" b="1" kern="1200" dirty="0" smtClean="0"/>
            <a:t>Производители подвижного состава и пути</a:t>
          </a:r>
        </a:p>
        <a:p>
          <a:pPr lvl="0" algn="ctr" defTabSz="711200" rtl="0">
            <a:lnSpc>
              <a:spcPct val="90000"/>
            </a:lnSpc>
            <a:spcBef>
              <a:spcPct val="0"/>
            </a:spcBef>
            <a:spcAft>
              <a:spcPct val="35000"/>
            </a:spcAft>
          </a:pPr>
          <a:r>
            <a:rPr lang="en-US" sz="1600" b="1" kern="1200" dirty="0" smtClean="0"/>
            <a:t>Rolling stock and track manufacturers</a:t>
          </a:r>
          <a:endParaRPr lang="ru-RU" sz="1600" b="1" kern="1200" dirty="0"/>
        </a:p>
      </dsp:txBody>
      <dsp:txXfrm>
        <a:off x="4381822" y="1662660"/>
        <a:ext cx="2602734" cy="11705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831205-9CE0-4166-A88D-4108D6F23C41}">
      <dsp:nvSpPr>
        <dsp:cNvPr id="0" name=""/>
        <dsp:cNvSpPr/>
      </dsp:nvSpPr>
      <dsp:spPr>
        <a:xfrm>
          <a:off x="1296804" y="137194"/>
          <a:ext cx="6018569" cy="1290085"/>
        </a:xfrm>
        <a:prstGeom prst="roundRect">
          <a:avLst>
            <a:gd name="adj" fmla="val 10000"/>
          </a:avLst>
        </a:prstGeom>
        <a:gradFill flip="none" rotWithShape="0">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ru-RU" sz="1600" b="1" kern="1200" dirty="0" smtClean="0"/>
            <a:t>Технические и программные средства, необходимые для решении этих задач</a:t>
          </a:r>
        </a:p>
        <a:p>
          <a:pPr lvl="0" algn="ctr" defTabSz="711200" rtl="0">
            <a:lnSpc>
              <a:spcPct val="90000"/>
            </a:lnSpc>
            <a:spcBef>
              <a:spcPct val="0"/>
            </a:spcBef>
            <a:spcAft>
              <a:spcPct val="35000"/>
            </a:spcAft>
          </a:pPr>
          <a:r>
            <a:rPr lang="en-US" sz="1600" b="1" kern="1200" dirty="0" smtClean="0">
              <a:solidFill>
                <a:schemeClr val="accent1">
                  <a:lumMod val="50000"/>
                </a:schemeClr>
              </a:solidFill>
            </a:rPr>
            <a:t>Technical and software tools necessary to solve these problems</a:t>
          </a:r>
          <a:endParaRPr lang="ru-RU" sz="1600" b="1" kern="1200" dirty="0">
            <a:solidFill>
              <a:schemeClr val="accent1">
                <a:lumMod val="50000"/>
              </a:schemeClr>
            </a:solidFill>
          </a:endParaRPr>
        </a:p>
      </dsp:txBody>
      <dsp:txXfrm>
        <a:off x="1334589" y="174979"/>
        <a:ext cx="5942999" cy="1214515"/>
      </dsp:txXfrm>
    </dsp:sp>
    <dsp:sp modelId="{ABA35EF2-35FD-44C4-AF6B-DDC77BF1314B}">
      <dsp:nvSpPr>
        <dsp:cNvPr id="0" name=""/>
        <dsp:cNvSpPr/>
      </dsp:nvSpPr>
      <dsp:spPr>
        <a:xfrm>
          <a:off x="1700505" y="1427279"/>
          <a:ext cx="2605583" cy="503995"/>
        </a:xfrm>
        <a:custGeom>
          <a:avLst/>
          <a:gdLst/>
          <a:ahLst/>
          <a:cxnLst/>
          <a:rect l="0" t="0" r="0" b="0"/>
          <a:pathLst>
            <a:path>
              <a:moveTo>
                <a:pt x="2605583" y="0"/>
              </a:moveTo>
              <a:lnTo>
                <a:pt x="2605583" y="251997"/>
              </a:lnTo>
              <a:lnTo>
                <a:pt x="0" y="251997"/>
              </a:lnTo>
              <a:lnTo>
                <a:pt x="0" y="50399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6AB464-9631-46E4-8378-B17295028314}">
      <dsp:nvSpPr>
        <dsp:cNvPr id="0" name=""/>
        <dsp:cNvSpPr/>
      </dsp:nvSpPr>
      <dsp:spPr>
        <a:xfrm>
          <a:off x="0" y="1931275"/>
          <a:ext cx="3401009" cy="1054664"/>
        </a:xfrm>
        <a:prstGeom prst="roundRect">
          <a:avLst>
            <a:gd name="adj" fmla="val 10000"/>
          </a:avLst>
        </a:prstGeom>
        <a:gradFill rotWithShape="0">
          <a:gsLst>
            <a:gs pos="0">
              <a:srgbClr val="FFCC00">
                <a:tint val="66000"/>
                <a:satMod val="160000"/>
              </a:srgbClr>
            </a:gs>
            <a:gs pos="50000">
              <a:srgbClr val="FFCC00">
                <a:tint val="44500"/>
                <a:satMod val="160000"/>
              </a:srgbClr>
            </a:gs>
            <a:gs pos="100000">
              <a:srgbClr val="FFCC00">
                <a:tint val="23500"/>
                <a:satMod val="160000"/>
              </a:srgbClr>
            </a:gs>
          </a:gsLst>
          <a:lin ang="54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ru-RU" sz="1600" b="1" kern="1200" dirty="0" smtClean="0"/>
            <a:t>Измерительные комплексы и средства диагностики пути</a:t>
          </a:r>
        </a:p>
        <a:p>
          <a:pPr lvl="0" algn="ctr" defTabSz="711200" rtl="0">
            <a:lnSpc>
              <a:spcPct val="90000"/>
            </a:lnSpc>
            <a:spcBef>
              <a:spcPct val="0"/>
            </a:spcBef>
            <a:spcAft>
              <a:spcPct val="35000"/>
            </a:spcAft>
          </a:pPr>
          <a:r>
            <a:rPr lang="en-US" sz="1600" b="1" kern="1200" dirty="0" smtClean="0">
              <a:solidFill>
                <a:schemeClr val="accent5">
                  <a:lumMod val="50000"/>
                </a:schemeClr>
              </a:solidFill>
            </a:rPr>
            <a:t>Measuring complexes and means of track diagnostics</a:t>
          </a:r>
          <a:endParaRPr lang="ru-RU" sz="1600" b="1" kern="1200" dirty="0">
            <a:solidFill>
              <a:schemeClr val="accent5">
                <a:lumMod val="50000"/>
              </a:schemeClr>
            </a:solidFill>
          </a:endParaRPr>
        </a:p>
      </dsp:txBody>
      <dsp:txXfrm>
        <a:off x="30890" y="1962165"/>
        <a:ext cx="3339229" cy="992884"/>
      </dsp:txXfrm>
    </dsp:sp>
    <dsp:sp modelId="{9629C906-C916-46BF-B6E5-575636BEB241}">
      <dsp:nvSpPr>
        <dsp:cNvPr id="0" name=""/>
        <dsp:cNvSpPr/>
      </dsp:nvSpPr>
      <dsp:spPr>
        <a:xfrm>
          <a:off x="4306088" y="1427279"/>
          <a:ext cx="1841220" cy="482523"/>
        </a:xfrm>
        <a:custGeom>
          <a:avLst/>
          <a:gdLst/>
          <a:ahLst/>
          <a:cxnLst/>
          <a:rect l="0" t="0" r="0" b="0"/>
          <a:pathLst>
            <a:path>
              <a:moveTo>
                <a:pt x="0" y="0"/>
              </a:moveTo>
              <a:lnTo>
                <a:pt x="0" y="241261"/>
              </a:lnTo>
              <a:lnTo>
                <a:pt x="1841220" y="241261"/>
              </a:lnTo>
              <a:lnTo>
                <a:pt x="1841220" y="48252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9E04EA-D6DF-47CA-9201-344015A35CB4}">
      <dsp:nvSpPr>
        <dsp:cNvPr id="0" name=""/>
        <dsp:cNvSpPr/>
      </dsp:nvSpPr>
      <dsp:spPr>
        <a:xfrm>
          <a:off x="3761090" y="1909802"/>
          <a:ext cx="4772436" cy="1071704"/>
        </a:xfrm>
        <a:prstGeom prst="roundRect">
          <a:avLst>
            <a:gd name="adj" fmla="val 10000"/>
          </a:avLst>
        </a:prstGeom>
        <a:gradFill flip="none" rotWithShape="0">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ts val="0"/>
            </a:spcAft>
          </a:pPr>
          <a:r>
            <a:rPr lang="ru-RU" sz="1600" b="1" kern="1200" dirty="0" smtClean="0"/>
            <a:t>Программный комплекс «Универсальный механизм»</a:t>
          </a:r>
          <a:r>
            <a:rPr lang="en-US" sz="1600" b="1" kern="1200" dirty="0" smtClean="0"/>
            <a:t>  </a:t>
          </a:r>
          <a:r>
            <a:rPr lang="ru-RU" sz="1600" b="1" kern="1200" dirty="0" smtClean="0"/>
            <a:t>(ПК «УМ»)</a:t>
          </a:r>
        </a:p>
        <a:p>
          <a:pPr lvl="0" algn="l" defTabSz="711200" rtl="0">
            <a:lnSpc>
              <a:spcPct val="90000"/>
            </a:lnSpc>
            <a:spcBef>
              <a:spcPct val="0"/>
            </a:spcBef>
            <a:spcAft>
              <a:spcPts val="0"/>
            </a:spcAft>
          </a:pPr>
          <a:r>
            <a:rPr lang="en-US" sz="1600" b="1" kern="1200" dirty="0" smtClean="0">
              <a:solidFill>
                <a:schemeClr val="accent5">
                  <a:lumMod val="50000"/>
                </a:schemeClr>
              </a:solidFill>
            </a:rPr>
            <a:t>Software package "Universal Mechanism"</a:t>
          </a:r>
          <a:r>
            <a:rPr lang="ru-RU" sz="1600" b="1" kern="1200" dirty="0" smtClean="0">
              <a:solidFill>
                <a:schemeClr val="accent5">
                  <a:lumMod val="50000"/>
                </a:schemeClr>
              </a:solidFill>
            </a:rPr>
            <a:t> (</a:t>
          </a:r>
          <a:r>
            <a:rPr lang="en-US" sz="1600" b="1" kern="1200" dirty="0" smtClean="0">
              <a:solidFill>
                <a:schemeClr val="accent5">
                  <a:lumMod val="50000"/>
                </a:schemeClr>
              </a:solidFill>
            </a:rPr>
            <a:t>SP "UM")</a:t>
          </a:r>
          <a:endParaRPr lang="ru-RU" sz="1600" b="1" kern="1200" dirty="0">
            <a:solidFill>
              <a:schemeClr val="accent5">
                <a:lumMod val="50000"/>
              </a:schemeClr>
            </a:solidFill>
          </a:endParaRPr>
        </a:p>
      </dsp:txBody>
      <dsp:txXfrm>
        <a:off x="3792479" y="1941191"/>
        <a:ext cx="4709658" cy="10089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8643C7-E110-44F1-A7BB-A57B5253B215}">
      <dsp:nvSpPr>
        <dsp:cNvPr id="0" name=""/>
        <dsp:cNvSpPr/>
      </dsp:nvSpPr>
      <dsp:spPr>
        <a:xfrm>
          <a:off x="8108" y="0"/>
          <a:ext cx="8525419" cy="319282"/>
        </a:xfrm>
        <a:prstGeom prst="roundRect">
          <a:avLst>
            <a:gd name="adj" fmla="val 10000"/>
          </a:avLst>
        </a:prstGeom>
        <a:gradFill rotWithShape="0">
          <a:gsLst>
            <a:gs pos="0">
              <a:srgbClr val="FFCC00">
                <a:tint val="66000"/>
                <a:satMod val="160000"/>
              </a:srgbClr>
            </a:gs>
            <a:gs pos="50000">
              <a:srgbClr val="FFCC00">
                <a:tint val="44500"/>
                <a:satMod val="160000"/>
              </a:srgbClr>
            </a:gs>
            <a:gs pos="100000">
              <a:srgbClr val="FFCC00">
                <a:tint val="23500"/>
                <a:satMod val="160000"/>
              </a:srgbClr>
            </a:gs>
          </a:gsLst>
          <a:lin ang="54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ru-RU" sz="1800" b="1" kern="1200" dirty="0" smtClean="0"/>
            <a:t>                      Современное состояние           </a:t>
          </a:r>
          <a:r>
            <a:rPr lang="ru-RU" sz="1800" b="1" kern="1200" dirty="0" smtClean="0">
              <a:solidFill>
                <a:schemeClr val="accent1">
                  <a:lumMod val="50000"/>
                </a:schemeClr>
              </a:solidFill>
            </a:rPr>
            <a:t>С</a:t>
          </a:r>
          <a:r>
            <a:rPr lang="en-US" sz="1800" b="1" kern="1200" dirty="0" err="1" smtClean="0">
              <a:solidFill>
                <a:schemeClr val="accent1">
                  <a:lumMod val="50000"/>
                </a:schemeClr>
              </a:solidFill>
            </a:rPr>
            <a:t>urrent</a:t>
          </a:r>
          <a:r>
            <a:rPr lang="en-US" sz="1800" b="1" kern="1200" dirty="0" smtClean="0">
              <a:solidFill>
                <a:schemeClr val="accent1">
                  <a:lumMod val="50000"/>
                </a:schemeClr>
              </a:solidFill>
            </a:rPr>
            <a:t> status</a:t>
          </a:r>
          <a:endParaRPr lang="ru-RU" sz="1800" b="1" kern="1200" dirty="0">
            <a:solidFill>
              <a:schemeClr val="accent1">
                <a:lumMod val="50000"/>
              </a:schemeClr>
            </a:solidFill>
          </a:endParaRPr>
        </a:p>
      </dsp:txBody>
      <dsp:txXfrm>
        <a:off x="17459" y="9351"/>
        <a:ext cx="8506717" cy="300580"/>
      </dsp:txXfrm>
    </dsp:sp>
    <dsp:sp modelId="{8C832567-0208-4D25-B50E-950DE9A141CC}">
      <dsp:nvSpPr>
        <dsp:cNvPr id="0" name=""/>
        <dsp:cNvSpPr/>
      </dsp:nvSpPr>
      <dsp:spPr>
        <a:xfrm>
          <a:off x="0" y="452154"/>
          <a:ext cx="4076100" cy="2611044"/>
        </a:xfrm>
        <a:prstGeom prst="roundRect">
          <a:avLst>
            <a:gd name="adj" fmla="val 10000"/>
          </a:avLst>
        </a:prstGeom>
        <a:gradFill rotWithShape="0">
          <a:gsLst>
            <a:gs pos="0">
              <a:srgbClr val="FFCC00">
                <a:tint val="66000"/>
                <a:satMod val="160000"/>
              </a:srgbClr>
            </a:gs>
            <a:gs pos="50000">
              <a:srgbClr val="FFCC00">
                <a:tint val="44500"/>
                <a:satMod val="160000"/>
              </a:srgbClr>
            </a:gs>
            <a:gs pos="100000">
              <a:srgbClr val="FFCC00">
                <a:tint val="23500"/>
                <a:satMod val="160000"/>
              </a:srgbClr>
            </a:gs>
          </a:gsLst>
          <a:lin ang="54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b="1" kern="1200" dirty="0" smtClean="0"/>
            <a:t>Путеизмерительные комплексы (ПИК) и другие средства диагностики</a:t>
          </a:r>
        </a:p>
        <a:p>
          <a:pPr lvl="0" algn="ctr" defTabSz="622300" rtl="0">
            <a:lnSpc>
              <a:spcPct val="90000"/>
            </a:lnSpc>
            <a:spcBef>
              <a:spcPct val="0"/>
            </a:spcBef>
            <a:spcAft>
              <a:spcPct val="35000"/>
            </a:spcAft>
          </a:pPr>
          <a:r>
            <a:rPr lang="ru-RU" sz="1400" b="1" kern="1200" dirty="0" smtClean="0">
              <a:solidFill>
                <a:srgbClr val="000099"/>
              </a:solidFill>
            </a:rPr>
            <a:t>Выполняют оценку состояния пути на основе геометрических методов. Выполняют запись геометрических параметров пути и измерение некоторых динамических показателей</a:t>
          </a:r>
        </a:p>
        <a:p>
          <a:pPr lvl="0" algn="ctr" defTabSz="622300" rtl="0">
            <a:lnSpc>
              <a:spcPct val="90000"/>
            </a:lnSpc>
            <a:spcBef>
              <a:spcPct val="0"/>
            </a:spcBef>
            <a:spcAft>
              <a:spcPct val="35000"/>
            </a:spcAft>
          </a:pPr>
          <a:r>
            <a:rPr lang="en-US" sz="1400" b="1" kern="1200" dirty="0" smtClean="0">
              <a:solidFill>
                <a:schemeClr val="accent1">
                  <a:lumMod val="50000"/>
                </a:schemeClr>
              </a:solidFill>
            </a:rPr>
            <a:t>Track measuring systems and other diagnostic tools</a:t>
          </a:r>
          <a:endParaRPr lang="ru-RU" sz="1400" b="1" kern="1200" dirty="0" smtClean="0">
            <a:solidFill>
              <a:schemeClr val="accent1">
                <a:lumMod val="50000"/>
              </a:schemeClr>
            </a:solidFill>
          </a:endParaRPr>
        </a:p>
        <a:p>
          <a:pPr lvl="0" algn="ctr" defTabSz="622300">
            <a:lnSpc>
              <a:spcPct val="90000"/>
            </a:lnSpc>
            <a:spcBef>
              <a:spcPct val="0"/>
            </a:spcBef>
            <a:spcAft>
              <a:spcPct val="35000"/>
            </a:spcAft>
          </a:pPr>
          <a:r>
            <a:rPr lang="en-US" sz="1400" b="1" kern="1200" dirty="0" smtClean="0">
              <a:solidFill>
                <a:schemeClr val="accent5">
                  <a:lumMod val="50000"/>
                </a:schemeClr>
              </a:solidFill>
            </a:rPr>
            <a:t>Perform an assessment of the state of the path based on geometric methods. Record the geometric parameters of the railway track and measure some dynamic indicators</a:t>
          </a:r>
          <a:endParaRPr lang="ru-RU" sz="1400" b="1" kern="1200" dirty="0" smtClean="0">
            <a:solidFill>
              <a:schemeClr val="accent5">
                <a:lumMod val="50000"/>
              </a:schemeClr>
            </a:solidFill>
          </a:endParaRPr>
        </a:p>
      </dsp:txBody>
      <dsp:txXfrm>
        <a:off x="76475" y="528629"/>
        <a:ext cx="3923150" cy="2458094"/>
      </dsp:txXfrm>
    </dsp:sp>
    <dsp:sp modelId="{22EDF3FE-2B2E-4544-B7CD-96A84FE99036}">
      <dsp:nvSpPr>
        <dsp:cNvPr id="0" name=""/>
        <dsp:cNvSpPr/>
      </dsp:nvSpPr>
      <dsp:spPr>
        <a:xfrm>
          <a:off x="4428877" y="481707"/>
          <a:ext cx="4102913" cy="2570262"/>
        </a:xfrm>
        <a:prstGeom prst="roundRect">
          <a:avLst>
            <a:gd name="adj" fmla="val 10000"/>
          </a:avLst>
        </a:prstGeom>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b="1" kern="1200" dirty="0" smtClean="0"/>
            <a:t>Программный комплекс «Универсальный механизм»</a:t>
          </a:r>
        </a:p>
        <a:p>
          <a:pPr lvl="0" algn="ctr" defTabSz="622300" rtl="0">
            <a:lnSpc>
              <a:spcPct val="90000"/>
            </a:lnSpc>
            <a:spcBef>
              <a:spcPct val="0"/>
            </a:spcBef>
            <a:spcAft>
              <a:spcPct val="35000"/>
            </a:spcAft>
          </a:pPr>
          <a:r>
            <a:rPr lang="ru-RU" sz="1400" b="1" kern="1200" dirty="0" smtClean="0">
              <a:solidFill>
                <a:srgbClr val="000099"/>
              </a:solidFill>
            </a:rPr>
            <a:t>Выполняет моделирование динамики различных единиц подвижного состава при движении по пути, модель которого формируется с учетом данных путеизмерительного комплекса</a:t>
          </a:r>
        </a:p>
        <a:p>
          <a:pPr lvl="0" algn="ctr" defTabSz="622300" rtl="0">
            <a:lnSpc>
              <a:spcPct val="90000"/>
            </a:lnSpc>
            <a:spcBef>
              <a:spcPct val="0"/>
            </a:spcBef>
            <a:spcAft>
              <a:spcPct val="35000"/>
            </a:spcAft>
          </a:pPr>
          <a:r>
            <a:rPr lang="en-US" sz="1400" b="1" kern="1200" dirty="0" smtClean="0">
              <a:solidFill>
                <a:schemeClr val="accent1">
                  <a:lumMod val="50000"/>
                </a:schemeClr>
              </a:solidFill>
            </a:rPr>
            <a:t>Software package "Universal Mechanism"</a:t>
          </a:r>
          <a:endParaRPr lang="ru-RU" sz="1400" b="1" kern="1200" dirty="0" smtClean="0">
            <a:solidFill>
              <a:schemeClr val="accent1">
                <a:lumMod val="50000"/>
              </a:schemeClr>
            </a:solidFill>
          </a:endParaRPr>
        </a:p>
        <a:p>
          <a:pPr lvl="0" algn="ctr" defTabSz="622300">
            <a:lnSpc>
              <a:spcPct val="90000"/>
            </a:lnSpc>
            <a:spcBef>
              <a:spcPct val="0"/>
            </a:spcBef>
            <a:spcAft>
              <a:spcPct val="35000"/>
            </a:spcAft>
          </a:pPr>
          <a:r>
            <a:rPr lang="en-US" sz="1400" b="1" kern="1200" dirty="0" smtClean="0">
              <a:solidFill>
                <a:srgbClr val="00B050"/>
              </a:solidFill>
            </a:rPr>
            <a:t>Performs modeling of the dynamics of various units of rolling stock when driving along the track, the model of which is formed taking into account the data of the track measuring system</a:t>
          </a:r>
          <a:endParaRPr lang="ru-RU" sz="1400" b="1" kern="1200" dirty="0" smtClean="0">
            <a:solidFill>
              <a:srgbClr val="00B050"/>
            </a:solidFill>
          </a:endParaRPr>
        </a:p>
      </dsp:txBody>
      <dsp:txXfrm>
        <a:off x="4504157" y="556987"/>
        <a:ext cx="3952353" cy="241970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7951B3-9DC7-4BEE-8E5D-2DF1D957A342}">
      <dsp:nvSpPr>
        <dsp:cNvPr id="0" name=""/>
        <dsp:cNvSpPr/>
      </dsp:nvSpPr>
      <dsp:spPr>
        <a:xfrm>
          <a:off x="1764009" y="826905"/>
          <a:ext cx="927575" cy="345028"/>
        </a:xfrm>
        <a:custGeom>
          <a:avLst/>
          <a:gdLst/>
          <a:ahLst/>
          <a:cxnLst/>
          <a:rect l="0" t="0" r="0" b="0"/>
          <a:pathLst>
            <a:path>
              <a:moveTo>
                <a:pt x="0" y="0"/>
              </a:moveTo>
              <a:lnTo>
                <a:pt x="0" y="172514"/>
              </a:lnTo>
              <a:lnTo>
                <a:pt x="927575" y="172514"/>
              </a:lnTo>
              <a:lnTo>
                <a:pt x="927575" y="3450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7796F0-7CA7-45C1-AF99-4DD3DDF1F9F5}">
      <dsp:nvSpPr>
        <dsp:cNvPr id="0" name=""/>
        <dsp:cNvSpPr/>
      </dsp:nvSpPr>
      <dsp:spPr>
        <a:xfrm>
          <a:off x="755992" y="826905"/>
          <a:ext cx="1008016" cy="345028"/>
        </a:xfrm>
        <a:custGeom>
          <a:avLst/>
          <a:gdLst/>
          <a:ahLst/>
          <a:cxnLst/>
          <a:rect l="0" t="0" r="0" b="0"/>
          <a:pathLst>
            <a:path>
              <a:moveTo>
                <a:pt x="1008016" y="0"/>
              </a:moveTo>
              <a:lnTo>
                <a:pt x="1008016" y="172514"/>
              </a:lnTo>
              <a:lnTo>
                <a:pt x="0" y="172514"/>
              </a:lnTo>
              <a:lnTo>
                <a:pt x="0" y="3450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E3A038-7065-4A82-ABA5-0FF99E3F022F}">
      <dsp:nvSpPr>
        <dsp:cNvPr id="0" name=""/>
        <dsp:cNvSpPr/>
      </dsp:nvSpPr>
      <dsp:spPr>
        <a:xfrm>
          <a:off x="608961" y="5409"/>
          <a:ext cx="2310096" cy="821496"/>
        </a:xfrm>
        <a:prstGeom prst="rect">
          <a:avLst/>
        </a:prstGeom>
        <a:gradFill flip="none" rotWithShape="0">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w="25400" cap="flat" cmpd="sng" algn="ctr">
          <a:solidFill>
            <a:schemeClr val="accent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kern="1200" baseline="0" dirty="0" smtClean="0">
              <a:solidFill>
                <a:schemeClr val="tx1"/>
              </a:solidFill>
            </a:rPr>
            <a:t>Выбор рациональных профилей для </a:t>
          </a:r>
          <a:r>
            <a:rPr lang="ru-RU" sz="1100" kern="1200" baseline="0" dirty="0" smtClean="0">
              <a:solidFill>
                <a:schemeClr val="tx1"/>
              </a:solidFill>
            </a:rPr>
            <a:t>полигона</a:t>
          </a:r>
          <a:endParaRPr lang="en-US" sz="1100" kern="1200" baseline="0" dirty="0" smtClean="0">
            <a:solidFill>
              <a:schemeClr val="tx1"/>
            </a:solidFill>
          </a:endParaRPr>
        </a:p>
        <a:p>
          <a:pPr lvl="0" algn="ctr" defTabSz="488950">
            <a:lnSpc>
              <a:spcPct val="90000"/>
            </a:lnSpc>
            <a:spcBef>
              <a:spcPct val="0"/>
            </a:spcBef>
            <a:spcAft>
              <a:spcPct val="35000"/>
            </a:spcAft>
          </a:pPr>
          <a:r>
            <a:rPr lang="en-US" sz="1100" kern="1200" baseline="0" dirty="0" smtClean="0">
              <a:solidFill>
                <a:schemeClr val="accent1">
                  <a:lumMod val="50000"/>
                </a:schemeClr>
              </a:solidFill>
            </a:rPr>
            <a:t>Choosing rational profiles</a:t>
          </a:r>
          <a:endParaRPr lang="ru-RU" sz="1100" kern="1200" baseline="0" dirty="0">
            <a:solidFill>
              <a:schemeClr val="accent1">
                <a:lumMod val="50000"/>
              </a:schemeClr>
            </a:solidFill>
          </a:endParaRPr>
        </a:p>
      </dsp:txBody>
      <dsp:txXfrm>
        <a:off x="608961" y="5409"/>
        <a:ext cx="2310096" cy="821496"/>
      </dsp:txXfrm>
    </dsp:sp>
    <dsp:sp modelId="{CB5586FA-7823-40CD-BB6B-A70EE42182F3}">
      <dsp:nvSpPr>
        <dsp:cNvPr id="0" name=""/>
        <dsp:cNvSpPr/>
      </dsp:nvSpPr>
      <dsp:spPr>
        <a:xfrm>
          <a:off x="930" y="1171933"/>
          <a:ext cx="1510123" cy="821496"/>
        </a:xfrm>
        <a:prstGeom prst="rect">
          <a:avLst/>
        </a:prstGeom>
        <a:gradFill flip="none" rotWithShape="0">
          <a:gsLst>
            <a:gs pos="0">
              <a:srgbClr val="FFFF00">
                <a:tint val="66000"/>
                <a:satMod val="160000"/>
              </a:srgbClr>
            </a:gs>
            <a:gs pos="50000">
              <a:srgbClr val="FFFF00">
                <a:tint val="44500"/>
                <a:satMod val="160000"/>
              </a:srgbClr>
            </a:gs>
            <a:gs pos="100000">
              <a:srgbClr val="FFFF00">
                <a:tint val="23500"/>
                <a:satMod val="160000"/>
              </a:srgbClr>
            </a:gs>
          </a:gsLst>
          <a:lin ang="0" scaled="1"/>
          <a:tileRect/>
        </a:gradFill>
        <a:ln w="25400" cap="flat" cmpd="sng" algn="ctr">
          <a:solidFill>
            <a:schemeClr val="accent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b="1" kern="1200" baseline="0" dirty="0" smtClean="0">
              <a:solidFill>
                <a:schemeClr val="tx1"/>
              </a:solidFill>
            </a:rPr>
            <a:t>На основе анализа интенсивности  </a:t>
          </a:r>
          <a:r>
            <a:rPr lang="ru-RU" sz="1100" b="1" kern="1200" baseline="0" dirty="0" smtClean="0">
              <a:solidFill>
                <a:schemeClr val="tx1"/>
              </a:solidFill>
            </a:rPr>
            <a:t>износа</a:t>
          </a:r>
          <a:endParaRPr lang="en-US" sz="1100" b="1" kern="1200" baseline="0" dirty="0" smtClean="0">
            <a:solidFill>
              <a:schemeClr val="tx1"/>
            </a:solidFill>
          </a:endParaRPr>
        </a:p>
        <a:p>
          <a:pPr lvl="0" algn="ctr" defTabSz="488950">
            <a:lnSpc>
              <a:spcPct val="90000"/>
            </a:lnSpc>
            <a:spcBef>
              <a:spcPct val="0"/>
            </a:spcBef>
            <a:spcAft>
              <a:spcPct val="35000"/>
            </a:spcAft>
          </a:pPr>
          <a:r>
            <a:rPr lang="en-US" sz="1100" b="1" kern="1200" baseline="0" dirty="0" smtClean="0">
              <a:solidFill>
                <a:schemeClr val="accent1">
                  <a:lumMod val="50000"/>
                </a:schemeClr>
              </a:solidFill>
            </a:rPr>
            <a:t>Based on wear intensity analysis</a:t>
          </a:r>
          <a:endParaRPr lang="ru-RU" sz="1100" b="1" kern="1200" baseline="0" dirty="0">
            <a:solidFill>
              <a:schemeClr val="accent1">
                <a:lumMod val="50000"/>
              </a:schemeClr>
            </a:solidFill>
          </a:endParaRPr>
        </a:p>
      </dsp:txBody>
      <dsp:txXfrm>
        <a:off x="930" y="1171933"/>
        <a:ext cx="1510123" cy="821496"/>
      </dsp:txXfrm>
    </dsp:sp>
    <dsp:sp modelId="{2D6051E0-28E9-4F5D-BCDC-A288DC105087}">
      <dsp:nvSpPr>
        <dsp:cNvPr id="0" name=""/>
        <dsp:cNvSpPr/>
      </dsp:nvSpPr>
      <dsp:spPr>
        <a:xfrm>
          <a:off x="1856082" y="1171933"/>
          <a:ext cx="1671005" cy="821496"/>
        </a:xfrm>
        <a:prstGeom prst="rect">
          <a:avLst/>
        </a:prstGeom>
        <a:gradFill flip="none" rotWithShape="0">
          <a:gsLst>
            <a:gs pos="0">
              <a:schemeClr val="accent1">
                <a:lumMod val="40000"/>
                <a:lumOff val="60000"/>
                <a:tint val="66000"/>
                <a:satMod val="160000"/>
              </a:schemeClr>
            </a:gs>
            <a:gs pos="50000">
              <a:schemeClr val="accent1">
                <a:lumMod val="40000"/>
                <a:lumOff val="60000"/>
                <a:tint val="44500"/>
                <a:satMod val="160000"/>
              </a:schemeClr>
            </a:gs>
            <a:gs pos="100000">
              <a:schemeClr val="accent1">
                <a:lumMod val="40000"/>
                <a:lumOff val="60000"/>
                <a:tint val="23500"/>
                <a:satMod val="160000"/>
              </a:schemeClr>
            </a:gs>
          </a:gsLst>
          <a:lin ang="2700000" scaled="1"/>
          <a:tileRect/>
        </a:gradFill>
        <a:ln w="25400" cap="flat" cmpd="sng" algn="ctr">
          <a:solidFill>
            <a:schemeClr val="accent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b="1" kern="1200" baseline="0" dirty="0" smtClean="0">
              <a:solidFill>
                <a:schemeClr val="tx1"/>
              </a:solidFill>
            </a:rPr>
            <a:t>На основе анализа эволюции </a:t>
          </a:r>
          <a:r>
            <a:rPr lang="ru-RU" sz="1100" b="1" kern="1200" baseline="0" dirty="0" smtClean="0">
              <a:solidFill>
                <a:schemeClr val="tx1"/>
              </a:solidFill>
            </a:rPr>
            <a:t>профилей</a:t>
          </a:r>
          <a:endParaRPr lang="en-US" sz="1100" b="1" kern="1200" baseline="0" dirty="0" smtClean="0">
            <a:solidFill>
              <a:schemeClr val="tx1"/>
            </a:solidFill>
          </a:endParaRPr>
        </a:p>
        <a:p>
          <a:pPr lvl="0" algn="ctr" defTabSz="488950">
            <a:lnSpc>
              <a:spcPct val="90000"/>
            </a:lnSpc>
            <a:spcBef>
              <a:spcPct val="0"/>
            </a:spcBef>
            <a:spcAft>
              <a:spcPct val="35000"/>
            </a:spcAft>
          </a:pPr>
          <a:r>
            <a:rPr lang="en-US" sz="1100" b="1" kern="1200" baseline="0" dirty="0" smtClean="0">
              <a:solidFill>
                <a:schemeClr val="accent1">
                  <a:lumMod val="50000"/>
                </a:schemeClr>
              </a:solidFill>
            </a:rPr>
            <a:t>Based on the analysis of the evolution of profiles</a:t>
          </a:r>
          <a:endParaRPr lang="ru-RU" sz="1100" b="1" kern="1200" baseline="0" dirty="0">
            <a:solidFill>
              <a:schemeClr val="accent1">
                <a:lumMod val="50000"/>
              </a:schemeClr>
            </a:solidFill>
          </a:endParaRPr>
        </a:p>
      </dsp:txBody>
      <dsp:txXfrm>
        <a:off x="1856082" y="1171933"/>
        <a:ext cx="1671005" cy="821496"/>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4275782" cy="3381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1507" name="Rectangle 3"/>
          <p:cNvSpPr>
            <a:spLocks noGrp="1" noChangeArrowheads="1"/>
          </p:cNvSpPr>
          <p:nvPr>
            <p:ph type="dt" sz="quarter" idx="1"/>
          </p:nvPr>
        </p:nvSpPr>
        <p:spPr bwMode="auto">
          <a:xfrm>
            <a:off x="5592121" y="0"/>
            <a:ext cx="4275780" cy="3381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1508" name="Rectangle 4"/>
          <p:cNvSpPr>
            <a:spLocks noGrp="1" noChangeArrowheads="1"/>
          </p:cNvSpPr>
          <p:nvPr>
            <p:ph type="ftr" sz="quarter" idx="2"/>
          </p:nvPr>
        </p:nvSpPr>
        <p:spPr bwMode="auto">
          <a:xfrm>
            <a:off x="0" y="6421379"/>
            <a:ext cx="4275782" cy="33819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1509" name="Rectangle 5"/>
          <p:cNvSpPr>
            <a:spLocks noGrp="1" noChangeArrowheads="1"/>
          </p:cNvSpPr>
          <p:nvPr>
            <p:ph type="sldNum" sz="quarter" idx="3"/>
          </p:nvPr>
        </p:nvSpPr>
        <p:spPr bwMode="auto">
          <a:xfrm>
            <a:off x="5592121" y="6421379"/>
            <a:ext cx="4275780" cy="33819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BDB182C-061A-44F8-900B-CCCD1DAAA2AB}" type="slidenum">
              <a:rPr lang="en-US"/>
              <a:pPr>
                <a:defRPr/>
              </a:pPr>
              <a:t>‹#›</a:t>
            </a:fld>
            <a:endParaRPr lang="en-US"/>
          </a:p>
        </p:txBody>
      </p:sp>
    </p:spTree>
    <p:extLst>
      <p:ext uri="{BB962C8B-B14F-4D97-AF65-F5344CB8AC3E}">
        <p14:creationId xmlns:p14="http://schemas.microsoft.com/office/powerpoint/2010/main" val="107762218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4275782" cy="3381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3555" name="Rectangle 3"/>
          <p:cNvSpPr>
            <a:spLocks noGrp="1" noChangeArrowheads="1"/>
          </p:cNvSpPr>
          <p:nvPr>
            <p:ph type="dt" idx="1"/>
          </p:nvPr>
        </p:nvSpPr>
        <p:spPr bwMode="auto">
          <a:xfrm>
            <a:off x="5592121" y="0"/>
            <a:ext cx="4275780" cy="3381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74756" name="Rectangle 4"/>
          <p:cNvSpPr>
            <a:spLocks noGrp="1" noRot="1" noChangeAspect="1" noChangeArrowheads="1" noTextEdit="1"/>
          </p:cNvSpPr>
          <p:nvPr>
            <p:ph type="sldImg" idx="2"/>
          </p:nvPr>
        </p:nvSpPr>
        <p:spPr bwMode="auto">
          <a:xfrm>
            <a:off x="3243263" y="506413"/>
            <a:ext cx="3381375" cy="25352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7" name="Rectangle 5"/>
          <p:cNvSpPr>
            <a:spLocks noGrp="1" noChangeArrowheads="1"/>
          </p:cNvSpPr>
          <p:nvPr>
            <p:ph type="body" sz="quarter" idx="3"/>
          </p:nvPr>
        </p:nvSpPr>
        <p:spPr bwMode="auto">
          <a:xfrm>
            <a:off x="1316339" y="3211234"/>
            <a:ext cx="7235224" cy="304159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6421379"/>
            <a:ext cx="4275782" cy="33819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3559" name="Rectangle 7"/>
          <p:cNvSpPr>
            <a:spLocks noGrp="1" noChangeArrowheads="1"/>
          </p:cNvSpPr>
          <p:nvPr>
            <p:ph type="sldNum" sz="quarter" idx="5"/>
          </p:nvPr>
        </p:nvSpPr>
        <p:spPr bwMode="auto">
          <a:xfrm>
            <a:off x="5592121" y="6421379"/>
            <a:ext cx="4275780" cy="33819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9C06732A-8D31-4ADD-8ACF-5E135F249AE6}" type="slidenum">
              <a:rPr lang="en-US"/>
              <a:pPr>
                <a:defRPr/>
              </a:pPr>
              <a:t>‹#›</a:t>
            </a:fld>
            <a:endParaRPr lang="en-US"/>
          </a:p>
        </p:txBody>
      </p:sp>
    </p:spTree>
    <p:extLst>
      <p:ext uri="{BB962C8B-B14F-4D97-AF65-F5344CB8AC3E}">
        <p14:creationId xmlns:p14="http://schemas.microsoft.com/office/powerpoint/2010/main" val="194035683"/>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Образ слайда 1"/>
          <p:cNvSpPr>
            <a:spLocks noGrp="1" noRot="1" noChangeAspect="1" noTextEdit="1"/>
          </p:cNvSpPr>
          <p:nvPr>
            <p:ph type="sldImg"/>
          </p:nvPr>
        </p:nvSpPr>
        <p:spPr>
          <a:xfrm>
            <a:off x="3243263" y="506413"/>
            <a:ext cx="3381375" cy="2535237"/>
          </a:xfrm>
          <a:ln/>
        </p:spPr>
      </p:sp>
      <p:sp>
        <p:nvSpPr>
          <p:cNvPr id="75779"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dirty="0" smtClean="0"/>
          </a:p>
        </p:txBody>
      </p:sp>
      <p:sp>
        <p:nvSpPr>
          <p:cNvPr id="75780"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Times New Roman" pitchFamily="18" charset="0"/>
              </a:defRPr>
            </a:lvl1pPr>
            <a:lvl2pPr marL="742950" indent="-285750" algn="l" eaLnBrk="0" hangingPunct="0">
              <a:spcBef>
                <a:spcPct val="30000"/>
              </a:spcBef>
              <a:defRPr sz="1200">
                <a:solidFill>
                  <a:schemeClr val="tx1"/>
                </a:solidFill>
                <a:latin typeface="Times New Roman" pitchFamily="18" charset="0"/>
              </a:defRPr>
            </a:lvl2pPr>
            <a:lvl3pPr marL="1143000" indent="-228600" algn="l" eaLnBrk="0" hangingPunct="0">
              <a:spcBef>
                <a:spcPct val="30000"/>
              </a:spcBef>
              <a:defRPr sz="1200">
                <a:solidFill>
                  <a:schemeClr val="tx1"/>
                </a:solidFill>
                <a:latin typeface="Times New Roman" pitchFamily="18" charset="0"/>
              </a:defRPr>
            </a:lvl3pPr>
            <a:lvl4pPr marL="1600200" indent="-228600" algn="l" eaLnBrk="0" hangingPunct="0">
              <a:spcBef>
                <a:spcPct val="30000"/>
              </a:spcBef>
              <a:defRPr sz="1200">
                <a:solidFill>
                  <a:schemeClr val="tx1"/>
                </a:solidFill>
                <a:latin typeface="Times New Roman" pitchFamily="18" charset="0"/>
              </a:defRPr>
            </a:lvl4pPr>
            <a:lvl5pPr marL="2057400" indent="-228600" algn="l"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021EAABD-3EA2-4823-9414-0BC6B758BC2F}" type="slidenum">
              <a:rPr lang="en-US" altLang="ru-RU" smtClean="0"/>
              <a:pPr algn="r" eaLnBrk="1" hangingPunct="1">
                <a:spcBef>
                  <a:spcPct val="0"/>
                </a:spcBef>
              </a:pPr>
              <a:t>1</a:t>
            </a:fld>
            <a:endParaRPr lang="en-US" altLang="ru-RU" dirty="0" smtClean="0"/>
          </a:p>
        </p:txBody>
      </p:sp>
      <p:sp>
        <p:nvSpPr>
          <p:cNvPr id="2" name="Нижний колонтитул 1"/>
          <p:cNvSpPr>
            <a:spLocks noGrp="1"/>
          </p:cNvSpPr>
          <p:nvPr>
            <p:ph type="ftr" sz="quarter" idx="10"/>
          </p:nvPr>
        </p:nvSpPr>
        <p:spPr/>
        <p:txBody>
          <a:bodyPr/>
          <a:lstStyle/>
          <a:p>
            <a:pPr>
              <a:defRPr/>
            </a:pP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ижний колонтитул 3"/>
          <p:cNvSpPr>
            <a:spLocks noGrp="1"/>
          </p:cNvSpPr>
          <p:nvPr>
            <p:ph type="ftr" sz="quarter" idx="10"/>
          </p:nvPr>
        </p:nvSpPr>
        <p:spPr/>
        <p:txBody>
          <a:bodyPr/>
          <a:lstStyle/>
          <a:p>
            <a:pPr>
              <a:defRPr/>
            </a:pPr>
            <a:endParaRPr lang="en-US"/>
          </a:p>
        </p:txBody>
      </p:sp>
      <p:sp>
        <p:nvSpPr>
          <p:cNvPr id="5" name="Номер слайда 4"/>
          <p:cNvSpPr>
            <a:spLocks noGrp="1"/>
          </p:cNvSpPr>
          <p:nvPr>
            <p:ph type="sldNum" sz="quarter" idx="11"/>
          </p:nvPr>
        </p:nvSpPr>
        <p:spPr/>
        <p:txBody>
          <a:bodyPr/>
          <a:lstStyle/>
          <a:p>
            <a:pPr>
              <a:defRPr/>
            </a:pPr>
            <a:fld id="{9C06732A-8D31-4ADD-8ACF-5E135F249AE6}" type="slidenum">
              <a:rPr lang="en-US" smtClean="0"/>
              <a:pPr>
                <a:defRPr/>
              </a:pPr>
              <a:t>9</a:t>
            </a:fld>
            <a:endParaRPr lang="en-US"/>
          </a:p>
        </p:txBody>
      </p:sp>
    </p:spTree>
    <p:extLst>
      <p:ext uri="{BB962C8B-B14F-4D97-AF65-F5344CB8AC3E}">
        <p14:creationId xmlns:p14="http://schemas.microsoft.com/office/powerpoint/2010/main" val="1379362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ижний колонтитул 3"/>
          <p:cNvSpPr>
            <a:spLocks noGrp="1"/>
          </p:cNvSpPr>
          <p:nvPr>
            <p:ph type="ftr" sz="quarter" idx="10"/>
          </p:nvPr>
        </p:nvSpPr>
        <p:spPr/>
        <p:txBody>
          <a:bodyPr/>
          <a:lstStyle/>
          <a:p>
            <a:pPr>
              <a:defRPr/>
            </a:pPr>
            <a:endParaRPr lang="en-US"/>
          </a:p>
        </p:txBody>
      </p:sp>
      <p:sp>
        <p:nvSpPr>
          <p:cNvPr id="5" name="Номер слайда 4"/>
          <p:cNvSpPr>
            <a:spLocks noGrp="1"/>
          </p:cNvSpPr>
          <p:nvPr>
            <p:ph type="sldNum" sz="quarter" idx="11"/>
          </p:nvPr>
        </p:nvSpPr>
        <p:spPr/>
        <p:txBody>
          <a:bodyPr/>
          <a:lstStyle/>
          <a:p>
            <a:pPr>
              <a:defRPr/>
            </a:pPr>
            <a:fld id="{9C06732A-8D31-4ADD-8ACF-5E135F249AE6}" type="slidenum">
              <a:rPr lang="en-US" smtClean="0"/>
              <a:pPr>
                <a:defRPr/>
              </a:pPr>
              <a:t>11</a:t>
            </a:fld>
            <a:endParaRPr lang="en-US"/>
          </a:p>
        </p:txBody>
      </p:sp>
    </p:spTree>
    <p:extLst>
      <p:ext uri="{BB962C8B-B14F-4D97-AF65-F5344CB8AC3E}">
        <p14:creationId xmlns:p14="http://schemas.microsoft.com/office/powerpoint/2010/main" val="3031591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ижний колонтитул 3"/>
          <p:cNvSpPr>
            <a:spLocks noGrp="1"/>
          </p:cNvSpPr>
          <p:nvPr>
            <p:ph type="ftr" sz="quarter" idx="10"/>
          </p:nvPr>
        </p:nvSpPr>
        <p:spPr/>
        <p:txBody>
          <a:bodyPr/>
          <a:lstStyle/>
          <a:p>
            <a:pPr>
              <a:defRPr/>
            </a:pPr>
            <a:endParaRPr lang="en-US"/>
          </a:p>
        </p:txBody>
      </p:sp>
      <p:sp>
        <p:nvSpPr>
          <p:cNvPr id="5" name="Номер слайда 4"/>
          <p:cNvSpPr>
            <a:spLocks noGrp="1"/>
          </p:cNvSpPr>
          <p:nvPr>
            <p:ph type="sldNum" sz="quarter" idx="11"/>
          </p:nvPr>
        </p:nvSpPr>
        <p:spPr/>
        <p:txBody>
          <a:bodyPr/>
          <a:lstStyle/>
          <a:p>
            <a:pPr>
              <a:defRPr/>
            </a:pPr>
            <a:fld id="{9C06732A-8D31-4ADD-8ACF-5E135F249AE6}" type="slidenum">
              <a:rPr lang="en-US" smtClean="0"/>
              <a:pPr>
                <a:defRPr/>
              </a:pPr>
              <a:t>12</a:t>
            </a:fld>
            <a:endParaRPr lang="en-US"/>
          </a:p>
        </p:txBody>
      </p:sp>
    </p:spTree>
    <p:extLst>
      <p:ext uri="{BB962C8B-B14F-4D97-AF65-F5344CB8AC3E}">
        <p14:creationId xmlns:p14="http://schemas.microsoft.com/office/powerpoint/2010/main" val="3497693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val="13270205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2669B6A-E242-462B-AC6E-2B1B016F2D1A}" type="datetimeFigureOut">
              <a:rPr lang="ru-RU" smtClean="0"/>
              <a:t>04.10.2022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2577509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2669B6A-E242-462B-AC6E-2B1B016F2D1A}" type="datetimeFigureOut">
              <a:rPr lang="ru-RU" smtClean="0"/>
              <a:t>04.10.2022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3217752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7626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2669B6A-E242-462B-AC6E-2B1B016F2D1A}" type="datetimeFigureOut">
              <a:rPr lang="ru-RU" smtClean="0"/>
              <a:t>04.10.2022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2423746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2669B6A-E242-462B-AC6E-2B1B016F2D1A}" type="datetimeFigureOut">
              <a:rPr lang="ru-RU" smtClean="0"/>
              <a:t>04.10.2022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218984840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2669B6A-E242-462B-AC6E-2B1B016F2D1A}" type="datetimeFigureOut">
              <a:rPr lang="ru-RU" smtClean="0"/>
              <a:t>04.10.2022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4745892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2669B6A-E242-462B-AC6E-2B1B016F2D1A}" type="datetimeFigureOut">
              <a:rPr lang="ru-RU" smtClean="0"/>
              <a:t>04.10.2022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393821419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6715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825625"/>
            <a:ext cx="386715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2669B6A-E242-462B-AC6E-2B1B016F2D1A}" type="datetimeFigureOut">
              <a:rPr lang="ru-RU" smtClean="0"/>
              <a:t>04.10.2022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2146466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2669B6A-E242-462B-AC6E-2B1B016F2D1A}" type="datetimeFigureOut">
              <a:rPr lang="ru-RU" smtClean="0"/>
              <a:t>04.10.2022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3601073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2669B6A-E242-462B-AC6E-2B1B016F2D1A}" type="datetimeFigureOut">
              <a:rPr lang="ru-RU" smtClean="0"/>
              <a:t>04.10.2022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239836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2669B6A-E242-462B-AC6E-2B1B016F2D1A}" type="datetimeFigureOut">
              <a:rPr lang="ru-RU" smtClean="0"/>
              <a:t>04.10.2022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2140391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2669B6A-E242-462B-AC6E-2B1B016F2D1A}" type="datetimeFigureOut">
              <a:rPr lang="ru-RU" smtClean="0"/>
              <a:t>04.10.2022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F0AE65-6BE6-4E2C-98F8-49F6DD362794}" type="slidenum">
              <a:rPr lang="ru-RU" smtClean="0"/>
              <a:t>‹#›</a:t>
            </a:fld>
            <a:endParaRPr lang="ru-RU"/>
          </a:p>
        </p:txBody>
      </p:sp>
    </p:spTree>
    <p:extLst>
      <p:ext uri="{BB962C8B-B14F-4D97-AF65-F5344CB8AC3E}">
        <p14:creationId xmlns:p14="http://schemas.microsoft.com/office/powerpoint/2010/main" val="41068953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15"/>
          <p:cNvSpPr>
            <a:spLocks noChangeShapeType="1"/>
          </p:cNvSpPr>
          <p:nvPr userDrawn="1"/>
        </p:nvSpPr>
        <p:spPr bwMode="auto">
          <a:xfrm flipV="1">
            <a:off x="1560514" y="6545263"/>
            <a:ext cx="7408862" cy="6350"/>
          </a:xfrm>
          <a:prstGeom prst="line">
            <a:avLst/>
          </a:prstGeom>
          <a:noFill/>
          <a:ln w="25527">
            <a:solidFill>
              <a:srgbClr val="000000"/>
            </a:solidFill>
            <a:round/>
            <a:headEnd/>
            <a:tailEnd/>
          </a:ln>
          <a:extLst>
            <a:ext uri="{909E8E84-426E-40DD-AFC4-6F175D3DCCD1}">
              <a14:hiddenFill xmlns:a14="http://schemas.microsoft.com/office/drawing/2010/main">
                <a:noFill/>
              </a14:hiddenFill>
            </a:ext>
          </a:extLst>
        </p:spPr>
        <p:txBody>
          <a:bodyPr/>
          <a:lstStyle/>
          <a:p>
            <a:endParaRPr lang="ru-RU" sz="1400"/>
          </a:p>
        </p:txBody>
      </p:sp>
      <p:sp>
        <p:nvSpPr>
          <p:cNvPr id="1027" name="Text Box 16"/>
          <p:cNvSpPr txBox="1">
            <a:spLocks noChangeArrowheads="1"/>
          </p:cNvSpPr>
          <p:nvPr userDrawn="1"/>
        </p:nvSpPr>
        <p:spPr bwMode="auto">
          <a:xfrm>
            <a:off x="1582739" y="6604000"/>
            <a:ext cx="7362825"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 tIns="46800" rIns="18000" bIns="46800"/>
          <a:lstStyle>
            <a:lvl1pPr eaLnBrk="0" hangingPunct="0">
              <a:tabLst>
                <a:tab pos="863600" algn="l"/>
                <a:tab pos="1728788" algn="l"/>
                <a:tab pos="2171700" algn="l"/>
              </a:tabLst>
              <a:defRPr sz="1400">
                <a:solidFill>
                  <a:schemeClr val="tx1"/>
                </a:solidFill>
                <a:latin typeface="Times New Roman" pitchFamily="18" charset="0"/>
              </a:defRPr>
            </a:lvl1pPr>
            <a:lvl2pPr marL="742950" indent="-285750" eaLnBrk="0" hangingPunct="0">
              <a:tabLst>
                <a:tab pos="863600" algn="l"/>
                <a:tab pos="1728788" algn="l"/>
                <a:tab pos="2171700" algn="l"/>
              </a:tabLst>
              <a:defRPr sz="1400">
                <a:solidFill>
                  <a:schemeClr val="tx1"/>
                </a:solidFill>
                <a:latin typeface="Times New Roman" pitchFamily="18" charset="0"/>
              </a:defRPr>
            </a:lvl2pPr>
            <a:lvl3pPr marL="1143000" indent="-228600" eaLnBrk="0" hangingPunct="0">
              <a:tabLst>
                <a:tab pos="863600" algn="l"/>
                <a:tab pos="1728788" algn="l"/>
                <a:tab pos="2171700" algn="l"/>
              </a:tabLst>
              <a:defRPr sz="1400">
                <a:solidFill>
                  <a:schemeClr val="tx1"/>
                </a:solidFill>
                <a:latin typeface="Times New Roman" pitchFamily="18" charset="0"/>
              </a:defRPr>
            </a:lvl3pPr>
            <a:lvl4pPr marL="1600200" indent="-228600" eaLnBrk="0" hangingPunct="0">
              <a:tabLst>
                <a:tab pos="863600" algn="l"/>
                <a:tab pos="1728788" algn="l"/>
                <a:tab pos="2171700" algn="l"/>
              </a:tabLst>
              <a:defRPr sz="1400">
                <a:solidFill>
                  <a:schemeClr val="tx1"/>
                </a:solidFill>
                <a:latin typeface="Times New Roman" pitchFamily="18" charset="0"/>
              </a:defRPr>
            </a:lvl4pPr>
            <a:lvl5pPr marL="2057400" indent="-228600" eaLnBrk="0" hangingPunct="0">
              <a:tabLst>
                <a:tab pos="863600" algn="l"/>
                <a:tab pos="1728788" algn="l"/>
                <a:tab pos="2171700" algn="l"/>
              </a:tabLst>
              <a:defRPr sz="1400">
                <a:solidFill>
                  <a:schemeClr val="tx1"/>
                </a:solidFill>
                <a:latin typeface="Times New Roman" pitchFamily="18" charset="0"/>
              </a:defRPr>
            </a:lvl5pPr>
            <a:lvl6pPr marL="25146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6pPr>
            <a:lvl7pPr marL="29718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7pPr>
            <a:lvl8pPr marL="34290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8pPr>
            <a:lvl9pPr marL="3886200" indent="-228600" algn="ctr" eaLnBrk="0" fontAlgn="base" hangingPunct="0">
              <a:spcBef>
                <a:spcPct val="0"/>
              </a:spcBef>
              <a:spcAft>
                <a:spcPct val="0"/>
              </a:spcAft>
              <a:tabLst>
                <a:tab pos="863600" algn="l"/>
                <a:tab pos="1728788" algn="l"/>
                <a:tab pos="2171700" algn="l"/>
              </a:tabLst>
              <a:defRPr sz="1400">
                <a:solidFill>
                  <a:schemeClr val="tx1"/>
                </a:solidFill>
                <a:latin typeface="Times New Roman" pitchFamily="18" charset="0"/>
              </a:defRPr>
            </a:lvl9pPr>
          </a:lstStyle>
          <a:p>
            <a:pPr algn="r">
              <a:lnSpc>
                <a:spcPct val="85000"/>
              </a:lnSpc>
              <a:spcBef>
                <a:spcPts val="325"/>
              </a:spcBef>
              <a:defRPr/>
            </a:pPr>
            <a:r>
              <a:rPr lang="ru-RU" altLang="ru-RU" sz="1400" dirty="0" smtClean="0">
                <a:solidFill>
                  <a:srgbClr val="FF5100"/>
                </a:solidFill>
                <a:latin typeface="Arial" charset="0"/>
              </a:rPr>
              <a:t>У</a:t>
            </a:r>
            <a:r>
              <a:rPr lang="ru-RU" altLang="ru-RU" sz="1400" dirty="0" smtClean="0">
                <a:solidFill>
                  <a:srgbClr val="0058CC"/>
                </a:solidFill>
                <a:latin typeface="Arial" charset="0"/>
              </a:rPr>
              <a:t>ниверсальный</a:t>
            </a:r>
            <a:r>
              <a:rPr lang="ru-RU" altLang="ru-RU" sz="1400" dirty="0" smtClean="0">
                <a:solidFill>
                  <a:schemeClr val="accent2"/>
                </a:solidFill>
                <a:latin typeface="Arial" charset="0"/>
              </a:rPr>
              <a:t> </a:t>
            </a:r>
            <a:r>
              <a:rPr lang="ru-RU" altLang="ru-RU" sz="1400" dirty="0" smtClean="0">
                <a:solidFill>
                  <a:srgbClr val="FF5100"/>
                </a:solidFill>
                <a:latin typeface="Arial" charset="0"/>
              </a:rPr>
              <a:t>М</a:t>
            </a:r>
            <a:r>
              <a:rPr lang="ru-RU" altLang="ru-RU" sz="1400" dirty="0" smtClean="0">
                <a:solidFill>
                  <a:srgbClr val="0058CC"/>
                </a:solidFill>
                <a:latin typeface="Arial" charset="0"/>
              </a:rPr>
              <a:t>еханизм</a:t>
            </a:r>
            <a:endParaRPr lang="en-US" altLang="ru-RU" sz="1400" dirty="0" smtClean="0">
              <a:solidFill>
                <a:srgbClr val="0058CC"/>
              </a:solidFill>
              <a:latin typeface="Arial" charset="0"/>
            </a:endParaRPr>
          </a:p>
        </p:txBody>
      </p:sp>
      <p:sp>
        <p:nvSpPr>
          <p:cNvPr id="1028" name="Rectangle 20"/>
          <p:cNvSpPr>
            <a:spLocks noGrp="1" noChangeArrowheads="1"/>
          </p:cNvSpPr>
          <p:nvPr>
            <p:ph type="title"/>
          </p:nvPr>
        </p:nvSpPr>
        <p:spPr bwMode="auto">
          <a:xfrm>
            <a:off x="288926" y="2"/>
            <a:ext cx="8612188"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8980" tIns="49491" rIns="98980" bIns="49491" numCol="1" anchor="ctr" anchorCtr="0" compatLnSpc="1">
            <a:prstTxWarp prst="textNoShape">
              <a:avLst/>
            </a:prstTxWarp>
          </a:bodyPr>
          <a:lstStyle/>
          <a:p>
            <a:pPr lvl="0"/>
            <a:r>
              <a:rPr lang="ru-RU" altLang="ru-RU" dirty="0" smtClean="0"/>
              <a:t>Заголовок</a:t>
            </a:r>
            <a:endParaRPr lang="en-US" altLang="ru-RU" dirty="0" smtClean="0"/>
          </a:p>
        </p:txBody>
      </p:sp>
      <p:sp>
        <p:nvSpPr>
          <p:cNvPr id="1029" name="Line 29"/>
          <p:cNvSpPr>
            <a:spLocks noChangeShapeType="1"/>
          </p:cNvSpPr>
          <p:nvPr userDrawn="1"/>
        </p:nvSpPr>
        <p:spPr bwMode="auto">
          <a:xfrm>
            <a:off x="300038" y="406400"/>
            <a:ext cx="8555037" cy="0"/>
          </a:xfrm>
          <a:prstGeom prst="line">
            <a:avLst/>
          </a:prstGeom>
          <a:noFill/>
          <a:ln w="25400">
            <a:solidFill>
              <a:srgbClr val="0058CC"/>
            </a:solidFill>
            <a:round/>
            <a:headEnd/>
            <a:tailEnd/>
          </a:ln>
          <a:extLst>
            <a:ext uri="{909E8E84-426E-40DD-AFC4-6F175D3DCCD1}">
              <a14:hiddenFill xmlns:a14="http://schemas.microsoft.com/office/drawing/2010/main">
                <a:noFill/>
              </a14:hiddenFill>
            </a:ext>
          </a:extLst>
        </p:spPr>
        <p:txBody>
          <a:bodyPr wrap="none" lIns="0" tIns="46800" rIns="0">
            <a:spAutoFit/>
          </a:bodyPr>
          <a:lstStyle/>
          <a:p>
            <a:endParaRPr lang="ru-RU" sz="1400"/>
          </a:p>
        </p:txBody>
      </p:sp>
      <p:pic>
        <p:nvPicPr>
          <p:cNvPr id="70658" name="Picture 2" descr="S:\Projects\Дизайн\Фирменный стиль\UM Style\1_Logo\RGB\JPG\um_logo_rgb_4.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3877" t="29738" r="23551" b="30292"/>
          <a:stretch/>
        </p:blipFill>
        <p:spPr bwMode="auto">
          <a:xfrm>
            <a:off x="146651" y="6133830"/>
            <a:ext cx="793630" cy="603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userDrawn="1"/>
        </p:nvSpPr>
        <p:spPr>
          <a:xfrm>
            <a:off x="4184500" y="6548438"/>
            <a:ext cx="393056" cy="307777"/>
          </a:xfrm>
          <a:prstGeom prst="rect">
            <a:avLst/>
          </a:prstGeom>
          <a:noFill/>
        </p:spPr>
        <p:txBody>
          <a:bodyPr wrap="none" rtlCol="0">
            <a:spAutoFit/>
          </a:bodyPr>
          <a:lstStyle/>
          <a:p>
            <a:fld id="{C08435DC-6A2A-4988-B954-9E58086225ED}" type="slidenum">
              <a:rPr lang="ru-RU" smtClean="0"/>
              <a:t>‹#›</a:t>
            </a:fld>
            <a:endParaRPr lang="ru-RU" dirty="0"/>
          </a:p>
        </p:txBody>
      </p:sp>
    </p:spTree>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hf hdr="0" dt="0"/>
  <p:txStyles>
    <p:titleStyle>
      <a:lvl1pPr algn="l" rtl="0" eaLnBrk="0" fontAlgn="base" hangingPunct="0">
        <a:spcBef>
          <a:spcPct val="0"/>
        </a:spcBef>
        <a:spcAft>
          <a:spcPct val="0"/>
        </a:spcAft>
        <a:defRPr sz="2400" b="1">
          <a:solidFill>
            <a:srgbClr val="0058CC"/>
          </a:solidFill>
          <a:latin typeface="+mj-lt"/>
          <a:ea typeface="+mj-ea"/>
          <a:cs typeface="+mj-cs"/>
        </a:defRPr>
      </a:lvl1pPr>
      <a:lvl2pPr algn="l" rtl="0" eaLnBrk="0" fontAlgn="base" hangingPunct="0">
        <a:spcBef>
          <a:spcPct val="0"/>
        </a:spcBef>
        <a:spcAft>
          <a:spcPct val="0"/>
        </a:spcAft>
        <a:defRPr sz="2000" b="1">
          <a:solidFill>
            <a:schemeClr val="accent2"/>
          </a:solidFill>
          <a:latin typeface="Arial" pitchFamily="34" charset="0"/>
        </a:defRPr>
      </a:lvl2pPr>
      <a:lvl3pPr algn="l" rtl="0" eaLnBrk="0" fontAlgn="base" hangingPunct="0">
        <a:spcBef>
          <a:spcPct val="0"/>
        </a:spcBef>
        <a:spcAft>
          <a:spcPct val="0"/>
        </a:spcAft>
        <a:defRPr sz="2000" b="1">
          <a:solidFill>
            <a:schemeClr val="accent2"/>
          </a:solidFill>
          <a:latin typeface="Arial" pitchFamily="34" charset="0"/>
        </a:defRPr>
      </a:lvl3pPr>
      <a:lvl4pPr algn="l" rtl="0" eaLnBrk="0" fontAlgn="base" hangingPunct="0">
        <a:spcBef>
          <a:spcPct val="0"/>
        </a:spcBef>
        <a:spcAft>
          <a:spcPct val="0"/>
        </a:spcAft>
        <a:defRPr sz="2000" b="1">
          <a:solidFill>
            <a:schemeClr val="accent2"/>
          </a:solidFill>
          <a:latin typeface="Arial" pitchFamily="34" charset="0"/>
        </a:defRPr>
      </a:lvl4pPr>
      <a:lvl5pPr algn="l" rtl="0" eaLnBrk="0" fontAlgn="base" hangingPunct="0">
        <a:spcBef>
          <a:spcPct val="0"/>
        </a:spcBef>
        <a:spcAft>
          <a:spcPct val="0"/>
        </a:spcAft>
        <a:defRPr sz="2000" b="1">
          <a:solidFill>
            <a:schemeClr val="accent2"/>
          </a:solidFill>
          <a:latin typeface="Arial" pitchFamily="34" charset="0"/>
        </a:defRPr>
      </a:lvl5pPr>
      <a:lvl6pPr marL="457200" algn="l" rtl="0" fontAlgn="base">
        <a:spcBef>
          <a:spcPct val="0"/>
        </a:spcBef>
        <a:spcAft>
          <a:spcPct val="0"/>
        </a:spcAft>
        <a:defRPr sz="2000" b="1">
          <a:solidFill>
            <a:schemeClr val="accent2"/>
          </a:solidFill>
          <a:latin typeface="Arial" pitchFamily="34" charset="0"/>
        </a:defRPr>
      </a:lvl6pPr>
      <a:lvl7pPr marL="914400" algn="l" rtl="0" fontAlgn="base">
        <a:spcBef>
          <a:spcPct val="0"/>
        </a:spcBef>
        <a:spcAft>
          <a:spcPct val="0"/>
        </a:spcAft>
        <a:defRPr sz="2000" b="1">
          <a:solidFill>
            <a:schemeClr val="accent2"/>
          </a:solidFill>
          <a:latin typeface="Arial" pitchFamily="34" charset="0"/>
        </a:defRPr>
      </a:lvl7pPr>
      <a:lvl8pPr marL="1371600" algn="l" rtl="0" fontAlgn="base">
        <a:spcBef>
          <a:spcPct val="0"/>
        </a:spcBef>
        <a:spcAft>
          <a:spcPct val="0"/>
        </a:spcAft>
        <a:defRPr sz="2000" b="1">
          <a:solidFill>
            <a:schemeClr val="accent2"/>
          </a:solidFill>
          <a:latin typeface="Arial" pitchFamily="34" charset="0"/>
        </a:defRPr>
      </a:lvl8pPr>
      <a:lvl9pPr marL="1828800" algn="l" rtl="0" fontAlgn="base">
        <a:spcBef>
          <a:spcPct val="0"/>
        </a:spcBef>
        <a:spcAft>
          <a:spcPct val="0"/>
        </a:spcAft>
        <a:defRPr sz="2000" b="1">
          <a:solidFill>
            <a:schemeClr val="accent2"/>
          </a:solidFill>
          <a:latin typeface="Arial" pitchFamily="34" charset="0"/>
        </a:defRPr>
      </a:lvl9pPr>
    </p:titleStyle>
    <p:bodyStyle>
      <a:lvl1pPr marL="342900" indent="-342900" algn="l" rtl="0" eaLnBrk="0" fontAlgn="base" hangingPunct="0">
        <a:spcBef>
          <a:spcPct val="20000"/>
        </a:spcBef>
        <a:spcAft>
          <a:spcPct val="0"/>
        </a:spcAft>
        <a:buClr>
          <a:schemeClr val="accent2"/>
        </a:buClr>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669B6A-E242-462B-AC6E-2B1B016F2D1A}" type="datetimeFigureOut">
              <a:rPr lang="ru-RU" smtClean="0"/>
              <a:t>04.10.2022</a:t>
            </a:fld>
            <a:endParaRPr lang="ru-RU"/>
          </a:p>
        </p:txBody>
      </p:sp>
      <p:sp>
        <p:nvSpPr>
          <p:cNvPr id="5" name="Нижний колонтитул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F0AE65-6BE6-4E2C-98F8-49F6DD362794}" type="slidenum">
              <a:rPr lang="ru-RU" smtClean="0"/>
              <a:t>‹#›</a:t>
            </a:fld>
            <a:endParaRPr lang="ru-RU"/>
          </a:p>
        </p:txBody>
      </p:sp>
    </p:spTree>
    <p:extLst>
      <p:ext uri="{BB962C8B-B14F-4D97-AF65-F5344CB8AC3E}">
        <p14:creationId xmlns:p14="http://schemas.microsoft.com/office/powerpoint/2010/main" val="90418305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universalmechanism.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1.xml"/><Relationship Id="rId4" Type="http://schemas.openxmlformats.org/officeDocument/2006/relationships/image" Target="../media/image18.emf"/></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9.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Layout" Target="../diagrams/layout3.xml"/><Relationship Id="rId7" Type="http://schemas.openxmlformats.org/officeDocument/2006/relationships/image" Target="../media/image3.jpeg"/><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Layout" Target="../diagrams/layout4.xml"/><Relationship Id="rId7" Type="http://schemas.openxmlformats.org/officeDocument/2006/relationships/image" Target="../media/image5.png"/><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Layout" Target="../diagrams/layout5.xml"/><Relationship Id="rId7" Type="http://schemas.openxmlformats.org/officeDocument/2006/relationships/image" Target="../media/image7.jpeg"/><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7"/>
          <p:cNvSpPr txBox="1">
            <a:spLocks noChangeArrowheads="1"/>
          </p:cNvSpPr>
          <p:nvPr/>
        </p:nvSpPr>
        <p:spPr bwMode="auto">
          <a:xfrm>
            <a:off x="288926" y="1665864"/>
            <a:ext cx="8486775"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r>
              <a:rPr lang="ru-RU" sz="1800" b="1" cap="all" dirty="0">
                <a:solidFill>
                  <a:schemeClr val="accent6"/>
                </a:solidFill>
              </a:rPr>
              <a:t>Применение </a:t>
            </a:r>
            <a:r>
              <a:rPr lang="ru-RU" sz="1800" b="1" cap="all" dirty="0" err="1">
                <a:solidFill>
                  <a:schemeClr val="accent6"/>
                </a:solidFill>
              </a:rPr>
              <a:t>пк</a:t>
            </a:r>
            <a:r>
              <a:rPr lang="ru-RU" sz="1800" b="1" cap="all" dirty="0">
                <a:solidFill>
                  <a:schemeClr val="accent6"/>
                </a:solidFill>
              </a:rPr>
              <a:t> «Универсальный </a:t>
            </a:r>
            <a:r>
              <a:rPr lang="ru-RU" sz="1800" b="1" cap="all" dirty="0" smtClean="0">
                <a:solidFill>
                  <a:schemeClr val="accent6"/>
                </a:solidFill>
              </a:rPr>
              <a:t>механизм» </a:t>
            </a:r>
            <a:r>
              <a:rPr lang="ru-RU" sz="1800" b="1" cap="all" dirty="0">
                <a:solidFill>
                  <a:schemeClr val="accent6"/>
                </a:solidFill>
              </a:rPr>
              <a:t>для разработки цифровой модели пути и решения задач износа в системе колесо/рельс для различных полигонов эксплуатации подвижного </a:t>
            </a:r>
            <a:r>
              <a:rPr lang="ru-RU" sz="1800" b="1" cap="all" dirty="0" smtClean="0">
                <a:solidFill>
                  <a:schemeClr val="accent6"/>
                </a:solidFill>
              </a:rPr>
              <a:t>состава</a:t>
            </a:r>
            <a:endParaRPr lang="en-US" sz="1800" b="1" cap="all" dirty="0" smtClean="0">
              <a:solidFill>
                <a:schemeClr val="accent6"/>
              </a:solidFill>
            </a:endParaRPr>
          </a:p>
          <a:p>
            <a:pPr eaLnBrk="1" hangingPunct="1"/>
            <a:endParaRPr lang="en-US" sz="1800" cap="all" dirty="0" smtClean="0"/>
          </a:p>
          <a:p>
            <a:pPr marL="215900" indent="-215900">
              <a:spcAft>
                <a:spcPts val="0"/>
              </a:spcAft>
              <a:tabLst>
                <a:tab pos="288290" algn="l"/>
                <a:tab pos="449580" algn="l"/>
              </a:tabLst>
            </a:pPr>
            <a:r>
              <a:rPr lang="en-US" sz="1800" b="1" cap="all" dirty="0">
                <a:solidFill>
                  <a:schemeClr val="accent5">
                    <a:lumMod val="50000"/>
                  </a:schemeClr>
                </a:solidFill>
                <a:ea typeface="Times New Roman" panose="02020603050405020304" pitchFamily="18" charset="0"/>
              </a:rPr>
              <a:t>APPLICATION OF PC "UNIVERSAL ME</a:t>
            </a:r>
            <a:r>
              <a:rPr lang="ru-RU" sz="1800" b="1" cap="all" dirty="0">
                <a:solidFill>
                  <a:schemeClr val="accent5">
                    <a:lumMod val="50000"/>
                  </a:schemeClr>
                </a:solidFill>
                <a:ea typeface="Times New Roman" panose="02020603050405020304" pitchFamily="18" charset="0"/>
              </a:rPr>
              <a:t>С</a:t>
            </a:r>
            <a:r>
              <a:rPr lang="en-US" sz="1800" b="1" cap="all" dirty="0">
                <a:solidFill>
                  <a:schemeClr val="accent5">
                    <a:lumMod val="50000"/>
                  </a:schemeClr>
                </a:solidFill>
                <a:ea typeface="Times New Roman" panose="02020603050405020304" pitchFamily="18" charset="0"/>
              </a:rPr>
              <a:t>HANISM" FOR THE DEVELOPMENT OF A DIGITAL MODEL OF THE </a:t>
            </a:r>
            <a:r>
              <a:rPr lang="en-US" sz="1800" b="1" cap="all" dirty="0" smtClean="0">
                <a:solidFill>
                  <a:schemeClr val="accent5">
                    <a:lumMod val="50000"/>
                  </a:schemeClr>
                </a:solidFill>
                <a:ea typeface="Times New Roman" panose="02020603050405020304" pitchFamily="18" charset="0"/>
              </a:rPr>
              <a:t>track </a:t>
            </a:r>
            <a:r>
              <a:rPr lang="en-US" sz="1800" b="1" cap="all" dirty="0">
                <a:solidFill>
                  <a:schemeClr val="accent5">
                    <a:lumMod val="50000"/>
                  </a:schemeClr>
                </a:solidFill>
                <a:ea typeface="Times New Roman" panose="02020603050405020304" pitchFamily="18" charset="0"/>
              </a:rPr>
              <a:t>AND THE SOLUTION OF WEAR PROBLEMS IN THE WHEEL/RAIL SYSTEM FOR VARIOUS REGIONS OF ROLLING STOCK </a:t>
            </a:r>
            <a:r>
              <a:rPr lang="en-US" sz="1800" b="1" cap="all" dirty="0" smtClean="0">
                <a:solidFill>
                  <a:schemeClr val="accent5">
                    <a:lumMod val="50000"/>
                  </a:schemeClr>
                </a:solidFill>
                <a:ea typeface="Times New Roman" panose="02020603050405020304" pitchFamily="18" charset="0"/>
              </a:rPr>
              <a:t>OPERATION</a:t>
            </a:r>
            <a:endParaRPr lang="ru-RU" sz="1800" b="1" dirty="0">
              <a:solidFill>
                <a:schemeClr val="accent5">
                  <a:lumMod val="50000"/>
                </a:schemeClr>
              </a:solidFill>
              <a:ea typeface="Times New Roman" panose="02020603050405020304" pitchFamily="18" charset="0"/>
            </a:endParaRPr>
          </a:p>
        </p:txBody>
      </p:sp>
      <p:sp>
        <p:nvSpPr>
          <p:cNvPr id="3075" name="Rectangle 21"/>
          <p:cNvSpPr>
            <a:spLocks noGrp="1" noChangeArrowheads="1"/>
          </p:cNvSpPr>
          <p:nvPr>
            <p:ph type="title"/>
          </p:nvPr>
        </p:nvSpPr>
        <p:spPr/>
        <p:txBody>
          <a:bodyPr/>
          <a:lstStyle/>
          <a:p>
            <a:pPr eaLnBrk="1" hangingPunct="1"/>
            <a:r>
              <a:rPr lang="ru-RU" altLang="ru-RU" dirty="0"/>
              <a:t>Универсальный механизм</a:t>
            </a:r>
            <a:endParaRPr lang="ru-RU" altLang="ru-RU" dirty="0" smtClean="0"/>
          </a:p>
        </p:txBody>
      </p:sp>
      <p:pic>
        <p:nvPicPr>
          <p:cNvPr id="69635" name="Picture 3" descr="S:\Projects\Дизайн\Фирменный стиль\UM Style\1_Logo\RGB\JPG\um_logo_rgb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8349" b="38386"/>
          <a:stretch/>
        </p:blipFill>
        <p:spPr bwMode="auto">
          <a:xfrm>
            <a:off x="2662813" y="577757"/>
            <a:ext cx="3954298" cy="91992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bwMode="auto">
          <a:xfrm>
            <a:off x="4190163" y="6601767"/>
            <a:ext cx="401934" cy="256233"/>
          </a:xfrm>
          <a:prstGeom prst="rect">
            <a:avLst/>
          </a:prstGeom>
          <a:solidFill>
            <a:schemeClr val="bg1"/>
          </a:solidFill>
          <a:ln w="9525" cap="flat" cmpd="sng" algn="ctr">
            <a:solidFill>
              <a:schemeClr val="bg1"/>
            </a:solidFill>
            <a:prstDash val="solid"/>
            <a:round/>
            <a:headEnd type="none" w="med" len="med"/>
            <a:tailEnd type="triangle" w="med" len="med"/>
          </a:ln>
          <a:effectLst/>
        </p:spPr>
        <p:txBody>
          <a:bodyPr vert="horz" wrap="none" lIns="0" tIns="46800" rIns="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Times New Roman" pitchFamily="18" charset="0"/>
            </a:endParaRPr>
          </a:p>
        </p:txBody>
      </p:sp>
      <p:sp>
        <p:nvSpPr>
          <p:cNvPr id="6" name="Text Box 7"/>
          <p:cNvSpPr txBox="1">
            <a:spLocks noChangeArrowheads="1"/>
          </p:cNvSpPr>
          <p:nvPr/>
        </p:nvSpPr>
        <p:spPr bwMode="auto">
          <a:xfrm>
            <a:off x="61302" y="5229103"/>
            <a:ext cx="84867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r">
              <a:spcBef>
                <a:spcPts val="0"/>
              </a:spcBef>
            </a:pPr>
            <a:r>
              <a:rPr lang="es-ES" sz="2000" b="1" dirty="0" smtClean="0">
                <a:solidFill>
                  <a:schemeClr val="accent1">
                    <a:lumMod val="50000"/>
                  </a:schemeClr>
                </a:solidFill>
                <a:latin typeface="+mn-lt"/>
                <a:ea typeface="Arial Unicode MS" pitchFamily="34" charset="-128"/>
                <a:cs typeface="Arial Unicode MS" pitchFamily="34" charset="-128"/>
              </a:rPr>
              <a:t>V.</a:t>
            </a:r>
            <a:r>
              <a:rPr lang="ru-RU" sz="2000" b="1" dirty="0" smtClean="0">
                <a:solidFill>
                  <a:schemeClr val="accent1">
                    <a:lumMod val="50000"/>
                  </a:schemeClr>
                </a:solidFill>
                <a:latin typeface="+mn-lt"/>
                <a:ea typeface="Arial Unicode MS" pitchFamily="34" charset="-128"/>
                <a:cs typeface="Arial Unicode MS" pitchFamily="34" charset="-128"/>
              </a:rPr>
              <a:t> </a:t>
            </a:r>
            <a:r>
              <a:rPr lang="es-ES" sz="2000" b="1" dirty="0" smtClean="0">
                <a:solidFill>
                  <a:schemeClr val="accent1">
                    <a:lumMod val="50000"/>
                  </a:schemeClr>
                </a:solidFill>
                <a:latin typeface="+mn-lt"/>
                <a:ea typeface="Arial Unicode MS" pitchFamily="34" charset="-128"/>
                <a:cs typeface="Arial Unicode MS" pitchFamily="34" charset="-128"/>
              </a:rPr>
              <a:t>A. Simonov </a:t>
            </a:r>
            <a:endParaRPr lang="es-ES" sz="2000" b="1" dirty="0">
              <a:solidFill>
                <a:schemeClr val="accent1">
                  <a:lumMod val="50000"/>
                </a:schemeClr>
              </a:solidFill>
              <a:latin typeface="+mn-lt"/>
              <a:ea typeface="Arial Unicode MS" pitchFamily="34" charset="-128"/>
              <a:cs typeface="Arial Unicode MS" pitchFamily="34" charset="-128"/>
            </a:endParaRPr>
          </a:p>
          <a:p>
            <a:pPr algn="r">
              <a:spcBef>
                <a:spcPts val="0"/>
              </a:spcBef>
            </a:pPr>
            <a:r>
              <a:rPr lang="en-US" sz="2000" b="1" dirty="0" smtClean="0">
                <a:solidFill>
                  <a:schemeClr val="accent1">
                    <a:lumMod val="50000"/>
                  </a:schemeClr>
                </a:solidFill>
                <a:latin typeface="+mn-lt"/>
                <a:ea typeface="Arial Unicode MS" pitchFamily="34" charset="-128"/>
                <a:cs typeface="Arial Unicode MS" pitchFamily="34" charset="-128"/>
              </a:rPr>
              <a:t>Laboratory </a:t>
            </a:r>
            <a:r>
              <a:rPr lang="en-US" sz="2000" b="1" dirty="0">
                <a:solidFill>
                  <a:schemeClr val="accent1">
                    <a:lumMod val="50000"/>
                  </a:schemeClr>
                </a:solidFill>
                <a:latin typeface="+mn-lt"/>
                <a:ea typeface="Arial Unicode MS" pitchFamily="34" charset="-128"/>
                <a:cs typeface="Arial Unicode MS" pitchFamily="34" charset="-128"/>
              </a:rPr>
              <a:t>of Computational Mechanics, Bryansk State Technical University</a:t>
            </a:r>
            <a:r>
              <a:rPr lang="ru-RU" sz="2000" b="1" dirty="0">
                <a:solidFill>
                  <a:schemeClr val="accent1">
                    <a:lumMod val="50000"/>
                  </a:schemeClr>
                </a:solidFill>
                <a:latin typeface="+mn-lt"/>
                <a:ea typeface="Arial Unicode MS" pitchFamily="34" charset="-128"/>
                <a:cs typeface="Arial Unicode MS" pitchFamily="34" charset="-128"/>
              </a:rPr>
              <a:t> </a:t>
            </a:r>
            <a:r>
              <a:rPr lang="en-US" sz="2000" b="1" dirty="0">
                <a:solidFill>
                  <a:srgbClr val="00B050"/>
                </a:solidFill>
                <a:latin typeface="+mn-lt"/>
                <a:ea typeface="Arial Unicode MS" pitchFamily="34" charset="-128"/>
                <a:cs typeface="Arial Unicode MS" pitchFamily="34" charset="-128"/>
                <a:hlinkClick r:id="rId4"/>
              </a:rPr>
              <a:t>www.universalmechanism.com</a:t>
            </a:r>
            <a:endParaRPr lang="ru-RU" sz="2000" b="1" dirty="0">
              <a:solidFill>
                <a:srgbClr val="0070C0"/>
              </a:solidFill>
              <a:latin typeface="+mn-lt"/>
              <a:ea typeface="Arial Unicode MS" pitchFamily="34" charset="-128"/>
              <a:cs typeface="Arial Unicode MS" pitchFamily="34" charset="-128"/>
            </a:endParaRPr>
          </a:p>
        </p:txBody>
      </p:sp>
      <p:sp>
        <p:nvSpPr>
          <p:cNvPr id="3" name="TextBox 2"/>
          <p:cNvSpPr txBox="1"/>
          <p:nvPr/>
        </p:nvSpPr>
        <p:spPr>
          <a:xfrm>
            <a:off x="551421" y="4275574"/>
            <a:ext cx="8081351" cy="707886"/>
          </a:xfrm>
          <a:prstGeom prst="rect">
            <a:avLst/>
          </a:prstGeom>
          <a:noFill/>
        </p:spPr>
        <p:txBody>
          <a:bodyPr wrap="square" rtlCol="0">
            <a:spAutoFit/>
          </a:bodyPr>
          <a:lstStyle/>
          <a:p>
            <a:pPr algn="r"/>
            <a:r>
              <a:rPr lang="ru-RU" sz="2000" b="1" dirty="0" smtClean="0">
                <a:solidFill>
                  <a:schemeClr val="accent2">
                    <a:lumMod val="50000"/>
                  </a:schemeClr>
                </a:solidFill>
                <a:latin typeface="+mn-lt"/>
                <a:ea typeface="Arial Unicode MS"/>
              </a:rPr>
              <a:t>В. А. Симонов</a:t>
            </a:r>
          </a:p>
          <a:p>
            <a:pPr algn="r"/>
            <a:r>
              <a:rPr lang="ru-RU" sz="2000" b="1" dirty="0" smtClean="0">
                <a:solidFill>
                  <a:schemeClr val="accent2">
                    <a:lumMod val="50000"/>
                  </a:schemeClr>
                </a:solidFill>
                <a:latin typeface="+mn-lt"/>
                <a:ea typeface="Arial Unicode MS"/>
              </a:rPr>
              <a:t>Лаборатория вычислительная механика , БГТУ</a:t>
            </a:r>
            <a:endParaRPr lang="ru-RU" sz="2000" b="1" dirty="0">
              <a:solidFill>
                <a:schemeClr val="accent2">
                  <a:lumMod val="50000"/>
                </a:schemeClr>
              </a:solidFill>
              <a:latin typeface="+mn-lt"/>
              <a:ea typeface="Arial Unicode M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6" y="2"/>
            <a:ext cx="8612188" cy="746592"/>
          </a:xfrm>
        </p:spPr>
        <p:txBody>
          <a:bodyPr/>
          <a:lstStyle/>
          <a:p>
            <a:r>
              <a:rPr lang="ru-RU" sz="2200" dirty="0" smtClean="0"/>
              <a:t>Моделирование износа колес на полигонах эксплуатации</a:t>
            </a:r>
            <a:r>
              <a:rPr lang="en-US" sz="2200" dirty="0" smtClean="0"/>
              <a:t/>
            </a:r>
            <a:br>
              <a:rPr lang="en-US" sz="2200" dirty="0" smtClean="0"/>
            </a:br>
            <a:r>
              <a:rPr lang="en-US" sz="2200" dirty="0">
                <a:solidFill>
                  <a:schemeClr val="accent1">
                    <a:lumMod val="50000"/>
                  </a:schemeClr>
                </a:solidFill>
              </a:rPr>
              <a:t>Simulation of wheel wear at operation regions</a:t>
            </a:r>
            <a:endParaRPr lang="ru-RU" sz="2200" dirty="0"/>
          </a:p>
        </p:txBody>
      </p:sp>
      <p:sp>
        <p:nvSpPr>
          <p:cNvPr id="4" name="TextBox 3"/>
          <p:cNvSpPr txBox="1"/>
          <p:nvPr/>
        </p:nvSpPr>
        <p:spPr>
          <a:xfrm>
            <a:off x="397504" y="875613"/>
            <a:ext cx="3233440" cy="5047536"/>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en-US"/>
            </a:defPPr>
            <a:lvl1pPr lvl="0" algn="l">
              <a:defRPr sz="1600">
                <a:solidFill>
                  <a:schemeClr val="accent1">
                    <a:lumMod val="50000"/>
                  </a:schemeClr>
                </a:solidFill>
              </a:defRPr>
            </a:lvl1pPr>
          </a:lstStyle>
          <a:p>
            <a:r>
              <a:rPr lang="ru-RU" sz="1150" dirty="0" smtClean="0">
                <a:solidFill>
                  <a:schemeClr val="tx2"/>
                </a:solidFill>
              </a:rPr>
              <a:t>Анализ по показателю сопротивления движению показал, что в ряде случаев сравнение различных профилей между собой некорректно.</a:t>
            </a:r>
          </a:p>
          <a:p>
            <a:r>
              <a:rPr lang="ru-RU" sz="1150" dirty="0" smtClean="0">
                <a:solidFill>
                  <a:schemeClr val="tx2"/>
                </a:solidFill>
              </a:rPr>
              <a:t>Например профиль </a:t>
            </a:r>
            <a:r>
              <a:rPr lang="ru-RU" sz="1150" dirty="0">
                <a:solidFill>
                  <a:schemeClr val="tx2"/>
                </a:solidFill>
              </a:rPr>
              <a:t>З</a:t>
            </a:r>
            <a:r>
              <a:rPr lang="ru-RU" sz="1150" dirty="0" smtClean="0">
                <a:solidFill>
                  <a:schemeClr val="tx2"/>
                </a:solidFill>
              </a:rPr>
              <a:t>инюка-Никитского в некоторых условиях имеет большее сопротивление движению чем другие профили. При этом ресурс до переточки у него может быть выше. Это связано с тем, что сопротивление движению отражает объемный износ, который у этого профиля выше за счет того, что износу подвержена поверхность, которая больше, чем у других профилей. При этом износ толщины гребня, которая измеряется на определенном уровне оказывается </a:t>
            </a:r>
            <a:r>
              <a:rPr lang="ru-RU" sz="1150" dirty="0" smtClean="0">
                <a:solidFill>
                  <a:schemeClr val="tx2"/>
                </a:solidFill>
              </a:rPr>
              <a:t>меньше</a:t>
            </a:r>
            <a:r>
              <a:rPr lang="en-US" sz="1150" dirty="0">
                <a:solidFill>
                  <a:schemeClr val="tx2"/>
                </a:solidFill>
              </a:rPr>
              <a:t>.</a:t>
            </a:r>
            <a:endParaRPr lang="en-US" sz="1150" dirty="0" smtClean="0">
              <a:solidFill>
                <a:schemeClr val="tx2"/>
              </a:solidFill>
            </a:endParaRPr>
          </a:p>
          <a:p>
            <a:r>
              <a:rPr lang="en-US" sz="1150" dirty="0"/>
              <a:t>Analysis of the indicator of resistance to movement showed that in some cases the comparison of different profiles with each other is incorrect.</a:t>
            </a:r>
          </a:p>
          <a:p>
            <a:r>
              <a:rPr lang="en-US" sz="1150" dirty="0"/>
              <a:t>For example, the </a:t>
            </a:r>
            <a:r>
              <a:rPr lang="en-US" sz="1150" dirty="0" err="1"/>
              <a:t>Zinyuk-Nikitsky</a:t>
            </a:r>
            <a:r>
              <a:rPr lang="en-US" sz="1150" dirty="0"/>
              <a:t> profile in some conditions has greater resistance to movement than other profiles. In this case, the resource before the re-sharpening it may be higher. This is due to the fact that the resistance to movement reflects volumetric wear, which is higher in this profile due to the fact that the surface is subject to wear, which is larger than that of other profiles. In this case, the wear of the thickness of the </a:t>
            </a:r>
            <a:r>
              <a:rPr lang="en-US" sz="1150" dirty="0" smtClean="0"/>
              <a:t>flange, </a:t>
            </a:r>
            <a:r>
              <a:rPr lang="en-US" sz="1150" dirty="0"/>
              <a:t>which is measured at a certain level, is </a:t>
            </a:r>
            <a:r>
              <a:rPr lang="en-US" sz="1150" dirty="0" smtClean="0"/>
              <a:t>less.</a:t>
            </a:r>
            <a:endParaRPr lang="ru-RU" sz="1150" dirty="0" smtClean="0"/>
          </a:p>
        </p:txBody>
      </p:sp>
      <p:pic>
        <p:nvPicPr>
          <p:cNvPr id="160" name="Рисунок 159"/>
          <p:cNvPicPr>
            <a:picLocks noChangeAspect="1"/>
          </p:cNvPicPr>
          <p:nvPr/>
        </p:nvPicPr>
        <p:blipFill rotWithShape="1">
          <a:blip r:embed="rId2"/>
          <a:srcRect l="5923" r="5544"/>
          <a:stretch/>
        </p:blipFill>
        <p:spPr>
          <a:xfrm>
            <a:off x="3657598" y="875613"/>
            <a:ext cx="5139050" cy="3930067"/>
          </a:xfrm>
          <a:prstGeom prst="rect">
            <a:avLst/>
          </a:prstGeom>
        </p:spPr>
      </p:pic>
      <p:pic>
        <p:nvPicPr>
          <p:cNvPr id="161" name="Рисунок 160"/>
          <p:cNvPicPr>
            <a:picLocks noChangeAspect="1"/>
          </p:cNvPicPr>
          <p:nvPr/>
        </p:nvPicPr>
        <p:blipFill>
          <a:blip r:embed="rId3"/>
          <a:stretch>
            <a:fillRect/>
          </a:stretch>
        </p:blipFill>
        <p:spPr>
          <a:xfrm>
            <a:off x="3649122" y="5430146"/>
            <a:ext cx="2863438" cy="1046333"/>
          </a:xfrm>
          <a:prstGeom prst="rect">
            <a:avLst/>
          </a:prstGeom>
        </p:spPr>
      </p:pic>
      <p:pic>
        <p:nvPicPr>
          <p:cNvPr id="162" name="Рисунок 161"/>
          <p:cNvPicPr>
            <a:picLocks noChangeAspect="1"/>
          </p:cNvPicPr>
          <p:nvPr/>
        </p:nvPicPr>
        <p:blipFill>
          <a:blip r:embed="rId4"/>
          <a:stretch>
            <a:fillRect/>
          </a:stretch>
        </p:blipFill>
        <p:spPr>
          <a:xfrm>
            <a:off x="6684099" y="5430146"/>
            <a:ext cx="1969688" cy="1046333"/>
          </a:xfrm>
          <a:prstGeom prst="rect">
            <a:avLst/>
          </a:prstGeom>
        </p:spPr>
      </p:pic>
      <p:cxnSp>
        <p:nvCxnSpPr>
          <p:cNvPr id="164" name="Прямая со стрелкой 163"/>
          <p:cNvCxnSpPr/>
          <p:nvPr/>
        </p:nvCxnSpPr>
        <p:spPr bwMode="auto">
          <a:xfrm flipV="1">
            <a:off x="7540689" y="5839236"/>
            <a:ext cx="275738" cy="12824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9" name="Прямоугольник 8"/>
          <p:cNvSpPr/>
          <p:nvPr/>
        </p:nvSpPr>
        <p:spPr>
          <a:xfrm>
            <a:off x="3759201" y="4788050"/>
            <a:ext cx="5141913" cy="523220"/>
          </a:xfrm>
          <a:prstGeom prst="rect">
            <a:avLst/>
          </a:prstGeom>
        </p:spPr>
        <p:txBody>
          <a:bodyPr wrap="square">
            <a:spAutoFit/>
          </a:bodyPr>
          <a:lstStyle/>
          <a:p>
            <a:r>
              <a:rPr lang="ru-RU" b="1" dirty="0">
                <a:latin typeface="Calibri" panose="020F0502020204030204" pitchFamily="34" charset="0"/>
                <a:ea typeface="Calibri" panose="020F0502020204030204" pitchFamily="34" charset="0"/>
                <a:cs typeface="Times New Roman" panose="02020603050405020304" pitchFamily="18" charset="0"/>
              </a:rPr>
              <a:t>Общая схема численных экспериментов </a:t>
            </a:r>
            <a:r>
              <a:rPr lang="ru-RU" b="1" dirty="0" smtClean="0">
                <a:latin typeface="Calibri" panose="020F0502020204030204" pitchFamily="34" charset="0"/>
                <a:ea typeface="Calibri" panose="020F0502020204030204" pitchFamily="34" charset="0"/>
                <a:cs typeface="Times New Roman" panose="02020603050405020304" pitchFamily="18" charset="0"/>
              </a:rPr>
              <a:t>для</a:t>
            </a:r>
            <a:r>
              <a:rPr lang="en-US" b="1" dirty="0" smtClean="0">
                <a:latin typeface="Calibri" panose="020F0502020204030204" pitchFamily="34" charset="0"/>
                <a:ea typeface="Calibri" panose="020F0502020204030204" pitchFamily="34" charset="0"/>
                <a:cs typeface="Times New Roman" panose="02020603050405020304" pitchFamily="18" charset="0"/>
              </a:rPr>
              <a:t> </a:t>
            </a:r>
            <a:r>
              <a:rPr lang="ru-RU" b="1" dirty="0" smtClean="0">
                <a:latin typeface="Calibri" panose="020F0502020204030204" pitchFamily="34" charset="0"/>
                <a:ea typeface="Calibri" panose="020F0502020204030204" pitchFamily="34" charset="0"/>
                <a:cs typeface="Times New Roman" panose="02020603050405020304" pitchFamily="18" charset="0"/>
              </a:rPr>
              <a:t> </a:t>
            </a:r>
            <a:r>
              <a:rPr lang="ru-RU" b="1" dirty="0">
                <a:latin typeface="Calibri" panose="020F0502020204030204" pitchFamily="34" charset="0"/>
                <a:ea typeface="Calibri" panose="020F0502020204030204" pitchFamily="34" charset="0"/>
                <a:cs typeface="Times New Roman" panose="02020603050405020304" pitchFamily="18" charset="0"/>
              </a:rPr>
              <a:t>анализа факторов </a:t>
            </a:r>
            <a:endParaRPr lang="en-US" b="1" dirty="0" smtClean="0">
              <a:latin typeface="Calibri" panose="020F0502020204030204" pitchFamily="34" charset="0"/>
              <a:ea typeface="Calibri" panose="020F0502020204030204" pitchFamily="34" charset="0"/>
              <a:cs typeface="Times New Roman" panose="02020603050405020304" pitchFamily="18" charset="0"/>
            </a:endParaRPr>
          </a:p>
          <a:p>
            <a:r>
              <a:rPr lang="en-US" b="1" dirty="0">
                <a:solidFill>
                  <a:schemeClr val="accent1">
                    <a:lumMod val="50000"/>
                  </a:schemeClr>
                </a:solidFill>
              </a:rPr>
              <a:t>General scheme of numerical experiments for factor analysis</a:t>
            </a:r>
            <a:endParaRPr lang="ru-RU" b="1" dirty="0">
              <a:solidFill>
                <a:schemeClr val="accent1">
                  <a:lumMod val="50000"/>
                </a:schemeClr>
              </a:solidFill>
            </a:endParaRPr>
          </a:p>
        </p:txBody>
      </p:sp>
    </p:spTree>
    <p:extLst>
      <p:ext uri="{BB962C8B-B14F-4D97-AF65-F5344CB8AC3E}">
        <p14:creationId xmlns:p14="http://schemas.microsoft.com/office/powerpoint/2010/main" val="34558134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6" y="2"/>
            <a:ext cx="8612188" cy="746592"/>
          </a:xfrm>
        </p:spPr>
        <p:txBody>
          <a:bodyPr/>
          <a:lstStyle/>
          <a:p>
            <a:r>
              <a:rPr lang="ru-RU" sz="2200" dirty="0" smtClean="0"/>
              <a:t>Моделирование износа колес на полигонах эксплуатации</a:t>
            </a:r>
            <a:r>
              <a:rPr lang="en-US" sz="2200" dirty="0" smtClean="0"/>
              <a:t/>
            </a:r>
            <a:br>
              <a:rPr lang="en-US" sz="2200" dirty="0" smtClean="0"/>
            </a:br>
            <a:r>
              <a:rPr lang="en-US" sz="2200" dirty="0">
                <a:solidFill>
                  <a:schemeClr val="accent1">
                    <a:lumMod val="50000"/>
                  </a:schemeClr>
                </a:solidFill>
              </a:rPr>
              <a:t>Simulation of wheel wear at operation regions</a:t>
            </a:r>
            <a:endParaRPr lang="ru-RU" sz="2200" dirty="0"/>
          </a:p>
        </p:txBody>
      </p:sp>
      <p:sp>
        <p:nvSpPr>
          <p:cNvPr id="4" name="TextBox 3"/>
          <p:cNvSpPr txBox="1"/>
          <p:nvPr/>
        </p:nvSpPr>
        <p:spPr>
          <a:xfrm>
            <a:off x="288926" y="814655"/>
            <a:ext cx="4376413" cy="623248"/>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lIns="54000" rIns="18000" rtlCol="0">
            <a:spAutoFit/>
          </a:bodyPr>
          <a:lstStyle>
            <a:defPPr>
              <a:defRPr lang="en-US"/>
            </a:defPPr>
            <a:lvl1pPr lvl="0" algn="l">
              <a:defRPr sz="1600">
                <a:solidFill>
                  <a:schemeClr val="accent1">
                    <a:lumMod val="50000"/>
                  </a:schemeClr>
                </a:solidFill>
              </a:defRPr>
            </a:lvl1pPr>
          </a:lstStyle>
          <a:p>
            <a:r>
              <a:rPr lang="en-US" sz="1050" u="sng" dirty="0"/>
              <a:t>For electric locomotive with wheel profiles according to GOST 11018-2012 </a:t>
            </a:r>
          </a:p>
          <a:p>
            <a:r>
              <a:rPr lang="ru-RU" sz="1200" dirty="0" smtClean="0">
                <a:solidFill>
                  <a:schemeClr val="tx1"/>
                </a:solidFill>
              </a:rPr>
              <a:t>Силы </a:t>
            </a:r>
            <a:r>
              <a:rPr lang="ru-RU" sz="1200" dirty="0">
                <a:solidFill>
                  <a:schemeClr val="tx1"/>
                </a:solidFill>
              </a:rPr>
              <a:t>тяги снижают сопротивление движению в </a:t>
            </a:r>
            <a:r>
              <a:rPr lang="ru-RU" sz="1200" dirty="0">
                <a:solidFill>
                  <a:schemeClr val="tx1"/>
                </a:solidFill>
              </a:rPr>
              <a:t>крутых </a:t>
            </a:r>
            <a:r>
              <a:rPr lang="ru-RU" sz="1200" dirty="0">
                <a:solidFill>
                  <a:schemeClr val="tx1"/>
                </a:solidFill>
              </a:rPr>
              <a:t>кривых</a:t>
            </a:r>
            <a:r>
              <a:rPr lang="ru-RU" sz="1200" dirty="0" smtClean="0">
                <a:solidFill>
                  <a:schemeClr val="tx1"/>
                </a:solidFill>
              </a:rPr>
              <a:t>;</a:t>
            </a:r>
            <a:r>
              <a:rPr lang="en-US" sz="1200" dirty="0">
                <a:solidFill>
                  <a:schemeClr val="tx1"/>
                </a:solidFill>
              </a:rPr>
              <a:t> </a:t>
            </a:r>
            <a:r>
              <a:rPr lang="en-US" sz="1200" dirty="0"/>
              <a:t>Thrust forces reduce resistance to movement in steep </a:t>
            </a:r>
            <a:r>
              <a:rPr lang="en-US" sz="1200" dirty="0" smtClean="0"/>
              <a:t>curves</a:t>
            </a:r>
            <a:r>
              <a:rPr lang="en-US" sz="1200" dirty="0"/>
              <a:t>.</a:t>
            </a:r>
            <a:endParaRPr lang="ru-RU" sz="1200" dirty="0"/>
          </a:p>
        </p:txBody>
      </p:sp>
      <p:pic>
        <p:nvPicPr>
          <p:cNvPr id="10" name="Рисунок 9"/>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19767" y="1467549"/>
            <a:ext cx="3162609" cy="1871928"/>
          </a:xfrm>
          <a:prstGeom prst="rect">
            <a:avLst/>
          </a:prstGeom>
          <a:noFill/>
        </p:spPr>
      </p:pic>
      <p:pic>
        <p:nvPicPr>
          <p:cNvPr id="11" name="Рисунок 10"/>
          <p:cNvPicPr>
            <a:picLocks noChangeAspect="1"/>
          </p:cNvPicPr>
          <p:nvPr/>
        </p:nvPicPr>
        <p:blipFill>
          <a:blip r:embed="rId4"/>
          <a:stretch>
            <a:fillRect/>
          </a:stretch>
        </p:blipFill>
        <p:spPr>
          <a:xfrm>
            <a:off x="400686" y="1467549"/>
            <a:ext cx="3413858" cy="1889002"/>
          </a:xfrm>
          <a:prstGeom prst="rect">
            <a:avLst/>
          </a:prstGeom>
        </p:spPr>
      </p:pic>
      <p:pic>
        <p:nvPicPr>
          <p:cNvPr id="18" name="Рисунок 17"/>
          <p:cNvPicPr>
            <a:picLocks noChangeAspect="1"/>
          </p:cNvPicPr>
          <p:nvPr/>
        </p:nvPicPr>
        <p:blipFill>
          <a:blip r:embed="rId5"/>
          <a:stretch>
            <a:fillRect/>
          </a:stretch>
        </p:blipFill>
        <p:spPr>
          <a:xfrm>
            <a:off x="407244" y="4161137"/>
            <a:ext cx="3415673" cy="1893259"/>
          </a:xfrm>
          <a:prstGeom prst="rect">
            <a:avLst/>
          </a:prstGeom>
        </p:spPr>
      </p:pic>
      <p:pic>
        <p:nvPicPr>
          <p:cNvPr id="19" name="Рисунок 18"/>
          <p:cNvPicPr>
            <a:picLocks noChangeAspect="1"/>
          </p:cNvPicPr>
          <p:nvPr/>
        </p:nvPicPr>
        <p:blipFill>
          <a:blip r:embed="rId6"/>
          <a:stretch>
            <a:fillRect/>
          </a:stretch>
        </p:blipFill>
        <p:spPr>
          <a:xfrm>
            <a:off x="5638769" y="4152277"/>
            <a:ext cx="3143607" cy="1721214"/>
          </a:xfrm>
          <a:prstGeom prst="rect">
            <a:avLst/>
          </a:prstGeom>
        </p:spPr>
      </p:pic>
      <p:sp>
        <p:nvSpPr>
          <p:cNvPr id="20" name="Прямоугольник 19"/>
          <p:cNvSpPr/>
          <p:nvPr/>
        </p:nvSpPr>
        <p:spPr>
          <a:xfrm>
            <a:off x="4099751" y="2735681"/>
            <a:ext cx="1214058" cy="584775"/>
          </a:xfrm>
          <a:prstGeom prst="rect">
            <a:avLst/>
          </a:prstGeom>
        </p:spPr>
        <p:txBody>
          <a:bodyPr wrap="square">
            <a:spAutoFit/>
          </a:bodyPr>
          <a:lstStyle/>
          <a:p>
            <a:r>
              <a:rPr lang="en-US" sz="1600" dirty="0"/>
              <a:t>E</a:t>
            </a:r>
            <a:r>
              <a:rPr lang="en-US" sz="1600" dirty="0" smtClean="0"/>
              <a:t>lectric </a:t>
            </a:r>
            <a:r>
              <a:rPr lang="en-US" sz="1600" dirty="0"/>
              <a:t>locomotive</a:t>
            </a:r>
            <a:endParaRPr lang="ru-RU" sz="1600" dirty="0"/>
          </a:p>
        </p:txBody>
      </p:sp>
      <p:sp>
        <p:nvSpPr>
          <p:cNvPr id="21" name="Прямоугольник 20"/>
          <p:cNvSpPr/>
          <p:nvPr/>
        </p:nvSpPr>
        <p:spPr>
          <a:xfrm>
            <a:off x="4123814" y="5147605"/>
            <a:ext cx="1214058" cy="584775"/>
          </a:xfrm>
          <a:prstGeom prst="rect">
            <a:avLst/>
          </a:prstGeom>
        </p:spPr>
        <p:txBody>
          <a:bodyPr wrap="square">
            <a:spAutoFit/>
          </a:bodyPr>
          <a:lstStyle/>
          <a:p>
            <a:r>
              <a:rPr lang="en-US" sz="1600" dirty="0" smtClean="0"/>
              <a:t>Diesel </a:t>
            </a:r>
            <a:r>
              <a:rPr lang="en-US" sz="1600" dirty="0"/>
              <a:t>locomotive</a:t>
            </a:r>
            <a:endParaRPr lang="ru-RU" sz="1600" dirty="0"/>
          </a:p>
        </p:txBody>
      </p:sp>
      <p:pic>
        <p:nvPicPr>
          <p:cNvPr id="22" name="Google Shape;252;g95a384a9ab_0_114"/>
          <p:cNvPicPr preferRelativeResize="0"/>
          <p:nvPr/>
        </p:nvPicPr>
        <p:blipFill>
          <a:blip r:embed="rId7">
            <a:alphaModFix/>
          </a:blip>
          <a:stretch>
            <a:fillRect/>
          </a:stretch>
        </p:blipFill>
        <p:spPr>
          <a:xfrm>
            <a:off x="4226062" y="4587723"/>
            <a:ext cx="1111810" cy="598441"/>
          </a:xfrm>
          <a:prstGeom prst="rect">
            <a:avLst/>
          </a:prstGeom>
          <a:noFill/>
          <a:ln>
            <a:noFill/>
          </a:ln>
        </p:spPr>
      </p:pic>
      <p:pic>
        <p:nvPicPr>
          <p:cNvPr id="23" name="Google Shape;253;g95a384a9ab_0_114"/>
          <p:cNvPicPr preferRelativeResize="0"/>
          <p:nvPr/>
        </p:nvPicPr>
        <p:blipFill>
          <a:blip r:embed="rId8">
            <a:alphaModFix/>
          </a:blip>
          <a:stretch>
            <a:fillRect/>
          </a:stretch>
        </p:blipFill>
        <p:spPr>
          <a:xfrm>
            <a:off x="4226455" y="2226426"/>
            <a:ext cx="1008776" cy="563167"/>
          </a:xfrm>
          <a:prstGeom prst="rect">
            <a:avLst/>
          </a:prstGeom>
          <a:noFill/>
          <a:ln>
            <a:noFill/>
          </a:ln>
        </p:spPr>
      </p:pic>
      <p:sp>
        <p:nvSpPr>
          <p:cNvPr id="24" name="TextBox 23"/>
          <p:cNvSpPr txBox="1"/>
          <p:nvPr/>
        </p:nvSpPr>
        <p:spPr>
          <a:xfrm>
            <a:off x="400686" y="3552113"/>
            <a:ext cx="4261749" cy="592470"/>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en-US"/>
            </a:defPPr>
            <a:lvl1pPr lvl="0" algn="l">
              <a:defRPr sz="1600">
                <a:solidFill>
                  <a:schemeClr val="accent1">
                    <a:lumMod val="50000"/>
                  </a:schemeClr>
                </a:solidFill>
              </a:defRPr>
            </a:lvl1pPr>
          </a:lstStyle>
          <a:p>
            <a:r>
              <a:rPr lang="en-US" sz="1050" u="sng" dirty="0"/>
              <a:t>For diesel locomotive with wheel profiles according to GOST 11018-2012</a:t>
            </a:r>
          </a:p>
          <a:p>
            <a:r>
              <a:rPr lang="ru-RU" sz="1100" dirty="0" smtClean="0">
                <a:solidFill>
                  <a:schemeClr val="tx1"/>
                </a:solidFill>
              </a:rPr>
              <a:t>Силы тяги </a:t>
            </a:r>
            <a:r>
              <a:rPr lang="ru-RU" sz="1100" dirty="0" smtClean="0">
                <a:solidFill>
                  <a:schemeClr val="tx1"/>
                </a:solidFill>
              </a:rPr>
              <a:t>не </a:t>
            </a:r>
            <a:r>
              <a:rPr lang="ru-RU" sz="1100" dirty="0" smtClean="0">
                <a:solidFill>
                  <a:schemeClr val="tx1"/>
                </a:solidFill>
              </a:rPr>
              <a:t>снижают </a:t>
            </a:r>
            <a:r>
              <a:rPr lang="ru-RU" sz="1100" dirty="0" smtClean="0">
                <a:solidFill>
                  <a:schemeClr val="tx1"/>
                </a:solidFill>
              </a:rPr>
              <a:t>сопротивление движению в </a:t>
            </a:r>
            <a:r>
              <a:rPr lang="ru-RU" sz="1100" dirty="0">
                <a:solidFill>
                  <a:schemeClr val="tx1"/>
                </a:solidFill>
              </a:rPr>
              <a:t>крутых </a:t>
            </a:r>
            <a:r>
              <a:rPr lang="ru-RU" sz="1100" dirty="0" smtClean="0">
                <a:solidFill>
                  <a:schemeClr val="tx1"/>
                </a:solidFill>
              </a:rPr>
              <a:t>кривых</a:t>
            </a:r>
            <a:r>
              <a:rPr lang="ru-RU" sz="1100" dirty="0" smtClean="0">
                <a:solidFill>
                  <a:schemeClr val="tx1"/>
                </a:solidFill>
              </a:rPr>
              <a:t>;</a:t>
            </a:r>
            <a:endParaRPr lang="ru-RU" sz="1100" dirty="0" smtClean="0">
              <a:solidFill>
                <a:schemeClr val="tx1"/>
              </a:solidFill>
            </a:endParaRPr>
          </a:p>
          <a:p>
            <a:r>
              <a:rPr lang="en-US" sz="1100" dirty="0" smtClean="0"/>
              <a:t>Thrust </a:t>
            </a:r>
            <a:r>
              <a:rPr lang="en-US" sz="1100" dirty="0"/>
              <a:t>forces do not reduce resistance to movement in steep curves</a:t>
            </a:r>
            <a:r>
              <a:rPr lang="en-US" sz="1100" dirty="0" smtClean="0"/>
              <a:t>;</a:t>
            </a:r>
            <a:endParaRPr lang="en-US" sz="1100" dirty="0"/>
          </a:p>
        </p:txBody>
      </p:sp>
      <p:sp>
        <p:nvSpPr>
          <p:cNvPr id="13" name="TextBox 12"/>
          <p:cNvSpPr txBox="1"/>
          <p:nvPr/>
        </p:nvSpPr>
        <p:spPr>
          <a:xfrm>
            <a:off x="4662435" y="817637"/>
            <a:ext cx="4261749" cy="623248"/>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en-US"/>
            </a:defPPr>
            <a:lvl1pPr lvl="0" algn="l">
              <a:defRPr sz="1600">
                <a:solidFill>
                  <a:schemeClr val="accent1">
                    <a:lumMod val="50000"/>
                  </a:schemeClr>
                </a:solidFill>
              </a:defRPr>
            </a:lvl1pPr>
          </a:lstStyle>
          <a:p>
            <a:r>
              <a:rPr lang="en-US" sz="1050" u="sng" dirty="0"/>
              <a:t>For electric locomotive with wheel profiles according to GOST 11018-2012 </a:t>
            </a:r>
          </a:p>
          <a:p>
            <a:r>
              <a:rPr lang="ru-RU" sz="1200" dirty="0" smtClean="0">
                <a:solidFill>
                  <a:schemeClr val="tx1"/>
                </a:solidFill>
              </a:rPr>
              <a:t>Действие </a:t>
            </a:r>
            <a:r>
              <a:rPr lang="ru-RU" sz="1200" dirty="0">
                <a:solidFill>
                  <a:schemeClr val="tx1"/>
                </a:solidFill>
              </a:rPr>
              <a:t>смазки дает эффект только в крутых кривых.</a:t>
            </a:r>
          </a:p>
          <a:p>
            <a:r>
              <a:rPr lang="en-US" sz="1200" dirty="0" smtClean="0"/>
              <a:t>The </a:t>
            </a:r>
            <a:r>
              <a:rPr lang="en-US" sz="1200" dirty="0"/>
              <a:t>action of the lubricant gives the effect only in steep </a:t>
            </a:r>
            <a:r>
              <a:rPr lang="en-US" sz="1200" dirty="0" smtClean="0"/>
              <a:t>curves.</a:t>
            </a:r>
            <a:endParaRPr lang="ru-RU" sz="1200" dirty="0"/>
          </a:p>
        </p:txBody>
      </p:sp>
      <p:sp>
        <p:nvSpPr>
          <p:cNvPr id="14" name="TextBox 13"/>
          <p:cNvSpPr txBox="1"/>
          <p:nvPr/>
        </p:nvSpPr>
        <p:spPr>
          <a:xfrm>
            <a:off x="4662435" y="3553413"/>
            <a:ext cx="4261749" cy="592470"/>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en-US"/>
            </a:defPPr>
            <a:lvl1pPr lvl="0" algn="l">
              <a:defRPr sz="1600">
                <a:solidFill>
                  <a:schemeClr val="accent1">
                    <a:lumMod val="50000"/>
                  </a:schemeClr>
                </a:solidFill>
              </a:defRPr>
            </a:lvl1pPr>
          </a:lstStyle>
          <a:p>
            <a:r>
              <a:rPr lang="en-US" sz="1050" u="sng" dirty="0"/>
              <a:t>For diesel locomotive with wheel profiles according to GOST 11018-2012</a:t>
            </a:r>
          </a:p>
          <a:p>
            <a:r>
              <a:rPr lang="ru-RU" sz="1100" dirty="0" smtClean="0"/>
              <a:t>Смазка эффективна не только в крутых кривых;</a:t>
            </a:r>
            <a:endParaRPr lang="en-US" sz="1100" dirty="0" smtClean="0"/>
          </a:p>
          <a:p>
            <a:r>
              <a:rPr lang="en-US" sz="1100" dirty="0"/>
              <a:t>Lubrication is effective not only in steep </a:t>
            </a:r>
            <a:r>
              <a:rPr lang="en-US" sz="1100" dirty="0" smtClean="0"/>
              <a:t>curves</a:t>
            </a:r>
            <a:r>
              <a:rPr lang="ru-RU" sz="1100" dirty="0" smtClean="0"/>
              <a:t>.</a:t>
            </a:r>
            <a:endParaRPr lang="ru-RU" sz="1100" dirty="0" smtClean="0"/>
          </a:p>
        </p:txBody>
      </p:sp>
    </p:spTree>
    <p:extLst>
      <p:ext uri="{BB962C8B-B14F-4D97-AF65-F5344CB8AC3E}">
        <p14:creationId xmlns:p14="http://schemas.microsoft.com/office/powerpoint/2010/main" val="1535979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6" y="2"/>
            <a:ext cx="8612188" cy="746592"/>
          </a:xfrm>
        </p:spPr>
        <p:txBody>
          <a:bodyPr/>
          <a:lstStyle/>
          <a:p>
            <a:r>
              <a:rPr lang="ru-RU" sz="2200" dirty="0" smtClean="0"/>
              <a:t>Моделирование износа колес на полигонах эксплуатации</a:t>
            </a:r>
            <a:r>
              <a:rPr lang="en-US" sz="2200" dirty="0" smtClean="0"/>
              <a:t/>
            </a:r>
            <a:br>
              <a:rPr lang="en-US" sz="2200" dirty="0" smtClean="0"/>
            </a:br>
            <a:r>
              <a:rPr lang="en-US" sz="2200" dirty="0">
                <a:solidFill>
                  <a:schemeClr val="accent1">
                    <a:lumMod val="50000"/>
                  </a:schemeClr>
                </a:solidFill>
              </a:rPr>
              <a:t>Simulation of wheel wear at operation regions</a:t>
            </a:r>
            <a:endParaRPr lang="ru-RU" sz="2200" dirty="0"/>
          </a:p>
        </p:txBody>
      </p:sp>
      <p:sp>
        <p:nvSpPr>
          <p:cNvPr id="13" name="Прямоугольник 12"/>
          <p:cNvSpPr/>
          <p:nvPr/>
        </p:nvSpPr>
        <p:spPr>
          <a:xfrm>
            <a:off x="288926" y="1400963"/>
            <a:ext cx="8612188" cy="1815882"/>
          </a:xfrm>
          <a:prstGeom prst="rect">
            <a:avLst/>
          </a:prstGeom>
        </p:spPr>
        <p:txBody>
          <a:bodyPr wrap="square">
            <a:spAutoFit/>
          </a:bodyPr>
          <a:lstStyle/>
          <a:p>
            <a:pPr marL="285750" indent="-285750" algn="l">
              <a:buFont typeface="Wingdings" panose="05000000000000000000" pitchFamily="2" charset="2"/>
              <a:buChar char="Ø"/>
            </a:pPr>
            <a:r>
              <a:rPr lang="ru-RU" sz="1600" dirty="0" smtClean="0">
                <a:latin typeface="Calibri" panose="020F0502020204030204" pitchFamily="34" charset="0"/>
                <a:cs typeface="Calibri" panose="020F0502020204030204" pitchFamily="34" charset="0"/>
              </a:rPr>
              <a:t>Разработан инструмент ООПК  (Оперативной Оценки Профилей Колес), который  предусматривает сравнение полигонов </a:t>
            </a:r>
            <a:r>
              <a:rPr lang="ru-RU" sz="1600" dirty="0" smtClean="0">
                <a:latin typeface="Calibri" panose="020F0502020204030204" pitchFamily="34" charset="0"/>
                <a:cs typeface="Calibri" panose="020F0502020204030204" pitchFamily="34" charset="0"/>
              </a:rPr>
              <a:t>эксплуатации </a:t>
            </a:r>
            <a:r>
              <a:rPr lang="ru-RU" sz="1600" dirty="0" smtClean="0">
                <a:latin typeface="Calibri" panose="020F0502020204030204" pitchFamily="34" charset="0"/>
                <a:cs typeface="Calibri" panose="020F0502020204030204" pitchFamily="34" charset="0"/>
              </a:rPr>
              <a:t>между собой при использовании на них конкретных профилей колес. </a:t>
            </a:r>
          </a:p>
          <a:p>
            <a:pPr marL="285750" indent="-285750" algn="l">
              <a:buFont typeface="Wingdings" panose="05000000000000000000" pitchFamily="2" charset="2"/>
              <a:buChar char="Ø"/>
            </a:pPr>
            <a:r>
              <a:rPr lang="ru-RU" sz="1600" dirty="0" smtClean="0">
                <a:latin typeface="Calibri" panose="020F0502020204030204" pitchFamily="34" charset="0"/>
                <a:cs typeface="Calibri" panose="020F0502020204030204" pitchFamily="34" charset="0"/>
              </a:rPr>
              <a:t>Он не предназначен для непосредственного сравнения между собой разных профилей колес на одном и том же полигоне. </a:t>
            </a:r>
          </a:p>
          <a:p>
            <a:pPr marL="285750" indent="-285750" algn="l">
              <a:buFont typeface="Wingdings" panose="05000000000000000000" pitchFamily="2" charset="2"/>
              <a:buChar char="Ø"/>
            </a:pPr>
            <a:r>
              <a:rPr lang="ru-RU" sz="1600" dirty="0" smtClean="0">
                <a:latin typeface="Calibri" panose="020F0502020204030204" pitchFamily="34" charset="0"/>
                <a:cs typeface="Calibri" panose="020F0502020204030204" pitchFamily="34" charset="0"/>
              </a:rPr>
              <a:t>Для </a:t>
            </a:r>
            <a:r>
              <a:rPr lang="ru-RU" sz="1600" dirty="0">
                <a:latin typeface="Calibri" panose="020F0502020204030204" pitchFamily="34" charset="0"/>
                <a:cs typeface="Calibri" panose="020F0502020204030204" pitchFamily="34" charset="0"/>
              </a:rPr>
              <a:t>сравнения разных профилей колес на одном и том же полигоне нужно пользоваться правилами, которые разработаны отдельно для электровозов и </a:t>
            </a:r>
            <a:r>
              <a:rPr lang="ru-RU" sz="1600" dirty="0" smtClean="0">
                <a:latin typeface="Calibri" panose="020F0502020204030204" pitchFamily="34" charset="0"/>
                <a:cs typeface="Calibri" panose="020F0502020204030204" pitchFamily="34" charset="0"/>
              </a:rPr>
              <a:t>тепловозов.</a:t>
            </a:r>
            <a:endParaRPr lang="en-US" sz="1600" dirty="0">
              <a:latin typeface="Calibri" panose="020F0502020204030204" pitchFamily="34" charset="0"/>
              <a:cs typeface="Calibri" panose="020F0502020204030204" pitchFamily="34" charset="0"/>
            </a:endParaRPr>
          </a:p>
        </p:txBody>
      </p:sp>
      <p:sp>
        <p:nvSpPr>
          <p:cNvPr id="3" name="Прямоугольник 2"/>
          <p:cNvSpPr/>
          <p:nvPr/>
        </p:nvSpPr>
        <p:spPr>
          <a:xfrm>
            <a:off x="375410" y="4151630"/>
            <a:ext cx="8612188" cy="1569660"/>
          </a:xfrm>
          <a:prstGeom prst="rect">
            <a:avLst/>
          </a:prstGeom>
        </p:spPr>
        <p:txBody>
          <a:bodyPr wrap="square">
            <a:spAutoFit/>
          </a:bodyPr>
          <a:lstStyle/>
          <a:p>
            <a:pPr marL="285750" indent="-285750" algn="l">
              <a:buFont typeface="Wingdings" panose="05000000000000000000" pitchFamily="2" charset="2"/>
              <a:buChar char="Ø"/>
            </a:pPr>
            <a:r>
              <a:rPr lang="ru-RU" sz="1600" dirty="0">
                <a:solidFill>
                  <a:schemeClr val="accent1">
                    <a:lumMod val="50000"/>
                  </a:schemeClr>
                </a:solidFill>
                <a:latin typeface="Calibri" panose="020F0502020204030204" pitchFamily="34" charset="0"/>
                <a:cs typeface="Calibri" panose="020F0502020204030204" pitchFamily="34" charset="0"/>
              </a:rPr>
              <a:t>A </a:t>
            </a:r>
            <a:r>
              <a:rPr lang="ru-RU" sz="1600" dirty="0" err="1">
                <a:solidFill>
                  <a:schemeClr val="accent1">
                    <a:lumMod val="50000"/>
                  </a:schemeClr>
                </a:solidFill>
                <a:latin typeface="Calibri" panose="020F0502020204030204" pitchFamily="34" charset="0"/>
                <a:cs typeface="Calibri" panose="020F0502020204030204" pitchFamily="34" charset="0"/>
              </a:rPr>
              <a:t>tool</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for</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the</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smtClean="0">
                <a:solidFill>
                  <a:schemeClr val="accent1">
                    <a:lumMod val="50000"/>
                  </a:schemeClr>
                </a:solidFill>
                <a:latin typeface="Calibri" panose="020F0502020204030204" pitchFamily="34" charset="0"/>
                <a:cs typeface="Calibri" panose="020F0502020204030204" pitchFamily="34" charset="0"/>
              </a:rPr>
              <a:t>O</a:t>
            </a:r>
            <a:r>
              <a:rPr lang="en-US" sz="1600" dirty="0" smtClean="0">
                <a:solidFill>
                  <a:schemeClr val="accent1">
                    <a:lumMod val="50000"/>
                  </a:schemeClr>
                </a:solidFill>
                <a:latin typeface="Calibri" panose="020F0502020204030204" pitchFamily="34" charset="0"/>
                <a:cs typeface="Calibri" panose="020F0502020204030204" pitchFamily="34" charset="0"/>
              </a:rPr>
              <a:t>AWP</a:t>
            </a:r>
            <a:r>
              <a:rPr lang="ru-RU" sz="1600" dirty="0" smtClean="0">
                <a:solidFill>
                  <a:schemeClr val="accent1">
                    <a:lumMod val="50000"/>
                  </a:schemeClr>
                </a:solidFill>
                <a:latin typeface="Calibri" panose="020F0502020204030204" pitchFamily="34" charset="0"/>
                <a:cs typeface="Calibri" panose="020F0502020204030204" pitchFamily="34" charset="0"/>
              </a:rPr>
              <a:t> </a:t>
            </a:r>
            <a:r>
              <a:rPr lang="ru-RU" sz="1600" dirty="0">
                <a:solidFill>
                  <a:schemeClr val="accent1">
                    <a:lumMod val="50000"/>
                  </a:schemeClr>
                </a:solidFill>
                <a:latin typeface="Calibri" panose="020F0502020204030204" pitchFamily="34" charset="0"/>
                <a:cs typeface="Calibri" panose="020F0502020204030204" pitchFamily="34" charset="0"/>
              </a:rPr>
              <a:t>(</a:t>
            </a:r>
            <a:r>
              <a:rPr lang="ru-RU" sz="1600" dirty="0" err="1">
                <a:solidFill>
                  <a:schemeClr val="accent1">
                    <a:lumMod val="50000"/>
                  </a:schemeClr>
                </a:solidFill>
                <a:latin typeface="Calibri" panose="020F0502020204030204" pitchFamily="34" charset="0"/>
                <a:cs typeface="Calibri" panose="020F0502020204030204" pitchFamily="34" charset="0"/>
              </a:rPr>
              <a:t>Operational</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Assessment</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of</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Wheel</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Profiles</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has</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been</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developed</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which</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provides</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smtClean="0">
                <a:solidFill>
                  <a:schemeClr val="accent1">
                    <a:lumMod val="50000"/>
                  </a:schemeClr>
                </a:solidFill>
                <a:latin typeface="Calibri" panose="020F0502020204030204" pitchFamily="34" charset="0"/>
                <a:cs typeface="Calibri" panose="020F0502020204030204" pitchFamily="34" charset="0"/>
              </a:rPr>
              <a:t>the</a:t>
            </a:r>
            <a:r>
              <a:rPr lang="ru-RU" sz="1600" dirty="0" smtClean="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comparison</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of</a:t>
            </a:r>
            <a:r>
              <a:rPr lang="ru-RU" sz="1600" dirty="0">
                <a:solidFill>
                  <a:schemeClr val="accent1">
                    <a:lumMod val="50000"/>
                  </a:schemeClr>
                </a:solidFill>
                <a:latin typeface="Calibri" panose="020F0502020204030204" pitchFamily="34" charset="0"/>
                <a:cs typeface="Calibri" panose="020F0502020204030204" pitchFamily="34" charset="0"/>
              </a:rPr>
              <a:t> </a:t>
            </a:r>
            <a:r>
              <a:rPr lang="en-US" sz="1600" dirty="0" smtClean="0">
                <a:solidFill>
                  <a:schemeClr val="accent1">
                    <a:lumMod val="50000"/>
                  </a:schemeClr>
                </a:solidFill>
                <a:latin typeface="Calibri" panose="020F0502020204030204" pitchFamily="34" charset="0"/>
                <a:cs typeface="Calibri" panose="020F0502020204030204" pitchFamily="34" charset="0"/>
              </a:rPr>
              <a:t>operating regions</a:t>
            </a:r>
            <a:r>
              <a:rPr lang="ru-RU" sz="1600" dirty="0" smtClean="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with</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each</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other</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when</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using</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specific</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wheel</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profiles</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on</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them</a:t>
            </a:r>
            <a:r>
              <a:rPr lang="ru-RU" sz="1600" dirty="0">
                <a:solidFill>
                  <a:schemeClr val="accent1">
                    <a:lumMod val="50000"/>
                  </a:schemeClr>
                </a:solidFill>
                <a:latin typeface="Calibri" panose="020F0502020204030204" pitchFamily="34" charset="0"/>
                <a:cs typeface="Calibri" panose="020F0502020204030204" pitchFamily="34" charset="0"/>
              </a:rPr>
              <a:t>. </a:t>
            </a:r>
          </a:p>
          <a:p>
            <a:pPr marL="285750" indent="-285750" algn="l">
              <a:buFont typeface="Wingdings" panose="05000000000000000000" pitchFamily="2" charset="2"/>
              <a:buChar char="Ø"/>
            </a:pPr>
            <a:r>
              <a:rPr lang="en-US" sz="1600" dirty="0" smtClean="0">
                <a:solidFill>
                  <a:schemeClr val="accent1">
                    <a:lumMod val="50000"/>
                  </a:schemeClr>
                </a:solidFill>
                <a:latin typeface="Calibri" panose="020F0502020204030204" pitchFamily="34" charset="0"/>
                <a:cs typeface="Calibri" panose="020F0502020204030204" pitchFamily="34" charset="0"/>
              </a:rPr>
              <a:t>It is </a:t>
            </a:r>
            <a:r>
              <a:rPr lang="ru-RU" sz="1600" dirty="0" err="1" smtClean="0">
                <a:solidFill>
                  <a:schemeClr val="accent1">
                    <a:lumMod val="50000"/>
                  </a:schemeClr>
                </a:solidFill>
                <a:latin typeface="Calibri" panose="020F0502020204030204" pitchFamily="34" charset="0"/>
                <a:cs typeface="Calibri" panose="020F0502020204030204" pitchFamily="34" charset="0"/>
              </a:rPr>
              <a:t>not</a:t>
            </a:r>
            <a:r>
              <a:rPr lang="ru-RU" sz="1600" dirty="0" smtClean="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intended</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to</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directly</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compare</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different</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wheel</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profiles</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on</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the</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same</a:t>
            </a:r>
            <a:r>
              <a:rPr lang="ru-RU" sz="1600" dirty="0">
                <a:solidFill>
                  <a:schemeClr val="accent1">
                    <a:lumMod val="50000"/>
                  </a:schemeClr>
                </a:solidFill>
                <a:latin typeface="Calibri" panose="020F0502020204030204" pitchFamily="34" charset="0"/>
                <a:cs typeface="Calibri" panose="020F0502020204030204" pitchFamily="34" charset="0"/>
              </a:rPr>
              <a:t> </a:t>
            </a:r>
            <a:r>
              <a:rPr lang="en-US" sz="1600" dirty="0" smtClean="0">
                <a:solidFill>
                  <a:schemeClr val="accent1">
                    <a:lumMod val="50000"/>
                  </a:schemeClr>
                </a:solidFill>
                <a:latin typeface="Calibri" panose="020F0502020204030204" pitchFamily="34" charset="0"/>
                <a:cs typeface="Calibri" panose="020F0502020204030204" pitchFamily="34" charset="0"/>
              </a:rPr>
              <a:t>operating region</a:t>
            </a:r>
            <a:r>
              <a:rPr lang="ru-RU" sz="1600" dirty="0" smtClean="0">
                <a:solidFill>
                  <a:schemeClr val="accent1">
                    <a:lumMod val="50000"/>
                  </a:schemeClr>
                </a:solidFill>
                <a:latin typeface="Calibri" panose="020F0502020204030204" pitchFamily="34" charset="0"/>
                <a:cs typeface="Calibri" panose="020F0502020204030204" pitchFamily="34" charset="0"/>
              </a:rPr>
              <a:t>. </a:t>
            </a:r>
            <a:endParaRPr lang="ru-RU" sz="1600" dirty="0">
              <a:solidFill>
                <a:schemeClr val="accent1">
                  <a:lumMod val="50000"/>
                </a:schemeClr>
              </a:solidFill>
              <a:latin typeface="Calibri" panose="020F0502020204030204" pitchFamily="34" charset="0"/>
              <a:cs typeface="Calibri" panose="020F0502020204030204" pitchFamily="34" charset="0"/>
            </a:endParaRPr>
          </a:p>
          <a:p>
            <a:pPr marL="285750" indent="-285750" algn="l">
              <a:buFont typeface="Wingdings" panose="05000000000000000000" pitchFamily="2" charset="2"/>
              <a:buChar char="Ø"/>
            </a:pPr>
            <a:r>
              <a:rPr lang="ru-RU" sz="1600" dirty="0" err="1">
                <a:solidFill>
                  <a:schemeClr val="accent1">
                    <a:lumMod val="50000"/>
                  </a:schemeClr>
                </a:solidFill>
                <a:latin typeface="Calibri" panose="020F0502020204030204" pitchFamily="34" charset="0"/>
                <a:cs typeface="Calibri" panose="020F0502020204030204" pitchFamily="34" charset="0"/>
              </a:rPr>
              <a:t>To</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compare</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different</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wheel</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profiles</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on</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the</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same</a:t>
            </a:r>
            <a:r>
              <a:rPr lang="ru-RU" sz="1600" dirty="0">
                <a:solidFill>
                  <a:schemeClr val="accent1">
                    <a:lumMod val="50000"/>
                  </a:schemeClr>
                </a:solidFill>
                <a:latin typeface="Calibri" panose="020F0502020204030204" pitchFamily="34" charset="0"/>
                <a:cs typeface="Calibri" panose="020F0502020204030204" pitchFamily="34" charset="0"/>
              </a:rPr>
              <a:t> </a:t>
            </a:r>
            <a:r>
              <a:rPr lang="en-US" sz="1600" dirty="0">
                <a:solidFill>
                  <a:schemeClr val="accent1">
                    <a:lumMod val="50000"/>
                  </a:schemeClr>
                </a:solidFill>
                <a:latin typeface="Calibri" panose="020F0502020204030204" pitchFamily="34" charset="0"/>
                <a:cs typeface="Calibri" panose="020F0502020204030204" pitchFamily="34" charset="0"/>
              </a:rPr>
              <a:t>operating region</a:t>
            </a:r>
            <a:r>
              <a:rPr lang="ru-RU" sz="1600" dirty="0" smtClean="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you</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need</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to</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use</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the</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rules</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that</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are</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developed</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separately</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for</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electric</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locomotives</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and</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diesel</a:t>
            </a:r>
            <a:r>
              <a:rPr lang="ru-RU" sz="1600" dirty="0">
                <a:solidFill>
                  <a:schemeClr val="accent1">
                    <a:lumMod val="50000"/>
                  </a:schemeClr>
                </a:solidFill>
                <a:latin typeface="Calibri" panose="020F0502020204030204" pitchFamily="34" charset="0"/>
                <a:cs typeface="Calibri" panose="020F0502020204030204" pitchFamily="34" charset="0"/>
              </a:rPr>
              <a:t> </a:t>
            </a:r>
            <a:r>
              <a:rPr lang="ru-RU" sz="1600" dirty="0" err="1">
                <a:solidFill>
                  <a:schemeClr val="accent1">
                    <a:lumMod val="50000"/>
                  </a:schemeClr>
                </a:solidFill>
                <a:latin typeface="Calibri" panose="020F0502020204030204" pitchFamily="34" charset="0"/>
                <a:cs typeface="Calibri" panose="020F0502020204030204" pitchFamily="34" charset="0"/>
              </a:rPr>
              <a:t>locomotives</a:t>
            </a:r>
            <a:r>
              <a:rPr lang="ru-RU" sz="1600" dirty="0">
                <a:solidFill>
                  <a:schemeClr val="accent1">
                    <a:lumMod val="50000"/>
                  </a:schemeClr>
                </a:solidFill>
                <a:latin typeface="Calibri" panose="020F0502020204030204" pitchFamily="34" charset="0"/>
                <a:cs typeface="Calibri" panose="020F0502020204030204" pitchFamily="34" charset="0"/>
              </a:rPr>
              <a:t>.</a:t>
            </a:r>
          </a:p>
        </p:txBody>
      </p:sp>
      <p:sp>
        <p:nvSpPr>
          <p:cNvPr id="4" name="Прямоугольник 3"/>
          <p:cNvSpPr/>
          <p:nvPr/>
        </p:nvSpPr>
        <p:spPr>
          <a:xfrm>
            <a:off x="4237390" y="3871214"/>
            <a:ext cx="715260" cy="307777"/>
          </a:xfrm>
          <a:prstGeom prst="rect">
            <a:avLst/>
          </a:prstGeom>
        </p:spPr>
        <p:txBody>
          <a:bodyPr wrap="none">
            <a:spAutoFit/>
          </a:bodyPr>
          <a:lstStyle/>
          <a:p>
            <a:r>
              <a:rPr lang="ru-RU" dirty="0" err="1">
                <a:solidFill>
                  <a:schemeClr val="accent1">
                    <a:lumMod val="50000"/>
                  </a:schemeClr>
                </a:solidFill>
              </a:rPr>
              <a:t>Results</a:t>
            </a:r>
            <a:endParaRPr lang="ru-RU" dirty="0">
              <a:solidFill>
                <a:schemeClr val="accent1">
                  <a:lumMod val="50000"/>
                </a:schemeClr>
              </a:solidFill>
            </a:endParaRPr>
          </a:p>
        </p:txBody>
      </p:sp>
      <p:sp>
        <p:nvSpPr>
          <p:cNvPr id="7" name="Прямоугольник 6"/>
          <p:cNvSpPr/>
          <p:nvPr/>
        </p:nvSpPr>
        <p:spPr>
          <a:xfrm>
            <a:off x="3921722" y="1034919"/>
            <a:ext cx="1032334" cy="307777"/>
          </a:xfrm>
          <a:prstGeom prst="rect">
            <a:avLst/>
          </a:prstGeom>
        </p:spPr>
        <p:txBody>
          <a:bodyPr wrap="none">
            <a:spAutoFit/>
          </a:bodyPr>
          <a:lstStyle/>
          <a:p>
            <a:r>
              <a:rPr lang="ru-RU" dirty="0" smtClean="0"/>
              <a:t>Результаты</a:t>
            </a:r>
            <a:endParaRPr lang="ru-RU" dirty="0"/>
          </a:p>
        </p:txBody>
      </p:sp>
      <p:sp>
        <p:nvSpPr>
          <p:cNvPr id="8" name="Прямоугольник 7"/>
          <p:cNvSpPr/>
          <p:nvPr/>
        </p:nvSpPr>
        <p:spPr>
          <a:xfrm>
            <a:off x="926592" y="5721290"/>
            <a:ext cx="7802880" cy="461665"/>
          </a:xfrm>
          <a:prstGeom prst="rect">
            <a:avLst/>
          </a:prstGeom>
        </p:spPr>
        <p:txBody>
          <a:bodyPr wrap="square">
            <a:spAutoFit/>
          </a:bodyPr>
          <a:lstStyle/>
          <a:p>
            <a:r>
              <a:rPr lang="ru-RU" sz="1200" i="1" dirty="0" err="1">
                <a:solidFill>
                  <a:schemeClr val="accent1">
                    <a:lumMod val="50000"/>
                  </a:schemeClr>
                </a:solidFill>
              </a:rPr>
              <a:t>Read</a:t>
            </a:r>
            <a:r>
              <a:rPr lang="ru-RU" sz="1200" i="1" dirty="0">
                <a:solidFill>
                  <a:schemeClr val="accent1">
                    <a:lumMod val="50000"/>
                  </a:schemeClr>
                </a:solidFill>
              </a:rPr>
              <a:t> </a:t>
            </a:r>
            <a:r>
              <a:rPr lang="ru-RU" sz="1200" i="1" dirty="0" err="1">
                <a:solidFill>
                  <a:schemeClr val="accent1">
                    <a:lumMod val="50000"/>
                  </a:schemeClr>
                </a:solidFill>
              </a:rPr>
              <a:t>more</a:t>
            </a:r>
            <a:r>
              <a:rPr lang="ru-RU" sz="1200" i="1" dirty="0">
                <a:solidFill>
                  <a:schemeClr val="accent1">
                    <a:lumMod val="50000"/>
                  </a:schemeClr>
                </a:solidFill>
              </a:rPr>
              <a:t> </a:t>
            </a:r>
            <a:r>
              <a:rPr lang="ru-RU" sz="1200" i="1" dirty="0" err="1">
                <a:solidFill>
                  <a:schemeClr val="accent1">
                    <a:lumMod val="50000"/>
                  </a:schemeClr>
                </a:solidFill>
              </a:rPr>
              <a:t>about</a:t>
            </a:r>
            <a:r>
              <a:rPr lang="ru-RU" sz="1200" i="1" dirty="0">
                <a:solidFill>
                  <a:schemeClr val="accent1">
                    <a:lumMod val="50000"/>
                  </a:schemeClr>
                </a:solidFill>
              </a:rPr>
              <a:t> </a:t>
            </a:r>
            <a:r>
              <a:rPr lang="ru-RU" sz="1200" i="1" dirty="0" err="1">
                <a:solidFill>
                  <a:schemeClr val="accent1">
                    <a:lumMod val="50000"/>
                  </a:schemeClr>
                </a:solidFill>
              </a:rPr>
              <a:t>this</a:t>
            </a:r>
            <a:r>
              <a:rPr lang="ru-RU" sz="1200" i="1" dirty="0">
                <a:solidFill>
                  <a:schemeClr val="accent1">
                    <a:lumMod val="50000"/>
                  </a:schemeClr>
                </a:solidFill>
              </a:rPr>
              <a:t> </a:t>
            </a:r>
            <a:r>
              <a:rPr lang="ru-RU" sz="1200" i="1" dirty="0" err="1">
                <a:solidFill>
                  <a:schemeClr val="accent1">
                    <a:lumMod val="50000"/>
                  </a:schemeClr>
                </a:solidFill>
              </a:rPr>
              <a:t>in</a:t>
            </a:r>
            <a:r>
              <a:rPr lang="ru-RU" sz="1200" i="1" dirty="0">
                <a:solidFill>
                  <a:schemeClr val="accent1">
                    <a:lumMod val="50000"/>
                  </a:schemeClr>
                </a:solidFill>
              </a:rPr>
              <a:t> </a:t>
            </a:r>
            <a:r>
              <a:rPr lang="ru-RU" sz="1200" i="1" dirty="0" err="1">
                <a:solidFill>
                  <a:schemeClr val="accent1">
                    <a:lumMod val="50000"/>
                  </a:schemeClr>
                </a:solidFill>
              </a:rPr>
              <a:t>the</a:t>
            </a:r>
            <a:r>
              <a:rPr lang="ru-RU" sz="1200" i="1" dirty="0">
                <a:solidFill>
                  <a:schemeClr val="accent1">
                    <a:lumMod val="50000"/>
                  </a:schemeClr>
                </a:solidFill>
              </a:rPr>
              <a:t> </a:t>
            </a:r>
            <a:r>
              <a:rPr lang="ru-RU" sz="1200" i="1" dirty="0" err="1">
                <a:solidFill>
                  <a:schemeClr val="accent1">
                    <a:lumMod val="50000"/>
                  </a:schemeClr>
                </a:solidFill>
              </a:rPr>
              <a:t>report</a:t>
            </a:r>
            <a:r>
              <a:rPr lang="ru-RU" sz="1200" i="1" dirty="0">
                <a:solidFill>
                  <a:schemeClr val="accent1">
                    <a:lumMod val="50000"/>
                  </a:schemeClr>
                </a:solidFill>
              </a:rPr>
              <a:t> "COMPARISON OF LOCOMOTIVE WHEEL PROFILES BY WEAR INTENSITY AT DIFFERENT OPERATING RANGES" </a:t>
            </a:r>
            <a:r>
              <a:rPr lang="ru-RU" sz="1200" i="1" dirty="0" err="1">
                <a:solidFill>
                  <a:schemeClr val="accent1">
                    <a:lumMod val="50000"/>
                  </a:schemeClr>
                </a:solidFill>
              </a:rPr>
              <a:t>at</a:t>
            </a:r>
            <a:r>
              <a:rPr lang="ru-RU" sz="1200" i="1" dirty="0">
                <a:solidFill>
                  <a:schemeClr val="accent1">
                    <a:lumMod val="50000"/>
                  </a:schemeClr>
                </a:solidFill>
              </a:rPr>
              <a:t> </a:t>
            </a:r>
            <a:r>
              <a:rPr lang="ru-RU" sz="1200" i="1" dirty="0" err="1">
                <a:solidFill>
                  <a:schemeClr val="accent1">
                    <a:lumMod val="50000"/>
                  </a:schemeClr>
                </a:solidFill>
              </a:rPr>
              <a:t>this</a:t>
            </a:r>
            <a:r>
              <a:rPr lang="ru-RU" sz="1200" i="1" dirty="0">
                <a:solidFill>
                  <a:schemeClr val="accent1">
                    <a:lumMod val="50000"/>
                  </a:schemeClr>
                </a:solidFill>
              </a:rPr>
              <a:t> </a:t>
            </a:r>
            <a:r>
              <a:rPr lang="en-US" sz="1200" i="1" dirty="0" err="1">
                <a:solidFill>
                  <a:schemeClr val="accent1">
                    <a:lumMod val="50000"/>
                  </a:schemeClr>
                </a:solidFill>
              </a:rPr>
              <a:t>W</a:t>
            </a:r>
            <a:r>
              <a:rPr lang="ru-RU" sz="1200" i="1" dirty="0" err="1" smtClean="0">
                <a:solidFill>
                  <a:schemeClr val="accent1">
                    <a:lumMod val="50000"/>
                  </a:schemeClr>
                </a:solidFill>
              </a:rPr>
              <a:t>ork</a:t>
            </a:r>
            <a:r>
              <a:rPr lang="en-US" sz="1200" i="1" dirty="0" smtClean="0">
                <a:solidFill>
                  <a:schemeClr val="accent1">
                    <a:lumMod val="50000"/>
                  </a:schemeClr>
                </a:solidFill>
              </a:rPr>
              <a:t>shop</a:t>
            </a:r>
            <a:endParaRPr lang="ru-RU" sz="1200" i="1" dirty="0">
              <a:solidFill>
                <a:schemeClr val="accent1">
                  <a:lumMod val="50000"/>
                </a:schemeClr>
              </a:solidFill>
            </a:endParaRPr>
          </a:p>
        </p:txBody>
      </p:sp>
      <p:sp>
        <p:nvSpPr>
          <p:cNvPr id="9" name="Прямоугольник 8"/>
          <p:cNvSpPr/>
          <p:nvPr/>
        </p:nvSpPr>
        <p:spPr>
          <a:xfrm>
            <a:off x="283970" y="3228300"/>
            <a:ext cx="8445502" cy="461665"/>
          </a:xfrm>
          <a:prstGeom prst="rect">
            <a:avLst/>
          </a:prstGeom>
        </p:spPr>
        <p:txBody>
          <a:bodyPr wrap="square">
            <a:spAutoFit/>
          </a:bodyPr>
          <a:lstStyle/>
          <a:p>
            <a:r>
              <a:rPr lang="ru-RU" sz="1200" i="1" dirty="0" smtClean="0"/>
              <a:t>Подробнее </a:t>
            </a:r>
            <a:r>
              <a:rPr lang="ru-RU" sz="1200" i="1" dirty="0"/>
              <a:t>об\этом в докладе"	СРАВНЕНИЕ ПРОФИЛЕЙ КОЛЕС ЛОКОМОТИВОВ ПО ПОКАЗАТЕЛЮ ИНТЕНСИВНОСТИ ИЗНОСА НА РАЗЛИЧНЫХ ПОЛИГОНАХ ЭКСПЛУАТАЦИИ" на этой рабочей встрече</a:t>
            </a:r>
          </a:p>
        </p:txBody>
      </p:sp>
    </p:spTree>
    <p:extLst>
      <p:ext uri="{BB962C8B-B14F-4D97-AF65-F5344CB8AC3E}">
        <p14:creationId xmlns:p14="http://schemas.microsoft.com/office/powerpoint/2010/main" val="3207528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Прямоугольник 2"/>
          <p:cNvSpPr/>
          <p:nvPr/>
        </p:nvSpPr>
        <p:spPr>
          <a:xfrm>
            <a:off x="774130" y="2002693"/>
            <a:ext cx="7113422" cy="923330"/>
          </a:xfrm>
          <a:prstGeom prst="rect">
            <a:avLst/>
          </a:prstGeom>
          <a:noFill/>
        </p:spPr>
        <p:txBody>
          <a:bodyPr wrap="none" lIns="91440" tIns="45720" rIns="91440" bIns="45720">
            <a:spAutoFit/>
          </a:bodyPr>
          <a:lstStyle/>
          <a:p>
            <a:pPr algn="ctr"/>
            <a:r>
              <a:rPr lang="ru-RU" sz="5400" b="1" dirty="0">
                <a:ln w="22225">
                  <a:solidFill>
                    <a:schemeClr val="accent2"/>
                  </a:solidFill>
                  <a:prstDash val="solid"/>
                </a:ln>
                <a:solidFill>
                  <a:schemeClr val="accent2">
                    <a:lumMod val="40000"/>
                    <a:lumOff val="60000"/>
                  </a:schemeClr>
                </a:solidFill>
              </a:rPr>
              <a:t>Спасибо за внимание!</a:t>
            </a:r>
          </a:p>
        </p:txBody>
      </p:sp>
      <p:sp>
        <p:nvSpPr>
          <p:cNvPr id="4" name="Прямоугольник 3"/>
          <p:cNvSpPr/>
          <p:nvPr/>
        </p:nvSpPr>
        <p:spPr>
          <a:xfrm>
            <a:off x="2356109" y="3248689"/>
            <a:ext cx="3627917" cy="923330"/>
          </a:xfrm>
          <a:prstGeom prst="rect">
            <a:avLst/>
          </a:prstGeom>
          <a:noFill/>
        </p:spPr>
        <p:txBody>
          <a:bodyPr wrap="none" lIns="91440" tIns="45720" rIns="91440" bIns="45720">
            <a:spAutoFit/>
          </a:bodyPr>
          <a:lstStyle/>
          <a:p>
            <a:r>
              <a:rPr lang="en-US" sz="5400" b="1" dirty="0">
                <a:ln w="22225">
                  <a:solidFill>
                    <a:schemeClr val="accent2"/>
                  </a:solidFill>
                  <a:prstDash val="solid"/>
                </a:ln>
                <a:solidFill>
                  <a:schemeClr val="accent1">
                    <a:lumMod val="60000"/>
                    <a:lumOff val="40000"/>
                  </a:schemeClr>
                </a:solidFill>
              </a:rPr>
              <a:t>Thank you!</a:t>
            </a:r>
            <a:endParaRPr lang="ru-RU" sz="5400" b="1" dirty="0">
              <a:ln w="22225">
                <a:solidFill>
                  <a:schemeClr val="accent2"/>
                </a:solidFill>
                <a:prstDash val="solid"/>
              </a:ln>
              <a:solidFill>
                <a:schemeClr val="accent1">
                  <a:lumMod val="60000"/>
                  <a:lumOff val="40000"/>
                </a:schemeClr>
              </a:solidFill>
            </a:endParaRPr>
          </a:p>
        </p:txBody>
      </p:sp>
    </p:spTree>
    <p:extLst>
      <p:ext uri="{BB962C8B-B14F-4D97-AF65-F5344CB8AC3E}">
        <p14:creationId xmlns:p14="http://schemas.microsoft.com/office/powerpoint/2010/main" val="11405937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5" y="14438"/>
            <a:ext cx="8612188" cy="745989"/>
          </a:xfrm>
        </p:spPr>
        <p:txBody>
          <a:bodyPr/>
          <a:lstStyle/>
          <a:p>
            <a:r>
              <a:rPr lang="ru-RU" dirty="0" smtClean="0"/>
              <a:t>К разработке цифровой модели пути</a:t>
            </a:r>
            <a:br>
              <a:rPr lang="ru-RU" dirty="0" smtClean="0"/>
            </a:br>
            <a:r>
              <a:rPr lang="en-US" dirty="0">
                <a:solidFill>
                  <a:schemeClr val="accent5">
                    <a:lumMod val="50000"/>
                  </a:schemeClr>
                </a:solidFill>
              </a:rPr>
              <a:t>To the development of a digital model of the railway </a:t>
            </a:r>
            <a:r>
              <a:rPr lang="en-US" dirty="0" smtClean="0">
                <a:solidFill>
                  <a:schemeClr val="accent5">
                    <a:lumMod val="50000"/>
                  </a:schemeClr>
                </a:solidFill>
              </a:rPr>
              <a:t>track</a:t>
            </a:r>
            <a:endParaRPr lang="ru-RU" dirty="0">
              <a:solidFill>
                <a:schemeClr val="accent5">
                  <a:lumMod val="50000"/>
                </a:schemeClr>
              </a:solidFill>
            </a:endParaRPr>
          </a:p>
        </p:txBody>
      </p:sp>
      <p:graphicFrame>
        <p:nvGraphicFramePr>
          <p:cNvPr id="14" name="Схема 13"/>
          <p:cNvGraphicFramePr/>
          <p:nvPr>
            <p:extLst>
              <p:ext uri="{D42A27DB-BD31-4B8C-83A1-F6EECF244321}">
                <p14:modId xmlns:p14="http://schemas.microsoft.com/office/powerpoint/2010/main" val="692789056"/>
              </p:ext>
            </p:extLst>
          </p:nvPr>
        </p:nvGraphicFramePr>
        <p:xfrm>
          <a:off x="288925" y="1531736"/>
          <a:ext cx="8533528" cy="46781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Схема 11"/>
          <p:cNvGraphicFramePr/>
          <p:nvPr>
            <p:extLst>
              <p:ext uri="{D42A27DB-BD31-4B8C-83A1-F6EECF244321}">
                <p14:modId xmlns:p14="http://schemas.microsoft.com/office/powerpoint/2010/main" val="3957194084"/>
              </p:ext>
            </p:extLst>
          </p:nvPr>
        </p:nvGraphicFramePr>
        <p:xfrm>
          <a:off x="288925" y="941298"/>
          <a:ext cx="8533528" cy="101813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6" y="2"/>
            <a:ext cx="8612188" cy="783769"/>
          </a:xfrm>
        </p:spPr>
        <p:txBody>
          <a:bodyPr/>
          <a:lstStyle/>
          <a:p>
            <a:r>
              <a:rPr lang="ru-RU" dirty="0" smtClean="0"/>
              <a:t>К разработке цифровой модели пути</a:t>
            </a:r>
            <a:r>
              <a:rPr lang="en-US" dirty="0" smtClean="0"/>
              <a:t/>
            </a:r>
            <a:br>
              <a:rPr lang="en-US" dirty="0" smtClean="0"/>
            </a:br>
            <a:r>
              <a:rPr lang="en-US" dirty="0">
                <a:solidFill>
                  <a:schemeClr val="accent5">
                    <a:lumMod val="50000"/>
                  </a:schemeClr>
                </a:solidFill>
              </a:rPr>
              <a:t>To the development of a digital model of the railway track</a:t>
            </a:r>
            <a:endParaRPr lang="ru-RU" dirty="0"/>
          </a:p>
        </p:txBody>
      </p:sp>
      <p:graphicFrame>
        <p:nvGraphicFramePr>
          <p:cNvPr id="3" name="Схема 2"/>
          <p:cNvGraphicFramePr/>
          <p:nvPr>
            <p:extLst>
              <p:ext uri="{D42A27DB-BD31-4B8C-83A1-F6EECF244321}">
                <p14:modId xmlns:p14="http://schemas.microsoft.com/office/powerpoint/2010/main" val="403170913"/>
              </p:ext>
            </p:extLst>
          </p:nvPr>
        </p:nvGraphicFramePr>
        <p:xfrm>
          <a:off x="0" y="974691"/>
          <a:ext cx="8533528" cy="28336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АО «ИЭРТ» — Акционерное общество «Институт экономики и развития транспорта»"/>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4575" y="3972850"/>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p:cNvPicPr>
            <a:picLocks noChangeAspect="1"/>
          </p:cNvPicPr>
          <p:nvPr/>
        </p:nvPicPr>
        <p:blipFill>
          <a:blip r:embed="rId8"/>
          <a:stretch>
            <a:fillRect/>
          </a:stretch>
        </p:blipFill>
        <p:spPr>
          <a:xfrm>
            <a:off x="4364800" y="3972850"/>
            <a:ext cx="3137537" cy="1743076"/>
          </a:xfrm>
          <a:prstGeom prst="rect">
            <a:avLst/>
          </a:prstGeom>
        </p:spPr>
      </p:pic>
    </p:spTree>
    <p:extLst>
      <p:ext uri="{BB962C8B-B14F-4D97-AF65-F5344CB8AC3E}">
        <p14:creationId xmlns:p14="http://schemas.microsoft.com/office/powerpoint/2010/main" val="3223947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6" y="2"/>
            <a:ext cx="8612188" cy="743576"/>
          </a:xfrm>
        </p:spPr>
        <p:txBody>
          <a:bodyPr/>
          <a:lstStyle/>
          <a:p>
            <a:r>
              <a:rPr lang="ru-RU" dirty="0" smtClean="0"/>
              <a:t>К разработке цифровой модели пути</a:t>
            </a:r>
            <a:br>
              <a:rPr lang="ru-RU" dirty="0" smtClean="0"/>
            </a:br>
            <a:r>
              <a:rPr lang="en-US" dirty="0">
                <a:solidFill>
                  <a:schemeClr val="accent5">
                    <a:lumMod val="50000"/>
                  </a:schemeClr>
                </a:solidFill>
              </a:rPr>
              <a:t>To the development of a digital model of the railway track</a:t>
            </a:r>
            <a:endParaRPr lang="ru-RU" dirty="0"/>
          </a:p>
        </p:txBody>
      </p:sp>
      <p:graphicFrame>
        <p:nvGraphicFramePr>
          <p:cNvPr id="3" name="Схема 2"/>
          <p:cNvGraphicFramePr/>
          <p:nvPr>
            <p:extLst>
              <p:ext uri="{D42A27DB-BD31-4B8C-83A1-F6EECF244321}">
                <p14:modId xmlns:p14="http://schemas.microsoft.com/office/powerpoint/2010/main" val="3368855658"/>
              </p:ext>
            </p:extLst>
          </p:nvPr>
        </p:nvGraphicFramePr>
        <p:xfrm>
          <a:off x="288926" y="942310"/>
          <a:ext cx="8533528" cy="3257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Рисунок 5"/>
          <p:cNvPicPr>
            <a:picLocks noChangeAspect="1"/>
          </p:cNvPicPr>
          <p:nvPr/>
        </p:nvPicPr>
        <p:blipFill>
          <a:blip r:embed="rId7"/>
          <a:stretch>
            <a:fillRect/>
          </a:stretch>
        </p:blipFill>
        <p:spPr>
          <a:xfrm>
            <a:off x="546064" y="4199431"/>
            <a:ext cx="2950761" cy="1873001"/>
          </a:xfrm>
          <a:prstGeom prst="rect">
            <a:avLst/>
          </a:prstGeom>
        </p:spPr>
        <p:style>
          <a:lnRef idx="2">
            <a:schemeClr val="accent1"/>
          </a:lnRef>
          <a:fillRef idx="1">
            <a:schemeClr val="lt1"/>
          </a:fillRef>
          <a:effectRef idx="0">
            <a:schemeClr val="accent1"/>
          </a:effectRef>
          <a:fontRef idx="minor">
            <a:schemeClr val="dk1"/>
          </a:fontRef>
        </p:style>
      </p:pic>
      <p:pic>
        <p:nvPicPr>
          <p:cNvPr id="2056" name="Picture 8" descr="Иран, Ирак, Вьетнам и Китай проявили интерес к брянской продукции на форуме «АРМИЯ-202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55771" y="4199431"/>
            <a:ext cx="3315956" cy="1865226"/>
          </a:xfrm>
          <a:prstGeom prst="rect">
            <a:avLst/>
          </a:prstGeom>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36410365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6" y="2"/>
            <a:ext cx="8612188" cy="783769"/>
          </a:xfrm>
        </p:spPr>
        <p:txBody>
          <a:bodyPr/>
          <a:lstStyle/>
          <a:p>
            <a:r>
              <a:rPr lang="ru-RU" dirty="0" smtClean="0"/>
              <a:t>К разработке цифровой модели пути</a:t>
            </a:r>
            <a:br>
              <a:rPr lang="ru-RU" dirty="0" smtClean="0"/>
            </a:br>
            <a:r>
              <a:rPr lang="en-US" dirty="0">
                <a:solidFill>
                  <a:schemeClr val="accent5">
                    <a:lumMod val="50000"/>
                  </a:schemeClr>
                </a:solidFill>
              </a:rPr>
              <a:t>To the development of a digital model of the railway track</a:t>
            </a:r>
            <a:endParaRPr lang="ru-RU" dirty="0"/>
          </a:p>
        </p:txBody>
      </p:sp>
      <p:graphicFrame>
        <p:nvGraphicFramePr>
          <p:cNvPr id="3" name="Схема 2"/>
          <p:cNvGraphicFramePr/>
          <p:nvPr>
            <p:extLst>
              <p:ext uri="{D42A27DB-BD31-4B8C-83A1-F6EECF244321}">
                <p14:modId xmlns:p14="http://schemas.microsoft.com/office/powerpoint/2010/main" val="1237139942"/>
              </p:ext>
            </p:extLst>
          </p:nvPr>
        </p:nvGraphicFramePr>
        <p:xfrm>
          <a:off x="309018" y="840318"/>
          <a:ext cx="8533528" cy="3075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1018572" y="5279807"/>
            <a:ext cx="7882542" cy="1384995"/>
          </a:xfrm>
          <a:prstGeom prst="rect">
            <a:avLst/>
          </a:prstGeom>
          <a:gradFill>
            <a:gsLst>
              <a:gs pos="0">
                <a:srgbClr val="FFCC00">
                  <a:tint val="66000"/>
                  <a:satMod val="160000"/>
                </a:srgbClr>
              </a:gs>
              <a:gs pos="50000">
                <a:srgbClr val="FFCC00">
                  <a:tint val="44500"/>
                  <a:satMod val="160000"/>
                </a:srgbClr>
              </a:gs>
              <a:gs pos="100000">
                <a:srgbClr val="FFCC00">
                  <a:tint val="23500"/>
                  <a:satMod val="160000"/>
                </a:srgbClr>
              </a:gs>
            </a:gsLst>
            <a:lin ang="5400000" scaled="1"/>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algn="l"/>
            <a:r>
              <a:rPr lang="ru-RU" b="1" dirty="0" smtClean="0"/>
              <a:t>1. Отсутствует </a:t>
            </a:r>
            <a:r>
              <a:rPr lang="ru-RU" b="1" dirty="0"/>
              <a:t>возможность непосредственного использования результатов для </a:t>
            </a:r>
            <a:r>
              <a:rPr lang="ru-RU" b="1" dirty="0" smtClean="0"/>
              <a:t>формирования </a:t>
            </a:r>
            <a:r>
              <a:rPr lang="ru-RU" b="1" dirty="0"/>
              <a:t>моделей неровностей пути</a:t>
            </a:r>
            <a:r>
              <a:rPr lang="ru-RU" b="1" dirty="0" smtClean="0"/>
              <a:t>.</a:t>
            </a:r>
            <a:endParaRPr lang="ru-RU" b="1" dirty="0"/>
          </a:p>
          <a:p>
            <a:pPr lvl="0" algn="l"/>
            <a:r>
              <a:rPr lang="ru-RU" b="1" dirty="0" smtClean="0"/>
              <a:t>2. Не </a:t>
            </a:r>
            <a:r>
              <a:rPr lang="ru-RU" b="1" dirty="0"/>
              <a:t>в полной мере используются методы </a:t>
            </a:r>
            <a:r>
              <a:rPr lang="en-US" b="1" dirty="0"/>
              <a:t>PBTG</a:t>
            </a:r>
            <a:r>
              <a:rPr lang="ru-RU" b="1" dirty="0"/>
              <a:t>, т.е.</a:t>
            </a:r>
            <a:r>
              <a:rPr lang="en-US" b="1" dirty="0"/>
              <a:t> </a:t>
            </a:r>
            <a:r>
              <a:rPr lang="ru-RU" b="1" dirty="0"/>
              <a:t>оценки пути по динамическому поведению </a:t>
            </a:r>
            <a:r>
              <a:rPr lang="ru-RU" b="1" dirty="0" smtClean="0"/>
              <a:t>экипажей.</a:t>
            </a:r>
          </a:p>
          <a:p>
            <a:pPr lvl="0" algn="l"/>
            <a:r>
              <a:rPr lang="en-US" b="1" dirty="0">
                <a:solidFill>
                  <a:schemeClr val="accent1">
                    <a:lumMod val="50000"/>
                  </a:schemeClr>
                </a:solidFill>
              </a:rPr>
              <a:t>1. It is not possible to directly use the results to form models of path irregularities.</a:t>
            </a:r>
          </a:p>
          <a:p>
            <a:pPr lvl="0" algn="l"/>
            <a:r>
              <a:rPr lang="en-US" b="1" dirty="0">
                <a:solidFill>
                  <a:schemeClr val="accent1">
                    <a:lumMod val="50000"/>
                  </a:schemeClr>
                </a:solidFill>
              </a:rPr>
              <a:t>2. PBTG methods are not fully </a:t>
            </a:r>
            <a:r>
              <a:rPr lang="en-US" b="1" dirty="0" smtClean="0">
                <a:solidFill>
                  <a:schemeClr val="accent1">
                    <a:lumMod val="50000"/>
                  </a:schemeClr>
                </a:solidFill>
              </a:rPr>
              <a:t>used.</a:t>
            </a:r>
            <a:endParaRPr lang="ru-RU" b="1" dirty="0">
              <a:solidFill>
                <a:schemeClr val="accent1">
                  <a:lumMod val="50000"/>
                </a:schemeClr>
              </a:solidFill>
            </a:endParaRPr>
          </a:p>
        </p:txBody>
      </p:sp>
      <p:pic>
        <p:nvPicPr>
          <p:cNvPr id="4100" name="Picture 4" descr="Отдых на Таити — как добраться и где жить, какие пляжи и цены"/>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33340" y="3931792"/>
            <a:ext cx="1966043" cy="1291468"/>
          </a:xfrm>
          <a:prstGeom prst="rect">
            <a:avLst/>
          </a:prstGeom>
          <a:noFill/>
          <a:extLst>
            <a:ext uri="{909E8E84-426E-40DD-AFC4-6F175D3DCCD1}">
              <a14:hiddenFill xmlns:a14="http://schemas.microsoft.com/office/drawing/2010/main">
                <a:solidFill>
                  <a:srgbClr val="FFFFFF"/>
                </a:solidFill>
              </a14:hiddenFill>
            </a:ext>
          </a:extLst>
        </p:spPr>
      </p:pic>
      <p:pic>
        <p:nvPicPr>
          <p:cNvPr id="9" name="Рисунок 8"/>
          <p:cNvPicPr>
            <a:picLocks noChangeAspect="1"/>
          </p:cNvPicPr>
          <p:nvPr/>
        </p:nvPicPr>
        <p:blipFill>
          <a:blip r:embed="rId8"/>
          <a:stretch>
            <a:fillRect/>
          </a:stretch>
        </p:blipFill>
        <p:spPr>
          <a:xfrm>
            <a:off x="1625522" y="3931792"/>
            <a:ext cx="1678439" cy="1291468"/>
          </a:xfrm>
          <a:prstGeom prst="rect">
            <a:avLst/>
          </a:prstGeom>
        </p:spPr>
      </p:pic>
    </p:spTree>
    <p:extLst>
      <p:ext uri="{BB962C8B-B14F-4D97-AF65-F5344CB8AC3E}">
        <p14:creationId xmlns:p14="http://schemas.microsoft.com/office/powerpoint/2010/main" val="2385613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Google Shape;277;g9574ae208e_1_106"/>
          <p:cNvPicPr preferRelativeResize="0"/>
          <p:nvPr/>
        </p:nvPicPr>
        <p:blipFill rotWithShape="1">
          <a:blip r:embed="rId2">
            <a:alphaModFix/>
          </a:blip>
          <a:srcRect r="6006" b="11933"/>
          <a:stretch/>
        </p:blipFill>
        <p:spPr>
          <a:xfrm>
            <a:off x="6175265" y="5368602"/>
            <a:ext cx="956936" cy="524542"/>
          </a:xfrm>
          <a:prstGeom prst="rect">
            <a:avLst/>
          </a:prstGeom>
          <a:noFill/>
          <a:ln>
            <a:noFill/>
          </a:ln>
        </p:spPr>
      </p:pic>
      <p:pic>
        <p:nvPicPr>
          <p:cNvPr id="15" name="Google Shape;250;g95a384a9ab_0_114"/>
          <p:cNvPicPr preferRelativeResize="0"/>
          <p:nvPr/>
        </p:nvPicPr>
        <p:blipFill>
          <a:blip r:embed="rId3">
            <a:alphaModFix/>
          </a:blip>
          <a:stretch>
            <a:fillRect/>
          </a:stretch>
        </p:blipFill>
        <p:spPr>
          <a:xfrm>
            <a:off x="5221254" y="5434317"/>
            <a:ext cx="778563" cy="460706"/>
          </a:xfrm>
          <a:prstGeom prst="rect">
            <a:avLst/>
          </a:prstGeom>
          <a:noFill/>
          <a:ln>
            <a:noFill/>
          </a:ln>
        </p:spPr>
      </p:pic>
      <p:pic>
        <p:nvPicPr>
          <p:cNvPr id="17" name="Google Shape;252;g95a384a9ab_0_114"/>
          <p:cNvPicPr preferRelativeResize="0"/>
          <p:nvPr/>
        </p:nvPicPr>
        <p:blipFill>
          <a:blip r:embed="rId4">
            <a:alphaModFix/>
          </a:blip>
          <a:stretch>
            <a:fillRect/>
          </a:stretch>
        </p:blipFill>
        <p:spPr>
          <a:xfrm>
            <a:off x="7102277" y="5900861"/>
            <a:ext cx="1111810" cy="598441"/>
          </a:xfrm>
          <a:prstGeom prst="rect">
            <a:avLst/>
          </a:prstGeom>
          <a:noFill/>
          <a:ln>
            <a:noFill/>
          </a:ln>
        </p:spPr>
      </p:pic>
      <p:sp>
        <p:nvSpPr>
          <p:cNvPr id="16" name="Google Shape;251;g95a384a9ab_0_114"/>
          <p:cNvSpPr/>
          <p:nvPr/>
        </p:nvSpPr>
        <p:spPr>
          <a:xfrm rot="5400000">
            <a:off x="7020572" y="3495229"/>
            <a:ext cx="292707" cy="160255"/>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Блок-схема: процесс 4"/>
          <p:cNvSpPr/>
          <p:nvPr/>
        </p:nvSpPr>
        <p:spPr bwMode="auto">
          <a:xfrm>
            <a:off x="3146092" y="1852753"/>
            <a:ext cx="1434410" cy="1868955"/>
          </a:xfrm>
          <a:prstGeom prst="flowChartProcess">
            <a:avLst/>
          </a:prstGeom>
          <a:solidFill>
            <a:schemeClr val="bg1">
              <a:lumMod val="95000"/>
            </a:schemeClr>
          </a:solidFill>
          <a:ln w="9525" cap="flat" cmpd="sng" algn="ctr">
            <a:solidFill>
              <a:schemeClr val="tx1"/>
            </a:solidFill>
            <a:prstDash val="solid"/>
            <a:round/>
            <a:headEnd type="none" w="med" len="med"/>
            <a:tailEnd type="triangle" w="med" len="med"/>
          </a:ln>
          <a:effectLst/>
        </p:spPr>
        <p:txBody>
          <a:bodyPr vert="horz" wrap="square" lIns="72000" tIns="72000" rIns="72000" bIns="72000" numCol="1" rtlCol="0" anchor="t" anchorCtr="0" compatLnSpc="1">
            <a:prstTxWarp prst="textNoShape">
              <a:avLst/>
            </a:prstTxWarp>
            <a:spAutoFit/>
          </a:bodyPr>
          <a:lstStyle/>
          <a:p>
            <a:pPr lvl="0" algn="l">
              <a:spcBef>
                <a:spcPts val="0"/>
              </a:spcBef>
              <a:spcAft>
                <a:spcPts val="0"/>
              </a:spcAft>
            </a:pPr>
            <a:r>
              <a:rPr lang="ru-RU" b="1" dirty="0"/>
              <a:t>(2) Данные:</a:t>
            </a:r>
          </a:p>
          <a:p>
            <a:pPr lvl="0" algn="l">
              <a:spcBef>
                <a:spcPts val="0"/>
              </a:spcBef>
              <a:spcAft>
                <a:spcPts val="0"/>
              </a:spcAft>
              <a:buFontTx/>
              <a:buChar char="-"/>
            </a:pPr>
            <a:r>
              <a:rPr lang="ru-RU" dirty="0" smtClean="0"/>
              <a:t>геометрия </a:t>
            </a:r>
            <a:r>
              <a:rPr lang="ru-RU" dirty="0"/>
              <a:t>пути;</a:t>
            </a:r>
            <a:br>
              <a:rPr lang="ru-RU" dirty="0"/>
            </a:br>
            <a:r>
              <a:rPr lang="ru-RU" dirty="0" smtClean="0"/>
              <a:t>-</a:t>
            </a:r>
            <a:r>
              <a:rPr lang="en-US" dirty="0" smtClean="0"/>
              <a:t> </a:t>
            </a:r>
            <a:r>
              <a:rPr lang="ru-RU" dirty="0" smtClean="0"/>
              <a:t>динамические показатели</a:t>
            </a:r>
          </a:p>
          <a:p>
            <a:pPr lvl="0" algn="l">
              <a:spcBef>
                <a:spcPts val="0"/>
              </a:spcBef>
              <a:spcAft>
                <a:spcPts val="0"/>
              </a:spcAft>
            </a:pPr>
            <a:r>
              <a:rPr lang="en-US" b="1" dirty="0">
                <a:solidFill>
                  <a:schemeClr val="accent1">
                    <a:lumMod val="50000"/>
                  </a:schemeClr>
                </a:solidFill>
              </a:rPr>
              <a:t>Data:</a:t>
            </a:r>
          </a:p>
          <a:p>
            <a:pPr lvl="0" algn="l">
              <a:spcBef>
                <a:spcPts val="0"/>
              </a:spcBef>
              <a:spcAft>
                <a:spcPts val="0"/>
              </a:spcAft>
              <a:buFontTx/>
              <a:buChar char="-"/>
            </a:pPr>
            <a:r>
              <a:rPr lang="en-US" dirty="0" smtClean="0">
                <a:solidFill>
                  <a:schemeClr val="accent1">
                    <a:lumMod val="50000"/>
                  </a:schemeClr>
                </a:solidFill>
              </a:rPr>
              <a:t> </a:t>
            </a:r>
            <a:r>
              <a:rPr lang="en-US" dirty="0">
                <a:solidFill>
                  <a:schemeClr val="accent1">
                    <a:lumMod val="50000"/>
                  </a:schemeClr>
                </a:solidFill>
              </a:rPr>
              <a:t>p</a:t>
            </a:r>
            <a:r>
              <a:rPr lang="en-US" dirty="0" smtClean="0">
                <a:solidFill>
                  <a:schemeClr val="accent1">
                    <a:lumMod val="50000"/>
                  </a:schemeClr>
                </a:solidFill>
              </a:rPr>
              <a:t>ath </a:t>
            </a:r>
            <a:r>
              <a:rPr lang="en-US" dirty="0">
                <a:solidFill>
                  <a:schemeClr val="accent1">
                    <a:lumMod val="50000"/>
                  </a:schemeClr>
                </a:solidFill>
              </a:rPr>
              <a:t>geometry</a:t>
            </a:r>
          </a:p>
          <a:p>
            <a:pPr lvl="0" algn="l">
              <a:spcBef>
                <a:spcPts val="0"/>
              </a:spcBef>
              <a:spcAft>
                <a:spcPts val="0"/>
              </a:spcAft>
              <a:buFontTx/>
              <a:buChar char="-"/>
            </a:pPr>
            <a:r>
              <a:rPr lang="en-US" dirty="0" smtClean="0">
                <a:solidFill>
                  <a:schemeClr val="accent1">
                    <a:lumMod val="50000"/>
                  </a:schemeClr>
                </a:solidFill>
              </a:rPr>
              <a:t>-</a:t>
            </a:r>
            <a:r>
              <a:rPr lang="en-US" dirty="0">
                <a:solidFill>
                  <a:schemeClr val="accent1">
                    <a:lumMod val="50000"/>
                  </a:schemeClr>
                </a:solidFill>
              </a:rPr>
              <a:t>d</a:t>
            </a:r>
            <a:r>
              <a:rPr lang="en-US" dirty="0" smtClean="0">
                <a:solidFill>
                  <a:schemeClr val="accent1">
                    <a:lumMod val="50000"/>
                  </a:schemeClr>
                </a:solidFill>
              </a:rPr>
              <a:t>ynamic </a:t>
            </a:r>
            <a:r>
              <a:rPr lang="en-US" dirty="0" smtClean="0">
                <a:solidFill>
                  <a:schemeClr val="accent1">
                    <a:lumMod val="50000"/>
                  </a:schemeClr>
                </a:solidFill>
              </a:rPr>
              <a:t>performances</a:t>
            </a:r>
            <a:r>
              <a:rPr lang="en-US" b="1" dirty="0" smtClean="0">
                <a:solidFill>
                  <a:schemeClr val="accent1">
                    <a:lumMod val="50000"/>
                  </a:schemeClr>
                </a:solidFill>
              </a:rPr>
              <a:t> </a:t>
            </a:r>
            <a:endParaRPr lang="ru-RU" dirty="0">
              <a:solidFill>
                <a:schemeClr val="accent1">
                  <a:lumMod val="50000"/>
                </a:schemeClr>
              </a:solidFill>
            </a:endParaRPr>
          </a:p>
        </p:txBody>
      </p:sp>
      <p:pic>
        <p:nvPicPr>
          <p:cNvPr id="18" name="Google Shape;253;g95a384a9ab_0_114"/>
          <p:cNvPicPr preferRelativeResize="0"/>
          <p:nvPr/>
        </p:nvPicPr>
        <p:blipFill>
          <a:blip r:embed="rId5">
            <a:alphaModFix/>
          </a:blip>
          <a:stretch>
            <a:fillRect/>
          </a:stretch>
        </p:blipFill>
        <p:spPr>
          <a:xfrm>
            <a:off x="5583790" y="5895023"/>
            <a:ext cx="1008776" cy="563167"/>
          </a:xfrm>
          <a:prstGeom prst="rect">
            <a:avLst/>
          </a:prstGeom>
          <a:noFill/>
          <a:ln>
            <a:noFill/>
          </a:ln>
        </p:spPr>
      </p:pic>
      <p:pic>
        <p:nvPicPr>
          <p:cNvPr id="14" name="Google Shape;249;g95a384a9ab_0_114"/>
          <p:cNvPicPr preferRelativeResize="0"/>
          <p:nvPr/>
        </p:nvPicPr>
        <p:blipFill>
          <a:blip r:embed="rId6">
            <a:alphaModFix/>
          </a:blip>
          <a:stretch>
            <a:fillRect/>
          </a:stretch>
        </p:blipFill>
        <p:spPr>
          <a:xfrm>
            <a:off x="7521905" y="5283677"/>
            <a:ext cx="851700" cy="563167"/>
          </a:xfrm>
          <a:prstGeom prst="rect">
            <a:avLst/>
          </a:prstGeom>
          <a:noFill/>
          <a:ln>
            <a:noFill/>
          </a:ln>
        </p:spPr>
      </p:pic>
      <p:sp>
        <p:nvSpPr>
          <p:cNvPr id="2" name="Заголовок 1"/>
          <p:cNvSpPr>
            <a:spLocks noGrp="1"/>
          </p:cNvSpPr>
          <p:nvPr>
            <p:ph type="title"/>
          </p:nvPr>
        </p:nvSpPr>
        <p:spPr>
          <a:xfrm>
            <a:off x="288926" y="2"/>
            <a:ext cx="8612188" cy="813720"/>
          </a:xfrm>
        </p:spPr>
        <p:txBody>
          <a:bodyPr/>
          <a:lstStyle/>
          <a:p>
            <a:r>
              <a:rPr lang="ru-RU" dirty="0" smtClean="0"/>
              <a:t>К разработке цифровой модели пути</a:t>
            </a:r>
            <a:br>
              <a:rPr lang="ru-RU" dirty="0" smtClean="0"/>
            </a:br>
            <a:r>
              <a:rPr lang="en-US" dirty="0">
                <a:solidFill>
                  <a:schemeClr val="accent5">
                    <a:lumMod val="50000"/>
                  </a:schemeClr>
                </a:solidFill>
              </a:rPr>
              <a:t>To the development of a digital model of the railway track</a:t>
            </a:r>
            <a:endParaRPr lang="ru-RU" dirty="0"/>
          </a:p>
        </p:txBody>
      </p:sp>
      <p:sp>
        <p:nvSpPr>
          <p:cNvPr id="4" name="TextBox 3"/>
          <p:cNvSpPr txBox="1"/>
          <p:nvPr/>
        </p:nvSpPr>
        <p:spPr>
          <a:xfrm>
            <a:off x="470173" y="813722"/>
            <a:ext cx="8249694" cy="954107"/>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algn="l"/>
            <a:r>
              <a:rPr lang="ru-RU" b="1" dirty="0" smtClean="0"/>
              <a:t>Основная идея предлагаемой методики – внедрение средств моделирования ПК «УМ» в структуру оценки состояния пути по которой движется измерительный комплекс</a:t>
            </a:r>
          </a:p>
          <a:p>
            <a:pPr lvl="0" algn="l"/>
            <a:r>
              <a:rPr lang="en-US" b="1" dirty="0">
                <a:solidFill>
                  <a:schemeClr val="accent1">
                    <a:lumMod val="50000"/>
                  </a:schemeClr>
                </a:solidFill>
              </a:rPr>
              <a:t>The main idea of the proposed technique is the introduction of modeling tools of the PC "UM" in the structure of assessing the state of the railway </a:t>
            </a:r>
            <a:r>
              <a:rPr lang="en-US" b="1" dirty="0" smtClean="0">
                <a:solidFill>
                  <a:schemeClr val="accent1">
                    <a:lumMod val="50000"/>
                  </a:schemeClr>
                </a:solidFill>
              </a:rPr>
              <a:t>track </a:t>
            </a:r>
            <a:r>
              <a:rPr lang="en-US" b="1" dirty="0">
                <a:solidFill>
                  <a:schemeClr val="accent1">
                    <a:lumMod val="50000"/>
                  </a:schemeClr>
                </a:solidFill>
              </a:rPr>
              <a:t>along which the measuring complex moves</a:t>
            </a:r>
            <a:endParaRPr lang="ru-RU" b="1" dirty="0">
              <a:solidFill>
                <a:schemeClr val="accent1">
                  <a:lumMod val="50000"/>
                </a:schemeClr>
              </a:solidFill>
            </a:endParaRPr>
          </a:p>
        </p:txBody>
      </p:sp>
      <p:grpSp>
        <p:nvGrpSpPr>
          <p:cNvPr id="6" name="Google Shape;242;g95a384a9ab_0_114"/>
          <p:cNvGrpSpPr/>
          <p:nvPr/>
        </p:nvGrpSpPr>
        <p:grpSpPr>
          <a:xfrm>
            <a:off x="414602" y="1884699"/>
            <a:ext cx="2313229" cy="1955782"/>
            <a:chOff x="529666" y="789177"/>
            <a:chExt cx="2333858" cy="1653120"/>
          </a:xfrm>
        </p:grpSpPr>
        <p:pic>
          <p:nvPicPr>
            <p:cNvPr id="7" name="Google Shape;243;g95a384a9ab_0_114"/>
            <p:cNvPicPr preferRelativeResize="0"/>
            <p:nvPr/>
          </p:nvPicPr>
          <p:blipFill>
            <a:blip r:embed="rId7">
              <a:alphaModFix/>
            </a:blip>
            <a:stretch>
              <a:fillRect/>
            </a:stretch>
          </p:blipFill>
          <p:spPr>
            <a:xfrm>
              <a:off x="585350" y="789177"/>
              <a:ext cx="2247551" cy="766867"/>
            </a:xfrm>
            <a:prstGeom prst="rect">
              <a:avLst/>
            </a:prstGeom>
            <a:noFill/>
            <a:ln>
              <a:noFill/>
            </a:ln>
          </p:spPr>
        </p:pic>
        <p:sp>
          <p:nvSpPr>
            <p:cNvPr id="8" name="Google Shape;244;g95a384a9ab_0_114"/>
            <p:cNvSpPr txBox="1"/>
            <p:nvPr/>
          </p:nvSpPr>
          <p:spPr>
            <a:xfrm>
              <a:off x="529666" y="1610644"/>
              <a:ext cx="2333858" cy="831653"/>
            </a:xfrm>
            <a:prstGeom prst="rect">
              <a:avLst/>
            </a:prstGeom>
            <a:noFill/>
            <a:ln>
              <a:noFill/>
            </a:ln>
          </p:spPr>
          <p:txBody>
            <a:bodyPr spcFirstLastPara="1" wrap="square" lIns="91425" tIns="91425" rIns="91425" bIns="91425" anchor="t" anchorCtr="0">
              <a:noAutofit/>
            </a:bodyPr>
            <a:lstStyle/>
            <a:p>
              <a:pPr lvl="0" algn="ctr" rtl="0">
                <a:spcBef>
                  <a:spcPts val="0"/>
                </a:spcBef>
                <a:spcAft>
                  <a:spcPts val="0"/>
                </a:spcAft>
                <a:buAutoNum type="arabicParenBoth"/>
              </a:pPr>
              <a:r>
                <a:rPr lang="ru-RU" b="1" dirty="0" smtClean="0">
                  <a:solidFill>
                    <a:schemeClr val="dk1"/>
                  </a:solidFill>
                </a:rPr>
                <a:t> Путеизмерительный комплекс (ПИК)</a:t>
              </a:r>
            </a:p>
            <a:p>
              <a:pPr lvl="0">
                <a:spcBef>
                  <a:spcPts val="0"/>
                </a:spcBef>
                <a:spcAft>
                  <a:spcPts val="0"/>
                </a:spcAft>
              </a:pPr>
              <a:r>
                <a:rPr lang="en-US" b="1" dirty="0">
                  <a:solidFill>
                    <a:schemeClr val="accent1">
                      <a:lumMod val="50000"/>
                    </a:schemeClr>
                  </a:solidFill>
                </a:rPr>
                <a:t>Track measuring </a:t>
              </a:r>
              <a:r>
                <a:rPr lang="en-US" b="1" dirty="0" smtClean="0">
                  <a:solidFill>
                    <a:schemeClr val="accent1">
                      <a:lumMod val="50000"/>
                    </a:schemeClr>
                  </a:solidFill>
                </a:rPr>
                <a:t>complex</a:t>
              </a:r>
              <a:r>
                <a:rPr lang="ru-RU" b="1" dirty="0" smtClean="0">
                  <a:solidFill>
                    <a:schemeClr val="accent1">
                      <a:lumMod val="50000"/>
                    </a:schemeClr>
                  </a:solidFill>
                </a:rPr>
                <a:t> (</a:t>
              </a:r>
              <a:r>
                <a:rPr lang="en-US" b="1" dirty="0" smtClean="0">
                  <a:solidFill>
                    <a:schemeClr val="accent1">
                      <a:lumMod val="50000"/>
                    </a:schemeClr>
                  </a:solidFill>
                </a:rPr>
                <a:t>TMC)</a:t>
              </a:r>
              <a:endParaRPr b="1" dirty="0">
                <a:solidFill>
                  <a:schemeClr val="accent1">
                    <a:lumMod val="50000"/>
                  </a:schemeClr>
                </a:solidFill>
              </a:endParaRPr>
            </a:p>
          </p:txBody>
        </p:sp>
      </p:grpSp>
      <p:sp>
        <p:nvSpPr>
          <p:cNvPr id="10" name="Google Shape;246;g95a384a9ab_0_114"/>
          <p:cNvSpPr/>
          <p:nvPr/>
        </p:nvSpPr>
        <p:spPr>
          <a:xfrm>
            <a:off x="2727832" y="2383846"/>
            <a:ext cx="387905" cy="160255"/>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47;g95a384a9ab_0_114"/>
          <p:cNvSpPr/>
          <p:nvPr/>
        </p:nvSpPr>
        <p:spPr>
          <a:xfrm>
            <a:off x="4616907" y="2383845"/>
            <a:ext cx="323393" cy="160255"/>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48;g95a384a9ab_0_114"/>
          <p:cNvSpPr/>
          <p:nvPr/>
        </p:nvSpPr>
        <p:spPr>
          <a:xfrm>
            <a:off x="5150896" y="3753904"/>
            <a:ext cx="3568971" cy="1628324"/>
          </a:xfrm>
          <a:prstGeom prst="flowChartMultidocumen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ru-RU" b="1" dirty="0" smtClean="0"/>
              <a:t>(4) </a:t>
            </a:r>
            <a:r>
              <a:rPr lang="ru-RU" b="1" dirty="0"/>
              <a:t>Компьютерное моделирование </a:t>
            </a:r>
            <a:r>
              <a:rPr lang="ru-RU" b="1" dirty="0" smtClean="0"/>
              <a:t>в УМ </a:t>
            </a:r>
            <a:r>
              <a:rPr lang="ru-RU" dirty="0" smtClean="0"/>
              <a:t>представительного набора экипажей</a:t>
            </a:r>
            <a:endParaRPr lang="en-US" dirty="0" smtClean="0"/>
          </a:p>
          <a:p>
            <a:pPr lvl="0" algn="l">
              <a:spcBef>
                <a:spcPts val="0"/>
              </a:spcBef>
              <a:spcAft>
                <a:spcPts val="0"/>
              </a:spcAft>
            </a:pPr>
            <a:r>
              <a:rPr lang="en-US" b="1" dirty="0">
                <a:solidFill>
                  <a:schemeClr val="accent1">
                    <a:lumMod val="50000"/>
                  </a:schemeClr>
                </a:solidFill>
              </a:rPr>
              <a:t>Computer simulation in the UM </a:t>
            </a:r>
            <a:r>
              <a:rPr lang="en-US" dirty="0">
                <a:solidFill>
                  <a:schemeClr val="accent1">
                    <a:lumMod val="50000"/>
                  </a:schemeClr>
                </a:solidFill>
              </a:rPr>
              <a:t>of a representative set of </a:t>
            </a:r>
            <a:r>
              <a:rPr lang="en-US" dirty="0" smtClean="0">
                <a:solidFill>
                  <a:schemeClr val="accent1">
                    <a:lumMod val="50000"/>
                  </a:schemeClr>
                </a:solidFill>
              </a:rPr>
              <a:t>vehicles</a:t>
            </a:r>
            <a:endParaRPr dirty="0">
              <a:solidFill>
                <a:schemeClr val="accent1">
                  <a:lumMod val="50000"/>
                </a:schemeClr>
              </a:solidFill>
            </a:endParaRPr>
          </a:p>
        </p:txBody>
      </p:sp>
      <p:sp>
        <p:nvSpPr>
          <p:cNvPr id="20" name="Google Shape;255;g95a384a9ab_0_114"/>
          <p:cNvSpPr/>
          <p:nvPr/>
        </p:nvSpPr>
        <p:spPr>
          <a:xfrm rot="10800000">
            <a:off x="2114738" y="4595180"/>
            <a:ext cx="293469" cy="160255"/>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56;g95a384a9ab_0_114"/>
          <p:cNvSpPr/>
          <p:nvPr/>
        </p:nvSpPr>
        <p:spPr>
          <a:xfrm>
            <a:off x="391887" y="3987820"/>
            <a:ext cx="1688884" cy="1765236"/>
          </a:xfrm>
          <a:prstGeom prst="flowChartDocumen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ru-RU" dirty="0" smtClean="0"/>
              <a:t>(6) </a:t>
            </a:r>
            <a:r>
              <a:rPr lang="ru-RU" b="1" dirty="0"/>
              <a:t>Формирование расширенного </a:t>
            </a:r>
            <a:r>
              <a:rPr lang="ru-RU" b="1" dirty="0" smtClean="0"/>
              <a:t>отчёта</a:t>
            </a:r>
            <a:endParaRPr lang="en-US" b="1" dirty="0" smtClean="0"/>
          </a:p>
          <a:p>
            <a:pPr lvl="0" algn="l">
              <a:spcBef>
                <a:spcPts val="0"/>
              </a:spcBef>
              <a:spcAft>
                <a:spcPts val="0"/>
              </a:spcAft>
            </a:pPr>
            <a:r>
              <a:rPr lang="en-US" b="1" dirty="0">
                <a:solidFill>
                  <a:schemeClr val="accent1">
                    <a:lumMod val="50000"/>
                  </a:schemeClr>
                </a:solidFill>
              </a:rPr>
              <a:t>Generating an advanced report</a:t>
            </a:r>
            <a:endParaRPr b="1" dirty="0">
              <a:solidFill>
                <a:schemeClr val="accent1">
                  <a:lumMod val="50000"/>
                </a:schemeClr>
              </a:solidFill>
            </a:endParaRPr>
          </a:p>
        </p:txBody>
      </p:sp>
      <p:sp>
        <p:nvSpPr>
          <p:cNvPr id="22" name="Блок-схема: процесс 21"/>
          <p:cNvSpPr/>
          <p:nvPr/>
        </p:nvSpPr>
        <p:spPr bwMode="auto">
          <a:xfrm>
            <a:off x="2485491" y="4035219"/>
            <a:ext cx="2226210" cy="1438068"/>
          </a:xfrm>
          <a:prstGeom prst="flowChartProcess">
            <a:avLst/>
          </a:prstGeom>
          <a:solidFill>
            <a:schemeClr val="bg1">
              <a:lumMod val="95000"/>
            </a:schemeClr>
          </a:solidFill>
          <a:ln w="9525" cap="flat" cmpd="sng" algn="ctr">
            <a:solidFill>
              <a:schemeClr val="tx1"/>
            </a:solidFill>
            <a:prstDash val="solid"/>
            <a:round/>
            <a:headEnd type="none" w="med" len="med"/>
            <a:tailEnd type="triangle" w="med" len="med"/>
          </a:ln>
          <a:effectLst/>
        </p:spPr>
        <p:txBody>
          <a:bodyPr vert="horz" wrap="square" lIns="72000" tIns="72000" rIns="72000" bIns="72000" numCol="1" rtlCol="0" anchor="t" anchorCtr="0" compatLnSpc="1">
            <a:prstTxWarp prst="textNoShape">
              <a:avLst/>
            </a:prstTxWarp>
            <a:spAutoFit/>
          </a:bodyPr>
          <a:lstStyle/>
          <a:p>
            <a:pPr lvl="0" algn="l">
              <a:spcBef>
                <a:spcPts val="0"/>
              </a:spcBef>
              <a:spcAft>
                <a:spcPts val="0"/>
              </a:spcAft>
            </a:pPr>
            <a:r>
              <a:rPr lang="ru-RU" b="1" dirty="0" smtClean="0"/>
              <a:t>(5) Динамические показатели с привязкой по координатам пути</a:t>
            </a:r>
            <a:endParaRPr lang="en-US" b="1" dirty="0" smtClean="0"/>
          </a:p>
          <a:p>
            <a:pPr lvl="0" algn="l">
              <a:spcBef>
                <a:spcPts val="0"/>
              </a:spcBef>
              <a:spcAft>
                <a:spcPts val="0"/>
              </a:spcAft>
            </a:pPr>
            <a:r>
              <a:rPr lang="en-US" b="1" dirty="0">
                <a:solidFill>
                  <a:schemeClr val="accent1">
                    <a:lumMod val="50000"/>
                  </a:schemeClr>
                </a:solidFill>
              </a:rPr>
              <a:t>Dynamic </a:t>
            </a:r>
            <a:r>
              <a:rPr lang="en-US" b="1" dirty="0" smtClean="0">
                <a:solidFill>
                  <a:schemeClr val="accent1">
                    <a:lumMod val="50000"/>
                  </a:schemeClr>
                </a:solidFill>
              </a:rPr>
              <a:t>performances referenced </a:t>
            </a:r>
            <a:r>
              <a:rPr lang="en-US" b="1" dirty="0">
                <a:solidFill>
                  <a:schemeClr val="accent1">
                    <a:lumMod val="50000"/>
                  </a:schemeClr>
                </a:solidFill>
              </a:rPr>
              <a:t>by path coordinates</a:t>
            </a:r>
            <a:endParaRPr lang="ru-RU" b="1" dirty="0">
              <a:solidFill>
                <a:schemeClr val="accent1">
                  <a:lumMod val="50000"/>
                </a:schemeClr>
              </a:solidFill>
            </a:endParaRPr>
          </a:p>
        </p:txBody>
      </p:sp>
      <p:sp>
        <p:nvSpPr>
          <p:cNvPr id="23" name="Google Shape;248;g95a384a9ab_0_114"/>
          <p:cNvSpPr/>
          <p:nvPr/>
        </p:nvSpPr>
        <p:spPr>
          <a:xfrm>
            <a:off x="4976705" y="1924293"/>
            <a:ext cx="3743163" cy="1665503"/>
          </a:xfrm>
          <a:prstGeom prst="flowChartMultidocument">
            <a:avLst/>
          </a:prstGeom>
          <a:gradFill>
            <a:gsLst>
              <a:gs pos="0">
                <a:srgbClr val="FFCC00">
                  <a:tint val="66000"/>
                  <a:satMod val="160000"/>
                </a:srgbClr>
              </a:gs>
              <a:gs pos="50000">
                <a:srgbClr val="FFCC00">
                  <a:tint val="44500"/>
                  <a:satMod val="160000"/>
                </a:srgbClr>
              </a:gs>
              <a:gs pos="100000">
                <a:srgbClr val="FFCC00">
                  <a:tint val="23500"/>
                  <a:satMod val="160000"/>
                </a:srgbClr>
              </a:gs>
            </a:gsLst>
            <a:lin ang="5400000" scaled="1"/>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ru-RU" b="1" dirty="0"/>
              <a:t>(3) </a:t>
            </a:r>
            <a:r>
              <a:rPr lang="ru-RU" b="1" dirty="0" smtClean="0"/>
              <a:t>Конвертирование данных</a:t>
            </a:r>
            <a:r>
              <a:rPr lang="ru-RU" dirty="0" smtClean="0"/>
              <a:t> в формат УМ и настройка модели пути с помощью динамической модели ПИК</a:t>
            </a:r>
          </a:p>
          <a:p>
            <a:pPr lvl="0" algn="l">
              <a:spcBef>
                <a:spcPts val="0"/>
              </a:spcBef>
              <a:spcAft>
                <a:spcPts val="0"/>
              </a:spcAft>
            </a:pPr>
            <a:r>
              <a:rPr lang="en-US" b="1" dirty="0">
                <a:solidFill>
                  <a:schemeClr val="accent1">
                    <a:lumMod val="50000"/>
                  </a:schemeClr>
                </a:solidFill>
              </a:rPr>
              <a:t>Convert data </a:t>
            </a:r>
            <a:r>
              <a:rPr lang="en-US" dirty="0">
                <a:solidFill>
                  <a:schemeClr val="accent1">
                    <a:lumMod val="50000"/>
                  </a:schemeClr>
                </a:solidFill>
              </a:rPr>
              <a:t>to UM format and adjust the </a:t>
            </a:r>
            <a:r>
              <a:rPr lang="en-US" dirty="0" smtClean="0">
                <a:solidFill>
                  <a:schemeClr val="accent1">
                    <a:lumMod val="50000"/>
                  </a:schemeClr>
                </a:solidFill>
              </a:rPr>
              <a:t>track </a:t>
            </a:r>
            <a:r>
              <a:rPr lang="en-US" dirty="0">
                <a:solidFill>
                  <a:schemeClr val="accent1">
                    <a:lumMod val="50000"/>
                  </a:schemeClr>
                </a:solidFill>
              </a:rPr>
              <a:t>model using the </a:t>
            </a:r>
            <a:r>
              <a:rPr lang="en-US" dirty="0" smtClean="0">
                <a:solidFill>
                  <a:schemeClr val="accent1">
                    <a:lumMod val="50000"/>
                  </a:schemeClr>
                </a:solidFill>
              </a:rPr>
              <a:t>TMC </a:t>
            </a:r>
            <a:r>
              <a:rPr lang="en-US" dirty="0">
                <a:solidFill>
                  <a:schemeClr val="accent1">
                    <a:lumMod val="50000"/>
                  </a:schemeClr>
                </a:solidFill>
              </a:rPr>
              <a:t>dynamic model</a:t>
            </a:r>
            <a:endParaRPr dirty="0">
              <a:solidFill>
                <a:schemeClr val="accent1">
                  <a:lumMod val="50000"/>
                </a:schemeClr>
              </a:solidFill>
            </a:endParaRPr>
          </a:p>
        </p:txBody>
      </p:sp>
      <p:sp>
        <p:nvSpPr>
          <p:cNvPr id="24" name="Google Shape;255;g95a384a9ab_0_114"/>
          <p:cNvSpPr/>
          <p:nvPr/>
        </p:nvSpPr>
        <p:spPr>
          <a:xfrm rot="10800000">
            <a:off x="4768628" y="4676138"/>
            <a:ext cx="325342" cy="160255"/>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33687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6" y="2"/>
            <a:ext cx="8612188" cy="826969"/>
          </a:xfrm>
        </p:spPr>
        <p:txBody>
          <a:bodyPr/>
          <a:lstStyle/>
          <a:p>
            <a:r>
              <a:rPr lang="ru-RU" sz="2200" dirty="0" smtClean="0"/>
              <a:t>Моделирование износа колес на полигонах эксплуатации</a:t>
            </a:r>
            <a:br>
              <a:rPr lang="ru-RU" sz="2200" dirty="0" smtClean="0"/>
            </a:br>
            <a:r>
              <a:rPr lang="en-US" sz="2200" dirty="0">
                <a:solidFill>
                  <a:schemeClr val="accent1">
                    <a:lumMod val="50000"/>
                  </a:schemeClr>
                </a:solidFill>
              </a:rPr>
              <a:t>Simulation of wheel wear at </a:t>
            </a:r>
            <a:r>
              <a:rPr lang="en-US" sz="2200" dirty="0" smtClean="0">
                <a:solidFill>
                  <a:schemeClr val="accent1">
                    <a:lumMod val="50000"/>
                  </a:schemeClr>
                </a:solidFill>
              </a:rPr>
              <a:t>operation regions</a:t>
            </a:r>
            <a:endParaRPr lang="ru-RU" sz="2200" dirty="0">
              <a:solidFill>
                <a:schemeClr val="accent1">
                  <a:lumMod val="50000"/>
                </a:schemeClr>
              </a:solidFill>
            </a:endParaRPr>
          </a:p>
        </p:txBody>
      </p:sp>
      <p:sp>
        <p:nvSpPr>
          <p:cNvPr id="4" name="TextBox 3"/>
          <p:cNvSpPr txBox="1"/>
          <p:nvPr/>
        </p:nvSpPr>
        <p:spPr>
          <a:xfrm>
            <a:off x="470173" y="826971"/>
            <a:ext cx="8249694" cy="1815882"/>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algn="l"/>
            <a:r>
              <a:rPr lang="en-US" sz="1600" b="1" dirty="0" smtClean="0"/>
              <a:t>1. </a:t>
            </a:r>
            <a:r>
              <a:rPr lang="ru-RU" sz="1600" b="1" dirty="0" smtClean="0"/>
              <a:t>Основная цель </a:t>
            </a:r>
          </a:p>
          <a:p>
            <a:pPr lvl="0" algn="l"/>
            <a:r>
              <a:rPr lang="ru-RU" sz="1600" dirty="0" smtClean="0"/>
              <a:t>Обосновать применение на полигонах эксплуатации подвижного состава колес с профилями, которые наиболее рациональны для конкретного экипажа с точки зрения износа и усталостной долговечности</a:t>
            </a:r>
          </a:p>
          <a:p>
            <a:pPr lvl="0" algn="l"/>
            <a:r>
              <a:rPr lang="en-US" sz="1600" b="1" dirty="0" smtClean="0">
                <a:solidFill>
                  <a:schemeClr val="accent1">
                    <a:lumMod val="50000"/>
                  </a:schemeClr>
                </a:solidFill>
              </a:rPr>
              <a:t>1. Main </a:t>
            </a:r>
            <a:r>
              <a:rPr lang="en-US" sz="1600" b="1" dirty="0">
                <a:solidFill>
                  <a:schemeClr val="accent1">
                    <a:lumMod val="50000"/>
                  </a:schemeClr>
                </a:solidFill>
              </a:rPr>
              <a:t>objective </a:t>
            </a:r>
          </a:p>
          <a:p>
            <a:pPr lvl="0" algn="l"/>
            <a:r>
              <a:rPr lang="en-US" sz="1600" dirty="0" smtClean="0">
                <a:solidFill>
                  <a:schemeClr val="accent1">
                    <a:lumMod val="50000"/>
                  </a:schemeClr>
                </a:solidFill>
              </a:rPr>
              <a:t>To justify </a:t>
            </a:r>
            <a:r>
              <a:rPr lang="en-US" sz="1600" dirty="0">
                <a:solidFill>
                  <a:schemeClr val="accent1">
                    <a:lumMod val="50000"/>
                  </a:schemeClr>
                </a:solidFill>
              </a:rPr>
              <a:t>the use on the ranges of operation of rolling stock wheels with profiles that are most rational for a particular </a:t>
            </a:r>
            <a:r>
              <a:rPr lang="en-US" sz="1600" dirty="0" smtClean="0">
                <a:solidFill>
                  <a:schemeClr val="accent1">
                    <a:lumMod val="50000"/>
                  </a:schemeClr>
                </a:solidFill>
              </a:rPr>
              <a:t>vehicle </a:t>
            </a:r>
            <a:r>
              <a:rPr lang="en-US" sz="1600" dirty="0">
                <a:solidFill>
                  <a:schemeClr val="accent1">
                    <a:lumMod val="50000"/>
                  </a:schemeClr>
                </a:solidFill>
              </a:rPr>
              <a:t>in terms of wear and fatigue </a:t>
            </a:r>
            <a:r>
              <a:rPr lang="en-US" sz="1600" dirty="0" smtClean="0">
                <a:solidFill>
                  <a:schemeClr val="accent1">
                    <a:lumMod val="50000"/>
                  </a:schemeClr>
                </a:solidFill>
              </a:rPr>
              <a:t>durability</a:t>
            </a:r>
            <a:endParaRPr lang="ru-RU" sz="1600" dirty="0">
              <a:solidFill>
                <a:schemeClr val="accent1">
                  <a:lumMod val="50000"/>
                </a:schemeClr>
              </a:solidFill>
            </a:endParaRPr>
          </a:p>
        </p:txBody>
      </p:sp>
      <p:sp>
        <p:nvSpPr>
          <p:cNvPr id="5" name="TextBox 4"/>
          <p:cNvSpPr txBox="1"/>
          <p:nvPr/>
        </p:nvSpPr>
        <p:spPr>
          <a:xfrm>
            <a:off x="470173" y="2713357"/>
            <a:ext cx="8249694" cy="1077218"/>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algn="l"/>
            <a:r>
              <a:rPr lang="en-US" sz="1600" b="1" dirty="0" smtClean="0"/>
              <a:t>2. </a:t>
            </a:r>
            <a:r>
              <a:rPr lang="ru-RU" sz="1600" b="1" dirty="0" smtClean="0"/>
              <a:t>Объекты исследований </a:t>
            </a:r>
          </a:p>
          <a:p>
            <a:pPr lvl="0" algn="l"/>
            <a:r>
              <a:rPr lang="ru-RU" sz="1600" dirty="0" smtClean="0"/>
              <a:t>Альтернативные профили колес в составе различных экипажей</a:t>
            </a:r>
            <a:endParaRPr lang="en-US" sz="1600" dirty="0" smtClean="0"/>
          </a:p>
          <a:p>
            <a:pPr lvl="0" algn="l"/>
            <a:r>
              <a:rPr lang="en-US" sz="1600" b="1" dirty="0" smtClean="0">
                <a:solidFill>
                  <a:schemeClr val="accent1">
                    <a:lumMod val="50000"/>
                  </a:schemeClr>
                </a:solidFill>
              </a:rPr>
              <a:t>2. Objects </a:t>
            </a:r>
            <a:r>
              <a:rPr lang="en-US" sz="1600" b="1" dirty="0">
                <a:solidFill>
                  <a:schemeClr val="accent1">
                    <a:lumMod val="50000"/>
                  </a:schemeClr>
                </a:solidFill>
              </a:rPr>
              <a:t>of research </a:t>
            </a:r>
          </a:p>
          <a:p>
            <a:pPr lvl="0" algn="l"/>
            <a:r>
              <a:rPr lang="en-US" sz="1600" dirty="0">
                <a:solidFill>
                  <a:schemeClr val="accent1">
                    <a:lumMod val="50000"/>
                  </a:schemeClr>
                </a:solidFill>
              </a:rPr>
              <a:t>Alternative wheel profiles for </a:t>
            </a:r>
            <a:r>
              <a:rPr lang="en-US" sz="1600" dirty="0" smtClean="0">
                <a:solidFill>
                  <a:schemeClr val="accent1">
                    <a:lumMod val="50000"/>
                  </a:schemeClr>
                </a:solidFill>
              </a:rPr>
              <a:t>different vehicles</a:t>
            </a:r>
            <a:endParaRPr lang="ru-RU" sz="1600" dirty="0">
              <a:solidFill>
                <a:schemeClr val="accent1">
                  <a:lumMod val="50000"/>
                </a:schemeClr>
              </a:solidFill>
            </a:endParaRPr>
          </a:p>
        </p:txBody>
      </p:sp>
      <p:sp>
        <p:nvSpPr>
          <p:cNvPr id="6" name="TextBox 5"/>
          <p:cNvSpPr txBox="1"/>
          <p:nvPr/>
        </p:nvSpPr>
        <p:spPr>
          <a:xfrm>
            <a:off x="470173" y="3862988"/>
            <a:ext cx="8249694" cy="1077218"/>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algn="l"/>
            <a:r>
              <a:rPr lang="en-US" sz="1600" b="1" dirty="0" smtClean="0"/>
              <a:t>3. </a:t>
            </a:r>
            <a:r>
              <a:rPr lang="ru-RU" sz="1600" b="1" dirty="0" smtClean="0"/>
              <a:t>Кому это нужно </a:t>
            </a:r>
          </a:p>
          <a:p>
            <a:pPr lvl="0" algn="l"/>
            <a:r>
              <a:rPr lang="ru-RU" sz="1600" dirty="0" smtClean="0"/>
              <a:t>Предприятиям отвечающем за ремонт и техническое обслуживание колесных пар</a:t>
            </a:r>
            <a:endParaRPr lang="en-US" sz="1600" dirty="0" smtClean="0"/>
          </a:p>
          <a:p>
            <a:pPr lvl="0" algn="l"/>
            <a:r>
              <a:rPr lang="en-US" sz="1600" b="1" dirty="0" smtClean="0">
                <a:solidFill>
                  <a:schemeClr val="accent1">
                    <a:lumMod val="50000"/>
                  </a:schemeClr>
                </a:solidFill>
              </a:rPr>
              <a:t>3. Who </a:t>
            </a:r>
            <a:r>
              <a:rPr lang="en-US" sz="1600" b="1" dirty="0">
                <a:solidFill>
                  <a:schemeClr val="accent1">
                    <a:lumMod val="50000"/>
                  </a:schemeClr>
                </a:solidFill>
              </a:rPr>
              <a:t>needs it </a:t>
            </a:r>
          </a:p>
          <a:p>
            <a:pPr lvl="0" algn="l"/>
            <a:r>
              <a:rPr lang="en-US" sz="1600" dirty="0">
                <a:solidFill>
                  <a:schemeClr val="accent1">
                    <a:lumMod val="50000"/>
                  </a:schemeClr>
                </a:solidFill>
              </a:rPr>
              <a:t>Enterprises responsible for the repair and maintenance of wheelsets</a:t>
            </a:r>
            <a:endParaRPr lang="ru-RU" sz="1600" dirty="0">
              <a:solidFill>
                <a:schemeClr val="accent1">
                  <a:lumMod val="50000"/>
                </a:schemeClr>
              </a:solidFill>
            </a:endParaRPr>
          </a:p>
        </p:txBody>
      </p:sp>
      <p:sp>
        <p:nvSpPr>
          <p:cNvPr id="7" name="TextBox 6"/>
          <p:cNvSpPr txBox="1"/>
          <p:nvPr/>
        </p:nvSpPr>
        <p:spPr>
          <a:xfrm>
            <a:off x="470173" y="5024744"/>
            <a:ext cx="8249694" cy="1077218"/>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algn="l"/>
            <a:r>
              <a:rPr lang="en-US" sz="1600" b="1" dirty="0" smtClean="0"/>
              <a:t>4. </a:t>
            </a:r>
            <a:r>
              <a:rPr lang="ru-RU" sz="1600" b="1" dirty="0" smtClean="0"/>
              <a:t>Средство для решения </a:t>
            </a:r>
          </a:p>
          <a:p>
            <a:pPr lvl="0" algn="l"/>
            <a:r>
              <a:rPr lang="ru-RU" sz="1600" dirty="0" smtClean="0"/>
              <a:t>Моделирование износа и усталостной долговечности средствами ПК «УМ»</a:t>
            </a:r>
            <a:endParaRPr lang="en-US" sz="1600" dirty="0" smtClean="0"/>
          </a:p>
          <a:p>
            <a:pPr lvl="0" algn="l"/>
            <a:r>
              <a:rPr lang="en-US" sz="1600" b="1" dirty="0" smtClean="0">
                <a:solidFill>
                  <a:schemeClr val="accent1">
                    <a:lumMod val="50000"/>
                  </a:schemeClr>
                </a:solidFill>
              </a:rPr>
              <a:t>4. Solution </a:t>
            </a:r>
            <a:r>
              <a:rPr lang="en-US" sz="1600" b="1" dirty="0">
                <a:solidFill>
                  <a:schemeClr val="accent1">
                    <a:lumMod val="50000"/>
                  </a:schemeClr>
                </a:solidFill>
              </a:rPr>
              <a:t>Tool </a:t>
            </a:r>
          </a:p>
          <a:p>
            <a:pPr lvl="0" algn="l"/>
            <a:r>
              <a:rPr lang="en-US" sz="1600" dirty="0">
                <a:solidFill>
                  <a:schemeClr val="accent1">
                    <a:lumMod val="50000"/>
                  </a:schemeClr>
                </a:solidFill>
              </a:rPr>
              <a:t>Simulation of wear and fatigue durability by means of </a:t>
            </a:r>
            <a:r>
              <a:rPr lang="en-US" sz="1600" dirty="0" smtClean="0">
                <a:solidFill>
                  <a:schemeClr val="accent1">
                    <a:lumMod val="50000"/>
                  </a:schemeClr>
                </a:solidFill>
              </a:rPr>
              <a:t>P </a:t>
            </a:r>
            <a:r>
              <a:rPr lang="en-US" sz="1600" dirty="0">
                <a:solidFill>
                  <a:schemeClr val="accent1">
                    <a:lumMod val="50000"/>
                  </a:schemeClr>
                </a:solidFill>
              </a:rPr>
              <a:t>"UM"</a:t>
            </a:r>
            <a:endParaRPr lang="ru-RU" sz="1600" dirty="0">
              <a:solidFill>
                <a:schemeClr val="accent1">
                  <a:lumMod val="50000"/>
                </a:schemeClr>
              </a:solidFill>
            </a:endParaRPr>
          </a:p>
        </p:txBody>
      </p:sp>
    </p:spTree>
    <p:extLst>
      <p:ext uri="{BB962C8B-B14F-4D97-AF65-F5344CB8AC3E}">
        <p14:creationId xmlns:p14="http://schemas.microsoft.com/office/powerpoint/2010/main" val="24073939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6" y="2"/>
            <a:ext cx="8612188" cy="746592"/>
          </a:xfrm>
        </p:spPr>
        <p:txBody>
          <a:bodyPr/>
          <a:lstStyle/>
          <a:p>
            <a:r>
              <a:rPr lang="ru-RU" sz="2200" dirty="0" smtClean="0"/>
              <a:t>Моделирование износа колес на полигонах эксплуатации</a:t>
            </a:r>
            <a:r>
              <a:rPr lang="en-US" sz="2200" dirty="0" smtClean="0"/>
              <a:t/>
            </a:r>
            <a:br>
              <a:rPr lang="en-US" sz="2200" dirty="0" smtClean="0"/>
            </a:br>
            <a:r>
              <a:rPr lang="en-US" sz="2200" dirty="0">
                <a:solidFill>
                  <a:schemeClr val="accent1">
                    <a:lumMod val="50000"/>
                  </a:schemeClr>
                </a:solidFill>
              </a:rPr>
              <a:t>Simulation of wheel wear at operation regions</a:t>
            </a:r>
            <a:endParaRPr lang="ru-RU" sz="2200" dirty="0"/>
          </a:p>
        </p:txBody>
      </p:sp>
      <p:sp>
        <p:nvSpPr>
          <p:cNvPr id="4" name="TextBox 3"/>
          <p:cNvSpPr txBox="1"/>
          <p:nvPr/>
        </p:nvSpPr>
        <p:spPr>
          <a:xfrm>
            <a:off x="359262" y="776744"/>
            <a:ext cx="8430941" cy="5262979"/>
          </a:xfrm>
          <a:prstGeom prst="rect">
            <a:avLst/>
          </a:prstGeom>
          <a:gradFill flip="none" rotWithShape="1">
            <a:gsLst>
              <a:gs pos="0">
                <a:srgbClr val="FFCC00">
                  <a:tint val="66000"/>
                  <a:satMod val="160000"/>
                </a:srgbClr>
              </a:gs>
              <a:gs pos="50000">
                <a:srgbClr val="FFCC00">
                  <a:tint val="44500"/>
                  <a:satMod val="160000"/>
                </a:srgbClr>
              </a:gs>
              <a:gs pos="100000">
                <a:srgbClr val="FFCC00">
                  <a:tint val="23500"/>
                  <a:satMod val="160000"/>
                </a:srgbClr>
              </a:gs>
            </a:gsLst>
            <a:lin ang="5400000" scaled="1"/>
            <a:tileRect/>
          </a:grad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lvl="0" algn="l"/>
            <a:r>
              <a:rPr lang="ru-RU" sz="1600" b="1" dirty="0" smtClean="0">
                <a:solidFill>
                  <a:schemeClr val="tx1"/>
                </a:solidFill>
              </a:rPr>
              <a:t> Информация, которая должна учитываться в исследовании</a:t>
            </a:r>
          </a:p>
          <a:p>
            <a:pPr marL="342900" lvl="0" indent="-342900" algn="l">
              <a:buAutoNum type="arabicPeriod"/>
            </a:pPr>
            <a:r>
              <a:rPr lang="ru-RU" sz="1600" dirty="0" smtClean="0">
                <a:solidFill>
                  <a:schemeClr val="tx1"/>
                </a:solidFill>
              </a:rPr>
              <a:t>Конструктивные </a:t>
            </a:r>
            <a:r>
              <a:rPr lang="ru-RU" sz="1600" dirty="0">
                <a:solidFill>
                  <a:schemeClr val="tx1"/>
                </a:solidFill>
              </a:rPr>
              <a:t>особенности подвижного состав</a:t>
            </a:r>
          </a:p>
          <a:p>
            <a:pPr marL="342900" lvl="0" indent="-342900" algn="l">
              <a:buAutoNum type="arabicPeriod"/>
            </a:pPr>
            <a:r>
              <a:rPr lang="ru-RU" sz="1600" dirty="0" smtClean="0">
                <a:solidFill>
                  <a:schemeClr val="tx1"/>
                </a:solidFill>
              </a:rPr>
              <a:t>Сведения о состоянии пути, и прежде всего о степени износа рельсов.</a:t>
            </a:r>
          </a:p>
          <a:p>
            <a:pPr marL="342900" lvl="0" indent="-342900" algn="l">
              <a:buAutoNum type="arabicPeriod"/>
            </a:pPr>
            <a:r>
              <a:rPr lang="ru-RU" sz="1600" dirty="0">
                <a:solidFill>
                  <a:schemeClr val="tx1"/>
                </a:solidFill>
              </a:rPr>
              <a:t>Сведения о режимах движения по прямым и кривым участкам </a:t>
            </a:r>
            <a:r>
              <a:rPr lang="ru-RU" sz="1600" dirty="0" smtClean="0">
                <a:solidFill>
                  <a:schemeClr val="tx1"/>
                </a:solidFill>
              </a:rPr>
              <a:t>пути.</a:t>
            </a:r>
            <a:endParaRPr lang="ru-RU" sz="1600" dirty="0">
              <a:solidFill>
                <a:schemeClr val="tx1"/>
              </a:solidFill>
            </a:endParaRPr>
          </a:p>
          <a:p>
            <a:pPr marL="800100" lvl="1" indent="-342900" algn="l">
              <a:buFont typeface="Wingdings" panose="05000000000000000000" pitchFamily="2" charset="2"/>
              <a:buChar char="ü"/>
            </a:pPr>
            <a:r>
              <a:rPr lang="ru-RU" sz="1600" dirty="0" smtClean="0">
                <a:solidFill>
                  <a:schemeClr val="tx1"/>
                </a:solidFill>
              </a:rPr>
              <a:t>Скорости.</a:t>
            </a:r>
            <a:endParaRPr lang="ru-RU" sz="1600" dirty="0">
              <a:solidFill>
                <a:schemeClr val="tx1"/>
              </a:solidFill>
            </a:endParaRPr>
          </a:p>
          <a:p>
            <a:pPr marL="800100" lvl="1" indent="-342900" algn="l">
              <a:buFont typeface="Wingdings" panose="05000000000000000000" pitchFamily="2" charset="2"/>
              <a:buChar char="ü"/>
            </a:pPr>
            <a:r>
              <a:rPr lang="ru-RU" sz="1600" dirty="0">
                <a:solidFill>
                  <a:schemeClr val="tx1"/>
                </a:solidFill>
              </a:rPr>
              <a:t>Тяга, выбег, </a:t>
            </a:r>
            <a:r>
              <a:rPr lang="ru-RU" sz="1600" dirty="0" smtClean="0">
                <a:solidFill>
                  <a:schemeClr val="tx1"/>
                </a:solidFill>
              </a:rPr>
              <a:t>торможение.</a:t>
            </a:r>
            <a:endParaRPr lang="ru-RU" sz="1600" dirty="0">
              <a:solidFill>
                <a:schemeClr val="tx1"/>
              </a:solidFill>
            </a:endParaRPr>
          </a:p>
          <a:p>
            <a:pPr marL="342900" lvl="0" indent="-342900" algn="l">
              <a:buAutoNum type="arabicPeriod"/>
            </a:pPr>
            <a:r>
              <a:rPr lang="ru-RU" sz="1600" dirty="0" smtClean="0">
                <a:solidFill>
                  <a:schemeClr val="tx1"/>
                </a:solidFill>
              </a:rPr>
              <a:t>Распределение профилей пути в плане </a:t>
            </a:r>
          </a:p>
          <a:p>
            <a:pPr marL="342900" lvl="0" indent="-342900" algn="l">
              <a:buAutoNum type="arabicPeriod"/>
            </a:pPr>
            <a:r>
              <a:rPr lang="ru-RU" sz="1600" dirty="0" smtClean="0">
                <a:solidFill>
                  <a:schemeClr val="tx1"/>
                </a:solidFill>
              </a:rPr>
              <a:t>Использование смазки при движении по кривым участкам пути.</a:t>
            </a:r>
          </a:p>
          <a:p>
            <a:pPr marL="342900" lvl="0" indent="-342900" algn="l">
              <a:buAutoNum type="arabicPeriod"/>
            </a:pPr>
            <a:r>
              <a:rPr lang="ru-RU" sz="1600" dirty="0" smtClean="0">
                <a:solidFill>
                  <a:schemeClr val="tx1"/>
                </a:solidFill>
              </a:rPr>
              <a:t>Сведения о загрузке кузова </a:t>
            </a:r>
          </a:p>
          <a:p>
            <a:pPr marL="342900" lvl="0" indent="-342900" algn="l">
              <a:buAutoNum type="arabicPeriod"/>
            </a:pPr>
            <a:r>
              <a:rPr lang="ru-RU" sz="1600" dirty="0" smtClean="0">
                <a:solidFill>
                  <a:schemeClr val="tx1"/>
                </a:solidFill>
              </a:rPr>
              <a:t>Сведения о фактическом износе профилей колес по данным записей в формулярах.</a:t>
            </a:r>
            <a:endParaRPr lang="en-US" sz="1600" dirty="0" smtClean="0">
              <a:solidFill>
                <a:schemeClr val="tx1"/>
              </a:solidFill>
            </a:endParaRPr>
          </a:p>
          <a:p>
            <a:pPr marL="0" lvl="1" algn="l"/>
            <a:r>
              <a:rPr lang="ru-RU" sz="1600" dirty="0" smtClean="0">
                <a:solidFill>
                  <a:schemeClr val="tx1"/>
                </a:solidFill>
              </a:rPr>
              <a:t>   </a:t>
            </a:r>
          </a:p>
          <a:p>
            <a:pPr marL="0" lvl="1" algn="l"/>
            <a:r>
              <a:rPr lang="ru-RU" sz="1600" b="1" dirty="0">
                <a:solidFill>
                  <a:schemeClr val="tx1"/>
                </a:solidFill>
              </a:rPr>
              <a:t> </a:t>
            </a:r>
            <a:r>
              <a:rPr lang="en-US" sz="1600" b="1" dirty="0" smtClean="0">
                <a:solidFill>
                  <a:schemeClr val="accent1">
                    <a:lumMod val="50000"/>
                  </a:schemeClr>
                </a:solidFill>
              </a:rPr>
              <a:t>Information </a:t>
            </a:r>
            <a:r>
              <a:rPr lang="en-US" sz="1600" b="1" dirty="0">
                <a:solidFill>
                  <a:schemeClr val="accent1">
                    <a:lumMod val="50000"/>
                  </a:schemeClr>
                </a:solidFill>
              </a:rPr>
              <a:t>to be taken into account in the </a:t>
            </a:r>
            <a:r>
              <a:rPr lang="en-US" sz="1600" b="1" dirty="0" smtClean="0">
                <a:solidFill>
                  <a:schemeClr val="accent1">
                    <a:lumMod val="50000"/>
                  </a:schemeClr>
                </a:solidFill>
              </a:rPr>
              <a:t>study</a:t>
            </a:r>
            <a:endParaRPr lang="ru-RU" sz="1600" b="1" dirty="0" smtClean="0">
              <a:solidFill>
                <a:schemeClr val="accent1">
                  <a:lumMod val="50000"/>
                </a:schemeClr>
              </a:solidFill>
            </a:endParaRPr>
          </a:p>
          <a:p>
            <a:pPr lvl="0" algn="l"/>
            <a:r>
              <a:rPr lang="ru-RU" sz="1600" dirty="0" smtClean="0">
                <a:solidFill>
                  <a:schemeClr val="accent1">
                    <a:lumMod val="50000"/>
                  </a:schemeClr>
                </a:solidFill>
              </a:rPr>
              <a:t>1.    </a:t>
            </a:r>
            <a:r>
              <a:rPr lang="en-US" sz="1600" dirty="0" smtClean="0">
                <a:solidFill>
                  <a:schemeClr val="accent1">
                    <a:lumMod val="50000"/>
                  </a:schemeClr>
                </a:solidFill>
              </a:rPr>
              <a:t>Information </a:t>
            </a:r>
            <a:r>
              <a:rPr lang="en-US" sz="1600" dirty="0">
                <a:solidFill>
                  <a:schemeClr val="accent1">
                    <a:lumMod val="50000"/>
                  </a:schemeClr>
                </a:solidFill>
              </a:rPr>
              <a:t>about the condition of the track, and above all about the degree of wear of the rails.</a:t>
            </a:r>
          </a:p>
          <a:p>
            <a:pPr lvl="0" algn="l"/>
            <a:r>
              <a:rPr lang="ru-RU" sz="1600" dirty="0" smtClean="0">
                <a:solidFill>
                  <a:schemeClr val="accent1">
                    <a:lumMod val="50000"/>
                  </a:schemeClr>
                </a:solidFill>
              </a:rPr>
              <a:t>2.    </a:t>
            </a:r>
            <a:r>
              <a:rPr lang="en-US" sz="1600" dirty="0" smtClean="0">
                <a:solidFill>
                  <a:schemeClr val="accent1">
                    <a:lumMod val="50000"/>
                  </a:schemeClr>
                </a:solidFill>
              </a:rPr>
              <a:t>Design features of rolling stock</a:t>
            </a:r>
          </a:p>
          <a:p>
            <a:pPr lvl="0" algn="l"/>
            <a:r>
              <a:rPr lang="ru-RU" sz="1600" dirty="0" smtClean="0">
                <a:solidFill>
                  <a:schemeClr val="accent1">
                    <a:lumMod val="50000"/>
                  </a:schemeClr>
                </a:solidFill>
              </a:rPr>
              <a:t>3.    </a:t>
            </a:r>
            <a:r>
              <a:rPr lang="en-US" sz="1600" dirty="0" smtClean="0">
                <a:solidFill>
                  <a:schemeClr val="accent1">
                    <a:lumMod val="50000"/>
                  </a:schemeClr>
                </a:solidFill>
              </a:rPr>
              <a:t>Information </a:t>
            </a:r>
            <a:r>
              <a:rPr lang="en-US" sz="1600" dirty="0">
                <a:solidFill>
                  <a:schemeClr val="accent1">
                    <a:lumMod val="50000"/>
                  </a:schemeClr>
                </a:solidFill>
              </a:rPr>
              <a:t>about driving modes on straight and curved sections of the track.</a:t>
            </a:r>
          </a:p>
          <a:p>
            <a:pPr marL="800100" lvl="1" indent="-342900" algn="l">
              <a:buFont typeface="Wingdings" panose="05000000000000000000" pitchFamily="2" charset="2"/>
              <a:buChar char="ü"/>
            </a:pPr>
            <a:r>
              <a:rPr lang="en-US" sz="1600" dirty="0">
                <a:solidFill>
                  <a:schemeClr val="accent1">
                    <a:lumMod val="50000"/>
                  </a:schemeClr>
                </a:solidFill>
              </a:rPr>
              <a:t>Speed.</a:t>
            </a:r>
          </a:p>
          <a:p>
            <a:pPr marL="800100" lvl="1" indent="-342900" algn="l">
              <a:buFont typeface="Wingdings" panose="05000000000000000000" pitchFamily="2" charset="2"/>
              <a:buChar char="ü"/>
            </a:pPr>
            <a:r>
              <a:rPr lang="en-US" sz="1600" dirty="0">
                <a:solidFill>
                  <a:schemeClr val="accent1">
                    <a:lumMod val="50000"/>
                  </a:schemeClr>
                </a:solidFill>
              </a:rPr>
              <a:t>Traction, run-out, braking.</a:t>
            </a:r>
          </a:p>
          <a:p>
            <a:pPr lvl="0" algn="l"/>
            <a:r>
              <a:rPr lang="ru-RU" sz="1600" dirty="0" smtClean="0">
                <a:solidFill>
                  <a:schemeClr val="accent1">
                    <a:lumMod val="50000"/>
                  </a:schemeClr>
                </a:solidFill>
              </a:rPr>
              <a:t>4.    </a:t>
            </a:r>
            <a:r>
              <a:rPr lang="en-US" sz="1600" dirty="0" smtClean="0">
                <a:solidFill>
                  <a:schemeClr val="accent1">
                    <a:lumMod val="50000"/>
                  </a:schemeClr>
                </a:solidFill>
              </a:rPr>
              <a:t>Distribution </a:t>
            </a:r>
            <a:r>
              <a:rPr lang="en-US" sz="1600" dirty="0">
                <a:solidFill>
                  <a:schemeClr val="accent1">
                    <a:lumMod val="50000"/>
                  </a:schemeClr>
                </a:solidFill>
              </a:rPr>
              <a:t>of path profiles in the plan </a:t>
            </a:r>
          </a:p>
          <a:p>
            <a:pPr lvl="0" algn="l"/>
            <a:r>
              <a:rPr lang="ru-RU" sz="1600" dirty="0" smtClean="0">
                <a:solidFill>
                  <a:schemeClr val="accent1">
                    <a:lumMod val="50000"/>
                  </a:schemeClr>
                </a:solidFill>
              </a:rPr>
              <a:t>5.    </a:t>
            </a:r>
            <a:r>
              <a:rPr lang="en-US" sz="1600" dirty="0" smtClean="0">
                <a:solidFill>
                  <a:schemeClr val="accent1">
                    <a:lumMod val="50000"/>
                  </a:schemeClr>
                </a:solidFill>
              </a:rPr>
              <a:t>Use </a:t>
            </a:r>
            <a:r>
              <a:rPr lang="en-US" sz="1600" dirty="0">
                <a:solidFill>
                  <a:schemeClr val="accent1">
                    <a:lumMod val="50000"/>
                  </a:schemeClr>
                </a:solidFill>
              </a:rPr>
              <a:t>of lubricant when driving along curved sections of the track.</a:t>
            </a:r>
          </a:p>
          <a:p>
            <a:pPr lvl="0" algn="l"/>
            <a:r>
              <a:rPr lang="ru-RU" sz="1600" dirty="0" smtClean="0">
                <a:solidFill>
                  <a:schemeClr val="accent1">
                    <a:lumMod val="50000"/>
                  </a:schemeClr>
                </a:solidFill>
              </a:rPr>
              <a:t>6.    </a:t>
            </a:r>
            <a:r>
              <a:rPr lang="en-US" sz="1600" dirty="0" smtClean="0">
                <a:solidFill>
                  <a:schemeClr val="accent1">
                    <a:lumMod val="50000"/>
                  </a:schemeClr>
                </a:solidFill>
              </a:rPr>
              <a:t>Body </a:t>
            </a:r>
            <a:r>
              <a:rPr lang="en-US" sz="1600" dirty="0">
                <a:solidFill>
                  <a:schemeClr val="accent1">
                    <a:lumMod val="50000"/>
                  </a:schemeClr>
                </a:solidFill>
              </a:rPr>
              <a:t>loading information </a:t>
            </a:r>
          </a:p>
          <a:p>
            <a:pPr lvl="0" algn="l"/>
            <a:r>
              <a:rPr lang="ru-RU" sz="1600" dirty="0" smtClean="0">
                <a:solidFill>
                  <a:schemeClr val="accent1">
                    <a:lumMod val="50000"/>
                  </a:schemeClr>
                </a:solidFill>
              </a:rPr>
              <a:t>7.    </a:t>
            </a:r>
            <a:r>
              <a:rPr lang="en-US" sz="1600" dirty="0" smtClean="0">
                <a:solidFill>
                  <a:schemeClr val="accent1">
                    <a:lumMod val="50000"/>
                  </a:schemeClr>
                </a:solidFill>
              </a:rPr>
              <a:t>Information </a:t>
            </a:r>
            <a:r>
              <a:rPr lang="en-US" sz="1600" dirty="0">
                <a:solidFill>
                  <a:schemeClr val="accent1">
                    <a:lumMod val="50000"/>
                  </a:schemeClr>
                </a:solidFill>
              </a:rPr>
              <a:t>about the actual wear of wheel profiles according to the records in the forms.</a:t>
            </a:r>
            <a:endParaRPr lang="ru-RU" sz="1600" dirty="0">
              <a:solidFill>
                <a:schemeClr val="accent1">
                  <a:lumMod val="50000"/>
                </a:schemeClr>
              </a:solidFill>
            </a:endParaRPr>
          </a:p>
        </p:txBody>
      </p:sp>
    </p:spTree>
    <p:extLst>
      <p:ext uri="{BB962C8B-B14F-4D97-AF65-F5344CB8AC3E}">
        <p14:creationId xmlns:p14="http://schemas.microsoft.com/office/powerpoint/2010/main" val="15664479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8926" y="2"/>
            <a:ext cx="8612188" cy="746592"/>
          </a:xfrm>
        </p:spPr>
        <p:txBody>
          <a:bodyPr/>
          <a:lstStyle/>
          <a:p>
            <a:r>
              <a:rPr lang="ru-RU" sz="2200" dirty="0" smtClean="0"/>
              <a:t>Моделирование износа колес на полигонах эксплуатации</a:t>
            </a:r>
            <a:r>
              <a:rPr lang="en-US" sz="2200" dirty="0" smtClean="0"/>
              <a:t/>
            </a:r>
            <a:br>
              <a:rPr lang="en-US" sz="2200" dirty="0" smtClean="0"/>
            </a:br>
            <a:r>
              <a:rPr lang="en-US" sz="2200" dirty="0">
                <a:solidFill>
                  <a:schemeClr val="accent1">
                    <a:lumMod val="50000"/>
                  </a:schemeClr>
                </a:solidFill>
              </a:rPr>
              <a:t>Simulation of wheel wear at operation regions</a:t>
            </a:r>
            <a:endParaRPr lang="ru-RU" sz="2200" dirty="0"/>
          </a:p>
        </p:txBody>
      </p:sp>
      <p:sp>
        <p:nvSpPr>
          <p:cNvPr id="4" name="TextBox 3"/>
          <p:cNvSpPr txBox="1"/>
          <p:nvPr/>
        </p:nvSpPr>
        <p:spPr>
          <a:xfrm>
            <a:off x="369310" y="2961337"/>
            <a:ext cx="3539148" cy="3093154"/>
          </a:xfrm>
          <a:prstGeom prst="rect">
            <a:avLst/>
          </a:prstGeom>
          <a:noFill/>
          <a:ln w="19050">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en-US"/>
            </a:defPPr>
            <a:lvl1pPr lvl="0" algn="l">
              <a:defRPr sz="1600">
                <a:solidFill>
                  <a:schemeClr val="accent1">
                    <a:lumMod val="50000"/>
                  </a:schemeClr>
                </a:solidFill>
              </a:defRPr>
            </a:lvl1pPr>
          </a:lstStyle>
          <a:p>
            <a:r>
              <a:rPr lang="ru-RU" sz="1300" dirty="0" smtClean="0">
                <a:solidFill>
                  <a:schemeClr val="tx1"/>
                </a:solidFill>
              </a:rPr>
              <a:t>Важным предварительным этапом исследований является выполнение факторного анализа с целью выбора наиболее влияющих на износ факторов, для их обязательного учета в исследования. В качестве показателя интенсивности износа используется сопротивление движению за счет контактов в системе </a:t>
            </a:r>
            <a:r>
              <a:rPr lang="ru-RU" sz="1300" dirty="0" smtClean="0">
                <a:solidFill>
                  <a:schemeClr val="tx1"/>
                </a:solidFill>
              </a:rPr>
              <a:t>колесо/рельс</a:t>
            </a:r>
            <a:endParaRPr lang="en-US" sz="1300" dirty="0" smtClean="0">
              <a:solidFill>
                <a:schemeClr val="tx1"/>
              </a:solidFill>
            </a:endParaRPr>
          </a:p>
          <a:p>
            <a:r>
              <a:rPr lang="en-US" sz="1300" dirty="0"/>
              <a:t>An important preliminary stage of research is the implementation of factor analysis in order to select the most influencing factors for wear, for their mandatory consideration in the study. As an indicator of the intensity of wear, the resistance to movement due to contacts in the wheel/rail system is used.</a:t>
            </a:r>
            <a:endParaRPr lang="ru-RU" sz="1300" dirty="0" smtClean="0"/>
          </a:p>
        </p:txBody>
      </p:sp>
      <p:graphicFrame>
        <p:nvGraphicFramePr>
          <p:cNvPr id="3" name="Схема 2"/>
          <p:cNvGraphicFramePr/>
          <p:nvPr>
            <p:extLst>
              <p:ext uri="{D42A27DB-BD31-4B8C-83A1-F6EECF244321}">
                <p14:modId xmlns:p14="http://schemas.microsoft.com/office/powerpoint/2010/main" val="2335537822"/>
              </p:ext>
            </p:extLst>
          </p:nvPr>
        </p:nvGraphicFramePr>
        <p:xfrm>
          <a:off x="369310" y="906958"/>
          <a:ext cx="3528019" cy="19988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3" name="Прямоугольник 82"/>
          <p:cNvSpPr/>
          <p:nvPr/>
        </p:nvSpPr>
        <p:spPr>
          <a:xfrm>
            <a:off x="4540613" y="5327693"/>
            <a:ext cx="3879422" cy="954107"/>
          </a:xfrm>
          <a:prstGeom prst="rect">
            <a:avLst/>
          </a:prstGeom>
        </p:spPr>
        <p:txBody>
          <a:bodyPr wrap="square">
            <a:spAutoFit/>
          </a:bodyPr>
          <a:lstStyle/>
          <a:p>
            <a:r>
              <a:rPr lang="ru-RU" b="1" dirty="0">
                <a:latin typeface="Calibri" panose="020F0502020204030204" pitchFamily="34" charset="0"/>
                <a:ea typeface="Calibri" panose="020F0502020204030204" pitchFamily="34" charset="0"/>
                <a:cs typeface="Times New Roman" panose="02020603050405020304" pitchFamily="18" charset="0"/>
              </a:rPr>
              <a:t>Общая схема численных экспериментов </a:t>
            </a:r>
            <a:r>
              <a:rPr lang="ru-RU" b="1" dirty="0" smtClean="0">
                <a:latin typeface="Calibri" panose="020F0502020204030204" pitchFamily="34" charset="0"/>
                <a:ea typeface="Calibri" panose="020F0502020204030204" pitchFamily="34" charset="0"/>
                <a:cs typeface="Times New Roman" panose="02020603050405020304" pitchFamily="18" charset="0"/>
              </a:rPr>
              <a:t>для</a:t>
            </a:r>
            <a:r>
              <a:rPr lang="en-US" b="1" dirty="0" smtClean="0">
                <a:latin typeface="Calibri" panose="020F0502020204030204" pitchFamily="34" charset="0"/>
                <a:ea typeface="Calibri" panose="020F0502020204030204" pitchFamily="34" charset="0"/>
                <a:cs typeface="Times New Roman" panose="02020603050405020304" pitchFamily="18" charset="0"/>
              </a:rPr>
              <a:t> </a:t>
            </a:r>
            <a:r>
              <a:rPr lang="ru-RU" b="1" dirty="0" smtClean="0">
                <a:latin typeface="Calibri" panose="020F0502020204030204" pitchFamily="34" charset="0"/>
                <a:ea typeface="Calibri" panose="020F0502020204030204" pitchFamily="34" charset="0"/>
                <a:cs typeface="Times New Roman" panose="02020603050405020304" pitchFamily="18" charset="0"/>
              </a:rPr>
              <a:t> </a:t>
            </a:r>
            <a:r>
              <a:rPr lang="ru-RU" b="1" dirty="0">
                <a:latin typeface="Calibri" panose="020F0502020204030204" pitchFamily="34" charset="0"/>
                <a:ea typeface="Calibri" panose="020F0502020204030204" pitchFamily="34" charset="0"/>
                <a:cs typeface="Times New Roman" panose="02020603050405020304" pitchFamily="18" charset="0"/>
              </a:rPr>
              <a:t>анализа факторов </a:t>
            </a:r>
            <a:endParaRPr lang="en-US" b="1" dirty="0" smtClean="0">
              <a:latin typeface="Calibri" panose="020F0502020204030204" pitchFamily="34" charset="0"/>
              <a:ea typeface="Calibri" panose="020F0502020204030204" pitchFamily="34" charset="0"/>
              <a:cs typeface="Times New Roman" panose="02020603050405020304" pitchFamily="18" charset="0"/>
            </a:endParaRPr>
          </a:p>
          <a:p>
            <a:r>
              <a:rPr lang="en-US" b="1" dirty="0">
                <a:solidFill>
                  <a:schemeClr val="accent1">
                    <a:lumMod val="50000"/>
                  </a:schemeClr>
                </a:solidFill>
              </a:rPr>
              <a:t>General scheme of numerical experiments for factor analysis</a:t>
            </a:r>
            <a:endParaRPr lang="ru-RU" b="1" dirty="0">
              <a:solidFill>
                <a:schemeClr val="accent1">
                  <a:lumMod val="50000"/>
                </a:schemeClr>
              </a:solidFill>
            </a:endParaRPr>
          </a:p>
        </p:txBody>
      </p:sp>
      <p:pic>
        <p:nvPicPr>
          <p:cNvPr id="321" name="Рисунок 320"/>
          <p:cNvPicPr>
            <a:picLocks noChangeAspect="1"/>
          </p:cNvPicPr>
          <p:nvPr/>
        </p:nvPicPr>
        <p:blipFill rotWithShape="1">
          <a:blip r:embed="rId8"/>
          <a:srcRect l="12120" t="3620" r="6033" b="4960"/>
          <a:stretch/>
        </p:blipFill>
        <p:spPr>
          <a:xfrm>
            <a:off x="4037712" y="858242"/>
            <a:ext cx="4863402" cy="4491614"/>
          </a:xfrm>
          <a:prstGeom prst="rect">
            <a:avLst/>
          </a:prstGeom>
        </p:spPr>
      </p:pic>
    </p:spTree>
    <p:extLst>
      <p:ext uri="{BB962C8B-B14F-4D97-AF65-F5344CB8AC3E}">
        <p14:creationId xmlns:p14="http://schemas.microsoft.com/office/powerpoint/2010/main" val="409773804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1595891</TotalTime>
  <Words>1845</Words>
  <Application>Microsoft Office PowerPoint</Application>
  <PresentationFormat>Экран (4:3)</PresentationFormat>
  <Paragraphs>153</Paragraphs>
  <Slides>13</Slides>
  <Notes>4</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13</vt:i4>
      </vt:variant>
    </vt:vector>
  </HeadingPairs>
  <TitlesOfParts>
    <vt:vector size="21" baseType="lpstr">
      <vt:lpstr>Times New Roman</vt:lpstr>
      <vt:lpstr>Arial</vt:lpstr>
      <vt:lpstr>Arial Unicode MS</vt:lpstr>
      <vt:lpstr>Calibri Light</vt:lpstr>
      <vt:lpstr>Wingdings</vt:lpstr>
      <vt:lpstr>Calibri</vt:lpstr>
      <vt:lpstr>Default Design</vt:lpstr>
      <vt:lpstr>Специальное оформление</vt:lpstr>
      <vt:lpstr>Универсальный механизм</vt:lpstr>
      <vt:lpstr>К разработке цифровой модели пути To the development of a digital model of the railway track</vt:lpstr>
      <vt:lpstr>К разработке цифровой модели пути To the development of a digital model of the railway track</vt:lpstr>
      <vt:lpstr>К разработке цифровой модели пути To the development of a digital model of the railway track</vt:lpstr>
      <vt:lpstr>К разработке цифровой модели пути To the development of a digital model of the railway track</vt:lpstr>
      <vt:lpstr>К разработке цифровой модели пути To the development of a digital model of the railway track</vt:lpstr>
      <vt:lpstr>Моделирование износа колес на полигонах эксплуатации Simulation of wheel wear at operation regions</vt:lpstr>
      <vt:lpstr>Моделирование износа колес на полигонах эксплуатации Simulation of wheel wear at operation regions</vt:lpstr>
      <vt:lpstr>Моделирование износа колес на полигонах эксплуатации Simulation of wheel wear at operation regions</vt:lpstr>
      <vt:lpstr>Моделирование износа колес на полигонах эксплуатации Simulation of wheel wear at operation regions</vt:lpstr>
      <vt:lpstr>Моделирование износа колес на полигонах эксплуатации Simulation of wheel wear at operation regions</vt:lpstr>
      <vt:lpstr>Моделирование износа колес на полигонах эксплуатации Simulation of wheel wear at operation regions</vt:lpstr>
      <vt:lpstr>Презентация PowerPoint</vt:lpstr>
    </vt:vector>
  </TitlesOfParts>
  <Company>BSTU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Содержание</dc:title>
  <dc:creator>Pogorelov</dc:creator>
  <cp:lastModifiedBy>V S</cp:lastModifiedBy>
  <cp:revision>708</cp:revision>
  <dcterms:created xsi:type="dcterms:W3CDTF">2001-08-16T15:43:38Z</dcterms:created>
  <dcterms:modified xsi:type="dcterms:W3CDTF">2022-10-04T10:06:28Z</dcterms:modified>
</cp:coreProperties>
</file>