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88" r:id="rId1"/>
    <p:sldMasterId id="2147483649" r:id="rId2"/>
    <p:sldMasterId id="2147483945" r:id="rId3"/>
    <p:sldMasterId id="2147483972" r:id="rId4"/>
    <p:sldMasterId id="2147483985" r:id="rId5"/>
    <p:sldMasterId id="2147483998" r:id="rId6"/>
  </p:sldMasterIdLst>
  <p:notesMasterIdLst>
    <p:notesMasterId r:id="rId18"/>
  </p:notesMasterIdLst>
  <p:handoutMasterIdLst>
    <p:handoutMasterId r:id="rId19"/>
  </p:handoutMasterIdLst>
  <p:sldIdLst>
    <p:sldId id="703" r:id="rId7"/>
    <p:sldId id="616" r:id="rId8"/>
    <p:sldId id="693" r:id="rId9"/>
    <p:sldId id="712" r:id="rId10"/>
    <p:sldId id="709" r:id="rId11"/>
    <p:sldId id="706" r:id="rId12"/>
    <p:sldId id="708" r:id="rId13"/>
    <p:sldId id="707" r:id="rId14"/>
    <p:sldId id="710" r:id="rId15"/>
    <p:sldId id="711" r:id="rId16"/>
    <p:sldId id="555" r:id="rId17"/>
  </p:sldIdLst>
  <p:sldSz cx="9144000" cy="6858000" type="screen4x3"/>
  <p:notesSz cx="9867900" cy="6759575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Verdana" panose="020B0604030504040204" pitchFamily="34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DE7D665-DB2B-4359-99F6-C6FDB208B89A}">
          <p14:sldIdLst>
            <p14:sldId id="703"/>
            <p14:sldId id="616"/>
            <p14:sldId id="693"/>
            <p14:sldId id="712"/>
            <p14:sldId id="709"/>
            <p14:sldId id="706"/>
            <p14:sldId id="708"/>
            <p14:sldId id="707"/>
            <p14:sldId id="710"/>
            <p14:sldId id="711"/>
          </p14:sldIdLst>
        </p14:section>
        <p14:section name="Раздел без заголовка" id="{7F703371-5888-4E9F-AE96-A147F60FB90B}">
          <p14:sldIdLst>
            <p14:sldId id="55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29">
          <p15:clr>
            <a:srgbClr val="A4A3A4"/>
          </p15:clr>
        </p15:guide>
        <p15:guide id="2" pos="31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FFECD1"/>
    <a:srgbClr val="B3D4EF"/>
    <a:srgbClr val="D6F4FE"/>
    <a:srgbClr val="18EE4B"/>
    <a:srgbClr val="270AFC"/>
    <a:srgbClr val="000099"/>
    <a:srgbClr val="FFDDAB"/>
    <a:srgbClr val="FF7171"/>
    <a:srgbClr val="93DB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99" autoAdjust="0"/>
    <p:restoredTop sz="97270" autoAdjust="0"/>
  </p:normalViewPr>
  <p:slideViewPr>
    <p:cSldViewPr snapToGrid="0">
      <p:cViewPr>
        <p:scale>
          <a:sx n="120" d="100"/>
          <a:sy n="120" d="100"/>
        </p:scale>
        <p:origin x="-1680" y="-222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36" d="100"/>
          <a:sy n="136" d="100"/>
        </p:scale>
        <p:origin x="-1470" y="-78"/>
      </p:cViewPr>
      <p:guideLst>
        <p:guide orient="horz" pos="2129"/>
        <p:guide pos="31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2.fntdata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font" Target="fonts/font5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51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2763" y="0"/>
            <a:ext cx="42751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1438"/>
            <a:ext cx="42751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2763" y="6421438"/>
            <a:ext cx="42751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F5C6275-1794-40F0-8F37-69575ECE9B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6819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51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2763" y="0"/>
            <a:ext cx="42751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4850" y="506413"/>
            <a:ext cx="3379788" cy="2535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6038" y="3211513"/>
            <a:ext cx="7235825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21438"/>
            <a:ext cx="42751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2763" y="6421438"/>
            <a:ext cx="42751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3298EAE-7479-42F9-A864-445F18840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7086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298EAE-7479-42F9-A864-445F188400F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017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0"/>
            <a:endParaRPr lang="ru-RU" dirty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7B3EC105-14C8-42B6-A6E2-42D6C9465EB5}" type="slidenum">
              <a:rPr lang="en-US" smtClean="0"/>
              <a:pPr defTabSz="912813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CA379A-06D4-483B-A018-7E59095C251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0"/>
            <a:endParaRPr lang="ru-RU" dirty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7B3EC105-14C8-42B6-A6E2-42D6C9465EB5}" type="slidenum">
              <a:rPr lang="en-US" smtClean="0"/>
              <a:pPr defTabSz="912813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0"/>
            <a:endParaRPr lang="ru-RU" dirty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7B3EC105-14C8-42B6-A6E2-42D6C9465EB5}" type="slidenum">
              <a:rPr lang="en-US" smtClean="0"/>
              <a:pPr defTabSz="912813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0"/>
            <a:endParaRPr lang="ru-RU" dirty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7B3EC105-14C8-42B6-A6E2-42D6C9465EB5}" type="slidenum">
              <a:rPr lang="en-US" smtClean="0"/>
              <a:pPr defTabSz="912813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788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0"/>
            <a:endParaRPr lang="ru-RU" dirty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7B3EC105-14C8-42B6-A6E2-42D6C9465EB5}" type="slidenum">
              <a:rPr lang="en-US" smtClean="0"/>
              <a:pPr defTabSz="912813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0"/>
            <a:endParaRPr lang="ru-RU" dirty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7B3EC105-14C8-42B6-A6E2-42D6C9465EB5}" type="slidenum">
              <a:rPr lang="en-US" smtClean="0"/>
              <a:pPr defTabSz="912813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0"/>
            <a:endParaRPr lang="ru-RU" dirty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7B3EC105-14C8-42B6-A6E2-42D6C9465EB5}" type="slidenum">
              <a:rPr lang="en-US" smtClean="0"/>
              <a:pPr defTabSz="912813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0"/>
            <a:endParaRPr lang="ru-RU" dirty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7B3EC105-14C8-42B6-A6E2-42D6C9465EB5}" type="slidenum">
              <a:rPr lang="en-US" smtClean="0"/>
              <a:pPr defTabSz="912813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0"/>
            <a:endParaRPr lang="ru-RU" dirty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7B3EC105-14C8-42B6-A6E2-42D6C9465EB5}" type="slidenum">
              <a:rPr lang="en-US" smtClean="0"/>
              <a:pPr defTabSz="912813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bse.sci-lib.com/pictures/17/01/284936008.jpg" TargetMode="External"/><Relationship Id="rId1" Type="http://schemas.openxmlformats.org/officeDocument/2006/relationships/slideMaster" Target="../slideMasters/slideMaster2.xml"/><Relationship Id="rId4" Type="http://schemas.openxmlformats.org/officeDocument/2006/relationships/image" Target="http://bse.sci-lib.com/pictures/17/01/284936008.jpg" TargetMode="Externa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925" y="0"/>
            <a:ext cx="8612188" cy="40957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925" y="0"/>
            <a:ext cx="8612188" cy="40957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06701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1BA22-179D-45F1-99E3-3A02615957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3005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D08B7-F49D-430D-8DA3-85B57C92E4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7982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1B088-672A-458B-B40A-09D3CC1090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89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128AF-E11E-402D-B9B8-488B07722C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162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B45B2-9117-48AC-975F-E8353D249E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2228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2ACB1-9769-494A-A432-4185FB32475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958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A32FC-0381-42FD-98B7-C1E558B34C6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3216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55A6-1A38-44A2-B29C-C9B355F43D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9047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D4885-801C-4869-B768-790F1E5DFDC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0388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5F85C-1356-4B26-BC79-46FC7B538FF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3633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EBA54-CEE0-4722-8AE2-930E0D0CEA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8116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0916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233E5-D607-4992-BBAD-4E2F2D4315F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1BA22-179D-45F1-99E3-3A02615957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16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925" y="0"/>
            <a:ext cx="8612188" cy="409575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600A7-D12E-4B01-879D-BBFEE9D790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D08B7-F49D-430D-8DA3-85B57C92E4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9896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AB5A3-AE1D-4693-99D2-C9BDAB8946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1B088-672A-458B-B40A-09D3CC1090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5111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B7AC5-5F95-4AFB-9557-B852D67F8AF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128AF-E11E-402D-B9B8-488B07722C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647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1467E-6D1A-4120-8136-15DB445250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B45B2-9117-48AC-975F-E8353D249E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6003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4968B-CFC5-41C7-A032-820F24AAFC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2ACB1-9769-494A-A432-4185FB32475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6185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1A119-3FB8-402E-8271-ABED85DC8D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A32FC-0381-42FD-98B7-C1E558B34C6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8569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16908-6687-463E-92BC-9282DCD6DD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55A6-1A38-44A2-B29C-C9B355F43D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9146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09741-490E-4FB0-9F40-8D5F8FF8BA8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D4885-801C-4869-B768-790F1E5DFDC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6032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2B11F-81D0-4718-A4C0-A0AA9E98626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5F85C-1356-4B26-BC79-46FC7B538FF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9781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06011-445C-4CC0-AB07-990F1EA60EE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EBA54-CEE0-4722-8AE2-930E0D0CEA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9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82008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233E5-D607-4992-BBAD-4E2F2D4315F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1BA22-179D-45F1-99E3-3A02615957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1127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600A7-D12E-4B01-879D-BBFEE9D790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D08B7-F49D-430D-8DA3-85B57C92E4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7372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AB5A3-AE1D-4693-99D2-C9BDAB8946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1B088-672A-458B-B40A-09D3CC1090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1909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B7AC5-5F95-4AFB-9557-B852D67F8AF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128AF-E11E-402D-B9B8-488B07722C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7232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1467E-6D1A-4120-8136-15DB445250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B45B2-9117-48AC-975F-E8353D249E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4288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4968B-CFC5-41C7-A032-820F24AAFC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2ACB1-9769-494A-A432-4185FB32475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24422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1A119-3FB8-402E-8271-ABED85DC8D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A32FC-0381-42FD-98B7-C1E558B34C6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12424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16908-6687-463E-92BC-9282DCD6DD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55A6-1A38-44A2-B29C-C9B355F43D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14281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09741-490E-4FB0-9F40-8D5F8FF8BA8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D4885-801C-4869-B768-790F1E5DFDC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320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925" y="0"/>
            <a:ext cx="8612188" cy="40957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2B11F-81D0-4718-A4C0-A0AA9E98626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5F85C-1356-4B26-BC79-46FC7B538FF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1282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06011-445C-4CC0-AB07-990F1EA60EE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EBA54-CEE0-4722-8AE2-930E0D0CEA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0411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269475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233E5-D607-4992-BBAD-4E2F2D4315F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1BA22-179D-45F1-99E3-3A02615957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19984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600A7-D12E-4B01-879D-BBFEE9D790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D08B7-F49D-430D-8DA3-85B57C92E4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73142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AB5A3-AE1D-4693-99D2-C9BDAB8946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1B088-672A-458B-B40A-09D3CC1090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7701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B7AC5-5F95-4AFB-9557-B852D67F8AF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128AF-E11E-402D-B9B8-488B07722C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32455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1467E-6D1A-4120-8136-15DB445250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B45B2-9117-48AC-975F-E8353D249E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127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4968B-CFC5-41C7-A032-820F24AAFC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2ACB1-9769-494A-A432-4185FB32475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84749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1A119-3FB8-402E-8271-ABED85DC8D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A32FC-0381-42FD-98B7-C1E558B34C6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64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16908-6687-463E-92BC-9282DCD6DD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55A6-1A38-44A2-B29C-C9B355F43D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80403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09741-490E-4FB0-9F40-8D5F8FF8BA8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D4885-801C-4869-B768-790F1E5DFDC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1492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2B11F-81D0-4718-A4C0-A0AA9E98626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5F85C-1356-4B26-BC79-46FC7B538FF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40293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06011-445C-4CC0-AB07-990F1EA60EE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EBA54-CEE0-4722-8AE2-930E0D0CEA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6400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3810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bg>
      <p:bgPr>
        <a:gradFill rotWithShape="0">
          <a:gsLst>
            <a:gs pos="0">
              <a:srgbClr val="FFEFD1"/>
            </a:gs>
            <a:gs pos="13000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 9 из 139">
            <a:hlinkClick r:id="rId2" tgtFrame="_blank"/>
          </p:cNvPr>
          <p:cNvPicPr>
            <a:picLocks noChangeAspect="1"/>
          </p:cNvPicPr>
          <p:nvPr userDrawn="1"/>
        </p:nvPicPr>
        <p:blipFill>
          <a:blip r:embed="rId3" r:link="rId4" cstate="print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2" y="5558274"/>
            <a:ext cx="784225" cy="127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Line 2"/>
          <p:cNvSpPr>
            <a:spLocks noChangeShapeType="1"/>
          </p:cNvSpPr>
          <p:nvPr/>
        </p:nvSpPr>
        <p:spPr bwMode="auto">
          <a:xfrm>
            <a:off x="1113996" y="6461444"/>
            <a:ext cx="8030004" cy="0"/>
          </a:xfrm>
          <a:prstGeom prst="line">
            <a:avLst/>
          </a:prstGeom>
          <a:noFill/>
          <a:ln w="25527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/>
          </a:p>
        </p:txBody>
      </p:sp>
      <p:sp>
        <p:nvSpPr>
          <p:cNvPr id="547845" name="Text Box 5"/>
          <p:cNvSpPr txBox="1">
            <a:spLocks noChangeArrowheads="1"/>
          </p:cNvSpPr>
          <p:nvPr userDrawn="1"/>
        </p:nvSpPr>
        <p:spPr bwMode="auto">
          <a:xfrm>
            <a:off x="739471" y="6535081"/>
            <a:ext cx="6957392" cy="282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" tIns="46800" rIns="18000" bIns="4680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cap="all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um </a:t>
            </a:r>
            <a:r>
              <a:rPr lang="en-US" sz="1200" b="1" kern="1200" cap="all" dirty="0" err="1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fea</a:t>
            </a:r>
            <a:r>
              <a:rPr lang="en-US" sz="1200" b="1" kern="1200" cap="all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 – new tool for the preparation of elastic subsystems in um software</a:t>
            </a:r>
            <a:endParaRPr lang="en-US" sz="1200" b="1" kern="1200" cap="all" dirty="0">
              <a:solidFill>
                <a:schemeClr val="tx1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 userDrawn="1"/>
        </p:nvSpPr>
        <p:spPr bwMode="auto">
          <a:xfrm>
            <a:off x="7623544" y="6498263"/>
            <a:ext cx="1472522" cy="282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6800" rIns="0" bIns="46800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1200" dirty="0">
                <a:solidFill>
                  <a:srgbClr val="C00000"/>
                </a:solidFill>
                <a:latin typeface="+mj-lt"/>
                <a:ea typeface="+mn-ea"/>
                <a:cs typeface="+mn-cs"/>
              </a:rPr>
              <a:t>Bryansk</a:t>
            </a:r>
            <a:r>
              <a:rPr lang="ru-RU" sz="1400" b="1" kern="1200" dirty="0">
                <a:solidFill>
                  <a:srgbClr val="C00000"/>
                </a:solidFill>
                <a:latin typeface="+mj-lt"/>
                <a:ea typeface="+mn-ea"/>
                <a:cs typeface="+mn-cs"/>
              </a:rPr>
              <a:t> </a:t>
            </a:r>
            <a:r>
              <a:rPr lang="en-US" sz="1400" b="1" kern="1200" dirty="0">
                <a:solidFill>
                  <a:srgbClr val="C00000"/>
                </a:solidFill>
                <a:latin typeface="+mj-lt"/>
                <a:ea typeface="+mn-ea"/>
                <a:cs typeface="+mn-cs"/>
              </a:rPr>
              <a:t>201</a:t>
            </a:r>
            <a:r>
              <a:rPr lang="ru-RU" sz="1400" b="1" kern="1200" dirty="0">
                <a:solidFill>
                  <a:srgbClr val="C00000"/>
                </a:solidFill>
                <a:latin typeface="+mj-lt"/>
                <a:ea typeface="+mn-ea"/>
                <a:cs typeface="+mn-cs"/>
              </a:rPr>
              <a:t>8</a:t>
            </a:r>
            <a:endParaRPr lang="ru-RU" sz="1400" b="1" dirty="0">
              <a:solidFill>
                <a:srgbClr val="C00000"/>
              </a:solidFill>
              <a:latin typeface="+mj-lt"/>
            </a:endParaRPr>
          </a:p>
          <a:p>
            <a:pPr algn="ctr"/>
            <a:endParaRPr lang="en-US" sz="12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44" r:id="rId6"/>
    <p:sldLayoutId id="2147483927" r:id="rId7"/>
    <p:sldLayoutId id="2147483928" r:id="rId8"/>
    <p:sldLayoutId id="2147483929" r:id="rId9"/>
    <p:sldLayoutId id="2147483930" r:id="rId10"/>
    <p:sldLayoutId id="2147483931" r:id="rId11"/>
    <p:sldLayoutId id="2147483932" r:id="rId12"/>
    <p:sldLayoutId id="2147483933" r:id="rId13"/>
    <p:sldLayoutId id="2147483970" r:id="rId14"/>
    <p:sldLayoutId id="2147484011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B8CBC30-EF07-4399-9ADC-C4B6DF6B2B7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633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  <p:sldLayoutId id="2147483957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February 28, 2012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Workshop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B8CBC30-EF07-4399-9ADC-C4B6DF6B2B7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085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February 28, 2012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Workshop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B8CBC30-EF07-4399-9ADC-C4B6DF6B2B7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8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  <p:sldLayoutId id="21474839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February 28, 2012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Workshop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B8CBC30-EF07-4399-9ADC-C4B6DF6B2B7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03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  <p:sldLayoutId id="214748401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mailto:mikheev@umlab.ru" TargetMode="Externa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universalmechanism.com/" TargetMode="External"/><Relationship Id="rId5" Type="http://schemas.openxmlformats.org/officeDocument/2006/relationships/hyperlink" Target="mailto:tomashevskiy@umlab.ru" TargetMode="External"/><Relationship Id="rId4" Type="http://schemas.openxmlformats.org/officeDocument/2006/relationships/hyperlink" Target="mailto:pogorelov@umlab.ru" TargetMode="External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188943"/>
              </p:ext>
            </p:extLst>
          </p:nvPr>
        </p:nvGraphicFramePr>
        <p:xfrm>
          <a:off x="1831452" y="4049610"/>
          <a:ext cx="7254517" cy="2453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545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457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r>
                        <a:rPr lang="ru-RU" sz="1800" b="1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b="1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r>
                        <a:rPr lang="ru-RU" sz="1800" b="1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1800" b="1" u="non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Mikheev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18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Tomashevskiy</a:t>
                      </a:r>
                      <a:endParaRPr lang="ru-RU" sz="1800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901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     Bryansk State technical university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Laboratory of computational mechanics,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</a:rPr>
                        <a:t>bulvar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50 let </a:t>
                      </a:r>
                      <a:r>
                        <a:rPr lang="en-GB" sz="1800" dirty="0" err="1">
                          <a:solidFill>
                            <a:schemeClr val="tx1"/>
                          </a:solidFill>
                          <a:effectLst/>
                        </a:rPr>
                        <a:t>Oktyabrya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7, 241035 Bryansk, Russia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solidFill>
                            <a:schemeClr val="tx1"/>
                          </a:solidFill>
                          <a:effectLst/>
                        </a:rPr>
                        <a:t>e-mail: </a:t>
                      </a:r>
                      <a:r>
                        <a:rPr lang="en-US" sz="1800" u="none" dirty="0">
                          <a:solidFill>
                            <a:schemeClr val="tx1"/>
                          </a:solidFill>
                          <a:effectLst/>
                          <a:hlinkClick r:id="rId3"/>
                        </a:rPr>
                        <a:t>mikheev</a:t>
                      </a:r>
                      <a:r>
                        <a:rPr lang="en-US" sz="1800" u="none" dirty="0">
                          <a:solidFill>
                            <a:schemeClr val="tx1"/>
                          </a:solidFill>
                          <a:effectLst/>
                          <a:hlinkClick r:id="rId4"/>
                        </a:rPr>
                        <a:t>@umlab.ru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US" sz="1800" u="none" dirty="0">
                          <a:solidFill>
                            <a:schemeClr val="tx1"/>
                          </a:solidFill>
                          <a:effectLst/>
                          <a:hlinkClick r:id="rId5"/>
                        </a:rPr>
                        <a:t>tomashevskiy@umlab.ru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u="sng" dirty="0">
                          <a:solidFill>
                            <a:schemeClr val="tx1"/>
                          </a:solidFill>
                          <a:effectLst/>
                          <a:hlinkClick r:id="rId6"/>
                        </a:rPr>
                        <a:t>www.universalmechanism.com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2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2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33794" name="Text Box 5"/>
          <p:cNvSpPr txBox="1">
            <a:spLocks noChangeArrowheads="1"/>
          </p:cNvSpPr>
          <p:nvPr/>
        </p:nvSpPr>
        <p:spPr bwMode="auto">
          <a:xfrm>
            <a:off x="106482" y="2580818"/>
            <a:ext cx="8922635" cy="771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2000" b="1" cap="all" dirty="0">
                <a:solidFill>
                  <a:srgbClr val="000099"/>
                </a:solidFill>
              </a:rPr>
              <a:t>um </a:t>
            </a:r>
            <a:r>
              <a:rPr lang="en-US" sz="2000" b="1" cap="all" dirty="0" err="1">
                <a:solidFill>
                  <a:srgbClr val="000099"/>
                </a:solidFill>
              </a:rPr>
              <a:t>fea</a:t>
            </a:r>
            <a:r>
              <a:rPr lang="en-US" sz="2000" b="1" cap="all" dirty="0">
                <a:solidFill>
                  <a:srgbClr val="000099"/>
                </a:solidFill>
              </a:rPr>
              <a:t> – new tool for the preparation of elastic subsystems in um software</a:t>
            </a:r>
            <a:endParaRPr lang="ru-RU" sz="2000" b="1" cap="all" dirty="0">
              <a:solidFill>
                <a:srgbClr val="000099"/>
              </a:solidFill>
            </a:endParaRPr>
          </a:p>
        </p:txBody>
      </p:sp>
      <p:pic>
        <p:nvPicPr>
          <p:cNvPr id="33796" name="Рисунок 8" descr="Z:\TEXTS\UM\Дизайн 5.0\logo\umid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5700" y="4445618"/>
            <a:ext cx="2350045" cy="113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75969" y="2242843"/>
            <a:ext cx="900000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8"/>
          <p:cNvSpPr>
            <a:spLocks noChangeArrowheads="1"/>
          </p:cNvSpPr>
          <p:nvPr/>
        </p:nvSpPr>
        <p:spPr bwMode="auto">
          <a:xfrm>
            <a:off x="2641174" y="228941"/>
            <a:ext cx="438777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cs typeface="Times New Roman" pitchFamily="18" charset="0"/>
              </a:rPr>
              <a:t>3-4 </a:t>
            </a:r>
            <a:r>
              <a:rPr lang="en-US" sz="2000" b="1" dirty="0">
                <a:solidFill>
                  <a:schemeClr val="tx2"/>
                </a:solidFill>
                <a:cs typeface="Times New Roman" pitchFamily="18" charset="0"/>
              </a:rPr>
              <a:t>April 201</a:t>
            </a:r>
            <a:r>
              <a:rPr lang="ru-RU" sz="2000" b="1" dirty="0">
                <a:solidFill>
                  <a:schemeClr val="tx2"/>
                </a:solidFill>
                <a:cs typeface="Times New Roman" pitchFamily="18" charset="0"/>
              </a:rPr>
              <a:t>8</a:t>
            </a:r>
            <a:r>
              <a:rPr lang="en-US" sz="2000" b="1" dirty="0">
                <a:solidFill>
                  <a:schemeClr val="tx2"/>
                </a:solidFill>
                <a:cs typeface="Times New Roman" pitchFamily="18" charset="0"/>
              </a:rPr>
              <a:t>, Bryansk, Russia</a:t>
            </a:r>
          </a:p>
          <a:p>
            <a:pPr algn="ctr"/>
            <a:r>
              <a:rPr lang="en-US" sz="2000" b="1" dirty="0"/>
              <a:t>IV scientific and technical seminar</a:t>
            </a:r>
            <a:endParaRPr lang="ru-RU" sz="2000" b="1" dirty="0"/>
          </a:p>
          <a:p>
            <a:pPr algn="ctr"/>
            <a:r>
              <a:rPr lang="en-US" sz="2000" b="1" dirty="0">
                <a:solidFill>
                  <a:srgbClr val="000099"/>
                </a:solidFill>
              </a:rPr>
              <a:t>Computer simulation </a:t>
            </a:r>
            <a:br>
              <a:rPr lang="en-US" sz="2000" b="1" dirty="0">
                <a:solidFill>
                  <a:srgbClr val="000099"/>
                </a:solidFill>
              </a:rPr>
            </a:br>
            <a:r>
              <a:rPr lang="en-US" sz="2000" b="1" dirty="0">
                <a:solidFill>
                  <a:srgbClr val="000099"/>
                </a:solidFill>
              </a:rPr>
              <a:t>in railway transport</a:t>
            </a:r>
            <a:r>
              <a:rPr lang="ru-RU" sz="2000" b="1" dirty="0">
                <a:solidFill>
                  <a:srgbClr val="000099"/>
                </a:solidFill>
              </a:rPr>
              <a:t>: </a:t>
            </a:r>
            <a:br>
              <a:rPr lang="ru-RU" sz="2000" b="1" dirty="0">
                <a:solidFill>
                  <a:srgbClr val="000099"/>
                </a:solidFill>
              </a:rPr>
            </a:br>
            <a:r>
              <a:rPr lang="en-US" sz="2000" b="1" dirty="0">
                <a:solidFill>
                  <a:srgbClr val="000099"/>
                </a:solidFill>
              </a:rPr>
              <a:t>dynamics</a:t>
            </a:r>
            <a:r>
              <a:rPr lang="ru-RU" sz="2000" b="1" dirty="0">
                <a:solidFill>
                  <a:srgbClr val="000099"/>
                </a:solidFill>
              </a:rPr>
              <a:t>, </a:t>
            </a:r>
            <a:r>
              <a:rPr lang="en-US" sz="2000" b="1" dirty="0">
                <a:solidFill>
                  <a:srgbClr val="000099"/>
                </a:solidFill>
              </a:rPr>
              <a:t>strength</a:t>
            </a:r>
            <a:r>
              <a:rPr lang="ru-RU" sz="2000" b="1" dirty="0">
                <a:solidFill>
                  <a:srgbClr val="000099"/>
                </a:solidFill>
              </a:rPr>
              <a:t>, </a:t>
            </a:r>
            <a:r>
              <a:rPr lang="en-US" sz="2000" b="1" dirty="0">
                <a:solidFill>
                  <a:srgbClr val="000099"/>
                </a:solidFill>
              </a:rPr>
              <a:t>wear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7800" y="3689396"/>
            <a:ext cx="900000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https://www.bragazeta.ru/upload/news/rcol5aauk7qd6ni1hlhu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14762" cy="19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6D61CE29-20A4-47F4-9B94-BA6F2830045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007" y="139046"/>
            <a:ext cx="1811005" cy="181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8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r>
              <a:rPr lang="en-US" sz="2000" dirty="0">
                <a:latin typeface="+mj-lt"/>
              </a:rPr>
              <a:t>Conclusion</a:t>
            </a:r>
            <a:endParaRPr lang="ru-RU" sz="2000" dirty="0">
              <a:latin typeface="+mj-lt"/>
            </a:endParaRPr>
          </a:p>
        </p:txBody>
      </p:sp>
      <p:sp>
        <p:nvSpPr>
          <p:cNvPr id="94245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299" name="Rectangle 9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353" name="Rectangle 1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391" name="Rectangle 18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813616F4-68F7-44ED-8CD3-B7CC1E732095}"/>
              </a:ext>
            </a:extLst>
          </p:cNvPr>
          <p:cNvSpPr/>
          <p:nvPr/>
        </p:nvSpPr>
        <p:spPr>
          <a:xfrm>
            <a:off x="497939" y="569067"/>
            <a:ext cx="82379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1800" algn="ctr">
              <a:spcAft>
                <a:spcPts val="0"/>
              </a:spcAft>
            </a:pPr>
            <a:r>
              <a:rPr lang="en-US" sz="2400" b="1" dirty="0" smtClean="0">
                <a:ea typeface="Times New Roman" panose="02020603050405020304" pitchFamily="18" charset="0"/>
              </a:rPr>
              <a:t>Currently</a:t>
            </a:r>
            <a:r>
              <a:rPr lang="en-US" sz="2400" b="1" dirty="0">
                <a:ea typeface="Times New Roman" panose="02020603050405020304" pitchFamily="18" charset="0"/>
              </a:rPr>
              <a:t>, the following works are underway to prepare for the release of the first version of the UM FEA module:</a:t>
            </a:r>
            <a:endParaRPr lang="ru-RU" sz="2400" b="1" dirty="0"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199AAC0-04E3-4732-B3B9-3B36070A55E1}"/>
              </a:ext>
            </a:extLst>
          </p:cNvPr>
          <p:cNvSpPr/>
          <p:nvPr/>
        </p:nvSpPr>
        <p:spPr>
          <a:xfrm>
            <a:off x="579422" y="1608768"/>
            <a:ext cx="798515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ea typeface="Times New Roman" panose="02020603050405020304" pitchFamily="18" charset="0"/>
              </a:rPr>
              <a:t>Development of a 4-node shell finite element</a:t>
            </a:r>
            <a:r>
              <a:rPr lang="ru-RU" sz="2400" dirty="0" smtClean="0">
                <a:ea typeface="Times New Roman" panose="02020603050405020304" pitchFamily="18" charset="0"/>
              </a:rPr>
              <a:t>.</a:t>
            </a:r>
            <a:endParaRPr lang="ru-RU" sz="2400" dirty="0"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sz="1400" dirty="0"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ea typeface="Times New Roman" panose="02020603050405020304" pitchFamily="18" charset="0"/>
              </a:rPr>
              <a:t>Testing of algorithms implemented in the um FEA module for solving practical problems</a:t>
            </a:r>
            <a:r>
              <a:rPr lang="ru-RU" sz="2400" dirty="0" smtClean="0">
                <a:ea typeface="Times New Roman" panose="02020603050405020304" pitchFamily="18" charset="0"/>
              </a:rPr>
              <a:t>.</a:t>
            </a:r>
            <a:endParaRPr lang="ru-RU" sz="2400" dirty="0"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sz="1400" dirty="0"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ea typeface="Times New Roman" panose="02020603050405020304" pitchFamily="18" charset="0"/>
              </a:rPr>
              <a:t>Filling of library of finite element models of standard details of railway rolling stock</a:t>
            </a:r>
            <a:r>
              <a:rPr lang="en-US" sz="2400" dirty="0" smtClean="0">
                <a:ea typeface="Times New Roman" panose="02020603050405020304" pitchFamily="18" charset="0"/>
              </a:rPr>
              <a:t>.</a:t>
            </a:r>
            <a:endParaRPr lang="ru-RU" sz="2400" dirty="0" smtClean="0"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sz="2400" dirty="0"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ea typeface="Times New Roman" panose="02020603050405020304" pitchFamily="18" charset="0"/>
              </a:rPr>
              <a:t>Preparation of reference documentation for the </a:t>
            </a:r>
            <a:r>
              <a:rPr lang="en-US" sz="2400" dirty="0" smtClean="0">
                <a:ea typeface="Times New Roman" panose="02020603050405020304" pitchFamily="18" charset="0"/>
              </a:rPr>
              <a:t>UM</a:t>
            </a:r>
            <a:r>
              <a:rPr lang="ru-RU" sz="2400" dirty="0" smtClean="0">
                <a:ea typeface="Times New Roman" panose="02020603050405020304" pitchFamily="18" charset="0"/>
              </a:rPr>
              <a:t> </a:t>
            </a:r>
            <a:r>
              <a:rPr lang="en-US" sz="2400" dirty="0" smtClean="0">
                <a:ea typeface="Times New Roman" panose="02020603050405020304" pitchFamily="18" charset="0"/>
              </a:rPr>
              <a:t>FEA </a:t>
            </a:r>
            <a:r>
              <a:rPr lang="en-US" sz="2400" dirty="0">
                <a:ea typeface="Times New Roman" panose="02020603050405020304" pitchFamily="18" charset="0"/>
              </a:rPr>
              <a:t>module.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1405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399165" y="3466280"/>
            <a:ext cx="84724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ru-RU" sz="4800" dirty="0"/>
              <a:t>Thanks for your attention</a:t>
            </a:r>
            <a:r>
              <a:rPr lang="en-US" sz="4800" dirty="0">
                <a:latin typeface="Arial" pitchFamily="34" charset="0"/>
                <a:cs typeface="Arial" pitchFamily="34" charset="0"/>
              </a:rPr>
              <a:t>!</a:t>
            </a:r>
            <a:endParaRPr lang="ru-RU" sz="2400" dirty="0">
              <a:solidFill>
                <a:schemeClr val="accent2"/>
              </a:solidFill>
              <a:latin typeface="Arial" pitchFamily="34" charset="0"/>
            </a:endParaRPr>
          </a:p>
        </p:txBody>
      </p:sp>
      <p:pic>
        <p:nvPicPr>
          <p:cNvPr id="56324" name="Рисунок 4" descr="Z:\TEXTS\UM\Дизайн 5.0\logo\umi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615" y="159883"/>
            <a:ext cx="2477385" cy="1199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254805" y="2260354"/>
            <a:ext cx="6819510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b="1" cap="all" dirty="0">
                <a:solidFill>
                  <a:srgbClr val="000099"/>
                </a:solidFill>
              </a:rPr>
              <a:t>um </a:t>
            </a:r>
            <a:r>
              <a:rPr lang="en-US" b="1" cap="all" dirty="0" err="1">
                <a:solidFill>
                  <a:srgbClr val="000099"/>
                </a:solidFill>
              </a:rPr>
              <a:t>fea</a:t>
            </a:r>
            <a:r>
              <a:rPr lang="en-US" b="1" cap="all" dirty="0">
                <a:solidFill>
                  <a:srgbClr val="000099"/>
                </a:solidFill>
              </a:rPr>
              <a:t> </a:t>
            </a:r>
            <a:r>
              <a:rPr lang="en-US" b="1" cap="all" dirty="0" smtClean="0">
                <a:solidFill>
                  <a:srgbClr val="000099"/>
                </a:solidFill>
              </a:rPr>
              <a:t>– new </a:t>
            </a:r>
            <a:r>
              <a:rPr lang="en-US" b="1" cap="all" dirty="0">
                <a:solidFill>
                  <a:srgbClr val="000099"/>
                </a:solidFill>
              </a:rPr>
              <a:t>tool for the preparation of elastic subsystems in </a:t>
            </a:r>
            <a:r>
              <a:rPr lang="en-US" b="1" cap="all" dirty="0" smtClean="0">
                <a:solidFill>
                  <a:srgbClr val="000099"/>
                </a:solidFill>
              </a:rPr>
              <a:t>um software</a:t>
            </a:r>
            <a:endParaRPr lang="ru-RU" b="1" cap="all" dirty="0">
              <a:solidFill>
                <a:srgbClr val="000099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4806" y="1756375"/>
            <a:ext cx="68885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/>
              <a:t>G</a:t>
            </a:r>
            <a:r>
              <a:rPr lang="ru-RU" sz="1800" b="1" dirty="0"/>
              <a:t>.</a:t>
            </a:r>
            <a:r>
              <a:rPr lang="en-US" sz="1800" b="1" dirty="0"/>
              <a:t>V</a:t>
            </a:r>
            <a:r>
              <a:rPr lang="ru-RU" sz="1800" b="1" dirty="0"/>
              <a:t>. </a:t>
            </a:r>
            <a:r>
              <a:rPr lang="en-US" sz="1800" b="1" dirty="0" err="1"/>
              <a:t>Mikheev</a:t>
            </a:r>
            <a:r>
              <a:rPr lang="ru-RU" sz="1800" b="1" dirty="0"/>
              <a:t>, </a:t>
            </a:r>
            <a:r>
              <a:rPr lang="en-US" sz="1800" b="1" dirty="0"/>
              <a:t>S</a:t>
            </a:r>
            <a:r>
              <a:rPr lang="ru-RU" sz="1800" b="1" dirty="0"/>
              <a:t>.</a:t>
            </a:r>
            <a:r>
              <a:rPr lang="en-US" sz="1800" b="1" dirty="0"/>
              <a:t>B</a:t>
            </a:r>
            <a:r>
              <a:rPr lang="ru-RU" sz="1800" b="1" dirty="0"/>
              <a:t>. </a:t>
            </a:r>
            <a:r>
              <a:rPr lang="en-US" sz="1800" b="1" dirty="0" err="1"/>
              <a:t>Tomashevskiy</a:t>
            </a:r>
            <a:endParaRPr lang="ru-RU" sz="1800" u="sng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r>
              <a:rPr lang="en-US" sz="2000" dirty="0">
                <a:latin typeface="+mj-lt"/>
              </a:rPr>
              <a:t>UM FEM</a:t>
            </a:r>
            <a:endParaRPr lang="ru-RU" sz="2000" dirty="0">
              <a:latin typeface="+mj-lt"/>
            </a:endParaRPr>
          </a:p>
        </p:txBody>
      </p:sp>
      <p:sp>
        <p:nvSpPr>
          <p:cNvPr id="94245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299" name="Rectangle 9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353" name="Rectangle 1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391" name="Rectangle 18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40">
            <a:extLst>
              <a:ext uri="{FF2B5EF4-FFF2-40B4-BE49-F238E27FC236}">
                <a16:creationId xmlns:a16="http://schemas.microsoft.com/office/drawing/2014/main" xmlns="" id="{55F6188C-8891-4007-8697-D4C190F0E8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755" y="533197"/>
            <a:ext cx="7777163" cy="1201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z="2000" b="1" dirty="0">
                <a:solidFill>
                  <a:srgbClr val="000099"/>
                </a:solidFill>
                <a:latin typeface="Arial" charset="0"/>
              </a:rPr>
              <a:t>UM FEM</a:t>
            </a:r>
            <a:r>
              <a:rPr lang="en-US" sz="2000" b="1" cap="all" dirty="0">
                <a:solidFill>
                  <a:srgbClr val="000099"/>
                </a:solidFill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Arial" charset="0"/>
              </a:rPr>
              <a:t>–</a:t>
            </a:r>
            <a:r>
              <a:rPr lang="en-US" sz="2000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 altLang="ru-RU" sz="2000" dirty="0">
                <a:latin typeface="Arial" charset="0"/>
              </a:rPr>
              <a:t>simulation of dynamics of flexible bodies which undergo arbitrary three-dimensional motion</a:t>
            </a:r>
            <a:r>
              <a:rPr lang="ru-RU" altLang="ru-RU" sz="2000" dirty="0">
                <a:latin typeface="Arial" charset="0"/>
              </a:rPr>
              <a:t>. </a:t>
            </a:r>
            <a:r>
              <a:rPr lang="en-US" altLang="ru-RU" sz="2000" dirty="0">
                <a:latin typeface="Arial" charset="0"/>
              </a:rPr>
              <a:t>Flexible displacement over deformations are considered as small one</a:t>
            </a:r>
            <a:endParaRPr lang="ru-RU" sz="2000" dirty="0">
              <a:latin typeface="Arial" charset="0"/>
            </a:endParaRPr>
          </a:p>
        </p:txBody>
      </p:sp>
      <p:graphicFrame>
        <p:nvGraphicFramePr>
          <p:cNvPr id="11" name="Object 26">
            <a:extLst>
              <a:ext uri="{FF2B5EF4-FFF2-40B4-BE49-F238E27FC236}">
                <a16:creationId xmlns:a16="http://schemas.microsoft.com/office/drawing/2014/main" xmlns="" id="{0031BCC6-27AF-4DB6-901C-79649CB8D1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736087"/>
              </p:ext>
            </p:extLst>
          </p:nvPr>
        </p:nvGraphicFramePr>
        <p:xfrm>
          <a:off x="205374" y="2710007"/>
          <a:ext cx="3479800" cy="151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6" name="Точечный рисунок" r:id="rId4" imgW="6942857" imgH="3029373" progId="Paint.Picture">
                  <p:embed/>
                </p:oleObj>
              </mc:Choice>
              <mc:Fallback>
                <p:oleObj name="Точечный рисунок" r:id="rId4" imgW="6942857" imgH="3029373" progId="Paint.Picture">
                  <p:embed/>
                  <p:pic>
                    <p:nvPicPr>
                      <p:cNvPr id="1028" name="Object 26">
                        <a:extLst>
                          <a:ext uri="{FF2B5EF4-FFF2-40B4-BE49-F238E27FC236}">
                            <a16:creationId xmlns:a16="http://schemas.microsoft.com/office/drawing/2014/main" xmlns="" id="{A8D13234-BAD6-42E9-9259-DACA780925E7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374" y="2710007"/>
                        <a:ext cx="3479800" cy="1519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CB49411-0D2A-44D9-BD1F-33E52CA31643}"/>
              </a:ext>
            </a:extLst>
          </p:cNvPr>
          <p:cNvSpPr/>
          <p:nvPr/>
        </p:nvSpPr>
        <p:spPr>
          <a:xfrm>
            <a:off x="1269580" y="1973754"/>
            <a:ext cx="68088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tx2"/>
                </a:solidFill>
                <a:latin typeface="Arial" charset="0"/>
              </a:rPr>
              <a:t>Examples of objects of studies using the UM FEM</a:t>
            </a:r>
            <a:endParaRPr lang="ru-RU" b="1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16" name="Picture 29">
            <a:extLst>
              <a:ext uri="{FF2B5EF4-FFF2-40B4-BE49-F238E27FC236}">
                <a16:creationId xmlns:a16="http://schemas.microsoft.com/office/drawing/2014/main" xmlns="" id="{ABBCCB39-0078-490D-85C9-F6AD545FD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936" y="4189856"/>
            <a:ext cx="4876800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Object 25">
            <a:extLst>
              <a:ext uri="{FF2B5EF4-FFF2-40B4-BE49-F238E27FC236}">
                <a16:creationId xmlns:a16="http://schemas.microsoft.com/office/drawing/2014/main" xmlns="" id="{61AE9251-BF1C-415E-B5CB-6DBAADDC2A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7975823"/>
              </p:ext>
            </p:extLst>
          </p:nvPr>
        </p:nvGraphicFramePr>
        <p:xfrm>
          <a:off x="4899205" y="2826326"/>
          <a:ext cx="3675062" cy="1748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7" name="Точечный рисунок" r:id="rId7" imgW="6152381" imgH="2857899" progId="Paint.Picture">
                  <p:embed/>
                </p:oleObj>
              </mc:Choice>
              <mc:Fallback>
                <p:oleObj name="Точечный рисунок" r:id="rId7" imgW="6152381" imgH="2857899" progId="Paint.Picture">
                  <p:embed/>
                  <p:pic>
                    <p:nvPicPr>
                      <p:cNvPr id="1027" name="Object 25">
                        <a:extLst>
                          <a:ext uri="{FF2B5EF4-FFF2-40B4-BE49-F238E27FC236}">
                            <a16:creationId xmlns:a16="http://schemas.microsoft.com/office/drawing/2014/main" xmlns="" id="{70B35A61-E5E2-4899-8390-DF18525704D0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lum bright="12000" contrast="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9205" y="2826326"/>
                        <a:ext cx="3675062" cy="17488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502331" y="2371453"/>
            <a:ext cx="46533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ru-RU" dirty="0">
                <a:solidFill>
                  <a:schemeClr val="accent2"/>
                </a:solidFill>
              </a:rPr>
              <a:t>Diesel locomotive TEM2</a:t>
            </a:r>
            <a:r>
              <a:rPr lang="ru-RU" altLang="ru-RU" dirty="0">
                <a:solidFill>
                  <a:schemeClr val="accent2"/>
                </a:solidFill>
              </a:rPr>
              <a:t>1 </a:t>
            </a:r>
            <a:r>
              <a:rPr lang="en-US" altLang="ru-RU" dirty="0">
                <a:solidFill>
                  <a:schemeClr val="accent2"/>
                </a:solidFill>
              </a:rPr>
              <a:t>with flexible bogie frame</a:t>
            </a:r>
            <a:endParaRPr lang="ru-RU" altLang="ru-RU" dirty="0">
              <a:solidFill>
                <a:schemeClr val="accent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90894" y="5812909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dirty="0">
                <a:solidFill>
                  <a:schemeClr val="accent2"/>
                </a:solidFill>
              </a:rPr>
              <a:t>Long-wheelbase flatcar with flexible frame</a:t>
            </a:r>
            <a:endParaRPr lang="ru-RU" altLang="ru-RU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3054" y="2371453"/>
            <a:ext cx="28262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chemeClr val="accent2"/>
                </a:solidFill>
                <a:latin typeface="Arial" charset="0"/>
              </a:rPr>
              <a:t>Railcar AC4 with elastic body</a:t>
            </a:r>
            <a:endParaRPr lang="ru-RU" dirty="0">
              <a:solidFill>
                <a:schemeClr val="accent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7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r>
              <a:rPr lang="en-US" sz="2000" b="1" dirty="0"/>
              <a:t>UM FEA</a:t>
            </a:r>
            <a:endParaRPr lang="ru-RU" sz="2000" b="1" dirty="0"/>
          </a:p>
        </p:txBody>
      </p:sp>
      <p:sp>
        <p:nvSpPr>
          <p:cNvPr id="94245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299" name="Rectangle 9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353" name="Rectangle 1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391" name="Rectangle 18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Text Box 8">
            <a:extLst>
              <a:ext uri="{FF2B5EF4-FFF2-40B4-BE49-F238E27FC236}">
                <a16:creationId xmlns:a16="http://schemas.microsoft.com/office/drawing/2014/main" xmlns="" id="{6C6EC2C4-8CCB-4BDC-8006-A6D7585663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49" y="487954"/>
            <a:ext cx="8388350" cy="95767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72000" tIns="46800" rIns="72000"/>
          <a:lstStyle/>
          <a:p>
            <a:pPr algn="ctr">
              <a:defRPr/>
            </a:pPr>
            <a:r>
              <a:rPr lang="en-US" sz="2000" b="1" dirty="0">
                <a:solidFill>
                  <a:srgbClr val="C00000"/>
                </a:solidFill>
                <a:latin typeface="Arial" charset="0"/>
              </a:rPr>
              <a:t>UM FEM </a:t>
            </a:r>
          </a:p>
          <a:p>
            <a:pPr algn="ctr">
              <a:defRPr/>
            </a:pPr>
            <a:r>
              <a:rPr lang="en-US" altLang="ru-RU" sz="2000" dirty="0">
                <a:latin typeface="Arial" charset="0"/>
              </a:rPr>
              <a:t>import of data from finite element analysis software</a:t>
            </a:r>
            <a:endParaRPr lang="ru-RU" sz="2000" dirty="0">
              <a:latin typeface="Arial" charset="0"/>
            </a:endParaRPr>
          </a:p>
          <a:p>
            <a:pPr>
              <a:spcBef>
                <a:spcPct val="50000"/>
              </a:spcBef>
              <a:defRPr/>
            </a:pPr>
            <a:endParaRPr lang="ru-RU" dirty="0">
              <a:latin typeface="Arial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DCD268D-AE90-4D80-AED1-98F122911D72}"/>
              </a:ext>
            </a:extLst>
          </p:cNvPr>
          <p:cNvSpPr txBox="1"/>
          <p:nvPr/>
        </p:nvSpPr>
        <p:spPr>
          <a:xfrm>
            <a:off x="298949" y="2966421"/>
            <a:ext cx="88556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Purpose of the module UM FEA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dirty="0"/>
              <a:t>   </a:t>
            </a:r>
            <a:r>
              <a:rPr lang="en-US" dirty="0"/>
              <a:t>Development of finite element models for dynamic analysis in the UM on the basis of a </a:t>
            </a:r>
            <a:r>
              <a:rPr lang="en-US" altLang="ru-RU" dirty="0"/>
              <a:t>modal</a:t>
            </a:r>
            <a:r>
              <a:rPr lang="en-US" dirty="0"/>
              <a:t> approach, calculation of natural frequencies and forms, static analysis.</a:t>
            </a:r>
          </a:p>
          <a:p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Application area of the module UM FEA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dirty="0"/>
              <a:t>   </a:t>
            </a:r>
            <a:r>
              <a:rPr lang="en-US" dirty="0"/>
              <a:t>Models of the standard designs </a:t>
            </a:r>
            <a:r>
              <a:rPr lang="en-US" dirty="0" smtClean="0"/>
              <a:t>which are used </a:t>
            </a:r>
            <a:r>
              <a:rPr lang="en-US" dirty="0"/>
              <a:t>generally </a:t>
            </a:r>
            <a:r>
              <a:rPr lang="en-US" dirty="0" smtClean="0"/>
              <a:t>in rolling </a:t>
            </a:r>
            <a:r>
              <a:rPr lang="en-US" dirty="0"/>
              <a:t>stock which can be received by rotation or </a:t>
            </a:r>
            <a:r>
              <a:rPr lang="en-US" dirty="0" smtClean="0"/>
              <a:t>translation of </a:t>
            </a:r>
            <a:r>
              <a:rPr lang="en-US" dirty="0"/>
              <a:t>flat mesh.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16066" y="2224661"/>
            <a:ext cx="877163" cy="338554"/>
          </a:xfrm>
          <a:prstGeom prst="rect">
            <a:avLst/>
          </a:prstGeom>
          <a:noFill/>
          <a:ln w="31750">
            <a:solidFill>
              <a:srgbClr val="00CC99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latin typeface="Arial" charset="0"/>
              </a:rPr>
              <a:t>ANSYS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33569" y="2208792"/>
            <a:ext cx="1502334" cy="338554"/>
          </a:xfrm>
          <a:prstGeom prst="rect">
            <a:avLst/>
          </a:prstGeom>
          <a:ln w="31750">
            <a:solidFill>
              <a:srgbClr val="00CC99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latin typeface="Arial" charset="0"/>
              </a:rPr>
              <a:t>NX NASTRAN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588303" y="2224661"/>
            <a:ext cx="1731564" cy="338554"/>
          </a:xfrm>
          <a:prstGeom prst="rect">
            <a:avLst/>
          </a:prstGeom>
          <a:ln w="31750">
            <a:solidFill>
              <a:srgbClr val="00CC99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latin typeface="Arial" charset="0"/>
              </a:rPr>
              <a:t>MSC.NASTRAN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39294" y="2224661"/>
            <a:ext cx="1037463" cy="338554"/>
          </a:xfrm>
          <a:prstGeom prst="rect">
            <a:avLst/>
          </a:prstGeom>
          <a:ln w="317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latin typeface="Arial" charset="0"/>
              </a:rPr>
              <a:t>ABAQUS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803770" y="2224661"/>
            <a:ext cx="970137" cy="338554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charset="0"/>
              </a:rPr>
              <a:t>UM FEA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 bwMode="auto">
          <a:xfrm rot="10800000">
            <a:off x="782495" y="1639874"/>
            <a:ext cx="372011" cy="54738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46800" rIns="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Стрелка вниз 19"/>
          <p:cNvSpPr/>
          <p:nvPr/>
        </p:nvSpPr>
        <p:spPr bwMode="auto">
          <a:xfrm rot="10800000">
            <a:off x="1968641" y="1639874"/>
            <a:ext cx="372011" cy="54738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46800" rIns="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 bwMode="auto">
          <a:xfrm rot="10800000">
            <a:off x="3491880" y="1628800"/>
            <a:ext cx="372011" cy="54738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46800" rIns="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Стрелка вниз 21"/>
          <p:cNvSpPr/>
          <p:nvPr/>
        </p:nvSpPr>
        <p:spPr bwMode="auto">
          <a:xfrm rot="10800000">
            <a:off x="5268079" y="1628800"/>
            <a:ext cx="372011" cy="54738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46800" rIns="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Стрелка вниз 23"/>
          <p:cNvSpPr/>
          <p:nvPr/>
        </p:nvSpPr>
        <p:spPr bwMode="auto">
          <a:xfrm rot="10800000">
            <a:off x="7102832" y="1628799"/>
            <a:ext cx="372011" cy="54738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46800" rIns="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96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r>
              <a:rPr lang="en-US" sz="2000" dirty="0">
                <a:solidFill>
                  <a:srgbClr val="073F89"/>
                </a:solidFill>
              </a:rPr>
              <a:t>Finite element library</a:t>
            </a:r>
            <a:endParaRPr lang="ru-RU" sz="2000" dirty="0">
              <a:solidFill>
                <a:srgbClr val="073F89"/>
              </a:solidFill>
            </a:endParaRPr>
          </a:p>
        </p:txBody>
      </p:sp>
      <p:sp>
        <p:nvSpPr>
          <p:cNvPr id="94245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299" name="Rectangle 9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353" name="Rectangle 1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391" name="Rectangle 18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TextBox 1">
            <a:extLst>
              <a:ext uri="{FF2B5EF4-FFF2-40B4-BE49-F238E27FC236}">
                <a16:creationId xmlns:a16="http://schemas.microsoft.com/office/drawing/2014/main" xmlns="" id="{431DEFDF-1D17-4030-AA61-F6E8431D22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471488"/>
            <a:ext cx="24869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 dirty="0"/>
              <a:t>Volumetric finite elements</a:t>
            </a:r>
            <a:endParaRPr lang="ru-RU" altLang="ru-RU" b="1" dirty="0"/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xmlns="" id="{9AE71D7D-A45F-416F-A418-F8AE5957C0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3675" y="514052"/>
            <a:ext cx="140134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 dirty="0"/>
              <a:t>Rigid element</a:t>
            </a:r>
            <a:endParaRPr lang="ru-RU" altLang="ru-RU" b="1" dirty="0"/>
          </a:p>
        </p:txBody>
      </p:sp>
      <p:pic>
        <p:nvPicPr>
          <p:cNvPr id="15" name="Picture 18">
            <a:extLst>
              <a:ext uri="{FF2B5EF4-FFF2-40B4-BE49-F238E27FC236}">
                <a16:creationId xmlns:a16="http://schemas.microsoft.com/office/drawing/2014/main" xmlns="" id="{4B2B1CF9-83DF-46A1-9EB8-BC6C1F63A7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592" y="2512343"/>
            <a:ext cx="4227512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2">
            <a:extLst>
              <a:ext uri="{FF2B5EF4-FFF2-40B4-BE49-F238E27FC236}">
                <a16:creationId xmlns:a16="http://schemas.microsoft.com/office/drawing/2014/main" xmlns="" id="{789F30F8-C2C3-48E3-8BC2-243BDF974E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4222" y="3775315"/>
            <a:ext cx="19463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 dirty="0"/>
              <a:t>Shell finite elements</a:t>
            </a:r>
            <a:endParaRPr lang="ru-RU" altLang="ru-RU" b="1" dirty="0"/>
          </a:p>
        </p:txBody>
      </p:sp>
      <p:sp>
        <p:nvSpPr>
          <p:cNvPr id="41" name="Поле 11"/>
          <p:cNvSpPr txBox="1"/>
          <p:nvPr/>
        </p:nvSpPr>
        <p:spPr>
          <a:xfrm>
            <a:off x="1161146" y="823283"/>
            <a:ext cx="252730" cy="42608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200" dirty="0">
                <a:effectLst/>
                <a:latin typeface="Times New Roman"/>
                <a:ea typeface="Times New Roman"/>
              </a:rPr>
              <a:t>ζ</a:t>
            </a:r>
            <a:endParaRPr lang="ru-RU" sz="1200" dirty="0">
              <a:effectLst/>
              <a:latin typeface="Times New Roman"/>
              <a:ea typeface="Times New Roman"/>
            </a:endParaRPr>
          </a:p>
        </p:txBody>
      </p:sp>
      <p:grpSp>
        <p:nvGrpSpPr>
          <p:cNvPr id="44" name="Группа 43"/>
          <p:cNvGrpSpPr/>
          <p:nvPr/>
        </p:nvGrpSpPr>
        <p:grpSpPr>
          <a:xfrm>
            <a:off x="268336" y="809625"/>
            <a:ext cx="1789302" cy="2052467"/>
            <a:chOff x="756057" y="741717"/>
            <a:chExt cx="2883398" cy="3040978"/>
          </a:xfrm>
        </p:grpSpPr>
        <p:sp>
          <p:nvSpPr>
            <p:cNvPr id="17" name="Куб 16"/>
            <p:cNvSpPr/>
            <p:nvPr/>
          </p:nvSpPr>
          <p:spPr>
            <a:xfrm>
              <a:off x="1172209" y="1191895"/>
              <a:ext cx="2173605" cy="2121535"/>
            </a:xfrm>
            <a:prstGeom prst="cub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1736724" y="2774950"/>
              <a:ext cx="1621790" cy="8255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1712594" y="1191895"/>
              <a:ext cx="23495" cy="158242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1172209" y="2771775"/>
              <a:ext cx="563880" cy="54229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Блок-схема: узел 20"/>
            <p:cNvSpPr/>
            <p:nvPr/>
          </p:nvSpPr>
          <p:spPr>
            <a:xfrm>
              <a:off x="1635124" y="1120140"/>
              <a:ext cx="154305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2" name="Блок-схема: узел 21"/>
            <p:cNvSpPr/>
            <p:nvPr/>
          </p:nvSpPr>
          <p:spPr>
            <a:xfrm>
              <a:off x="1671954" y="2702560"/>
              <a:ext cx="154305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3" name="Блок-схема: узел 22"/>
            <p:cNvSpPr/>
            <p:nvPr/>
          </p:nvSpPr>
          <p:spPr>
            <a:xfrm>
              <a:off x="3265804" y="1120140"/>
              <a:ext cx="154305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5" name="Блок-схема: узел 24"/>
            <p:cNvSpPr/>
            <p:nvPr/>
          </p:nvSpPr>
          <p:spPr>
            <a:xfrm>
              <a:off x="1077074" y="1635358"/>
              <a:ext cx="154304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6" name="Блок-схема: узел 25"/>
            <p:cNvSpPr/>
            <p:nvPr/>
          </p:nvSpPr>
          <p:spPr>
            <a:xfrm>
              <a:off x="3265804" y="2707005"/>
              <a:ext cx="154305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7" name="Блок-схема: узел 26"/>
            <p:cNvSpPr/>
            <p:nvPr/>
          </p:nvSpPr>
          <p:spPr>
            <a:xfrm>
              <a:off x="1102994" y="3239135"/>
              <a:ext cx="154305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8" name="Блок-схема: узел 27"/>
            <p:cNvSpPr/>
            <p:nvPr/>
          </p:nvSpPr>
          <p:spPr>
            <a:xfrm>
              <a:off x="2738119" y="3239135"/>
              <a:ext cx="154305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9" name="Поле 11"/>
            <p:cNvSpPr txBox="1"/>
            <p:nvPr/>
          </p:nvSpPr>
          <p:spPr>
            <a:xfrm>
              <a:off x="1703704" y="2771140"/>
              <a:ext cx="279400" cy="47434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>
                  <a:effectLst/>
                  <a:ea typeface="Calibri"/>
                  <a:cs typeface="Times New Roman"/>
                </a:rPr>
                <a:t>1</a:t>
              </a:r>
              <a:endParaRPr lang="ru-RU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30" name="Поле 11"/>
            <p:cNvSpPr txBox="1"/>
            <p:nvPr/>
          </p:nvSpPr>
          <p:spPr>
            <a:xfrm>
              <a:off x="944879" y="3322955"/>
              <a:ext cx="278765" cy="45974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>
                  <a:effectLst/>
                  <a:latin typeface="Times New Roman"/>
                  <a:ea typeface="Calibri"/>
                </a:rPr>
                <a:t>2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1" name="Поле 11"/>
            <p:cNvSpPr txBox="1"/>
            <p:nvPr/>
          </p:nvSpPr>
          <p:spPr>
            <a:xfrm>
              <a:off x="2613659" y="3322955"/>
              <a:ext cx="278765" cy="45974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>
                  <a:effectLst/>
                  <a:latin typeface="Times New Roman"/>
                  <a:ea typeface="Times New Roman"/>
                </a:rPr>
                <a:t>3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2" name="Поле 11"/>
            <p:cNvSpPr txBox="1"/>
            <p:nvPr/>
          </p:nvSpPr>
          <p:spPr>
            <a:xfrm>
              <a:off x="3360689" y="2553335"/>
              <a:ext cx="278766" cy="45974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dirty="0">
                  <a:effectLst/>
                  <a:latin typeface="Times New Roman"/>
                  <a:ea typeface="Calibri"/>
                </a:rPr>
                <a:t>4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3" name="Поле 11"/>
            <p:cNvSpPr txBox="1"/>
            <p:nvPr/>
          </p:nvSpPr>
          <p:spPr>
            <a:xfrm>
              <a:off x="1346907" y="741717"/>
              <a:ext cx="278766" cy="45974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dirty="0">
                  <a:effectLst/>
                  <a:latin typeface="Times New Roman"/>
                  <a:ea typeface="Calibri"/>
                </a:rPr>
                <a:t>5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4" name="Поле 11"/>
            <p:cNvSpPr txBox="1"/>
            <p:nvPr/>
          </p:nvSpPr>
          <p:spPr>
            <a:xfrm>
              <a:off x="756057" y="1360938"/>
              <a:ext cx="278766" cy="45974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dirty="0">
                  <a:effectLst/>
                  <a:latin typeface="Times New Roman"/>
                  <a:ea typeface="Times New Roman"/>
                </a:rPr>
                <a:t>6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5" name="Поле 11"/>
            <p:cNvSpPr txBox="1"/>
            <p:nvPr/>
          </p:nvSpPr>
          <p:spPr>
            <a:xfrm>
              <a:off x="2551783" y="1264602"/>
              <a:ext cx="278766" cy="45974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dirty="0">
                  <a:effectLst/>
                  <a:latin typeface="Times New Roman"/>
                  <a:ea typeface="Times New Roman"/>
                </a:rPr>
                <a:t>7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 flipV="1">
              <a:off x="2263139" y="2044065"/>
              <a:ext cx="842645" cy="3175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H="1">
              <a:off x="2262504" y="942340"/>
              <a:ext cx="635" cy="1104265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1595119" y="2044065"/>
              <a:ext cx="667385" cy="591185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Поле 11"/>
            <p:cNvSpPr txBox="1"/>
            <p:nvPr/>
          </p:nvSpPr>
          <p:spPr>
            <a:xfrm>
              <a:off x="1377949" y="2209165"/>
              <a:ext cx="257175" cy="4260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200" dirty="0">
                  <a:effectLst/>
                  <a:latin typeface="Times New Roman"/>
                  <a:ea typeface="Times New Roman"/>
                </a:rPr>
                <a:t>ξ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0" name="Поле 11"/>
            <p:cNvSpPr txBox="1"/>
            <p:nvPr/>
          </p:nvSpPr>
          <p:spPr>
            <a:xfrm>
              <a:off x="3007359" y="1755140"/>
              <a:ext cx="269240" cy="4260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200">
                  <a:effectLst/>
                  <a:latin typeface="Times New Roman"/>
                  <a:ea typeface="Times New Roman"/>
                </a:rPr>
                <a:t>η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2" name="Поле 11"/>
            <p:cNvSpPr txBox="1"/>
            <p:nvPr/>
          </p:nvSpPr>
          <p:spPr>
            <a:xfrm>
              <a:off x="3315241" y="821492"/>
              <a:ext cx="278766" cy="45974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dirty="0">
                  <a:effectLst/>
                  <a:latin typeface="Times New Roman"/>
                  <a:ea typeface="Times New Roman"/>
                </a:rPr>
                <a:t>8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50" name="Блок-схема: узел 49"/>
            <p:cNvSpPr/>
            <p:nvPr/>
          </p:nvSpPr>
          <p:spPr>
            <a:xfrm>
              <a:off x="2701611" y="1635358"/>
              <a:ext cx="154304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2441950" y="2403890"/>
            <a:ext cx="1809597" cy="1757930"/>
            <a:chOff x="3098549" y="1995804"/>
            <a:chExt cx="2850131" cy="2779394"/>
          </a:xfrm>
        </p:grpSpPr>
        <p:sp>
          <p:nvSpPr>
            <p:cNvPr id="51" name="Блок-схема: узел 50"/>
            <p:cNvSpPr/>
            <p:nvPr/>
          </p:nvSpPr>
          <p:spPr>
            <a:xfrm>
              <a:off x="3965575" y="2376487"/>
              <a:ext cx="154305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52" name="Блок-схема: узел 51"/>
            <p:cNvSpPr/>
            <p:nvPr/>
          </p:nvSpPr>
          <p:spPr>
            <a:xfrm>
              <a:off x="5582920" y="3979227"/>
              <a:ext cx="154305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53" name="Блок-схема: узел 52"/>
            <p:cNvSpPr/>
            <p:nvPr/>
          </p:nvSpPr>
          <p:spPr>
            <a:xfrm>
              <a:off x="5582920" y="2392997"/>
              <a:ext cx="154305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54" name="Блок-схема: узел 53"/>
            <p:cNvSpPr/>
            <p:nvPr/>
          </p:nvSpPr>
          <p:spPr>
            <a:xfrm>
              <a:off x="3414395" y="2916237"/>
              <a:ext cx="154305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55" name="Блок-схема: узел 54"/>
            <p:cNvSpPr/>
            <p:nvPr/>
          </p:nvSpPr>
          <p:spPr>
            <a:xfrm>
              <a:off x="3414395" y="4492942"/>
              <a:ext cx="154305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56" name="Поле 25"/>
            <p:cNvSpPr txBox="1"/>
            <p:nvPr/>
          </p:nvSpPr>
          <p:spPr>
            <a:xfrm>
              <a:off x="4042727" y="3606008"/>
              <a:ext cx="279400" cy="47434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 dirty="0">
                  <a:effectLst/>
                  <a:ea typeface="Calibri"/>
                  <a:cs typeface="Times New Roman"/>
                </a:rPr>
                <a:t>1</a:t>
              </a:r>
              <a:endParaRPr lang="ru-RU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57" name="Поле 11"/>
            <p:cNvSpPr txBox="1"/>
            <p:nvPr/>
          </p:nvSpPr>
          <p:spPr>
            <a:xfrm>
              <a:off x="3098549" y="4315459"/>
              <a:ext cx="278766" cy="45973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dirty="0">
                  <a:effectLst/>
                  <a:latin typeface="Times New Roman"/>
                  <a:ea typeface="Calibri"/>
                </a:rPr>
                <a:t>2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58" name="Поле 11"/>
            <p:cNvSpPr txBox="1"/>
            <p:nvPr/>
          </p:nvSpPr>
          <p:spPr>
            <a:xfrm>
              <a:off x="5669914" y="3856033"/>
              <a:ext cx="278766" cy="45973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dirty="0">
                  <a:effectLst/>
                  <a:latin typeface="Times New Roman"/>
                  <a:ea typeface="Times New Roman"/>
                </a:rPr>
                <a:t>3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59" name="Поле 11"/>
            <p:cNvSpPr txBox="1"/>
            <p:nvPr/>
          </p:nvSpPr>
          <p:spPr>
            <a:xfrm>
              <a:off x="3686810" y="2045927"/>
              <a:ext cx="278766" cy="45973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dirty="0">
                  <a:effectLst/>
                  <a:latin typeface="Times New Roman"/>
                  <a:ea typeface="Calibri"/>
                </a:rPr>
                <a:t>4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0" name="Поле 11"/>
            <p:cNvSpPr txBox="1"/>
            <p:nvPr/>
          </p:nvSpPr>
          <p:spPr>
            <a:xfrm>
              <a:off x="3120449" y="2615985"/>
              <a:ext cx="278766" cy="45973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dirty="0">
                  <a:effectLst/>
                  <a:latin typeface="Times New Roman"/>
                  <a:ea typeface="Calibri"/>
                </a:rPr>
                <a:t>5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1" name="Поле 11"/>
            <p:cNvSpPr txBox="1"/>
            <p:nvPr/>
          </p:nvSpPr>
          <p:spPr>
            <a:xfrm>
              <a:off x="5614712" y="2045927"/>
              <a:ext cx="278766" cy="45973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dirty="0">
                  <a:effectLst/>
                  <a:latin typeface="Times New Roman"/>
                  <a:ea typeface="Times New Roman"/>
                </a:rPr>
                <a:t>6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62" name="Прямая соединительная линия 61"/>
            <p:cNvCxnSpPr/>
            <p:nvPr/>
          </p:nvCxnSpPr>
          <p:spPr>
            <a:xfrm flipV="1">
              <a:off x="4587240" y="3310572"/>
              <a:ext cx="842645" cy="3175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 flipH="1">
              <a:off x="4586605" y="2208847"/>
              <a:ext cx="635" cy="1104265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 flipV="1">
              <a:off x="3919220" y="3310572"/>
              <a:ext cx="667385" cy="591185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Поле 11"/>
            <p:cNvSpPr txBox="1"/>
            <p:nvPr/>
          </p:nvSpPr>
          <p:spPr>
            <a:xfrm>
              <a:off x="4608828" y="1995804"/>
              <a:ext cx="257175" cy="4260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200" dirty="0">
                  <a:effectLst/>
                  <a:latin typeface="Times New Roman"/>
                  <a:ea typeface="Times New Roman"/>
                </a:rPr>
                <a:t>ξ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66" name="Прямая соединительная линия 65"/>
            <p:cNvCxnSpPr/>
            <p:nvPr/>
          </p:nvCxnSpPr>
          <p:spPr>
            <a:xfrm flipV="1">
              <a:off x="3496310" y="2458402"/>
              <a:ext cx="2173605" cy="5334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 flipV="1">
              <a:off x="3496310" y="4050347"/>
              <a:ext cx="2173605" cy="5302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 flipV="1">
              <a:off x="3496310" y="2992437"/>
              <a:ext cx="0" cy="158813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>
              <a:off x="5667375" y="2458402"/>
              <a:ext cx="0" cy="159131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 flipV="1">
              <a:off x="3496310" y="4043362"/>
              <a:ext cx="551815" cy="53340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 flipV="1">
              <a:off x="4048760" y="4043362"/>
              <a:ext cx="1621155" cy="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/>
            <p:nvPr/>
          </p:nvCxnSpPr>
          <p:spPr>
            <a:xfrm flipV="1">
              <a:off x="4048760" y="2450147"/>
              <a:ext cx="0" cy="1588135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/>
            <p:nvPr/>
          </p:nvCxnSpPr>
          <p:spPr>
            <a:xfrm flipV="1">
              <a:off x="3493770" y="2467927"/>
              <a:ext cx="551815" cy="5334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 flipV="1">
              <a:off x="4046220" y="2458402"/>
              <a:ext cx="1623695" cy="889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Блок-схема: узел 74"/>
            <p:cNvSpPr/>
            <p:nvPr/>
          </p:nvSpPr>
          <p:spPr>
            <a:xfrm>
              <a:off x="3966210" y="3963352"/>
              <a:ext cx="154305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969602" y="4410273"/>
            <a:ext cx="1846510" cy="1767473"/>
            <a:chOff x="725645" y="3605241"/>
            <a:chExt cx="2858978" cy="2626013"/>
          </a:xfrm>
        </p:grpSpPr>
        <p:sp>
          <p:nvSpPr>
            <p:cNvPr id="77" name="Блок-схема: узел 76"/>
            <p:cNvSpPr/>
            <p:nvPr/>
          </p:nvSpPr>
          <p:spPr>
            <a:xfrm>
              <a:off x="1601518" y="3832542"/>
              <a:ext cx="154305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78" name="Блок-схема: узел 77"/>
            <p:cNvSpPr/>
            <p:nvPr/>
          </p:nvSpPr>
          <p:spPr>
            <a:xfrm>
              <a:off x="3218863" y="5435282"/>
              <a:ext cx="154305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79" name="Блок-схема: узел 78"/>
            <p:cNvSpPr/>
            <p:nvPr/>
          </p:nvSpPr>
          <p:spPr>
            <a:xfrm>
              <a:off x="1050338" y="5948997"/>
              <a:ext cx="154305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0" name="Поле 72"/>
            <p:cNvSpPr txBox="1"/>
            <p:nvPr/>
          </p:nvSpPr>
          <p:spPr>
            <a:xfrm>
              <a:off x="1657168" y="5089274"/>
              <a:ext cx="279400" cy="47434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 dirty="0">
                  <a:effectLst/>
                  <a:ea typeface="Calibri"/>
                  <a:cs typeface="Times New Roman"/>
                </a:rPr>
                <a:t>1</a:t>
              </a:r>
              <a:endParaRPr lang="ru-RU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81" name="Поле 11"/>
            <p:cNvSpPr txBox="1"/>
            <p:nvPr/>
          </p:nvSpPr>
          <p:spPr>
            <a:xfrm>
              <a:off x="725645" y="5771514"/>
              <a:ext cx="278765" cy="45974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dirty="0">
                  <a:effectLst/>
                  <a:latin typeface="Times New Roman"/>
                  <a:ea typeface="Calibri"/>
                </a:rPr>
                <a:t>2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82" name="Поле 11"/>
            <p:cNvSpPr txBox="1"/>
            <p:nvPr/>
          </p:nvSpPr>
          <p:spPr>
            <a:xfrm>
              <a:off x="3305858" y="5237162"/>
              <a:ext cx="278765" cy="45974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dirty="0">
                  <a:effectLst/>
                  <a:latin typeface="Times New Roman"/>
                  <a:ea typeface="Times New Roman"/>
                </a:rPr>
                <a:t>3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83" name="Поле 11"/>
            <p:cNvSpPr txBox="1"/>
            <p:nvPr/>
          </p:nvSpPr>
          <p:spPr>
            <a:xfrm>
              <a:off x="1258914" y="3605241"/>
              <a:ext cx="278765" cy="45974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dirty="0">
                  <a:effectLst/>
                  <a:latin typeface="Times New Roman"/>
                  <a:ea typeface="Calibri"/>
                </a:rPr>
                <a:t>4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84" name="Прямая соединительная линия 83"/>
            <p:cNvCxnSpPr/>
            <p:nvPr/>
          </p:nvCxnSpPr>
          <p:spPr>
            <a:xfrm flipV="1">
              <a:off x="1132253" y="5506402"/>
              <a:ext cx="2173605" cy="5302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Прямая соединительная линия 84"/>
            <p:cNvCxnSpPr/>
            <p:nvPr/>
          </p:nvCxnSpPr>
          <p:spPr>
            <a:xfrm flipV="1">
              <a:off x="1132253" y="5499417"/>
              <a:ext cx="551815" cy="53340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/>
            <p:nvPr/>
          </p:nvCxnSpPr>
          <p:spPr>
            <a:xfrm flipV="1">
              <a:off x="1684703" y="5499417"/>
              <a:ext cx="1621155" cy="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6"/>
            <p:cNvCxnSpPr/>
            <p:nvPr/>
          </p:nvCxnSpPr>
          <p:spPr>
            <a:xfrm flipV="1">
              <a:off x="1684703" y="3906202"/>
              <a:ext cx="0" cy="1588135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 flipV="1">
              <a:off x="1146223" y="3923982"/>
              <a:ext cx="535305" cy="210883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Прямая соединительная линия 88"/>
            <p:cNvCxnSpPr/>
            <p:nvPr/>
          </p:nvCxnSpPr>
          <p:spPr>
            <a:xfrm>
              <a:off x="1682163" y="3923982"/>
              <a:ext cx="1621155" cy="157035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Блок-схема: узел 89"/>
            <p:cNvSpPr/>
            <p:nvPr/>
          </p:nvSpPr>
          <p:spPr>
            <a:xfrm>
              <a:off x="1602153" y="5419407"/>
              <a:ext cx="154305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  <p:grpSp>
        <p:nvGrpSpPr>
          <p:cNvPr id="48" name="Группа 47"/>
          <p:cNvGrpSpPr/>
          <p:nvPr/>
        </p:nvGrpSpPr>
        <p:grpSpPr>
          <a:xfrm>
            <a:off x="5768200" y="881822"/>
            <a:ext cx="2864480" cy="1587025"/>
            <a:chOff x="5768200" y="881822"/>
            <a:chExt cx="2864480" cy="1587025"/>
          </a:xfrm>
        </p:grpSpPr>
        <p:sp>
          <p:nvSpPr>
            <p:cNvPr id="106" name="Блок-схема: узел 105"/>
            <p:cNvSpPr/>
            <p:nvPr/>
          </p:nvSpPr>
          <p:spPr>
            <a:xfrm>
              <a:off x="6748092" y="1006295"/>
              <a:ext cx="111112" cy="97858"/>
            </a:xfrm>
            <a:prstGeom prst="flowChartConnector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07" name="Блок-схема: узел 106"/>
            <p:cNvSpPr/>
            <p:nvPr/>
          </p:nvSpPr>
          <p:spPr>
            <a:xfrm>
              <a:off x="6351197" y="2370989"/>
              <a:ext cx="111112" cy="97858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08" name="Поле 11"/>
            <p:cNvSpPr txBox="1"/>
            <p:nvPr/>
          </p:nvSpPr>
          <p:spPr>
            <a:xfrm>
              <a:off x="6806163" y="881822"/>
              <a:ext cx="1277914" cy="27699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altLang="ru-RU" sz="1200" dirty="0"/>
                <a:t>independent node</a:t>
              </a:r>
              <a:endParaRPr lang="ru-RU" altLang="ru-RU" sz="1200" dirty="0"/>
            </a:p>
          </p:txBody>
        </p:sp>
        <p:cxnSp>
          <p:nvCxnSpPr>
            <p:cNvPr id="109" name="Прямая соединительная линия 108"/>
            <p:cNvCxnSpPr/>
            <p:nvPr/>
          </p:nvCxnSpPr>
          <p:spPr>
            <a:xfrm flipV="1">
              <a:off x="6420242" y="1065255"/>
              <a:ext cx="385464" cy="13597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Прямая соединительная линия 109"/>
            <p:cNvCxnSpPr/>
            <p:nvPr/>
          </p:nvCxnSpPr>
          <p:spPr>
            <a:xfrm>
              <a:off x="6806163" y="1065255"/>
              <a:ext cx="1167366" cy="101256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Прямая соединительная линия 110"/>
            <p:cNvCxnSpPr/>
            <p:nvPr/>
          </p:nvCxnSpPr>
          <p:spPr>
            <a:xfrm flipV="1">
              <a:off x="5825357" y="1065255"/>
              <a:ext cx="954286" cy="90160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Прямая соединительная линия 111"/>
            <p:cNvCxnSpPr/>
            <p:nvPr/>
          </p:nvCxnSpPr>
          <p:spPr>
            <a:xfrm>
              <a:off x="6806163" y="1065255"/>
              <a:ext cx="549160" cy="120173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Блок-схема: узел 112"/>
            <p:cNvSpPr/>
            <p:nvPr/>
          </p:nvSpPr>
          <p:spPr>
            <a:xfrm>
              <a:off x="7304568" y="2206390"/>
              <a:ext cx="111112" cy="97858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14" name="Блок-схема: узел 113"/>
            <p:cNvSpPr/>
            <p:nvPr/>
          </p:nvSpPr>
          <p:spPr>
            <a:xfrm>
              <a:off x="5768200" y="1911996"/>
              <a:ext cx="111112" cy="97858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15" name="Блок-схема: узел 114"/>
            <p:cNvSpPr/>
            <p:nvPr/>
          </p:nvSpPr>
          <p:spPr>
            <a:xfrm>
              <a:off x="7912714" y="2018862"/>
              <a:ext cx="111112" cy="97858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17" name="Поле 11"/>
            <p:cNvSpPr txBox="1"/>
            <p:nvPr/>
          </p:nvSpPr>
          <p:spPr>
            <a:xfrm>
              <a:off x="7415680" y="2132546"/>
              <a:ext cx="1217000" cy="28764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</a:pPr>
              <a:r>
                <a:rPr lang="en-US" altLang="ru-RU" sz="1200" dirty="0"/>
                <a:t>dependent </a:t>
              </a:r>
              <a:r>
                <a:rPr lang="en-US" altLang="ru-RU" sz="1200" dirty="0" smtClean="0"/>
                <a:t>nodes</a:t>
              </a:r>
              <a:endParaRPr lang="ru-RU" altLang="ru-RU" sz="1200" dirty="0"/>
            </a:p>
          </p:txBody>
        </p:sp>
      </p:grpSp>
      <p:grpSp>
        <p:nvGrpSpPr>
          <p:cNvPr id="119" name="Группа 118"/>
          <p:cNvGrpSpPr/>
          <p:nvPr/>
        </p:nvGrpSpPr>
        <p:grpSpPr>
          <a:xfrm>
            <a:off x="5619098" y="4204905"/>
            <a:ext cx="2404728" cy="1653105"/>
            <a:chOff x="384609" y="62138"/>
            <a:chExt cx="3594887" cy="2594131"/>
          </a:xfrm>
        </p:grpSpPr>
        <p:sp>
          <p:nvSpPr>
            <p:cNvPr id="120" name="Блок-схема: узел 119"/>
            <p:cNvSpPr/>
            <p:nvPr/>
          </p:nvSpPr>
          <p:spPr>
            <a:xfrm>
              <a:off x="1996299" y="310181"/>
              <a:ext cx="154882" cy="151904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1" name="Блок-схема: узел 120"/>
            <p:cNvSpPr/>
            <p:nvPr/>
          </p:nvSpPr>
          <p:spPr>
            <a:xfrm>
              <a:off x="3613208" y="1912950"/>
              <a:ext cx="154305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2" name="Блок-схема: узел 121"/>
            <p:cNvSpPr/>
            <p:nvPr/>
          </p:nvSpPr>
          <p:spPr>
            <a:xfrm>
              <a:off x="1445206" y="2426398"/>
              <a:ext cx="154305" cy="151765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3" name="Поле 11"/>
            <p:cNvSpPr txBox="1"/>
            <p:nvPr/>
          </p:nvSpPr>
          <p:spPr>
            <a:xfrm>
              <a:off x="1060116" y="2196528"/>
              <a:ext cx="278765" cy="459741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dirty="0">
                  <a:effectLst/>
                  <a:latin typeface="Times New Roman"/>
                  <a:ea typeface="Calibri"/>
                </a:rPr>
                <a:t>2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24" name="Поле 11"/>
            <p:cNvSpPr txBox="1"/>
            <p:nvPr/>
          </p:nvSpPr>
          <p:spPr>
            <a:xfrm>
              <a:off x="3700731" y="1714532"/>
              <a:ext cx="278765" cy="45974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>
                  <a:effectLst/>
                  <a:latin typeface="Times New Roman"/>
                  <a:ea typeface="Times New Roman"/>
                </a:rPr>
                <a:t>3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25" name="Поле 11"/>
            <p:cNvSpPr txBox="1"/>
            <p:nvPr/>
          </p:nvSpPr>
          <p:spPr>
            <a:xfrm>
              <a:off x="1640667" y="62138"/>
              <a:ext cx="278765" cy="459741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dirty="0">
                  <a:effectLst/>
                  <a:latin typeface="Times New Roman"/>
                  <a:ea typeface="Calibri"/>
                </a:rPr>
                <a:t>1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26" name="Прямая соединительная линия 125"/>
            <p:cNvCxnSpPr/>
            <p:nvPr/>
          </p:nvCxnSpPr>
          <p:spPr>
            <a:xfrm flipV="1">
              <a:off x="1526874" y="1983763"/>
              <a:ext cx="2173857" cy="53074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Прямая соединительная линия 126"/>
            <p:cNvCxnSpPr/>
            <p:nvPr/>
          </p:nvCxnSpPr>
          <p:spPr>
            <a:xfrm flipV="1">
              <a:off x="1540786" y="401454"/>
              <a:ext cx="535531" cy="210921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Прямая соединительная линия 127"/>
            <p:cNvCxnSpPr/>
            <p:nvPr/>
          </p:nvCxnSpPr>
          <p:spPr>
            <a:xfrm>
              <a:off x="2076952" y="401455"/>
              <a:ext cx="1621155" cy="157061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9" name="Группа 128"/>
            <p:cNvGrpSpPr/>
            <p:nvPr/>
          </p:nvGrpSpPr>
          <p:grpSpPr>
            <a:xfrm>
              <a:off x="384609" y="714644"/>
              <a:ext cx="803274" cy="1557018"/>
              <a:chOff x="0" y="0"/>
              <a:chExt cx="803609" cy="1557340"/>
            </a:xfrm>
          </p:grpSpPr>
          <p:cxnSp>
            <p:nvCxnSpPr>
              <p:cNvPr id="130" name="Прямая соединительная линия 129"/>
              <p:cNvCxnSpPr/>
              <p:nvPr/>
            </p:nvCxnSpPr>
            <p:spPr>
              <a:xfrm flipV="1">
                <a:off x="227029" y="675827"/>
                <a:ext cx="487346" cy="174414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olid"/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Прямая соединительная линия 130"/>
              <p:cNvCxnSpPr/>
              <p:nvPr/>
            </p:nvCxnSpPr>
            <p:spPr>
              <a:xfrm>
                <a:off x="0" y="149887"/>
                <a:ext cx="226394" cy="69971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olid"/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Прямая соединительная линия 131"/>
              <p:cNvCxnSpPr/>
              <p:nvPr/>
            </p:nvCxnSpPr>
            <p:spPr>
              <a:xfrm flipV="1">
                <a:off x="226394" y="847064"/>
                <a:ext cx="1" cy="497234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olid"/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Поле 11"/>
              <p:cNvSpPr txBox="1"/>
              <p:nvPr/>
            </p:nvSpPr>
            <p:spPr>
              <a:xfrm>
                <a:off x="0" y="0"/>
                <a:ext cx="282575" cy="4260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200">
                    <a:effectLst/>
                    <a:latin typeface="Times New Roman"/>
                    <a:ea typeface="Times New Roman"/>
                  </a:rPr>
                  <a:t>Z</a:t>
                </a:r>
                <a:endParaRPr lang="ru-RU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34" name="Поле 11"/>
              <p:cNvSpPr txBox="1"/>
              <p:nvPr/>
            </p:nvSpPr>
            <p:spPr>
              <a:xfrm>
                <a:off x="503889" y="442293"/>
                <a:ext cx="299720" cy="4260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200">
                    <a:effectLst/>
                    <a:latin typeface="Times New Roman"/>
                    <a:ea typeface="Times New Roman"/>
                  </a:rPr>
                  <a:t>Y</a:t>
                </a:r>
                <a:endParaRPr lang="ru-RU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35" name="Поле 11"/>
              <p:cNvSpPr txBox="1"/>
              <p:nvPr/>
            </p:nvSpPr>
            <p:spPr>
              <a:xfrm>
                <a:off x="226394" y="1131255"/>
                <a:ext cx="299720" cy="4260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200">
                    <a:effectLst/>
                    <a:latin typeface="Times New Roman"/>
                    <a:ea typeface="Times New Roman"/>
                  </a:rPr>
                  <a:t>X</a:t>
                </a:r>
                <a:endParaRPr lang="ru-RU" sz="1200">
                  <a:effectLst/>
                  <a:latin typeface="Times New Roman"/>
                  <a:ea typeface="Times New Roman"/>
                </a:endParaRPr>
              </a:p>
            </p:txBody>
          </p:sp>
        </p:grpSp>
      </p:grpSp>
      <p:grpSp>
        <p:nvGrpSpPr>
          <p:cNvPr id="136" name="Группа 135"/>
          <p:cNvGrpSpPr/>
          <p:nvPr/>
        </p:nvGrpSpPr>
        <p:grpSpPr>
          <a:xfrm>
            <a:off x="1061280" y="2773283"/>
            <a:ext cx="802639" cy="1556384"/>
            <a:chOff x="0" y="0"/>
            <a:chExt cx="803609" cy="1557340"/>
          </a:xfrm>
        </p:grpSpPr>
        <p:cxnSp>
          <p:nvCxnSpPr>
            <p:cNvPr id="137" name="Прямая соединительная линия 136"/>
            <p:cNvCxnSpPr/>
            <p:nvPr/>
          </p:nvCxnSpPr>
          <p:spPr>
            <a:xfrm flipV="1">
              <a:off x="227029" y="675827"/>
              <a:ext cx="487346" cy="174414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Прямая соединительная линия 137"/>
            <p:cNvCxnSpPr/>
            <p:nvPr/>
          </p:nvCxnSpPr>
          <p:spPr>
            <a:xfrm>
              <a:off x="0" y="149887"/>
              <a:ext cx="226394" cy="699717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Прямая соединительная линия 138"/>
            <p:cNvCxnSpPr/>
            <p:nvPr/>
          </p:nvCxnSpPr>
          <p:spPr>
            <a:xfrm flipV="1">
              <a:off x="226394" y="847064"/>
              <a:ext cx="1" cy="497234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Поле 11"/>
            <p:cNvSpPr txBox="1"/>
            <p:nvPr/>
          </p:nvSpPr>
          <p:spPr>
            <a:xfrm>
              <a:off x="0" y="0"/>
              <a:ext cx="282575" cy="4260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200">
                  <a:effectLst/>
                  <a:latin typeface="Times New Roman"/>
                  <a:ea typeface="Times New Roman"/>
                </a:rPr>
                <a:t>Z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41" name="Поле 11"/>
            <p:cNvSpPr txBox="1"/>
            <p:nvPr/>
          </p:nvSpPr>
          <p:spPr>
            <a:xfrm>
              <a:off x="503889" y="442293"/>
              <a:ext cx="299720" cy="4260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200">
                  <a:effectLst/>
                  <a:latin typeface="Times New Roman"/>
                  <a:ea typeface="Times New Roman"/>
                </a:rPr>
                <a:t>Y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42" name="Поле 11"/>
            <p:cNvSpPr txBox="1"/>
            <p:nvPr/>
          </p:nvSpPr>
          <p:spPr>
            <a:xfrm>
              <a:off x="226394" y="1131255"/>
              <a:ext cx="299720" cy="4260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200">
                  <a:effectLst/>
                  <a:latin typeface="Times New Roman"/>
                  <a:ea typeface="Times New Roman"/>
                </a:rPr>
                <a:t>X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29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Рисунок 34">
            <a:extLst>
              <a:ext uri="{FF2B5EF4-FFF2-40B4-BE49-F238E27FC236}">
                <a16:creationId xmlns:a16="http://schemas.microsoft.com/office/drawing/2014/main" xmlns="" id="{4F4F2A64-7353-4FCC-ABC1-DE404491D6C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15897" y="693790"/>
            <a:ext cx="7912205" cy="4791153"/>
          </a:xfrm>
          <a:prstGeom prst="rect">
            <a:avLst/>
          </a:prstGeom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r>
              <a:rPr lang="en-US" sz="2000" dirty="0">
                <a:latin typeface="+mj-lt"/>
              </a:rPr>
              <a:t>Window of the module UM FEA</a:t>
            </a:r>
            <a:endParaRPr lang="ru-RU" sz="2000" dirty="0">
              <a:latin typeface="+mj-lt"/>
            </a:endParaRPr>
          </a:p>
        </p:txBody>
      </p:sp>
      <p:sp>
        <p:nvSpPr>
          <p:cNvPr id="94245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299" name="Rectangle 9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353" name="Rectangle 1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391" name="Rectangle 18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xmlns="" id="{E1252ABB-9519-4006-AE98-9A7902462870}"/>
              </a:ext>
            </a:extLst>
          </p:cNvPr>
          <p:cNvGrpSpPr/>
          <p:nvPr/>
        </p:nvGrpSpPr>
        <p:grpSpPr>
          <a:xfrm>
            <a:off x="1428431" y="905703"/>
            <a:ext cx="5572761" cy="4482456"/>
            <a:chOff x="-714376" y="-861185"/>
            <a:chExt cx="5572761" cy="4482456"/>
          </a:xfrm>
        </p:grpSpPr>
        <p:sp>
          <p:nvSpPr>
            <p:cNvPr id="23" name="Поле 37">
              <a:extLst>
                <a:ext uri="{FF2B5EF4-FFF2-40B4-BE49-F238E27FC236}">
                  <a16:creationId xmlns:a16="http://schemas.microsoft.com/office/drawing/2014/main" xmlns="" id="{BE93E27E-C9B5-4328-9C8F-6B8CBE25DA8D}"/>
                </a:ext>
              </a:extLst>
            </p:cNvPr>
            <p:cNvSpPr txBox="1"/>
            <p:nvPr/>
          </p:nvSpPr>
          <p:spPr>
            <a:xfrm>
              <a:off x="462915" y="-346835"/>
              <a:ext cx="1295400" cy="32385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Main menu</a:t>
              </a:r>
              <a:endParaRPr lang="ru-RU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4" name="Прямая со стрелкой 23">
              <a:extLst>
                <a:ext uri="{FF2B5EF4-FFF2-40B4-BE49-F238E27FC236}">
                  <a16:creationId xmlns:a16="http://schemas.microsoft.com/office/drawing/2014/main" xmlns="" id="{808DD9BB-AD3F-48E8-9ECE-92EAEA104FF6}"/>
                </a:ext>
              </a:extLst>
            </p:cNvPr>
            <p:cNvCxnSpPr/>
            <p:nvPr/>
          </p:nvCxnSpPr>
          <p:spPr>
            <a:xfrm flipH="1" flipV="1">
              <a:off x="-270510" y="-861185"/>
              <a:ext cx="733425" cy="5143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Поле 80">
              <a:extLst>
                <a:ext uri="{FF2B5EF4-FFF2-40B4-BE49-F238E27FC236}">
                  <a16:creationId xmlns:a16="http://schemas.microsoft.com/office/drawing/2014/main" xmlns="" id="{4BE535C9-4093-4866-A4F0-8E74C69810D5}"/>
                </a:ext>
              </a:extLst>
            </p:cNvPr>
            <p:cNvSpPr txBox="1"/>
            <p:nvPr/>
          </p:nvSpPr>
          <p:spPr>
            <a:xfrm>
              <a:off x="18732" y="643015"/>
              <a:ext cx="1295400" cy="32385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Model tree</a:t>
              </a:r>
              <a:endParaRPr lang="ru-RU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6" name="Прямая со стрелкой 25">
              <a:extLst>
                <a:ext uri="{FF2B5EF4-FFF2-40B4-BE49-F238E27FC236}">
                  <a16:creationId xmlns:a16="http://schemas.microsoft.com/office/drawing/2014/main" xmlns="" id="{01716846-FF85-429D-9155-8A6D3E8EA328}"/>
                </a:ext>
              </a:extLst>
            </p:cNvPr>
            <p:cNvCxnSpPr/>
            <p:nvPr/>
          </p:nvCxnSpPr>
          <p:spPr>
            <a:xfrm flipH="1" flipV="1">
              <a:off x="-714376" y="136889"/>
              <a:ext cx="733425" cy="5143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Поле 82">
              <a:extLst>
                <a:ext uri="{FF2B5EF4-FFF2-40B4-BE49-F238E27FC236}">
                  <a16:creationId xmlns:a16="http://schemas.microsoft.com/office/drawing/2014/main" xmlns="" id="{19AD0FF9-59CE-4EEC-86FC-29268F1D8726}"/>
                </a:ext>
              </a:extLst>
            </p:cNvPr>
            <p:cNvSpPr txBox="1"/>
            <p:nvPr/>
          </p:nvSpPr>
          <p:spPr>
            <a:xfrm>
              <a:off x="376237" y="117290"/>
              <a:ext cx="1590675" cy="32385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Toolbar</a:t>
              </a:r>
              <a:endParaRPr lang="ru-RU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8" name="Прямая со стрелкой 27">
              <a:extLst>
                <a:ext uri="{FF2B5EF4-FFF2-40B4-BE49-F238E27FC236}">
                  <a16:creationId xmlns:a16="http://schemas.microsoft.com/office/drawing/2014/main" xmlns="" id="{759F6968-0281-476C-B955-C915F68A9568}"/>
                </a:ext>
              </a:extLst>
            </p:cNvPr>
            <p:cNvCxnSpPr/>
            <p:nvPr/>
          </p:nvCxnSpPr>
          <p:spPr>
            <a:xfrm flipH="1" flipV="1">
              <a:off x="-347663" y="-711385"/>
              <a:ext cx="732790" cy="82867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Поле 85">
              <a:extLst>
                <a:ext uri="{FF2B5EF4-FFF2-40B4-BE49-F238E27FC236}">
                  <a16:creationId xmlns:a16="http://schemas.microsoft.com/office/drawing/2014/main" xmlns="" id="{3EC12CA8-599A-49E9-B389-E039D5A21FB7}"/>
                </a:ext>
              </a:extLst>
            </p:cNvPr>
            <p:cNvSpPr txBox="1"/>
            <p:nvPr/>
          </p:nvSpPr>
          <p:spPr>
            <a:xfrm>
              <a:off x="2638425" y="2438400"/>
              <a:ext cx="1466850" cy="32385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Data inspector</a:t>
              </a:r>
              <a:endParaRPr lang="ru-RU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0" name="Прямая со стрелкой 29">
              <a:extLst>
                <a:ext uri="{FF2B5EF4-FFF2-40B4-BE49-F238E27FC236}">
                  <a16:creationId xmlns:a16="http://schemas.microsoft.com/office/drawing/2014/main" xmlns="" id="{ADAABEE4-1A1A-4972-9043-C864CC95B087}"/>
                </a:ext>
              </a:extLst>
            </p:cNvPr>
            <p:cNvCxnSpPr/>
            <p:nvPr/>
          </p:nvCxnSpPr>
          <p:spPr>
            <a:xfrm flipV="1">
              <a:off x="4105275" y="1695450"/>
              <a:ext cx="753110" cy="73342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Поле 87">
              <a:extLst>
                <a:ext uri="{FF2B5EF4-FFF2-40B4-BE49-F238E27FC236}">
                  <a16:creationId xmlns:a16="http://schemas.microsoft.com/office/drawing/2014/main" xmlns="" id="{FDA62119-02DA-4775-B1D6-5A58FF0E7511}"/>
                </a:ext>
              </a:extLst>
            </p:cNvPr>
            <p:cNvSpPr txBox="1"/>
            <p:nvPr/>
          </p:nvSpPr>
          <p:spPr>
            <a:xfrm>
              <a:off x="-30899" y="2792675"/>
              <a:ext cx="1509395" cy="32385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Status bar</a:t>
              </a:r>
              <a:endParaRPr lang="ru-RU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2" name="Прямая со стрелкой 31">
              <a:extLst>
                <a:ext uri="{FF2B5EF4-FFF2-40B4-BE49-F238E27FC236}">
                  <a16:creationId xmlns:a16="http://schemas.microsoft.com/office/drawing/2014/main" xmlns="" id="{102D4E07-A852-4E84-8687-93CD62F1B67A}"/>
                </a:ext>
              </a:extLst>
            </p:cNvPr>
            <p:cNvCxnSpPr/>
            <p:nvPr/>
          </p:nvCxnSpPr>
          <p:spPr>
            <a:xfrm flipH="1">
              <a:off x="1023586" y="3116525"/>
              <a:ext cx="454910" cy="50474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Поле 89">
              <a:extLst>
                <a:ext uri="{FF2B5EF4-FFF2-40B4-BE49-F238E27FC236}">
                  <a16:creationId xmlns:a16="http://schemas.microsoft.com/office/drawing/2014/main" xmlns="" id="{CCF8AA3F-51F5-4903-AB44-1EA9A33FAF48}"/>
                </a:ext>
              </a:extLst>
            </p:cNvPr>
            <p:cNvSpPr txBox="1"/>
            <p:nvPr/>
          </p:nvSpPr>
          <p:spPr>
            <a:xfrm>
              <a:off x="0" y="2105025"/>
              <a:ext cx="1428750" cy="32385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Graphics window</a:t>
              </a:r>
              <a:endParaRPr lang="ru-RU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4" name="Прямая со стрелкой 33">
              <a:extLst>
                <a:ext uri="{FF2B5EF4-FFF2-40B4-BE49-F238E27FC236}">
                  <a16:creationId xmlns:a16="http://schemas.microsoft.com/office/drawing/2014/main" xmlns="" id="{3ABDBD38-E448-4BCA-9DEC-C6171ECC3AEC}"/>
                </a:ext>
              </a:extLst>
            </p:cNvPr>
            <p:cNvCxnSpPr/>
            <p:nvPr/>
          </p:nvCxnSpPr>
          <p:spPr>
            <a:xfrm>
              <a:off x="1428750" y="2428875"/>
              <a:ext cx="733425" cy="10477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1405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r>
              <a:rPr lang="en-US" sz="2000" dirty="0"/>
              <a:t>Window of the module UM FEA</a:t>
            </a:r>
            <a:endParaRPr lang="ru-RU" sz="2000" dirty="0"/>
          </a:p>
        </p:txBody>
      </p:sp>
      <p:sp>
        <p:nvSpPr>
          <p:cNvPr id="94245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299" name="Rectangle 9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353" name="Rectangle 1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391" name="Rectangle 18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xmlns="" id="{78D46E6E-027E-4535-BBF3-7032EA4C3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50" y="461963"/>
            <a:ext cx="7705725" cy="465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>
            <a:extLst>
              <a:ext uri="{FF2B5EF4-FFF2-40B4-BE49-F238E27FC236}">
                <a16:creationId xmlns:a16="http://schemas.microsoft.com/office/drawing/2014/main" xmlns="" id="{E833E119-F14E-4447-B184-8C9D29500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51" b="34476"/>
          <a:stretch>
            <a:fillRect/>
          </a:stretch>
        </p:blipFill>
        <p:spPr bwMode="auto">
          <a:xfrm>
            <a:off x="269875" y="1651000"/>
            <a:ext cx="2097088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523" y="4060996"/>
            <a:ext cx="33909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 bwMode="auto">
          <a:xfrm>
            <a:off x="6290123" y="5357931"/>
            <a:ext cx="2629844" cy="445864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46800" rIns="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FB69431A-6694-4EB3-B2E0-054251D9DA43}"/>
              </a:ext>
            </a:extLst>
          </p:cNvPr>
          <p:cNvSpPr/>
          <p:nvPr/>
        </p:nvSpPr>
        <p:spPr>
          <a:xfrm>
            <a:off x="3043977" y="5465241"/>
            <a:ext cx="2403350" cy="338554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Types of tasks to be solved</a:t>
            </a:r>
            <a:endParaRPr lang="ru-RU" dirty="0"/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xmlns="" id="{6B5B17AC-41C8-4E6E-82F2-0CCBBA8A98E4}"/>
              </a:ext>
            </a:extLst>
          </p:cNvPr>
          <p:cNvCxnSpPr>
            <a:stCxn id="12" idx="3"/>
            <a:endCxn id="2" idx="1"/>
          </p:cNvCxnSpPr>
          <p:nvPr/>
        </p:nvCxnSpPr>
        <p:spPr bwMode="auto">
          <a:xfrm flipV="1">
            <a:off x="5447327" y="5580863"/>
            <a:ext cx="842796" cy="5365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41405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r>
              <a:rPr lang="en-US" sz="2000" dirty="0">
                <a:latin typeface="+mj-lt"/>
              </a:rPr>
              <a:t>Application diagram of </a:t>
            </a:r>
            <a:r>
              <a:rPr lang="en-US" sz="2000" dirty="0" smtClean="0">
                <a:latin typeface="+mj-lt"/>
              </a:rPr>
              <a:t>UM</a:t>
            </a:r>
            <a:r>
              <a:rPr lang="ru-RU" sz="2000" dirty="0" smtClean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FEA</a:t>
            </a:r>
            <a:endParaRPr lang="ru-RU" sz="2000" dirty="0">
              <a:latin typeface="+mj-lt"/>
            </a:endParaRPr>
          </a:p>
        </p:txBody>
      </p:sp>
      <p:sp>
        <p:nvSpPr>
          <p:cNvPr id="94245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299" name="Rectangle 9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353" name="Rectangle 1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391" name="Rectangle 18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3" name="Полотно 2">
            <a:extLst>
              <a:ext uri="{FF2B5EF4-FFF2-40B4-BE49-F238E27FC236}">
                <a16:creationId xmlns:a16="http://schemas.microsoft.com/office/drawing/2014/main" xmlns="" id="{F53E532B-3D7D-4806-A18C-435EF8EE5C47}"/>
              </a:ext>
            </a:extLst>
          </p:cNvPr>
          <p:cNvGrpSpPr/>
          <p:nvPr/>
        </p:nvGrpSpPr>
        <p:grpSpPr>
          <a:xfrm>
            <a:off x="1828800" y="815340"/>
            <a:ext cx="5486400" cy="5227436"/>
            <a:chOff x="0" y="0"/>
            <a:chExt cx="5486400" cy="5227436"/>
          </a:xfrm>
        </p:grpSpPr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xmlns="" id="{C901E949-6AD3-4D58-9623-323786123950}"/>
                </a:ext>
              </a:extLst>
            </p:cNvPr>
            <p:cNvSpPr/>
            <p:nvPr/>
          </p:nvSpPr>
          <p:spPr>
            <a:xfrm>
              <a:off x="0" y="0"/>
              <a:ext cx="5486400" cy="5227320"/>
            </a:xfrm>
            <a:prstGeom prst="rect">
              <a:avLst/>
            </a:prstGeom>
          </p:spPr>
        </p:sp>
        <p:sp>
          <p:nvSpPr>
            <p:cNvPr id="15" name="Поле 3">
              <a:extLst>
                <a:ext uri="{FF2B5EF4-FFF2-40B4-BE49-F238E27FC236}">
                  <a16:creationId xmlns:a16="http://schemas.microsoft.com/office/drawing/2014/main" xmlns="" id="{00B4C9AC-F4EF-4C5C-A826-9C539E48A452}"/>
                </a:ext>
              </a:extLst>
            </p:cNvPr>
            <p:cNvSpPr txBox="1"/>
            <p:nvPr/>
          </p:nvSpPr>
          <p:spPr>
            <a:xfrm>
              <a:off x="76201" y="36001"/>
              <a:ext cx="2538730" cy="466725"/>
            </a:xfrm>
            <a:prstGeom prst="rect">
              <a:avLst/>
            </a:prstGeom>
            <a:solidFill>
              <a:schemeClr val="lt1"/>
            </a:solidFill>
            <a:ln w="1270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200" b="1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Preparing a geometric design model </a:t>
              </a:r>
              <a:r>
                <a:rPr lang="en-US" sz="12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in GMESH</a:t>
              </a:r>
              <a:endParaRPr lang="ru-RU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Поле 3">
              <a:extLst>
                <a:ext uri="{FF2B5EF4-FFF2-40B4-BE49-F238E27FC236}">
                  <a16:creationId xmlns:a16="http://schemas.microsoft.com/office/drawing/2014/main" xmlns="" id="{1FECB20B-E61F-4053-8DBE-F99ED09DDA86}"/>
                </a:ext>
              </a:extLst>
            </p:cNvPr>
            <p:cNvSpPr txBox="1"/>
            <p:nvPr/>
          </p:nvSpPr>
          <p:spPr>
            <a:xfrm>
              <a:off x="87630" y="728205"/>
              <a:ext cx="2538730" cy="461665"/>
            </a:xfrm>
            <a:prstGeom prst="rect">
              <a:avLst/>
            </a:prstGeom>
            <a:solidFill>
              <a:schemeClr val="lt1"/>
            </a:solidFill>
            <a:ln w="1270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200" b="1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Preparation of finite element model </a:t>
              </a:r>
              <a:r>
                <a:rPr lang="en-US" sz="12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of the structure in GMESH</a:t>
              </a:r>
              <a:endParaRPr lang="ru-RU" sz="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Поле 3">
              <a:extLst>
                <a:ext uri="{FF2B5EF4-FFF2-40B4-BE49-F238E27FC236}">
                  <a16:creationId xmlns:a16="http://schemas.microsoft.com/office/drawing/2014/main" xmlns="" id="{FC36DBFA-06CD-49C4-896F-7708D41C253D}"/>
                </a:ext>
              </a:extLst>
            </p:cNvPr>
            <p:cNvSpPr txBox="1"/>
            <p:nvPr/>
          </p:nvSpPr>
          <p:spPr>
            <a:xfrm>
              <a:off x="2871470" y="144402"/>
              <a:ext cx="2538730" cy="768357"/>
            </a:xfrm>
            <a:prstGeom prst="rect">
              <a:avLst/>
            </a:prstGeom>
            <a:solidFill>
              <a:schemeClr val="lt1"/>
            </a:solidFill>
            <a:ln w="1270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200" b="1" dirty="0">
                  <a:ea typeface="Times New Roman" panose="02020603050405020304" pitchFamily="18" charset="0"/>
                </a:rPr>
                <a:t>L</a:t>
              </a:r>
              <a:r>
                <a:rPr lang="en-US" sz="1200" b="1" dirty="0" smtClean="0">
                  <a:ea typeface="Times New Roman" panose="02020603050405020304" pitchFamily="18" charset="0"/>
                </a:rPr>
                <a:t>ibrary </a:t>
              </a:r>
              <a:r>
                <a:rPr lang="en-US" sz="1200" b="1" dirty="0">
                  <a:ea typeface="Times New Roman" panose="02020603050405020304" pitchFamily="18" charset="0"/>
                </a:rPr>
                <a:t>of finite element models </a:t>
              </a:r>
              <a:r>
                <a:rPr lang="en-US" sz="1200" dirty="0">
                  <a:ea typeface="Times New Roman" panose="02020603050405020304" pitchFamily="18" charset="0"/>
                </a:rPr>
                <a:t>of standard details of railway rolling </a:t>
              </a:r>
              <a:r>
                <a:rPr lang="en-US" sz="1200" dirty="0" smtClean="0">
                  <a:ea typeface="Times New Roman" panose="02020603050405020304" pitchFamily="18" charset="0"/>
                </a:rPr>
                <a:t>stock </a:t>
              </a:r>
              <a:r>
                <a:rPr lang="ru-RU" sz="12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sz="12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wheels, axles, wheelsets, rails, </a:t>
              </a:r>
              <a:r>
                <a:rPr lang="en-US" sz="1200" dirty="0" err="1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etc</a:t>
              </a:r>
              <a:r>
                <a:rPr lang="ru-RU" sz="12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.)</a:t>
              </a:r>
              <a:endParaRPr lang="ru-RU" sz="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Поле 3">
              <a:extLst>
                <a:ext uri="{FF2B5EF4-FFF2-40B4-BE49-F238E27FC236}">
                  <a16:creationId xmlns:a16="http://schemas.microsoft.com/office/drawing/2014/main" xmlns="" id="{63A9FF01-DF37-4CC9-A624-626E2FD99D3F}"/>
                </a:ext>
              </a:extLst>
            </p:cNvPr>
            <p:cNvSpPr txBox="1"/>
            <p:nvPr/>
          </p:nvSpPr>
          <p:spPr>
            <a:xfrm>
              <a:off x="976630" y="1414005"/>
              <a:ext cx="4000500" cy="466725"/>
            </a:xfrm>
            <a:prstGeom prst="rect">
              <a:avLst/>
            </a:prstGeom>
            <a:solidFill>
              <a:schemeClr val="lt1"/>
            </a:solidFill>
            <a:ln w="1270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b="1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Import of </a:t>
              </a:r>
              <a:r>
                <a:rPr lang="en-US" sz="1200" b="1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the finite element model in UM </a:t>
              </a:r>
              <a:r>
                <a:rPr lang="en-US" sz="1200" b="1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FEA</a:t>
              </a:r>
              <a:endParaRPr lang="ru-RU" sz="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Поле 3">
              <a:extLst>
                <a:ext uri="{FF2B5EF4-FFF2-40B4-BE49-F238E27FC236}">
                  <a16:creationId xmlns:a16="http://schemas.microsoft.com/office/drawing/2014/main" xmlns="" id="{DD1A7F0D-73FA-43F3-8A1D-B90898600B41}"/>
                </a:ext>
              </a:extLst>
            </p:cNvPr>
            <p:cNvSpPr txBox="1"/>
            <p:nvPr/>
          </p:nvSpPr>
          <p:spPr>
            <a:xfrm>
              <a:off x="976630" y="2099805"/>
              <a:ext cx="4000500" cy="1210650"/>
            </a:xfrm>
            <a:prstGeom prst="rect">
              <a:avLst/>
            </a:prstGeom>
            <a:solidFill>
              <a:schemeClr val="lt1"/>
            </a:solidFill>
            <a:ln w="1270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b="1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Formation of the settlement </a:t>
              </a:r>
              <a:r>
                <a:rPr lang="en-US" sz="1200" b="1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model</a:t>
              </a:r>
            </a:p>
            <a:p>
              <a:pPr>
                <a:spcAft>
                  <a:spcPts val="0"/>
                </a:spcAft>
              </a:pPr>
              <a:r>
                <a:rPr lang="en-US" sz="1200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Determination </a:t>
              </a:r>
              <a:r>
                <a:rPr lang="en-US" sz="12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of material </a:t>
              </a:r>
              <a:r>
                <a:rPr lang="en-US" sz="1200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properties</a:t>
              </a:r>
            </a:p>
            <a:p>
              <a:pPr>
                <a:spcAft>
                  <a:spcPts val="0"/>
                </a:spcAft>
              </a:pPr>
              <a:r>
                <a:rPr lang="en-US" sz="1200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Choice </a:t>
              </a:r>
              <a:r>
                <a:rPr lang="en-US" sz="12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of interface </a:t>
              </a:r>
              <a:r>
                <a:rPr lang="en-US" sz="1200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nodes</a:t>
              </a:r>
            </a:p>
            <a:p>
              <a:pPr>
                <a:spcAft>
                  <a:spcPts val="0"/>
                </a:spcAft>
              </a:pPr>
              <a:r>
                <a:rPr lang="en-US" sz="1200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Creation </a:t>
              </a:r>
              <a:r>
                <a:rPr lang="en-US" sz="12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of rigid </a:t>
              </a:r>
              <a:r>
                <a:rPr lang="en-US" sz="1200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elements</a:t>
              </a:r>
            </a:p>
            <a:p>
              <a:pPr>
                <a:spcAft>
                  <a:spcPts val="0"/>
                </a:spcAft>
              </a:pPr>
              <a:r>
                <a:rPr lang="en-US" sz="1200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Determination number </a:t>
              </a:r>
              <a:r>
                <a:rPr lang="en-US" sz="12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of your own forms and the type of mass matrix</a:t>
              </a:r>
              <a:endParaRPr lang="ru-RU" sz="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Поле 3">
              <a:extLst>
                <a:ext uri="{FF2B5EF4-FFF2-40B4-BE49-F238E27FC236}">
                  <a16:creationId xmlns:a16="http://schemas.microsoft.com/office/drawing/2014/main" xmlns="" id="{BCA8CF38-6684-45AA-94A5-FF0CEF431823}"/>
                </a:ext>
              </a:extLst>
            </p:cNvPr>
            <p:cNvSpPr txBox="1"/>
            <p:nvPr/>
          </p:nvSpPr>
          <p:spPr>
            <a:xfrm>
              <a:off x="975937" y="3529530"/>
              <a:ext cx="4047971" cy="658200"/>
            </a:xfrm>
            <a:prstGeom prst="rect">
              <a:avLst/>
            </a:prstGeom>
            <a:solidFill>
              <a:schemeClr val="lt1"/>
            </a:solidFill>
            <a:ln w="1270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200" b="1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Calculation</a:t>
              </a:r>
              <a:r>
                <a:rPr lang="en-US" sz="12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of static and </a:t>
              </a:r>
              <a:r>
                <a:rPr lang="en-US" sz="1200" dirty="0" err="1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eigenmodes</a:t>
              </a:r>
              <a:r>
                <a:rPr lang="en-US" sz="12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and the associated matrices in accordance with the</a:t>
              </a:r>
              <a:r>
                <a:rPr lang="en-US" sz="1200" b="1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component mode synthesis method</a:t>
              </a:r>
              <a:endParaRPr lang="ru-RU" sz="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Поле 3">
              <a:extLst>
                <a:ext uri="{FF2B5EF4-FFF2-40B4-BE49-F238E27FC236}">
                  <a16:creationId xmlns:a16="http://schemas.microsoft.com/office/drawing/2014/main" xmlns="" id="{BB5815E8-F470-4A8B-837C-1DB0215A0CD4}"/>
                </a:ext>
              </a:extLst>
            </p:cNvPr>
            <p:cNvSpPr txBox="1"/>
            <p:nvPr/>
          </p:nvSpPr>
          <p:spPr>
            <a:xfrm>
              <a:off x="976630" y="4406805"/>
              <a:ext cx="3952875" cy="820631"/>
            </a:xfrm>
            <a:prstGeom prst="rect">
              <a:avLst/>
            </a:prstGeom>
            <a:solidFill>
              <a:schemeClr val="lt1"/>
            </a:solidFill>
            <a:ln w="1270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200" b="1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Analysis of the results</a:t>
              </a:r>
              <a:r>
                <a:rPr lang="en-US" sz="12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of calculations in the graphics window, the formation of the input </a:t>
              </a:r>
              <a:r>
                <a:rPr lang="en-US" sz="1200" dirty="0" err="1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file.fu</a:t>
              </a:r>
              <a:r>
                <a:rPr lang="en-US" sz="1200" dirty="0" err="1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US" sz="1200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of the elastic subsystem to load data into a dynamic model of the mechanical system</a:t>
              </a:r>
              <a:endParaRPr lang="ru-RU" sz="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2" name="Прямая со стрелкой 21">
              <a:extLst>
                <a:ext uri="{FF2B5EF4-FFF2-40B4-BE49-F238E27FC236}">
                  <a16:creationId xmlns:a16="http://schemas.microsoft.com/office/drawing/2014/main" xmlns="" id="{7A8C9A16-2BED-4C08-9CDA-A06CC606E7E6}"/>
                </a:ext>
              </a:extLst>
            </p:cNvPr>
            <p:cNvCxnSpPr/>
            <p:nvPr/>
          </p:nvCxnSpPr>
          <p:spPr>
            <a:xfrm>
              <a:off x="1291889" y="502726"/>
              <a:ext cx="2241" cy="22547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>
              <a:extLst>
                <a:ext uri="{FF2B5EF4-FFF2-40B4-BE49-F238E27FC236}">
                  <a16:creationId xmlns:a16="http://schemas.microsoft.com/office/drawing/2014/main" xmlns="" id="{FBFAD5DF-F707-48F6-B43D-8F8E23FD4F68}"/>
                </a:ext>
              </a:extLst>
            </p:cNvPr>
            <p:cNvCxnSpPr>
              <a:stCxn id="17" idx="2"/>
              <a:endCxn id="18" idx="0"/>
            </p:cNvCxnSpPr>
            <p:nvPr/>
          </p:nvCxnSpPr>
          <p:spPr>
            <a:xfrm flipH="1">
              <a:off x="2976880" y="912759"/>
              <a:ext cx="1163955" cy="50124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>
              <a:extLst>
                <a:ext uri="{FF2B5EF4-FFF2-40B4-BE49-F238E27FC236}">
                  <a16:creationId xmlns:a16="http://schemas.microsoft.com/office/drawing/2014/main" xmlns="" id="{55F41FDA-4360-4EB5-B4B4-514C73BD6F51}"/>
                </a:ext>
              </a:extLst>
            </p:cNvPr>
            <p:cNvCxnSpPr>
              <a:endCxn id="18" idx="0"/>
            </p:cNvCxnSpPr>
            <p:nvPr/>
          </p:nvCxnSpPr>
          <p:spPr>
            <a:xfrm>
              <a:off x="1304867" y="1179350"/>
              <a:ext cx="1672013" cy="2346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>
              <a:extLst>
                <a:ext uri="{FF2B5EF4-FFF2-40B4-BE49-F238E27FC236}">
                  <a16:creationId xmlns:a16="http://schemas.microsoft.com/office/drawing/2014/main" xmlns="" id="{AED246CF-F96F-431D-AF11-A5DB838B7E88}"/>
                </a:ext>
              </a:extLst>
            </p:cNvPr>
            <p:cNvCxnSpPr>
              <a:stCxn id="18" idx="2"/>
              <a:endCxn id="19" idx="0"/>
            </p:cNvCxnSpPr>
            <p:nvPr/>
          </p:nvCxnSpPr>
          <p:spPr>
            <a:xfrm>
              <a:off x="2976880" y="1880730"/>
              <a:ext cx="0" cy="21907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>
              <a:extLst>
                <a:ext uri="{FF2B5EF4-FFF2-40B4-BE49-F238E27FC236}">
                  <a16:creationId xmlns:a16="http://schemas.microsoft.com/office/drawing/2014/main" xmlns="" id="{D7783195-03FE-42D7-A378-F891EF48B1C6}"/>
                </a:ext>
              </a:extLst>
            </p:cNvPr>
            <p:cNvCxnSpPr/>
            <p:nvPr/>
          </p:nvCxnSpPr>
          <p:spPr>
            <a:xfrm>
              <a:off x="2911077" y="3310455"/>
              <a:ext cx="0" cy="21907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>
              <a:extLst>
                <a:ext uri="{FF2B5EF4-FFF2-40B4-BE49-F238E27FC236}">
                  <a16:creationId xmlns:a16="http://schemas.microsoft.com/office/drawing/2014/main" xmlns="" id="{BAE0ABD2-0E4B-4B57-9FCE-34EF88504C07}"/>
                </a:ext>
              </a:extLst>
            </p:cNvPr>
            <p:cNvCxnSpPr/>
            <p:nvPr/>
          </p:nvCxnSpPr>
          <p:spPr>
            <a:xfrm>
              <a:off x="2916157" y="4187730"/>
              <a:ext cx="0" cy="21907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1405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r>
              <a:rPr lang="en-US" sz="2000" dirty="0"/>
              <a:t>Creating a finite element model</a:t>
            </a:r>
            <a:endParaRPr lang="ru-RU" sz="2000" dirty="0">
              <a:latin typeface="+mj-lt"/>
            </a:endParaRPr>
          </a:p>
        </p:txBody>
      </p:sp>
      <p:sp>
        <p:nvSpPr>
          <p:cNvPr id="94245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299" name="Rectangle 9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353" name="Rectangle 1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391" name="Rectangle 18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" name="Picture 9">
            <a:extLst>
              <a:ext uri="{FF2B5EF4-FFF2-40B4-BE49-F238E27FC236}">
                <a16:creationId xmlns:a16="http://schemas.microsoft.com/office/drawing/2014/main" xmlns="" id="{EF732272-B03D-440E-9D02-1E5BE46C4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354" y="4008438"/>
            <a:ext cx="3981450" cy="240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xmlns="" id="{E43806AE-3815-4ACD-96F3-6AB7089EA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4105275"/>
            <a:ext cx="3657600" cy="221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>
            <a:extLst>
              <a:ext uri="{FF2B5EF4-FFF2-40B4-BE49-F238E27FC236}">
                <a16:creationId xmlns:a16="http://schemas.microsoft.com/office/drawing/2014/main" xmlns="" id="{60DFC394-F082-4D44-BA5B-88D88AB80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99" y="465513"/>
            <a:ext cx="2051050" cy="296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15"/>
          <p:cNvPicPr/>
          <p:nvPr/>
        </p:nvPicPr>
        <p:blipFill>
          <a:blip r:embed="rId6"/>
          <a:stretch>
            <a:fillRect/>
          </a:stretch>
        </p:blipFill>
        <p:spPr>
          <a:xfrm>
            <a:off x="5860061" y="1046132"/>
            <a:ext cx="2947240" cy="1990364"/>
          </a:xfrm>
          <a:prstGeom prst="rect">
            <a:avLst/>
          </a:prstGeom>
        </p:spPr>
      </p:pic>
      <p:pic>
        <p:nvPicPr>
          <p:cNvPr id="15" name="Picture 7">
            <a:extLst>
              <a:ext uri="{FF2B5EF4-FFF2-40B4-BE49-F238E27FC236}">
                <a16:creationId xmlns:a16="http://schemas.microsoft.com/office/drawing/2014/main" xmlns="" id="{247EB18D-B542-497D-AA37-1E1722A88E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804" y="3307570"/>
            <a:ext cx="4652247" cy="2811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xmlns="" id="{6A2BCEC6-1B53-4217-A8D0-24447DD3D1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803" y="1067737"/>
            <a:ext cx="2861671" cy="1942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2949" y="601509"/>
            <a:ext cx="3115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Creating a geometric model</a:t>
            </a:r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9D902AD5-0DC5-423C-9114-AC348F2EF03C}"/>
              </a:ext>
            </a:extLst>
          </p:cNvPr>
          <p:cNvSpPr txBox="1"/>
          <p:nvPr/>
        </p:nvSpPr>
        <p:spPr>
          <a:xfrm>
            <a:off x="2422570" y="2947769"/>
            <a:ext cx="60452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Creating a finite element model in</a:t>
            </a:r>
            <a:r>
              <a:rPr lang="ru-RU" dirty="0"/>
              <a:t> </a:t>
            </a:r>
            <a:r>
              <a:rPr lang="en-US" dirty="0"/>
              <a:t>GMESH</a:t>
            </a:r>
            <a:endParaRPr lang="ru-RU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4C20DA3-4D14-4FC5-AA75-AE59BB70996F}"/>
              </a:ext>
            </a:extLst>
          </p:cNvPr>
          <p:cNvSpPr txBox="1"/>
          <p:nvPr/>
        </p:nvSpPr>
        <p:spPr>
          <a:xfrm>
            <a:off x="5640309" y="440110"/>
            <a:ext cx="32347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Importing a geometric model</a:t>
            </a:r>
          </a:p>
          <a:p>
            <a:pPr algn="ctr"/>
            <a:r>
              <a:rPr lang="ru-RU" dirty="0"/>
              <a:t>(*</a:t>
            </a:r>
            <a:r>
              <a:rPr lang="en-US" dirty="0"/>
              <a:t>.</a:t>
            </a:r>
            <a:r>
              <a:rPr lang="en-US" dirty="0" err="1"/>
              <a:t>igs</a:t>
            </a:r>
            <a:r>
              <a:rPr lang="en-US" dirty="0"/>
              <a:t>, *.</a:t>
            </a:r>
            <a:r>
              <a:rPr lang="en-US" dirty="0" err="1"/>
              <a:t>stp</a:t>
            </a:r>
            <a:r>
              <a:rPr lang="en-US" dirty="0"/>
              <a:t>, *.</a:t>
            </a:r>
            <a:r>
              <a:rPr lang="en-US" dirty="0" err="1"/>
              <a:t>stl</a:t>
            </a:r>
            <a:r>
              <a:rPr lang="en-US" dirty="0"/>
              <a:t> </a:t>
            </a:r>
            <a:r>
              <a:rPr lang="ru-RU" dirty="0"/>
              <a:t>и др.)</a:t>
            </a:r>
          </a:p>
        </p:txBody>
      </p:sp>
    </p:spTree>
    <p:extLst>
      <p:ext uri="{BB962C8B-B14F-4D97-AF65-F5344CB8AC3E}">
        <p14:creationId xmlns:p14="http://schemas.microsoft.com/office/powerpoint/2010/main" val="341405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60363"/>
          </a:xfrm>
          <a:prstGeom prst="rect">
            <a:avLst/>
          </a:prstGeom>
          <a:gradFill rotWithShape="1">
            <a:gsLst>
              <a:gs pos="0">
                <a:srgbClr val="95C3C1"/>
              </a:gs>
              <a:gs pos="100000">
                <a:srgbClr val="DEECEB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r>
              <a:rPr lang="en-US" sz="2000" dirty="0">
                <a:latin typeface="+mj-lt"/>
              </a:rPr>
              <a:t>Application UM FEA for modeling stresses in the wheelset</a:t>
            </a:r>
            <a:endParaRPr lang="ru-RU" sz="2000" dirty="0">
              <a:latin typeface="+mj-lt"/>
            </a:endParaRPr>
          </a:p>
        </p:txBody>
      </p:sp>
      <p:sp>
        <p:nvSpPr>
          <p:cNvPr id="94245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299" name="Rectangle 9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353" name="Rectangle 1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391" name="Rectangle 18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Рисунок 8"/>
          <p:cNvPicPr/>
          <p:nvPr/>
        </p:nvPicPr>
        <p:blipFill>
          <a:blip r:embed="rId3"/>
          <a:stretch>
            <a:fillRect/>
          </a:stretch>
        </p:blipFill>
        <p:spPr>
          <a:xfrm>
            <a:off x="33085" y="941750"/>
            <a:ext cx="4073810" cy="257954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A22D01AC-CBA2-4C34-8CC3-14A9384679D3}"/>
              </a:ext>
            </a:extLst>
          </p:cNvPr>
          <p:cNvSpPr/>
          <p:nvPr/>
        </p:nvSpPr>
        <p:spPr>
          <a:xfrm>
            <a:off x="127897" y="384372"/>
            <a:ext cx="26035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Arial" charset="0"/>
              </a:rPr>
              <a:t>Finite element model</a:t>
            </a:r>
          </a:p>
          <a:p>
            <a:r>
              <a:rPr lang="en-US" dirty="0">
                <a:solidFill>
                  <a:schemeClr val="accent2"/>
                </a:solidFill>
                <a:latin typeface="Arial" charset="0"/>
              </a:rPr>
              <a:t>	  of the wheelset</a:t>
            </a:r>
            <a:endParaRPr lang="ru-RU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F8373E72-1F29-4C95-B2BB-482C384030B4}"/>
              </a:ext>
            </a:extLst>
          </p:cNvPr>
          <p:cNvSpPr/>
          <p:nvPr/>
        </p:nvSpPr>
        <p:spPr>
          <a:xfrm>
            <a:off x="5478843" y="630593"/>
            <a:ext cx="28338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Arial" charset="0"/>
              </a:rPr>
              <a:t>Dynamic model of </a:t>
            </a:r>
            <a:r>
              <a:rPr lang="en-US" dirty="0" smtClean="0">
                <a:solidFill>
                  <a:schemeClr val="accent2"/>
                </a:solidFill>
                <a:latin typeface="Arial" charset="0"/>
              </a:rPr>
              <a:t>the railcar</a:t>
            </a:r>
            <a:endParaRPr lang="ru-RU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2499C7BE-0296-4CC4-BD02-F5605F8735FC}"/>
              </a:ext>
            </a:extLst>
          </p:cNvPr>
          <p:cNvSpPr/>
          <p:nvPr/>
        </p:nvSpPr>
        <p:spPr>
          <a:xfrm>
            <a:off x="377851" y="4429498"/>
            <a:ext cx="28440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Arial" charset="0"/>
              </a:rPr>
              <a:t>Stress distribution in </a:t>
            </a:r>
          </a:p>
          <a:p>
            <a:r>
              <a:rPr lang="en-US" dirty="0">
                <a:solidFill>
                  <a:schemeClr val="accent2"/>
                </a:solidFill>
                <a:latin typeface="Arial" charset="0"/>
              </a:rPr>
              <a:t>the wheelset in the movement process </a:t>
            </a:r>
          </a:p>
          <a:p>
            <a:r>
              <a:rPr lang="en-US" dirty="0" smtClean="0">
                <a:solidFill>
                  <a:schemeClr val="accent2"/>
                </a:solidFill>
                <a:latin typeface="Arial" charset="0"/>
              </a:rPr>
              <a:t>of </a:t>
            </a:r>
            <a:r>
              <a:rPr lang="en-US" dirty="0">
                <a:solidFill>
                  <a:schemeClr val="accent2"/>
                </a:solidFill>
                <a:latin typeface="Arial" charset="0"/>
              </a:rPr>
              <a:t>railcars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895" y="927268"/>
            <a:ext cx="4904448" cy="25795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393" y="3546941"/>
            <a:ext cx="4418212" cy="2872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05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CC"/>
      </a:hlink>
      <a:folHlink>
        <a:srgbClr val="B2B2B2"/>
      </a:folHlink>
    </a:clrScheme>
    <a:fontScheme name="1_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0" tIns="46800" rIns="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0" tIns="46800" rIns="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1619558</TotalTime>
  <Words>586</Words>
  <Application>Microsoft Office PowerPoint</Application>
  <PresentationFormat>Экран (4:3)</PresentationFormat>
  <Paragraphs>122</Paragraphs>
  <Slides>11</Slides>
  <Notes>11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4" baseType="lpstr">
      <vt:lpstr>Arial</vt:lpstr>
      <vt:lpstr>Calibri</vt:lpstr>
      <vt:lpstr>Symbol</vt:lpstr>
      <vt:lpstr>Times New Roman</vt:lpstr>
      <vt:lpstr>Wingdings</vt:lpstr>
      <vt:lpstr>Verdana</vt:lpstr>
      <vt:lpstr>Специальное оформление</vt:lpstr>
      <vt:lpstr>1_Default Design</vt:lpstr>
      <vt:lpstr>Тема Office</vt:lpstr>
      <vt:lpstr>1_Тема Office</vt:lpstr>
      <vt:lpstr>2_Тема Office</vt:lpstr>
      <vt:lpstr>3_Тема Office</vt:lpstr>
      <vt:lpstr>Точечный рисунок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BSTU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</dc:title>
  <dc:creator>Pogorelov</dc:creator>
  <cp:lastModifiedBy>Tomashevskiy</cp:lastModifiedBy>
  <cp:revision>1378</cp:revision>
  <dcterms:created xsi:type="dcterms:W3CDTF">2001-08-16T15:43:38Z</dcterms:created>
  <dcterms:modified xsi:type="dcterms:W3CDTF">2018-04-04T10:09:57Z</dcterms:modified>
</cp:coreProperties>
</file>