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88" r:id="rId2"/>
    <p:sldId id="289" r:id="rId3"/>
    <p:sldId id="290" r:id="rId4"/>
    <p:sldId id="291" r:id="rId5"/>
    <p:sldId id="292" r:id="rId6"/>
    <p:sldId id="294" r:id="rId7"/>
    <p:sldId id="295" r:id="rId8"/>
    <p:sldId id="296" r:id="rId9"/>
    <p:sldId id="305" r:id="rId10"/>
    <p:sldId id="297" r:id="rId11"/>
    <p:sldId id="298" r:id="rId12"/>
    <p:sldId id="299" r:id="rId13"/>
    <p:sldId id="300" r:id="rId14"/>
    <p:sldId id="301" r:id="rId15"/>
    <p:sldId id="302" r:id="rId16"/>
    <p:sldId id="303" r:id="rId17"/>
    <p:sldId id="304" r:id="rId18"/>
    <p:sldId id="306" r:id="rId19"/>
  </p:sldIdLst>
  <p:sldSz cx="9144000" cy="6858000" type="screen4x3"/>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008000"/>
    <a:srgbClr val="CC3300"/>
    <a:srgbClr val="FF6600"/>
    <a:srgbClr val="0099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2" autoAdjust="0"/>
    <p:restoredTop sz="94675" autoAdjust="0"/>
  </p:normalViewPr>
  <p:slideViewPr>
    <p:cSldViewPr>
      <p:cViewPr>
        <p:scale>
          <a:sx n="100" d="100"/>
          <a:sy n="100" d="100"/>
        </p:scale>
        <p:origin x="-1362" y="-6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UMSTORAGE2\public\Documents\&#1057;&#1090;&#1072;&#1090;&#1100;&#1080;\2017\&#1057;&#1088;&#1072;&#1074;&#1085;&#1077;&#1085;&#1080;&#1077;%20&#1095;&#1080;&#1089;&#1083;&#1077;&#1085;&#1085;&#1099;&#1093;%20&#1084;&#1077;&#1090;&#1086;&#1076;&#1086;&#1074;.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invertIfNegative val="0"/>
          <c:cat>
            <c:strRef>
              <c:f>Лист1!$A$5:$A$13</c:f>
              <c:strCache>
                <c:ptCount val="9"/>
                <c:pt idx="0">
                  <c:v>Conventional</c:v>
                </c:pt>
                <c:pt idx="1">
                  <c:v>Parallel, 1 thread</c:v>
                </c:pt>
                <c:pt idx="2">
                  <c:v>Parallel, 2 threads</c:v>
                </c:pt>
                <c:pt idx="3">
                  <c:v>Parallel, 3 threads</c:v>
                </c:pt>
                <c:pt idx="4">
                  <c:v>Parallel, 4 threads</c:v>
                </c:pt>
                <c:pt idx="5">
                  <c:v>Parallel, 5 threads</c:v>
                </c:pt>
                <c:pt idx="6">
                  <c:v>Parallel, 6 threads</c:v>
                </c:pt>
                <c:pt idx="7">
                  <c:v>Parallel, 7 threads</c:v>
                </c:pt>
                <c:pt idx="8">
                  <c:v>Parallel, 8 threads</c:v>
                </c:pt>
              </c:strCache>
            </c:strRef>
          </c:cat>
          <c:val>
            <c:numRef>
              <c:f>Лист1!$B$5:$B$13</c:f>
              <c:numCache>
                <c:formatCode>0.00</c:formatCode>
                <c:ptCount val="9"/>
                <c:pt idx="0">
                  <c:v>79.48</c:v>
                </c:pt>
                <c:pt idx="1">
                  <c:v>68.47</c:v>
                </c:pt>
                <c:pt idx="2">
                  <c:v>51.94</c:v>
                </c:pt>
                <c:pt idx="3">
                  <c:v>45.31</c:v>
                </c:pt>
                <c:pt idx="4">
                  <c:v>42.03</c:v>
                </c:pt>
                <c:pt idx="5">
                  <c:v>45.39</c:v>
                </c:pt>
                <c:pt idx="6">
                  <c:v>43.08</c:v>
                </c:pt>
                <c:pt idx="7">
                  <c:v>42.83</c:v>
                </c:pt>
                <c:pt idx="8">
                  <c:v>43.97</c:v>
                </c:pt>
              </c:numCache>
            </c:numRef>
          </c:val>
        </c:ser>
        <c:dLbls>
          <c:showLegendKey val="0"/>
          <c:showVal val="0"/>
          <c:showCatName val="0"/>
          <c:showSerName val="0"/>
          <c:showPercent val="0"/>
          <c:showBubbleSize val="0"/>
        </c:dLbls>
        <c:gapWidth val="150"/>
        <c:axId val="171771904"/>
        <c:axId val="198009984"/>
      </c:barChart>
      <c:catAx>
        <c:axId val="171771904"/>
        <c:scaling>
          <c:orientation val="minMax"/>
        </c:scaling>
        <c:delete val="0"/>
        <c:axPos val="b"/>
        <c:majorTickMark val="out"/>
        <c:minorTickMark val="none"/>
        <c:tickLblPos val="nextTo"/>
        <c:txPr>
          <a:bodyPr/>
          <a:lstStyle/>
          <a:p>
            <a:pPr>
              <a:defRPr sz="1200"/>
            </a:pPr>
            <a:endParaRPr lang="ru-RU"/>
          </a:p>
        </c:txPr>
        <c:crossAx val="198009984"/>
        <c:crosses val="autoZero"/>
        <c:auto val="1"/>
        <c:lblAlgn val="ctr"/>
        <c:lblOffset val="100"/>
        <c:noMultiLvlLbl val="0"/>
      </c:catAx>
      <c:valAx>
        <c:axId val="198009984"/>
        <c:scaling>
          <c:orientation val="minMax"/>
        </c:scaling>
        <c:delete val="0"/>
        <c:axPos val="l"/>
        <c:majorGridlines/>
        <c:title>
          <c:tx>
            <c:rich>
              <a:bodyPr rot="-5400000" vert="horz"/>
              <a:lstStyle/>
              <a:p>
                <a:pPr>
                  <a:defRPr sz="1800"/>
                </a:pPr>
                <a:r>
                  <a:rPr lang="en-US" sz="1800" dirty="0"/>
                  <a:t>Simulation time, s</a:t>
                </a:r>
                <a:endParaRPr lang="ru-RU" sz="1800" dirty="0"/>
              </a:p>
            </c:rich>
          </c:tx>
          <c:layout/>
          <c:overlay val="0"/>
        </c:title>
        <c:numFmt formatCode="0" sourceLinked="0"/>
        <c:majorTickMark val="out"/>
        <c:minorTickMark val="none"/>
        <c:tickLblPos val="nextTo"/>
        <c:txPr>
          <a:bodyPr/>
          <a:lstStyle/>
          <a:p>
            <a:pPr>
              <a:defRPr sz="1400"/>
            </a:pPr>
            <a:endParaRPr lang="ru-RU"/>
          </a:p>
        </c:txPr>
        <c:crossAx val="171771904"/>
        <c:crosses val="autoZero"/>
        <c:crossBetween val="between"/>
      </c:valAx>
    </c:plotArea>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2A9E50D4-78E4-4D4F-854F-70A833D8C275}" type="datetimeFigureOut">
              <a:rPr lang="ru-RU" smtClean="0"/>
              <a:t>01.04.2018</a:t>
            </a:fld>
            <a:endParaRPr lang="ru-RU"/>
          </a:p>
        </p:txBody>
      </p:sp>
      <p:sp>
        <p:nvSpPr>
          <p:cNvPr id="4" name="Нижний колонтитул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3400313C-8E97-49C9-A0EA-1979009BD963}" type="slidenum">
              <a:rPr lang="ru-RU" smtClean="0"/>
              <a:t>‹#›</a:t>
            </a:fld>
            <a:endParaRPr lang="ru-RU"/>
          </a:p>
        </p:txBody>
      </p:sp>
    </p:spTree>
    <p:extLst>
      <p:ext uri="{BB962C8B-B14F-4D97-AF65-F5344CB8AC3E}">
        <p14:creationId xmlns:p14="http://schemas.microsoft.com/office/powerpoint/2010/main" val="12632771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277A593D-6B36-419D-A928-972BAF056E65}" type="datetimeFigureOut">
              <a:rPr lang="ru-RU" smtClean="0"/>
              <a:t>31.03.2018</a:t>
            </a:fld>
            <a:endParaRPr lang="ru-RU" dirty="0"/>
          </a:p>
        </p:txBody>
      </p:sp>
      <p:sp>
        <p:nvSpPr>
          <p:cNvPr id="4" name="Образ слайда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DE71CEAD-5898-43CC-AFB5-D0AC0EC0A087}" type="slidenum">
              <a:rPr lang="ru-RU" smtClean="0"/>
              <a:t>‹#›</a:t>
            </a:fld>
            <a:endParaRPr lang="ru-RU" dirty="0"/>
          </a:p>
        </p:txBody>
      </p:sp>
    </p:spTree>
    <p:extLst>
      <p:ext uri="{BB962C8B-B14F-4D97-AF65-F5344CB8AC3E}">
        <p14:creationId xmlns:p14="http://schemas.microsoft.com/office/powerpoint/2010/main" val="3013419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Пустой слайд">
    <p:spTree>
      <p:nvGrpSpPr>
        <p:cNvPr id="1" name=""/>
        <p:cNvGrpSpPr/>
        <p:nvPr/>
      </p:nvGrpSpPr>
      <p:grpSpPr>
        <a:xfrm>
          <a:off x="0" y="0"/>
          <a:ext cx="0" cy="0"/>
          <a:chOff x="0" y="0"/>
          <a:chExt cx="0" cy="0"/>
        </a:xfrm>
      </p:grpSpPr>
      <p:pic>
        <p:nvPicPr>
          <p:cNvPr id="5" name="Рисунок 4" descr="umid.jp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469" y="6333265"/>
            <a:ext cx="1041140" cy="524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Прямая соединительная линия 5"/>
          <p:cNvCxnSpPr/>
          <p:nvPr userDrawn="1"/>
        </p:nvCxnSpPr>
        <p:spPr>
          <a:xfrm>
            <a:off x="1115616" y="6333265"/>
            <a:ext cx="802838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TextBox 6"/>
          <p:cNvSpPr txBox="1"/>
          <p:nvPr userDrawn="1"/>
        </p:nvSpPr>
        <p:spPr>
          <a:xfrm>
            <a:off x="1079612" y="6333265"/>
            <a:ext cx="8064388" cy="523220"/>
          </a:xfrm>
          <a:prstGeom prst="rect">
            <a:avLst/>
          </a:prstGeom>
          <a:noFill/>
        </p:spPr>
        <p:txBody>
          <a:bodyPr wrap="square" rtlCol="0">
            <a:spAutoFit/>
          </a:bodyPr>
          <a:lstStyle/>
          <a:p>
            <a:r>
              <a:rPr lang="en-US" sz="1400" dirty="0" smtClean="0">
                <a:solidFill>
                  <a:schemeClr val="tx2">
                    <a:lumMod val="75000"/>
                  </a:schemeClr>
                </a:solidFill>
              </a:rPr>
              <a:t>IV International Scientific and</a:t>
            </a:r>
            <a:r>
              <a:rPr lang="en-US" sz="1400" baseline="0" dirty="0" smtClean="0">
                <a:solidFill>
                  <a:schemeClr val="tx2">
                    <a:lumMod val="75000"/>
                  </a:schemeClr>
                </a:solidFill>
              </a:rPr>
              <a:t> Technical Workshop</a:t>
            </a:r>
            <a:r>
              <a:rPr lang="ru-RU" sz="1400" dirty="0" smtClean="0">
                <a:solidFill>
                  <a:schemeClr val="tx2">
                    <a:lumMod val="75000"/>
                  </a:schemeClr>
                </a:solidFill>
              </a:rPr>
              <a:t> «</a:t>
            </a:r>
            <a:r>
              <a:rPr lang="en-US" sz="1400" dirty="0" smtClean="0">
                <a:solidFill>
                  <a:schemeClr val="tx2">
                    <a:lumMod val="75000"/>
                  </a:schemeClr>
                </a:solidFill>
              </a:rPr>
              <a:t>Computer Simulation in Railway Transport: </a:t>
            </a:r>
          </a:p>
          <a:p>
            <a:r>
              <a:rPr lang="en-US" sz="1400" dirty="0" smtClean="0">
                <a:solidFill>
                  <a:schemeClr val="tx2">
                    <a:lumMod val="75000"/>
                  </a:schemeClr>
                </a:solidFill>
              </a:rPr>
              <a:t>Dynamics, Strength, Wear</a:t>
            </a:r>
            <a:r>
              <a:rPr lang="ru-RU" sz="1400" dirty="0" smtClean="0">
                <a:solidFill>
                  <a:schemeClr val="tx2">
                    <a:lumMod val="75000"/>
                  </a:schemeClr>
                </a:solidFill>
              </a:rPr>
              <a:t>»</a:t>
            </a:r>
            <a:r>
              <a:rPr lang="en-US" sz="1400" dirty="0" smtClean="0">
                <a:solidFill>
                  <a:schemeClr val="tx2">
                    <a:lumMod val="75000"/>
                  </a:schemeClr>
                </a:solidFill>
              </a:rPr>
              <a:t>, 3</a:t>
            </a:r>
            <a:r>
              <a:rPr lang="ru-RU" sz="1400" dirty="0" smtClean="0">
                <a:solidFill>
                  <a:schemeClr val="tx2">
                    <a:lumMod val="75000"/>
                  </a:schemeClr>
                </a:solidFill>
              </a:rPr>
              <a:t> </a:t>
            </a:r>
            <a:r>
              <a:rPr lang="en-US" sz="1400" dirty="0" smtClean="0">
                <a:solidFill>
                  <a:schemeClr val="tx2">
                    <a:lumMod val="75000"/>
                  </a:schemeClr>
                </a:solidFill>
              </a:rPr>
              <a:t>-</a:t>
            </a:r>
            <a:r>
              <a:rPr lang="ru-RU" sz="1400" dirty="0" smtClean="0">
                <a:solidFill>
                  <a:schemeClr val="tx2">
                    <a:lumMod val="75000"/>
                  </a:schemeClr>
                </a:solidFill>
              </a:rPr>
              <a:t> </a:t>
            </a:r>
            <a:r>
              <a:rPr lang="en-US" sz="1400" dirty="0" smtClean="0">
                <a:solidFill>
                  <a:schemeClr val="tx2">
                    <a:lumMod val="75000"/>
                  </a:schemeClr>
                </a:solidFill>
              </a:rPr>
              <a:t>4</a:t>
            </a:r>
            <a:r>
              <a:rPr lang="ru-RU" sz="1400" dirty="0" smtClean="0">
                <a:solidFill>
                  <a:schemeClr val="tx2">
                    <a:lumMod val="75000"/>
                  </a:schemeClr>
                </a:solidFill>
              </a:rPr>
              <a:t> </a:t>
            </a:r>
            <a:r>
              <a:rPr lang="en-US" sz="1400" dirty="0" smtClean="0">
                <a:solidFill>
                  <a:schemeClr val="tx2">
                    <a:lumMod val="75000"/>
                  </a:schemeClr>
                </a:solidFill>
              </a:rPr>
              <a:t>April</a:t>
            </a:r>
            <a:r>
              <a:rPr lang="en-US" sz="1400" baseline="0" dirty="0" smtClean="0">
                <a:solidFill>
                  <a:schemeClr val="tx2">
                    <a:lumMod val="75000"/>
                  </a:schemeClr>
                </a:solidFill>
              </a:rPr>
              <a:t> </a:t>
            </a:r>
            <a:r>
              <a:rPr lang="ru-RU" sz="1400" dirty="0" smtClean="0">
                <a:solidFill>
                  <a:schemeClr val="tx2">
                    <a:lumMod val="75000"/>
                  </a:schemeClr>
                </a:solidFill>
              </a:rPr>
              <a:t>201</a:t>
            </a:r>
            <a:r>
              <a:rPr lang="en-US" sz="1400" dirty="0" smtClean="0">
                <a:solidFill>
                  <a:schemeClr val="tx2">
                    <a:lumMod val="75000"/>
                  </a:schemeClr>
                </a:solidFill>
              </a:rPr>
              <a:t>8,</a:t>
            </a:r>
            <a:r>
              <a:rPr lang="ru-RU" sz="1400" dirty="0" smtClean="0">
                <a:solidFill>
                  <a:schemeClr val="tx2">
                    <a:lumMod val="75000"/>
                  </a:schemeClr>
                </a:solidFill>
              </a:rPr>
              <a:t> </a:t>
            </a:r>
            <a:r>
              <a:rPr lang="en-US" sz="1400" dirty="0" smtClean="0">
                <a:solidFill>
                  <a:schemeClr val="tx2">
                    <a:lumMod val="75000"/>
                  </a:schemeClr>
                </a:solidFill>
              </a:rPr>
              <a:t>Bryansk</a:t>
            </a:r>
            <a:r>
              <a:rPr lang="ru-RU" sz="1400" dirty="0" smtClean="0">
                <a:solidFill>
                  <a:schemeClr val="tx2">
                    <a:lumMod val="75000"/>
                  </a:schemeClr>
                </a:solidFill>
              </a:rPr>
              <a:t>, </a:t>
            </a:r>
            <a:r>
              <a:rPr lang="en-US" sz="1400" dirty="0" smtClean="0">
                <a:solidFill>
                  <a:schemeClr val="tx2">
                    <a:lumMod val="75000"/>
                  </a:schemeClr>
                </a:solidFill>
              </a:rPr>
              <a:t>Russia</a:t>
            </a:r>
            <a:endParaRPr lang="ru-RU" sz="1400" dirty="0">
              <a:solidFill>
                <a:schemeClr val="tx2">
                  <a:lumMod val="75000"/>
                </a:schemeClr>
              </a:solidFill>
            </a:endParaRPr>
          </a:p>
        </p:txBody>
      </p:sp>
      <p:cxnSp>
        <p:nvCxnSpPr>
          <p:cNvPr id="8" name="Прямая соединительная линия 7"/>
          <p:cNvCxnSpPr/>
          <p:nvPr userDrawn="1"/>
        </p:nvCxnSpPr>
        <p:spPr>
          <a:xfrm>
            <a:off x="2469" y="404664"/>
            <a:ext cx="9141531"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11" name="Заголовок 1"/>
          <p:cNvSpPr>
            <a:spLocks noGrp="1"/>
          </p:cNvSpPr>
          <p:nvPr>
            <p:ph type="title"/>
          </p:nvPr>
        </p:nvSpPr>
        <p:spPr>
          <a:xfrm>
            <a:off x="11596" y="0"/>
            <a:ext cx="9132912" cy="382054"/>
          </a:xfrm>
          <a:prstGeom prst="rect">
            <a:avLst/>
          </a:prstGeom>
        </p:spPr>
        <p:txBody>
          <a:bodyPr/>
          <a:lstStyle>
            <a:lvl1pPr algn="l">
              <a:defRPr sz="2000" b="1">
                <a:solidFill>
                  <a:schemeClr val="tx2">
                    <a:lumMod val="75000"/>
                  </a:schemeClr>
                </a:solidFill>
              </a:defRPr>
            </a:lvl1pPr>
          </a:lstStyle>
          <a:p>
            <a:r>
              <a:rPr lang="ru-RU" dirty="0" smtClean="0"/>
              <a:t>Образец заголовка</a:t>
            </a:r>
            <a:endParaRPr lang="ru-RU" dirty="0"/>
          </a:p>
        </p:txBody>
      </p:sp>
    </p:spTree>
    <p:extLst>
      <p:ext uri="{BB962C8B-B14F-4D97-AF65-F5344CB8AC3E}">
        <p14:creationId xmlns:p14="http://schemas.microsoft.com/office/powerpoint/2010/main" val="194354761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45595851"/>
      </p:ext>
    </p:extLst>
  </p:cSld>
  <p:clrMap bg1="lt1" tx1="dk1" bg2="lt2" tx2="dk2" accent1="accent1" accent2="accent2" accent3="accent3" accent4="accent4" accent5="accent5" accent6="accent6" hlink="hlink" folHlink="folHlink"/>
  <p:sldLayoutIdLst>
    <p:sldLayoutId id="2147483655" r:id="rId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Roman Kovalev, Alexey Sakalo</a:t>
            </a:r>
            <a:endParaRPr lang="ru-RU" dirty="0"/>
          </a:p>
        </p:txBody>
      </p:sp>
      <p:pic>
        <p:nvPicPr>
          <p:cNvPr id="3" name="Рисунок 4" descr="umid.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78051" y="541338"/>
            <a:ext cx="2778125" cy="140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313965" y="2204864"/>
            <a:ext cx="8516069" cy="1785104"/>
          </a:xfrm>
          <a:prstGeom prst="rect">
            <a:avLst/>
          </a:prstGeom>
          <a:noFill/>
        </p:spPr>
        <p:txBody>
          <a:bodyPr wrap="square" rtlCol="0">
            <a:spAutoFit/>
          </a:bodyPr>
          <a:lstStyle/>
          <a:p>
            <a:pPr algn="ctr"/>
            <a:r>
              <a:rPr lang="en-US" sz="2800" dirty="0">
                <a:solidFill>
                  <a:schemeClr val="tx2">
                    <a:lumMod val="75000"/>
                  </a:schemeClr>
                </a:solidFill>
              </a:rPr>
              <a:t>International benchmarking of longitudinal train dynamics </a:t>
            </a:r>
            <a:r>
              <a:rPr lang="en-US" sz="2800" dirty="0" smtClean="0">
                <a:solidFill>
                  <a:schemeClr val="tx2">
                    <a:lumMod val="75000"/>
                  </a:schemeClr>
                </a:solidFill>
              </a:rPr>
              <a:t>simulators</a:t>
            </a:r>
          </a:p>
          <a:p>
            <a:pPr algn="ctr"/>
            <a:r>
              <a:rPr lang="en-US" dirty="0" smtClean="0">
                <a:solidFill>
                  <a:schemeClr val="tx2">
                    <a:lumMod val="75000"/>
                  </a:schemeClr>
                </a:solidFill>
              </a:rPr>
              <a:t>Roman Kovalev</a:t>
            </a:r>
            <a:r>
              <a:rPr lang="en-US" dirty="0">
                <a:solidFill>
                  <a:schemeClr val="tx2">
                    <a:lumMod val="75000"/>
                  </a:schemeClr>
                </a:solidFill>
              </a:rPr>
              <a:t> </a:t>
            </a:r>
            <a:r>
              <a:rPr lang="en-US" dirty="0" smtClean="0">
                <a:solidFill>
                  <a:schemeClr val="tx2">
                    <a:lumMod val="75000"/>
                  </a:schemeClr>
                </a:solidFill>
              </a:rPr>
              <a:t>and Alexey Sakalo</a:t>
            </a:r>
          </a:p>
          <a:p>
            <a:pPr algn="ctr"/>
            <a:r>
              <a:rPr lang="en-US" dirty="0" smtClean="0">
                <a:solidFill>
                  <a:schemeClr val="tx2">
                    <a:lumMod val="75000"/>
                  </a:schemeClr>
                </a:solidFill>
              </a:rPr>
              <a:t>Laboratory of Computational Mechanics</a:t>
            </a:r>
          </a:p>
          <a:p>
            <a:pPr algn="ctr"/>
            <a:r>
              <a:rPr lang="en-US" dirty="0" smtClean="0">
                <a:solidFill>
                  <a:schemeClr val="tx2">
                    <a:lumMod val="75000"/>
                  </a:schemeClr>
                </a:solidFill>
              </a:rPr>
              <a:t>Bryansk State Technical University</a:t>
            </a:r>
            <a:endParaRPr lang="ru-RU" dirty="0">
              <a:solidFill>
                <a:schemeClr val="tx2">
                  <a:lumMod val="75000"/>
                </a:schemeClr>
              </a:solidFill>
            </a:endParaRPr>
          </a:p>
        </p:txBody>
      </p:sp>
      <p:sp>
        <p:nvSpPr>
          <p:cNvPr id="6" name="TextBox 5"/>
          <p:cNvSpPr txBox="1"/>
          <p:nvPr/>
        </p:nvSpPr>
        <p:spPr>
          <a:xfrm>
            <a:off x="395536" y="4257092"/>
            <a:ext cx="8516069" cy="1785104"/>
          </a:xfrm>
          <a:prstGeom prst="rect">
            <a:avLst/>
          </a:prstGeom>
          <a:noFill/>
        </p:spPr>
        <p:txBody>
          <a:bodyPr wrap="square" rtlCol="0">
            <a:spAutoFit/>
          </a:bodyPr>
          <a:lstStyle/>
          <a:p>
            <a:pPr algn="ctr"/>
            <a:r>
              <a:rPr lang="ru-RU" sz="2800" dirty="0" smtClean="0">
                <a:solidFill>
                  <a:schemeClr val="tx2">
                    <a:lumMod val="75000"/>
                  </a:schemeClr>
                </a:solidFill>
              </a:rPr>
              <a:t>Международное тестирование программ моделирования продольной динамики поезда</a:t>
            </a:r>
            <a:endParaRPr lang="en-US" sz="2800" dirty="0" smtClean="0">
              <a:solidFill>
                <a:schemeClr val="tx2">
                  <a:lumMod val="75000"/>
                </a:schemeClr>
              </a:solidFill>
            </a:endParaRPr>
          </a:p>
          <a:p>
            <a:pPr algn="ctr"/>
            <a:r>
              <a:rPr lang="ru-RU" dirty="0" smtClean="0">
                <a:solidFill>
                  <a:schemeClr val="tx2">
                    <a:lumMod val="75000"/>
                  </a:schemeClr>
                </a:solidFill>
              </a:rPr>
              <a:t>Р.В. Ковалёв, А.В. Сакало</a:t>
            </a:r>
            <a:endParaRPr lang="en-US" dirty="0" smtClean="0">
              <a:solidFill>
                <a:schemeClr val="tx2">
                  <a:lumMod val="75000"/>
                </a:schemeClr>
              </a:solidFill>
            </a:endParaRPr>
          </a:p>
          <a:p>
            <a:pPr algn="ctr"/>
            <a:r>
              <a:rPr lang="ru-RU" dirty="0" smtClean="0">
                <a:solidFill>
                  <a:schemeClr val="tx2">
                    <a:lumMod val="75000"/>
                  </a:schemeClr>
                </a:solidFill>
              </a:rPr>
              <a:t>Лаборатория вычислительной механики</a:t>
            </a:r>
            <a:endParaRPr lang="en-US" dirty="0" smtClean="0">
              <a:solidFill>
                <a:schemeClr val="tx2">
                  <a:lumMod val="75000"/>
                </a:schemeClr>
              </a:solidFill>
            </a:endParaRPr>
          </a:p>
          <a:p>
            <a:pPr algn="ctr"/>
            <a:r>
              <a:rPr lang="ru-RU" dirty="0" smtClean="0">
                <a:solidFill>
                  <a:schemeClr val="tx2">
                    <a:lumMod val="75000"/>
                  </a:schemeClr>
                </a:solidFill>
              </a:rPr>
              <a:t>Брянский государственный технический университет</a:t>
            </a:r>
            <a:endParaRPr lang="ru-RU" dirty="0">
              <a:solidFill>
                <a:schemeClr val="tx2">
                  <a:lumMod val="75000"/>
                </a:schemeClr>
              </a:solidFill>
            </a:endParaRPr>
          </a:p>
        </p:txBody>
      </p:sp>
    </p:spTree>
    <p:extLst>
      <p:ext uri="{BB962C8B-B14F-4D97-AF65-F5344CB8AC3E}">
        <p14:creationId xmlns:p14="http://schemas.microsoft.com/office/powerpoint/2010/main" val="13800385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Source data: driving control</a:t>
            </a:r>
            <a:endParaRPr lang="ru-RU"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7208" y="544370"/>
            <a:ext cx="4549584" cy="5769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721392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Simulation results: Maximum in-train </a:t>
            </a:r>
            <a:r>
              <a:rPr lang="en-US" dirty="0" smtClean="0"/>
              <a:t>forces</a:t>
            </a:r>
            <a:r>
              <a:rPr lang="ru-RU" dirty="0" smtClean="0"/>
              <a:t> (</a:t>
            </a:r>
            <a:r>
              <a:rPr lang="en-US" dirty="0" smtClean="0"/>
              <a:t>Train 1)</a:t>
            </a:r>
            <a:endParaRPr lang="ru-RU"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1700" y="548680"/>
            <a:ext cx="4837720" cy="4837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215516" y="5517232"/>
            <a:ext cx="8712968" cy="738664"/>
          </a:xfrm>
          <a:prstGeom prst="rect">
            <a:avLst/>
          </a:prstGeom>
        </p:spPr>
        <p:txBody>
          <a:bodyPr wrap="square">
            <a:spAutoFit/>
          </a:bodyPr>
          <a:lstStyle/>
          <a:p>
            <a:pPr algn="ctr"/>
            <a:r>
              <a:rPr lang="en-US" sz="2400" dirty="0"/>
              <a:t>Maximum in-train forces at different wagon </a:t>
            </a:r>
            <a:r>
              <a:rPr lang="en-US" sz="2400" dirty="0" smtClean="0"/>
              <a:t>positions</a:t>
            </a:r>
            <a:endParaRPr lang="ru-RU" sz="2400" dirty="0" smtClean="0"/>
          </a:p>
          <a:p>
            <a:pPr algn="ctr"/>
            <a:r>
              <a:rPr lang="ru-RU" dirty="0" smtClean="0">
                <a:solidFill>
                  <a:schemeClr val="tx1">
                    <a:lumMod val="50000"/>
                    <a:lumOff val="50000"/>
                  </a:schemeClr>
                </a:solidFill>
              </a:rPr>
              <a:t>Максимальные силы в межвагонных </a:t>
            </a:r>
            <a:r>
              <a:rPr lang="ru-RU" dirty="0" smtClean="0">
                <a:solidFill>
                  <a:schemeClr val="tx1">
                    <a:lumMod val="50000"/>
                    <a:lumOff val="50000"/>
                  </a:schemeClr>
                </a:solidFill>
              </a:rPr>
              <a:t>соединениях</a:t>
            </a:r>
            <a:r>
              <a:rPr lang="en-US" dirty="0" smtClean="0">
                <a:solidFill>
                  <a:schemeClr val="tx1">
                    <a:lumMod val="50000"/>
                    <a:lumOff val="50000"/>
                  </a:schemeClr>
                </a:solidFill>
              </a:rPr>
              <a:t> </a:t>
            </a:r>
            <a:r>
              <a:rPr lang="ru-RU" dirty="0" smtClean="0">
                <a:solidFill>
                  <a:schemeClr val="tx1">
                    <a:lumMod val="50000"/>
                    <a:lumOff val="50000"/>
                  </a:schemeClr>
                </a:solidFill>
              </a:rPr>
              <a:t>по длине поезда</a:t>
            </a:r>
            <a:endParaRPr lang="ru-RU" dirty="0">
              <a:solidFill>
                <a:schemeClr val="tx1">
                  <a:lumMod val="50000"/>
                  <a:lumOff val="50000"/>
                </a:schemeClr>
              </a:solidFill>
            </a:endParaRPr>
          </a:p>
        </p:txBody>
      </p:sp>
      <p:grpSp>
        <p:nvGrpSpPr>
          <p:cNvPr id="13" name="Группа 12"/>
          <p:cNvGrpSpPr/>
          <p:nvPr/>
        </p:nvGrpSpPr>
        <p:grpSpPr>
          <a:xfrm>
            <a:off x="3001342" y="1374680"/>
            <a:ext cx="2313295" cy="3354525"/>
            <a:chOff x="3001342" y="1374680"/>
            <a:chExt cx="2313295" cy="3354525"/>
          </a:xfrm>
        </p:grpSpPr>
        <p:sp>
          <p:nvSpPr>
            <p:cNvPr id="4" name="Стрелка вниз 3"/>
            <p:cNvSpPr/>
            <p:nvPr/>
          </p:nvSpPr>
          <p:spPr>
            <a:xfrm rot="20717376">
              <a:off x="3001342" y="1374680"/>
              <a:ext cx="360040" cy="720080"/>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6"/>
            <p:cNvSpPr/>
            <p:nvPr/>
          </p:nvSpPr>
          <p:spPr>
            <a:xfrm rot="8828000">
              <a:off x="4954597" y="4009125"/>
              <a:ext cx="360040" cy="720080"/>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8" name="Группа 7"/>
          <p:cNvGrpSpPr/>
          <p:nvPr/>
        </p:nvGrpSpPr>
        <p:grpSpPr>
          <a:xfrm>
            <a:off x="3673699" y="439712"/>
            <a:ext cx="716002" cy="4644725"/>
            <a:chOff x="3673699" y="439712"/>
            <a:chExt cx="716002" cy="4644725"/>
          </a:xfrm>
        </p:grpSpPr>
        <p:sp>
          <p:nvSpPr>
            <p:cNvPr id="10" name="Стрелка вниз 9"/>
            <p:cNvSpPr/>
            <p:nvPr/>
          </p:nvSpPr>
          <p:spPr>
            <a:xfrm rot="2256282">
              <a:off x="4029661" y="439712"/>
              <a:ext cx="360040" cy="720080"/>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p:cNvSpPr/>
            <p:nvPr/>
          </p:nvSpPr>
          <p:spPr>
            <a:xfrm rot="8553091">
              <a:off x="3673699" y="4364357"/>
              <a:ext cx="360040" cy="720080"/>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5" name="Стрелка вниз 14"/>
          <p:cNvSpPr/>
          <p:nvPr/>
        </p:nvSpPr>
        <p:spPr>
          <a:xfrm rot="1877432">
            <a:off x="5092853" y="805833"/>
            <a:ext cx="360040" cy="720080"/>
          </a:xfrm>
          <a:prstGeom prst="downArrow">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11" name="Группа 10"/>
          <p:cNvGrpSpPr/>
          <p:nvPr/>
        </p:nvGrpSpPr>
        <p:grpSpPr>
          <a:xfrm>
            <a:off x="3239852" y="3284984"/>
            <a:ext cx="1394631" cy="578160"/>
            <a:chOff x="3239852" y="3284984"/>
            <a:chExt cx="1394631" cy="578160"/>
          </a:xfrm>
        </p:grpSpPr>
        <p:sp>
          <p:nvSpPr>
            <p:cNvPr id="5" name="Блок-схема: альтернативный процесс 4"/>
            <p:cNvSpPr/>
            <p:nvPr/>
          </p:nvSpPr>
          <p:spPr>
            <a:xfrm>
              <a:off x="4483038" y="3628070"/>
              <a:ext cx="151445" cy="235074"/>
            </a:xfrm>
            <a:prstGeom prst="flowChartAlternate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Выноска 1 5"/>
            <p:cNvSpPr/>
            <p:nvPr/>
          </p:nvSpPr>
          <p:spPr>
            <a:xfrm>
              <a:off x="3239852" y="3284984"/>
              <a:ext cx="828092" cy="288032"/>
            </a:xfrm>
            <a:prstGeom prst="borderCallout1">
              <a:avLst>
                <a:gd name="adj1" fmla="val 74968"/>
                <a:gd name="adj2" fmla="val 108991"/>
                <a:gd name="adj3" fmla="val 109193"/>
                <a:gd name="adj4" fmla="val 13765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62 </a:t>
              </a:r>
              <a:r>
                <a:rPr lang="en-US" dirty="0" err="1" smtClean="0"/>
                <a:t>kN</a:t>
              </a:r>
              <a:endParaRPr lang="ru-RU" dirty="0"/>
            </a:p>
          </p:txBody>
        </p:sp>
      </p:grpSp>
      <p:grpSp>
        <p:nvGrpSpPr>
          <p:cNvPr id="17" name="Группа 16"/>
          <p:cNvGrpSpPr/>
          <p:nvPr/>
        </p:nvGrpSpPr>
        <p:grpSpPr>
          <a:xfrm>
            <a:off x="4644009" y="2096852"/>
            <a:ext cx="1368151" cy="1773721"/>
            <a:chOff x="4644009" y="2096852"/>
            <a:chExt cx="1368151" cy="1773721"/>
          </a:xfrm>
        </p:grpSpPr>
        <p:sp>
          <p:nvSpPr>
            <p:cNvPr id="14" name="Блок-схема: альтернативный процесс 13"/>
            <p:cNvSpPr/>
            <p:nvPr/>
          </p:nvSpPr>
          <p:spPr>
            <a:xfrm>
              <a:off x="4644009" y="2348880"/>
              <a:ext cx="144016" cy="1521693"/>
            </a:xfrm>
            <a:prstGeom prst="flowChartAlternateProcess">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Выноска 1 15"/>
            <p:cNvSpPr/>
            <p:nvPr/>
          </p:nvSpPr>
          <p:spPr>
            <a:xfrm>
              <a:off x="5112060" y="2096852"/>
              <a:ext cx="900100" cy="288032"/>
            </a:xfrm>
            <a:prstGeom prst="borderCallout1">
              <a:avLst>
                <a:gd name="adj1" fmla="val 65047"/>
                <a:gd name="adj2" fmla="val -10633"/>
                <a:gd name="adj3" fmla="val 82738"/>
                <a:gd name="adj4" fmla="val -26830"/>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440</a:t>
              </a:r>
              <a:r>
                <a:rPr lang="ru-RU" dirty="0" smtClean="0"/>
                <a:t> </a:t>
              </a:r>
              <a:r>
                <a:rPr lang="en-US" dirty="0" err="1" smtClean="0"/>
                <a:t>kN</a:t>
              </a:r>
              <a:endParaRPr lang="ru-RU" dirty="0"/>
            </a:p>
          </p:txBody>
        </p:sp>
      </p:grpSp>
      <p:sp>
        <p:nvSpPr>
          <p:cNvPr id="9" name="TextBox 8"/>
          <p:cNvSpPr txBox="1"/>
          <p:nvPr/>
        </p:nvSpPr>
        <p:spPr>
          <a:xfrm>
            <a:off x="6984268" y="1376772"/>
            <a:ext cx="1656184" cy="646331"/>
          </a:xfrm>
          <a:prstGeom prst="rect">
            <a:avLst/>
          </a:prstGeom>
          <a:noFill/>
        </p:spPr>
        <p:txBody>
          <a:bodyPr wrap="square" rtlCol="0">
            <a:spAutoFit/>
          </a:bodyPr>
          <a:lstStyle/>
          <a:p>
            <a:r>
              <a:rPr lang="en-US" dirty="0" smtClean="0"/>
              <a:t>Relative error:</a:t>
            </a:r>
          </a:p>
          <a:p>
            <a:r>
              <a:rPr lang="en-US" dirty="0" smtClean="0">
                <a:solidFill>
                  <a:schemeClr val="tx2">
                    <a:lumMod val="60000"/>
                    <a:lumOff val="40000"/>
                  </a:schemeClr>
                </a:solidFill>
              </a:rPr>
              <a:t>62</a:t>
            </a:r>
            <a:r>
              <a:rPr lang="en-US" dirty="0" smtClean="0"/>
              <a:t> / </a:t>
            </a:r>
            <a:r>
              <a:rPr lang="en-US" dirty="0" smtClean="0">
                <a:solidFill>
                  <a:srgbClr val="FF0000"/>
                </a:solidFill>
              </a:rPr>
              <a:t>440</a:t>
            </a:r>
            <a:r>
              <a:rPr lang="en-US" dirty="0" smtClean="0"/>
              <a:t> = 14%</a:t>
            </a:r>
            <a:endParaRPr lang="ru-RU" dirty="0"/>
          </a:p>
        </p:txBody>
      </p:sp>
    </p:spTree>
    <p:extLst>
      <p:ext uri="{BB962C8B-B14F-4D97-AF65-F5344CB8AC3E}">
        <p14:creationId xmlns:p14="http://schemas.microsoft.com/office/powerpoint/2010/main" val="766914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subTnLst>
                                    <p:set>
                                      <p:cBhvr override="childStyle">
                                        <p:cTn dur="1" fill="hold" display="0" masterRel="nextClick" afterEffect="1"/>
                                        <p:tgtEl>
                                          <p:spTgt spid="13"/>
                                        </p:tgtEl>
                                        <p:attrNameLst>
                                          <p:attrName>style.visibility</p:attrName>
                                        </p:attrNameLst>
                                      </p:cBhvr>
                                      <p:to>
                                        <p:strVal val="hidden"/>
                                      </p:to>
                                    </p:set>
                                  </p:sub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subTnLst>
                                    <p:set>
                                      <p:cBhvr override="childStyle">
                                        <p:cTn dur="1" fill="hold" display="0" masterRel="nextClick" afterEffect="1"/>
                                        <p:tgtEl>
                                          <p:spTgt spid="8"/>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subTnLst>
                                    <p:set>
                                      <p:cBhvr override="childStyle">
                                        <p:cTn dur="1" fill="hold" display="0" masterRel="nextClick" afterEffect="1"/>
                                        <p:tgtEl>
                                          <p:spTgt spid="15"/>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10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Simulation results: 10</a:t>
            </a:r>
            <a:r>
              <a:rPr lang="en-US" baseline="30000" dirty="0" smtClean="0"/>
              <a:t>th</a:t>
            </a:r>
            <a:r>
              <a:rPr lang="en-US" dirty="0" smtClean="0"/>
              <a:t> in-train force in time domain</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875" y="620688"/>
            <a:ext cx="7334250" cy="3829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15516" y="4581128"/>
            <a:ext cx="8712968" cy="1384995"/>
          </a:xfrm>
          <a:prstGeom prst="rect">
            <a:avLst/>
          </a:prstGeom>
        </p:spPr>
        <p:txBody>
          <a:bodyPr wrap="square">
            <a:spAutoFit/>
          </a:bodyPr>
          <a:lstStyle/>
          <a:p>
            <a:pPr algn="ctr"/>
            <a:r>
              <a:rPr lang="en-US" sz="2400" dirty="0" smtClean="0"/>
              <a:t>10</a:t>
            </a:r>
            <a:r>
              <a:rPr lang="en-US" sz="2400" baseline="30000" dirty="0" smtClean="0"/>
              <a:t>th</a:t>
            </a:r>
            <a:r>
              <a:rPr lang="en-US" sz="2400" dirty="0" smtClean="0"/>
              <a:t> in-train force in time domain</a:t>
            </a:r>
            <a:r>
              <a:rPr lang="ru-RU" sz="2400" dirty="0" smtClean="0"/>
              <a:t> (</a:t>
            </a:r>
            <a:r>
              <a:rPr lang="en-US" sz="2400" dirty="0" smtClean="0"/>
              <a:t>Train 1)</a:t>
            </a:r>
            <a:r>
              <a:rPr lang="ru-RU" sz="2400" dirty="0" smtClean="0"/>
              <a:t/>
            </a:r>
            <a:br>
              <a:rPr lang="ru-RU" sz="2400" dirty="0" smtClean="0"/>
            </a:br>
            <a:r>
              <a:rPr lang="en-US" sz="2400" dirty="0"/>
              <a:t>with plots progressively shifted </a:t>
            </a:r>
            <a:r>
              <a:rPr lang="en-US" sz="2400" dirty="0" smtClean="0"/>
              <a:t>upwards</a:t>
            </a:r>
            <a:r>
              <a:rPr lang="ru-RU" sz="2400" dirty="0" smtClean="0"/>
              <a:t> </a:t>
            </a:r>
            <a:r>
              <a:rPr lang="en-US" sz="2400" dirty="0" smtClean="0"/>
              <a:t>by </a:t>
            </a:r>
            <a:r>
              <a:rPr lang="en-US" sz="2400" dirty="0"/>
              <a:t>200 </a:t>
            </a:r>
            <a:r>
              <a:rPr lang="en-US" sz="2400" dirty="0" err="1" smtClean="0"/>
              <a:t>kN</a:t>
            </a:r>
            <a:endParaRPr lang="en-US" sz="2400" dirty="0"/>
          </a:p>
          <a:p>
            <a:pPr algn="ctr"/>
            <a:r>
              <a:rPr lang="ru-RU" dirty="0" smtClean="0">
                <a:solidFill>
                  <a:schemeClr val="tx1">
                    <a:lumMod val="50000"/>
                    <a:lumOff val="50000"/>
                  </a:schemeClr>
                </a:solidFill>
              </a:rPr>
              <a:t>Сила в десятом межвагонном соединении от времени</a:t>
            </a:r>
            <a:r>
              <a:rPr lang="en-US" dirty="0" smtClean="0">
                <a:solidFill>
                  <a:schemeClr val="tx1">
                    <a:lumMod val="50000"/>
                    <a:lumOff val="50000"/>
                  </a:schemeClr>
                </a:solidFill>
              </a:rPr>
              <a:t> (</a:t>
            </a:r>
            <a:r>
              <a:rPr lang="ru-RU" dirty="0" smtClean="0">
                <a:solidFill>
                  <a:schemeClr val="tx1">
                    <a:lumMod val="50000"/>
                    <a:lumOff val="50000"/>
                  </a:schemeClr>
                </a:solidFill>
              </a:rPr>
              <a:t>конфигурация поезда 1),</a:t>
            </a:r>
            <a:br>
              <a:rPr lang="ru-RU" dirty="0" smtClean="0">
                <a:solidFill>
                  <a:schemeClr val="tx1">
                    <a:lumMod val="50000"/>
                    <a:lumOff val="50000"/>
                  </a:schemeClr>
                </a:solidFill>
              </a:rPr>
            </a:br>
            <a:r>
              <a:rPr lang="ru-RU" dirty="0" smtClean="0">
                <a:solidFill>
                  <a:schemeClr val="tx1">
                    <a:lumMod val="50000"/>
                    <a:lumOff val="50000"/>
                  </a:schemeClr>
                </a:solidFill>
              </a:rPr>
              <a:t>графики последовательно сдвинуты вверх на 200 кН</a:t>
            </a:r>
            <a:endParaRPr lang="ru-RU" dirty="0">
              <a:solidFill>
                <a:schemeClr val="tx1">
                  <a:lumMod val="50000"/>
                  <a:lumOff val="50000"/>
                </a:schemeClr>
              </a:solidFill>
            </a:endParaRPr>
          </a:p>
        </p:txBody>
      </p:sp>
    </p:spTree>
    <p:extLst>
      <p:ext uri="{BB962C8B-B14F-4D97-AF65-F5344CB8AC3E}">
        <p14:creationId xmlns:p14="http://schemas.microsoft.com/office/powerpoint/2010/main" val="2304357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Simulation results: draft gear force diagram (force vs. deflection)</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4875" y="709613"/>
            <a:ext cx="7334250" cy="5438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251064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Simulation results: Maximum in-train forces</a:t>
            </a:r>
            <a:r>
              <a:rPr lang="ru-RU" dirty="0"/>
              <a:t> (</a:t>
            </a:r>
            <a:r>
              <a:rPr lang="en-US" dirty="0"/>
              <a:t>Train </a:t>
            </a:r>
            <a:r>
              <a:rPr lang="en-US" dirty="0" smtClean="0"/>
              <a:t>2)</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3668" y="476672"/>
            <a:ext cx="5112568" cy="4976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15516" y="5517232"/>
            <a:ext cx="8712968" cy="738664"/>
          </a:xfrm>
          <a:prstGeom prst="rect">
            <a:avLst/>
          </a:prstGeom>
        </p:spPr>
        <p:txBody>
          <a:bodyPr wrap="square">
            <a:spAutoFit/>
          </a:bodyPr>
          <a:lstStyle/>
          <a:p>
            <a:pPr algn="ctr"/>
            <a:r>
              <a:rPr lang="en-US" sz="2400" dirty="0"/>
              <a:t>Maximum in-train forces at different wagon </a:t>
            </a:r>
            <a:r>
              <a:rPr lang="en-US" sz="2400" dirty="0" smtClean="0"/>
              <a:t>positions</a:t>
            </a:r>
            <a:endParaRPr lang="ru-RU" sz="2400" dirty="0" smtClean="0"/>
          </a:p>
          <a:p>
            <a:pPr algn="ctr"/>
            <a:r>
              <a:rPr lang="ru-RU" dirty="0" smtClean="0">
                <a:solidFill>
                  <a:schemeClr val="tx1">
                    <a:lumMod val="50000"/>
                    <a:lumOff val="50000"/>
                  </a:schemeClr>
                </a:solidFill>
              </a:rPr>
              <a:t>Максимальные силы в межвагонных </a:t>
            </a:r>
            <a:r>
              <a:rPr lang="ru-RU" dirty="0" smtClean="0">
                <a:solidFill>
                  <a:schemeClr val="tx1">
                    <a:lumMod val="50000"/>
                    <a:lumOff val="50000"/>
                  </a:schemeClr>
                </a:solidFill>
              </a:rPr>
              <a:t>соединениях</a:t>
            </a:r>
            <a:r>
              <a:rPr lang="en-US" dirty="0" smtClean="0">
                <a:solidFill>
                  <a:schemeClr val="tx1">
                    <a:lumMod val="50000"/>
                    <a:lumOff val="50000"/>
                  </a:schemeClr>
                </a:solidFill>
              </a:rPr>
              <a:t> </a:t>
            </a:r>
            <a:r>
              <a:rPr lang="ru-RU" dirty="0" smtClean="0">
                <a:solidFill>
                  <a:schemeClr val="tx1">
                    <a:lumMod val="50000"/>
                    <a:lumOff val="50000"/>
                  </a:schemeClr>
                </a:solidFill>
              </a:rPr>
              <a:t>по длине поезда</a:t>
            </a:r>
            <a:endParaRPr lang="ru-RU" dirty="0">
              <a:solidFill>
                <a:schemeClr val="tx1">
                  <a:lumMod val="50000"/>
                  <a:lumOff val="50000"/>
                </a:schemeClr>
              </a:solidFill>
            </a:endParaRPr>
          </a:p>
        </p:txBody>
      </p:sp>
    </p:spTree>
    <p:extLst>
      <p:ext uri="{BB962C8B-B14F-4D97-AF65-F5344CB8AC3E}">
        <p14:creationId xmlns:p14="http://schemas.microsoft.com/office/powerpoint/2010/main" val="380982384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Simulation results: Maximum in-train forces</a:t>
            </a:r>
            <a:r>
              <a:rPr lang="ru-RU" dirty="0"/>
              <a:t> (</a:t>
            </a:r>
            <a:r>
              <a:rPr lang="en-US" dirty="0"/>
              <a:t>Train </a:t>
            </a:r>
            <a:r>
              <a:rPr lang="ru-RU" dirty="0" smtClean="0"/>
              <a:t>3</a:t>
            </a:r>
            <a:r>
              <a:rPr lang="en-US" dirty="0" smtClean="0"/>
              <a:t>)</a:t>
            </a:r>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5676" y="584684"/>
            <a:ext cx="5080704" cy="4860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215516" y="5517232"/>
            <a:ext cx="8712968" cy="738664"/>
          </a:xfrm>
          <a:prstGeom prst="rect">
            <a:avLst/>
          </a:prstGeom>
        </p:spPr>
        <p:txBody>
          <a:bodyPr wrap="square">
            <a:spAutoFit/>
          </a:bodyPr>
          <a:lstStyle/>
          <a:p>
            <a:pPr algn="ctr"/>
            <a:r>
              <a:rPr lang="en-US" sz="2400" dirty="0"/>
              <a:t>Maximum in-train forces at different wagon </a:t>
            </a:r>
            <a:r>
              <a:rPr lang="en-US" sz="2400" dirty="0" smtClean="0"/>
              <a:t>positions</a:t>
            </a:r>
            <a:endParaRPr lang="ru-RU" sz="2400" dirty="0" smtClean="0"/>
          </a:p>
          <a:p>
            <a:pPr algn="ctr"/>
            <a:r>
              <a:rPr lang="ru-RU" dirty="0" smtClean="0">
                <a:solidFill>
                  <a:schemeClr val="tx1">
                    <a:lumMod val="50000"/>
                    <a:lumOff val="50000"/>
                  </a:schemeClr>
                </a:solidFill>
              </a:rPr>
              <a:t>Максимальные силы в межвагонных </a:t>
            </a:r>
            <a:r>
              <a:rPr lang="ru-RU" dirty="0" smtClean="0">
                <a:solidFill>
                  <a:schemeClr val="tx1">
                    <a:lumMod val="50000"/>
                    <a:lumOff val="50000"/>
                  </a:schemeClr>
                </a:solidFill>
              </a:rPr>
              <a:t>соединениях</a:t>
            </a:r>
            <a:r>
              <a:rPr lang="en-US" dirty="0" smtClean="0">
                <a:solidFill>
                  <a:schemeClr val="tx1">
                    <a:lumMod val="50000"/>
                    <a:lumOff val="50000"/>
                  </a:schemeClr>
                </a:solidFill>
              </a:rPr>
              <a:t> </a:t>
            </a:r>
            <a:r>
              <a:rPr lang="ru-RU" dirty="0" smtClean="0">
                <a:solidFill>
                  <a:schemeClr val="tx1">
                    <a:lumMod val="50000"/>
                    <a:lumOff val="50000"/>
                  </a:schemeClr>
                </a:solidFill>
              </a:rPr>
              <a:t>по длине поезда</a:t>
            </a:r>
            <a:endParaRPr lang="ru-RU" dirty="0">
              <a:solidFill>
                <a:schemeClr val="tx1">
                  <a:lumMod val="50000"/>
                  <a:lumOff val="50000"/>
                </a:schemeClr>
              </a:solidFill>
            </a:endParaRPr>
          </a:p>
        </p:txBody>
      </p:sp>
    </p:spTree>
    <p:extLst>
      <p:ext uri="{BB962C8B-B14F-4D97-AF65-F5344CB8AC3E}">
        <p14:creationId xmlns:p14="http://schemas.microsoft.com/office/powerpoint/2010/main" val="5034308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Simulation results: Maximum in-train forces</a:t>
            </a:r>
            <a:r>
              <a:rPr lang="ru-RU" dirty="0"/>
              <a:t> (</a:t>
            </a:r>
            <a:r>
              <a:rPr lang="en-US" dirty="0"/>
              <a:t>Train </a:t>
            </a:r>
            <a:r>
              <a:rPr lang="en-US" dirty="0" smtClean="0"/>
              <a:t>4)</a:t>
            </a:r>
            <a:endParaRPr lang="ru-RU" dirty="0"/>
          </a:p>
        </p:txBody>
      </p:sp>
      <p:sp>
        <p:nvSpPr>
          <p:cNvPr id="3" name="Прямоугольник 2"/>
          <p:cNvSpPr/>
          <p:nvPr/>
        </p:nvSpPr>
        <p:spPr>
          <a:xfrm>
            <a:off x="215516" y="5517232"/>
            <a:ext cx="8712968" cy="738664"/>
          </a:xfrm>
          <a:prstGeom prst="rect">
            <a:avLst/>
          </a:prstGeom>
        </p:spPr>
        <p:txBody>
          <a:bodyPr wrap="square">
            <a:spAutoFit/>
          </a:bodyPr>
          <a:lstStyle/>
          <a:p>
            <a:pPr algn="ctr"/>
            <a:r>
              <a:rPr lang="en-US" sz="2400" dirty="0"/>
              <a:t>Maximum in-train forces at different wagon </a:t>
            </a:r>
            <a:r>
              <a:rPr lang="en-US" sz="2400" dirty="0" smtClean="0"/>
              <a:t>positions</a:t>
            </a:r>
            <a:endParaRPr lang="ru-RU" sz="2400" dirty="0" smtClean="0"/>
          </a:p>
          <a:p>
            <a:pPr algn="ctr"/>
            <a:r>
              <a:rPr lang="ru-RU" dirty="0" smtClean="0">
                <a:solidFill>
                  <a:schemeClr val="tx1">
                    <a:lumMod val="50000"/>
                    <a:lumOff val="50000"/>
                  </a:schemeClr>
                </a:solidFill>
              </a:rPr>
              <a:t>Максимальные силы в межвагонных </a:t>
            </a:r>
            <a:r>
              <a:rPr lang="ru-RU" dirty="0" smtClean="0">
                <a:solidFill>
                  <a:schemeClr val="tx1">
                    <a:lumMod val="50000"/>
                    <a:lumOff val="50000"/>
                  </a:schemeClr>
                </a:solidFill>
              </a:rPr>
              <a:t>соединениях</a:t>
            </a:r>
            <a:r>
              <a:rPr lang="en-US" dirty="0" smtClean="0">
                <a:solidFill>
                  <a:schemeClr val="tx1">
                    <a:lumMod val="50000"/>
                    <a:lumOff val="50000"/>
                  </a:schemeClr>
                </a:solidFill>
              </a:rPr>
              <a:t> </a:t>
            </a:r>
            <a:r>
              <a:rPr lang="ru-RU" dirty="0" smtClean="0">
                <a:solidFill>
                  <a:schemeClr val="tx1">
                    <a:lumMod val="50000"/>
                    <a:lumOff val="50000"/>
                  </a:schemeClr>
                </a:solidFill>
              </a:rPr>
              <a:t>по длине поезда</a:t>
            </a:r>
            <a:endParaRPr lang="ru-RU" dirty="0">
              <a:solidFill>
                <a:schemeClr val="tx1">
                  <a:lumMod val="50000"/>
                  <a:lumOff val="50000"/>
                </a:schemeClr>
              </a:solidFill>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512676"/>
            <a:ext cx="5139882"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173537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Numerical simulation: conventional and parallel Park method</a:t>
            </a:r>
            <a:endParaRPr lang="ru-RU" dirty="0"/>
          </a:p>
        </p:txBody>
      </p:sp>
      <p:graphicFrame>
        <p:nvGraphicFramePr>
          <p:cNvPr id="3" name="Диаграмма 2"/>
          <p:cNvGraphicFramePr>
            <a:graphicFrameLocks/>
          </p:cNvGraphicFramePr>
          <p:nvPr>
            <p:extLst>
              <p:ext uri="{D42A27DB-BD31-4B8C-83A1-F6EECF244321}">
                <p14:modId xmlns:p14="http://schemas.microsoft.com/office/powerpoint/2010/main" val="499169385"/>
              </p:ext>
            </p:extLst>
          </p:nvPr>
        </p:nvGraphicFramePr>
        <p:xfrm>
          <a:off x="233518" y="1219200"/>
          <a:ext cx="8676964" cy="4419599"/>
        </p:xfrm>
        <a:graphic>
          <a:graphicData uri="http://schemas.openxmlformats.org/drawingml/2006/chart">
            <c:chart xmlns:c="http://schemas.openxmlformats.org/drawingml/2006/chart" xmlns:r="http://schemas.openxmlformats.org/officeDocument/2006/relationships" r:id="rId2"/>
          </a:graphicData>
        </a:graphic>
      </p:graphicFrame>
      <p:sp>
        <p:nvSpPr>
          <p:cNvPr id="4" name="Прямоугольник 3"/>
          <p:cNvSpPr/>
          <p:nvPr/>
        </p:nvSpPr>
        <p:spPr>
          <a:xfrm>
            <a:off x="395536" y="5589240"/>
            <a:ext cx="3676519" cy="646331"/>
          </a:xfrm>
          <a:prstGeom prst="rect">
            <a:avLst/>
          </a:prstGeom>
        </p:spPr>
        <p:txBody>
          <a:bodyPr wrap="none">
            <a:spAutoFit/>
          </a:bodyPr>
          <a:lstStyle/>
          <a:p>
            <a:r>
              <a:rPr lang="fr-FR" dirty="0"/>
              <a:t>Train </a:t>
            </a:r>
            <a:r>
              <a:rPr lang="fr-FR" dirty="0" smtClean="0"/>
              <a:t>1, 2 </a:t>
            </a:r>
            <a:r>
              <a:rPr lang="fr-FR" dirty="0"/>
              <a:t>locos + 50 </a:t>
            </a:r>
            <a:r>
              <a:rPr lang="fr-FR" dirty="0" smtClean="0"/>
              <a:t>wagons, 52 d.o.f.</a:t>
            </a:r>
          </a:p>
          <a:p>
            <a:r>
              <a:rPr lang="fr-FR" dirty="0" smtClean="0"/>
              <a:t>Model time: 718 s.</a:t>
            </a:r>
            <a:endParaRPr lang="fr-FR" dirty="0"/>
          </a:p>
        </p:txBody>
      </p:sp>
      <p:sp>
        <p:nvSpPr>
          <p:cNvPr id="5" name="Прямоугольник 4"/>
          <p:cNvSpPr/>
          <p:nvPr/>
        </p:nvSpPr>
        <p:spPr>
          <a:xfrm>
            <a:off x="683568" y="512676"/>
            <a:ext cx="7776864" cy="738664"/>
          </a:xfrm>
          <a:prstGeom prst="rect">
            <a:avLst/>
          </a:prstGeom>
        </p:spPr>
        <p:txBody>
          <a:bodyPr wrap="square">
            <a:spAutoFit/>
          </a:bodyPr>
          <a:lstStyle/>
          <a:p>
            <a:pPr algn="ctr"/>
            <a:r>
              <a:rPr lang="en-US" sz="2400" dirty="0" smtClean="0"/>
              <a:t>Simulation time for conventional and parallel Park method</a:t>
            </a:r>
            <a:endParaRPr lang="ru-RU" sz="2400" dirty="0" smtClean="0"/>
          </a:p>
          <a:p>
            <a:pPr algn="ctr"/>
            <a:r>
              <a:rPr lang="ru-RU" dirty="0" smtClean="0">
                <a:solidFill>
                  <a:schemeClr val="tx1">
                    <a:lumMod val="50000"/>
                    <a:lumOff val="50000"/>
                  </a:schemeClr>
                </a:solidFill>
              </a:rPr>
              <a:t>Время моделирования для обычного и параллельного метода Парка</a:t>
            </a:r>
            <a:endParaRPr lang="ru-RU" dirty="0">
              <a:solidFill>
                <a:schemeClr val="tx1">
                  <a:lumMod val="50000"/>
                  <a:lumOff val="50000"/>
                </a:schemeClr>
              </a:solidFill>
            </a:endParaRPr>
          </a:p>
        </p:txBody>
      </p:sp>
    </p:spTree>
    <p:extLst>
      <p:ext uri="{BB962C8B-B14F-4D97-AF65-F5344CB8AC3E}">
        <p14:creationId xmlns:p14="http://schemas.microsoft.com/office/powerpoint/2010/main" val="20465016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Conclusions</a:t>
            </a:r>
            <a:endParaRPr lang="ru-RU" dirty="0"/>
          </a:p>
        </p:txBody>
      </p:sp>
      <p:sp>
        <p:nvSpPr>
          <p:cNvPr id="3" name="Прямоугольник 2"/>
          <p:cNvSpPr/>
          <p:nvPr/>
        </p:nvSpPr>
        <p:spPr>
          <a:xfrm>
            <a:off x="143508" y="504773"/>
            <a:ext cx="8856984" cy="5632311"/>
          </a:xfrm>
          <a:prstGeom prst="rect">
            <a:avLst/>
          </a:prstGeom>
        </p:spPr>
        <p:txBody>
          <a:bodyPr wrap="square">
            <a:spAutoFit/>
          </a:bodyPr>
          <a:lstStyle/>
          <a:p>
            <a:pPr marL="285750" indent="-285750">
              <a:buFont typeface="Arial" pitchFamily="34" charset="0"/>
              <a:buChar char="•"/>
            </a:pPr>
            <a:r>
              <a:rPr lang="en-US" sz="2400" dirty="0"/>
              <a:t>The major differences among the various simulators lie in the draft gear models. </a:t>
            </a:r>
            <a:r>
              <a:rPr lang="en-US" sz="2400" dirty="0" smtClean="0"/>
              <a:t>There are </a:t>
            </a:r>
            <a:r>
              <a:rPr lang="en-US" sz="2400" dirty="0"/>
              <a:t>differences regarding </a:t>
            </a:r>
            <a:r>
              <a:rPr lang="en-US" sz="2400" dirty="0" err="1"/>
              <a:t>modelling</a:t>
            </a:r>
            <a:r>
              <a:rPr lang="en-US" sz="2400" dirty="0"/>
              <a:t> of pre-load, loading characteristics and </a:t>
            </a:r>
            <a:r>
              <a:rPr lang="en-US" sz="2400" dirty="0" smtClean="0"/>
              <a:t>transitional characteristics</a:t>
            </a:r>
            <a:r>
              <a:rPr lang="en-US" sz="2400" dirty="0"/>
              <a:t>.</a:t>
            </a:r>
            <a:endParaRPr lang="en-US" sz="2400" dirty="0" smtClean="0"/>
          </a:p>
          <a:p>
            <a:pPr marL="285750" indent="-285750">
              <a:buFont typeface="Arial" pitchFamily="34" charset="0"/>
              <a:buChar char="•"/>
            </a:pPr>
            <a:r>
              <a:rPr lang="en-US" sz="2400" dirty="0" smtClean="0"/>
              <a:t>Specifically</a:t>
            </a:r>
            <a:r>
              <a:rPr lang="en-US" sz="2400" dirty="0"/>
              <a:t>, TABLDSS, UM, TDEAS and TsDyn had an overall agreement in terms </a:t>
            </a:r>
            <a:r>
              <a:rPr lang="en-US" sz="2400" dirty="0" smtClean="0"/>
              <a:t>of largest </a:t>
            </a:r>
            <a:r>
              <a:rPr lang="en-US" sz="2400" dirty="0"/>
              <a:t>in-train forces and the corresponding connection positions. </a:t>
            </a:r>
            <a:endParaRPr lang="en-US" sz="2400" dirty="0" smtClean="0"/>
          </a:p>
          <a:p>
            <a:pPr marL="285750" indent="-285750">
              <a:buFont typeface="Arial" pitchFamily="34" charset="0"/>
              <a:buChar char="•"/>
            </a:pPr>
            <a:r>
              <a:rPr lang="en-US" sz="2400" dirty="0" smtClean="0">
                <a:solidFill>
                  <a:schemeClr val="bg1">
                    <a:lumMod val="50000"/>
                  </a:schemeClr>
                </a:solidFill>
              </a:rPr>
              <a:t>CRE-LTS </a:t>
            </a:r>
            <a:r>
              <a:rPr lang="en-US" sz="2400" dirty="0">
                <a:solidFill>
                  <a:schemeClr val="bg1">
                    <a:lumMod val="50000"/>
                  </a:schemeClr>
                </a:solidFill>
              </a:rPr>
              <a:t>reported </a:t>
            </a:r>
            <a:r>
              <a:rPr lang="en-US" sz="2400" dirty="0" smtClean="0">
                <a:solidFill>
                  <a:schemeClr val="bg1">
                    <a:lumMod val="50000"/>
                  </a:schemeClr>
                </a:solidFill>
              </a:rPr>
              <a:t>relatively larger </a:t>
            </a:r>
            <a:r>
              <a:rPr lang="en-US" sz="2400" dirty="0">
                <a:solidFill>
                  <a:schemeClr val="bg1">
                    <a:lumMod val="50000"/>
                  </a:schemeClr>
                </a:solidFill>
              </a:rPr>
              <a:t>magnitudes for the largest tensile in-train forces than did UM, </a:t>
            </a:r>
            <a:r>
              <a:rPr lang="en-US" sz="2400" dirty="0" smtClean="0">
                <a:solidFill>
                  <a:schemeClr val="bg1">
                    <a:lumMod val="50000"/>
                  </a:schemeClr>
                </a:solidFill>
              </a:rPr>
              <a:t>TABLDSS, TsDyn </a:t>
            </a:r>
            <a:r>
              <a:rPr lang="en-US" sz="2400" dirty="0">
                <a:solidFill>
                  <a:schemeClr val="bg1">
                    <a:lumMod val="50000"/>
                  </a:schemeClr>
                </a:solidFill>
              </a:rPr>
              <a:t>and TDEAS in Train 2 to Train 4. </a:t>
            </a:r>
            <a:endParaRPr lang="en-US" sz="2400" dirty="0" smtClean="0">
              <a:solidFill>
                <a:schemeClr val="bg1">
                  <a:lumMod val="50000"/>
                </a:schemeClr>
              </a:solidFill>
            </a:endParaRPr>
          </a:p>
          <a:p>
            <a:pPr marL="285750" indent="-285750">
              <a:buFont typeface="Arial" pitchFamily="34" charset="0"/>
              <a:buChar char="•"/>
            </a:pPr>
            <a:r>
              <a:rPr lang="en-US" sz="2400" dirty="0" smtClean="0">
                <a:solidFill>
                  <a:schemeClr val="bg1">
                    <a:lumMod val="50000"/>
                  </a:schemeClr>
                </a:solidFill>
              </a:rPr>
              <a:t>CRE-LTS </a:t>
            </a:r>
            <a:r>
              <a:rPr lang="en-US" sz="2400" dirty="0">
                <a:solidFill>
                  <a:schemeClr val="bg1">
                    <a:lumMod val="50000"/>
                  </a:schemeClr>
                </a:solidFill>
              </a:rPr>
              <a:t>recorded different connection </a:t>
            </a:r>
            <a:r>
              <a:rPr lang="en-US" sz="2400" dirty="0" smtClean="0">
                <a:solidFill>
                  <a:schemeClr val="bg1">
                    <a:lumMod val="50000"/>
                  </a:schemeClr>
                </a:solidFill>
              </a:rPr>
              <a:t>positions for </a:t>
            </a:r>
            <a:r>
              <a:rPr lang="en-US" sz="2400" dirty="0">
                <a:solidFill>
                  <a:schemeClr val="bg1">
                    <a:lumMod val="50000"/>
                  </a:schemeClr>
                </a:solidFill>
              </a:rPr>
              <a:t>the largest in-train forces in Train 3 </a:t>
            </a:r>
            <a:r>
              <a:rPr lang="en-US" sz="2400" dirty="0" smtClean="0">
                <a:solidFill>
                  <a:schemeClr val="bg1">
                    <a:lumMod val="50000"/>
                  </a:schemeClr>
                </a:solidFill>
              </a:rPr>
              <a:t>and Train </a:t>
            </a:r>
            <a:r>
              <a:rPr lang="en-US" sz="2400" dirty="0">
                <a:solidFill>
                  <a:schemeClr val="bg1">
                    <a:lumMod val="50000"/>
                  </a:schemeClr>
                </a:solidFill>
              </a:rPr>
              <a:t>4; </a:t>
            </a:r>
            <a:endParaRPr lang="en-US" sz="2400" dirty="0" smtClean="0">
              <a:solidFill>
                <a:schemeClr val="bg1">
                  <a:lumMod val="50000"/>
                </a:schemeClr>
              </a:solidFill>
            </a:endParaRPr>
          </a:p>
          <a:p>
            <a:pPr marL="285750" indent="-285750">
              <a:buFont typeface="Arial" pitchFamily="34" charset="0"/>
              <a:buChar char="•"/>
            </a:pPr>
            <a:r>
              <a:rPr lang="en-US" sz="2400" dirty="0" smtClean="0">
                <a:solidFill>
                  <a:schemeClr val="bg1">
                    <a:lumMod val="50000"/>
                  </a:schemeClr>
                </a:solidFill>
              </a:rPr>
              <a:t>CARS </a:t>
            </a:r>
            <a:r>
              <a:rPr lang="en-US" sz="2400" dirty="0">
                <a:solidFill>
                  <a:schemeClr val="bg1">
                    <a:lumMod val="50000"/>
                  </a:schemeClr>
                </a:solidFill>
              </a:rPr>
              <a:t>has also recorded different </a:t>
            </a:r>
            <a:r>
              <a:rPr lang="en-US" sz="2400" dirty="0" smtClean="0">
                <a:solidFill>
                  <a:schemeClr val="bg1">
                    <a:lumMod val="50000"/>
                  </a:schemeClr>
                </a:solidFill>
              </a:rPr>
              <a:t>connection positions </a:t>
            </a:r>
            <a:r>
              <a:rPr lang="en-US" sz="2400" dirty="0">
                <a:solidFill>
                  <a:schemeClr val="bg1">
                    <a:lumMod val="50000"/>
                  </a:schemeClr>
                </a:solidFill>
              </a:rPr>
              <a:t>in Train 2 and Train 3. </a:t>
            </a:r>
            <a:endParaRPr lang="en-US" sz="2400" dirty="0" smtClean="0">
              <a:solidFill>
                <a:schemeClr val="bg1">
                  <a:lumMod val="50000"/>
                </a:schemeClr>
              </a:solidFill>
            </a:endParaRPr>
          </a:p>
          <a:p>
            <a:pPr marL="285750" indent="-285750">
              <a:buFont typeface="Arial" pitchFamily="34" charset="0"/>
              <a:buChar char="•"/>
            </a:pPr>
            <a:r>
              <a:rPr lang="en-US" sz="2400" dirty="0" smtClean="0">
                <a:solidFill>
                  <a:schemeClr val="bg1">
                    <a:lumMod val="50000"/>
                  </a:schemeClr>
                </a:solidFill>
              </a:rPr>
              <a:t>PoliTo </a:t>
            </a:r>
            <a:r>
              <a:rPr lang="en-US" sz="2400" dirty="0">
                <a:solidFill>
                  <a:schemeClr val="bg1">
                    <a:lumMod val="50000"/>
                  </a:schemeClr>
                </a:solidFill>
              </a:rPr>
              <a:t>and BODYSIM also produced good </a:t>
            </a:r>
            <a:r>
              <a:rPr lang="en-US" sz="2400" dirty="0" smtClean="0">
                <a:solidFill>
                  <a:schemeClr val="bg1">
                    <a:lumMod val="50000"/>
                  </a:schemeClr>
                </a:solidFill>
              </a:rPr>
              <a:t>results when </a:t>
            </a:r>
            <a:r>
              <a:rPr lang="en-US" sz="2400" dirty="0">
                <a:solidFill>
                  <a:schemeClr val="bg1">
                    <a:lumMod val="50000"/>
                  </a:schemeClr>
                </a:solidFill>
              </a:rPr>
              <a:t>their draft gear models had stable performance.</a:t>
            </a:r>
            <a:endParaRPr lang="ru-RU" sz="2400" dirty="0">
              <a:solidFill>
                <a:schemeClr val="bg1">
                  <a:lumMod val="50000"/>
                </a:schemeClr>
              </a:solidFill>
            </a:endParaRPr>
          </a:p>
        </p:txBody>
      </p:sp>
    </p:spTree>
    <p:extLst>
      <p:ext uri="{BB962C8B-B14F-4D97-AF65-F5344CB8AC3E}">
        <p14:creationId xmlns:p14="http://schemas.microsoft.com/office/powerpoint/2010/main" val="2273829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Introduction</a:t>
            </a:r>
            <a:endParaRPr lang="ru-RU" dirty="0"/>
          </a:p>
        </p:txBody>
      </p:sp>
      <p:sp>
        <p:nvSpPr>
          <p:cNvPr id="3" name="Прямоугольник 2"/>
          <p:cNvSpPr/>
          <p:nvPr/>
        </p:nvSpPr>
        <p:spPr>
          <a:xfrm>
            <a:off x="647564" y="2564904"/>
            <a:ext cx="7848872" cy="3862596"/>
          </a:xfrm>
          <a:prstGeom prst="rect">
            <a:avLst/>
          </a:prstGeom>
        </p:spPr>
        <p:txBody>
          <a:bodyPr wrap="square">
            <a:spAutoFit/>
          </a:bodyPr>
          <a:lstStyle/>
          <a:p>
            <a:pPr marL="742950" lvl="1" indent="-285750">
              <a:buFont typeface="Arial" pitchFamily="34" charset="0"/>
              <a:buChar char="•"/>
            </a:pPr>
            <a:r>
              <a:rPr lang="en-US" dirty="0" smtClean="0"/>
              <a:t>Wu</a:t>
            </a:r>
            <a:r>
              <a:rPr lang="en-US" dirty="0"/>
              <a:t>, Q. International benchmarking of longitudinal train dynamics simulators: benchmarking questions / Qing Wu, Maksym Spiryagin, Colin Cole // Vehicle system dynamics. – </a:t>
            </a:r>
            <a:r>
              <a:rPr lang="en-US" dirty="0">
                <a:solidFill>
                  <a:srgbClr val="FF0000"/>
                </a:solidFill>
              </a:rPr>
              <a:t>2017</a:t>
            </a:r>
            <a:r>
              <a:rPr lang="en-US" dirty="0"/>
              <a:t>. – Vol.55(4). – P. 450-463.</a:t>
            </a:r>
            <a:endParaRPr lang="ru-RU" dirty="0"/>
          </a:p>
          <a:p>
            <a:pPr marL="742950" lvl="1" indent="-285750">
              <a:buFont typeface="Arial" pitchFamily="34" charset="0"/>
              <a:buChar char="•"/>
            </a:pPr>
            <a:r>
              <a:rPr lang="en-US" dirty="0"/>
              <a:t>Wu, Q. International benchmarking of longitudinal train dynamics simulators: results / Qing Wu, Maksym Spiryagin, Colin Cole, Chongyi Chang, Gang Guo, Alexey Sakalo, Wei Wei, Xubao Zhao, Nico Burgelman, Pier Wiersma, Hugues Chollet, Michel Sebes, Amir Shamdani, Stefano Melzi, Federico Cheli, Egidio di Gialleonardoi, Nicola Bosso, Nicolò Zampieri, Shihui Luo, Honghua Wu &amp; Guy-Léon Kaza // Vehicle System Dynamics. – </a:t>
            </a:r>
            <a:r>
              <a:rPr lang="en-US" dirty="0">
                <a:solidFill>
                  <a:srgbClr val="FF0000"/>
                </a:solidFill>
              </a:rPr>
              <a:t>2018</a:t>
            </a:r>
            <a:r>
              <a:rPr lang="en-US" dirty="0"/>
              <a:t>. – V.56(3). – P. 343-365</a:t>
            </a:r>
            <a:r>
              <a:rPr lang="en-US" dirty="0" smtClean="0"/>
              <a:t>.</a:t>
            </a:r>
          </a:p>
          <a:p>
            <a:pPr marL="742950" lvl="1" indent="-285750">
              <a:buFont typeface="Arial" pitchFamily="34" charset="0"/>
              <a:buChar char="•"/>
            </a:pPr>
            <a:r>
              <a:rPr lang="en-US" dirty="0"/>
              <a:t>Wu, Q. Longitudinal train dynamics: an overview. / Qing Wu, Maksym Spiryagin, Colin Cole // Vehicle system dynamics. – </a:t>
            </a:r>
            <a:r>
              <a:rPr lang="en-US" dirty="0">
                <a:solidFill>
                  <a:srgbClr val="FF0000"/>
                </a:solidFill>
              </a:rPr>
              <a:t>2018</a:t>
            </a:r>
            <a:r>
              <a:rPr lang="en-US" dirty="0"/>
              <a:t>. – Vol.54(12). – P. 1688-1714.</a:t>
            </a:r>
            <a:endParaRPr lang="ru-RU" dirty="0"/>
          </a:p>
          <a:p>
            <a:pPr marL="742950" lvl="1" indent="-285750">
              <a:buFont typeface="Arial" pitchFamily="34" charset="0"/>
              <a:buChar char="•"/>
            </a:pPr>
            <a:endParaRPr lang="ru-RU" sz="1100" dirty="0"/>
          </a:p>
        </p:txBody>
      </p:sp>
      <p:sp>
        <p:nvSpPr>
          <p:cNvPr id="4" name="Прямоугольник 3"/>
          <p:cNvSpPr/>
          <p:nvPr/>
        </p:nvSpPr>
        <p:spPr>
          <a:xfrm>
            <a:off x="575556" y="728700"/>
            <a:ext cx="7848872" cy="1754326"/>
          </a:xfrm>
          <a:prstGeom prst="rect">
            <a:avLst/>
          </a:prstGeom>
        </p:spPr>
        <p:txBody>
          <a:bodyPr wrap="square">
            <a:spAutoFit/>
          </a:bodyPr>
          <a:lstStyle/>
          <a:p>
            <a:pPr lvl="1"/>
            <a:r>
              <a:rPr lang="en-US" dirty="0"/>
              <a:t>In 2016-2017 </a:t>
            </a:r>
            <a:r>
              <a:rPr lang="en-US" dirty="0" smtClean="0"/>
              <a:t>the international </a:t>
            </a:r>
            <a:r>
              <a:rPr lang="en-US" dirty="0"/>
              <a:t>benchmarking of longitudinal train dynamics </a:t>
            </a:r>
            <a:r>
              <a:rPr lang="en-US" dirty="0" smtClean="0"/>
              <a:t>simulators was made. Benchmarking was initiated </a:t>
            </a:r>
            <a:r>
              <a:rPr lang="en-US" dirty="0"/>
              <a:t>by the </a:t>
            </a:r>
            <a:r>
              <a:rPr lang="en-US" dirty="0" smtClean="0"/>
              <a:t>Central </a:t>
            </a:r>
            <a:r>
              <a:rPr lang="en-US" dirty="0"/>
              <a:t>Queensland University, Rockhampton, </a:t>
            </a:r>
            <a:r>
              <a:rPr lang="en-US" dirty="0" smtClean="0"/>
              <a:t>Australia. Nine programs from six countries took part in the benchmarking: </a:t>
            </a:r>
            <a:r>
              <a:rPr lang="en-US" dirty="0"/>
              <a:t>TABLDSS, UM, CRE-LTS, TDEAS, PoliTo, TsDyn, CARS, BODYSIM и </a:t>
            </a:r>
            <a:r>
              <a:rPr lang="en-US" dirty="0" smtClean="0"/>
              <a:t>VOCO. Background, models and results are published in the series of papers given below.</a:t>
            </a:r>
            <a:endParaRPr lang="ru-RU" sz="1100" dirty="0"/>
          </a:p>
        </p:txBody>
      </p:sp>
    </p:spTree>
    <p:extLst>
      <p:ext uri="{BB962C8B-B14F-4D97-AF65-F5344CB8AC3E}">
        <p14:creationId xmlns:p14="http://schemas.microsoft.com/office/powerpoint/2010/main" val="24928374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t>Participants of the </a:t>
            </a:r>
            <a:r>
              <a:rPr lang="en-US" dirty="0" smtClean="0"/>
              <a:t>benchmark</a:t>
            </a:r>
            <a:endParaRPr lang="ru-RU" dirty="0"/>
          </a:p>
        </p:txBody>
      </p:sp>
      <p:sp>
        <p:nvSpPr>
          <p:cNvPr id="3" name="Прямоугольник 2"/>
          <p:cNvSpPr/>
          <p:nvPr/>
        </p:nvSpPr>
        <p:spPr>
          <a:xfrm>
            <a:off x="287524" y="612845"/>
            <a:ext cx="8568952" cy="3970318"/>
          </a:xfrm>
          <a:prstGeom prst="rect">
            <a:avLst/>
          </a:prstGeom>
        </p:spPr>
        <p:txBody>
          <a:bodyPr wrap="square">
            <a:spAutoFit/>
          </a:bodyPr>
          <a:lstStyle/>
          <a:p>
            <a:r>
              <a:rPr lang="en-US" dirty="0" smtClean="0"/>
              <a:t>1	Central </a:t>
            </a:r>
            <a:r>
              <a:rPr lang="en-US" dirty="0"/>
              <a:t>Queensland University, Australia </a:t>
            </a:r>
            <a:r>
              <a:rPr lang="en-US" dirty="0" smtClean="0"/>
              <a:t>		CRE-LTS</a:t>
            </a:r>
            <a:endParaRPr lang="en-US" dirty="0"/>
          </a:p>
          <a:p>
            <a:r>
              <a:rPr lang="en-US" dirty="0" smtClean="0"/>
              <a:t>2	China </a:t>
            </a:r>
            <a:r>
              <a:rPr lang="en-US" dirty="0"/>
              <a:t>Academy of Railway Sciences, China </a:t>
            </a:r>
            <a:r>
              <a:rPr lang="en-US" dirty="0" smtClean="0"/>
              <a:t>		CARS</a:t>
            </a:r>
            <a:endParaRPr lang="en-US" dirty="0"/>
          </a:p>
          <a:p>
            <a:r>
              <a:rPr lang="en-US" dirty="0" smtClean="0"/>
              <a:t>3 	Bryansk </a:t>
            </a:r>
            <a:r>
              <a:rPr lang="en-US" dirty="0"/>
              <a:t>State Technical University, Russia &amp; </a:t>
            </a:r>
            <a:endParaRPr lang="en-US" dirty="0" smtClean="0"/>
          </a:p>
          <a:p>
            <a:r>
              <a:rPr lang="en-US" dirty="0" smtClean="0"/>
              <a:t>	Monash </a:t>
            </a:r>
            <a:r>
              <a:rPr lang="en-US" dirty="0"/>
              <a:t>University, Australia </a:t>
            </a:r>
            <a:r>
              <a:rPr lang="en-US" dirty="0" smtClean="0"/>
              <a:t>				UM</a:t>
            </a:r>
            <a:endParaRPr lang="en-US" dirty="0"/>
          </a:p>
          <a:p>
            <a:r>
              <a:rPr lang="en-US" dirty="0" smtClean="0"/>
              <a:t>4	Dalian </a:t>
            </a:r>
            <a:r>
              <a:rPr lang="en-US" dirty="0"/>
              <a:t>Jiaotong University, China </a:t>
            </a:r>
            <a:r>
              <a:rPr lang="en-US" dirty="0" smtClean="0"/>
              <a:t>			TABLDSS</a:t>
            </a:r>
          </a:p>
          <a:p>
            <a:r>
              <a:rPr lang="en-US" dirty="0" smtClean="0"/>
              <a:t>5 	DEKRA Rail, Netherlands &amp; </a:t>
            </a:r>
          </a:p>
          <a:p>
            <a:r>
              <a:rPr lang="en-US" dirty="0" smtClean="0"/>
              <a:t>	Delft University of Technology, Netherlands 		BODYSIM</a:t>
            </a:r>
          </a:p>
          <a:p>
            <a:r>
              <a:rPr lang="fr-FR" dirty="0"/>
              <a:t>6 	Institut </a:t>
            </a:r>
            <a:r>
              <a:rPr lang="fr-FR" dirty="0" smtClean="0"/>
              <a:t>Français </a:t>
            </a:r>
            <a:r>
              <a:rPr lang="fr-FR" dirty="0"/>
              <a:t>des Sciences et Technologies des </a:t>
            </a:r>
            <a:r>
              <a:rPr lang="fr-FR" dirty="0" smtClean="0"/>
              <a:t/>
            </a:r>
            <a:br>
              <a:rPr lang="fr-FR" dirty="0" smtClean="0"/>
            </a:br>
            <a:r>
              <a:rPr lang="fr-FR" dirty="0" smtClean="0"/>
              <a:t>	Transports </a:t>
            </a:r>
            <a:r>
              <a:rPr lang="fr-FR" dirty="0"/>
              <a:t>et de </a:t>
            </a:r>
            <a:r>
              <a:rPr lang="fr-FR" dirty="0" smtClean="0"/>
              <a:t>l’Aménagement </a:t>
            </a:r>
            <a:r>
              <a:rPr lang="fr-FR" dirty="0"/>
              <a:t>des </a:t>
            </a:r>
            <a:r>
              <a:rPr lang="fr-FR" dirty="0" smtClean="0"/>
              <a:t>Réseaux</a:t>
            </a:r>
            <a:r>
              <a:rPr lang="fr-FR" dirty="0"/>
              <a:t>, </a:t>
            </a:r>
            <a:r>
              <a:rPr lang="fr-FR" dirty="0" smtClean="0"/>
              <a:t/>
            </a:r>
            <a:br>
              <a:rPr lang="fr-FR" dirty="0" smtClean="0"/>
            </a:br>
            <a:r>
              <a:rPr lang="fr-FR" dirty="0" smtClean="0"/>
              <a:t>	France </a:t>
            </a:r>
            <a:r>
              <a:rPr lang="fr-FR" dirty="0"/>
              <a:t>&amp; Université de Technologie de</a:t>
            </a:r>
          </a:p>
          <a:p>
            <a:r>
              <a:rPr lang="en-US" dirty="0" smtClean="0"/>
              <a:t>	</a:t>
            </a:r>
            <a:r>
              <a:rPr lang="en-US" dirty="0" err="1" smtClean="0"/>
              <a:t>Compiègne</a:t>
            </a:r>
            <a:r>
              <a:rPr lang="en-US" dirty="0"/>
              <a:t>, </a:t>
            </a:r>
            <a:r>
              <a:rPr lang="en-US" dirty="0" smtClean="0"/>
              <a:t>France					VOCO</a:t>
            </a:r>
            <a:endParaRPr lang="en-US" dirty="0"/>
          </a:p>
          <a:p>
            <a:r>
              <a:rPr lang="it-IT" dirty="0"/>
              <a:t>7 </a:t>
            </a:r>
            <a:r>
              <a:rPr lang="it-IT" dirty="0" smtClean="0"/>
              <a:t>	Politecnico </a:t>
            </a:r>
            <a:r>
              <a:rPr lang="it-IT" dirty="0"/>
              <a:t>di Milano, Italy </a:t>
            </a:r>
            <a:r>
              <a:rPr lang="it-IT" dirty="0" smtClean="0"/>
              <a:t>				TsDyn</a:t>
            </a:r>
            <a:endParaRPr lang="it-IT" dirty="0"/>
          </a:p>
          <a:p>
            <a:r>
              <a:rPr lang="it-IT" dirty="0"/>
              <a:t>8 </a:t>
            </a:r>
            <a:r>
              <a:rPr lang="it-IT" dirty="0" smtClean="0"/>
              <a:t>	Politecnico </a:t>
            </a:r>
            <a:r>
              <a:rPr lang="it-IT" dirty="0"/>
              <a:t>di Torino, Italy </a:t>
            </a:r>
            <a:r>
              <a:rPr lang="it-IT" dirty="0" smtClean="0"/>
              <a:t>				PoliTo (SIMPACK)</a:t>
            </a:r>
            <a:endParaRPr lang="it-IT" dirty="0"/>
          </a:p>
          <a:p>
            <a:r>
              <a:rPr lang="en-US" dirty="0"/>
              <a:t>9 </a:t>
            </a:r>
            <a:r>
              <a:rPr lang="en-US" dirty="0" smtClean="0"/>
              <a:t>	Southwest </a:t>
            </a:r>
            <a:r>
              <a:rPr lang="en-US" dirty="0"/>
              <a:t>Jiaotong University, China </a:t>
            </a:r>
            <a:r>
              <a:rPr lang="en-US" dirty="0" smtClean="0"/>
              <a:t>			TDEAS</a:t>
            </a:r>
            <a:endParaRPr lang="ru-RU" dirty="0"/>
          </a:p>
        </p:txBody>
      </p:sp>
    </p:spTree>
    <p:extLst>
      <p:ext uri="{BB962C8B-B14F-4D97-AF65-F5344CB8AC3E}">
        <p14:creationId xmlns:p14="http://schemas.microsoft.com/office/powerpoint/2010/main" val="15700069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Source data: 4 train configurations</a:t>
            </a:r>
            <a:endParaRPr lang="ru-RU" dirty="0"/>
          </a:p>
        </p:txBody>
      </p:sp>
      <p:sp>
        <p:nvSpPr>
          <p:cNvPr id="3" name="Прямоугольник 2"/>
          <p:cNvSpPr/>
          <p:nvPr/>
        </p:nvSpPr>
        <p:spPr>
          <a:xfrm>
            <a:off x="755576" y="1340768"/>
            <a:ext cx="7632848" cy="1938992"/>
          </a:xfrm>
          <a:prstGeom prst="rect">
            <a:avLst/>
          </a:prstGeom>
        </p:spPr>
        <p:txBody>
          <a:bodyPr wrap="square">
            <a:spAutoFit/>
          </a:bodyPr>
          <a:lstStyle/>
          <a:p>
            <a:r>
              <a:rPr lang="en-US" sz="2400" b="1" dirty="0"/>
              <a:t>Configuration </a:t>
            </a:r>
            <a:r>
              <a:rPr lang="en-US" sz="2400" b="1" dirty="0" smtClean="0"/>
              <a:t>	Specification</a:t>
            </a:r>
            <a:endParaRPr lang="en-US" sz="2400" b="1" dirty="0"/>
          </a:p>
          <a:p>
            <a:r>
              <a:rPr lang="fr-FR" sz="2400" dirty="0"/>
              <a:t>Train 1 </a:t>
            </a:r>
            <a:r>
              <a:rPr lang="fr-FR" sz="2400" dirty="0" smtClean="0"/>
              <a:t>		2 </a:t>
            </a:r>
            <a:r>
              <a:rPr lang="fr-FR" sz="2400" dirty="0"/>
              <a:t>locos </a:t>
            </a:r>
            <a:r>
              <a:rPr lang="fr-FR" sz="2400" dirty="0" smtClean="0"/>
              <a:t>+ 50 </a:t>
            </a:r>
            <a:r>
              <a:rPr lang="fr-FR" sz="2400" dirty="0"/>
              <a:t>wagons </a:t>
            </a:r>
          </a:p>
          <a:p>
            <a:r>
              <a:rPr lang="en-US" sz="2400" dirty="0"/>
              <a:t>Train 2 </a:t>
            </a:r>
            <a:r>
              <a:rPr lang="en-US" sz="2400" dirty="0" smtClean="0"/>
              <a:t>		2 </a:t>
            </a:r>
            <a:r>
              <a:rPr lang="en-US" sz="2400" dirty="0"/>
              <a:t>locos </a:t>
            </a:r>
            <a:r>
              <a:rPr lang="en-US" sz="2400" dirty="0" smtClean="0"/>
              <a:t>+ 50 </a:t>
            </a:r>
            <a:r>
              <a:rPr lang="en-US" sz="2400" dirty="0"/>
              <a:t>wagons </a:t>
            </a:r>
            <a:r>
              <a:rPr lang="en-US" sz="2400" dirty="0" smtClean="0"/>
              <a:t>+</a:t>
            </a:r>
            <a:r>
              <a:rPr lang="en-US" sz="2400" dirty="0"/>
              <a:t>2 locos </a:t>
            </a:r>
            <a:r>
              <a:rPr lang="en-US" sz="2400" dirty="0" smtClean="0"/>
              <a:t>+ 50 </a:t>
            </a:r>
            <a:r>
              <a:rPr lang="en-US" sz="2400" dirty="0"/>
              <a:t>wagons </a:t>
            </a:r>
          </a:p>
          <a:p>
            <a:r>
              <a:rPr lang="fr-FR" sz="2400" dirty="0"/>
              <a:t>Train 3 </a:t>
            </a:r>
            <a:r>
              <a:rPr lang="fr-FR" sz="2400" dirty="0" smtClean="0"/>
              <a:t>		3 </a:t>
            </a:r>
            <a:r>
              <a:rPr lang="fr-FR" sz="2400" dirty="0"/>
              <a:t>locos </a:t>
            </a:r>
            <a:r>
              <a:rPr lang="fr-FR" sz="2400" dirty="0" smtClean="0"/>
              <a:t>+ 240 </a:t>
            </a:r>
            <a:r>
              <a:rPr lang="fr-FR" sz="2400" dirty="0"/>
              <a:t>wagons </a:t>
            </a:r>
            <a:endParaRPr lang="fr-FR" sz="2400" dirty="0" smtClean="0"/>
          </a:p>
          <a:p>
            <a:r>
              <a:rPr lang="en-US" sz="2400" dirty="0" smtClean="0"/>
              <a:t>Train </a:t>
            </a:r>
            <a:r>
              <a:rPr lang="en-US" sz="2400" dirty="0"/>
              <a:t>4 </a:t>
            </a:r>
            <a:r>
              <a:rPr lang="en-US" sz="2400" dirty="0" smtClean="0"/>
              <a:t>		2 </a:t>
            </a:r>
            <a:r>
              <a:rPr lang="en-US" sz="2400" dirty="0"/>
              <a:t>locos </a:t>
            </a:r>
            <a:r>
              <a:rPr lang="en-US" sz="2400" dirty="0" smtClean="0"/>
              <a:t>+ 120 </a:t>
            </a:r>
            <a:r>
              <a:rPr lang="en-US" sz="2400" dirty="0"/>
              <a:t>wagons </a:t>
            </a:r>
            <a:r>
              <a:rPr lang="en-US" sz="2400" dirty="0" smtClean="0"/>
              <a:t>+ </a:t>
            </a:r>
            <a:r>
              <a:rPr lang="en-US" sz="2400" dirty="0"/>
              <a:t>1 loco </a:t>
            </a:r>
            <a:r>
              <a:rPr lang="en-US" sz="2400" dirty="0" smtClean="0"/>
              <a:t>+ 120 wagons</a:t>
            </a:r>
            <a:endParaRPr lang="ru-RU" sz="24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337" y="4257092"/>
            <a:ext cx="8577326" cy="11988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03848" y="5625244"/>
            <a:ext cx="5397760" cy="369332"/>
          </a:xfrm>
          <a:prstGeom prst="rect">
            <a:avLst/>
          </a:prstGeom>
          <a:noFill/>
        </p:spPr>
        <p:txBody>
          <a:bodyPr wrap="none" rtlCol="0">
            <a:spAutoFit/>
          </a:bodyPr>
          <a:lstStyle/>
          <a:p>
            <a:r>
              <a:rPr lang="en-US" dirty="0" smtClean="0"/>
              <a:t>4</a:t>
            </a:r>
            <a:r>
              <a:rPr lang="en-US" baseline="30000" dirty="0" smtClean="0"/>
              <a:t>th</a:t>
            </a:r>
            <a:r>
              <a:rPr lang="en-US" dirty="0" smtClean="0"/>
              <a:t> train configuration in Universal Mechanism software</a:t>
            </a:r>
            <a:endParaRPr lang="ru-RU" dirty="0"/>
          </a:p>
        </p:txBody>
      </p:sp>
      <p:sp>
        <p:nvSpPr>
          <p:cNvPr id="5" name="TextBox 4"/>
          <p:cNvSpPr txBox="1"/>
          <p:nvPr/>
        </p:nvSpPr>
        <p:spPr>
          <a:xfrm>
            <a:off x="701581" y="620688"/>
            <a:ext cx="7740837" cy="461665"/>
          </a:xfrm>
          <a:prstGeom prst="rect">
            <a:avLst/>
          </a:prstGeom>
          <a:noFill/>
        </p:spPr>
        <p:txBody>
          <a:bodyPr wrap="none" rtlCol="0">
            <a:spAutoFit/>
          </a:bodyPr>
          <a:lstStyle/>
          <a:p>
            <a:r>
              <a:rPr lang="en-US" sz="2400" dirty="0" smtClean="0"/>
              <a:t>Totally 4 train configurations were considered and compared</a:t>
            </a:r>
            <a:endParaRPr lang="ru-RU" sz="2400" dirty="0"/>
          </a:p>
        </p:txBody>
      </p:sp>
    </p:spTree>
    <p:extLst>
      <p:ext uri="{BB962C8B-B14F-4D97-AF65-F5344CB8AC3E}">
        <p14:creationId xmlns:p14="http://schemas.microsoft.com/office/powerpoint/2010/main" val="4000907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Source data: Miner SL-76 draft gear</a:t>
            </a:r>
            <a:endParaRPr lang="ru-RU" dirty="0"/>
          </a:p>
        </p:txBody>
      </p:sp>
      <p:pic>
        <p:nvPicPr>
          <p:cNvPr id="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792870"/>
            <a:ext cx="3306992" cy="52722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9575" y="517708"/>
            <a:ext cx="4674960" cy="57117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78562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Source data: track elevation</a:t>
            </a:r>
            <a:endParaRPr lang="ru-RU"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772816"/>
            <a:ext cx="9144000" cy="38715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067526" y="872716"/>
            <a:ext cx="3008965" cy="738664"/>
          </a:xfrm>
          <a:prstGeom prst="rect">
            <a:avLst/>
          </a:prstGeom>
          <a:noFill/>
        </p:spPr>
        <p:txBody>
          <a:bodyPr wrap="none" rtlCol="0">
            <a:spAutoFit/>
          </a:bodyPr>
          <a:lstStyle/>
          <a:p>
            <a:pPr algn="ctr"/>
            <a:r>
              <a:rPr lang="en-US" sz="2400" dirty="0" smtClean="0"/>
              <a:t>Track elevation</a:t>
            </a:r>
          </a:p>
          <a:p>
            <a:pPr algn="ctr"/>
            <a:r>
              <a:rPr lang="ru-RU" dirty="0" smtClean="0">
                <a:solidFill>
                  <a:schemeClr val="tx1">
                    <a:lumMod val="50000"/>
                    <a:lumOff val="50000"/>
                  </a:schemeClr>
                </a:solidFill>
              </a:rPr>
              <a:t>Вертикальный профиль пути</a:t>
            </a:r>
            <a:endParaRPr lang="ru-RU" dirty="0">
              <a:solidFill>
                <a:schemeClr val="tx1">
                  <a:lumMod val="50000"/>
                  <a:lumOff val="50000"/>
                </a:schemeClr>
              </a:solidFill>
            </a:endParaRPr>
          </a:p>
        </p:txBody>
      </p:sp>
    </p:spTree>
    <p:extLst>
      <p:ext uri="{BB962C8B-B14F-4D97-AF65-F5344CB8AC3E}">
        <p14:creationId xmlns:p14="http://schemas.microsoft.com/office/powerpoint/2010/main" val="42520490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Source data: track curvature</a:t>
            </a:r>
            <a:endParaRPr lang="ru-RU"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844824"/>
            <a:ext cx="9144001" cy="3787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518801" y="872716"/>
            <a:ext cx="2106410" cy="738664"/>
          </a:xfrm>
          <a:prstGeom prst="rect">
            <a:avLst/>
          </a:prstGeom>
          <a:noFill/>
        </p:spPr>
        <p:txBody>
          <a:bodyPr wrap="none" rtlCol="0">
            <a:spAutoFit/>
          </a:bodyPr>
          <a:lstStyle/>
          <a:p>
            <a:pPr algn="ctr"/>
            <a:r>
              <a:rPr lang="en-US" sz="2400" dirty="0" smtClean="0"/>
              <a:t>Track curvature</a:t>
            </a:r>
          </a:p>
          <a:p>
            <a:pPr algn="ctr"/>
            <a:r>
              <a:rPr lang="ru-RU" dirty="0" smtClean="0">
                <a:solidFill>
                  <a:schemeClr val="tx1">
                    <a:lumMod val="50000"/>
                    <a:lumOff val="50000"/>
                  </a:schemeClr>
                </a:solidFill>
              </a:rPr>
              <a:t>Кривизна пути</a:t>
            </a:r>
            <a:endParaRPr lang="ru-RU" dirty="0">
              <a:solidFill>
                <a:schemeClr val="tx1">
                  <a:lumMod val="50000"/>
                  <a:lumOff val="50000"/>
                </a:schemeClr>
              </a:solidFill>
            </a:endParaRPr>
          </a:p>
        </p:txBody>
      </p:sp>
    </p:spTree>
    <p:extLst>
      <p:ext uri="{BB962C8B-B14F-4D97-AF65-F5344CB8AC3E}">
        <p14:creationId xmlns:p14="http://schemas.microsoft.com/office/powerpoint/2010/main" val="3489864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Source data: reconstructed track plan</a:t>
            </a:r>
            <a:endParaRPr lang="ru-RU"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59732" y="1347031"/>
            <a:ext cx="4824536" cy="48840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903081" y="512676"/>
            <a:ext cx="3337837" cy="738664"/>
          </a:xfrm>
          <a:prstGeom prst="rect">
            <a:avLst/>
          </a:prstGeom>
          <a:noFill/>
        </p:spPr>
        <p:txBody>
          <a:bodyPr wrap="none" rtlCol="0">
            <a:spAutoFit/>
          </a:bodyPr>
          <a:lstStyle/>
          <a:p>
            <a:pPr algn="ctr"/>
            <a:r>
              <a:rPr lang="en-US" sz="2400" dirty="0" smtClean="0"/>
              <a:t>Reconstructed track plan</a:t>
            </a:r>
          </a:p>
          <a:p>
            <a:pPr algn="ctr"/>
            <a:r>
              <a:rPr lang="ru-RU" dirty="0" smtClean="0">
                <a:solidFill>
                  <a:schemeClr val="tx1">
                    <a:lumMod val="50000"/>
                    <a:lumOff val="50000"/>
                  </a:schemeClr>
                </a:solidFill>
              </a:rPr>
              <a:t>Воссозданный план пути</a:t>
            </a:r>
            <a:endParaRPr lang="ru-RU" dirty="0">
              <a:solidFill>
                <a:schemeClr val="tx1">
                  <a:lumMod val="50000"/>
                  <a:lumOff val="50000"/>
                </a:schemeClr>
              </a:solidFill>
            </a:endParaRPr>
          </a:p>
        </p:txBody>
      </p:sp>
    </p:spTree>
    <p:extLst>
      <p:ext uri="{BB962C8B-B14F-4D97-AF65-F5344CB8AC3E}">
        <p14:creationId xmlns:p14="http://schemas.microsoft.com/office/powerpoint/2010/main" val="6498418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Source data: traction and braking characteristics</a:t>
            </a:r>
            <a:endParaRPr lang="ru-RU"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686120"/>
            <a:ext cx="4536504" cy="34773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6016" y="1765764"/>
            <a:ext cx="4425305" cy="33914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16546" y="1088740"/>
            <a:ext cx="3049232" cy="738664"/>
          </a:xfrm>
          <a:prstGeom prst="rect">
            <a:avLst/>
          </a:prstGeom>
          <a:noFill/>
        </p:spPr>
        <p:txBody>
          <a:bodyPr wrap="none" rtlCol="0">
            <a:spAutoFit/>
          </a:bodyPr>
          <a:lstStyle/>
          <a:p>
            <a:pPr algn="ctr"/>
            <a:r>
              <a:rPr lang="en-US" sz="2400" dirty="0" smtClean="0"/>
              <a:t>Traction characteristics</a:t>
            </a:r>
          </a:p>
          <a:p>
            <a:pPr algn="ctr"/>
            <a:r>
              <a:rPr lang="ru-RU" dirty="0" smtClean="0">
                <a:solidFill>
                  <a:schemeClr val="tx1">
                    <a:lumMod val="50000"/>
                    <a:lumOff val="50000"/>
                  </a:schemeClr>
                </a:solidFill>
              </a:rPr>
              <a:t>Тяговые характеристики</a:t>
            </a:r>
            <a:endParaRPr lang="ru-RU" dirty="0">
              <a:solidFill>
                <a:schemeClr val="tx1">
                  <a:lumMod val="50000"/>
                  <a:lumOff val="50000"/>
                </a:schemeClr>
              </a:solidFill>
            </a:endParaRPr>
          </a:p>
        </p:txBody>
      </p:sp>
      <p:sp>
        <p:nvSpPr>
          <p:cNvPr id="7" name="TextBox 6"/>
          <p:cNvSpPr txBox="1"/>
          <p:nvPr/>
        </p:nvSpPr>
        <p:spPr>
          <a:xfrm>
            <a:off x="5383138" y="1088740"/>
            <a:ext cx="2973763" cy="738664"/>
          </a:xfrm>
          <a:prstGeom prst="rect">
            <a:avLst/>
          </a:prstGeom>
          <a:noFill/>
        </p:spPr>
        <p:txBody>
          <a:bodyPr wrap="none" rtlCol="0">
            <a:spAutoFit/>
          </a:bodyPr>
          <a:lstStyle/>
          <a:p>
            <a:r>
              <a:rPr lang="en-US" sz="2400" dirty="0" smtClean="0"/>
              <a:t>Braking characteristics</a:t>
            </a:r>
            <a:endParaRPr lang="ru-RU" sz="2400" dirty="0" smtClean="0"/>
          </a:p>
          <a:p>
            <a:pPr algn="ctr"/>
            <a:r>
              <a:rPr lang="ru-RU" dirty="0" smtClean="0">
                <a:solidFill>
                  <a:schemeClr val="tx1">
                    <a:lumMod val="50000"/>
                    <a:lumOff val="50000"/>
                  </a:schemeClr>
                </a:solidFill>
              </a:rPr>
              <a:t>Тормозные характеристики</a:t>
            </a:r>
            <a:endParaRPr lang="ru-RU" dirty="0">
              <a:solidFill>
                <a:schemeClr val="tx1">
                  <a:lumMod val="50000"/>
                  <a:lumOff val="50000"/>
                </a:schemeClr>
              </a:solidFill>
            </a:endParaRPr>
          </a:p>
        </p:txBody>
      </p:sp>
    </p:spTree>
    <p:extLst>
      <p:ext uri="{BB962C8B-B14F-4D97-AF65-F5344CB8AC3E}">
        <p14:creationId xmlns:p14="http://schemas.microsoft.com/office/powerpoint/2010/main" val="197137165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2974</TotalTime>
  <Words>553</Words>
  <Application>Microsoft Office PowerPoint</Application>
  <PresentationFormat>Экран (4:3)</PresentationFormat>
  <Paragraphs>84</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Roman Kovalev, Alexey Sakalo</vt:lpstr>
      <vt:lpstr>Introduction</vt:lpstr>
      <vt:lpstr>Participants of the benchmark</vt:lpstr>
      <vt:lpstr>Source data: 4 train configurations</vt:lpstr>
      <vt:lpstr>Source data: Miner SL-76 draft gear</vt:lpstr>
      <vt:lpstr>Source data: track elevation</vt:lpstr>
      <vt:lpstr>Source data: track curvature</vt:lpstr>
      <vt:lpstr>Source data: reconstructed track plan</vt:lpstr>
      <vt:lpstr>Source data: traction and braking characteristics</vt:lpstr>
      <vt:lpstr>Source data: driving control</vt:lpstr>
      <vt:lpstr>Simulation results: Maximum in-train forces (Train 1)</vt:lpstr>
      <vt:lpstr>Simulation results: 10th in-train force in time domain</vt:lpstr>
      <vt:lpstr>Simulation results: draft gear force diagram (force vs. deflection)</vt:lpstr>
      <vt:lpstr>Simulation results: Maximum in-train forces (Train 2)</vt:lpstr>
      <vt:lpstr>Simulation results: Maximum in-train forces (Train 3)</vt:lpstr>
      <vt:lpstr>Simulation results: Maximum in-train forces (Train 4)</vt:lpstr>
      <vt:lpstr>Numerical simulation: conventional and parallel Park method</vt:lpstr>
      <vt:lpstr>Conclusions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AleX</dc:creator>
  <cp:lastModifiedBy>Kovalev</cp:lastModifiedBy>
  <cp:revision>154</cp:revision>
  <cp:lastPrinted>2018-04-01T16:21:05Z</cp:lastPrinted>
  <dcterms:created xsi:type="dcterms:W3CDTF">2014-04-06T16:48:39Z</dcterms:created>
  <dcterms:modified xsi:type="dcterms:W3CDTF">2018-04-01T16:48:19Z</dcterms:modified>
</cp:coreProperties>
</file>