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8" r:id="rId2"/>
    <p:sldId id="274" r:id="rId3"/>
    <p:sldId id="277" r:id="rId4"/>
    <p:sldId id="278" r:id="rId5"/>
    <p:sldId id="275" r:id="rId6"/>
    <p:sldId id="276" r:id="rId7"/>
    <p:sldId id="264" r:id="rId8"/>
    <p:sldId id="265" r:id="rId9"/>
    <p:sldId id="266" r:id="rId10"/>
    <p:sldId id="279" r:id="rId11"/>
    <p:sldId id="267" r:id="rId12"/>
    <p:sldId id="268" r:id="rId13"/>
    <p:sldId id="269" r:id="rId14"/>
    <p:sldId id="272" r:id="rId15"/>
    <p:sldId id="270" r:id="rId16"/>
    <p:sldId id="271" r:id="rId17"/>
    <p:sldId id="273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3300"/>
    <a:srgbClr val="FF6600"/>
    <a:srgbClr val="0000FF"/>
    <a:srgbClr val="00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75" autoAdjust="0"/>
  </p:normalViewPr>
  <p:slideViewPr>
    <p:cSldViewPr>
      <p:cViewPr>
        <p:scale>
          <a:sx n="100" d="100"/>
          <a:sy n="100" d="100"/>
        </p:scale>
        <p:origin x="-936" y="-10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846" y="-77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01742-C946-431C-AB63-BAB42AA208E4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777D0-74D8-49BF-9EC1-2EF6D81E7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01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A593D-6B36-419D-A928-972BAF056E65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1CEAD-5898-43CC-AFB5-D0AC0EC0A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4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charset="0"/>
              </a:rPr>
              <a:t>  </a:t>
            </a:r>
          </a:p>
          <a:p>
            <a:endParaRPr lang="ru-RU" altLang="ru-RU" smtClean="0">
              <a:latin typeface="Arial" charset="0"/>
            </a:endParaRPr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E3D9FE9B-221D-45DA-9CA7-9BDFA0153A20}" type="slidenum">
              <a:rPr lang="en-US" altLang="ru-RU" sz="1200" smtClean="0"/>
              <a:pPr algn="r" eaLnBrk="1" hangingPunct="1"/>
              <a:t>1</a:t>
            </a:fld>
            <a:endParaRPr lang="en-US" altLang="ru-RU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charset="0"/>
              </a:rPr>
              <a:t>  </a:t>
            </a:r>
          </a:p>
          <a:p>
            <a:endParaRPr lang="ru-RU" altLang="ru-RU" smtClean="0">
              <a:latin typeface="Arial" charset="0"/>
            </a:endParaRPr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E3D9FE9B-221D-45DA-9CA7-9BDFA0153A20}" type="slidenum">
              <a:rPr lang="en-US" altLang="ru-RU" sz="1200" smtClean="0"/>
              <a:pPr algn="r" eaLnBrk="1" hangingPunct="1"/>
              <a:t>18</a:t>
            </a:fld>
            <a:endParaRPr lang="en-US" alt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919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747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042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95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898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903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381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19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umid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" y="6333265"/>
            <a:ext cx="1041140" cy="52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 userDrawn="1"/>
        </p:nvCxnSpPr>
        <p:spPr>
          <a:xfrm>
            <a:off x="1115616" y="6333265"/>
            <a:ext cx="80283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1079612" y="6333265"/>
            <a:ext cx="7586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IV  International Scientific and Technical Workshop </a:t>
            </a:r>
          </a:p>
          <a:p>
            <a:r>
              <a:rPr lang="en-US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“Computer simulation in railway transport: dynamics, strength, wear” 3-4 April 2018</a:t>
            </a:r>
            <a:r>
              <a:rPr lang="en-US" sz="1400" b="0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ru-RU" sz="1400" b="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0" dirty="0" smtClean="0">
                <a:solidFill>
                  <a:schemeClr val="tx2">
                    <a:lumMod val="75000"/>
                  </a:schemeClr>
                </a:solidFill>
              </a:rPr>
              <a:t>Bryansk, Russia</a:t>
            </a:r>
            <a:r>
              <a:rPr lang="ru-RU" sz="1400" b="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1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2469" y="404664"/>
            <a:ext cx="9141531" cy="0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547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130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164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84FDC-B181-486A-9AED-CC186CD01DAF}" type="datetimeFigureOut">
              <a:rPr lang="ru-RU" smtClean="0"/>
              <a:t>02.04.2018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595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8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4.bin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2.wmf"/><Relationship Id="rId5" Type="http://schemas.openxmlformats.org/officeDocument/2006/relationships/image" Target="../media/image23.png"/><Relationship Id="rId10" Type="http://schemas.openxmlformats.org/officeDocument/2006/relationships/oleObject" Target="../embeddings/oleObject7.bin"/><Relationship Id="rId4" Type="http://schemas.openxmlformats.org/officeDocument/2006/relationships/image" Target="../media/image19.wmf"/><Relationship Id="rId9" Type="http://schemas.openxmlformats.org/officeDocument/2006/relationships/image" Target="../media/image21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oleObject" Target="../embeddings/oleObject8.bin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Рисунок 4" descr="umi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338" y="541338"/>
            <a:ext cx="27781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69" y="1941513"/>
            <a:ext cx="91415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imulation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maglev trains in 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Universal Mechanism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software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65472" y="3483175"/>
            <a:ext cx="39516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Dmitry </a:t>
            </a:r>
            <a:r>
              <a:rPr lang="en-US" dirty="0" err="1" smtClean="0"/>
              <a:t>Pogorelov</a:t>
            </a:r>
            <a:endParaRPr lang="ru-RU" dirty="0" smtClean="0"/>
          </a:p>
          <a:p>
            <a:pPr algn="ctr"/>
            <a:r>
              <a:rPr lang="en-US" dirty="0" smtClean="0"/>
              <a:t>Laboratory of Computational Mechanics</a:t>
            </a:r>
            <a:endParaRPr lang="ru-RU" dirty="0" smtClean="0"/>
          </a:p>
          <a:p>
            <a:pPr algn="ctr"/>
            <a:r>
              <a:rPr lang="en-US" dirty="0" smtClean="0"/>
              <a:t>Bryansk State Technical University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6272" y="4413537"/>
            <a:ext cx="83352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Maglev systems: personal </a:t>
            </a:r>
            <a:r>
              <a:rPr lang="en-US" sz="2000" dirty="0" smtClean="0"/>
              <a:t>experience </a:t>
            </a:r>
            <a:endParaRPr lang="ru-RU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EMS </a:t>
            </a:r>
            <a:r>
              <a:rPr lang="en-US" sz="2000" dirty="0" smtClean="0"/>
              <a:t>and EDS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Development of maglev vehicle models in UM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Dynamic analysis of maglev systems in UM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3132060"/>
            <a:ext cx="91415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Моделирование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динамики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поездов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магнитной подвеске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ПК "</a:t>
            </a:r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Универсальный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9962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74" y="1347800"/>
            <a:ext cx="73850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Development of maglev vehicle models in UM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4085" y="5671204"/>
            <a:ext cx="28345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The model is delivered with UM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23828" y="620688"/>
            <a:ext cx="3775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Example of a 6-bogie maglev vehicle model</a:t>
            </a:r>
          </a:p>
          <a:p>
            <a:pPr algn="ctr"/>
            <a:r>
              <a:rPr lang="en-US" sz="1600" dirty="0" smtClean="0"/>
              <a:t>79 bodies, 162 DOF</a:t>
            </a:r>
          </a:p>
        </p:txBody>
      </p:sp>
    </p:spTree>
    <p:extLst>
      <p:ext uri="{BB962C8B-B14F-4D97-AF65-F5344CB8AC3E}">
        <p14:creationId xmlns:p14="http://schemas.microsoft.com/office/powerpoint/2010/main" val="775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Model of controlled </a:t>
            </a:r>
            <a:r>
              <a:rPr lang="en-US" sz="2000" dirty="0" smtClean="0"/>
              <a:t>electromagnet implemented in UM</a:t>
            </a:r>
            <a:endParaRPr lang="ru-RU" sz="2000" dirty="0"/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251" y="764704"/>
            <a:ext cx="4890770" cy="258000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773056" y="3465004"/>
            <a:ext cx="17721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Single pole magnet</a:t>
            </a:r>
            <a:endParaRPr lang="ru-RU" sz="16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044854"/>
              </p:ext>
            </p:extLst>
          </p:nvPr>
        </p:nvGraphicFramePr>
        <p:xfrm>
          <a:off x="2613612" y="3827431"/>
          <a:ext cx="3149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5" name="Формула" r:id="rId4" imgW="3149280" imgH="596880" progId="Equation.3">
                  <p:embed/>
                </p:oleObj>
              </mc:Choice>
              <mc:Fallback>
                <p:oleObj name="Формула" r:id="rId4" imgW="3149280" imgH="5968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3612" y="3827431"/>
                        <a:ext cx="31496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79004" y="3971304"/>
            <a:ext cx="13031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Magnet force</a:t>
            </a:r>
            <a:endParaRPr lang="ru-RU" sz="1600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342129"/>
              </p:ext>
            </p:extLst>
          </p:nvPr>
        </p:nvGraphicFramePr>
        <p:xfrm>
          <a:off x="2636339" y="4584402"/>
          <a:ext cx="288607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6" name="Формула" r:id="rId6" imgW="2908080" imgH="495000" progId="Equation.3">
                  <p:embed/>
                </p:oleObj>
              </mc:Choice>
              <mc:Fallback>
                <p:oleObj name="Формула" r:id="rId6" imgW="2908080" imgH="495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6339" y="4584402"/>
                        <a:ext cx="2886075" cy="498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579004" y="4642762"/>
            <a:ext cx="16014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Voltage equation</a:t>
            </a:r>
            <a:endParaRPr lang="ru-RU" sz="1600" dirty="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755985"/>
              </p:ext>
            </p:extLst>
          </p:nvPr>
        </p:nvGraphicFramePr>
        <p:xfrm>
          <a:off x="2627784" y="5250801"/>
          <a:ext cx="3284537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7" name="Формула" r:id="rId8" imgW="3314520" imgH="812520" progId="Equation.3">
                  <p:embed/>
                </p:oleObj>
              </mc:Choice>
              <mc:Fallback>
                <p:oleObj name="Формула" r:id="rId8" imgW="3314520" imgH="81252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5250801"/>
                        <a:ext cx="3284537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79004" y="5337211"/>
            <a:ext cx="16857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</a:t>
            </a:r>
            <a:r>
              <a:rPr lang="ru-RU" dirty="0" err="1" smtClean="0"/>
              <a:t>agnet</a:t>
            </a:r>
            <a:r>
              <a:rPr lang="ru-RU" dirty="0" smtClean="0"/>
              <a:t> </a:t>
            </a:r>
            <a:r>
              <a:rPr lang="ru-RU" dirty="0" err="1"/>
              <a:t>control</a:t>
            </a:r>
            <a:r>
              <a:rPr lang="ru-RU" dirty="0"/>
              <a:t> </a:t>
            </a:r>
            <a:endParaRPr lang="en-US" dirty="0" smtClean="0"/>
          </a:p>
          <a:p>
            <a:r>
              <a:rPr lang="ru-RU" dirty="0" err="1" smtClean="0"/>
              <a:t>model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739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latin typeface="Cambria Math" pitchFamily="18" charset="0"/>
                <a:ea typeface="Cambria Math" pitchFamily="18" charset="0"/>
              </a:rPr>
              <a:t>Model of controlled electromagnet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51820" y="575152"/>
            <a:ext cx="3564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Stability analysis with 1 DOF model </a:t>
            </a:r>
            <a:endParaRPr lang="ru-RU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48921"/>
              </p:ext>
            </p:extLst>
          </p:nvPr>
        </p:nvGraphicFramePr>
        <p:xfrm>
          <a:off x="1403648" y="1052736"/>
          <a:ext cx="36957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1" name="Формула" r:id="rId3" imgW="3695400" imgH="939600" progId="Equation.3">
                  <p:embed/>
                </p:oleObj>
              </mc:Choice>
              <mc:Fallback>
                <p:oleObj name="Формула" r:id="rId3" imgW="3695400" imgH="939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052736"/>
                        <a:ext cx="3695700" cy="96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036" y="946600"/>
            <a:ext cx="2090770" cy="110375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921263"/>
              </p:ext>
            </p:extLst>
          </p:nvPr>
        </p:nvGraphicFramePr>
        <p:xfrm>
          <a:off x="2073593" y="2483803"/>
          <a:ext cx="15875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" name="Формула" r:id="rId6" imgW="1587240" imgH="583920" progId="Equation.3">
                  <p:embed/>
                </p:oleObj>
              </mc:Choice>
              <mc:Fallback>
                <p:oleObj name="Формула" r:id="rId6" imgW="1587240" imgH="5839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3593" y="2483803"/>
                        <a:ext cx="15875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23528" y="2564904"/>
            <a:ext cx="1782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Time constants</a:t>
            </a:r>
            <a:endParaRPr lang="ru-RU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798892"/>
              </p:ext>
            </p:extLst>
          </p:nvPr>
        </p:nvGraphicFramePr>
        <p:xfrm>
          <a:off x="4092575" y="3192463"/>
          <a:ext cx="28384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" name="Формула" r:id="rId8" imgW="2819160" imgH="558720" progId="Equation.3">
                  <p:embed/>
                </p:oleObj>
              </mc:Choice>
              <mc:Fallback>
                <p:oleObj name="Формула" r:id="rId8" imgW="2819160" imgH="55872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2575" y="3192463"/>
                        <a:ext cx="2838450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30620" y="3246120"/>
            <a:ext cx="3359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</a:t>
            </a:r>
            <a:r>
              <a:rPr lang="ru-RU" dirty="0" err="1" smtClean="0"/>
              <a:t>imensionless</a:t>
            </a:r>
            <a:r>
              <a:rPr lang="ru-RU" dirty="0" smtClean="0"/>
              <a:t> </a:t>
            </a:r>
            <a:r>
              <a:rPr lang="ru-RU" dirty="0" err="1"/>
              <a:t>control</a:t>
            </a:r>
            <a:r>
              <a:rPr lang="ru-RU" dirty="0"/>
              <a:t> </a:t>
            </a:r>
            <a:r>
              <a:rPr lang="ru-RU" dirty="0" err="1"/>
              <a:t>parameters</a:t>
            </a:r>
            <a:endParaRPr lang="ru-RU" dirty="0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306260"/>
              </p:ext>
            </p:extLst>
          </p:nvPr>
        </p:nvGraphicFramePr>
        <p:xfrm>
          <a:off x="3419872" y="4856450"/>
          <a:ext cx="2862263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" name="Формула" r:id="rId10" imgW="2857320" imgH="545760" progId="Equation.3">
                  <p:embed/>
                </p:oleObj>
              </mc:Choice>
              <mc:Fallback>
                <p:oleObj name="Формула" r:id="rId10" imgW="2857320" imgH="54576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4856450"/>
                        <a:ext cx="2862263" cy="557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3671900" y="4388398"/>
            <a:ext cx="2029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Stability conditions: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841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Track model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844824"/>
            <a:ext cx="5193030" cy="3606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614009" y="580114"/>
            <a:ext cx="43564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Maglev track model includes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Horizontal and vertical macro profile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Roughness (track irregularities)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794991" y="5733256"/>
            <a:ext cx="4175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Standard UM generator of track geometry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7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latin typeface="Cambria Math" pitchFamily="18" charset="0"/>
                <a:ea typeface="Cambria Math" pitchFamily="18" charset="0"/>
              </a:rPr>
              <a:t>Track model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097915"/>
              </p:ext>
            </p:extLst>
          </p:nvPr>
        </p:nvGraphicFramePr>
        <p:xfrm>
          <a:off x="2775992" y="1636420"/>
          <a:ext cx="195738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1" name="Формула" r:id="rId3" imgW="1942920" imgH="507960" progId="Equation.3">
                  <p:embed/>
                </p:oleObj>
              </mc:Choice>
              <mc:Fallback>
                <p:oleObj name="Формула" r:id="rId3" imgW="1942920" imgH="5079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5992" y="1636420"/>
                        <a:ext cx="1957388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614009" y="580114"/>
            <a:ext cx="43564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Roughness Power Spectral </a:t>
            </a:r>
            <a:r>
              <a:rPr lang="en-US" dirty="0" smtClean="0"/>
              <a:t>Density (PSD)</a:t>
            </a:r>
            <a:endParaRPr lang="ru-RU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467505"/>
              </p:ext>
            </p:extLst>
          </p:nvPr>
        </p:nvGraphicFramePr>
        <p:xfrm>
          <a:off x="5400092" y="1700808"/>
          <a:ext cx="9525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2" name="Формула" r:id="rId5" imgW="952200" imgH="330120" progId="Equation.3">
                  <p:embed/>
                </p:oleObj>
              </mc:Choice>
              <mc:Fallback>
                <p:oleObj name="Формула" r:id="rId5" imgW="952200" imgH="3301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092" y="1700808"/>
                        <a:ext cx="952500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9" name="Прямоугольник 8"/>
              <p:cNvSpPr/>
              <p:nvPr/>
            </p:nvSpPr>
            <p:spPr>
              <a:xfrm>
                <a:off x="2972557" y="5150128"/>
                <a:ext cx="3639779" cy="7130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𝑆</m:t>
                      </m:r>
                      <m:d>
                        <m:dPr>
                          <m:ctrlPr>
                            <a:rPr lang="ru-RU" i="1"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>
                              <a:latin typeface="Cambria Math"/>
                            </a:rPr>
                            <m:t>Ω</m:t>
                          </m:r>
                        </m:e>
                      </m:d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𝐴</m:t>
                          </m:r>
                          <m:r>
                            <a:rPr lang="en-US" i="1"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𝛺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r>
                            <a:rPr lang="en-US" i="1">
                              <a:latin typeface="Cambria Math"/>
                            </a:rPr>
                            <m:t>𝐵</m:t>
                          </m:r>
                          <m:sSup>
                            <m:sSupPr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𝛺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r>
                            <a:rPr lang="en-US" i="1">
                              <a:latin typeface="Cambria Math"/>
                            </a:rPr>
                            <m:t>𝐶</m:t>
                          </m:r>
                          <m:r>
                            <a:rPr lang="en-US" i="1">
                              <a:latin typeface="Cambria Math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𝛺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r>
                            <a:rPr lang="en-US" i="1">
                              <a:latin typeface="Cambria Math"/>
                            </a:rPr>
                            <m:t>𝐷</m:t>
                          </m:r>
                          <m:sSup>
                            <m:sSupPr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𝛺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r>
                            <a:rPr lang="en-US" i="1">
                              <a:latin typeface="Cambria Math"/>
                            </a:rPr>
                            <m:t>𝐸</m:t>
                          </m:r>
                          <m:sSup>
                            <m:sSupPr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𝛺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r>
                            <a:rPr lang="en-US" i="1">
                              <a:latin typeface="Cambria Math"/>
                            </a:rPr>
                            <m:t>𝐹</m:t>
                          </m:r>
                          <m:r>
                            <a:rPr lang="en-US" i="1">
                              <a:latin typeface="Cambria Math"/>
                            </a:rPr>
                            <m:t>𝛺</m:t>
                          </m:r>
                          <m:r>
                            <a:rPr lang="en-US" i="1">
                              <a:latin typeface="Cambria Math"/>
                            </a:rPr>
                            <m:t>+</m:t>
                          </m:r>
                          <m:r>
                            <a:rPr lang="en-US" i="1">
                              <a:latin typeface="Cambria Math"/>
                            </a:rPr>
                            <m:t>𝐺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2557" y="5150128"/>
                <a:ext cx="3639779" cy="71301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9"/>
          <p:cNvSpPr/>
          <p:nvPr/>
        </p:nvSpPr>
        <p:spPr>
          <a:xfrm>
            <a:off x="1367642" y="3897052"/>
            <a:ext cx="66607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2. </a:t>
            </a:r>
            <a:r>
              <a:rPr lang="ru-RU" dirty="0" err="1" smtClean="0"/>
              <a:t>Shanghai</a:t>
            </a:r>
            <a:r>
              <a:rPr lang="ru-RU" dirty="0" smtClean="0"/>
              <a:t> </a:t>
            </a:r>
            <a:r>
              <a:rPr lang="ru-RU" dirty="0" err="1"/>
              <a:t>Maglev</a:t>
            </a:r>
            <a:r>
              <a:rPr lang="ru-RU" dirty="0"/>
              <a:t> </a:t>
            </a:r>
            <a:r>
              <a:rPr lang="ru-RU" dirty="0" err="1"/>
              <a:t>track</a:t>
            </a:r>
            <a:r>
              <a:rPr lang="ru-RU" dirty="0"/>
              <a:t> </a:t>
            </a:r>
            <a:r>
              <a:rPr lang="en-US" dirty="0" smtClean="0"/>
              <a:t>PSD (</a:t>
            </a:r>
            <a:r>
              <a:rPr lang="ru-RU" dirty="0" err="1" smtClean="0"/>
              <a:t>bas</a:t>
            </a:r>
            <a:r>
              <a:rPr lang="en-US" dirty="0" err="1" smtClean="0"/>
              <a:t>ed</a:t>
            </a:r>
            <a:r>
              <a:rPr lang="ru-RU" dirty="0" smtClean="0"/>
              <a:t> </a:t>
            </a:r>
            <a:r>
              <a:rPr lang="ru-RU" dirty="0" err="1"/>
              <a:t>on</a:t>
            </a:r>
            <a:r>
              <a:rPr lang="ru-RU" dirty="0"/>
              <a:t> </a:t>
            </a:r>
            <a:r>
              <a:rPr lang="ru-RU" dirty="0" err="1"/>
              <a:t>analysis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 smtClean="0"/>
              <a:t>measurements</a:t>
            </a:r>
            <a:r>
              <a:rPr lang="en-US" dirty="0" smtClean="0"/>
              <a:t>)</a:t>
            </a:r>
            <a:endParaRPr lang="ru-RU" dirty="0"/>
          </a:p>
        </p:txBody>
      </p:sp>
      <p:pic>
        <p:nvPicPr>
          <p:cNvPr id="12" name="Рисунок 11"/>
          <p:cNvPicPr/>
          <p:nvPr/>
        </p:nvPicPr>
        <p:blipFill>
          <a:blip r:embed="rId8"/>
          <a:stretch>
            <a:fillRect/>
          </a:stretch>
        </p:blipFill>
        <p:spPr>
          <a:xfrm>
            <a:off x="1601786" y="2240868"/>
            <a:ext cx="5940425" cy="133921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367644" y="1088740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1. </a:t>
            </a:r>
            <a:r>
              <a:rPr lang="en-US" dirty="0" smtClean="0"/>
              <a:t>PSD: the most </a:t>
            </a:r>
            <a:r>
              <a:rPr lang="en-US" dirty="0" smtClean="0"/>
              <a:t>frequently used in papers on maglev </a:t>
            </a:r>
            <a:r>
              <a:rPr lang="en-US" dirty="0" smtClean="0"/>
              <a:t>system: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1538" y="4365104"/>
            <a:ext cx="85329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Jin Shi, Wen-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shan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Fang, Ying-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jie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Wang, Yang Zhao, "Measurements and analysis of track irregularities on high speed maglev lines," </a:t>
            </a:r>
            <a:r>
              <a:rPr lang="en-US" sz="1400" i="1" dirty="0">
                <a:latin typeface="Times New Roman" pitchFamily="18" charset="0"/>
                <a:cs typeface="Times New Roman" pitchFamily="18" charset="0"/>
              </a:rPr>
              <a:t>Journal of Zhejiang University-SCIENCE A,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vol. 15, no. 6, p. 385–394, 2014.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02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Track model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692696"/>
            <a:ext cx="5702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Maglev track implementation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Rigid track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Flexible beam elements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FE structures imported from ANSYS, MSC Nastran etc.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20836" y="3501008"/>
            <a:ext cx="79387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Presentation on our workshop:</a:t>
            </a:r>
          </a:p>
          <a:p>
            <a:r>
              <a:rPr lang="en-US" b="1" i="1" dirty="0" err="1"/>
              <a:t>Mikheev</a:t>
            </a:r>
            <a:r>
              <a:rPr lang="en-US" b="1" i="1" dirty="0"/>
              <a:t> G</a:t>
            </a:r>
            <a:r>
              <a:rPr lang="ru-RU" b="1" i="1" dirty="0"/>
              <a:t>.</a:t>
            </a:r>
            <a:r>
              <a:rPr lang="en-US" b="1" i="1" dirty="0"/>
              <a:t>V</a:t>
            </a:r>
            <a:r>
              <a:rPr lang="ru-RU" b="1" i="1" dirty="0"/>
              <a:t>.*, </a:t>
            </a:r>
            <a:r>
              <a:rPr lang="en-US" b="1" i="1" dirty="0" err="1"/>
              <a:t>Rodikov</a:t>
            </a:r>
            <a:r>
              <a:rPr lang="ru-RU" b="1" i="1" dirty="0"/>
              <a:t> А.</a:t>
            </a:r>
            <a:r>
              <a:rPr lang="en-US" b="1" i="1" dirty="0"/>
              <a:t>N</a:t>
            </a:r>
            <a:r>
              <a:rPr lang="ru-RU" b="1" i="1" dirty="0"/>
              <a:t>., </a:t>
            </a:r>
            <a:r>
              <a:rPr lang="en-US" b="1" i="1" dirty="0" err="1"/>
              <a:t>Krugovova</a:t>
            </a:r>
            <a:r>
              <a:rPr lang="ru-RU" b="1" i="1" dirty="0"/>
              <a:t> Е.А. </a:t>
            </a:r>
            <a:r>
              <a:rPr lang="ru-RU" i="1" dirty="0"/>
              <a:t>(</a:t>
            </a:r>
            <a:r>
              <a:rPr lang="en-US" i="1" dirty="0"/>
              <a:t>BSTU</a:t>
            </a:r>
            <a:r>
              <a:rPr lang="ru-RU" i="1" dirty="0"/>
              <a:t>, </a:t>
            </a:r>
            <a:r>
              <a:rPr lang="en-US" i="1" dirty="0"/>
              <a:t>Bryansk</a:t>
            </a:r>
            <a:r>
              <a:rPr lang="ru-RU" i="1" dirty="0"/>
              <a:t>)</a:t>
            </a:r>
            <a:endParaRPr lang="ru-RU" dirty="0"/>
          </a:p>
          <a:p>
            <a:r>
              <a:rPr lang="en-US" dirty="0"/>
              <a:t>Simulation of dynamics of monorail vehicles taking into account the track flexibility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442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Maglev linear analysis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7824" y="4941168"/>
            <a:ext cx="5942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smtClean="0"/>
              <a:t>Stability analysis: dependence of </a:t>
            </a:r>
            <a:r>
              <a:rPr lang="en-US" sz="1600" dirty="0" smtClean="0"/>
              <a:t>eigenvalues </a:t>
            </a:r>
            <a:r>
              <a:rPr lang="en-US" sz="1600" dirty="0" smtClean="0"/>
              <a:t>on </a:t>
            </a:r>
            <a:r>
              <a:rPr lang="en-US" sz="1600" dirty="0" err="1" smtClean="0"/>
              <a:t>U</a:t>
            </a:r>
            <a:r>
              <a:rPr lang="en-US" sz="1000" dirty="0" err="1" smtClean="0"/>
              <a:t>a</a:t>
            </a:r>
            <a:r>
              <a:rPr lang="en-US" sz="1000" dirty="0" smtClean="0"/>
              <a:t> </a:t>
            </a:r>
            <a:r>
              <a:rPr lang="en-US" sz="1600" dirty="0"/>
              <a:t>control </a:t>
            </a:r>
            <a:r>
              <a:rPr lang="en-US" sz="1600" dirty="0" smtClean="0"/>
              <a:t>parameter </a:t>
            </a:r>
            <a:endParaRPr lang="en-US" sz="1600" dirty="0" smtClean="0"/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884" y="496144"/>
            <a:ext cx="5943600" cy="4343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51828" y="620688"/>
            <a:ext cx="27359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Linear analysis includes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Natural frequencies, eigenvalues and modes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Root loci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Response to harmonic excitations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270827"/>
              </p:ext>
            </p:extLst>
          </p:nvPr>
        </p:nvGraphicFramePr>
        <p:xfrm>
          <a:off x="4162821" y="5476874"/>
          <a:ext cx="33480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Формула" r:id="rId4" imgW="3377880" imgH="507960" progId="Equation.3">
                  <p:embed/>
                </p:oleObj>
              </mc:Choice>
              <mc:Fallback>
                <p:oleObj name="Формула" r:id="rId4" imgW="3377880" imgH="507960" progId="Equation.3">
                  <p:embed/>
                  <p:pic>
                    <p:nvPicPr>
                      <p:cNvPr id="0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2821" y="5476874"/>
                        <a:ext cx="3348038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020272" y="5553236"/>
            <a:ext cx="288032" cy="360040"/>
          </a:xfrm>
          <a:prstGeom prst="rect">
            <a:avLst/>
          </a:prstGeom>
          <a:solidFill>
            <a:schemeClr val="accent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31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latin typeface="Cambria Math" pitchFamily="18" charset="0"/>
                <a:ea typeface="Cambria Math" pitchFamily="18" charset="0"/>
              </a:rPr>
              <a:t>Maglev </a:t>
            </a:r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dynamic </a:t>
            </a:r>
            <a:r>
              <a:rPr lang="en-US" sz="2000" dirty="0">
                <a:latin typeface="Cambria Math" pitchFamily="18" charset="0"/>
                <a:ea typeface="Cambria Math" pitchFamily="18" charset="0"/>
              </a:rPr>
              <a:t>analysis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maglev train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1050925"/>
            <a:ext cx="6400800" cy="475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9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Рисунок 4" descr="umi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338" y="541338"/>
            <a:ext cx="27781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69" y="1941513"/>
            <a:ext cx="91415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imulation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maglev trains in 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Universal Mechanism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software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65472" y="3483175"/>
            <a:ext cx="39516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Dmitry </a:t>
            </a:r>
            <a:r>
              <a:rPr lang="en-US" dirty="0" err="1" smtClean="0"/>
              <a:t>Pogorelov</a:t>
            </a:r>
            <a:endParaRPr lang="ru-RU" dirty="0" smtClean="0"/>
          </a:p>
          <a:p>
            <a:pPr algn="ctr"/>
            <a:r>
              <a:rPr lang="en-US" dirty="0" smtClean="0"/>
              <a:t>Laboratory of Computational Mechanics</a:t>
            </a:r>
            <a:endParaRPr lang="ru-RU" dirty="0" smtClean="0"/>
          </a:p>
          <a:p>
            <a:pPr algn="ctr"/>
            <a:r>
              <a:rPr lang="en-US" dirty="0" smtClean="0"/>
              <a:t>Bryansk State Technical University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6272" y="4406681"/>
            <a:ext cx="83352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Maglev systems: personal </a:t>
            </a:r>
            <a:r>
              <a:rPr lang="en-US" sz="2000" dirty="0" smtClean="0"/>
              <a:t>experience</a:t>
            </a:r>
            <a:endParaRPr lang="ru-RU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EMS </a:t>
            </a:r>
            <a:r>
              <a:rPr lang="en-US" sz="2000" dirty="0" smtClean="0"/>
              <a:t>and EDS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Development of maglev vehicle models in UM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000" dirty="0" smtClean="0"/>
              <a:t>Dynamic analysis of maglev systems in UM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3132060"/>
            <a:ext cx="91415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Моделирование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динамики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поездов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магнитной подвеске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ПК "</a:t>
            </a:r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Универсальный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6355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/>
              <a:t>My personal </a:t>
            </a:r>
            <a:r>
              <a:rPr lang="en-US" sz="2000" dirty="0"/>
              <a:t>experience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909" y="872716"/>
            <a:ext cx="6192180" cy="43861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5409220"/>
            <a:ext cx="8335203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smtClean="0"/>
              <a:t>Trip with </a:t>
            </a:r>
            <a:r>
              <a:rPr lang="en-US" sz="1600" dirty="0" err="1" smtClean="0"/>
              <a:t>Transrapid</a:t>
            </a:r>
            <a:r>
              <a:rPr lang="en-US" sz="1600" dirty="0" smtClean="0"/>
              <a:t> 06, 1986, speed 312 km/h; </a:t>
            </a:r>
            <a:r>
              <a:rPr lang="en-US" sz="1600" dirty="0" err="1" smtClean="0"/>
              <a:t>Emsland</a:t>
            </a:r>
            <a:r>
              <a:rPr lang="en-US" sz="1600" dirty="0" smtClean="0"/>
              <a:t>, Germany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5832669"/>
            <a:ext cx="8703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Pogorelov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Zur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Dynamik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der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Magnetschwebebahn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Institutsbericht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IB-9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Institut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ü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>
                <a:latin typeface="Times New Roman" pitchFamily="18" charset="0"/>
                <a:cs typeface="Times New Roman" pitchFamily="18" charset="0"/>
              </a:rPr>
              <a:t>Mechanik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Universität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Stuttgart, Stuttgart, 1986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65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/>
              <a:t>My personal </a:t>
            </a:r>
            <a:r>
              <a:rPr lang="en-US" sz="2000" dirty="0"/>
              <a:t>experience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146" name="Picture 2" descr="Strecke der Transrapid-Versuchsanlage Emsl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406" y="692696"/>
            <a:ext cx="3371850" cy="505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86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/>
              <a:t>My personal </a:t>
            </a:r>
            <a:r>
              <a:rPr lang="en-US" sz="2000" dirty="0"/>
              <a:t>experience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76" y="620688"/>
            <a:ext cx="6169692" cy="46272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5409220"/>
            <a:ext cx="8335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smtClean="0"/>
              <a:t>Trip with </a:t>
            </a:r>
            <a:r>
              <a:rPr lang="en-US" sz="1600" dirty="0" err="1" smtClean="0"/>
              <a:t>Transrapid</a:t>
            </a:r>
            <a:r>
              <a:rPr lang="en-US" sz="1600" dirty="0" smtClean="0"/>
              <a:t> 07, 1998, speed over 400 km/h</a:t>
            </a:r>
          </a:p>
          <a:p>
            <a:pPr algn="ctr">
              <a:lnSpc>
                <a:spcPct val="150000"/>
              </a:lnSpc>
            </a:pPr>
            <a:r>
              <a:rPr lang="en-US" sz="1600" dirty="0" err="1" smtClean="0"/>
              <a:t>Emsland</a:t>
            </a:r>
            <a:r>
              <a:rPr lang="en-US" sz="1600" dirty="0" smtClean="0"/>
              <a:t>, Germany</a:t>
            </a:r>
          </a:p>
        </p:txBody>
      </p:sp>
    </p:spTree>
    <p:extLst>
      <p:ext uri="{BB962C8B-B14F-4D97-AF65-F5344CB8AC3E}">
        <p14:creationId xmlns:p14="http://schemas.microsoft.com/office/powerpoint/2010/main" val="316484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Types of </a:t>
            </a:r>
            <a:r>
              <a:rPr lang="en-US" sz="2000" dirty="0" err="1" smtClean="0">
                <a:latin typeface="Cambria Math" pitchFamily="18" charset="0"/>
                <a:ea typeface="Cambria Math" pitchFamily="18" charset="0"/>
              </a:rPr>
              <a:t>MagLev</a:t>
            </a:r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 systems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747" y="5229200"/>
            <a:ext cx="2855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Shanghai maglev</a:t>
            </a:r>
          </a:p>
          <a:p>
            <a:pPr algn="ctr"/>
            <a:r>
              <a:rPr lang="en-US" dirty="0" smtClean="0"/>
              <a:t>Travel speed up to 431 km/h</a:t>
            </a:r>
            <a:endParaRPr lang="ru-RU" dirty="0"/>
          </a:p>
        </p:txBody>
      </p:sp>
      <p:pic>
        <p:nvPicPr>
          <p:cNvPr id="7170" name="Picture 2" descr="A maglev train coming out, Pudong International Airport, Shangha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02" y="2420888"/>
            <a:ext cx="3904310" cy="210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32962" y="728700"/>
            <a:ext cx="3414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Electromagnetic suspension (</a:t>
            </a:r>
            <a:r>
              <a:rPr lang="en-US" dirty="0"/>
              <a:t>EMS</a:t>
            </a:r>
            <a:r>
              <a:rPr lang="en-US" dirty="0" smtClean="0"/>
              <a:t>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176373" y="728700"/>
            <a:ext cx="3285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 smtClean="0"/>
              <a:t>Electrodynamic</a:t>
            </a:r>
            <a:r>
              <a:rPr lang="en-US" dirty="0" smtClean="0"/>
              <a:t> suspension (EDS)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45348" y="5229200"/>
            <a:ext cx="37480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SCMAGLEV (Superconducting Maglev)</a:t>
            </a:r>
            <a:endParaRPr lang="en-US" dirty="0" smtClean="0"/>
          </a:p>
          <a:p>
            <a:pPr algn="ctr"/>
            <a:r>
              <a:rPr lang="en-US" dirty="0" smtClean="0"/>
              <a:t>(</a:t>
            </a:r>
            <a:r>
              <a:rPr lang="en-US" dirty="0"/>
              <a:t>L0 Series</a:t>
            </a:r>
            <a:r>
              <a:rPr lang="en-US" dirty="0" smtClean="0"/>
              <a:t>), Japan</a:t>
            </a:r>
          </a:p>
          <a:p>
            <a:pPr algn="ctr"/>
            <a:r>
              <a:rPr lang="en-US" dirty="0" smtClean="0"/>
              <a:t>Travel speed up to 500 km/h</a:t>
            </a:r>
            <a:endParaRPr lang="ru-RU" dirty="0"/>
          </a:p>
        </p:txBody>
      </p:sp>
      <p:pic>
        <p:nvPicPr>
          <p:cNvPr id="7172" name="Picture 4" descr="https://upload.wikimedia.org/wikipedia/commons/thumb/a/ac/Series_L0.JPG/1920px-Series_L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163" y="2132856"/>
            <a:ext cx="4250072" cy="239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0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527822"/>
            <a:ext cx="83352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Both EMS and EDS maglev models can be developed in UM.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More </a:t>
            </a:r>
            <a:r>
              <a:rPr lang="en-US" dirty="0"/>
              <a:t>tools for EMS systems </a:t>
            </a:r>
            <a:r>
              <a:rPr lang="en-US" dirty="0" smtClean="0"/>
              <a:t>then for EDS are implemented in UM.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Development of EDS models requires interfaces with </a:t>
            </a:r>
            <a:r>
              <a:rPr lang="en-US" b="1" dirty="0" err="1" smtClean="0"/>
              <a:t>Matlab</a:t>
            </a:r>
            <a:r>
              <a:rPr lang="en-US" b="1" dirty="0" smtClean="0"/>
              <a:t>/Simulink</a:t>
            </a:r>
            <a:r>
              <a:rPr lang="en-US" dirty="0" smtClean="0"/>
              <a:t> or  </a:t>
            </a:r>
            <a:r>
              <a:rPr lang="en-US" b="1" dirty="0" err="1" smtClean="0"/>
              <a:t>SimInTech</a:t>
            </a:r>
            <a:r>
              <a:rPr lang="en-US" b="1" dirty="0" smtClean="0"/>
              <a:t> </a:t>
            </a:r>
            <a:r>
              <a:rPr lang="en-US" dirty="0" smtClean="0"/>
              <a:t>for modeling Elevation/Guidance/Propulsion systems. </a:t>
            </a:r>
            <a:r>
              <a:rPr lang="en-US" b="1" dirty="0"/>
              <a:t>UM Block Editor </a:t>
            </a:r>
            <a:r>
              <a:rPr lang="en-US" b="1" dirty="0" smtClean="0"/>
              <a:t> </a:t>
            </a:r>
            <a:r>
              <a:rPr lang="en-US" dirty="0" smtClean="0"/>
              <a:t>module can be used as well.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Here we consider </a:t>
            </a:r>
            <a:r>
              <a:rPr lang="en-US" dirty="0" smtClean="0"/>
              <a:t>model</a:t>
            </a:r>
            <a:r>
              <a:rPr lang="en-US" dirty="0" smtClean="0"/>
              <a:t>ing</a:t>
            </a:r>
            <a:r>
              <a:rPr lang="en-US" dirty="0" smtClean="0"/>
              <a:t> EMS </a:t>
            </a:r>
            <a:r>
              <a:rPr lang="en-US" dirty="0" smtClean="0"/>
              <a:t>maglev </a:t>
            </a:r>
            <a:r>
              <a:rPr lang="en-US" dirty="0" smtClean="0"/>
              <a:t>vehicles.</a:t>
            </a:r>
            <a:endParaRPr lang="en-US" dirty="0" smtClean="0"/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smtClean="0"/>
              <a:t>2017: Development </a:t>
            </a:r>
            <a:r>
              <a:rPr lang="en-US" sz="2000" dirty="0"/>
              <a:t>of maglev vehicle models in UM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1601787" y="3113145"/>
            <a:ext cx="5940425" cy="318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5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Development of maglev vehicle models in UM</a:t>
            </a:r>
            <a:endParaRPr lang="ru-RU" sz="2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0909" y="430136"/>
            <a:ext cx="540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smtClean="0"/>
              <a:t>Special force element </a:t>
            </a:r>
            <a:r>
              <a:rPr lang="en-US" sz="2000" b="1" dirty="0" smtClean="0"/>
              <a:t>Maglev force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996162"/>
            <a:ext cx="1967230" cy="236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89630"/>
            <a:ext cx="2369185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647564" y="3681028"/>
            <a:ext cx="4824536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/>
              <a:t>Description of force element includes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Attachment point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Type of element Levitation/Guidance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Element axis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Accelerometer variable - optionally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Identifiers </a:t>
            </a:r>
            <a:r>
              <a:rPr lang="en-US" sz="1400" dirty="0" smtClean="0"/>
              <a:t>of </a:t>
            </a:r>
            <a:r>
              <a:rPr lang="en-US" sz="1400" dirty="0" smtClean="0"/>
              <a:t>force/torque components for external force </a:t>
            </a:r>
            <a:r>
              <a:rPr lang="en-US" sz="1400" dirty="0" smtClean="0"/>
              <a:t>computation </a:t>
            </a:r>
            <a:r>
              <a:rPr lang="en-US" sz="1400" dirty="0" smtClean="0"/>
              <a:t>(</a:t>
            </a:r>
            <a:r>
              <a:rPr lang="en-US" sz="1400" dirty="0" err="1" smtClean="0"/>
              <a:t>Matlab</a:t>
            </a:r>
            <a:r>
              <a:rPr lang="en-US" sz="1400" dirty="0" smtClean="0"/>
              <a:t>/Simulink etc.)</a:t>
            </a:r>
            <a:r>
              <a:rPr lang="en-US" sz="1400" dirty="0"/>
              <a:t> - optionally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50740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Development of maglev vehicle models in UM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317" y="692696"/>
            <a:ext cx="6516724" cy="39649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95536" y="4545124"/>
            <a:ext cx="831692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/>
              <a:t>Example of </a:t>
            </a:r>
            <a:r>
              <a:rPr lang="en-US" dirty="0" smtClean="0"/>
              <a:t>an EMS bogie</a:t>
            </a:r>
            <a:r>
              <a:rPr lang="en-US" sz="1400" dirty="0" smtClean="0"/>
              <a:t>.</a:t>
            </a:r>
            <a:endParaRPr lang="en-US" sz="1400" dirty="0" smtClean="0"/>
          </a:p>
          <a:p>
            <a:pPr>
              <a:lnSpc>
                <a:spcPct val="150000"/>
              </a:lnSpc>
            </a:pPr>
            <a:r>
              <a:rPr lang="en-US" sz="1400" dirty="0" smtClean="0"/>
              <a:t>The model contains 4 force elements for levitation and 4 element for guidance </a:t>
            </a:r>
            <a:r>
              <a:rPr lang="en-US" sz="1400" dirty="0" smtClean="0"/>
              <a:t>controlled electromagnets</a:t>
            </a:r>
            <a:endParaRPr lang="en-US" sz="1400" dirty="0" smtClean="0"/>
          </a:p>
          <a:p>
            <a:pPr>
              <a:lnSpc>
                <a:spcPct val="150000"/>
              </a:lnSpc>
            </a:pPr>
            <a:r>
              <a:rPr lang="en-US" sz="1400" dirty="0" smtClean="0"/>
              <a:t>Red arrows indicate the force axes</a:t>
            </a:r>
          </a:p>
        </p:txBody>
      </p:sp>
    </p:spTree>
    <p:extLst>
      <p:ext uri="{BB962C8B-B14F-4D97-AF65-F5344CB8AC3E}">
        <p14:creationId xmlns:p14="http://schemas.microsoft.com/office/powerpoint/2010/main" val="100304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Development of maglev vehicle models in UM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124744"/>
            <a:ext cx="4324779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34009"/>
            <a:ext cx="1388745" cy="13017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11560" y="4761148"/>
            <a:ext cx="8316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/>
              <a:t>Accelerometer as a spring-damper element is </a:t>
            </a:r>
            <a:r>
              <a:rPr lang="en-US" sz="1400" dirty="0" smtClean="0"/>
              <a:t>necessary </a:t>
            </a:r>
            <a:r>
              <a:rPr lang="en-US" sz="1400" dirty="0" smtClean="0"/>
              <a:t>for linear analysis of the magnet control.</a:t>
            </a:r>
          </a:p>
          <a:p>
            <a:pPr>
              <a:lnSpc>
                <a:spcPct val="150000"/>
              </a:lnSpc>
            </a:pPr>
            <a:r>
              <a:rPr lang="en-US" sz="1400" dirty="0" smtClean="0"/>
              <a:t>If used, accelerometers are assigned to each of the controlled magnet force elements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28567" y="4041068"/>
            <a:ext cx="19878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Accelerometer model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112060" y="4049519"/>
            <a:ext cx="23837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Accelerometer positioning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7648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1624</TotalTime>
  <Words>663</Words>
  <Application>Microsoft Office PowerPoint</Application>
  <PresentationFormat>Экран (4:3)</PresentationFormat>
  <Paragraphs>102</Paragraphs>
  <Slides>18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Pogorelov</cp:lastModifiedBy>
  <cp:revision>156</cp:revision>
  <cp:lastPrinted>2018-03-31T11:33:30Z</cp:lastPrinted>
  <dcterms:created xsi:type="dcterms:W3CDTF">2014-04-06T16:48:39Z</dcterms:created>
  <dcterms:modified xsi:type="dcterms:W3CDTF">2018-04-02T12:10:27Z</dcterms:modified>
</cp:coreProperties>
</file>