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459" r:id="rId3"/>
    <p:sldId id="486" r:id="rId4"/>
    <p:sldId id="489" r:id="rId5"/>
    <p:sldId id="490" r:id="rId6"/>
    <p:sldId id="491" r:id="rId7"/>
    <p:sldId id="487" r:id="rId8"/>
    <p:sldId id="504" r:id="rId9"/>
    <p:sldId id="493" r:id="rId10"/>
    <p:sldId id="492" r:id="rId11"/>
    <p:sldId id="494" r:id="rId12"/>
    <p:sldId id="506" r:id="rId13"/>
    <p:sldId id="499" r:id="rId14"/>
    <p:sldId id="500" r:id="rId15"/>
    <p:sldId id="501" r:id="rId16"/>
    <p:sldId id="497" r:id="rId17"/>
    <p:sldId id="495" r:id="rId18"/>
    <p:sldId id="502" r:id="rId19"/>
    <p:sldId id="461" r:id="rId20"/>
    <p:sldId id="503" r:id="rId21"/>
  </p:sldIdLst>
  <p:sldSz cx="9144000" cy="6858000" type="screen4x3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89C"/>
    <a:srgbClr val="FFF3D3"/>
    <a:srgbClr val="EDDE9F"/>
    <a:srgbClr val="898989"/>
    <a:srgbClr val="FFFFFF"/>
    <a:srgbClr val="5DC2A5"/>
    <a:srgbClr val="359884"/>
    <a:srgbClr val="D5EE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05" autoAdjust="0"/>
    <p:restoredTop sz="93224" autoAdjust="0"/>
  </p:normalViewPr>
  <p:slideViewPr>
    <p:cSldViewPr snapToObjects="1">
      <p:cViewPr varScale="1">
        <p:scale>
          <a:sx n="77" d="100"/>
          <a:sy n="77" d="100"/>
        </p:scale>
        <p:origin x="12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5A3B66-5A7F-4B37-BDF3-E16D5F524C77}" type="datetime1">
              <a:rPr lang="nl-NL"/>
              <a:pPr/>
              <a:t>4-4-2018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0F2CBF-27D9-413A-A896-F330F7D49A4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336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B6BB9E-2D4A-43DB-9A8A-7069724A7716}" type="datetime1">
              <a:rPr lang="nl-NL"/>
              <a:pPr/>
              <a:t>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0F6975-4463-4144-AA04-FFD54DC1F6D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5697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F6975-4463-4144-AA04-FFD54DC1F6D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922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 contact</a:t>
            </a:r>
            <a:r>
              <a:rPr lang="nl-NL" baseline="0" dirty="0"/>
              <a:t> </a:t>
            </a:r>
            <a:r>
              <a:rPr lang="nl-NL" baseline="0" dirty="0" err="1"/>
              <a:t>forces</a:t>
            </a:r>
            <a:r>
              <a:rPr lang="nl-NL" baseline="0" dirty="0"/>
              <a:t> </a:t>
            </a:r>
            <a:r>
              <a:rPr lang="nl-NL" baseline="0" dirty="0" err="1"/>
              <a:t>play</a:t>
            </a:r>
            <a:r>
              <a:rPr lang="nl-NL" baseline="0" dirty="0"/>
              <a:t> a </a:t>
            </a:r>
            <a:r>
              <a:rPr lang="nl-NL" baseline="0" dirty="0" err="1"/>
              <a:t>crucial</a:t>
            </a:r>
            <a:r>
              <a:rPr lang="nl-NL" baseline="0" dirty="0"/>
              <a:t> </a:t>
            </a:r>
            <a:r>
              <a:rPr lang="nl-NL" baseline="0" dirty="0" err="1"/>
              <a:t>role</a:t>
            </a:r>
            <a:r>
              <a:rPr lang="nl-NL" baseline="0" dirty="0"/>
              <a:t> in </a:t>
            </a:r>
            <a:r>
              <a:rPr lang="nl-NL" baseline="0" dirty="0" err="1"/>
              <a:t>many</a:t>
            </a:r>
            <a:r>
              <a:rPr lang="nl-NL" baseline="0" dirty="0"/>
              <a:t> </a:t>
            </a:r>
            <a:r>
              <a:rPr lang="nl-NL" baseline="0" dirty="0" err="1"/>
              <a:t>aspects</a:t>
            </a:r>
            <a:r>
              <a:rPr lang="nl-NL" baseline="0" dirty="0"/>
              <a:t> of </a:t>
            </a:r>
            <a:r>
              <a:rPr lang="nl-NL" baseline="0" dirty="0" err="1"/>
              <a:t>the</a:t>
            </a:r>
            <a:r>
              <a:rPr lang="nl-NL" baseline="0" dirty="0"/>
              <a:t> w/r system.</a:t>
            </a:r>
          </a:p>
          <a:p>
            <a:r>
              <a:rPr lang="nl-NL" baseline="0" dirty="0" err="1"/>
              <a:t>Some</a:t>
            </a:r>
            <a:r>
              <a:rPr lang="nl-NL" baseline="0" dirty="0"/>
              <a:t> </a:t>
            </a:r>
            <a:r>
              <a:rPr lang="nl-NL" baseline="0" dirty="0" err="1"/>
              <a:t>aspects</a:t>
            </a:r>
            <a:r>
              <a:rPr lang="nl-NL" baseline="0" dirty="0"/>
              <a:t> </a:t>
            </a:r>
            <a:r>
              <a:rPr lang="nl-NL" baseline="0" dirty="0" err="1"/>
              <a:t>related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vehicle </a:t>
            </a:r>
            <a:r>
              <a:rPr lang="nl-NL" baseline="0" dirty="0" err="1"/>
              <a:t>dynamics</a:t>
            </a:r>
            <a:r>
              <a:rPr lang="nl-NL" baseline="0" dirty="0"/>
              <a:t>, </a:t>
            </a:r>
            <a:r>
              <a:rPr lang="nl-NL" baseline="0" dirty="0" err="1"/>
              <a:t>others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safety</a:t>
            </a:r>
            <a:r>
              <a:rPr lang="nl-NL" baseline="0" dirty="0"/>
              <a:t>, track maintenance, etc.</a:t>
            </a:r>
          </a:p>
          <a:p>
            <a:r>
              <a:rPr lang="nl-NL" baseline="0" dirty="0" err="1"/>
              <a:t>Only</a:t>
            </a:r>
            <a:r>
              <a:rPr lang="nl-NL" baseline="0" dirty="0"/>
              <a:t> in few </a:t>
            </a:r>
            <a:r>
              <a:rPr lang="nl-NL" baseline="0" dirty="0" err="1"/>
              <a:t>aspects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stresses</a:t>
            </a:r>
            <a:r>
              <a:rPr lang="nl-NL" baseline="0" dirty="0"/>
              <a:t> are of concerns, </a:t>
            </a:r>
            <a:r>
              <a:rPr lang="nl-NL" baseline="0" dirty="0" err="1"/>
              <a:t>typically</a:t>
            </a:r>
            <a:r>
              <a:rPr lang="nl-NL" baseline="0" dirty="0"/>
              <a:t> </a:t>
            </a:r>
            <a:r>
              <a:rPr lang="nl-NL" baseline="0" dirty="0" err="1"/>
              <a:t>need</a:t>
            </a:r>
            <a:r>
              <a:rPr lang="nl-NL" baseline="0" dirty="0"/>
              <a:t> </a:t>
            </a:r>
            <a:r>
              <a:rPr lang="nl-NL" baseline="0" dirty="0" err="1"/>
              <a:t>just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total</a:t>
            </a:r>
            <a:r>
              <a:rPr lang="nl-NL" baseline="0" dirty="0"/>
              <a:t> </a:t>
            </a:r>
            <a:r>
              <a:rPr lang="nl-NL" baseline="0" dirty="0" err="1"/>
              <a:t>forces</a:t>
            </a:r>
            <a:r>
              <a:rPr lang="nl-NL" baseline="0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F6975-4463-4144-AA04-FFD54DC1F6D9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0866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724399"/>
            <a:ext cx="7772400" cy="9144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latin typeface="Arial"/>
                <a:cs typeface="Arial"/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85800" y="5638800"/>
            <a:ext cx="6400800" cy="381000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359884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97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nl-NL" dirty="0"/>
          </a:p>
        </p:txBody>
      </p:sp>
      <p:sp>
        <p:nvSpPr>
          <p:cNvPr id="12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777554"/>
            <a:ext cx="7715200" cy="3883694"/>
          </a:xfrm>
        </p:spPr>
        <p:txBody>
          <a:bodyPr/>
          <a:lstStyle>
            <a:lvl1pPr marL="0" indent="0">
              <a:buNone/>
              <a:defRPr sz="18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" name="Tekstvak 1"/>
          <p:cNvSpPr txBox="1"/>
          <p:nvPr userDrawn="1"/>
        </p:nvSpPr>
        <p:spPr>
          <a:xfrm>
            <a:off x="2699792" y="6394449"/>
            <a:ext cx="6192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>
                <a:solidFill>
                  <a:srgbClr val="898989"/>
                </a:solidFill>
              </a:rPr>
              <a:t>Wheel/rail contact processing in CONTACT   –   UM workshop Bryansk</a:t>
            </a:r>
            <a:r>
              <a:rPr lang="nl-NL" sz="1100" baseline="0">
                <a:solidFill>
                  <a:srgbClr val="898989"/>
                </a:solidFill>
              </a:rPr>
              <a:t>   </a:t>
            </a:r>
            <a:r>
              <a:rPr lang="nl-NL" sz="1100">
                <a:solidFill>
                  <a:srgbClr val="898989"/>
                </a:solidFill>
              </a:rPr>
              <a:t>–   April 4, 2018   </a:t>
            </a:r>
            <a:r>
              <a:rPr lang="nl-NL" sz="1100" baseline="0">
                <a:solidFill>
                  <a:srgbClr val="898989"/>
                </a:solidFill>
              </a:rPr>
              <a:t>–   </a:t>
            </a:r>
            <a:fld id="{AFA3E46E-945B-434D-8203-0E8B2CB49B67}" type="slidenum">
              <a:rPr lang="nl-NL" sz="1100" smtClean="0">
                <a:solidFill>
                  <a:srgbClr val="898989"/>
                </a:solidFill>
              </a:rPr>
              <a:pPr/>
              <a:t>‹#›</a:t>
            </a:fld>
            <a:endParaRPr lang="nl-NL" sz="11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8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667000"/>
            <a:ext cx="8229600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5" r:id="rId2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Video%20Wills%20original%20cant%20(AREMA%20only).wm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 bwMode="auto">
          <a:xfrm>
            <a:off x="395536" y="4724400"/>
            <a:ext cx="8640960" cy="9368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nl-NL">
                <a:latin typeface="Arial" charset="0"/>
                <a:cs typeface="Arial" charset="0"/>
              </a:rPr>
              <a:t>Wheel/rail contact geometry processing in CONTACT</a:t>
            </a:r>
            <a:endParaRPr lang="nl-NL" dirty="0">
              <a:latin typeface="Arial" charset="0"/>
              <a:cs typeface="Arial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" r="4976"/>
          <a:stretch>
            <a:fillRect/>
          </a:stretch>
        </p:blipFill>
        <p:spPr bwMode="auto">
          <a:xfrm>
            <a:off x="0" y="1916832"/>
            <a:ext cx="9144000" cy="228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976" r="49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ijdelijke aanduiding voor datum 4"/>
          <p:cNvSpPr txBox="1">
            <a:spLocks/>
          </p:cNvSpPr>
          <p:nvPr/>
        </p:nvSpPr>
        <p:spPr bwMode="auto">
          <a:xfrm>
            <a:off x="6202836" y="6030940"/>
            <a:ext cx="263636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nl-NL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nl-NL" sz="1200"/>
              <a:t>Dr.ir. Edwin Vollebregt</a:t>
            </a:r>
          </a:p>
          <a:p>
            <a:pPr eaLnBrk="1" hangingPunct="1"/>
            <a:r>
              <a:rPr lang="nl-NL" sz="1200"/>
              <a:t>UM workshop, Bryansk</a:t>
            </a:r>
          </a:p>
          <a:p>
            <a:pPr eaLnBrk="1" hangingPunct="1"/>
            <a:r>
              <a:rPr lang="nl-NL" sz="1200"/>
              <a:t>April 4, 2018.</a:t>
            </a:r>
            <a:endParaRPr lang="nl-NL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B3C65F-699B-4FD7-8086-2FFFF3545B47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/>
            <p:txBody>
              <a:bodyPr/>
              <a:lstStyle/>
              <a:p>
                <a:pPr marL="342900" indent="-342900">
                  <a:buAutoNum type="arabicPeriod"/>
                </a:pPr>
                <a:r>
                  <a:rPr lang="en-US"/>
                  <a:t>Precisely specified coordinate systems</a:t>
                </a:r>
              </a:p>
              <a:p>
                <a:endParaRPr lang="en-US"/>
              </a:p>
              <a:p>
                <a:r>
                  <a:rPr lang="en-US" b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𝑔𝑙𝑜𝑏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</m:oMath>
                </a14:m>
                <a:endParaRPr lang="en-US"/>
              </a:p>
              <a:p>
                <a:endParaRPr lang="en-US"/>
              </a:p>
              <a:p>
                <a:r>
                  <a:rPr lang="en-US"/>
                  <a:t>Main coordinate systems: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track,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wheelset,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rail/wheel profiles,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contact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B3C65F-699B-4FD7-8086-2FFFF3545B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blipFill>
                <a:blip r:embed="rId2"/>
                <a:stretch>
                  <a:fillRect l="-63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>
            <a:extLst>
              <a:ext uri="{FF2B5EF4-FFF2-40B4-BE49-F238E27FC236}">
                <a16:creationId xmlns:a16="http://schemas.microsoft.com/office/drawing/2014/main" id="{D9524D8A-9AC6-49D6-BEE4-82F247D220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7" t="15024" r="6005" b="5658"/>
          <a:stretch/>
        </p:blipFill>
        <p:spPr>
          <a:xfrm>
            <a:off x="3335184" y="2708678"/>
            <a:ext cx="5629304" cy="361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1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3C65F-699B-4FD7-8086-2FFFF354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777554"/>
            <a:ext cx="7715200" cy="388369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/>
              <a:t>Precisely specified coordinate systems</a:t>
            </a:r>
          </a:p>
          <a:p>
            <a:pPr marL="342900" indent="-342900">
              <a:buAutoNum type="arabicPeriod"/>
            </a:pPr>
            <a:r>
              <a:rPr lang="en-US"/>
              <a:t>Locating interpenetration regions</a:t>
            </a:r>
          </a:p>
          <a:p>
            <a:pPr marL="342900" indent="-342900">
              <a:buAutoNum type="arabicPeriod"/>
            </a:pPr>
            <a:endParaRPr lang="en-US"/>
          </a:p>
          <a:p>
            <a:pPr marL="342900" indent="-342900">
              <a:buAutoNum type="arabicPeriod"/>
            </a:pPr>
            <a:endParaRPr lang="en-US"/>
          </a:p>
          <a:p>
            <a:r>
              <a:rPr lang="en-US"/>
              <a:t>Working with overlap</a:t>
            </a:r>
            <a:br>
              <a:rPr lang="en-US"/>
            </a:br>
            <a:r>
              <a:rPr lang="en-US"/>
              <a:t>instead of raising wheel,</a:t>
            </a:r>
          </a:p>
          <a:p>
            <a:r>
              <a:rPr lang="en-US"/>
              <a:t>“precisely touching”</a:t>
            </a:r>
          </a:p>
          <a:p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2565B20-6D17-494C-B6DB-35F79CDD3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0" t="15044" r="6027" b="5696"/>
          <a:stretch/>
        </p:blipFill>
        <p:spPr>
          <a:xfrm>
            <a:off x="3337560" y="2706624"/>
            <a:ext cx="5636487" cy="361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7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8AADE-4627-4014-A606-CA51E9FAD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“Initial contact approach” is inherently restricted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A0FDBD-310E-4CCD-8E42-49EC373A8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103"/>
          <a:stretch/>
        </p:blipFill>
        <p:spPr>
          <a:xfrm>
            <a:off x="1152128" y="4055469"/>
            <a:ext cx="7596336" cy="2253851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2E9378D1-E3AE-49B3-9E68-D16B41FB5176}"/>
              </a:ext>
            </a:extLst>
          </p:cNvPr>
          <p:cNvSpPr txBox="1">
            <a:spLocks/>
          </p:cNvSpPr>
          <p:nvPr/>
        </p:nvSpPr>
        <p:spPr bwMode="auto">
          <a:xfrm>
            <a:off x="7956376" y="6093296"/>
            <a:ext cx="1152128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sz="1200" dirty="0"/>
              <a:t>(picture</a:t>
            </a:r>
            <a:r>
              <a:rPr lang="en-US" sz="1200"/>
              <a:t>: Li)</a:t>
            </a:r>
            <a:endParaRPr lang="en-US" sz="1200" dirty="0"/>
          </a:p>
          <a:p>
            <a:pPr eaLnBrk="1" hangingPunct="1"/>
            <a:endParaRPr lang="en-US" dirty="0">
              <a:latin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70785E-63FF-429A-8F2D-E3DEB8A9BC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0" t="15044" r="6027" b="5696"/>
          <a:stretch/>
        </p:blipFill>
        <p:spPr>
          <a:xfrm>
            <a:off x="5030114" y="1621344"/>
            <a:ext cx="3940891" cy="252773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BAE303-B256-45F8-9C8C-8FA0464E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777554"/>
            <a:ext cx="7715200" cy="388369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/>
              <a:t>Precisely specified coordinate systems</a:t>
            </a:r>
          </a:p>
          <a:p>
            <a:pPr marL="342900" indent="-342900">
              <a:buAutoNum type="arabicPeriod"/>
            </a:pPr>
            <a:r>
              <a:rPr lang="en-US"/>
              <a:t>Locating interpenetration regions</a:t>
            </a:r>
          </a:p>
          <a:p>
            <a:pPr marL="342900" indent="-342900">
              <a:buAutoNum type="arabicPeriod"/>
            </a:pPr>
            <a:endParaRPr lang="en-US"/>
          </a:p>
          <a:p>
            <a:pPr marL="342900" indent="-342900">
              <a:buAutoNum type="arabicPeriod"/>
            </a:pPr>
            <a:endParaRPr lang="en-US"/>
          </a:p>
          <a:p>
            <a:r>
              <a:rPr lang="en-US"/>
              <a:t>Working with overlap</a:t>
            </a:r>
            <a:br>
              <a:rPr lang="en-US"/>
            </a:br>
            <a:r>
              <a:rPr lang="en-US"/>
              <a:t>instead of raising wheel,</a:t>
            </a:r>
          </a:p>
          <a:p>
            <a:r>
              <a:rPr lang="en-US"/>
              <a:t>“precisely touching”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71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3C65F-699B-4FD7-8086-2FFFF354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/>
              <a:t>Precisely specified coordinate systems</a:t>
            </a:r>
          </a:p>
          <a:p>
            <a:pPr marL="342900" indent="-342900">
              <a:buAutoNum type="arabicPeriod"/>
            </a:pPr>
            <a:r>
              <a:rPr lang="en-US"/>
              <a:t>Locating interpenetration regions</a:t>
            </a:r>
          </a:p>
          <a:p>
            <a:pPr marL="342900" indent="-342900">
              <a:buAutoNum type="arabicPeriod"/>
            </a:pPr>
            <a:r>
              <a:rPr lang="en-US"/>
              <a:t>Defining the reference plane</a:t>
            </a:r>
          </a:p>
          <a:p>
            <a:pPr marL="342900" indent="-342900">
              <a:buAutoNum type="arabicPeriod"/>
            </a:pPr>
            <a:endParaRPr lang="en-US"/>
          </a:p>
          <a:p>
            <a:pPr marL="342900" indent="-342900">
              <a:buAutoNum type="arabicPeriod"/>
            </a:pPr>
            <a:endParaRPr lang="en-US"/>
          </a:p>
          <a:p>
            <a:r>
              <a:rPr lang="en-US"/>
              <a:t>Using weighted mid-point</a:t>
            </a:r>
            <a:br>
              <a:rPr lang="en-US"/>
            </a:br>
            <a:r>
              <a:rPr lang="en-US"/>
              <a:t>of interpenetration region</a:t>
            </a:r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5A7698-48BB-4D6D-BA0F-2CBF84093D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7" t="15024" r="6005" b="5658"/>
          <a:stretch/>
        </p:blipFill>
        <p:spPr>
          <a:xfrm>
            <a:off x="3337560" y="2706624"/>
            <a:ext cx="5633749" cy="361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0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3C65F-699B-4FD7-8086-2FFFF354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/>
              <a:t>Precisely specified coordinate systems</a:t>
            </a:r>
          </a:p>
          <a:p>
            <a:pPr marL="342900" indent="-342900">
              <a:buAutoNum type="arabicPeriod"/>
            </a:pPr>
            <a:r>
              <a:rPr lang="en-US"/>
              <a:t>Locating interpenetration regions</a:t>
            </a:r>
          </a:p>
          <a:p>
            <a:pPr marL="342900" indent="-342900">
              <a:buAutoNum type="arabicPeriod"/>
            </a:pPr>
            <a:r>
              <a:rPr lang="en-US"/>
              <a:t>Defining the reference plane</a:t>
            </a:r>
          </a:p>
          <a:p>
            <a:pPr marL="342900" indent="-342900">
              <a:buAutoNum type="arabicPeriod"/>
            </a:pPr>
            <a:r>
              <a:rPr lang="en-US"/>
              <a:t>Rotating the problem to</a:t>
            </a:r>
            <a:br>
              <a:rPr lang="en-US"/>
            </a:br>
            <a:r>
              <a:rPr lang="en-US"/>
              <a:t>contact coordinates</a:t>
            </a:r>
          </a:p>
          <a:p>
            <a:pPr marL="342900" indent="-342900">
              <a:buAutoNum type="arabicPeriod"/>
            </a:pPr>
            <a:endParaRPr lang="en-US"/>
          </a:p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7EE0B5-0B4C-43CA-88D2-1295F292E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8" t="15024" r="6005" b="5658"/>
          <a:stretch/>
        </p:blipFill>
        <p:spPr>
          <a:xfrm>
            <a:off x="3337560" y="2706624"/>
            <a:ext cx="5633688" cy="361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162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3C65F-699B-4FD7-8086-2FFFF354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/>
              <a:t>Precisely specified coordinate systems</a:t>
            </a:r>
          </a:p>
          <a:p>
            <a:pPr marL="342900" indent="-342900">
              <a:buAutoNum type="arabicPeriod"/>
            </a:pPr>
            <a:r>
              <a:rPr lang="en-US"/>
              <a:t>Locating interpenetration regions</a:t>
            </a:r>
          </a:p>
          <a:p>
            <a:pPr marL="342900" indent="-342900">
              <a:buAutoNum type="arabicPeriod"/>
            </a:pPr>
            <a:r>
              <a:rPr lang="en-US"/>
              <a:t>Defining the reference plane</a:t>
            </a:r>
          </a:p>
          <a:p>
            <a:pPr marL="342900" indent="-342900">
              <a:buAutoNum type="arabicPeriod"/>
            </a:pPr>
            <a:r>
              <a:rPr lang="en-US"/>
              <a:t>Rotating the problem to</a:t>
            </a:r>
            <a:br>
              <a:rPr lang="en-US"/>
            </a:br>
            <a:r>
              <a:rPr lang="en-US"/>
              <a:t>contact coordinates</a:t>
            </a:r>
          </a:p>
          <a:p>
            <a:pPr marL="342900" indent="-342900">
              <a:buAutoNum type="arabicPeriod"/>
            </a:pPr>
            <a:r>
              <a:rPr lang="en-US"/>
              <a:t>Computing the overlap</a:t>
            </a:r>
            <a:br>
              <a:rPr lang="en-US"/>
            </a:br>
            <a:r>
              <a:rPr lang="en-US"/>
              <a:t>in normal direction</a:t>
            </a:r>
          </a:p>
          <a:p>
            <a:pPr marL="342900" indent="-342900">
              <a:buAutoNum type="arabicPeriod"/>
            </a:pPr>
            <a:endParaRPr lang="en-US"/>
          </a:p>
          <a:p>
            <a:r>
              <a:rPr lang="en-US"/>
              <a:t>Get wheel in wheel-coords</a:t>
            </a:r>
          </a:p>
          <a:p>
            <a:r>
              <a:rPr lang="en-US"/>
              <a:t>Rotate to contact coords</a:t>
            </a:r>
          </a:p>
          <a:p>
            <a:r>
              <a:rPr lang="en-US"/>
              <a:t>Interpolate to contact grid</a:t>
            </a:r>
          </a:p>
          <a:p>
            <a:pPr marL="342900" indent="-342900">
              <a:buAutoNum type="arabicPeriod"/>
            </a:pPr>
            <a:endParaRPr lang="en-US"/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F126B3-A13C-4075-AEB5-66E93A54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7" t="15024" r="6005" b="5658"/>
          <a:stretch/>
        </p:blipFill>
        <p:spPr>
          <a:xfrm>
            <a:off x="3337560" y="2706624"/>
            <a:ext cx="5633749" cy="361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03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F1EFE-B28C-498F-8066-37D05245E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Results: comparison to Blanco-Lorenzo et 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19AD9-557A-4576-A9C3-5B263C6B9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CONTACT automatically gets the effective radius right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      [BlancoLorenzo et al, Tribology International v.103, pp.647-667, 2016]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DDDE9D-6314-4D38-B918-70621D919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36912"/>
            <a:ext cx="4247938" cy="28739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E8194E-D05D-46E8-B948-320FE44DE4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21" r="4129"/>
          <a:stretch/>
        </p:blipFill>
        <p:spPr>
          <a:xfrm>
            <a:off x="4977769" y="2818576"/>
            <a:ext cx="3842703" cy="27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679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B7985-C168-4B9C-B44A-D61AE55F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Results: comparison to Manchester benchmark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6FAC5-887A-42BA-A7E5-F043C2AF7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CONTACT gets results comparable to the main MBS packages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 [Shackleton &amp; Iwnicki, Vehicle System Dynamics v.46, pp.129-149, 2008]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A991DC-38B4-4F07-B0D1-7DFA9771BC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01" t="8000" r="14563" b="23751"/>
          <a:stretch/>
        </p:blipFill>
        <p:spPr>
          <a:xfrm>
            <a:off x="1907704" y="2276872"/>
            <a:ext cx="484226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37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B7985-C168-4B9C-B44A-D61AE55F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 for Manchester contact benchmark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6FAC5-887A-42BA-A7E5-F043C2AF7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CONTACT provides detailed information on contact patches &amp; stresses</a:t>
            </a:r>
          </a:p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9B6FD7-99AA-4C92-9685-AD4AA1A0A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71" y="2708920"/>
            <a:ext cx="3908739" cy="29304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8E2459-8B0B-494B-BDC0-38BF7B7EA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568" y="2708920"/>
            <a:ext cx="3908739" cy="293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92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CA" altLang="nl-NL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Advanced simulation approach</a:t>
            </a:r>
            <a:endParaRPr lang="en-US" altLang="nl-NL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7414" name="TextBox 40"/>
          <p:cNvSpPr txBox="1">
            <a:spLocks noChangeArrowheads="1"/>
          </p:cNvSpPr>
          <p:nvPr/>
        </p:nvSpPr>
        <p:spPr bwMode="auto">
          <a:xfrm>
            <a:off x="539750" y="2349500"/>
            <a:ext cx="2197100" cy="2762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nl-NL" sz="1200" b="1"/>
              <a:t>System characteristics</a:t>
            </a:r>
          </a:p>
        </p:txBody>
      </p:sp>
      <p:cxnSp>
        <p:nvCxnSpPr>
          <p:cNvPr id="16" name="Elbow Connector 48"/>
          <p:cNvCxnSpPr>
            <a:stCxn id="17414" idx="3"/>
          </p:cNvCxnSpPr>
          <p:nvPr/>
        </p:nvCxnSpPr>
        <p:spPr>
          <a:xfrm>
            <a:off x="2736850" y="2487613"/>
            <a:ext cx="466725" cy="0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6" name="TextBox 40"/>
          <p:cNvSpPr txBox="1">
            <a:spLocks noChangeArrowheads="1"/>
          </p:cNvSpPr>
          <p:nvPr/>
        </p:nvSpPr>
        <p:spPr bwMode="auto">
          <a:xfrm>
            <a:off x="6796088" y="2352675"/>
            <a:ext cx="2035175" cy="2778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nl-NL" sz="1200" b="1"/>
              <a:t>Outputs: risk, economics</a:t>
            </a:r>
          </a:p>
        </p:txBody>
      </p:sp>
      <p:grpSp>
        <p:nvGrpSpPr>
          <p:cNvPr id="17417" name="Groep 1"/>
          <p:cNvGrpSpPr>
            <a:grpSpLocks/>
          </p:cNvGrpSpPr>
          <p:nvPr/>
        </p:nvGrpSpPr>
        <p:grpSpPr bwMode="auto">
          <a:xfrm>
            <a:off x="3203575" y="1916113"/>
            <a:ext cx="3592513" cy="4033837"/>
            <a:chOff x="3275856" y="2348880"/>
            <a:chExt cx="3592725" cy="4032448"/>
          </a:xfrm>
        </p:grpSpPr>
        <p:cxnSp>
          <p:nvCxnSpPr>
            <p:cNvPr id="19" name="Elbow Connector 58"/>
            <p:cNvCxnSpPr>
              <a:endCxn id="17416" idx="1"/>
            </p:cNvCxnSpPr>
            <p:nvPr/>
          </p:nvCxnSpPr>
          <p:spPr>
            <a:xfrm>
              <a:off x="6371664" y="2901140"/>
              <a:ext cx="496917" cy="0"/>
            </a:xfrm>
            <a:prstGeom prst="bentConnector3">
              <a:avLst>
                <a:gd name="adj1" fmla="val 50000"/>
              </a:avLst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hthoek 24"/>
            <p:cNvSpPr/>
            <p:nvPr/>
          </p:nvSpPr>
          <p:spPr>
            <a:xfrm>
              <a:off x="3655291" y="4321463"/>
              <a:ext cx="2592540" cy="1942431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grpSp>
          <p:nvGrpSpPr>
            <p:cNvPr id="17420" name="Groep 25"/>
            <p:cNvGrpSpPr>
              <a:grpSpLocks/>
            </p:cNvGrpSpPr>
            <p:nvPr/>
          </p:nvGrpSpPr>
          <p:grpSpPr bwMode="auto">
            <a:xfrm>
              <a:off x="3652116" y="2634531"/>
              <a:ext cx="2592540" cy="1225128"/>
              <a:chOff x="3635881" y="1592394"/>
              <a:chExt cx="2592540" cy="1225128"/>
            </a:xfrm>
          </p:grpSpPr>
          <p:sp>
            <p:nvSpPr>
              <p:cNvPr id="27" name="Rechthoek 26"/>
              <p:cNvSpPr/>
              <p:nvPr/>
            </p:nvSpPr>
            <p:spPr>
              <a:xfrm>
                <a:off x="3635881" y="1592394"/>
                <a:ext cx="2592540" cy="1225128"/>
              </a:xfrm>
              <a:prstGeom prst="rect">
                <a:avLst/>
              </a:prstGeom>
              <a:solidFill>
                <a:schemeClr val="accent1">
                  <a:alpha val="2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nl-NL"/>
              </a:p>
            </p:txBody>
          </p:sp>
          <p:sp>
            <p:nvSpPr>
              <p:cNvPr id="17434" name="TextBox 40"/>
              <p:cNvSpPr txBox="1">
                <a:spLocks noChangeArrowheads="1"/>
              </p:cNvSpPr>
              <p:nvPr/>
            </p:nvSpPr>
            <p:spPr bwMode="auto">
              <a:xfrm>
                <a:off x="3732145" y="1700808"/>
                <a:ext cx="2088232" cy="27690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CA" altLang="nl-NL" sz="1200">
                    <a:solidFill>
                      <a:srgbClr val="FF0000"/>
                    </a:solidFill>
                  </a:rPr>
                  <a:t>Dynamic simulation: UM</a:t>
                </a:r>
              </a:p>
            </p:txBody>
          </p:sp>
          <p:sp>
            <p:nvSpPr>
              <p:cNvPr id="17435" name="TextBox 40"/>
              <p:cNvSpPr txBox="1">
                <a:spLocks noChangeArrowheads="1"/>
              </p:cNvSpPr>
              <p:nvPr/>
            </p:nvSpPr>
            <p:spPr bwMode="auto">
              <a:xfrm>
                <a:off x="3732145" y="2435007"/>
                <a:ext cx="2088232" cy="2769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CA" altLang="nl-NL" sz="1200">
                    <a:solidFill>
                      <a:srgbClr val="FF0000"/>
                    </a:solidFill>
                  </a:rPr>
                  <a:t>CONTACT library</a:t>
                </a:r>
              </a:p>
            </p:txBody>
          </p:sp>
          <p:cxnSp>
            <p:nvCxnSpPr>
              <p:cNvPr id="30" name="Rechte verbindingslijn met pijl 29"/>
              <p:cNvCxnSpPr>
                <a:stCxn id="17434" idx="2"/>
                <a:endCxn id="17435" idx="0"/>
              </p:cNvCxnSpPr>
              <p:nvPr/>
            </p:nvCxnSpPr>
            <p:spPr>
              <a:xfrm>
                <a:off x="4776261" y="1977711"/>
                <a:ext cx="0" cy="457295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Rechte verbindingslijn 30"/>
              <p:cNvCxnSpPr/>
              <p:nvPr/>
            </p:nvCxnSpPr>
            <p:spPr>
              <a:xfrm flipV="1">
                <a:off x="5820410" y="2573131"/>
                <a:ext cx="32386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Rechte verbindingslijn 31"/>
              <p:cNvCxnSpPr/>
              <p:nvPr/>
            </p:nvCxnSpPr>
            <p:spPr>
              <a:xfrm flipV="1">
                <a:off x="6144279" y="1881220"/>
                <a:ext cx="0" cy="69191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met pijl 32"/>
              <p:cNvCxnSpPr/>
              <p:nvPr/>
            </p:nvCxnSpPr>
            <p:spPr>
              <a:xfrm flipH="1">
                <a:off x="5820410" y="1881220"/>
                <a:ext cx="323869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21" name="TextBox 40"/>
            <p:cNvSpPr txBox="1">
              <a:spLocks noChangeArrowheads="1"/>
            </p:cNvSpPr>
            <p:nvPr/>
          </p:nvSpPr>
          <p:spPr bwMode="auto">
            <a:xfrm>
              <a:off x="3740182" y="4421434"/>
              <a:ext cx="2088232" cy="276999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nl-NL" sz="1200"/>
                <a:t>Detailed contact model</a:t>
              </a:r>
            </a:p>
          </p:txBody>
        </p:sp>
        <p:sp>
          <p:nvSpPr>
            <p:cNvPr id="17422" name="TextBox 40"/>
            <p:cNvSpPr txBox="1">
              <a:spLocks noChangeArrowheads="1"/>
            </p:cNvSpPr>
            <p:nvPr/>
          </p:nvSpPr>
          <p:spPr bwMode="auto">
            <a:xfrm>
              <a:off x="3740182" y="5154258"/>
              <a:ext cx="2088232" cy="276999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nl-NL" sz="1200"/>
                <a:t>Wear rates &amp; RCF initiation</a:t>
              </a:r>
            </a:p>
          </p:txBody>
        </p:sp>
        <p:sp>
          <p:nvSpPr>
            <p:cNvPr id="17423" name="TextBox 40"/>
            <p:cNvSpPr txBox="1">
              <a:spLocks noChangeArrowheads="1"/>
            </p:cNvSpPr>
            <p:nvPr/>
          </p:nvSpPr>
          <p:spPr bwMode="auto">
            <a:xfrm>
              <a:off x="3740182" y="5861594"/>
              <a:ext cx="2088232" cy="276999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nl-NL" sz="1200"/>
                <a:t>Crack propagation</a:t>
              </a:r>
            </a:p>
          </p:txBody>
        </p:sp>
        <p:cxnSp>
          <p:nvCxnSpPr>
            <p:cNvPr id="37" name="Rechte verbindingslijn met pijl 36"/>
            <p:cNvCxnSpPr/>
            <p:nvPr/>
          </p:nvCxnSpPr>
          <p:spPr>
            <a:xfrm>
              <a:off x="4784070" y="4699157"/>
              <a:ext cx="0" cy="45704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met pijl 37"/>
            <p:cNvCxnSpPr/>
            <p:nvPr/>
          </p:nvCxnSpPr>
          <p:spPr>
            <a:xfrm>
              <a:off x="4776133" y="5403765"/>
              <a:ext cx="0" cy="45704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 flipV="1">
              <a:off x="5828707" y="6006807"/>
              <a:ext cx="32386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 flipV="1">
              <a:off x="6152576" y="4564267"/>
              <a:ext cx="0" cy="143619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met pijl 40"/>
            <p:cNvCxnSpPr/>
            <p:nvPr/>
          </p:nvCxnSpPr>
          <p:spPr>
            <a:xfrm flipH="1">
              <a:off x="5828707" y="4564267"/>
              <a:ext cx="323869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met pijl 41"/>
            <p:cNvCxnSpPr/>
            <p:nvPr/>
          </p:nvCxnSpPr>
          <p:spPr>
            <a:xfrm>
              <a:off x="4792008" y="3858072"/>
              <a:ext cx="0" cy="45704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30" name="TextBox 40"/>
            <p:cNvSpPr txBox="1">
              <a:spLocks noChangeArrowheads="1"/>
            </p:cNvSpPr>
            <p:nvPr/>
          </p:nvSpPr>
          <p:spPr bwMode="auto">
            <a:xfrm>
              <a:off x="3377053" y="4054554"/>
              <a:ext cx="20882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nl-NL" sz="1200" b="1"/>
                <a:t>Damage model</a:t>
              </a:r>
            </a:p>
          </p:txBody>
        </p:sp>
        <p:sp>
          <p:nvSpPr>
            <p:cNvPr id="17431" name="TextBox 40"/>
            <p:cNvSpPr txBox="1">
              <a:spLocks noChangeArrowheads="1"/>
            </p:cNvSpPr>
            <p:nvPr/>
          </p:nvSpPr>
          <p:spPr bwMode="auto">
            <a:xfrm>
              <a:off x="3392724" y="2357934"/>
              <a:ext cx="20882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nl-NL" sz="1200" b="1"/>
                <a:t>VTI model</a:t>
              </a:r>
            </a:p>
          </p:txBody>
        </p:sp>
        <p:sp>
          <p:nvSpPr>
            <p:cNvPr id="45" name="Rectangle 52"/>
            <p:cNvSpPr/>
            <p:nvPr/>
          </p:nvSpPr>
          <p:spPr>
            <a:xfrm>
              <a:off x="3275856" y="2348880"/>
              <a:ext cx="3095808" cy="4032448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147970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 err="1">
                <a:latin typeface="Arial" charset="0"/>
                <a:cs typeface="Arial" charset="0"/>
              </a:rPr>
              <a:t>Importance</a:t>
            </a:r>
            <a:r>
              <a:rPr lang="nl-NL" dirty="0">
                <a:latin typeface="Arial" charset="0"/>
                <a:cs typeface="Arial" charset="0"/>
              </a:rPr>
              <a:t> of </a:t>
            </a:r>
            <a:r>
              <a:rPr lang="nl-NL" dirty="0" err="1">
                <a:latin typeface="Arial" charset="0"/>
                <a:cs typeface="Arial" charset="0"/>
              </a:rPr>
              <a:t>wheel</a:t>
            </a:r>
            <a:r>
              <a:rPr lang="nl-NL" dirty="0">
                <a:latin typeface="Arial" charset="0"/>
                <a:cs typeface="Arial" charset="0"/>
              </a:rPr>
              <a:t>-rail contact </a:t>
            </a:r>
            <a:r>
              <a:rPr lang="nl-NL" dirty="0" err="1">
                <a:latin typeface="Arial" charset="0"/>
                <a:cs typeface="Arial" charset="0"/>
              </a:rPr>
              <a:t>forces</a:t>
            </a:r>
            <a:endParaRPr lang="nl-NL" dirty="0">
              <a:latin typeface="Arial" charset="0"/>
              <a:cs typeface="Arial" charset="0"/>
            </a:endParaRPr>
          </a:p>
        </p:txBody>
      </p:sp>
      <p:sp>
        <p:nvSpPr>
          <p:cNvPr id="11267" name="Tijdelijke aanduiding voor inhoud 2"/>
          <p:cNvSpPr>
            <a:spLocks noGrp="1"/>
          </p:cNvSpPr>
          <p:nvPr>
            <p:ph type="body" sz="half" idx="2"/>
          </p:nvPr>
        </p:nvSpPr>
        <p:spPr>
          <a:xfrm>
            <a:off x="457200" y="1921570"/>
            <a:ext cx="2458616" cy="355302"/>
          </a:xfrm>
        </p:spPr>
        <p:txBody>
          <a:bodyPr lIns="0" rIns="0"/>
          <a:lstStyle/>
          <a:p>
            <a:pPr marL="144000" indent="0">
              <a:spcBef>
                <a:spcPts val="0"/>
              </a:spcBef>
              <a:buClrTx/>
            </a:pPr>
            <a:r>
              <a:rPr lang="en-US" dirty="0"/>
              <a:t>Curving behavior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154" y="2604631"/>
            <a:ext cx="5349322" cy="3195895"/>
          </a:xfrm>
          <a:prstGeom prst="rect">
            <a:avLst/>
          </a:prstGeom>
        </p:spPr>
      </p:pic>
      <p:sp>
        <p:nvSpPr>
          <p:cNvPr id="5" name="Tijdelijke aanduiding voor inhoud 2"/>
          <p:cNvSpPr txBox="1">
            <a:spLocks/>
          </p:cNvSpPr>
          <p:nvPr/>
        </p:nvSpPr>
        <p:spPr bwMode="auto">
          <a:xfrm>
            <a:off x="457200" y="2838785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Ride quality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 bwMode="auto">
          <a:xfrm>
            <a:off x="2771800" y="2099221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Hunting motion</a:t>
            </a:r>
            <a:endParaRPr lang="en-US" dirty="0">
              <a:latin typeface="Arial" charset="0"/>
            </a:endParaRP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 bwMode="auto">
          <a:xfrm>
            <a:off x="5148064" y="1921570"/>
            <a:ext cx="1800200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Flange climb</a:t>
            </a: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 bwMode="auto">
          <a:xfrm>
            <a:off x="673224" y="5013176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Low adhesion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 bwMode="auto">
          <a:xfrm>
            <a:off x="6865912" y="4797152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Track friendliness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 bwMode="auto">
          <a:xfrm>
            <a:off x="299164" y="4365104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Traction and braking</a:t>
            </a: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 bwMode="auto">
          <a:xfrm>
            <a:off x="7428492" y="2564904"/>
            <a:ext cx="170205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Track-shifting</a:t>
            </a:r>
            <a:br>
              <a:rPr lang="en-US" dirty="0"/>
            </a:br>
            <a:r>
              <a:rPr lang="en-US" dirty="0"/>
              <a:t>forces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 bwMode="auto">
          <a:xfrm>
            <a:off x="899592" y="5589240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Switches &amp; crossings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 bwMode="auto">
          <a:xfrm>
            <a:off x="4391980" y="5190827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Track deterioration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5" name="Tijdelijke aanduiding voor inhoud 2"/>
          <p:cNvSpPr txBox="1">
            <a:spLocks/>
          </p:cNvSpPr>
          <p:nvPr/>
        </p:nvSpPr>
        <p:spPr bwMode="auto">
          <a:xfrm>
            <a:off x="6152690" y="5560343"/>
            <a:ext cx="977788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RCF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3395499" y="5949280"/>
            <a:ext cx="2458616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Wear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7" name="Tijdelijke aanduiding voor inhoud 2"/>
          <p:cNvSpPr txBox="1">
            <a:spLocks/>
          </p:cNvSpPr>
          <p:nvPr/>
        </p:nvSpPr>
        <p:spPr bwMode="auto">
          <a:xfrm>
            <a:off x="7550496" y="4297834"/>
            <a:ext cx="1846040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Wheel flats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8" name="Tijdelijke aanduiding voor inhoud 2"/>
          <p:cNvSpPr txBox="1">
            <a:spLocks/>
          </p:cNvSpPr>
          <p:nvPr/>
        </p:nvSpPr>
        <p:spPr bwMode="auto">
          <a:xfrm>
            <a:off x="7342264" y="6093296"/>
            <a:ext cx="1766240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sz="1200"/>
              <a:t>(picture: Weidemann)</a:t>
            </a:r>
            <a:endParaRPr lang="en-US" sz="1200" dirty="0"/>
          </a:p>
        </p:txBody>
      </p:sp>
      <p:sp>
        <p:nvSpPr>
          <p:cNvPr id="19" name="Tijdelijke aanduiding voor inhoud 2"/>
          <p:cNvSpPr txBox="1">
            <a:spLocks/>
          </p:cNvSpPr>
          <p:nvPr/>
        </p:nvSpPr>
        <p:spPr bwMode="auto">
          <a:xfrm>
            <a:off x="7321422" y="5269942"/>
            <a:ext cx="1895094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Crack initiation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20" name="Tijdelijke aanduiding voor inhoud 2"/>
          <p:cNvSpPr txBox="1">
            <a:spLocks/>
          </p:cNvSpPr>
          <p:nvPr/>
        </p:nvSpPr>
        <p:spPr bwMode="auto">
          <a:xfrm>
            <a:off x="6853370" y="5733256"/>
            <a:ext cx="1895094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/>
              <a:t>Crack growth</a:t>
            </a:r>
            <a:endParaRPr lang="en-US" dirty="0"/>
          </a:p>
        </p:txBody>
      </p:sp>
      <p:sp>
        <p:nvSpPr>
          <p:cNvPr id="21" name="Tijdelijke aanduiding voor inhoud 2"/>
          <p:cNvSpPr txBox="1">
            <a:spLocks/>
          </p:cNvSpPr>
          <p:nvPr/>
        </p:nvSpPr>
        <p:spPr bwMode="auto">
          <a:xfrm>
            <a:off x="4643074" y="5915645"/>
            <a:ext cx="1998510" cy="3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>
              <a:spcBef>
                <a:spcPts val="0"/>
              </a:spcBef>
            </a:pPr>
            <a:r>
              <a:rPr lang="en-US" dirty="0"/>
              <a:t>Corrugation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872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EB30-B3EA-4EF3-A307-35405DE5F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74438D-074B-4FB6-983C-206EDAC74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777554"/>
            <a:ext cx="7715200" cy="3883694"/>
          </a:xfrm>
        </p:spPr>
        <p:txBody>
          <a:bodyPr/>
          <a:lstStyle/>
          <a:p>
            <a:r>
              <a:rPr lang="en-US"/>
              <a:t>Detailed contact geometry processing is implemented in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Accounting for the full wheelset position, including yaw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 a fully generic &amp; automated way</a:t>
            </a:r>
          </a:p>
          <a:p>
            <a:endParaRPr lang="en-US"/>
          </a:p>
          <a:p>
            <a:r>
              <a:rPr lang="en-US"/>
              <a:t>Providing Kalker’s full theory to UM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vehicle dynamics, RCF damage and wear</a:t>
            </a:r>
          </a:p>
          <a:p>
            <a:endParaRPr lang="en-US"/>
          </a:p>
          <a:p>
            <a:r>
              <a:rPr lang="en-US"/>
              <a:t>Further work is needed for accuracy &amp;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Profile smoothing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Faster contact search algorithms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Conformal contact analysis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14FBFE-305C-43D6-8177-F24D9EB57DE9}"/>
              </a:ext>
            </a:extLst>
          </p:cNvPr>
          <p:cNvGrpSpPr>
            <a:grpSpLocks noChangeAspect="1"/>
          </p:cNvGrpSpPr>
          <p:nvPr/>
        </p:nvGrpSpPr>
        <p:grpSpPr>
          <a:xfrm>
            <a:off x="5988396" y="2635725"/>
            <a:ext cx="2944175" cy="1814433"/>
            <a:chOff x="5158408" y="1783416"/>
            <a:chExt cx="3528392" cy="21744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C0233A2-CEE0-4F9D-B841-A2EAF966BB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471" t="7390" r="4471" b="19760"/>
            <a:stretch/>
          </p:blipFill>
          <p:spPr>
            <a:xfrm>
              <a:off x="5158408" y="1783416"/>
              <a:ext cx="3528392" cy="2174474"/>
            </a:xfrm>
            <a:prstGeom prst="rect">
              <a:avLst/>
            </a:prstGeom>
          </p:spPr>
        </p:pic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39C3B81D-1923-411B-ACC4-3A8B2CF254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8366" y="1844824"/>
              <a:ext cx="1335978" cy="276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nl-NL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000"/>
                <a:t>(Wu &amp; Kerchoff)</a:t>
              </a:r>
              <a:endParaRPr lang="nl-NL" sz="10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F86717-2CAB-4474-8450-26D80765F9F4}"/>
              </a:ext>
            </a:extLst>
          </p:cNvPr>
          <p:cNvGrpSpPr/>
          <p:nvPr/>
        </p:nvGrpSpPr>
        <p:grpSpPr>
          <a:xfrm>
            <a:off x="6152949" y="4653135"/>
            <a:ext cx="2790017" cy="1584177"/>
            <a:chOff x="3744655" y="4039705"/>
            <a:chExt cx="2790017" cy="1584177"/>
          </a:xfrm>
        </p:grpSpPr>
        <p:pic>
          <p:nvPicPr>
            <p:cNvPr id="4" name="Afbeelding 2">
              <a:extLst>
                <a:ext uri="{FF2B5EF4-FFF2-40B4-BE49-F238E27FC236}">
                  <a16:creationId xmlns:a16="http://schemas.microsoft.com/office/drawing/2014/main" id="{2D42C193-D2BC-498F-9223-E01888BE8C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450" b="8868"/>
            <a:stretch/>
          </p:blipFill>
          <p:spPr bwMode="auto">
            <a:xfrm>
              <a:off x="3744655" y="4039705"/>
              <a:ext cx="2688285" cy="1584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F27C2581-63EA-444B-9509-C758CCB589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4574" y="5335850"/>
              <a:ext cx="112009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nl-NL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chemeClr val="bg1"/>
                  </a:solidFill>
                </a:rPr>
                <a:t>(Steenbergen)</a:t>
              </a:r>
              <a:endParaRPr lang="nl-NL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634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AD3EB-8D56-4196-85E3-8CE9E608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methods for (near) conformal contact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13C763-4F78-42EF-B943-0714EDACF63F}"/>
              </a:ext>
            </a:extLst>
          </p:cNvPr>
          <p:cNvGrpSpPr/>
          <p:nvPr/>
        </p:nvGrpSpPr>
        <p:grpSpPr>
          <a:xfrm>
            <a:off x="411303" y="1556792"/>
            <a:ext cx="7776864" cy="3163614"/>
            <a:chOff x="411303" y="1556792"/>
            <a:chExt cx="7776864" cy="31636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545CC7D-01D3-4A42-A489-409E9A3BE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06" t="24906" r="1760" b="24831"/>
            <a:stretch/>
          </p:blipFill>
          <p:spPr>
            <a:xfrm>
              <a:off x="411303" y="1556792"/>
              <a:ext cx="7776864" cy="316361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201A017-4E57-47DC-9402-0F2B273D9C3B}"/>
                </a:ext>
              </a:extLst>
            </p:cNvPr>
            <p:cNvSpPr/>
            <p:nvPr/>
          </p:nvSpPr>
          <p:spPr>
            <a:xfrm>
              <a:off x="2843808" y="3140968"/>
              <a:ext cx="4248472" cy="1579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3AD9E9AA-CD3D-4A73-8200-1FF7D3048B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235" t="10593" r="22337" b="41706"/>
          <a:stretch/>
        </p:blipFill>
        <p:spPr>
          <a:xfrm>
            <a:off x="3563887" y="2467665"/>
            <a:ext cx="4752529" cy="3836917"/>
          </a:xfrm>
          <a:prstGeom prst="rect">
            <a:avLst/>
          </a:prstGeom>
        </p:spPr>
      </p:pic>
      <p:sp>
        <p:nvSpPr>
          <p:cNvPr id="25" name="Text Box 7">
            <a:extLst>
              <a:ext uri="{FF2B5EF4-FFF2-40B4-BE49-F238E27FC236}">
                <a16:creationId xmlns:a16="http://schemas.microsoft.com/office/drawing/2014/main" id="{4E66E5E8-52C8-4EE4-AC46-BF8B69F11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9" y="5733256"/>
            <a:ext cx="21602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nl-NL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Pictures: (Marquis, 2015)</a:t>
            </a:r>
            <a:endParaRPr lang="nl-NL" sz="1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3B170-138E-447A-92FA-4322328FD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849562"/>
            <a:ext cx="7715200" cy="3883694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						Distance between wheel and rail</a:t>
            </a:r>
          </a:p>
        </p:txBody>
      </p:sp>
    </p:spTree>
    <p:extLst>
      <p:ext uri="{BB962C8B-B14F-4D97-AF65-F5344CB8AC3E}">
        <p14:creationId xmlns:p14="http://schemas.microsoft.com/office/powerpoint/2010/main" val="103404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2B4666A-58A6-4C78-AB32-0E2113ECEC05}"/>
              </a:ext>
            </a:extLst>
          </p:cNvPr>
          <p:cNvGrpSpPr>
            <a:grpSpLocks noChangeAspect="1"/>
          </p:cNvGrpSpPr>
          <p:nvPr/>
        </p:nvGrpSpPr>
        <p:grpSpPr>
          <a:xfrm>
            <a:off x="197756" y="1628800"/>
            <a:ext cx="5310348" cy="2160240"/>
            <a:chOff x="411303" y="1556792"/>
            <a:chExt cx="7776864" cy="31636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EE84B8-7DD2-419B-8A9B-CF4A26199A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06" t="24906" r="1760" b="24831"/>
            <a:stretch/>
          </p:blipFill>
          <p:spPr>
            <a:xfrm>
              <a:off x="411303" y="1556792"/>
              <a:ext cx="7776864" cy="31636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10E42B-3DFB-4A23-BF9E-1557520527D3}"/>
                </a:ext>
              </a:extLst>
            </p:cNvPr>
            <p:cNvSpPr/>
            <p:nvPr/>
          </p:nvSpPr>
          <p:spPr>
            <a:xfrm>
              <a:off x="2843808" y="3140968"/>
              <a:ext cx="4248472" cy="1579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44AD3EB-8D56-4196-85E3-8CE9E608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methods for (near) conformal contact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6E5C5B-19BF-44BF-AB79-D00585FD06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49" t="5101" b="15073"/>
          <a:stretch/>
        </p:blipFill>
        <p:spPr>
          <a:xfrm>
            <a:off x="2267712" y="2176272"/>
            <a:ext cx="6704041" cy="4104456"/>
          </a:xfrm>
          <a:prstGeom prst="rect">
            <a:avLst/>
          </a:prstGeom>
        </p:spPr>
      </p:pic>
      <p:sp>
        <p:nvSpPr>
          <p:cNvPr id="15" name="Text Box 7">
            <a:extLst>
              <a:ext uri="{FF2B5EF4-FFF2-40B4-BE49-F238E27FC236}">
                <a16:creationId xmlns:a16="http://schemas.microsoft.com/office/drawing/2014/main" id="{026A3B86-2B62-413B-96C9-06698626F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5373216"/>
            <a:ext cx="21602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nl-NL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Pictures: (Marquis, 2015)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33774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2B4666A-58A6-4C78-AB32-0E2113ECEC05}"/>
              </a:ext>
            </a:extLst>
          </p:cNvPr>
          <p:cNvGrpSpPr>
            <a:grpSpLocks noChangeAspect="1"/>
          </p:cNvGrpSpPr>
          <p:nvPr/>
        </p:nvGrpSpPr>
        <p:grpSpPr>
          <a:xfrm>
            <a:off x="197756" y="1628800"/>
            <a:ext cx="5310348" cy="2160240"/>
            <a:chOff x="411303" y="1556792"/>
            <a:chExt cx="7776864" cy="31636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EE84B8-7DD2-419B-8A9B-CF4A26199A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06" t="24906" r="1760" b="24831"/>
            <a:stretch/>
          </p:blipFill>
          <p:spPr>
            <a:xfrm>
              <a:off x="411303" y="1556792"/>
              <a:ext cx="7776864" cy="31636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10E42B-3DFB-4A23-BF9E-1557520527D3}"/>
                </a:ext>
              </a:extLst>
            </p:cNvPr>
            <p:cNvSpPr/>
            <p:nvPr/>
          </p:nvSpPr>
          <p:spPr>
            <a:xfrm>
              <a:off x="2843808" y="3140968"/>
              <a:ext cx="4248472" cy="1579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44AD3EB-8D56-4196-85E3-8CE9E608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methods for (near) conformal contact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F09DE3-6E88-46E7-8B87-E6E76CB14B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63" t="4870" r="1" b="15018"/>
          <a:stretch/>
        </p:blipFill>
        <p:spPr>
          <a:xfrm>
            <a:off x="2267744" y="2132856"/>
            <a:ext cx="6698596" cy="4104456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04CA371B-0401-4F7D-9D7F-F1BB2A1D4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5373216"/>
            <a:ext cx="21602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nl-NL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Pictures: (Marquis, 2015)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301323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AD3EB-8D56-4196-85E3-8CE9E608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methods for (near) conformal contact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13C763-4F78-42EF-B943-0714EDACF63F}"/>
              </a:ext>
            </a:extLst>
          </p:cNvPr>
          <p:cNvGrpSpPr/>
          <p:nvPr/>
        </p:nvGrpSpPr>
        <p:grpSpPr>
          <a:xfrm>
            <a:off x="411303" y="1556792"/>
            <a:ext cx="7776864" cy="3163614"/>
            <a:chOff x="411303" y="1556792"/>
            <a:chExt cx="7776864" cy="31636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545CC7D-01D3-4A42-A489-409E9A3BE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06" t="24906" r="1760" b="24831"/>
            <a:stretch/>
          </p:blipFill>
          <p:spPr>
            <a:xfrm>
              <a:off x="411303" y="1556792"/>
              <a:ext cx="7776864" cy="316361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201A017-4E57-47DC-9402-0F2B273D9C3B}"/>
                </a:ext>
              </a:extLst>
            </p:cNvPr>
            <p:cNvSpPr/>
            <p:nvPr/>
          </p:nvSpPr>
          <p:spPr>
            <a:xfrm>
              <a:off x="2843808" y="3140968"/>
              <a:ext cx="4248472" cy="1579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 Box 7">
            <a:extLst>
              <a:ext uri="{FF2B5EF4-FFF2-40B4-BE49-F238E27FC236}">
                <a16:creationId xmlns:a16="http://schemas.microsoft.com/office/drawing/2014/main" id="{4E66E5E8-52C8-4EE4-AC46-BF8B69F11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6297" y="1635095"/>
            <a:ext cx="19077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nl-NL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Picture: (Marquis, 2015)</a:t>
            </a:r>
            <a:endParaRPr lang="nl-NL" sz="1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3B170-138E-447A-92FA-4322328FD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99792" y="2924944"/>
            <a:ext cx="5472608" cy="31683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Hertzian approximation – constant curvature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Equivalent ellipse (Simpack)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Multi-Hertzian (Pascal &amp; Sauvage)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Semi Hertzian (Ayasse &amp; Chollet)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Analyn (Sichani et 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Kik-Piotrowski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Modified Kik-Piotrowski (Sun et 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Extended Kik-Piotrowski (Liu et 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(full) Linear elasticity theory (CONTACT)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E8D178-7959-4C36-AE8C-7A4199D049CE}"/>
              </a:ext>
            </a:extLst>
          </p:cNvPr>
          <p:cNvSpPr/>
          <p:nvPr/>
        </p:nvSpPr>
        <p:spPr>
          <a:xfrm>
            <a:off x="2627784" y="5517232"/>
            <a:ext cx="4752528" cy="4320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308E-F976-4687-B906-60B531AB9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statement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0C58A-8B2F-4BCE-9AD5-8CB788DDA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How to automate detailed CONTACT calculations?</a:t>
            </a:r>
          </a:p>
          <a:p>
            <a:endParaRPr lang="en-US"/>
          </a:p>
          <a:p>
            <a:r>
              <a:rPr lang="en-US"/>
              <a:t>Accounting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Worn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Wheelset yaw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Track irregularities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Rail roll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…</a:t>
            </a:r>
          </a:p>
          <a:p>
            <a:endParaRPr lang="en-US"/>
          </a:p>
        </p:txBody>
      </p:sp>
      <p:pic>
        <p:nvPicPr>
          <p:cNvPr id="4" name="Afbeelding 7">
            <a:hlinkClick r:id="rId2" action="ppaction://hlinkfile"/>
            <a:extLst>
              <a:ext uri="{FF2B5EF4-FFF2-40B4-BE49-F238E27FC236}">
                <a16:creationId xmlns:a16="http://schemas.microsoft.com/office/drawing/2014/main" id="{133C3008-67A6-4193-A56C-3FCE1CCC67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" b="7251"/>
          <a:stretch/>
        </p:blipFill>
        <p:spPr>
          <a:xfrm>
            <a:off x="5032011" y="2878732"/>
            <a:ext cx="3672407" cy="2429448"/>
          </a:xfrm>
          <a:prstGeom prst="rect">
            <a:avLst/>
          </a:prstGeom>
        </p:spPr>
      </p:pic>
      <p:sp>
        <p:nvSpPr>
          <p:cNvPr id="5" name="Tekstvak 8">
            <a:extLst>
              <a:ext uri="{FF2B5EF4-FFF2-40B4-BE49-F238E27FC236}">
                <a16:creationId xmlns:a16="http://schemas.microsoft.com/office/drawing/2014/main" id="{05081577-4B88-417E-8F96-A89C27BD1918}"/>
              </a:ext>
            </a:extLst>
          </p:cNvPr>
          <p:cNvSpPr txBox="1"/>
          <p:nvPr/>
        </p:nvSpPr>
        <p:spPr>
          <a:xfrm>
            <a:off x="5060150" y="5399012"/>
            <a:ext cx="2996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(</a:t>
            </a:r>
            <a:r>
              <a:rPr lang="nl-NL" sz="1200" dirty="0" err="1"/>
              <a:t>Kerchof</a:t>
            </a:r>
            <a:r>
              <a:rPr lang="nl-NL" sz="1200" dirty="0"/>
              <a:t>, 2013)</a:t>
            </a:r>
          </a:p>
        </p:txBody>
      </p:sp>
    </p:spTree>
    <p:extLst>
      <p:ext uri="{BB962C8B-B14F-4D97-AF65-F5344CB8AC3E}">
        <p14:creationId xmlns:p14="http://schemas.microsoft.com/office/powerpoint/2010/main" val="90520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D12C-34FB-4930-974B-73FCBF9B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Problem statement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5636B-BE56-4A96-9B3D-7AC0171E2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Find the tangent plane			and		distance in normal direction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85E4BA-791D-4416-86DF-72BAED584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9" t="4851" r="9838"/>
          <a:stretch/>
        </p:blipFill>
        <p:spPr>
          <a:xfrm>
            <a:off x="251520" y="2600908"/>
            <a:ext cx="3952910" cy="33123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0A0D44-56B5-4EAE-8404-7C4913327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48" t="1798" r="19101" b="5031"/>
          <a:stretch/>
        </p:blipFill>
        <p:spPr>
          <a:xfrm>
            <a:off x="4644008" y="2593760"/>
            <a:ext cx="4291727" cy="319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6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3072-D10E-4D2E-B76B-AAC0AAFF6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solution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B3C65F-699B-4FD7-8086-2FFFF3545B47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/>
            <p:txBody>
              <a:bodyPr/>
              <a:lstStyle/>
              <a:p>
                <a:pPr marL="342900" indent="-342900">
                  <a:buAutoNum type="arabicPeriod"/>
                </a:pPr>
                <a:r>
                  <a:rPr lang="en-US"/>
                  <a:t>Precisely specified coordinate systems</a:t>
                </a:r>
              </a:p>
              <a:p>
                <a:pPr marL="342900" indent="-342900">
                  <a:buAutoNum type="arabicPeriod"/>
                </a:pPr>
                <a:endParaRPr lang="en-US"/>
              </a:p>
              <a:p>
                <a:pPr marL="342900" indent="-342900">
                  <a:buAutoNum type="arabicPeriod"/>
                </a:pPr>
                <a:endParaRPr lang="en-US"/>
              </a:p>
              <a:p>
                <a:r>
                  <a:rPr lang="en-US"/>
                  <a:t>Generic conversions:</a:t>
                </a:r>
              </a:p>
              <a:p>
                <a:r>
                  <a:rPr lang="en-US" b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𝑔𝑙𝑜𝑏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𝑙𝑜𝑐</m:t>
                        </m:r>
                      </m:sub>
                    </m:sSub>
                  </m:oMath>
                </a14:m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B3C65F-699B-4FD7-8086-2FFFF3545B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blipFill>
                <a:blip r:embed="rId2"/>
                <a:stretch>
                  <a:fillRect l="-63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BCE0AB4-01D1-421E-9BE7-833D8E4AA9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50" t="11246" r="6993" b="10984"/>
          <a:stretch/>
        </p:blipFill>
        <p:spPr>
          <a:xfrm>
            <a:off x="3407540" y="2492896"/>
            <a:ext cx="5639299" cy="381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6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VORtech kleuren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5A317C"/>
      </a:accent2>
      <a:accent3>
        <a:srgbClr val="359884"/>
      </a:accent3>
      <a:accent4>
        <a:srgbClr val="8064A2"/>
      </a:accent4>
      <a:accent5>
        <a:srgbClr val="5DC2A5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3744</TotalTime>
  <Words>571</Words>
  <Application>Microsoft Office PowerPoint</Application>
  <PresentationFormat>On-screen Show (4:3)</PresentationFormat>
  <Paragraphs>172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ＭＳ Ｐゴシック</vt:lpstr>
      <vt:lpstr>Arial</vt:lpstr>
      <vt:lpstr>Calibri</vt:lpstr>
      <vt:lpstr>Cambria Math</vt:lpstr>
      <vt:lpstr>Office-thema</vt:lpstr>
      <vt:lpstr>Wheel/rail contact geometry processing in CONTACT</vt:lpstr>
      <vt:lpstr>Importance of wheel-rail contact forces</vt:lpstr>
      <vt:lpstr>Different methods for (near) conformal contact</vt:lpstr>
      <vt:lpstr>Different methods for (near) conformal contact</vt:lpstr>
      <vt:lpstr>Different methods for (near) conformal contact</vt:lpstr>
      <vt:lpstr>Different methods for (near) conformal contact</vt:lpstr>
      <vt:lpstr>Problem statement</vt:lpstr>
      <vt:lpstr>Problem statement</vt:lpstr>
      <vt:lpstr>New solution approach</vt:lpstr>
      <vt:lpstr>New solution approach</vt:lpstr>
      <vt:lpstr>New solution approach</vt:lpstr>
      <vt:lpstr>“Initial contact approach” is inherently restricted</vt:lpstr>
      <vt:lpstr>New solution approach</vt:lpstr>
      <vt:lpstr>New solution approach</vt:lpstr>
      <vt:lpstr>New solution approach</vt:lpstr>
      <vt:lpstr>Results: comparison to Blanco-Lorenzo et al</vt:lpstr>
      <vt:lpstr>Results: comparison to Manchester benchmark</vt:lpstr>
      <vt:lpstr>Results for Manchester contact benchmark</vt:lpstr>
      <vt:lpstr>Advanced simulation approach</vt:lpstr>
      <vt:lpstr>Conclusions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ICRI - friction modeling</dc:title>
  <dc:creator>Edwin Vollebregt</dc:creator>
  <cp:lastModifiedBy>Edwin Vollebregt</cp:lastModifiedBy>
  <cp:revision>277</cp:revision>
  <dcterms:created xsi:type="dcterms:W3CDTF">2012-11-10T12:38:11Z</dcterms:created>
  <dcterms:modified xsi:type="dcterms:W3CDTF">2018-04-04T07:11:10Z</dcterms:modified>
</cp:coreProperties>
</file>