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8" r:id="rId2"/>
    <p:sldId id="274" r:id="rId3"/>
    <p:sldId id="281" r:id="rId4"/>
    <p:sldId id="277" r:id="rId5"/>
    <p:sldId id="278" r:id="rId6"/>
    <p:sldId id="282" r:id="rId7"/>
    <p:sldId id="283" r:id="rId8"/>
    <p:sldId id="28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C3300"/>
    <a:srgbClr val="FF6600"/>
    <a:srgbClr val="0000FF"/>
    <a:srgbClr val="0099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675" autoAdjust="0"/>
  </p:normalViewPr>
  <p:slideViewPr>
    <p:cSldViewPr>
      <p:cViewPr>
        <p:scale>
          <a:sx n="100" d="100"/>
          <a:sy n="100" d="100"/>
        </p:scale>
        <p:origin x="-1944" y="-6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846" y="-77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01742-C946-431C-AB63-BAB42AA208E4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A777D0-74D8-49BF-9EC1-2EF6D81E7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101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A593D-6B36-419D-A928-972BAF056E65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1CEAD-5898-43CC-AFB5-D0AC0EC0A0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419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>
                <a:latin typeface="Arial" charset="0"/>
              </a:rPr>
              <a:t>  </a:t>
            </a:r>
          </a:p>
          <a:p>
            <a:endParaRPr lang="ru-RU" altLang="ru-RU" smtClean="0">
              <a:latin typeface="Arial" charset="0"/>
            </a:endParaRPr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E3D9FE9B-221D-45DA-9CA7-9BDFA0153A20}" type="slidenum">
              <a:rPr lang="en-US" altLang="ru-RU" sz="1200" smtClean="0"/>
              <a:pPr algn="r" eaLnBrk="1" hangingPunct="1"/>
              <a:t>1</a:t>
            </a:fld>
            <a:endParaRPr lang="en-US" altLang="ru-RU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>
                <a:latin typeface="Arial" charset="0"/>
              </a:rPr>
              <a:t>  </a:t>
            </a:r>
          </a:p>
          <a:p>
            <a:endParaRPr lang="ru-RU" altLang="ru-RU" smtClean="0">
              <a:latin typeface="Arial" charset="0"/>
            </a:endParaRPr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E3D9FE9B-221D-45DA-9CA7-9BDFA0153A20}" type="slidenum">
              <a:rPr lang="en-US" altLang="ru-RU" sz="1200" smtClean="0"/>
              <a:pPr algn="r" eaLnBrk="1" hangingPunct="1"/>
              <a:t>8</a:t>
            </a:fld>
            <a:endParaRPr lang="en-US" altLang="ru-RU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919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747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042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95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898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903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381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619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umid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" y="6333265"/>
            <a:ext cx="1041140" cy="52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Прямая соединительная линия 5"/>
          <p:cNvCxnSpPr/>
          <p:nvPr userDrawn="1"/>
        </p:nvCxnSpPr>
        <p:spPr>
          <a:xfrm>
            <a:off x="1115616" y="6333265"/>
            <a:ext cx="802838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 userDrawn="1"/>
        </p:nvSpPr>
        <p:spPr>
          <a:xfrm>
            <a:off x="1079612" y="6333265"/>
            <a:ext cx="7586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IV  International Scientific and Technical Workshop </a:t>
            </a:r>
          </a:p>
          <a:p>
            <a:r>
              <a:rPr lang="en-US" sz="14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“Computer simulation in railway transport: dynamics, strength, wear” 3-4 April 2018</a:t>
            </a:r>
            <a:r>
              <a:rPr lang="en-US" sz="1400" b="0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r>
              <a:rPr lang="ru-RU" sz="1400" b="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b="0" dirty="0" smtClean="0">
                <a:solidFill>
                  <a:schemeClr val="tx2">
                    <a:lumMod val="75000"/>
                  </a:schemeClr>
                </a:solidFill>
              </a:rPr>
              <a:t>Bryansk, Russia</a:t>
            </a:r>
            <a:r>
              <a:rPr lang="ru-RU" sz="1400" b="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400" b="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2469" y="404664"/>
            <a:ext cx="9141531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547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130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4FDC-B181-486A-9AED-CC186CD01DAF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164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84FDC-B181-486A-9AED-CC186CD01DAF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A5BA7-B67B-4016-B31D-93F6B0F6B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595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Рисунок 4" descr="umi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338" y="541338"/>
            <a:ext cx="277812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69" y="1941513"/>
            <a:ext cx="91415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 of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pantograph-catenary interaction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«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Universal Mechanism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software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42844" y="3483175"/>
            <a:ext cx="539692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Dmitry </a:t>
            </a:r>
            <a:r>
              <a:rPr lang="en-US" dirty="0" err="1" smtClean="0"/>
              <a:t>Pogorelov</a:t>
            </a:r>
            <a:r>
              <a:rPr lang="en-US" dirty="0" smtClean="0"/>
              <a:t>, Gennady </a:t>
            </a:r>
            <a:r>
              <a:rPr lang="en-US" dirty="0" err="1" smtClean="0"/>
              <a:t>Mikheev</a:t>
            </a:r>
            <a:r>
              <a:rPr lang="en-US" dirty="0" smtClean="0"/>
              <a:t>, Alexander </a:t>
            </a:r>
            <a:r>
              <a:rPr lang="en-US" dirty="0" err="1" smtClean="0"/>
              <a:t>Rodikov</a:t>
            </a:r>
            <a:endParaRPr lang="ru-RU" dirty="0" smtClean="0"/>
          </a:p>
          <a:p>
            <a:pPr algn="ctr"/>
            <a:r>
              <a:rPr lang="en-US" dirty="0" smtClean="0"/>
              <a:t>Laboratory of Computational Mechanics</a:t>
            </a:r>
            <a:endParaRPr lang="ru-RU" dirty="0" smtClean="0"/>
          </a:p>
          <a:p>
            <a:pPr algn="ctr"/>
            <a:r>
              <a:rPr lang="en-US" dirty="0" smtClean="0"/>
              <a:t>Bryansk State Technical University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66272" y="4617132"/>
            <a:ext cx="8335203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/>
              <a:t>Announcement: new module development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3132060"/>
            <a:ext cx="91415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Моделирование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взаимодействия пантографа с контактной сетью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ПК "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Универсальный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механизм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810000" y="2765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9627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5"/>
          <p:cNvSpPr txBox="1">
            <a:spLocks/>
          </p:cNvSpPr>
          <p:nvPr/>
        </p:nvSpPr>
        <p:spPr>
          <a:xfrm>
            <a:off x="1" y="0"/>
            <a:ext cx="9143999" cy="412006"/>
          </a:xfrm>
          <a:prstGeom prst="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/>
              <a:t>UM Catenary</a:t>
            </a:r>
            <a:endParaRPr lang="ru-RU" sz="2000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6272" y="5553236"/>
            <a:ext cx="8335203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/>
              <a:t>In 2018 we have started the development of a new module UM Catenary</a:t>
            </a:r>
          </a:p>
        </p:txBody>
      </p:sp>
      <p:pic>
        <p:nvPicPr>
          <p:cNvPr id="12290" name="Picture 2" descr="Train and catenary system. Photograph by NTNU/Petter NÃ¥vik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803" y="1016732"/>
            <a:ext cx="3912717" cy="430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465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1" y="0"/>
            <a:ext cx="9143999" cy="412006"/>
          </a:xfrm>
          <a:prstGeom prst="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/>
              <a:t>Pantograph-Catenary interaction software</a:t>
            </a:r>
            <a:endParaRPr lang="ru-RU" sz="2000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9572" y="3104964"/>
            <a:ext cx="80288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(1) DB – DB </a:t>
            </a:r>
            <a:r>
              <a:rPr lang="en-US" dirty="0" err="1"/>
              <a:t>Systemtechnik</a:t>
            </a:r>
            <a:r>
              <a:rPr lang="en-US" dirty="0"/>
              <a:t> GmbH (</a:t>
            </a:r>
            <a:r>
              <a:rPr lang="en-US" dirty="0" err="1"/>
              <a:t>PrOSA</a:t>
            </a:r>
            <a:r>
              <a:rPr lang="en-US" dirty="0" smtClean="0"/>
              <a:t>), Germany;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(2) IST – </a:t>
            </a:r>
            <a:r>
              <a:rPr lang="en-US" dirty="0" err="1"/>
              <a:t>Instituto</a:t>
            </a:r>
            <a:r>
              <a:rPr lang="en-US" dirty="0"/>
              <a:t> Superior </a:t>
            </a:r>
            <a:r>
              <a:rPr lang="en-US" dirty="0" err="1"/>
              <a:t>Tecnico</a:t>
            </a:r>
            <a:r>
              <a:rPr lang="en-US" dirty="0"/>
              <a:t> </a:t>
            </a:r>
            <a:r>
              <a:rPr lang="en-US" dirty="0" err="1"/>
              <a:t>Lisboa</a:t>
            </a:r>
            <a:r>
              <a:rPr lang="en-US" dirty="0"/>
              <a:t> (</a:t>
            </a:r>
            <a:r>
              <a:rPr lang="en-US" dirty="0" err="1"/>
              <a:t>PantoCat</a:t>
            </a:r>
            <a:r>
              <a:rPr lang="en-US" dirty="0" smtClean="0"/>
              <a:t>), Portugal;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(3) KRRI – Korea Railroad Research Institute (SPOPS</a:t>
            </a:r>
            <a:r>
              <a:rPr lang="en-US" dirty="0" smtClean="0"/>
              <a:t>), Republic Korea;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(4) KTH – Royal Institute of Technology (</a:t>
            </a:r>
            <a:r>
              <a:rPr lang="en-US" dirty="0" err="1"/>
              <a:t>CaPaSIM</a:t>
            </a:r>
            <a:r>
              <a:rPr lang="en-US" dirty="0" smtClean="0"/>
              <a:t>), Sweden;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(5) POLIMI – </a:t>
            </a:r>
            <a:r>
              <a:rPr lang="en-US" dirty="0" err="1"/>
              <a:t>Politecnico</a:t>
            </a:r>
            <a:r>
              <a:rPr lang="en-US" dirty="0"/>
              <a:t> di Milano (</a:t>
            </a:r>
            <a:r>
              <a:rPr lang="en-US" dirty="0" err="1"/>
              <a:t>PCaDA</a:t>
            </a:r>
            <a:r>
              <a:rPr lang="en-US" dirty="0" smtClean="0"/>
              <a:t>), Italy;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(6) RTRI – Railway Technical Research Institute (</a:t>
            </a:r>
            <a:r>
              <a:rPr lang="en-US" dirty="0" err="1"/>
              <a:t>Gasen</a:t>
            </a:r>
            <a:r>
              <a:rPr lang="en-US" dirty="0"/>
              <a:t>-do FEM</a:t>
            </a:r>
            <a:r>
              <a:rPr lang="en-US" dirty="0" smtClean="0"/>
              <a:t>), Japan;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(7) SNCF – </a:t>
            </a:r>
            <a:r>
              <a:rPr lang="en-US" dirty="0" err="1"/>
              <a:t>Societé</a:t>
            </a:r>
            <a:r>
              <a:rPr lang="en-US" dirty="0"/>
              <a:t> </a:t>
            </a:r>
            <a:r>
              <a:rPr lang="en-US" dirty="0" err="1"/>
              <a:t>Nationale</a:t>
            </a:r>
            <a:r>
              <a:rPr lang="en-US" dirty="0"/>
              <a:t> des </a:t>
            </a:r>
            <a:r>
              <a:rPr lang="en-US" dirty="0" err="1"/>
              <a:t>Chemins</a:t>
            </a:r>
            <a:r>
              <a:rPr lang="en-US" dirty="0"/>
              <a:t> de </a:t>
            </a:r>
            <a:r>
              <a:rPr lang="en-US" dirty="0" err="1"/>
              <a:t>Fer</a:t>
            </a:r>
            <a:r>
              <a:rPr lang="en-US" dirty="0"/>
              <a:t> (OSCAR</a:t>
            </a:r>
            <a:r>
              <a:rPr lang="en-US" dirty="0" smtClean="0"/>
              <a:t>), </a:t>
            </a:r>
            <a:r>
              <a:rPr lang="en-US" dirty="0"/>
              <a:t>France</a:t>
            </a:r>
            <a:r>
              <a:rPr lang="en-US" dirty="0" smtClean="0"/>
              <a:t>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(8) SWJTU – Southwest </a:t>
            </a:r>
            <a:r>
              <a:rPr lang="en-US" dirty="0" err="1"/>
              <a:t>Jiaotong</a:t>
            </a:r>
            <a:r>
              <a:rPr lang="en-US" dirty="0"/>
              <a:t> University (PCRUN</a:t>
            </a:r>
            <a:r>
              <a:rPr lang="en-US" dirty="0" smtClean="0"/>
              <a:t>), </a:t>
            </a:r>
            <a:r>
              <a:rPr lang="en-US" dirty="0"/>
              <a:t>People’s Republic of </a:t>
            </a:r>
            <a:r>
              <a:rPr lang="en-US" dirty="0" smtClean="0"/>
              <a:t>China;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(9) </a:t>
            </a:r>
            <a:r>
              <a:rPr lang="en-US" dirty="0" err="1"/>
              <a:t>UPCo</a:t>
            </a:r>
            <a:r>
              <a:rPr lang="en-US" dirty="0"/>
              <a:t> – Universidad </a:t>
            </a:r>
            <a:r>
              <a:rPr lang="en-US" dirty="0" err="1"/>
              <a:t>Pontificia</a:t>
            </a:r>
            <a:r>
              <a:rPr lang="en-US" dirty="0"/>
              <a:t> </a:t>
            </a:r>
            <a:r>
              <a:rPr lang="en-US" dirty="0" err="1"/>
              <a:t>Comillas</a:t>
            </a:r>
            <a:r>
              <a:rPr lang="en-US" dirty="0"/>
              <a:t> de Madrid (CANDY</a:t>
            </a:r>
            <a:r>
              <a:rPr lang="en-US" dirty="0" smtClean="0"/>
              <a:t>), </a:t>
            </a:r>
            <a:r>
              <a:rPr lang="en-US" dirty="0" err="1" smtClean="0"/>
              <a:t>Spane</a:t>
            </a:r>
            <a:r>
              <a:rPr lang="en-US" dirty="0" smtClean="0"/>
              <a:t>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(10) UPV/TALGO – </a:t>
            </a:r>
            <a:r>
              <a:rPr lang="en-US" dirty="0" err="1"/>
              <a:t>Universitat</a:t>
            </a:r>
            <a:r>
              <a:rPr lang="en-US" dirty="0"/>
              <a:t> </a:t>
            </a:r>
            <a:r>
              <a:rPr lang="en-US" dirty="0" err="1"/>
              <a:t>Politècnica</a:t>
            </a:r>
            <a:r>
              <a:rPr lang="en-US" dirty="0"/>
              <a:t> de </a:t>
            </a:r>
            <a:r>
              <a:rPr lang="en-US" dirty="0" err="1"/>
              <a:t>València</a:t>
            </a:r>
            <a:r>
              <a:rPr lang="en-US" dirty="0"/>
              <a:t> &amp; TALGO S.L. (PACDIN</a:t>
            </a:r>
            <a:r>
              <a:rPr lang="en-US" dirty="0" smtClean="0"/>
              <a:t>), </a:t>
            </a:r>
            <a:r>
              <a:rPr lang="en-US" dirty="0" err="1" smtClean="0"/>
              <a:t>Spane</a:t>
            </a:r>
            <a:r>
              <a:rPr lang="en-US" dirty="0" smtClean="0"/>
              <a:t>. 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620688"/>
            <a:ext cx="8964996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/>
              <a:t>World-wide scientific activities in simulation of railway catenary system dynamics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/>
              <a:t>Benchmarking: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Stefano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Brunia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Jorge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Ambrosiob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Alberto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Carniceroc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Yong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Hyeon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Chod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Lars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Finnere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Mitsuru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Ikedaf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Sam Young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Kwond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Jean-Pierre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Massatg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Sebastian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Stichelh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Manuel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Turi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400" dirty="0" err="1">
                <a:latin typeface="Times New Roman" pitchFamily="18" charset="0"/>
                <a:cs typeface="Times New Roman" pitchFamily="18" charset="0"/>
              </a:rPr>
              <a:t>Weihua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Zhang. The results of the pantograph–catenary interaction benchmark. Vehicle System Dynamics, 2015, Vol. 53, No. 3, Pages 412–435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049788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0" y="0"/>
            <a:ext cx="9143999" cy="412006"/>
          </a:xfrm>
          <a:prstGeom prst="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/>
              <a:t>UM Catenary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3314" name="Picture 2" descr="https://qph.ec.quoracdn.net/main-qimg-68ab0d62c46a175967a8b22c03fb75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740" y="980728"/>
            <a:ext cx="5048250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8263" y="4365104"/>
            <a:ext cx="833520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/>
              <a:t>Types of railway catenary systems to be implemented:</a:t>
            </a:r>
            <a:endParaRPr lang="en-US" sz="2000" dirty="0"/>
          </a:p>
          <a:p>
            <a:pPr marL="342900" indent="-342900" algn="ctr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/>
              <a:t>Simple</a:t>
            </a:r>
          </a:p>
          <a:p>
            <a:pPr marL="342900" indent="-342900" algn="ctr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smtClean="0"/>
              <a:t>Switched</a:t>
            </a:r>
            <a:endParaRPr lang="en-US" sz="1600" dirty="0" smtClean="0"/>
          </a:p>
          <a:p>
            <a:pPr marL="342900" indent="-342900" algn="ctr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/>
              <a:t>Compound</a:t>
            </a:r>
          </a:p>
        </p:txBody>
      </p:sp>
    </p:spTree>
    <p:extLst>
      <p:ext uri="{BB962C8B-B14F-4D97-AF65-F5344CB8AC3E}">
        <p14:creationId xmlns:p14="http://schemas.microsoft.com/office/powerpoint/2010/main" val="216086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0" y="0"/>
            <a:ext cx="9143999" cy="412006"/>
          </a:xfrm>
          <a:prstGeom prst="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/>
              <a:t>Model of 3D catenary system</a:t>
            </a:r>
            <a:endParaRPr lang="ru-RU" sz="2000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3548" y="3645024"/>
            <a:ext cx="83352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 smtClean="0"/>
              <a:t>Main elements: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b="1" dirty="0" smtClean="0"/>
              <a:t>Messenger wire</a:t>
            </a:r>
            <a:r>
              <a:rPr lang="en-US" sz="1600" dirty="0" smtClean="0"/>
              <a:t>: geometric nonlinear beam elements (developed by our team for simulation of drill strings) or tensioned beam FE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b="1" dirty="0" smtClean="0"/>
              <a:t>Contact wire</a:t>
            </a:r>
            <a:r>
              <a:rPr lang="en-US" sz="1600" dirty="0" smtClean="0"/>
              <a:t>: tensioned </a:t>
            </a:r>
            <a:r>
              <a:rPr lang="en-US" sz="1600" dirty="0"/>
              <a:t>beam </a:t>
            </a:r>
            <a:r>
              <a:rPr lang="en-US" sz="1600" dirty="0" smtClean="0"/>
              <a:t>FE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b="1" dirty="0" smtClean="0"/>
              <a:t>Droppers</a:t>
            </a:r>
            <a:r>
              <a:rPr lang="en-US" sz="1600" dirty="0" smtClean="0"/>
              <a:t>: bipolar force elements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374" y="692696"/>
            <a:ext cx="7067550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484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0" y="0"/>
            <a:ext cx="9143999" cy="412006"/>
          </a:xfrm>
          <a:prstGeom prst="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/>
              <a:t>Analysis of catenary systems</a:t>
            </a:r>
            <a:endParaRPr lang="ru-RU" sz="2000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3547" y="656692"/>
            <a:ext cx="83352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 smtClean="0"/>
              <a:t>Tests: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b="1" dirty="0" smtClean="0"/>
              <a:t>Equilibrium of catenary system:</a:t>
            </a:r>
            <a:r>
              <a:rPr lang="en-US" sz="16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sz="1600" dirty="0"/>
              <a:t>	</a:t>
            </a:r>
            <a:r>
              <a:rPr lang="en-US" sz="1600" dirty="0" smtClean="0"/>
              <a:t>Given vertical positions of contact wire at dropper locations and wire tensions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b="1" dirty="0" smtClean="0"/>
              <a:t>Dynamic analysis of pantograph-catenary system interaction</a:t>
            </a:r>
            <a:endParaRPr lang="en-US" sz="1600" dirty="0"/>
          </a:p>
          <a:p>
            <a:pPr>
              <a:lnSpc>
                <a:spcPct val="150000"/>
              </a:lnSpc>
            </a:pPr>
            <a:r>
              <a:rPr lang="en-US" sz="1600" b="1" dirty="0"/>
              <a:t>	</a:t>
            </a:r>
            <a:endParaRPr lang="en-US" sz="16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16104" y="5157192"/>
            <a:ext cx="315564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/>
              <a:t>Pantograph only</a:t>
            </a:r>
            <a:endParaRPr lang="en-US" sz="1600" dirty="0" smtClean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72" y="2595684"/>
            <a:ext cx="2772308" cy="2538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86595" y="5176956"/>
            <a:ext cx="43559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/>
              <a:t>Complete 3D model of locomotive</a:t>
            </a:r>
            <a:endParaRPr lang="en-US" sz="16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370" y="2520421"/>
            <a:ext cx="3400425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126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atenary test 1_1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12560" y="620688"/>
            <a:ext cx="7467600" cy="3565525"/>
          </a:xfrm>
          <a:prstGeom prst="rect">
            <a:avLst/>
          </a:prstGeom>
        </p:spPr>
      </p:pic>
      <p:sp>
        <p:nvSpPr>
          <p:cNvPr id="3" name="Заголовок 5"/>
          <p:cNvSpPr txBox="1">
            <a:spLocks/>
          </p:cNvSpPr>
          <p:nvPr/>
        </p:nvSpPr>
        <p:spPr>
          <a:xfrm>
            <a:off x="0" y="0"/>
            <a:ext cx="9143999" cy="412006"/>
          </a:xfrm>
          <a:prstGeom prst="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/>
              <a:t>Equilibrium test</a:t>
            </a:r>
            <a:endParaRPr lang="ru-RU" sz="2000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8263" y="4365104"/>
            <a:ext cx="83352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/>
              <a:t>Example</a:t>
            </a:r>
            <a:r>
              <a:rPr lang="en-US" sz="2000" dirty="0"/>
              <a:t>: 4 spans, 220 </a:t>
            </a:r>
            <a:r>
              <a:rPr lang="en-US" sz="2000" dirty="0" smtClean="0"/>
              <a:t>meters, 80 geometrically nonlinear FE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/>
              <a:t>Equilibrium computation by integration of motion equations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/>
              <a:t>Simulation is 10 times faster than real time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63416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Рисунок 4" descr="umi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338" y="541338"/>
            <a:ext cx="277812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69" y="1941513"/>
            <a:ext cx="91415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 of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pantograph-catenary interaction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«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Universal Mechanism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software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42844" y="3483175"/>
            <a:ext cx="539692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Dmitry </a:t>
            </a:r>
            <a:r>
              <a:rPr lang="en-US" dirty="0" err="1" smtClean="0"/>
              <a:t>Pogorelov</a:t>
            </a:r>
            <a:r>
              <a:rPr lang="en-US" dirty="0" smtClean="0"/>
              <a:t>, Gennady </a:t>
            </a:r>
            <a:r>
              <a:rPr lang="en-US" dirty="0" err="1" smtClean="0"/>
              <a:t>Mikheev</a:t>
            </a:r>
            <a:r>
              <a:rPr lang="en-US" dirty="0" smtClean="0"/>
              <a:t>, Alexander </a:t>
            </a:r>
            <a:r>
              <a:rPr lang="en-US" dirty="0" err="1" smtClean="0"/>
              <a:t>Rodikov</a:t>
            </a:r>
            <a:endParaRPr lang="ru-RU" dirty="0" smtClean="0"/>
          </a:p>
          <a:p>
            <a:pPr algn="ctr"/>
            <a:r>
              <a:rPr lang="en-US" dirty="0" smtClean="0"/>
              <a:t>Laboratory of Computational Mechanics</a:t>
            </a:r>
            <a:endParaRPr lang="ru-RU" dirty="0" smtClean="0"/>
          </a:p>
          <a:p>
            <a:pPr algn="ctr"/>
            <a:r>
              <a:rPr lang="en-US" dirty="0" smtClean="0"/>
              <a:t>Bryansk State Technical University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132060"/>
            <a:ext cx="91415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Моделирование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взаимодействия пантографа с контактной сетью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ПК "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Универсальный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механизм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810000" y="2765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225" y="4869160"/>
            <a:ext cx="8962018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 smtClean="0"/>
              <a:t>The module will be available for distribution in 2018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591726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1959</TotalTime>
  <Words>299</Words>
  <Application>Microsoft Office PowerPoint</Application>
  <PresentationFormat>Экран (4:3)</PresentationFormat>
  <Paragraphs>47</Paragraphs>
  <Slides>8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</dc:creator>
  <cp:lastModifiedBy>Kovalev</cp:lastModifiedBy>
  <cp:revision>164</cp:revision>
  <cp:lastPrinted>2018-03-31T11:33:30Z</cp:lastPrinted>
  <dcterms:created xsi:type="dcterms:W3CDTF">2014-04-06T16:48:39Z</dcterms:created>
  <dcterms:modified xsi:type="dcterms:W3CDTF">2018-04-19T08:04:58Z</dcterms:modified>
</cp:coreProperties>
</file>