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1" r:id="rId1"/>
  </p:sldMasterIdLst>
  <p:notesMasterIdLst>
    <p:notesMasterId r:id="rId9"/>
  </p:notesMasterIdLst>
  <p:handoutMasterIdLst>
    <p:handoutMasterId r:id="rId10"/>
  </p:handoutMasterIdLst>
  <p:sldIdLst>
    <p:sldId id="452" r:id="rId2"/>
    <p:sldId id="524" r:id="rId3"/>
    <p:sldId id="522" r:id="rId4"/>
    <p:sldId id="525" r:id="rId5"/>
    <p:sldId id="526" r:id="rId6"/>
    <p:sldId id="527" r:id="rId7"/>
    <p:sldId id="451" r:id="rId8"/>
  </p:sldIdLst>
  <p:sldSz cx="9906000" cy="6858000" type="A4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8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4F10F"/>
    <a:srgbClr val="007E39"/>
    <a:srgbClr val="F15A41"/>
    <a:srgbClr val="003399"/>
    <a:srgbClr val="CCFFCC"/>
    <a:srgbClr val="00E605"/>
    <a:srgbClr val="CCFFFF"/>
    <a:srgbClr val="FFFFCC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75" autoAdjust="0"/>
    <p:restoredTop sz="99641" autoAdjust="0"/>
  </p:normalViewPr>
  <p:slideViewPr>
    <p:cSldViewPr snapToGrid="0">
      <p:cViewPr>
        <p:scale>
          <a:sx n="80" d="100"/>
          <a:sy n="80" d="100"/>
        </p:scale>
        <p:origin x="368" y="49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982" y="-96"/>
      </p:cViewPr>
      <p:guideLst>
        <p:guide orient="horz" pos="3128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3"/>
            <a:ext cx="2947023" cy="49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702" tIns="47352" rIns="94702" bIns="47352" numCol="1" anchor="t" anchorCtr="0" compatLnSpc="1">
            <a:prstTxWarp prst="textNoShape">
              <a:avLst/>
            </a:prstTxWarp>
          </a:bodyPr>
          <a:lstStyle>
            <a:lvl1pPr defTabSz="947058">
              <a:defRPr sz="1200" b="0" baseline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078" y="3"/>
            <a:ext cx="2947023" cy="49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702" tIns="47352" rIns="94702" bIns="47352" numCol="1" anchor="t" anchorCtr="0" compatLnSpc="1">
            <a:prstTxWarp prst="textNoShape">
              <a:avLst/>
            </a:prstTxWarp>
          </a:bodyPr>
          <a:lstStyle>
            <a:lvl1pPr algn="r" defTabSz="947058">
              <a:defRPr sz="1200" b="0" baseline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48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9207"/>
            <a:ext cx="2947023" cy="49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702" tIns="47352" rIns="94702" bIns="47352" numCol="1" anchor="b" anchorCtr="0" compatLnSpc="1">
            <a:prstTxWarp prst="textNoShape">
              <a:avLst/>
            </a:prstTxWarp>
          </a:bodyPr>
          <a:lstStyle>
            <a:lvl1pPr defTabSz="947058">
              <a:defRPr sz="1200" b="0" baseline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48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078" y="9429207"/>
            <a:ext cx="2947023" cy="49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702" tIns="47352" rIns="94702" bIns="47352" numCol="1" anchor="b" anchorCtr="0" compatLnSpc="1">
            <a:prstTxWarp prst="textNoShape">
              <a:avLst/>
            </a:prstTxWarp>
          </a:bodyPr>
          <a:lstStyle>
            <a:lvl1pPr algn="r" defTabSz="947058">
              <a:defRPr sz="1200" b="0" baseline="0"/>
            </a:lvl1pPr>
          </a:lstStyle>
          <a:p>
            <a:pPr>
              <a:defRPr/>
            </a:pPr>
            <a:fld id="{35D538AC-3592-44C6-B9FF-D2EE6412AD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8250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3"/>
            <a:ext cx="2947023" cy="49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702" tIns="47352" rIns="94702" bIns="47352" numCol="1" anchor="t" anchorCtr="0" compatLnSpc="1">
            <a:prstTxWarp prst="textNoShape">
              <a:avLst/>
            </a:prstTxWarp>
          </a:bodyPr>
          <a:lstStyle>
            <a:lvl1pPr defTabSz="947058">
              <a:defRPr sz="1200" b="0" baseline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078" y="3"/>
            <a:ext cx="2947023" cy="49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702" tIns="47352" rIns="94702" bIns="47352" numCol="1" anchor="t" anchorCtr="0" compatLnSpc="1">
            <a:prstTxWarp prst="textNoShape">
              <a:avLst/>
            </a:prstTxWarp>
          </a:bodyPr>
          <a:lstStyle>
            <a:lvl1pPr algn="r" defTabSz="947058">
              <a:defRPr sz="1200" b="0" baseline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7550" y="746125"/>
            <a:ext cx="5367338" cy="3717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083" y="4714605"/>
            <a:ext cx="5437511" cy="4468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702" tIns="47352" rIns="94702" bIns="473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 smtClean="0"/>
              <a:t>Образец текста</a:t>
            </a:r>
          </a:p>
          <a:p>
            <a:pPr lvl="1"/>
            <a:r>
              <a:rPr lang="ru-RU" altLang="ru-RU" noProof="0" smtClean="0"/>
              <a:t>Второй уровень</a:t>
            </a:r>
          </a:p>
          <a:p>
            <a:pPr lvl="2"/>
            <a:r>
              <a:rPr lang="ru-RU" altLang="ru-RU" noProof="0" smtClean="0"/>
              <a:t>Третий уровень</a:t>
            </a:r>
          </a:p>
          <a:p>
            <a:pPr lvl="3"/>
            <a:r>
              <a:rPr lang="ru-RU" altLang="ru-RU" noProof="0" smtClean="0"/>
              <a:t>Четвертый уровень</a:t>
            </a:r>
          </a:p>
          <a:p>
            <a:pPr lvl="4"/>
            <a:r>
              <a:rPr lang="ru-RU" altLang="ru-RU" noProof="0" smtClean="0"/>
              <a:t>Пятый уровень</a:t>
            </a: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9207"/>
            <a:ext cx="2947023" cy="49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702" tIns="47352" rIns="94702" bIns="47352" numCol="1" anchor="b" anchorCtr="0" compatLnSpc="1">
            <a:prstTxWarp prst="textNoShape">
              <a:avLst/>
            </a:prstTxWarp>
          </a:bodyPr>
          <a:lstStyle>
            <a:lvl1pPr defTabSz="947058">
              <a:defRPr sz="1200" b="0" baseline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37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078" y="9429207"/>
            <a:ext cx="2947023" cy="49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702" tIns="47352" rIns="94702" bIns="47352" numCol="1" anchor="b" anchorCtr="0" compatLnSpc="1">
            <a:prstTxWarp prst="textNoShape">
              <a:avLst/>
            </a:prstTxWarp>
          </a:bodyPr>
          <a:lstStyle>
            <a:lvl1pPr algn="r" defTabSz="947058">
              <a:defRPr sz="1200" b="0" baseline="0"/>
            </a:lvl1pPr>
          </a:lstStyle>
          <a:p>
            <a:pPr>
              <a:defRPr/>
            </a:pPr>
            <a:fld id="{5F2C36A0-BA06-4FB8-A9AA-BFF1233F40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4259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F2C36A0-BA06-4FB8-A9AA-BFF1233F4013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203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17550" y="746125"/>
            <a:ext cx="5367338" cy="37179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F2C36A0-BA06-4FB8-A9AA-BFF1233F4013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1422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17550" y="746125"/>
            <a:ext cx="5367338" cy="37179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F2C36A0-BA06-4FB8-A9AA-BFF1233F4013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1422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17550" y="746125"/>
            <a:ext cx="5367338" cy="37179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F2C36A0-BA06-4FB8-A9AA-BFF1233F4013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4517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17550" y="746125"/>
            <a:ext cx="5367338" cy="37179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F2C36A0-BA06-4FB8-A9AA-BFF1233F4013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1424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17550" y="746125"/>
            <a:ext cx="5367338" cy="37179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F2C36A0-BA06-4FB8-A9AA-BFF1233F4013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549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32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5BB5C7-AFF6-41BC-92B5-FF358E9F4B1C}" type="datetime1">
              <a:rPr lang="ru-RU" smtClean="0"/>
              <a:t>02.04.2018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2F0BB0-46CB-4CF2-85F0-394329ACA7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96344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4" tIns="45718" rIns="91434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4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4" tIns="45718" rIns="91434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4" tIns="45718" rIns="91434" bIns="45718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aseline="30000">
                <a:latin typeface="+mn-lt"/>
              </a:defRPr>
            </a:lvl1pPr>
          </a:lstStyle>
          <a:p>
            <a:pPr>
              <a:defRPr/>
            </a:pPr>
            <a:fld id="{F54D162F-9BF8-49FB-85A0-B6FA10862326}" type="datetime1">
              <a:rPr lang="ru-RU" smtClean="0"/>
              <a:t>02.04.2018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4" tIns="45718" rIns="91434" bIns="45718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aseline="30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4" tIns="45718" rIns="91434" bIns="45718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baseline="30000">
                <a:latin typeface="+mn-lt"/>
              </a:defRPr>
            </a:lvl1pPr>
          </a:lstStyle>
          <a:p>
            <a:pPr>
              <a:defRPr/>
            </a:pPr>
            <a:fld id="{60688D54-37DC-43BE-A3FE-10BD9757AC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7" y="1155700"/>
            <a:ext cx="9906000" cy="138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4227513" y="2582869"/>
            <a:ext cx="5678487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3964" tIns="41982" rIns="83964" bIns="41982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455613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370013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700">
              <a:solidFill>
                <a:schemeClr val="bg1"/>
              </a:solidFill>
            </a:endParaRPr>
          </a:p>
        </p:txBody>
      </p:sp>
      <p:sp>
        <p:nvSpPr>
          <p:cNvPr id="2053" name="TextBox 1"/>
          <p:cNvSpPr txBox="1">
            <a:spLocks noChangeArrowheads="1"/>
          </p:cNvSpPr>
          <p:nvPr/>
        </p:nvSpPr>
        <p:spPr bwMode="auto">
          <a:xfrm>
            <a:off x="561976" y="484190"/>
            <a:ext cx="9344025" cy="684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3964" tIns="41982" rIns="83964" bIns="41982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7338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30188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300" dirty="0"/>
              <a:t> </a:t>
            </a:r>
            <a:r>
              <a:rPr lang="ru-RU" altLang="ru-RU" sz="1300" dirty="0" smtClean="0"/>
              <a:t>АО </a:t>
            </a:r>
            <a:r>
              <a:rPr lang="ru-RU" altLang="ru-RU" sz="1300" dirty="0"/>
              <a:t>«ВНИКТИ» </a:t>
            </a:r>
            <a:r>
              <a:rPr lang="en-US" altLang="ru-RU" sz="1300" dirty="0" smtClean="0"/>
              <a:t>JSC </a:t>
            </a:r>
            <a:r>
              <a:rPr lang="ru-RU" altLang="ru-RU" sz="1300" dirty="0" smtClean="0"/>
              <a:t>«</a:t>
            </a:r>
            <a:r>
              <a:rPr lang="en-US" altLang="ru-RU" sz="1300" dirty="0" smtClean="0"/>
              <a:t>VNIKTI</a:t>
            </a:r>
            <a:r>
              <a:rPr lang="ru-RU" altLang="ru-RU" sz="1300" dirty="0" smtClean="0"/>
              <a:t>»</a:t>
            </a:r>
            <a:endParaRPr lang="ru-RU" altLang="ru-RU" sz="13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300" dirty="0" smtClean="0">
                <a:solidFill>
                  <a:srgbClr val="FF0000"/>
                </a:solidFill>
              </a:rPr>
              <a:t>(АО </a:t>
            </a:r>
            <a:r>
              <a:rPr lang="ru-RU" altLang="ru-RU" sz="1300" dirty="0">
                <a:solidFill>
                  <a:srgbClr val="FF0000"/>
                </a:solidFill>
              </a:rPr>
              <a:t>«Научно-исследовательский и конструкторско-технологический институт подвижного состава</a:t>
            </a:r>
            <a:r>
              <a:rPr lang="ru-RU" altLang="ru-RU" sz="1300" dirty="0" smtClean="0">
                <a:solidFill>
                  <a:srgbClr val="FF0000"/>
                </a:solidFill>
              </a:rPr>
              <a:t>»)</a:t>
            </a:r>
            <a:endParaRPr lang="en-US" altLang="ru-RU" sz="1300" dirty="0" smtClean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300" dirty="0" smtClean="0">
                <a:solidFill>
                  <a:srgbClr val="FF0000"/>
                </a:solidFill>
              </a:rPr>
              <a:t>(JSC </a:t>
            </a:r>
            <a:r>
              <a:rPr lang="ru-RU" altLang="ru-RU" sz="1300" dirty="0" smtClean="0">
                <a:solidFill>
                  <a:srgbClr val="FF0000"/>
                </a:solidFill>
              </a:rPr>
              <a:t>«</a:t>
            </a:r>
            <a:r>
              <a:rPr lang="en-US" altLang="ru-RU" sz="1300" dirty="0" smtClean="0">
                <a:solidFill>
                  <a:srgbClr val="FF0000"/>
                </a:solidFill>
              </a:rPr>
              <a:t>Scientific-Research and Design-Technology Institute of Rolling Stock</a:t>
            </a:r>
            <a:r>
              <a:rPr lang="ru-RU" altLang="ru-RU" sz="1300" dirty="0" smtClean="0">
                <a:solidFill>
                  <a:srgbClr val="FF0000"/>
                </a:solidFill>
              </a:rPr>
              <a:t>»</a:t>
            </a:r>
            <a:r>
              <a:rPr lang="en-US" altLang="ru-RU" sz="1300" dirty="0">
                <a:solidFill>
                  <a:srgbClr val="FF0000"/>
                </a:solidFill>
              </a:rPr>
              <a:t>)</a:t>
            </a:r>
            <a:endParaRPr lang="ru-RU" altLang="ru-RU" sz="1300" dirty="0">
              <a:solidFill>
                <a:srgbClr val="FF0000"/>
              </a:solidFill>
            </a:endParaRPr>
          </a:p>
        </p:txBody>
      </p:sp>
      <p:sp>
        <p:nvSpPr>
          <p:cNvPr id="2055" name="Заголовок 1"/>
          <p:cNvSpPr>
            <a:spLocks noGrp="1"/>
          </p:cNvSpPr>
          <p:nvPr>
            <p:ph type="ctrTitle"/>
          </p:nvPr>
        </p:nvSpPr>
        <p:spPr>
          <a:xfrm>
            <a:off x="2926074" y="935574"/>
            <a:ext cx="6959159" cy="1551883"/>
          </a:xfrm>
        </p:spPr>
        <p:txBody>
          <a:bodyPr/>
          <a:lstStyle/>
          <a:p>
            <a:pPr algn="r">
              <a:spcBef>
                <a:spcPts val="1800"/>
              </a:spcBef>
              <a:spcAft>
                <a:spcPts val="1200"/>
              </a:spcAft>
            </a:pPr>
            <a:r>
              <a:rPr lang="en-US" sz="1700" b="1" dirty="0" smtClean="0">
                <a:solidFill>
                  <a:schemeClr val="bg1"/>
                </a:solidFill>
              </a:rPr>
              <a:t/>
            </a:r>
            <a:br>
              <a:rPr lang="en-US" sz="17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«Исследование </a:t>
            </a:r>
            <a:r>
              <a:rPr lang="ru-RU" sz="1800" b="1" dirty="0">
                <a:solidFill>
                  <a:schemeClr val="bg1"/>
                </a:solidFill>
              </a:rPr>
              <a:t>динамики подвижного состава, </a:t>
            </a:r>
            <a:r>
              <a:rPr lang="ru-RU" sz="1800" b="1" dirty="0" smtClean="0">
                <a:solidFill>
                  <a:schemeClr val="bg1"/>
                </a:solidFill>
              </a:rPr>
              <a:t>его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воздействия </a:t>
            </a:r>
            <a:r>
              <a:rPr lang="ru-RU" sz="1800" b="1" dirty="0">
                <a:solidFill>
                  <a:schemeClr val="bg1"/>
                </a:solidFill>
              </a:rPr>
              <a:t>на путь и условий безопасности </a:t>
            </a:r>
            <a:r>
              <a:rPr lang="ru-RU" sz="1800" b="1" dirty="0" smtClean="0">
                <a:solidFill>
                  <a:schemeClr val="bg1"/>
                </a:solidFill>
              </a:rPr>
              <a:t>движения</a:t>
            </a:r>
            <a:r>
              <a:rPr lang="ru-RU" sz="1800" b="1" dirty="0" smtClean="0">
                <a:solidFill>
                  <a:schemeClr val="bg1"/>
                </a:solidFill>
              </a:rPr>
              <a:t>»</a:t>
            </a:r>
            <a:r>
              <a:rPr lang="en-US" sz="1800" b="1" dirty="0" smtClean="0">
                <a:solidFill>
                  <a:schemeClr val="bg1"/>
                </a:solidFill>
              </a:rPr>
              <a:t/>
            </a:r>
            <a:br>
              <a:rPr lang="en-US" sz="1800" b="1" dirty="0" smtClean="0">
                <a:solidFill>
                  <a:schemeClr val="bg1"/>
                </a:solidFill>
              </a:rPr>
            </a:br>
            <a:r>
              <a:rPr lang="en-US" sz="800" b="1" dirty="0" smtClean="0">
                <a:solidFill>
                  <a:schemeClr val="bg1"/>
                </a:solidFill>
              </a:rPr>
              <a:t/>
            </a:r>
            <a:br>
              <a:rPr lang="en-US" sz="800" b="1" dirty="0" smtClean="0">
                <a:solidFill>
                  <a:schemeClr val="bg1"/>
                </a:solidFill>
              </a:rPr>
            </a:br>
            <a:r>
              <a:rPr lang="en-US" sz="400" b="1" dirty="0" smtClean="0">
                <a:solidFill>
                  <a:schemeClr val="bg1"/>
                </a:solidFill>
              </a:rPr>
              <a:t/>
            </a:r>
            <a:br>
              <a:rPr lang="en-US" sz="400" b="1" dirty="0" smtClean="0">
                <a:solidFill>
                  <a:schemeClr val="bg1"/>
                </a:solidFill>
              </a:rPr>
            </a:br>
            <a:r>
              <a:rPr lang="en-US" sz="1700" b="1" dirty="0" smtClean="0">
                <a:solidFill>
                  <a:schemeClr val="bg1"/>
                </a:solidFill>
              </a:rPr>
              <a:t>Investigation </a:t>
            </a:r>
            <a:r>
              <a:rPr lang="en-US" sz="1700" b="1" dirty="0" smtClean="0">
                <a:solidFill>
                  <a:schemeClr val="bg1"/>
                </a:solidFill>
              </a:rPr>
              <a:t>of Rolling Stock Dynamics, of Rolling Stock Impact on Track and of Safe Operation Conditions</a:t>
            </a:r>
            <a:endParaRPr lang="ru-RU" sz="1700" b="1" dirty="0">
              <a:solidFill>
                <a:schemeClr val="bg1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716014" y="2904121"/>
            <a:ext cx="5057905" cy="4403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99FF">
                        <a:alpha val="28998"/>
                      </a:srgbClr>
                    </a:gs>
                    <a:gs pos="100000">
                      <a:srgbClr val="99CCFF">
                        <a:alpha val="21001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3964" tIns="41982" rIns="83964" bIns="41982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455613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370013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/>
              <a:t>Докладчик:</a:t>
            </a:r>
            <a:endParaRPr lang="en-US" altLang="ru-RU" sz="2000" dirty="0" smtClean="0"/>
          </a:p>
          <a:p>
            <a:pPr algn="r" eaLnBrk="1" hangingPunct="1">
              <a:spcBef>
                <a:spcPts val="0"/>
              </a:spcBef>
              <a:buFontTx/>
              <a:buNone/>
            </a:pPr>
            <a:r>
              <a:rPr lang="ru-RU" altLang="ru-RU" sz="1700" dirty="0" smtClean="0"/>
              <a:t>Заведующий отделом динамики</a:t>
            </a:r>
          </a:p>
          <a:p>
            <a:pPr algn="r" eaLnBrk="1" hangingPunct="1">
              <a:spcBef>
                <a:spcPts val="0"/>
              </a:spcBef>
              <a:buFontTx/>
              <a:buNone/>
            </a:pPr>
            <a:r>
              <a:rPr lang="ru-RU" altLang="ru-RU" sz="1700" dirty="0" smtClean="0"/>
              <a:t>АО«ВНИКТИ»</a:t>
            </a:r>
            <a:endParaRPr lang="ru-RU" altLang="ru-RU" sz="2000" dirty="0" smtClean="0"/>
          </a:p>
          <a:p>
            <a:pPr algn="r" eaLnBrk="1" hangingPunct="1">
              <a:spcBef>
                <a:spcPts val="1200"/>
              </a:spcBef>
              <a:buFontTx/>
              <a:buNone/>
            </a:pPr>
            <a:r>
              <a:rPr lang="ru-RU" altLang="ru-RU" sz="2400" dirty="0" smtClean="0"/>
              <a:t>СПИРОВ</a:t>
            </a:r>
            <a:r>
              <a:rPr lang="ru-RU" altLang="ru-RU" sz="2400" b="1" dirty="0" smtClean="0"/>
              <a:t>                                                 </a:t>
            </a:r>
            <a:r>
              <a:rPr lang="ru-RU" altLang="ru-RU" sz="2400" dirty="0" smtClean="0"/>
              <a:t>Андрей Владимирович</a:t>
            </a:r>
            <a:endParaRPr lang="en-US" altLang="ru-RU" sz="2400" dirty="0" smtClean="0"/>
          </a:p>
          <a:p>
            <a:pPr algn="r" eaLnBrk="1" hangingPunct="1">
              <a:spcBef>
                <a:spcPts val="0"/>
              </a:spcBef>
              <a:buFontTx/>
              <a:buNone/>
            </a:pPr>
            <a:endParaRPr lang="en-US" altLang="ru-RU" sz="1800" dirty="0" smtClean="0"/>
          </a:p>
          <a:p>
            <a:pPr algn="r" eaLnBrk="1" hangingPunct="1">
              <a:spcBef>
                <a:spcPts val="0"/>
              </a:spcBef>
              <a:buFontTx/>
              <a:buNone/>
            </a:pPr>
            <a:r>
              <a:rPr lang="en-US" altLang="ru-RU" sz="1800" dirty="0" smtClean="0"/>
              <a:t>Speaker</a:t>
            </a:r>
            <a:r>
              <a:rPr lang="en-US" altLang="ru-RU" sz="1800" dirty="0"/>
              <a:t>:</a:t>
            </a:r>
          </a:p>
          <a:p>
            <a:pPr algn="r" eaLnBrk="1" hangingPunct="1">
              <a:spcBef>
                <a:spcPts val="0"/>
              </a:spcBef>
              <a:buFontTx/>
              <a:buNone/>
            </a:pPr>
            <a:r>
              <a:rPr lang="en-US" altLang="ru-RU" sz="1800" dirty="0"/>
              <a:t>Head of Dynamics Department </a:t>
            </a:r>
          </a:p>
          <a:p>
            <a:pPr algn="r" eaLnBrk="1" hangingPunct="1">
              <a:spcBef>
                <a:spcPts val="0"/>
              </a:spcBef>
              <a:buNone/>
            </a:pPr>
            <a:r>
              <a:rPr lang="en-US" altLang="ru-RU" sz="1800" dirty="0"/>
              <a:t>JSC </a:t>
            </a:r>
            <a:r>
              <a:rPr lang="ru-RU" altLang="ru-RU" sz="1800" dirty="0"/>
              <a:t>«</a:t>
            </a:r>
            <a:r>
              <a:rPr lang="en-US" altLang="ru-RU" sz="1800" dirty="0"/>
              <a:t>VNIKTI</a:t>
            </a:r>
            <a:r>
              <a:rPr lang="ru-RU" altLang="ru-RU" sz="1800" dirty="0" smtClean="0"/>
              <a:t>»</a:t>
            </a:r>
            <a:endParaRPr lang="en-US" altLang="ru-RU" sz="1800" dirty="0" smtClean="0"/>
          </a:p>
          <a:p>
            <a:pPr algn="r" eaLnBrk="1" hangingPunct="1">
              <a:lnSpc>
                <a:spcPts val="1500"/>
              </a:lnSpc>
              <a:spcBef>
                <a:spcPts val="0"/>
              </a:spcBef>
              <a:buNone/>
            </a:pPr>
            <a:endParaRPr lang="en-US" altLang="ru-RU" sz="1800" b="1" dirty="0" smtClean="0"/>
          </a:p>
          <a:p>
            <a:pPr algn="r" eaLnBrk="1" hangingPunct="1">
              <a:lnSpc>
                <a:spcPts val="1100"/>
              </a:lnSpc>
              <a:spcBef>
                <a:spcPts val="0"/>
              </a:spcBef>
              <a:buNone/>
            </a:pPr>
            <a:r>
              <a:rPr lang="en-US" altLang="ru-RU" sz="1800" b="1" dirty="0" smtClean="0"/>
              <a:t>SPIROV</a:t>
            </a:r>
          </a:p>
          <a:p>
            <a:pPr algn="r" eaLnBrk="1" hangingPunct="1">
              <a:lnSpc>
                <a:spcPts val="1500"/>
              </a:lnSpc>
              <a:spcBef>
                <a:spcPts val="1200"/>
              </a:spcBef>
              <a:buFontTx/>
              <a:buNone/>
            </a:pPr>
            <a:r>
              <a:rPr lang="en-US" altLang="ru-RU" sz="1800" b="1" dirty="0" smtClean="0"/>
              <a:t>Andrey Vladimirovich</a:t>
            </a:r>
            <a:endParaRPr lang="ru-RU" altLang="ru-RU" sz="1800" b="1" dirty="0" smtClean="0"/>
          </a:p>
          <a:p>
            <a:pPr algn="r" eaLnBrk="1" hangingPunct="1">
              <a:lnSpc>
                <a:spcPts val="1500"/>
              </a:lnSpc>
              <a:spcBef>
                <a:spcPts val="1200"/>
              </a:spcBef>
              <a:buFontTx/>
              <a:buNone/>
            </a:pPr>
            <a:r>
              <a:rPr lang="ru-RU" altLang="ru-RU" sz="1800" smtClean="0"/>
              <a:t>г. </a:t>
            </a:r>
            <a:r>
              <a:rPr lang="ru-RU" altLang="ru-RU" sz="1800" dirty="0" smtClean="0"/>
              <a:t>Брянск, </a:t>
            </a:r>
            <a:r>
              <a:rPr lang="ru-RU" altLang="ru-RU" sz="1800" dirty="0" smtClean="0"/>
              <a:t>3 </a:t>
            </a:r>
            <a:r>
              <a:rPr lang="ru-RU" altLang="ru-RU" sz="1800" dirty="0" smtClean="0"/>
              <a:t>апреля 2018 г.</a:t>
            </a:r>
            <a:endParaRPr lang="ru-RU" altLang="ru-RU" sz="1800" b="1" dirty="0" smtClean="0"/>
          </a:p>
          <a:p>
            <a:pPr algn="r" eaLnBrk="1" hangingPunct="1">
              <a:spcBef>
                <a:spcPts val="1200"/>
              </a:spcBef>
              <a:buFontTx/>
              <a:buNone/>
            </a:pPr>
            <a:endParaRPr lang="ru-RU" altLang="ru-RU" sz="2000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7" y="2798879"/>
            <a:ext cx="6104917" cy="405912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Box 79"/>
          <p:cNvSpPr txBox="1"/>
          <p:nvPr/>
        </p:nvSpPr>
        <p:spPr>
          <a:xfrm>
            <a:off x="9320328" y="178481"/>
            <a:ext cx="500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1</a:t>
            </a:r>
          </a:p>
        </p:txBody>
      </p:sp>
      <p:sp>
        <p:nvSpPr>
          <p:cNvPr id="135" name="Rectangle 6"/>
          <p:cNvSpPr>
            <a:spLocks noChangeArrowheads="1"/>
          </p:cNvSpPr>
          <p:nvPr/>
        </p:nvSpPr>
        <p:spPr bwMode="auto">
          <a:xfrm>
            <a:off x="295146" y="519873"/>
            <a:ext cx="9478575" cy="811088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7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4" tIns="45718" rIns="91434" bIns="45718" anchor="ctr"/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ru-RU" altLang="ru-RU" sz="1400" i="1" dirty="0" smtClean="0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ИССЛЕДОВАНИЯ ДИНАМИЧЕСКИХ КАЧЕСТВ И ВОЗДЕЙСТВИЯ НА ПУТЬ </a:t>
            </a:r>
            <a:r>
              <a:rPr lang="en-US" altLang="ru-RU" sz="1400" i="1" dirty="0" smtClean="0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ru-RU" altLang="ru-RU" sz="1400" i="1" dirty="0" smtClean="0">
              <a:solidFill>
                <a:srgbClr val="000000"/>
              </a:solidFill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>
              <a:defRPr/>
            </a:pPr>
            <a:r>
              <a:rPr lang="ru-RU" altLang="ru-RU" sz="1400" i="1" dirty="0" smtClean="0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ГРУЗОВЫХ ВАГОНОВ С ОСЕВЫМИ НАГРУЗКАМИ ДО 30 ТС</a:t>
            </a:r>
            <a:endParaRPr lang="en-US" altLang="ru-RU" sz="1400" i="1" dirty="0" smtClean="0">
              <a:solidFill>
                <a:srgbClr val="000000"/>
              </a:solidFill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>
              <a:defRPr/>
            </a:pPr>
            <a:r>
              <a:rPr lang="en-US" altLang="ru-RU" sz="1400" i="1" dirty="0" smtClean="0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INVESTIGATIONS OF DYNAMIC PROPERTIES AND IMPACT ON TRACK FOR FREIGHT </a:t>
            </a:r>
            <a:endParaRPr lang="ru-RU" altLang="ru-RU" sz="1400" i="1" dirty="0" smtClean="0">
              <a:solidFill>
                <a:srgbClr val="000000"/>
              </a:solidFill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>
              <a:defRPr/>
            </a:pPr>
            <a:r>
              <a:rPr lang="en-US" altLang="ru-RU" sz="1400" i="1" dirty="0" smtClean="0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CARS WITH AXLE LOADS UP TO 30 TF</a:t>
            </a:r>
            <a:endParaRPr lang="ru-RU" altLang="ru-RU" sz="1400" i="1" dirty="0">
              <a:solidFill>
                <a:srgbClr val="000000"/>
              </a:solidFill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8" name="Text Box 22"/>
          <p:cNvSpPr txBox="1">
            <a:spLocks noChangeArrowheads="1"/>
          </p:cNvSpPr>
          <p:nvPr/>
        </p:nvSpPr>
        <p:spPr bwMode="auto">
          <a:xfrm>
            <a:off x="142240" y="6303116"/>
            <a:ext cx="1498753" cy="437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ru-RU" altLang="ru-RU" sz="1300" i="1" dirty="0" smtClean="0">
                <a:solidFill>
                  <a:srgbClr val="002060"/>
                </a:solidFill>
              </a:rPr>
              <a:t>АО «ВНИКТИ»</a:t>
            </a:r>
            <a:r>
              <a:rPr lang="en-US" altLang="ru-RU" sz="1300" i="1" dirty="0">
                <a:solidFill>
                  <a:srgbClr val="002060"/>
                </a:solidFill>
              </a:rPr>
              <a:t> JSC «VNIKTI»</a:t>
            </a:r>
            <a:endParaRPr lang="ru-RU" altLang="ru-RU" sz="1300" i="1" dirty="0">
              <a:solidFill>
                <a:srgbClr val="002060"/>
              </a:solidFill>
            </a:endParaRPr>
          </a:p>
        </p:txBody>
      </p:sp>
      <p:sp>
        <p:nvSpPr>
          <p:cNvPr id="7" name="Поле 7"/>
          <p:cNvSpPr txBox="1">
            <a:spLocks noChangeArrowheads="1"/>
          </p:cNvSpPr>
          <p:nvPr/>
        </p:nvSpPr>
        <p:spPr bwMode="auto">
          <a:xfrm>
            <a:off x="435171" y="3353714"/>
            <a:ext cx="4739287" cy="6907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 smtClean="0">
                <a:latin typeface="+mn-lt"/>
                <a:ea typeface="Calibri"/>
                <a:cs typeface="Times New Roman"/>
              </a:rPr>
              <a:t>Тележка модели 18-9829</a:t>
            </a:r>
          </a:p>
          <a:p>
            <a:pPr algn="ctr">
              <a:spcAft>
                <a:spcPts val="0"/>
              </a:spcAft>
            </a:pPr>
            <a:r>
              <a:rPr lang="ru-RU" sz="1400" dirty="0" smtClean="0">
                <a:effectLst/>
                <a:latin typeface="+mn-lt"/>
                <a:ea typeface="Calibri"/>
                <a:cs typeface="Times New Roman"/>
              </a:rPr>
              <a:t>вагонов-углевозов с осевой нагрузкой 27 тс</a:t>
            </a:r>
            <a:endParaRPr lang="en-US" sz="1400" dirty="0" smtClean="0">
              <a:effectLst/>
              <a:latin typeface="+mn-lt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sz="1400" dirty="0" smtClean="0">
                <a:latin typeface="+mn-lt"/>
                <a:ea typeface="Calibri"/>
                <a:cs typeface="Times New Roman"/>
              </a:rPr>
              <a:t>18-9829 truck model for coal cars with axle load 27 </a:t>
            </a:r>
            <a:r>
              <a:rPr lang="en-US" sz="1400" dirty="0" err="1" smtClean="0">
                <a:latin typeface="+mn-lt"/>
                <a:ea typeface="Calibri"/>
                <a:cs typeface="Times New Roman"/>
              </a:rPr>
              <a:t>tf</a:t>
            </a:r>
            <a:endParaRPr lang="ru-RU" sz="1400" dirty="0">
              <a:effectLst/>
              <a:latin typeface="+mn-lt"/>
              <a:ea typeface="Calibri"/>
              <a:cs typeface="Times New Roman"/>
            </a:endParaRPr>
          </a:p>
        </p:txBody>
      </p:sp>
      <p:sp>
        <p:nvSpPr>
          <p:cNvPr id="53" name="Text Box 343"/>
          <p:cNvSpPr txBox="1">
            <a:spLocks noChangeArrowheads="1"/>
          </p:cNvSpPr>
          <p:nvPr/>
        </p:nvSpPr>
        <p:spPr bwMode="auto">
          <a:xfrm>
            <a:off x="4704298" y="1562444"/>
            <a:ext cx="4957401" cy="59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Напряжено-деформированное состояние земляного полотна </a:t>
            </a:r>
            <a:r>
              <a:rPr lang="ru-RU" sz="11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 осевой нагрузке </a:t>
            </a:r>
            <a:r>
              <a:rPr lang="ru-RU" sz="11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30 тс</a:t>
            </a:r>
            <a:endParaRPr lang="en-US" sz="1100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Stress-strain state of roadbed at axle load 30 </a:t>
            </a:r>
            <a:r>
              <a:rPr lang="en-US" sz="1100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tf</a:t>
            </a:r>
            <a:endParaRPr lang="ru-RU" sz="11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6" name="Picture 2" descr="C:\Users\Кондратьева\Desktop\Для Спирова\2018-04-02\Рис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486" y="2336906"/>
            <a:ext cx="3947642" cy="4111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r="4525"/>
          <a:stretch/>
        </p:blipFill>
        <p:spPr>
          <a:xfrm>
            <a:off x="295146" y="1394570"/>
            <a:ext cx="2114099" cy="179503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45"/>
          <a:stretch/>
        </p:blipFill>
        <p:spPr bwMode="auto">
          <a:xfrm>
            <a:off x="891614" y="4039098"/>
            <a:ext cx="3887120" cy="2264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00697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054" y="3032789"/>
            <a:ext cx="5657436" cy="35576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39" t="17301"/>
          <a:stretch/>
        </p:blipFill>
        <p:spPr>
          <a:xfrm>
            <a:off x="4953663" y="3530630"/>
            <a:ext cx="4757611" cy="3059761"/>
          </a:xfrm>
          <a:prstGeom prst="rect">
            <a:avLst/>
          </a:prstGeom>
        </p:spPr>
      </p:pic>
      <p:sp>
        <p:nvSpPr>
          <p:cNvPr id="80" name="TextBox 79"/>
          <p:cNvSpPr txBox="1"/>
          <p:nvPr/>
        </p:nvSpPr>
        <p:spPr>
          <a:xfrm>
            <a:off x="9320328" y="178481"/>
            <a:ext cx="500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2</a:t>
            </a:r>
            <a:endParaRPr lang="ru-RU" sz="1200" dirty="0"/>
          </a:p>
        </p:txBody>
      </p:sp>
      <p:sp>
        <p:nvSpPr>
          <p:cNvPr id="135" name="Rectangle 6"/>
          <p:cNvSpPr>
            <a:spLocks noChangeArrowheads="1"/>
          </p:cNvSpPr>
          <p:nvPr/>
        </p:nvSpPr>
        <p:spPr bwMode="auto">
          <a:xfrm>
            <a:off x="295146" y="519873"/>
            <a:ext cx="9478575" cy="811088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7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4" tIns="45718" rIns="91434" bIns="45718" anchor="ctr"/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ru-RU" altLang="ru-RU" sz="1500" i="1" dirty="0" smtClean="0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МОДЕЛИ ТЕЛЕЖЕК РЕЛЬСОВОЗНЫХ СЦЕПОВ ДЛЯ МЕТРО</a:t>
            </a:r>
            <a:endParaRPr lang="en-US" altLang="ru-RU" sz="1500" i="1" dirty="0" smtClean="0">
              <a:solidFill>
                <a:srgbClr val="000000"/>
              </a:solidFill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>
              <a:defRPr/>
            </a:pPr>
            <a:r>
              <a:rPr lang="en-US" altLang="ru-RU" sz="1500" i="1" dirty="0" smtClean="0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TRUCK MODELS OF RAILS TRANSPORTATION  COUPLERS FOR METRO </a:t>
            </a:r>
            <a:endParaRPr lang="ru-RU" altLang="ru-RU" sz="1500" i="1" dirty="0">
              <a:solidFill>
                <a:srgbClr val="000000"/>
              </a:solidFill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8" name="Text Box 22"/>
          <p:cNvSpPr txBox="1">
            <a:spLocks noChangeArrowheads="1"/>
          </p:cNvSpPr>
          <p:nvPr/>
        </p:nvSpPr>
        <p:spPr bwMode="auto">
          <a:xfrm>
            <a:off x="6027089" y="6189429"/>
            <a:ext cx="149875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ru-RU" altLang="ru-RU" sz="1300" i="1" dirty="0" smtClean="0">
                <a:solidFill>
                  <a:srgbClr val="002060"/>
                </a:solidFill>
              </a:rPr>
              <a:t>АО «ВНИКТИ»</a:t>
            </a:r>
            <a:r>
              <a:rPr lang="en-US" altLang="ru-RU" sz="1300" i="1" dirty="0">
                <a:solidFill>
                  <a:srgbClr val="002060"/>
                </a:solidFill>
              </a:rPr>
              <a:t> JSC «</a:t>
            </a:r>
            <a:r>
              <a:rPr lang="en-US" altLang="ru-RU" sz="1300" i="1" dirty="0" smtClean="0">
                <a:solidFill>
                  <a:srgbClr val="002060"/>
                </a:solidFill>
              </a:rPr>
              <a:t>VNIKTI</a:t>
            </a:r>
            <a:r>
              <a:rPr lang="ru-RU" altLang="ru-RU" sz="1300" i="1" dirty="0" smtClean="0">
                <a:solidFill>
                  <a:srgbClr val="002060"/>
                </a:solidFill>
              </a:rPr>
              <a:t>»</a:t>
            </a:r>
            <a:endParaRPr lang="ru-RU" altLang="ru-RU" sz="1300" i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607" y="1419252"/>
            <a:ext cx="3401171" cy="255087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33014" y="1429265"/>
            <a:ext cx="5594075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Тележки сцепные </a:t>
            </a:r>
            <a:r>
              <a:rPr lang="ru-RU" sz="1400" dirty="0" err="1"/>
              <a:t>рельсовозные</a:t>
            </a:r>
            <a:r>
              <a:rPr lang="ru-RU" sz="1400" dirty="0"/>
              <a:t> ТР-4М </a:t>
            </a:r>
            <a:endParaRPr lang="ru-RU" sz="1400" dirty="0" smtClean="0"/>
          </a:p>
          <a:p>
            <a:r>
              <a:rPr lang="ru-RU" sz="1400" dirty="0" smtClean="0"/>
              <a:t>Предназначены для </a:t>
            </a:r>
            <a:r>
              <a:rPr lang="ru-RU" sz="1400" dirty="0"/>
              <a:t>перевозки в сцепе длинномерных рельсовых плетей </a:t>
            </a:r>
            <a:r>
              <a:rPr lang="ru-RU" sz="1400" dirty="0" smtClean="0"/>
              <a:t>при </a:t>
            </a:r>
            <a:r>
              <a:rPr lang="ru-RU" sz="1400" dirty="0"/>
              <a:t>выполнении работ по строительству, ремонту и содержанию путей метрополитенов в тоннелях и на открытых участках</a:t>
            </a:r>
            <a:r>
              <a:rPr lang="ru-RU" sz="1400" dirty="0" smtClean="0"/>
              <a:t>.</a:t>
            </a:r>
            <a:r>
              <a:rPr lang="en-US" sz="1400" dirty="0" smtClean="0"/>
              <a:t> </a:t>
            </a:r>
          </a:p>
          <a:p>
            <a:r>
              <a:rPr lang="en-US" sz="1400" dirty="0" smtClean="0"/>
              <a:t>Rails transportation  coupled </a:t>
            </a:r>
            <a:r>
              <a:rPr lang="en-US" sz="1400" dirty="0" smtClean="0"/>
              <a:t>trucks TP-4M </a:t>
            </a:r>
            <a:r>
              <a:rPr lang="en-US" sz="1300" dirty="0" smtClean="0"/>
              <a:t>Designed </a:t>
            </a:r>
            <a:r>
              <a:rPr lang="en-US" sz="1300" dirty="0" smtClean="0"/>
              <a:t>for transportation </a:t>
            </a:r>
            <a:r>
              <a:rPr lang="en-US" sz="1300" dirty="0" smtClean="0"/>
              <a:t> </a:t>
            </a:r>
            <a:r>
              <a:rPr lang="en-US" sz="1300" dirty="0" smtClean="0"/>
              <a:t>in couplers of long rails during laying and                                     maintenance of metro tracks in tunnels </a:t>
            </a:r>
            <a:endParaRPr lang="en-US" sz="1300" dirty="0" smtClean="0"/>
          </a:p>
          <a:p>
            <a:r>
              <a:rPr lang="en-US" sz="1300" dirty="0" smtClean="0"/>
              <a:t>and open </a:t>
            </a:r>
            <a:r>
              <a:rPr lang="en-US" sz="1300" dirty="0" smtClean="0"/>
              <a:t>sections.</a:t>
            </a:r>
            <a:endParaRPr lang="ru-RU" sz="1300" dirty="0"/>
          </a:p>
        </p:txBody>
      </p:sp>
    </p:spTree>
    <p:extLst>
      <p:ext uri="{BB962C8B-B14F-4D97-AF65-F5344CB8AC3E}">
        <p14:creationId xmlns:p14="http://schemas.microsoft.com/office/powerpoint/2010/main" val="4726292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Box 79"/>
          <p:cNvSpPr txBox="1"/>
          <p:nvPr/>
        </p:nvSpPr>
        <p:spPr>
          <a:xfrm>
            <a:off x="9320328" y="178481"/>
            <a:ext cx="500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3</a:t>
            </a:r>
            <a:endParaRPr lang="ru-RU" sz="1200" dirty="0"/>
          </a:p>
        </p:txBody>
      </p:sp>
      <p:sp>
        <p:nvSpPr>
          <p:cNvPr id="135" name="Rectangle 6"/>
          <p:cNvSpPr>
            <a:spLocks noChangeArrowheads="1"/>
          </p:cNvSpPr>
          <p:nvPr/>
        </p:nvSpPr>
        <p:spPr bwMode="auto">
          <a:xfrm>
            <a:off x="295146" y="519873"/>
            <a:ext cx="9478575" cy="811088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7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4" tIns="45718" rIns="91434" bIns="45718" anchor="ctr"/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ru-RU" altLang="ru-RU" sz="1400" i="1" dirty="0" smtClean="0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МОДЕЛИ </a:t>
            </a:r>
            <a:r>
              <a:rPr lang="ru-RU" altLang="ru-RU" sz="1500" i="1" dirty="0" smtClean="0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ЧЕТЫРЕХОСНОЙ ТЕЛЕЖКИ ПЕРСПЕКТИВНОГО ТЕПЛОВОЗА </a:t>
            </a:r>
          </a:p>
          <a:p>
            <a:pPr algn="r">
              <a:defRPr/>
            </a:pPr>
            <a:r>
              <a:rPr lang="ru-RU" altLang="ru-RU" sz="1500" i="1" dirty="0" smtClean="0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ДЛЯ ЭКСПЛУАТАЦИИ НА ВОСТОЧНОМ ПОЛИГОНЕ</a:t>
            </a:r>
          </a:p>
          <a:p>
            <a:pPr algn="r">
              <a:defRPr/>
            </a:pPr>
            <a:r>
              <a:rPr lang="en-US" altLang="ru-RU" sz="1500" i="1" dirty="0" smtClean="0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FOUR AXLE BOGIE MODELS OF AN ADVANCED DIES</a:t>
            </a:r>
            <a:r>
              <a:rPr lang="en-US" altLang="ru-RU" sz="1400" i="1" dirty="0" smtClean="0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EL LOCOMOTIVE FOR OPERATION ON WEST AREA</a:t>
            </a:r>
            <a:endParaRPr lang="ru-RU" altLang="ru-RU" sz="1400" i="1" dirty="0">
              <a:solidFill>
                <a:srgbClr val="000000"/>
              </a:solidFill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8" name="Text Box 22"/>
          <p:cNvSpPr txBox="1">
            <a:spLocks noChangeArrowheads="1"/>
          </p:cNvSpPr>
          <p:nvPr/>
        </p:nvSpPr>
        <p:spPr bwMode="auto">
          <a:xfrm>
            <a:off x="142240" y="6222670"/>
            <a:ext cx="1498753" cy="518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ru-RU" altLang="ru-RU" sz="1300" i="1" dirty="0" smtClean="0">
                <a:solidFill>
                  <a:srgbClr val="002060"/>
                </a:solidFill>
              </a:rPr>
              <a:t>АО «ВНИКТИ»</a:t>
            </a:r>
            <a:endParaRPr lang="en-US" altLang="ru-RU" sz="1300" i="1" dirty="0" smtClean="0">
              <a:solidFill>
                <a:srgbClr val="002060"/>
              </a:solidFill>
            </a:endParaRPr>
          </a:p>
          <a:p>
            <a:pPr algn="ctr" eaLnBrk="1" hangingPunct="1"/>
            <a:r>
              <a:rPr lang="en-US" altLang="ru-RU" sz="1300" i="1" dirty="0" smtClean="0">
                <a:solidFill>
                  <a:srgbClr val="002060"/>
                </a:solidFill>
              </a:rPr>
              <a:t>JSC “VNIKTI”</a:t>
            </a:r>
            <a:endParaRPr lang="ru-RU" altLang="ru-RU" sz="1300" i="1" dirty="0">
              <a:solidFill>
                <a:srgbClr val="002060"/>
              </a:solidFill>
            </a:endParaRPr>
          </a:p>
        </p:txBody>
      </p:sp>
      <p:pic>
        <p:nvPicPr>
          <p:cNvPr id="15" name="Рисунок 1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" t="25799" r="9052" b="17911"/>
          <a:stretch/>
        </p:blipFill>
        <p:spPr bwMode="auto">
          <a:xfrm>
            <a:off x="142239" y="1987826"/>
            <a:ext cx="6250609" cy="235917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0"/>
          <a:stretch/>
        </p:blipFill>
        <p:spPr bwMode="auto">
          <a:xfrm>
            <a:off x="3562855" y="4098043"/>
            <a:ext cx="6007867" cy="25995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Поле 7"/>
          <p:cNvSpPr txBox="1">
            <a:spLocks noChangeArrowheads="1"/>
          </p:cNvSpPr>
          <p:nvPr/>
        </p:nvSpPr>
        <p:spPr bwMode="auto">
          <a:xfrm>
            <a:off x="295145" y="1425506"/>
            <a:ext cx="5250631" cy="56232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effectLst/>
                <a:latin typeface="+mn-lt"/>
                <a:ea typeface="Calibri"/>
                <a:cs typeface="Times New Roman"/>
              </a:rPr>
              <a:t>Центральная ступень рессорного подвешивания типа «</a:t>
            </a:r>
            <a:r>
              <a:rPr lang="ru-RU" sz="1200" b="1" dirty="0" err="1" smtClean="0">
                <a:effectLst/>
                <a:latin typeface="+mn-lt"/>
                <a:ea typeface="Calibri"/>
                <a:cs typeface="Times New Roman"/>
              </a:rPr>
              <a:t>Флексикойл</a:t>
            </a:r>
            <a:r>
              <a:rPr lang="ru-RU" sz="1200" b="1" dirty="0" smtClean="0">
                <a:effectLst/>
                <a:latin typeface="+mn-lt"/>
                <a:ea typeface="Calibri"/>
                <a:cs typeface="Times New Roman"/>
              </a:rPr>
              <a:t>»</a:t>
            </a:r>
            <a:endParaRPr lang="en-US" sz="1200" b="1" dirty="0" smtClean="0">
              <a:effectLst/>
              <a:latin typeface="+mn-lt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1200" dirty="0" smtClean="0">
                <a:latin typeface="+mn-lt"/>
                <a:ea typeface="Calibri"/>
                <a:cs typeface="Times New Roman"/>
              </a:rPr>
              <a:t>Core stage of spring suspension of </a:t>
            </a:r>
            <a:r>
              <a:rPr lang="en-US" sz="1200" dirty="0" err="1" smtClean="0">
                <a:latin typeface="+mn-lt"/>
                <a:ea typeface="Calibri"/>
                <a:cs typeface="Times New Roman"/>
              </a:rPr>
              <a:t>Flexicoil</a:t>
            </a:r>
            <a:r>
              <a:rPr lang="en-US" sz="1200" dirty="0" smtClean="0">
                <a:latin typeface="+mn-lt"/>
                <a:ea typeface="Calibri"/>
                <a:cs typeface="Times New Roman"/>
              </a:rPr>
              <a:t> type</a:t>
            </a:r>
            <a:endParaRPr lang="ru-RU" sz="1200" dirty="0">
              <a:effectLst/>
              <a:latin typeface="+mn-lt"/>
              <a:ea typeface="Calibri"/>
              <a:cs typeface="Times New Roman"/>
            </a:endParaRPr>
          </a:p>
        </p:txBody>
      </p:sp>
      <p:sp>
        <p:nvSpPr>
          <p:cNvPr id="20" name="Поле 4"/>
          <p:cNvSpPr txBox="1">
            <a:spLocks noChangeArrowheads="1"/>
          </p:cNvSpPr>
          <p:nvPr/>
        </p:nvSpPr>
        <p:spPr bwMode="auto">
          <a:xfrm>
            <a:off x="6197940" y="3504718"/>
            <a:ext cx="3539177" cy="66929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+mn-lt"/>
                <a:ea typeface="Calibri"/>
                <a:cs typeface="Times New Roman"/>
              </a:rPr>
              <a:t>К</a:t>
            </a:r>
            <a:r>
              <a:rPr lang="ru-RU" sz="1200" b="1" dirty="0" smtClean="0">
                <a:effectLst/>
                <a:latin typeface="+mn-lt"/>
                <a:ea typeface="Calibri"/>
                <a:cs typeface="Times New Roman"/>
              </a:rPr>
              <a:t>омбинированные </a:t>
            </a:r>
            <a:r>
              <a:rPr lang="ru-RU" sz="1200" b="1" dirty="0" smtClean="0">
                <a:effectLst/>
                <a:latin typeface="+mn-lt"/>
                <a:ea typeface="Calibri"/>
                <a:cs typeface="Times New Roman"/>
              </a:rPr>
              <a:t>опоры</a:t>
            </a:r>
            <a:r>
              <a:rPr lang="en-US" sz="1200" dirty="0">
                <a:latin typeface="+mn-lt"/>
                <a:ea typeface="Calibri"/>
                <a:cs typeface="Times New Roman"/>
              </a:rPr>
              <a:t> </a:t>
            </a:r>
            <a:r>
              <a:rPr lang="ru-RU" sz="1200" b="1" dirty="0" smtClean="0">
                <a:effectLst/>
                <a:latin typeface="+mn-lt"/>
                <a:ea typeface="Calibri"/>
                <a:cs typeface="Times New Roman"/>
              </a:rPr>
              <a:t>(типа </a:t>
            </a:r>
            <a:r>
              <a:rPr lang="ru-RU" sz="1200" b="1" dirty="0">
                <a:effectLst/>
                <a:latin typeface="+mn-lt"/>
                <a:ea typeface="Calibri"/>
                <a:cs typeface="Times New Roman"/>
              </a:rPr>
              <a:t>ТЭ116</a:t>
            </a:r>
            <a:r>
              <a:rPr lang="ru-RU" sz="1200" b="1" dirty="0" smtClean="0">
                <a:effectLst/>
                <a:latin typeface="+mn-lt"/>
                <a:ea typeface="Calibri"/>
                <a:cs typeface="Times New Roman"/>
              </a:rPr>
              <a:t>)</a:t>
            </a:r>
            <a:endParaRPr lang="en-US" sz="1200" b="1" dirty="0" smtClean="0">
              <a:effectLst/>
              <a:latin typeface="+mn-lt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1200" dirty="0" smtClean="0">
                <a:latin typeface="+mn-lt"/>
                <a:ea typeface="Calibri"/>
                <a:cs typeface="Times New Roman"/>
              </a:rPr>
              <a:t>C</a:t>
            </a:r>
            <a:r>
              <a:rPr lang="en-US" sz="1200" dirty="0" smtClean="0">
                <a:latin typeface="+mn-lt"/>
                <a:ea typeface="Calibri"/>
                <a:cs typeface="Times New Roman"/>
              </a:rPr>
              <a:t>ombined </a:t>
            </a:r>
            <a:r>
              <a:rPr lang="en-US" sz="1200" dirty="0" smtClean="0">
                <a:latin typeface="+mn-lt"/>
                <a:ea typeface="Calibri"/>
                <a:cs typeface="Times New Roman"/>
              </a:rPr>
              <a:t>means of support (</a:t>
            </a:r>
            <a:r>
              <a:rPr lang="ru-RU" sz="1200" dirty="0" smtClean="0">
                <a:latin typeface="+mn-lt"/>
                <a:ea typeface="Calibri"/>
                <a:cs typeface="Times New Roman"/>
              </a:rPr>
              <a:t>ТЭ116 </a:t>
            </a:r>
            <a:r>
              <a:rPr lang="en-US" sz="1200" dirty="0" smtClean="0">
                <a:latin typeface="+mn-lt"/>
                <a:ea typeface="Calibri"/>
                <a:cs typeface="Times New Roman"/>
              </a:rPr>
              <a:t>type) </a:t>
            </a:r>
            <a:endParaRPr lang="ru-RU" sz="1200" dirty="0">
              <a:effectLst/>
              <a:latin typeface="+mn-lt"/>
              <a:ea typeface="Calibri"/>
              <a:cs typeface="Times New Roman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5993358" y="1462755"/>
            <a:ext cx="3827758" cy="1108961"/>
            <a:chOff x="1835696" y="3291830"/>
            <a:chExt cx="5418975" cy="1589724"/>
          </a:xfrm>
        </p:grpSpPr>
        <p:pic>
          <p:nvPicPr>
            <p:cNvPr id="25" name="Рисунок 2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963"/>
            <a:stretch/>
          </p:blipFill>
          <p:spPr>
            <a:xfrm>
              <a:off x="1835696" y="3291830"/>
              <a:ext cx="5418975" cy="1589724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3049736" y="4542159"/>
              <a:ext cx="218008" cy="9233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/>
            <a:p>
              <a:r>
                <a:rPr lang="ru-RU" sz="600" b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1900</a:t>
              </a:r>
              <a:endParaRPr lang="ru-RU" sz="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292748" y="4608834"/>
              <a:ext cx="218008" cy="9233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/>
            <a:p>
              <a:r>
                <a:rPr lang="ru-RU" sz="600" b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5700</a:t>
              </a:r>
              <a:endParaRPr lang="ru-RU" sz="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387999" y="4725515"/>
              <a:ext cx="218008" cy="9233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/>
            <a:p>
              <a:r>
                <a:rPr lang="ru-RU" sz="600" b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7884</a:t>
              </a:r>
              <a:endParaRPr lang="ru-RU" sz="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463754" y="4616449"/>
              <a:ext cx="283732" cy="9233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/>
            <a:p>
              <a:r>
                <a:rPr lang="ru-RU" sz="600" b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Ø1080</a:t>
              </a:r>
              <a:endParaRPr lang="ru-RU" sz="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rot="16200000">
              <a:off x="6985873" y="4080256"/>
              <a:ext cx="299762" cy="9233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/>
            <a:p>
              <a:r>
                <a:rPr lang="ru-RU" sz="600" b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1230,9</a:t>
              </a:r>
              <a:endParaRPr lang="ru-RU" sz="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 rot="16200000">
              <a:off x="7050828" y="3416681"/>
              <a:ext cx="163506" cy="9233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/>
            <a:p>
              <a:r>
                <a:rPr lang="ru-RU" sz="600" b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129</a:t>
              </a:r>
              <a:endParaRPr lang="ru-RU" sz="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80773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Box 79"/>
          <p:cNvSpPr txBox="1"/>
          <p:nvPr/>
        </p:nvSpPr>
        <p:spPr>
          <a:xfrm>
            <a:off x="9322289" y="217950"/>
            <a:ext cx="500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4</a:t>
            </a:r>
            <a:endParaRPr lang="ru-RU" sz="1200" dirty="0"/>
          </a:p>
        </p:txBody>
      </p:sp>
      <p:sp>
        <p:nvSpPr>
          <p:cNvPr id="135" name="Rectangle 6"/>
          <p:cNvSpPr>
            <a:spLocks noChangeArrowheads="1"/>
          </p:cNvSpPr>
          <p:nvPr/>
        </p:nvSpPr>
        <p:spPr bwMode="auto">
          <a:xfrm>
            <a:off x="295146" y="519873"/>
            <a:ext cx="9478575" cy="811088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7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4" tIns="45718" rIns="91434" bIns="45718" anchor="ctr"/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ru-RU" altLang="ru-RU" sz="1500" i="1" dirty="0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МОДЕЛЬ ЧЕТЫРЕХОСНОЙ ТЕЛЕЖКИ ДЛЯ ЖЕЛЕЗНОДОРОЖНОГО КРАНА</a:t>
            </a:r>
            <a:r>
              <a:rPr lang="en-US" altLang="ru-RU" sz="1500" i="1" dirty="0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r">
              <a:defRPr/>
            </a:pPr>
            <a:r>
              <a:rPr lang="en-US" altLang="ru-RU" sz="1500" i="1" dirty="0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FOUR AXLE BOGIE MODEL FOR THE RAIL CRANE</a:t>
            </a:r>
            <a:endParaRPr lang="ru-RU" altLang="ru-RU" sz="1500" i="1" dirty="0">
              <a:solidFill>
                <a:srgbClr val="000000"/>
              </a:solidFill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8" name="Text Box 22"/>
          <p:cNvSpPr txBox="1">
            <a:spLocks noChangeArrowheads="1"/>
          </p:cNvSpPr>
          <p:nvPr/>
        </p:nvSpPr>
        <p:spPr bwMode="auto">
          <a:xfrm>
            <a:off x="8165106" y="6230179"/>
            <a:ext cx="1498753" cy="504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ru-RU" altLang="ru-RU" sz="1300" i="1" dirty="0" smtClean="0">
                <a:solidFill>
                  <a:srgbClr val="002060"/>
                </a:solidFill>
              </a:rPr>
              <a:t>АО «ВНИКТИ»</a:t>
            </a:r>
            <a:endParaRPr lang="en-US" altLang="ru-RU" sz="1300" i="1" dirty="0" smtClean="0">
              <a:solidFill>
                <a:srgbClr val="002060"/>
              </a:solidFill>
            </a:endParaRPr>
          </a:p>
          <a:p>
            <a:pPr algn="r" eaLnBrk="1" hangingPunct="1"/>
            <a:r>
              <a:rPr lang="en-US" altLang="ru-RU" sz="1300" i="1" dirty="0" smtClean="0">
                <a:solidFill>
                  <a:srgbClr val="002060"/>
                </a:solidFill>
              </a:rPr>
              <a:t>JSC “VNIKTI”</a:t>
            </a:r>
            <a:endParaRPr lang="ru-RU" altLang="ru-RU" sz="1300" i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4" b="14322"/>
          <a:stretch/>
        </p:blipFill>
        <p:spPr>
          <a:xfrm>
            <a:off x="121314" y="3025252"/>
            <a:ext cx="6939443" cy="3709872"/>
          </a:xfrm>
          <a:prstGeom prst="rect">
            <a:avLst/>
          </a:prstGeom>
        </p:spPr>
      </p:pic>
      <p:sp>
        <p:nvSpPr>
          <p:cNvPr id="21" name="Поле 7"/>
          <p:cNvSpPr txBox="1">
            <a:spLocks noChangeArrowheads="1"/>
          </p:cNvSpPr>
          <p:nvPr/>
        </p:nvSpPr>
        <p:spPr bwMode="auto">
          <a:xfrm>
            <a:off x="295145" y="1425506"/>
            <a:ext cx="6049334" cy="8664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+mn-lt"/>
                <a:ea typeface="Calibri"/>
                <a:cs typeface="Times New Roman"/>
              </a:rPr>
              <a:t>Проектирование тележки для нового крана КЖ-1473.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+mn-lt"/>
                <a:ea typeface="Calibri"/>
                <a:cs typeface="Times New Roman"/>
              </a:rPr>
              <a:t>Разработчик: АО «Кировский машиностроительный завод 1 мая</a:t>
            </a:r>
            <a:endParaRPr lang="en-US" sz="1200" dirty="0" smtClean="0">
              <a:latin typeface="+mn-lt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200" dirty="0" smtClean="0">
                <a:latin typeface="+mn-lt"/>
                <a:ea typeface="Calibri"/>
                <a:cs typeface="Times New Roman"/>
              </a:rPr>
              <a:t>Bogie design for the new crane </a:t>
            </a:r>
            <a:r>
              <a:rPr lang="ru-RU" sz="1200" dirty="0" smtClean="0">
                <a:latin typeface="+mn-lt"/>
                <a:ea typeface="Calibri"/>
                <a:cs typeface="Times New Roman"/>
              </a:rPr>
              <a:t>КЖ</a:t>
            </a:r>
            <a:r>
              <a:rPr lang="en-US" sz="1200" dirty="0" smtClean="0">
                <a:latin typeface="+mn-lt"/>
                <a:ea typeface="Calibri"/>
                <a:cs typeface="Times New Roman"/>
              </a:rPr>
              <a:t>-1473.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200" dirty="0" smtClean="0">
                <a:effectLst/>
                <a:latin typeface="+mn-lt"/>
                <a:ea typeface="Calibri"/>
                <a:cs typeface="Times New Roman"/>
              </a:rPr>
              <a:t>Developer: </a:t>
            </a:r>
            <a:r>
              <a:rPr lang="en-US" sz="1200" dirty="0" smtClean="0">
                <a:latin typeface="+mn-lt"/>
                <a:ea typeface="Calibri"/>
                <a:cs typeface="Times New Roman"/>
              </a:rPr>
              <a:t>JSC “</a:t>
            </a:r>
            <a:r>
              <a:rPr lang="en-US" sz="1200" dirty="0" err="1" smtClean="0">
                <a:latin typeface="+mn-lt"/>
                <a:ea typeface="Calibri"/>
                <a:cs typeface="Times New Roman"/>
              </a:rPr>
              <a:t>Kirovsky</a:t>
            </a:r>
            <a:r>
              <a:rPr lang="en-US" sz="1200" dirty="0" smtClean="0">
                <a:latin typeface="+mn-lt"/>
                <a:ea typeface="Calibri"/>
                <a:cs typeface="Times New Roman"/>
              </a:rPr>
              <a:t> </a:t>
            </a:r>
            <a:r>
              <a:rPr lang="en-US" sz="1200" dirty="0" err="1" smtClean="0">
                <a:latin typeface="+mn-lt"/>
                <a:ea typeface="Calibri"/>
                <a:cs typeface="Times New Roman"/>
              </a:rPr>
              <a:t>mashzavod</a:t>
            </a:r>
            <a:r>
              <a:rPr lang="en-US" sz="1200" dirty="0" smtClean="0">
                <a:latin typeface="+mn-lt"/>
                <a:ea typeface="Calibri"/>
                <a:cs typeface="Times New Roman"/>
              </a:rPr>
              <a:t> 1 </a:t>
            </a:r>
            <a:r>
              <a:rPr lang="en-US" sz="1200" dirty="0" err="1" smtClean="0">
                <a:latin typeface="+mn-lt"/>
                <a:ea typeface="Calibri"/>
                <a:cs typeface="Times New Roman"/>
              </a:rPr>
              <a:t>maya</a:t>
            </a:r>
            <a:r>
              <a:rPr lang="en-US" sz="1200" dirty="0" smtClean="0">
                <a:latin typeface="+mn-lt"/>
                <a:ea typeface="Calibri"/>
                <a:cs typeface="Times New Roman"/>
              </a:rPr>
              <a:t>”</a:t>
            </a:r>
            <a:endParaRPr lang="ru-RU" sz="1200" dirty="0">
              <a:effectLst/>
              <a:latin typeface="+mn-lt"/>
              <a:ea typeface="Calibri"/>
              <a:cs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658" y="1330961"/>
            <a:ext cx="4875063" cy="181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4464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Box 79"/>
          <p:cNvSpPr txBox="1"/>
          <p:nvPr/>
        </p:nvSpPr>
        <p:spPr>
          <a:xfrm>
            <a:off x="9320328" y="178481"/>
            <a:ext cx="500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5</a:t>
            </a:r>
            <a:endParaRPr lang="ru-RU" sz="1200" dirty="0"/>
          </a:p>
        </p:txBody>
      </p:sp>
      <p:sp>
        <p:nvSpPr>
          <p:cNvPr id="135" name="Rectangle 6"/>
          <p:cNvSpPr>
            <a:spLocks noChangeArrowheads="1"/>
          </p:cNvSpPr>
          <p:nvPr/>
        </p:nvSpPr>
        <p:spPr bwMode="auto">
          <a:xfrm>
            <a:off x="342541" y="519873"/>
            <a:ext cx="9478575" cy="811088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7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4" tIns="45718" rIns="91434" bIns="45718" anchor="ctr"/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ru-RU" altLang="ru-RU" sz="1400" i="1" dirty="0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МОДЕЛЬ ТЕЛЕЖКИ ДВЕНАДЦАТИОСНЫХ ТРАНСПОРТЕРОВ </a:t>
            </a:r>
          </a:p>
          <a:p>
            <a:pPr algn="r">
              <a:defRPr/>
            </a:pPr>
            <a:r>
              <a:rPr lang="ru-RU" altLang="ru-RU" sz="1400" i="1" dirty="0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ДЛЯ ПЕРЕВОЗКИ КРУПНОГАБАРИТНЫХ ГРУЗОВ</a:t>
            </a:r>
            <a:endParaRPr lang="en-US" altLang="ru-RU" sz="1400" i="1" dirty="0">
              <a:solidFill>
                <a:srgbClr val="000000"/>
              </a:solidFill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>
              <a:defRPr/>
            </a:pPr>
            <a:r>
              <a:rPr lang="en-US" altLang="ru-RU" sz="1400" i="1" dirty="0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BOGIE MODEL OF TWELVE AXLE CARGO TRANSPORTERS FOR OVERSIZED CARGO TRANSPORTATION</a:t>
            </a:r>
            <a:endParaRPr lang="ru-RU" altLang="ru-RU" sz="1400" i="1" dirty="0">
              <a:solidFill>
                <a:srgbClr val="000000"/>
              </a:solidFill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8" name="Text Box 22"/>
          <p:cNvSpPr txBox="1">
            <a:spLocks noChangeArrowheads="1"/>
          </p:cNvSpPr>
          <p:nvPr/>
        </p:nvSpPr>
        <p:spPr bwMode="auto">
          <a:xfrm>
            <a:off x="142240" y="6198920"/>
            <a:ext cx="1498753" cy="542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ru-RU" altLang="ru-RU" sz="1300" i="1" dirty="0" smtClean="0">
                <a:solidFill>
                  <a:srgbClr val="002060"/>
                </a:solidFill>
              </a:rPr>
              <a:t>АО «ВНИКТИ»</a:t>
            </a:r>
            <a:endParaRPr lang="en-US" altLang="ru-RU" sz="1300" i="1" dirty="0" smtClean="0">
              <a:solidFill>
                <a:srgbClr val="002060"/>
              </a:solidFill>
            </a:endParaRPr>
          </a:p>
          <a:p>
            <a:pPr algn="r" eaLnBrk="1" hangingPunct="1"/>
            <a:r>
              <a:rPr lang="en-US" altLang="ru-RU" sz="1300" i="1" dirty="0" smtClean="0">
                <a:solidFill>
                  <a:srgbClr val="002060"/>
                </a:solidFill>
              </a:rPr>
              <a:t>JSC “VNIKTI”</a:t>
            </a:r>
            <a:endParaRPr lang="ru-RU" altLang="ru-RU" sz="1300" i="1" dirty="0">
              <a:solidFill>
                <a:srgbClr val="002060"/>
              </a:solidFill>
            </a:endParaRPr>
          </a:p>
        </p:txBody>
      </p:sp>
      <p:sp>
        <p:nvSpPr>
          <p:cNvPr id="18" name="Поле 7"/>
          <p:cNvSpPr txBox="1">
            <a:spLocks noChangeArrowheads="1"/>
          </p:cNvSpPr>
          <p:nvPr/>
        </p:nvSpPr>
        <p:spPr bwMode="auto">
          <a:xfrm>
            <a:off x="295146" y="1330961"/>
            <a:ext cx="4747122" cy="81847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+mn-lt"/>
                <a:ea typeface="Calibri"/>
                <a:cs typeface="Times New Roman"/>
              </a:rPr>
              <a:t>Трехосная тележка модели 18-522А</a:t>
            </a:r>
            <a:endParaRPr lang="en-US" sz="1400" dirty="0" smtClean="0">
              <a:latin typeface="+mn-lt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1400" dirty="0" smtClean="0">
                <a:latin typeface="+mn-lt"/>
                <a:ea typeface="Calibri"/>
                <a:cs typeface="Times New Roman"/>
              </a:rPr>
              <a:t>Three axle bogie of 18-522A model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400" dirty="0">
              <a:effectLst/>
              <a:latin typeface="+mn-lt"/>
              <a:ea typeface="Calibri"/>
              <a:cs typeface="Times New Roman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0" t="20490" r="9952" b="5549"/>
          <a:stretch/>
        </p:blipFill>
        <p:spPr>
          <a:xfrm>
            <a:off x="142239" y="1924215"/>
            <a:ext cx="5708091" cy="31266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27" t="11173" r="6161" b="34355"/>
          <a:stretch/>
        </p:blipFill>
        <p:spPr>
          <a:xfrm>
            <a:off x="4712474" y="4231347"/>
            <a:ext cx="4921858" cy="250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5720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C:\Users\user\Desktop\Валеев\Картинки\жд\1600x1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"/>
          <a:stretch>
            <a:fillRect/>
          </a:stretch>
        </p:blipFill>
        <p:spPr bwMode="auto">
          <a:xfrm>
            <a:off x="0" y="3371850"/>
            <a:ext cx="990600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3138"/>
            <a:ext cx="99060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4094168" y="2624143"/>
            <a:ext cx="4855804" cy="76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4" tIns="45718" rIns="91434" bIns="45718">
            <a:spAutoFit/>
          </a:bodyPr>
          <a:lstStyle>
            <a:lvl1pPr defTabSz="9953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809625" indent="-311150" defTabSz="99536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244600" indent="-249238" defTabSz="99536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743075" indent="-249238" defTabSz="99536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239963" indent="-249238" defTabSz="99536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697163" indent="-249238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3154363" indent="-249238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611563" indent="-249238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4068763" indent="-249238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rgbClr val="FFFFFF"/>
                </a:solidFill>
                <a:latin typeface="Verdana" pitchFamily="34" charset="0"/>
              </a:rPr>
              <a:t>Благодарю за внимание</a:t>
            </a:r>
            <a:r>
              <a:rPr lang="ru-RU" altLang="ru-RU" sz="2200" dirty="0" smtClean="0">
                <a:solidFill>
                  <a:srgbClr val="FFFFFF"/>
                </a:solidFill>
                <a:latin typeface="Verdana" pitchFamily="34" charset="0"/>
              </a:rPr>
              <a:t>!</a:t>
            </a:r>
            <a:endParaRPr lang="en-US" altLang="ru-RU" sz="2200" dirty="0" smtClean="0">
              <a:solidFill>
                <a:srgbClr val="FFFFFF"/>
              </a:solidFill>
              <a:latin typeface="Verdana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200" dirty="0" smtClean="0">
                <a:solidFill>
                  <a:srgbClr val="FFFFFF"/>
                </a:solidFill>
                <a:latin typeface="Verdana" pitchFamily="34" charset="0"/>
              </a:rPr>
              <a:t>Thank you for your attention!</a:t>
            </a:r>
            <a:endParaRPr lang="ru-RU" altLang="ru-RU" sz="2200" dirty="0">
              <a:solidFill>
                <a:srgbClr val="FFFFFF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Тема16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Тема16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15591</TotalTime>
  <Words>402</Words>
  <Application>Microsoft Office PowerPoint</Application>
  <PresentationFormat>Лист A4 (210x297 мм)</PresentationFormat>
  <Paragraphs>76</Paragraphs>
  <Slides>7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2_Тема16</vt:lpstr>
      <vt:lpstr> «Исследование динамики подвижного состава, его воздействия на путь и условий безопасности движения»   Investigation of Rolling Stock Dynamics, of Rolling Stock Impact on Track and of Safe Operation Conditions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ВНИКТИ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mc</dc:creator>
  <cp:lastModifiedBy>Андрей В. Спиров</cp:lastModifiedBy>
  <cp:revision>1489</cp:revision>
  <cp:lastPrinted>2018-04-02T12:37:32Z</cp:lastPrinted>
  <dcterms:created xsi:type="dcterms:W3CDTF">2006-04-18T07:55:28Z</dcterms:created>
  <dcterms:modified xsi:type="dcterms:W3CDTF">2018-04-02T12:40:39Z</dcterms:modified>
</cp:coreProperties>
</file>