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7" r:id="rId2"/>
    <p:sldId id="277" r:id="rId3"/>
    <p:sldId id="258" r:id="rId4"/>
    <p:sldId id="278" r:id="rId5"/>
    <p:sldId id="281" r:id="rId6"/>
    <p:sldId id="282" r:id="rId7"/>
    <p:sldId id="279" r:id="rId8"/>
    <p:sldId id="280" r:id="rId9"/>
    <p:sldId id="283" r:id="rId10"/>
    <p:sldId id="284" r:id="rId11"/>
    <p:sldId id="261" r:id="rId12"/>
    <p:sldId id="276" r:id="rId1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08" autoAdjust="0"/>
    <p:restoredTop sz="94660"/>
  </p:normalViewPr>
  <p:slideViewPr>
    <p:cSldViewPr showGuides="1">
      <p:cViewPr varScale="1">
        <p:scale>
          <a:sx n="126" d="100"/>
          <a:sy n="126" d="100"/>
        </p:scale>
        <p:origin x="-119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8" name="Содержимое 7"/>
          <p:cNvSpPr>
            <a:spLocks noGrp="1"/>
          </p:cNvSpPr>
          <p:nvPr>
            <p:ph sz="quarter" idx="1"/>
          </p:nvPr>
        </p:nvSpPr>
        <p:spPr>
          <a:xfrm>
            <a:off x="914400" y="1447800"/>
            <a:ext cx="77724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DE7F071A-49B6-4A0D-AB96-33C0F6F89312}" type="datetimeFigureOut">
              <a:rPr lang="ru-RU"/>
              <a:pPr>
                <a:defRPr/>
              </a:pPr>
              <a:t>09.04.2018</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B5D7BCFB-21C5-4BA3-A9BA-96D22669B2A7}" type="slidenum">
              <a:rPr lang="ru-RU"/>
              <a:pPr>
                <a:defRPr/>
              </a:pPr>
              <a:t>‹#›</a:t>
            </a:fld>
            <a:endParaRPr lang="ru-RU"/>
          </a:p>
        </p:txBody>
      </p:sp>
    </p:spTree>
    <p:extLst>
      <p:ext uri="{BB962C8B-B14F-4D97-AF65-F5344CB8AC3E}">
        <p14:creationId xmlns:p14="http://schemas.microsoft.com/office/powerpoint/2010/main" val="3111529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9" name="Содержимое 8"/>
          <p:cNvSpPr>
            <a:spLocks noGrp="1"/>
          </p:cNvSpPr>
          <p:nvPr>
            <p:ph sz="quarter" idx="1"/>
          </p:nvPr>
        </p:nvSpPr>
        <p:spPr>
          <a:xfrm>
            <a:off x="914400" y="1447800"/>
            <a:ext cx="374904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Содержимое 10"/>
          <p:cNvSpPr>
            <a:spLocks noGrp="1"/>
          </p:cNvSpPr>
          <p:nvPr>
            <p:ph sz="quarter" idx="2"/>
          </p:nvPr>
        </p:nvSpPr>
        <p:spPr>
          <a:xfrm>
            <a:off x="4933950" y="1447800"/>
            <a:ext cx="374904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57D4150F-146F-4483-AA14-14E6F4C98425}" type="datetimeFigureOut">
              <a:rPr lang="ru-RU"/>
              <a:pPr>
                <a:defRPr/>
              </a:pPr>
              <a:t>09.04.2018</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648E21F4-87C0-4E07-B379-E476ABCDFD67}" type="slidenum">
              <a:rPr lang="ru-RU"/>
              <a:pPr>
                <a:defRPr/>
              </a:pPr>
              <a:t>‹#›</a:t>
            </a:fld>
            <a:endParaRPr lang="ru-RU"/>
          </a:p>
        </p:txBody>
      </p:sp>
    </p:spTree>
    <p:extLst>
      <p:ext uri="{BB962C8B-B14F-4D97-AF65-F5344CB8AC3E}">
        <p14:creationId xmlns:p14="http://schemas.microsoft.com/office/powerpoint/2010/main" val="3714125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3050"/>
            <a:ext cx="77724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11" name="Содержимое 10"/>
          <p:cNvSpPr>
            <a:spLocks noGrp="1"/>
          </p:cNvSpPr>
          <p:nvPr>
            <p:ph sz="half" idx="2"/>
          </p:nvPr>
        </p:nvSpPr>
        <p:spPr>
          <a:xfrm>
            <a:off x="914400" y="2247900"/>
            <a:ext cx="3733800" cy="3886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4"/>
          </p:nvPr>
        </p:nvSpPr>
        <p:spPr>
          <a:xfrm>
            <a:off x="4953000" y="2247900"/>
            <a:ext cx="3733800" cy="3886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0E7A5E4C-E65A-44B1-ACF2-13C1B739CD6B}" type="datetimeFigureOut">
              <a:rPr lang="ru-RU"/>
              <a:pPr>
                <a:defRPr/>
              </a:pPr>
              <a:t>09.04.2018</a:t>
            </a:fld>
            <a:endParaRPr lang="ru-RU"/>
          </a:p>
        </p:txBody>
      </p:sp>
      <p:sp>
        <p:nvSpPr>
          <p:cNvPr id="8" name="Нижний колонтитул 2"/>
          <p:cNvSpPr>
            <a:spLocks noGrp="1"/>
          </p:cNvSpPr>
          <p:nvPr>
            <p:ph type="ftr" sz="quarter" idx="11"/>
          </p:nvPr>
        </p:nvSpPr>
        <p:spPr/>
        <p:txBody>
          <a:bodyPr/>
          <a:lstStyle>
            <a:lvl1pPr>
              <a:defRPr/>
            </a:lvl1pPr>
          </a:lstStyle>
          <a:p>
            <a:pPr>
              <a:defRPr/>
            </a:pPr>
            <a:endParaRPr lang="ru-RU"/>
          </a:p>
        </p:txBody>
      </p:sp>
      <p:sp>
        <p:nvSpPr>
          <p:cNvPr id="9" name="Номер слайда 22"/>
          <p:cNvSpPr>
            <a:spLocks noGrp="1"/>
          </p:cNvSpPr>
          <p:nvPr>
            <p:ph type="sldNum" sz="quarter" idx="12"/>
          </p:nvPr>
        </p:nvSpPr>
        <p:spPr/>
        <p:txBody>
          <a:bodyPr/>
          <a:lstStyle>
            <a:lvl1pPr>
              <a:defRPr/>
            </a:lvl1pPr>
          </a:lstStyle>
          <a:p>
            <a:pPr>
              <a:defRPr/>
            </a:pPr>
            <a:fld id="{931B5548-89CD-4D3E-8460-50FC8F6169A9}" type="slidenum">
              <a:rPr lang="ru-RU"/>
              <a:pPr>
                <a:defRPr/>
              </a:pPr>
              <a:t>‹#›</a:t>
            </a:fld>
            <a:endParaRPr lang="ru-RU"/>
          </a:p>
        </p:txBody>
      </p:sp>
    </p:spTree>
    <p:extLst>
      <p:ext uri="{BB962C8B-B14F-4D97-AF65-F5344CB8AC3E}">
        <p14:creationId xmlns:p14="http://schemas.microsoft.com/office/powerpoint/2010/main" val="652133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87D7C359-EAA3-4014-AE14-C1E86A16C0D9}" type="datetimeFigureOut">
              <a:rPr lang="ru-RU"/>
              <a:pPr>
                <a:defRPr/>
              </a:pPr>
              <a:t>09.04.2018</a:t>
            </a:fld>
            <a:endParaRPr lang="ru-RU"/>
          </a:p>
        </p:txBody>
      </p:sp>
      <p:sp>
        <p:nvSpPr>
          <p:cNvPr id="4" name="Нижний колонтитул 2"/>
          <p:cNvSpPr>
            <a:spLocks noGrp="1"/>
          </p:cNvSpPr>
          <p:nvPr>
            <p:ph type="ftr" sz="quarter" idx="11"/>
          </p:nvPr>
        </p:nvSpPr>
        <p:spPr/>
        <p:txBody>
          <a:bodyPr/>
          <a:lstStyle>
            <a:lvl1pPr>
              <a:defRPr/>
            </a:lvl1pPr>
          </a:lstStyle>
          <a:p>
            <a:pPr>
              <a:defRPr/>
            </a:pPr>
            <a:endParaRPr lang="ru-RU"/>
          </a:p>
        </p:txBody>
      </p:sp>
      <p:sp>
        <p:nvSpPr>
          <p:cNvPr id="5" name="Номер слайда 22"/>
          <p:cNvSpPr>
            <a:spLocks noGrp="1"/>
          </p:cNvSpPr>
          <p:nvPr>
            <p:ph type="sldNum" sz="quarter" idx="12"/>
          </p:nvPr>
        </p:nvSpPr>
        <p:spPr/>
        <p:txBody>
          <a:bodyPr/>
          <a:lstStyle>
            <a:lvl1pPr>
              <a:defRPr/>
            </a:lvl1pPr>
          </a:lstStyle>
          <a:p>
            <a:pPr>
              <a:defRPr/>
            </a:pPr>
            <a:fld id="{A9C231C8-7607-419E-BE32-60579D49727A}" type="slidenum">
              <a:rPr lang="ru-RU"/>
              <a:pPr>
                <a:defRPr/>
              </a:pPr>
              <a:t>‹#›</a:t>
            </a:fld>
            <a:endParaRPr lang="ru-RU"/>
          </a:p>
        </p:txBody>
      </p:sp>
    </p:spTree>
    <p:extLst>
      <p:ext uri="{BB962C8B-B14F-4D97-AF65-F5344CB8AC3E}">
        <p14:creationId xmlns:p14="http://schemas.microsoft.com/office/powerpoint/2010/main" val="2719203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D19B55F6-BFF2-4A25-A502-30A9862A8A21}" type="datetimeFigureOut">
              <a:rPr lang="ru-RU"/>
              <a:pPr>
                <a:defRPr/>
              </a:pPr>
              <a:t>09.04.2018</a:t>
            </a:fld>
            <a:endParaRPr lang="ru-RU"/>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22"/>
          <p:cNvSpPr>
            <a:spLocks noGrp="1"/>
          </p:cNvSpPr>
          <p:nvPr>
            <p:ph type="sldNum" sz="quarter" idx="12"/>
          </p:nvPr>
        </p:nvSpPr>
        <p:spPr/>
        <p:txBody>
          <a:bodyPr/>
          <a:lstStyle>
            <a:lvl1pPr>
              <a:defRPr/>
            </a:lvl1pPr>
          </a:lstStyle>
          <a:p>
            <a:pPr>
              <a:defRPr/>
            </a:pPr>
            <a:fld id="{1B597F3E-E673-473D-A4FD-5615237520F9}" type="slidenum">
              <a:rPr lang="ru-RU"/>
              <a:pPr>
                <a:defRPr/>
              </a:pPr>
              <a:t>‹#›</a:t>
            </a:fld>
            <a:endParaRPr lang="ru-RU"/>
          </a:p>
        </p:txBody>
      </p:sp>
    </p:spTree>
    <p:extLst>
      <p:ext uri="{BB962C8B-B14F-4D97-AF65-F5344CB8AC3E}">
        <p14:creationId xmlns:p14="http://schemas.microsoft.com/office/powerpoint/2010/main" val="3816513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F6DBA905-B2D6-45DA-BDDB-988351A5E5FB}" type="datetimeFigureOut">
              <a:rPr lang="ru-RU"/>
              <a:pPr>
                <a:defRPr/>
              </a:pPr>
              <a:t>09.04.2018</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9F8601CC-8109-422E-94EB-041B0B9A0C8B}" type="slidenum">
              <a:rPr lang="ru-RU"/>
              <a:pPr>
                <a:defRPr/>
              </a:pPr>
              <a:t>‹#›</a:t>
            </a:fld>
            <a:endParaRPr lang="ru-RU"/>
          </a:p>
        </p:txBody>
      </p:sp>
    </p:spTree>
    <p:extLst>
      <p:ext uri="{BB962C8B-B14F-4D97-AF65-F5344CB8AC3E}">
        <p14:creationId xmlns:p14="http://schemas.microsoft.com/office/powerpoint/2010/main" val="2056754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1168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914400" y="274640"/>
            <a:ext cx="55626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FF63A56-688F-40C1-BDE2-67A1170B890A}" type="datetimeFigureOut">
              <a:rPr lang="ru-RU"/>
              <a:pPr>
                <a:defRPr/>
              </a:pPr>
              <a:t>09.04.2018</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477F3F9A-8BBB-4250-BB39-C54FEAAE0197}" type="slidenum">
              <a:rPr lang="ru-RU"/>
              <a:pPr>
                <a:defRPr/>
              </a:pPr>
              <a:t>‹#›</a:t>
            </a:fld>
            <a:endParaRPr lang="ru-RU"/>
          </a:p>
        </p:txBody>
      </p:sp>
    </p:spTree>
    <p:extLst>
      <p:ext uri="{BB962C8B-B14F-4D97-AF65-F5344CB8AC3E}">
        <p14:creationId xmlns:p14="http://schemas.microsoft.com/office/powerpoint/2010/main" val="1615253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13"/>
          <p:cNvSpPr>
            <a:spLocks noGrp="1"/>
          </p:cNvSpPr>
          <p:nvPr>
            <p:ph type="dt" sz="half" idx="10"/>
          </p:nvPr>
        </p:nvSpPr>
        <p:spPr/>
        <p:txBody>
          <a:bodyPr/>
          <a:lstStyle>
            <a:lvl1pPr>
              <a:defRPr/>
            </a:lvl1pPr>
          </a:lstStyle>
          <a:p>
            <a:pPr>
              <a:defRPr/>
            </a:pPr>
            <a:fld id="{30908D49-A4B4-4D64-88BF-3CF23AC396E6}" type="datetimeFigureOut">
              <a:rPr lang="ru-RU"/>
              <a:pPr>
                <a:defRPr/>
              </a:pPr>
              <a:t>09.04.2018</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88CE6D80-9B5A-4BB9-BDD6-B626FF899E99}" type="slidenum">
              <a:rPr lang="ru-RU"/>
              <a:pPr>
                <a:defRPr/>
              </a:pPr>
              <a:t>‹#›</a:t>
            </a:fld>
            <a:endParaRPr lang="ru-RU"/>
          </a:p>
        </p:txBody>
      </p:sp>
    </p:spTree>
    <p:extLst>
      <p:ext uri="{BB962C8B-B14F-4D97-AF65-F5344CB8AC3E}">
        <p14:creationId xmlns:p14="http://schemas.microsoft.com/office/powerpoint/2010/main" val="837531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Прямоугольник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8" name="Скругленный прямоугольник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8" name="Заголовок 21"/>
          <p:cNvSpPr>
            <a:spLocks noGrp="1"/>
          </p:cNvSpPr>
          <p:nvPr>
            <p:ph type="title"/>
          </p:nvPr>
        </p:nvSpPr>
        <p:spPr bwMode="auto">
          <a:xfrm>
            <a:off x="914400" y="27463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p>
            <a:pPr lvl="0"/>
            <a:r>
              <a:rPr lang="ru-RU" altLang="ru-RU" smtClean="0"/>
              <a:t>Образец заголовка</a:t>
            </a:r>
            <a:endParaRPr lang="en-US" altLang="ru-RU" smtClean="0"/>
          </a:p>
        </p:txBody>
      </p:sp>
      <p:sp>
        <p:nvSpPr>
          <p:cNvPr id="1029" name="Текст 12"/>
          <p:cNvSpPr>
            <a:spLocks noGrp="1"/>
          </p:cNvSpPr>
          <p:nvPr>
            <p:ph type="body" idx="1"/>
          </p:nvPr>
        </p:nvSpPr>
        <p:spPr bwMode="auto">
          <a:xfrm>
            <a:off x="914400" y="14478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 name="Дата 13"/>
          <p:cNvSpPr>
            <a:spLocks noGrp="1"/>
          </p:cNvSpPr>
          <p:nvPr>
            <p:ph type="dt" sz="half" idx="2"/>
          </p:nvPr>
        </p:nvSpPr>
        <p:spPr>
          <a:xfrm>
            <a:off x="6172200" y="6191250"/>
            <a:ext cx="2476500" cy="476250"/>
          </a:xfrm>
          <a:prstGeom prst="rect">
            <a:avLst/>
          </a:prstGeom>
        </p:spPr>
        <p:txBody>
          <a:bodyPr anchor="ctr" anchorCtr="0"/>
          <a:lstStyle>
            <a:lvl1pPr algn="r" eaLnBrk="1" fontAlgn="auto" latinLnBrk="0" hangingPunct="1">
              <a:spcBef>
                <a:spcPts val="0"/>
              </a:spcBef>
              <a:spcAft>
                <a:spcPts val="0"/>
              </a:spcAft>
              <a:defRPr kumimoji="0" sz="1400">
                <a:solidFill>
                  <a:schemeClr val="tx2"/>
                </a:solidFill>
                <a:latin typeface="+mn-lt"/>
              </a:defRPr>
            </a:lvl1pPr>
          </a:lstStyle>
          <a:p>
            <a:pPr>
              <a:defRPr/>
            </a:pPr>
            <a:fld id="{09281C8F-FEC2-4565-933B-7116605CD4D4}" type="datetimeFigureOut">
              <a:rPr lang="ru-RU"/>
              <a:pPr>
                <a:defRPr/>
              </a:pPr>
              <a:t>09.04.2018</a:t>
            </a:fld>
            <a:endParaRPr lang="ru-RU"/>
          </a:p>
        </p:txBody>
      </p:sp>
      <p:sp>
        <p:nvSpPr>
          <p:cNvPr id="3" name="Нижний колонтитул 2"/>
          <p:cNvSpPr>
            <a:spLocks noGrp="1"/>
          </p:cNvSpPr>
          <p:nvPr>
            <p:ph type="ftr" sz="quarter" idx="3"/>
          </p:nvPr>
        </p:nvSpPr>
        <p:spPr>
          <a:xfrm>
            <a:off x="914400" y="6172200"/>
            <a:ext cx="3962400" cy="457200"/>
          </a:xfrm>
          <a:prstGeom prst="rect">
            <a:avLst/>
          </a:prstGeom>
        </p:spPr>
        <p:txBody>
          <a:bodyPr anchor="ctr" anchorCtr="0"/>
          <a:lstStyle>
            <a:lvl1pPr eaLnBrk="1" fontAlgn="auto" latinLnBrk="0" hangingPunct="1">
              <a:spcBef>
                <a:spcPts val="0"/>
              </a:spcBef>
              <a:spcAft>
                <a:spcPts val="0"/>
              </a:spcAft>
              <a:defRPr kumimoji="0" sz="1400">
                <a:solidFill>
                  <a:schemeClr val="tx2"/>
                </a:solidFill>
                <a:latin typeface="+mn-lt"/>
              </a:defRPr>
            </a:lvl1pPr>
          </a:lstStyle>
          <a:p>
            <a:pPr>
              <a:defRPr/>
            </a:pPr>
            <a:endParaRPr lang="ru-RU"/>
          </a:p>
        </p:txBody>
      </p:sp>
      <p:sp>
        <p:nvSpPr>
          <p:cNvPr id="23" name="Номер слайда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fontAlgn="auto" latinLnBrk="0" hangingPunct="1">
              <a:spcBef>
                <a:spcPts val="0"/>
              </a:spcBef>
              <a:spcAft>
                <a:spcPts val="0"/>
              </a:spcAft>
              <a:defRPr kumimoji="0" sz="1400">
                <a:solidFill>
                  <a:srgbClr val="FFFFFF"/>
                </a:solidFill>
                <a:latin typeface="+mj-lt"/>
                <a:ea typeface="+mj-ea"/>
                <a:cs typeface="+mj-cs"/>
              </a:defRPr>
            </a:lvl1pPr>
          </a:lstStyle>
          <a:p>
            <a:pPr>
              <a:defRPr/>
            </a:pPr>
            <a:fld id="{7F84EC15-3749-4161-8508-A4C38696003D}"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alibri" pitchFamily="34" charset="0"/>
        </a:defRPr>
      </a:lvl2pPr>
      <a:lvl3pPr algn="l" rtl="0" eaLnBrk="0" fontAlgn="base" hangingPunct="0">
        <a:spcBef>
          <a:spcPct val="0"/>
        </a:spcBef>
        <a:spcAft>
          <a:spcPct val="0"/>
        </a:spcAft>
        <a:defRPr sz="4000">
          <a:solidFill>
            <a:schemeClr val="tx2"/>
          </a:solidFill>
          <a:latin typeface="Calibri" pitchFamily="34" charset="0"/>
        </a:defRPr>
      </a:lvl3pPr>
      <a:lvl4pPr algn="l" rtl="0" eaLnBrk="0" fontAlgn="base" hangingPunct="0">
        <a:spcBef>
          <a:spcPct val="0"/>
        </a:spcBef>
        <a:spcAft>
          <a:spcPct val="0"/>
        </a:spcAft>
        <a:defRPr sz="4000">
          <a:solidFill>
            <a:schemeClr val="tx2"/>
          </a:solidFill>
          <a:latin typeface="Calibri" pitchFamily="34" charset="0"/>
        </a:defRPr>
      </a:lvl4pPr>
      <a:lvl5pPr algn="l" rtl="0" eaLnBrk="0" fontAlgn="base" hangingPunct="0">
        <a:spcBef>
          <a:spcPct val="0"/>
        </a:spcBef>
        <a:spcAft>
          <a:spcPct val="0"/>
        </a:spcAft>
        <a:defRPr sz="4000">
          <a:solidFill>
            <a:schemeClr val="tx2"/>
          </a:solidFill>
          <a:latin typeface="Calibri" pitchFamily="34" charset="0"/>
        </a:defRPr>
      </a:lvl5pPr>
      <a:lvl6pPr marL="457200" algn="l" rtl="0" fontAlgn="base">
        <a:spcBef>
          <a:spcPct val="0"/>
        </a:spcBef>
        <a:spcAft>
          <a:spcPct val="0"/>
        </a:spcAft>
        <a:defRPr sz="4000">
          <a:solidFill>
            <a:schemeClr val="tx2"/>
          </a:solidFill>
          <a:latin typeface="Calibri" pitchFamily="34" charset="0"/>
        </a:defRPr>
      </a:lvl6pPr>
      <a:lvl7pPr marL="914400" algn="l" rtl="0" fontAlgn="base">
        <a:spcBef>
          <a:spcPct val="0"/>
        </a:spcBef>
        <a:spcAft>
          <a:spcPct val="0"/>
        </a:spcAft>
        <a:defRPr sz="4000">
          <a:solidFill>
            <a:schemeClr val="tx2"/>
          </a:solidFill>
          <a:latin typeface="Calibri" pitchFamily="34" charset="0"/>
        </a:defRPr>
      </a:lvl7pPr>
      <a:lvl8pPr marL="1371600" algn="l" rtl="0" fontAlgn="base">
        <a:spcBef>
          <a:spcPct val="0"/>
        </a:spcBef>
        <a:spcAft>
          <a:spcPct val="0"/>
        </a:spcAft>
        <a:defRPr sz="4000">
          <a:solidFill>
            <a:schemeClr val="tx2"/>
          </a:solidFill>
          <a:latin typeface="Calibri" pitchFamily="34" charset="0"/>
        </a:defRPr>
      </a:lvl8pPr>
      <a:lvl9pPr marL="1828800" algn="l" rtl="0" fontAlgn="base">
        <a:spcBef>
          <a:spcPct val="0"/>
        </a:spcBef>
        <a:spcAft>
          <a:spcPct val="0"/>
        </a:spcAft>
        <a:defRPr sz="4000">
          <a:solidFill>
            <a:schemeClr val="tx2"/>
          </a:solidFill>
          <a:latin typeface="Calibri"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title"/>
          </p:nvPr>
        </p:nvSpPr>
        <p:spPr>
          <a:xfrm>
            <a:off x="468313" y="2420938"/>
            <a:ext cx="8229600" cy="4103687"/>
          </a:xfrm>
        </p:spPr>
        <p:txBody>
          <a:bodyPr/>
          <a:lstStyle/>
          <a:p>
            <a:pPr algn="ctr"/>
            <a:r>
              <a:rPr lang="ru-RU" altLang="ru-RU" sz="3200" b="1" smtClean="0">
                <a:solidFill>
                  <a:srgbClr val="FF0000"/>
                </a:solidFill>
              </a:rPr>
              <a:t>Компьютерная модель перспективного маневрового тепловоза </a:t>
            </a:r>
            <a:br>
              <a:rPr lang="ru-RU" altLang="ru-RU" sz="3200" b="1" smtClean="0">
                <a:solidFill>
                  <a:srgbClr val="FF0000"/>
                </a:solidFill>
              </a:rPr>
            </a:br>
            <a:r>
              <a:rPr lang="ru-RU" altLang="ru-RU" sz="3200" b="1" smtClean="0">
                <a:solidFill>
                  <a:srgbClr val="FF0000"/>
                </a:solidFill>
              </a:rPr>
              <a:t>с модульной энергетической установкой</a:t>
            </a:r>
            <a:br>
              <a:rPr lang="ru-RU" altLang="ru-RU" sz="3200" b="1" smtClean="0">
                <a:solidFill>
                  <a:srgbClr val="FF0000"/>
                </a:solidFill>
              </a:rPr>
            </a:br>
            <a:r>
              <a:rPr lang="ru-RU" altLang="ru-RU" sz="3200" b="1" smtClean="0">
                <a:solidFill>
                  <a:srgbClr val="FF0000"/>
                </a:solidFill>
              </a:rPr>
              <a:t/>
            </a:r>
            <a:br>
              <a:rPr lang="ru-RU" altLang="ru-RU" sz="3200" b="1" smtClean="0">
                <a:solidFill>
                  <a:srgbClr val="FF0000"/>
                </a:solidFill>
              </a:rPr>
            </a:br>
            <a:r>
              <a:rPr lang="ru-RU" altLang="ru-RU" sz="2400" b="1" smtClean="0"/>
              <a:t>А.А. Зарифьян, Т.З. Талахадзе, Н.В. Гребенников, </a:t>
            </a:r>
            <a:br>
              <a:rPr lang="ru-RU" altLang="ru-RU" sz="2400" b="1" smtClean="0"/>
            </a:br>
            <a:r>
              <a:rPr lang="ru-RU" altLang="ru-RU" sz="2400" b="1" smtClean="0"/>
              <a:t>В.В. Черников, М.В. Харченко, В.П. Дудкевич </a:t>
            </a:r>
            <a:r>
              <a:rPr lang="ru-RU" altLang="ru-RU" sz="1800" b="1" smtClean="0"/>
              <a:t/>
            </a:r>
            <a:br>
              <a:rPr lang="ru-RU" altLang="ru-RU" sz="1800" b="1" smtClean="0"/>
            </a:br>
            <a:r>
              <a:rPr lang="ru-RU" altLang="ru-RU" sz="1800" smtClean="0">
                <a:latin typeface="Times New Roman" pitchFamily="18" charset="0"/>
                <a:cs typeface="Times New Roman" pitchFamily="18" charset="0"/>
              </a:rPr>
              <a:t/>
            </a:r>
            <a:br>
              <a:rPr lang="ru-RU" altLang="ru-RU" sz="1800" smtClean="0">
                <a:latin typeface="Times New Roman" pitchFamily="18" charset="0"/>
                <a:cs typeface="Times New Roman" pitchFamily="18" charset="0"/>
              </a:rPr>
            </a:br>
            <a:r>
              <a:rPr lang="ru-RU" altLang="ru-RU" sz="1800" baseline="30000" smtClean="0">
                <a:latin typeface="Times New Roman" pitchFamily="18" charset="0"/>
                <a:cs typeface="Times New Roman" pitchFamily="18" charset="0"/>
              </a:rPr>
              <a:t> </a:t>
            </a:r>
            <a:r>
              <a:rPr lang="ru-RU" altLang="ru-RU" sz="1800" i="1" smtClean="0">
                <a:latin typeface="Times New Roman" pitchFamily="18" charset="0"/>
                <a:cs typeface="Times New Roman" pitchFamily="18" charset="0"/>
              </a:rPr>
              <a:t>Ростовский государственный университет путей сообщения,</a:t>
            </a:r>
            <a:r>
              <a:rPr lang="ru-RU" altLang="ru-RU" sz="1800" smtClean="0">
                <a:latin typeface="Times New Roman" pitchFamily="18" charset="0"/>
                <a:cs typeface="Times New Roman" pitchFamily="18" charset="0"/>
              </a:rPr>
              <a:t/>
            </a:r>
            <a:br>
              <a:rPr lang="ru-RU" altLang="ru-RU" sz="1800" smtClean="0">
                <a:latin typeface="Times New Roman" pitchFamily="18" charset="0"/>
                <a:cs typeface="Times New Roman" pitchFamily="18" charset="0"/>
              </a:rPr>
            </a:br>
            <a:r>
              <a:rPr lang="ru-RU" altLang="ru-RU" sz="1800" i="1" smtClean="0">
                <a:latin typeface="Times New Roman" pitchFamily="18" charset="0"/>
                <a:cs typeface="Times New Roman" pitchFamily="18" charset="0"/>
              </a:rPr>
              <a:t>г. Ростов-на-Дону, Россия</a:t>
            </a:r>
            <a:endParaRPr lang="ru-RU" altLang="ru-RU" sz="3600" smtClean="0"/>
          </a:p>
        </p:txBody>
      </p:sp>
      <p:pic>
        <p:nvPicPr>
          <p:cNvPr id="2051" name="Содержимое 5" descr="lKlqea8KBvY.jpg"/>
          <p:cNvPicPr>
            <a:picLocks noGrp="1" noChangeAspect="1"/>
          </p:cNvPicPr>
          <p:nvPr>
            <p:ph sz="quarter" idx="2"/>
          </p:nvPr>
        </p:nvPicPr>
        <p:blipFill>
          <a:blip r:embed="rId2">
            <a:extLst>
              <a:ext uri="{28A0092B-C50C-407E-A947-70E740481C1C}">
                <a14:useLocalDpi xmlns:a14="http://schemas.microsoft.com/office/drawing/2010/main" val="0"/>
              </a:ext>
            </a:extLst>
          </a:blip>
          <a:srcRect l="12122" t="34279" r="12122" b="40977"/>
          <a:stretch>
            <a:fillRect/>
          </a:stretch>
        </p:blipFill>
        <p:spPr>
          <a:xfrm>
            <a:off x="1042988" y="476250"/>
            <a:ext cx="2974975" cy="2232025"/>
          </a:xfrm>
        </p:spPr>
      </p:pic>
      <p:sp>
        <p:nvSpPr>
          <p:cNvPr id="2052" name="Содержимое 4"/>
          <p:cNvSpPr>
            <a:spLocks noGrp="1"/>
          </p:cNvSpPr>
          <p:nvPr>
            <p:ph sz="quarter" idx="1"/>
          </p:nvPr>
        </p:nvSpPr>
        <p:spPr>
          <a:xfrm>
            <a:off x="914400" y="1447800"/>
            <a:ext cx="561975" cy="109538"/>
          </a:xfrm>
        </p:spPr>
        <p:txBody>
          <a:bodyPr/>
          <a:lstStyle/>
          <a:p>
            <a:pPr eaLnBrk="1" hangingPunct="1">
              <a:buFont typeface="Wingdings 2" pitchFamily="18" charset="2"/>
              <a:buNone/>
            </a:pPr>
            <a:r>
              <a:rPr lang="ru-RU" altLang="ru-RU" smtClean="0"/>
              <a:t> </a:t>
            </a:r>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549275"/>
            <a:ext cx="3816350" cy="215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p:txBody>
          <a:bodyPr/>
          <a:lstStyle/>
          <a:p>
            <a:pPr algn="ctr"/>
            <a:r>
              <a:rPr lang="en-US" altLang="ru-RU" sz="3600" smtClean="0"/>
              <a:t>The model of the shunting locomotive in "Universal Mechanism"</a:t>
            </a:r>
            <a:endParaRPr lang="ru-RU" altLang="ru-RU" sz="3600" smtClean="0"/>
          </a:p>
        </p:txBody>
      </p:sp>
      <p:pic>
        <p:nvPicPr>
          <p:cNvPr id="11267" name="Picture 2"/>
          <p:cNvPicPr>
            <a:picLocks noChangeAspect="1" noChangeArrowheads="1"/>
          </p:cNvPicPr>
          <p:nvPr/>
        </p:nvPicPr>
        <p:blipFill>
          <a:blip r:embed="rId2">
            <a:extLst>
              <a:ext uri="{28A0092B-C50C-407E-A947-70E740481C1C}">
                <a14:useLocalDpi xmlns:a14="http://schemas.microsoft.com/office/drawing/2010/main" val="0"/>
              </a:ext>
            </a:extLst>
          </a:blip>
          <a:srcRect l="19290" t="27985" r="18396" b="21017"/>
          <a:stretch>
            <a:fillRect/>
          </a:stretch>
        </p:blipFill>
        <p:spPr bwMode="auto">
          <a:xfrm>
            <a:off x="539750" y="1341438"/>
            <a:ext cx="8353425"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p:txBody>
          <a:bodyPr/>
          <a:lstStyle/>
          <a:p>
            <a:pPr eaLnBrk="1" hangingPunct="1"/>
            <a:r>
              <a:rPr lang="en-US" altLang="ru-RU" sz="3600" b="1" smtClean="0">
                <a:latin typeface="Times New Roman" pitchFamily="18" charset="0"/>
                <a:cs typeface="Times New Roman" pitchFamily="18" charset="0"/>
              </a:rPr>
              <a:t>Conclusion</a:t>
            </a:r>
            <a:endParaRPr lang="ru-RU" altLang="ru-RU" sz="3600" b="1" smtClean="0">
              <a:latin typeface="Times New Roman" pitchFamily="18" charset="0"/>
            </a:endParaRPr>
          </a:p>
        </p:txBody>
      </p:sp>
      <p:sp>
        <p:nvSpPr>
          <p:cNvPr id="12291" name="Содержимое 3"/>
          <p:cNvSpPr>
            <a:spLocks noGrp="1"/>
          </p:cNvSpPr>
          <p:nvPr>
            <p:ph sz="quarter" idx="1"/>
          </p:nvPr>
        </p:nvSpPr>
        <p:spPr/>
        <p:txBody>
          <a:bodyPr/>
          <a:lstStyle/>
          <a:p>
            <a:pPr marL="0" indent="355600" algn="just">
              <a:buFont typeface="Wingdings 2" pitchFamily="18" charset="2"/>
              <a:buNone/>
            </a:pPr>
            <a:endParaRPr lang="en-US" altLang="ru-RU" sz="3200" smtClean="0"/>
          </a:p>
          <a:p>
            <a:pPr marL="0" indent="355600" algn="just">
              <a:buFont typeface="Wingdings 2" pitchFamily="18" charset="2"/>
              <a:buNone/>
            </a:pPr>
            <a:r>
              <a:rPr lang="en-US" altLang="ru-RU" sz="3200" smtClean="0"/>
              <a:t>At present, the model developed in the "Universal Mechanism" is being finalized, as well as the debugging of the control system and the electrical part necessary to create a complex electromechanical model of the locomotive.</a:t>
            </a:r>
            <a:endParaRPr lang="ru-RU" altLang="ru-RU" sz="320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ctrTitle"/>
          </p:nvPr>
        </p:nvSpPr>
        <p:spPr>
          <a:xfrm>
            <a:off x="539750" y="1412875"/>
            <a:ext cx="8134350" cy="3024188"/>
          </a:xfrm>
        </p:spPr>
        <p:txBody>
          <a:bodyPr/>
          <a:lstStyle/>
          <a:p>
            <a:pPr algn="ctr" eaLnBrk="1" hangingPunct="1"/>
            <a:r>
              <a:rPr lang="ru-RU" altLang="ru-RU" b="1" smtClean="0">
                <a:latin typeface="Times New Roman" pitchFamily="18" charset="0"/>
              </a:rPr>
              <a:t>СПАСИБО ЗА ВНИМАНИЕ!</a:t>
            </a:r>
            <a:r>
              <a:rPr lang="en-US" altLang="ru-RU" b="1" smtClean="0">
                <a:latin typeface="Times New Roman" pitchFamily="18" charset="0"/>
              </a:rPr>
              <a:t/>
            </a:r>
            <a:br>
              <a:rPr lang="en-US" altLang="ru-RU" b="1" smtClean="0">
                <a:latin typeface="Times New Roman" pitchFamily="18" charset="0"/>
              </a:rPr>
            </a:br>
            <a:r>
              <a:rPr lang="en-US" altLang="ru-RU" b="1" smtClean="0">
                <a:latin typeface="Times New Roman" pitchFamily="18" charset="0"/>
              </a:rPr>
              <a:t/>
            </a:r>
            <a:br>
              <a:rPr lang="en-US" altLang="ru-RU" b="1" smtClean="0">
                <a:latin typeface="Times New Roman" pitchFamily="18" charset="0"/>
              </a:rPr>
            </a:br>
            <a:r>
              <a:rPr lang="en-US" altLang="ru-RU" smtClean="0"/>
              <a:t> </a:t>
            </a:r>
            <a:r>
              <a:rPr lang="en-US" altLang="ru-RU" b="1" smtClean="0">
                <a:latin typeface="Times New Roman" pitchFamily="18" charset="0"/>
              </a:rPr>
              <a:t>THANK YOU FOR ATTENTION!</a:t>
            </a:r>
            <a:endParaRPr lang="ru-RU" altLang="ru-RU" b="1" smtClean="0">
              <a:latin typeface="Times New Roman" pitchFamily="18" charset="0"/>
            </a:endParaRPr>
          </a:p>
        </p:txBody>
      </p:sp>
      <p:sp>
        <p:nvSpPr>
          <p:cNvPr id="13315" name="Rectangle 3"/>
          <p:cNvSpPr>
            <a:spLocks noGrp="1"/>
          </p:cNvSpPr>
          <p:nvPr>
            <p:ph type="subTitle" idx="1"/>
          </p:nvPr>
        </p:nvSpPr>
        <p:spPr>
          <a:xfrm flipV="1">
            <a:off x="1371600" y="5638800"/>
            <a:ext cx="247650" cy="93663"/>
          </a:xfrm>
        </p:spPr>
        <p:txBody>
          <a:bodyPr/>
          <a:lstStyle/>
          <a:p>
            <a:pPr eaLnBrk="1" hangingPunct="1"/>
            <a:r>
              <a:rPr lang="ru-RU" altLang="ru-RU" smtClean="0"/>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a:xfrm>
            <a:off x="468313" y="2420938"/>
            <a:ext cx="8229600" cy="4103687"/>
          </a:xfrm>
        </p:spPr>
        <p:txBody>
          <a:bodyPr/>
          <a:lstStyle/>
          <a:p>
            <a:pPr algn="ctr"/>
            <a:r>
              <a:rPr lang="en-US" altLang="ru-RU" sz="3200" b="1" smtClean="0">
                <a:solidFill>
                  <a:srgbClr val="FF0000"/>
                </a:solidFill>
                <a:latin typeface="Calibri" pitchFamily="34" charset="0"/>
                <a:cs typeface="Calibri" pitchFamily="34" charset="0"/>
              </a:rPr>
              <a:t>The computer model of the modern</a:t>
            </a:r>
            <a:br>
              <a:rPr lang="en-US" altLang="ru-RU" sz="3200" b="1" smtClean="0">
                <a:solidFill>
                  <a:srgbClr val="FF0000"/>
                </a:solidFill>
                <a:latin typeface="Calibri" pitchFamily="34" charset="0"/>
                <a:cs typeface="Calibri" pitchFamily="34" charset="0"/>
              </a:rPr>
            </a:br>
            <a:r>
              <a:rPr lang="en-US" altLang="ru-RU" sz="3200" b="1" smtClean="0">
                <a:solidFill>
                  <a:srgbClr val="FF0000"/>
                </a:solidFill>
                <a:latin typeface="Calibri" pitchFamily="34" charset="0"/>
                <a:cs typeface="Calibri" pitchFamily="34" charset="0"/>
              </a:rPr>
              <a:t> shunting locomotive </a:t>
            </a:r>
            <a:br>
              <a:rPr lang="en-US" altLang="ru-RU" sz="3200" b="1" smtClean="0">
                <a:solidFill>
                  <a:srgbClr val="FF0000"/>
                </a:solidFill>
                <a:latin typeface="Calibri" pitchFamily="34" charset="0"/>
                <a:cs typeface="Calibri" pitchFamily="34" charset="0"/>
              </a:rPr>
            </a:br>
            <a:r>
              <a:rPr lang="en-US" altLang="ru-RU" sz="3200" b="1" smtClean="0">
                <a:solidFill>
                  <a:srgbClr val="FF0000"/>
                </a:solidFill>
                <a:latin typeface="Calibri" pitchFamily="34" charset="0"/>
                <a:cs typeface="Calibri" pitchFamily="34" charset="0"/>
              </a:rPr>
              <a:t>with modular power set</a:t>
            </a:r>
            <a:br>
              <a:rPr lang="en-US" altLang="ru-RU" sz="3200" b="1" smtClean="0">
                <a:solidFill>
                  <a:srgbClr val="FF0000"/>
                </a:solidFill>
                <a:latin typeface="Calibri" pitchFamily="34" charset="0"/>
                <a:cs typeface="Calibri" pitchFamily="34" charset="0"/>
              </a:rPr>
            </a:br>
            <a:r>
              <a:rPr lang="ru-RU" altLang="ru-RU" sz="3200" b="1" smtClean="0">
                <a:solidFill>
                  <a:srgbClr val="FF0000"/>
                </a:solidFill>
                <a:cs typeface="Calibri" pitchFamily="34" charset="0"/>
              </a:rPr>
              <a:t/>
            </a:r>
            <a:br>
              <a:rPr lang="ru-RU" altLang="ru-RU" sz="3200" b="1" smtClean="0">
                <a:solidFill>
                  <a:srgbClr val="FF0000"/>
                </a:solidFill>
                <a:cs typeface="Calibri" pitchFamily="34" charset="0"/>
              </a:rPr>
            </a:br>
            <a:r>
              <a:rPr lang="ru-RU" altLang="ru-RU" sz="2400" b="1" smtClean="0">
                <a:cs typeface="Calibri" pitchFamily="34" charset="0"/>
              </a:rPr>
              <a:t>А. </a:t>
            </a:r>
            <a:r>
              <a:rPr lang="en-US" altLang="ru-RU" sz="2400" b="1" smtClean="0">
                <a:latin typeface="Calibri" pitchFamily="34" charset="0"/>
                <a:cs typeface="Calibri" pitchFamily="34" charset="0"/>
              </a:rPr>
              <a:t>Zarifian</a:t>
            </a:r>
            <a:r>
              <a:rPr lang="ru-RU" altLang="ru-RU" sz="2400" b="1" smtClean="0">
                <a:cs typeface="Calibri" pitchFamily="34" charset="0"/>
              </a:rPr>
              <a:t>, Т. Т</a:t>
            </a:r>
            <a:r>
              <a:rPr lang="en-US" altLang="ru-RU" sz="2400" b="1" smtClean="0">
                <a:latin typeface="Calibri" pitchFamily="34" charset="0"/>
                <a:cs typeface="Calibri" pitchFamily="34" charset="0"/>
              </a:rPr>
              <a:t>alakhadze</a:t>
            </a:r>
            <a:r>
              <a:rPr lang="ru-RU" altLang="ru-RU" sz="2400" b="1" smtClean="0">
                <a:cs typeface="Calibri" pitchFamily="34" charset="0"/>
              </a:rPr>
              <a:t>, </a:t>
            </a:r>
            <a:r>
              <a:rPr lang="en-US" altLang="ru-RU" sz="2400" b="1" smtClean="0">
                <a:latin typeface="Calibri" pitchFamily="34" charset="0"/>
                <a:cs typeface="Calibri" pitchFamily="34" charset="0"/>
              </a:rPr>
              <a:t>N</a:t>
            </a:r>
            <a:r>
              <a:rPr lang="ru-RU" altLang="ru-RU" sz="2400" b="1" smtClean="0">
                <a:cs typeface="Calibri" pitchFamily="34" charset="0"/>
              </a:rPr>
              <a:t>. </a:t>
            </a:r>
            <a:r>
              <a:rPr lang="en-US" altLang="ru-RU" sz="2400" b="1" smtClean="0">
                <a:latin typeface="Calibri" pitchFamily="34" charset="0"/>
                <a:cs typeface="Calibri" pitchFamily="34" charset="0"/>
              </a:rPr>
              <a:t>Grebennikov</a:t>
            </a:r>
            <a:r>
              <a:rPr lang="ru-RU" altLang="ru-RU" sz="2400" b="1" smtClean="0">
                <a:cs typeface="Calibri" pitchFamily="34" charset="0"/>
              </a:rPr>
              <a:t>, </a:t>
            </a:r>
            <a:br>
              <a:rPr lang="ru-RU" altLang="ru-RU" sz="2400" b="1" smtClean="0">
                <a:cs typeface="Calibri" pitchFamily="34" charset="0"/>
              </a:rPr>
            </a:br>
            <a:r>
              <a:rPr lang="en-US" altLang="ru-RU" sz="2400" b="1" smtClean="0">
                <a:latin typeface="Calibri" pitchFamily="34" charset="0"/>
                <a:cs typeface="Calibri" pitchFamily="34" charset="0"/>
              </a:rPr>
              <a:t>V</a:t>
            </a:r>
            <a:r>
              <a:rPr lang="ru-RU" altLang="ru-RU" sz="2400" b="1" smtClean="0">
                <a:cs typeface="Calibri" pitchFamily="34" charset="0"/>
              </a:rPr>
              <a:t>. </a:t>
            </a:r>
            <a:r>
              <a:rPr lang="en-US" altLang="ru-RU" sz="2400" b="1" smtClean="0">
                <a:latin typeface="Calibri" pitchFamily="34" charset="0"/>
                <a:cs typeface="Calibri" pitchFamily="34" charset="0"/>
              </a:rPr>
              <a:t>Chernikov</a:t>
            </a:r>
            <a:r>
              <a:rPr lang="ru-RU" altLang="ru-RU" sz="2400" b="1" smtClean="0">
                <a:cs typeface="Calibri" pitchFamily="34" charset="0"/>
              </a:rPr>
              <a:t>, М.</a:t>
            </a:r>
            <a:r>
              <a:rPr lang="en-US" altLang="ru-RU" sz="2400" b="1" smtClean="0">
                <a:latin typeface="Calibri" pitchFamily="34" charset="0"/>
                <a:cs typeface="Calibri" pitchFamily="34" charset="0"/>
              </a:rPr>
              <a:t> Kharchenko</a:t>
            </a:r>
            <a:r>
              <a:rPr lang="ru-RU" altLang="ru-RU" sz="2400" b="1" smtClean="0">
                <a:cs typeface="Calibri" pitchFamily="34" charset="0"/>
              </a:rPr>
              <a:t>, </a:t>
            </a:r>
            <a:r>
              <a:rPr lang="en-US" altLang="ru-RU" sz="2400" b="1" smtClean="0">
                <a:latin typeface="Calibri" pitchFamily="34" charset="0"/>
                <a:cs typeface="Calibri" pitchFamily="34" charset="0"/>
              </a:rPr>
              <a:t>V.</a:t>
            </a:r>
            <a:r>
              <a:rPr lang="ru-RU" altLang="ru-RU" sz="2400" b="1" smtClean="0">
                <a:cs typeface="Calibri" pitchFamily="34" charset="0"/>
              </a:rPr>
              <a:t> </a:t>
            </a:r>
            <a:r>
              <a:rPr lang="en-US" altLang="ru-RU" sz="2400" b="1" smtClean="0">
                <a:latin typeface="Calibri" pitchFamily="34" charset="0"/>
                <a:cs typeface="Calibri" pitchFamily="34" charset="0"/>
              </a:rPr>
              <a:t>Dudkevich</a:t>
            </a:r>
            <a:r>
              <a:rPr lang="ru-RU" altLang="ru-RU" sz="2400" b="1" smtClean="0">
                <a:cs typeface="Calibri" pitchFamily="34" charset="0"/>
              </a:rPr>
              <a:t> </a:t>
            </a:r>
            <a:r>
              <a:rPr lang="ru-RU" altLang="ru-RU" sz="1800" b="1" smtClean="0"/>
              <a:t/>
            </a:r>
            <a:br>
              <a:rPr lang="ru-RU" altLang="ru-RU" sz="1800" b="1" smtClean="0"/>
            </a:br>
            <a:r>
              <a:rPr lang="ru-RU" altLang="ru-RU" sz="1800" smtClean="0">
                <a:latin typeface="Times New Roman" pitchFamily="18" charset="0"/>
                <a:cs typeface="Times New Roman" pitchFamily="18" charset="0"/>
              </a:rPr>
              <a:t/>
            </a:r>
            <a:br>
              <a:rPr lang="ru-RU" altLang="ru-RU" sz="1800" smtClean="0">
                <a:latin typeface="Times New Roman" pitchFamily="18" charset="0"/>
                <a:cs typeface="Times New Roman" pitchFamily="18" charset="0"/>
              </a:rPr>
            </a:br>
            <a:r>
              <a:rPr lang="en-US" altLang="ru-RU" sz="1800" smtClean="0">
                <a:latin typeface="Times New Roman" pitchFamily="18" charset="0"/>
                <a:cs typeface="Times New Roman" pitchFamily="18" charset="0"/>
              </a:rPr>
              <a:t>Rostov State Transport University (RSTU),</a:t>
            </a:r>
            <a:r>
              <a:rPr lang="ru-RU" altLang="ru-RU" sz="1800" smtClean="0">
                <a:latin typeface="Times New Roman" pitchFamily="18" charset="0"/>
                <a:cs typeface="Times New Roman" pitchFamily="18" charset="0"/>
              </a:rPr>
              <a:t/>
            </a:r>
            <a:br>
              <a:rPr lang="ru-RU" altLang="ru-RU" sz="1800" smtClean="0">
                <a:latin typeface="Times New Roman" pitchFamily="18" charset="0"/>
                <a:cs typeface="Times New Roman" pitchFamily="18" charset="0"/>
              </a:rPr>
            </a:br>
            <a:r>
              <a:rPr lang="en-US" altLang="ru-RU" sz="1800" i="1" smtClean="0">
                <a:latin typeface="Times New Roman" pitchFamily="18" charset="0"/>
                <a:cs typeface="Times New Roman" pitchFamily="18" charset="0"/>
              </a:rPr>
              <a:t>Rostov-on-don</a:t>
            </a:r>
            <a:r>
              <a:rPr lang="ru-RU" altLang="ru-RU" sz="1800" i="1" smtClean="0">
                <a:latin typeface="Times New Roman" pitchFamily="18" charset="0"/>
                <a:cs typeface="Times New Roman" pitchFamily="18" charset="0"/>
              </a:rPr>
              <a:t>, </a:t>
            </a:r>
            <a:r>
              <a:rPr lang="en-US" altLang="ru-RU" sz="1800" i="1" smtClean="0">
                <a:latin typeface="Times New Roman" pitchFamily="18" charset="0"/>
                <a:cs typeface="Times New Roman" pitchFamily="18" charset="0"/>
              </a:rPr>
              <a:t>RUSSIA</a:t>
            </a:r>
            <a:endParaRPr lang="ru-RU" altLang="ru-RU" sz="3600" smtClean="0"/>
          </a:p>
        </p:txBody>
      </p:sp>
      <p:sp>
        <p:nvSpPr>
          <p:cNvPr id="3075" name="Содержимое 4"/>
          <p:cNvSpPr>
            <a:spLocks noGrp="1"/>
          </p:cNvSpPr>
          <p:nvPr>
            <p:ph sz="quarter" idx="1"/>
          </p:nvPr>
        </p:nvSpPr>
        <p:spPr>
          <a:xfrm>
            <a:off x="914400" y="1447800"/>
            <a:ext cx="561975" cy="109538"/>
          </a:xfrm>
        </p:spPr>
        <p:txBody>
          <a:bodyPr/>
          <a:lstStyle/>
          <a:p>
            <a:pPr eaLnBrk="1" hangingPunct="1">
              <a:buFont typeface="Wingdings 2" pitchFamily="18" charset="2"/>
              <a:buNone/>
            </a:pPr>
            <a:r>
              <a:rPr lang="ru-RU" altLang="ru-RU" smtClean="0"/>
              <a:t> </a:t>
            </a:r>
          </a:p>
        </p:txBody>
      </p:sp>
      <p:pic>
        <p:nvPicPr>
          <p:cNvPr id="3076" name="Содержимое 5" descr="lKlqea8KBvY.jpg"/>
          <p:cNvPicPr>
            <a:picLocks noGrp="1" noChangeAspect="1"/>
          </p:cNvPicPr>
          <p:nvPr>
            <p:ph sz="quarter" idx="2"/>
          </p:nvPr>
        </p:nvPicPr>
        <p:blipFill>
          <a:blip r:embed="rId2">
            <a:extLst>
              <a:ext uri="{28A0092B-C50C-407E-A947-70E740481C1C}">
                <a14:useLocalDpi xmlns:a14="http://schemas.microsoft.com/office/drawing/2010/main" val="0"/>
              </a:ext>
            </a:extLst>
          </a:blip>
          <a:srcRect l="12122" t="34279" r="12122" b="40977"/>
          <a:stretch>
            <a:fillRect/>
          </a:stretch>
        </p:blipFill>
        <p:spPr>
          <a:xfrm>
            <a:off x="1042988" y="476250"/>
            <a:ext cx="2974975" cy="2232025"/>
          </a:xfrm>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549275"/>
            <a:ext cx="3816350" cy="215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p:txBody>
          <a:bodyPr/>
          <a:lstStyle/>
          <a:p>
            <a:pPr eaLnBrk="1" hangingPunct="1"/>
            <a:r>
              <a:rPr lang="en-US" altLang="ru-RU" sz="3600" b="1" smtClean="0">
                <a:latin typeface="Times New Roman" pitchFamily="18" charset="0"/>
                <a:cs typeface="Times New Roman" pitchFamily="18" charset="0"/>
              </a:rPr>
              <a:t>Introduction</a:t>
            </a:r>
            <a:endParaRPr lang="ru-RU" altLang="ru-RU" sz="3600" b="1" smtClean="0">
              <a:latin typeface="Times New Roman" pitchFamily="18" charset="0"/>
              <a:cs typeface="Times New Roman" pitchFamily="18" charset="0"/>
            </a:endParaRPr>
          </a:p>
        </p:txBody>
      </p:sp>
      <p:sp>
        <p:nvSpPr>
          <p:cNvPr id="4099" name="Содержимое 3"/>
          <p:cNvSpPr>
            <a:spLocks noGrp="1"/>
          </p:cNvSpPr>
          <p:nvPr>
            <p:ph sz="quarter" idx="1"/>
          </p:nvPr>
        </p:nvSpPr>
        <p:spPr/>
        <p:txBody>
          <a:bodyPr/>
          <a:lstStyle/>
          <a:p>
            <a:pPr marL="0" indent="355600" algn="just">
              <a:buFont typeface="Wingdings 2" pitchFamily="18" charset="2"/>
              <a:buNone/>
            </a:pPr>
            <a:r>
              <a:rPr lang="en-US" altLang="ru-RU" smtClean="0"/>
              <a:t>Rail transport is one of the largest consumers of fuel and energy resources (FER) in the Russian Federation, consuming about 5% of electricity and almost 11% of diesel fuel, with the main share of fuel consumption by Russian Railways being attributed to the trains traction. Thus, in order to successfully and efficiently carry out freight transportation by railways in Russia, it is necessary not only to increase the mass of trains and proportionally increase the number of driving axles and the power of locomotives, but also to solve a number of technical tasks aimed to improving their fuel and energy performance.</a:t>
            </a:r>
            <a:endParaRPr lang="ru-RU" altLang="ru-RU"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914400" y="274638"/>
            <a:ext cx="7772400" cy="1066800"/>
          </a:xfrm>
        </p:spPr>
        <p:txBody>
          <a:bodyPr/>
          <a:lstStyle/>
          <a:p>
            <a:pPr algn="ctr"/>
            <a:r>
              <a:rPr lang="en-US" altLang="ru-RU" sz="3200" smtClean="0"/>
              <a:t>The power changes of the shunting locomotive during operation</a:t>
            </a:r>
            <a:endParaRPr lang="ru-RU" altLang="ru-RU" sz="3200" smtClean="0"/>
          </a:p>
        </p:txBody>
      </p:sp>
      <p:sp>
        <p:nvSpPr>
          <p:cNvPr id="5123"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ltLang="ru-RU"/>
          </a:p>
        </p:txBody>
      </p:sp>
      <p:pic>
        <p:nvPicPr>
          <p:cNvPr id="51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412875"/>
            <a:ext cx="7632700" cy="524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a:xfrm>
            <a:off x="914400" y="274638"/>
            <a:ext cx="7772400" cy="1066800"/>
          </a:xfrm>
        </p:spPr>
        <p:txBody>
          <a:bodyPr/>
          <a:lstStyle/>
          <a:p>
            <a:pPr algn="ctr"/>
            <a:r>
              <a:rPr lang="en-US" altLang="ru-RU" sz="3200" smtClean="0"/>
              <a:t>Discrete-adaptive control of traction electric motors</a:t>
            </a:r>
            <a:endParaRPr lang="ru-RU" altLang="ru-RU" sz="3200" smtClean="0"/>
          </a:p>
        </p:txBody>
      </p:sp>
      <p:sp>
        <p:nvSpPr>
          <p:cNvPr id="6147"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ltLang="ru-RU"/>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613" y="1196975"/>
            <a:ext cx="7947025"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914400" y="274638"/>
            <a:ext cx="7772400" cy="1066800"/>
          </a:xfrm>
        </p:spPr>
        <p:txBody>
          <a:bodyPr/>
          <a:lstStyle/>
          <a:p>
            <a:pPr algn="ctr"/>
            <a:r>
              <a:rPr lang="en-US" altLang="ru-RU" sz="2800" smtClean="0"/>
              <a:t>The coefficient of efficiency changes of the diesel-generator set from realized power</a:t>
            </a:r>
            <a:endParaRPr lang="ru-RU" altLang="ru-RU" sz="2800" smtClean="0"/>
          </a:p>
        </p:txBody>
      </p:sp>
      <p:sp>
        <p:nvSpPr>
          <p:cNvPr id="7171"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ltLang="ru-RU"/>
          </a:p>
        </p:txBody>
      </p:sp>
      <p:pic>
        <p:nvPicPr>
          <p:cNvPr id="717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412875"/>
            <a:ext cx="8569325"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914400" y="274638"/>
            <a:ext cx="7772400" cy="1066800"/>
          </a:xfrm>
        </p:spPr>
        <p:txBody>
          <a:bodyPr/>
          <a:lstStyle/>
          <a:p>
            <a:pPr algn="ctr"/>
            <a:r>
              <a:rPr lang="en-US" altLang="ru-RU" sz="3200" smtClean="0"/>
              <a:t>Principal structural diagram of the power system of the modern locomotive</a:t>
            </a:r>
            <a:endParaRPr lang="ru-RU" altLang="ru-RU" sz="3200" smtClean="0"/>
          </a:p>
        </p:txBody>
      </p:sp>
      <p:sp>
        <p:nvSpPr>
          <p:cNvPr id="8195"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ltLang="ru-RU"/>
          </a:p>
        </p:txBody>
      </p:sp>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196975"/>
            <a:ext cx="8629650"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Содержимое 3"/>
          <p:cNvSpPr txBox="1">
            <a:spLocks/>
          </p:cNvSpPr>
          <p:nvPr/>
        </p:nvSpPr>
        <p:spPr bwMode="auto">
          <a:xfrm>
            <a:off x="250825" y="5229225"/>
            <a:ext cx="8642350"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ts val="575"/>
              </a:spcBef>
              <a:buClr>
                <a:schemeClr val="accent1"/>
              </a:buClr>
              <a:buSzPct val="85000"/>
            </a:pPr>
            <a:r>
              <a:rPr lang="en-US" altLang="ru-RU" sz="2300">
                <a:latin typeface="Calibri" pitchFamily="34" charset="0"/>
                <a:cs typeface="Calibri" pitchFamily="34" charset="0"/>
              </a:rPr>
              <a:t>PC – power controller; CS – control system; ES – energy storage; </a:t>
            </a:r>
            <a:br>
              <a:rPr lang="en-US" altLang="ru-RU" sz="2300">
                <a:latin typeface="Calibri" pitchFamily="34" charset="0"/>
                <a:cs typeface="Calibri" pitchFamily="34" charset="0"/>
              </a:rPr>
            </a:br>
            <a:r>
              <a:rPr lang="en-US" altLang="ru-RU" sz="2300">
                <a:latin typeface="Calibri" pitchFamily="34" charset="0"/>
                <a:cs typeface="Calibri" pitchFamily="34" charset="0"/>
              </a:rPr>
              <a:t>S – switcher; D-G – diesel-generator; A – auxiliary equipment; </a:t>
            </a:r>
          </a:p>
          <a:p>
            <a:pPr algn="ctr">
              <a:spcBef>
                <a:spcPts val="575"/>
              </a:spcBef>
              <a:buClr>
                <a:schemeClr val="accent1"/>
              </a:buClr>
              <a:buSzPct val="85000"/>
            </a:pPr>
            <a:r>
              <a:rPr lang="en-US" altLang="ru-RU" sz="2300">
                <a:latin typeface="Calibri" pitchFamily="34" charset="0"/>
                <a:cs typeface="Calibri" pitchFamily="34" charset="0"/>
              </a:rPr>
              <a:t>AC/DC – converter; ATM  – asynchronous traction motors;</a:t>
            </a:r>
            <a:br>
              <a:rPr lang="en-US" altLang="ru-RU" sz="2300">
                <a:latin typeface="Calibri" pitchFamily="34" charset="0"/>
                <a:cs typeface="Calibri" pitchFamily="34" charset="0"/>
              </a:rPr>
            </a:br>
            <a:r>
              <a:rPr lang="en-US" altLang="ru-RU" sz="2300">
                <a:latin typeface="Calibri" pitchFamily="34" charset="0"/>
                <a:cs typeface="Calibri" pitchFamily="34" charset="0"/>
              </a:rPr>
              <a:t> DC/AC – converter. </a:t>
            </a:r>
            <a:br>
              <a:rPr lang="en-US" altLang="ru-RU" sz="2300">
                <a:latin typeface="Calibri" pitchFamily="34" charset="0"/>
                <a:cs typeface="Calibri" pitchFamily="34" charset="0"/>
              </a:rPr>
            </a:br>
            <a:endParaRPr lang="ru-RU" altLang="ru-RU" sz="230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p:txBody>
          <a:bodyPr/>
          <a:lstStyle/>
          <a:p>
            <a:pPr algn="ctr"/>
            <a:r>
              <a:rPr lang="en-US" altLang="ru-RU" sz="3600" smtClean="0"/>
              <a:t>The model of the diesel engine "OPOC" in "Universal Mechanism"</a:t>
            </a:r>
            <a:endParaRPr lang="ru-RU" altLang="ru-RU" sz="3600" smtClean="0"/>
          </a:p>
        </p:txBody>
      </p:sp>
      <p:pic>
        <p:nvPicPr>
          <p:cNvPr id="9219" name="Picture 2"/>
          <p:cNvPicPr>
            <a:picLocks noChangeAspect="1" noChangeArrowheads="1"/>
          </p:cNvPicPr>
          <p:nvPr/>
        </p:nvPicPr>
        <p:blipFill>
          <a:blip r:embed="rId2">
            <a:extLst>
              <a:ext uri="{28A0092B-C50C-407E-A947-70E740481C1C}">
                <a14:useLocalDpi xmlns:a14="http://schemas.microsoft.com/office/drawing/2010/main" val="0"/>
              </a:ext>
            </a:extLst>
          </a:blip>
          <a:srcRect l="18936" t="27171" r="28734" b="28777"/>
          <a:stretch>
            <a:fillRect/>
          </a:stretch>
        </p:blipFill>
        <p:spPr bwMode="auto">
          <a:xfrm>
            <a:off x="468313" y="1700213"/>
            <a:ext cx="8139112" cy="422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900113" y="188913"/>
            <a:ext cx="7772400" cy="1143000"/>
          </a:xfrm>
        </p:spPr>
        <p:txBody>
          <a:bodyPr/>
          <a:lstStyle/>
          <a:p>
            <a:pPr algn="ctr"/>
            <a:r>
              <a:rPr lang="en-US" altLang="ru-RU" smtClean="0"/>
              <a:t>Operation of the "OPOC" engine </a:t>
            </a:r>
            <a:endParaRPr lang="ru-RU" altLang="ru-RU" smtClean="0"/>
          </a:p>
        </p:txBody>
      </p:sp>
      <p:pic>
        <p:nvPicPr>
          <p:cNvPr id="2" name="_Szhatoe2.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59632" y="1412776"/>
            <a:ext cx="6624735" cy="496855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праведливость">
  <a:themeElements>
    <a:clrScheme name="Справедливость">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Справедливость">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праведливость">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1087</TotalTime>
  <Words>257</Words>
  <Application>Microsoft Office PowerPoint</Application>
  <PresentationFormat>Экран (4:3)</PresentationFormat>
  <Paragraphs>20</Paragraphs>
  <Slides>12</Slides>
  <Notes>0</Notes>
  <HiddenSlides>0</HiddenSlides>
  <MMClips>1</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12</vt:i4>
      </vt:variant>
    </vt:vector>
  </HeadingPairs>
  <TitlesOfParts>
    <vt:vector size="20" baseType="lpstr">
      <vt:lpstr>Arial</vt:lpstr>
      <vt:lpstr>Calibri</vt:lpstr>
      <vt:lpstr>Cambria</vt:lpstr>
      <vt:lpstr>Wingdings 2</vt:lpstr>
      <vt:lpstr>Perpetua</vt:lpstr>
      <vt:lpstr>Times New Roman</vt:lpstr>
      <vt:lpstr>Franklin Gothic Book</vt:lpstr>
      <vt:lpstr>Справедливость</vt:lpstr>
      <vt:lpstr>Компьютерная модель перспективного маневрового тепловоза  с модульной энергетической установкой  А.А. Зарифьян, Т.З. Талахадзе, Н.В. Гребенников,  В.В. Черников, М.В. Харченко, В.П. Дудкевич    Ростовский государственный университет путей сообщения, г. Ростов-на-Дону, Россия</vt:lpstr>
      <vt:lpstr>The computer model of the modern  shunting locomotive  with modular power set  А. Zarifian, Т. Тalakhadze, N. Grebennikov,  V. Chernikov, М. Kharchenko, V. Dudkevich   Rostov State Transport University (RSTU), Rostov-on-don, RUSSIA</vt:lpstr>
      <vt:lpstr>Introduction</vt:lpstr>
      <vt:lpstr>The power changes of the shunting locomotive during operation</vt:lpstr>
      <vt:lpstr>Discrete-adaptive control of traction electric motors</vt:lpstr>
      <vt:lpstr>The coefficient of efficiency changes of the diesel-generator set from realized power</vt:lpstr>
      <vt:lpstr>Principal structural diagram of the power system of the modern locomotive</vt:lpstr>
      <vt:lpstr>The model of the diesel engine "OPOC" in "Universal Mechanism"</vt:lpstr>
      <vt:lpstr>Operation of the "OPOC" engine </vt:lpstr>
      <vt:lpstr>The model of the shunting locomotive in "Universal Mechanism"</vt:lpstr>
      <vt:lpstr>Conclusion</vt:lpstr>
      <vt:lpstr>СПАСИБО ЗА ВНИМАНИЕ!   THANK YOU FOR ATTENTION!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TeTaJI</dc:creator>
  <cp:lastModifiedBy>Kovalev</cp:lastModifiedBy>
  <cp:revision>58</cp:revision>
  <dcterms:created xsi:type="dcterms:W3CDTF">2015-04-19T13:32:39Z</dcterms:created>
  <dcterms:modified xsi:type="dcterms:W3CDTF">2018-04-09T10:46:32Z</dcterms:modified>
</cp:coreProperties>
</file>