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 id="2147483662" r:id="rId2"/>
  </p:sldMasterIdLst>
  <p:notesMasterIdLst>
    <p:notesMasterId r:id="rId22"/>
  </p:notesMasterIdLst>
  <p:handoutMasterIdLst>
    <p:handoutMasterId r:id="rId23"/>
  </p:handoutMasterIdLst>
  <p:sldIdLst>
    <p:sldId id="256" r:id="rId3"/>
    <p:sldId id="539" r:id="rId4"/>
    <p:sldId id="541" r:id="rId5"/>
    <p:sldId id="546" r:id="rId6"/>
    <p:sldId id="548" r:id="rId7"/>
    <p:sldId id="549" r:id="rId8"/>
    <p:sldId id="550" r:id="rId9"/>
    <p:sldId id="551" r:id="rId10"/>
    <p:sldId id="553" r:id="rId11"/>
    <p:sldId id="552" r:id="rId12"/>
    <p:sldId id="554" r:id="rId13"/>
    <p:sldId id="557" r:id="rId14"/>
    <p:sldId id="560" r:id="rId15"/>
    <p:sldId id="559" r:id="rId16"/>
    <p:sldId id="558" r:id="rId17"/>
    <p:sldId id="561" r:id="rId18"/>
    <p:sldId id="562" r:id="rId19"/>
    <p:sldId id="563" r:id="rId20"/>
    <p:sldId id="555" r:id="rId21"/>
  </p:sldIdLst>
  <p:sldSz cx="9144000" cy="6858000" type="screen4x3"/>
  <p:notesSz cx="6759575" cy="9867900"/>
  <p:embeddedFontLst>
    <p:embeddedFont>
      <p:font typeface="Calibri" pitchFamily="34" charset="0"/>
      <p:regular r:id="rId24"/>
      <p:bold r:id="rId25"/>
      <p:italic r:id="rId26"/>
      <p:boldItalic r:id="rId27"/>
    </p:embeddedFont>
  </p:embeddedFontLst>
  <p:defaultTextStyle>
    <a:defPPr>
      <a:defRPr lang="en-US"/>
    </a:defPPr>
    <a:lvl1pPr algn="ctr" rtl="0" fontAlgn="base">
      <a:spcBef>
        <a:spcPct val="0"/>
      </a:spcBef>
      <a:spcAft>
        <a:spcPct val="0"/>
      </a:spcAft>
      <a:defRPr sz="1400" kern="1200">
        <a:solidFill>
          <a:schemeClr val="tx1"/>
        </a:solidFill>
        <a:latin typeface="Times New Roman" pitchFamily="18" charset="0"/>
        <a:ea typeface="+mn-ea"/>
        <a:cs typeface="+mn-cs"/>
      </a:defRPr>
    </a:lvl1pPr>
    <a:lvl2pPr marL="457200" algn="ctr" rtl="0" fontAlgn="base">
      <a:spcBef>
        <a:spcPct val="0"/>
      </a:spcBef>
      <a:spcAft>
        <a:spcPct val="0"/>
      </a:spcAft>
      <a:defRPr sz="1400" kern="1200">
        <a:solidFill>
          <a:schemeClr val="tx1"/>
        </a:solidFill>
        <a:latin typeface="Times New Roman" pitchFamily="18" charset="0"/>
        <a:ea typeface="+mn-ea"/>
        <a:cs typeface="+mn-cs"/>
      </a:defRPr>
    </a:lvl2pPr>
    <a:lvl3pPr marL="914400" algn="ctr" rtl="0" fontAlgn="base">
      <a:spcBef>
        <a:spcPct val="0"/>
      </a:spcBef>
      <a:spcAft>
        <a:spcPct val="0"/>
      </a:spcAft>
      <a:defRPr sz="1400" kern="1200">
        <a:solidFill>
          <a:schemeClr val="tx1"/>
        </a:solidFill>
        <a:latin typeface="Times New Roman" pitchFamily="18" charset="0"/>
        <a:ea typeface="+mn-ea"/>
        <a:cs typeface="+mn-cs"/>
      </a:defRPr>
    </a:lvl3pPr>
    <a:lvl4pPr marL="1371600" algn="ctr" rtl="0" fontAlgn="base">
      <a:spcBef>
        <a:spcPct val="0"/>
      </a:spcBef>
      <a:spcAft>
        <a:spcPct val="0"/>
      </a:spcAft>
      <a:defRPr sz="1400" kern="1200">
        <a:solidFill>
          <a:schemeClr val="tx1"/>
        </a:solidFill>
        <a:latin typeface="Times New Roman" pitchFamily="18" charset="0"/>
        <a:ea typeface="+mn-ea"/>
        <a:cs typeface="+mn-cs"/>
      </a:defRPr>
    </a:lvl4pPr>
    <a:lvl5pPr marL="1828800" algn="ctr" rtl="0" fontAlgn="base">
      <a:spcBef>
        <a:spcPct val="0"/>
      </a:spcBef>
      <a:spcAft>
        <a:spcPct val="0"/>
      </a:spcAft>
      <a:defRPr sz="1400" kern="1200">
        <a:solidFill>
          <a:schemeClr val="tx1"/>
        </a:solidFill>
        <a:latin typeface="Times New Roman" pitchFamily="18" charset="0"/>
        <a:ea typeface="+mn-ea"/>
        <a:cs typeface="+mn-cs"/>
      </a:defRPr>
    </a:lvl5pPr>
    <a:lvl6pPr marL="2286000" algn="l" defTabSz="914400" rtl="0" eaLnBrk="1" latinLnBrk="0" hangingPunct="1">
      <a:defRPr sz="1400" kern="1200">
        <a:solidFill>
          <a:schemeClr val="tx1"/>
        </a:solidFill>
        <a:latin typeface="Times New Roman" pitchFamily="18" charset="0"/>
        <a:ea typeface="+mn-ea"/>
        <a:cs typeface="+mn-cs"/>
      </a:defRPr>
    </a:lvl6pPr>
    <a:lvl7pPr marL="2743200" algn="l" defTabSz="914400" rtl="0" eaLnBrk="1" latinLnBrk="0" hangingPunct="1">
      <a:defRPr sz="1400" kern="1200">
        <a:solidFill>
          <a:schemeClr val="tx1"/>
        </a:solidFill>
        <a:latin typeface="Times New Roman" pitchFamily="18" charset="0"/>
        <a:ea typeface="+mn-ea"/>
        <a:cs typeface="+mn-cs"/>
      </a:defRPr>
    </a:lvl7pPr>
    <a:lvl8pPr marL="3200400" algn="l" defTabSz="914400" rtl="0" eaLnBrk="1" latinLnBrk="0" hangingPunct="1">
      <a:defRPr sz="1400" kern="1200">
        <a:solidFill>
          <a:schemeClr val="tx1"/>
        </a:solidFill>
        <a:latin typeface="Times New Roman" pitchFamily="18" charset="0"/>
        <a:ea typeface="+mn-ea"/>
        <a:cs typeface="+mn-cs"/>
      </a:defRPr>
    </a:lvl8pPr>
    <a:lvl9pPr marL="3657600" algn="l" defTabSz="914400" rtl="0" eaLnBrk="1" latinLnBrk="0" hangingPunct="1">
      <a:defRPr sz="1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FE6"/>
    <a:srgbClr val="FFE0A3"/>
    <a:srgbClr val="740000"/>
    <a:srgbClr val="800000"/>
    <a:srgbClr val="663300"/>
    <a:srgbClr val="CCECFF"/>
    <a:srgbClr val="66FFFF"/>
    <a:srgbClr val="FFFF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607" autoAdjust="0"/>
    <p:restoredTop sz="99598" autoAdjust="0"/>
  </p:normalViewPr>
  <p:slideViewPr>
    <p:cSldViewPr snapToGrid="0">
      <p:cViewPr varScale="1">
        <p:scale>
          <a:sx n="134" d="100"/>
          <a:sy n="134" d="100"/>
        </p:scale>
        <p:origin x="-954" y="-78"/>
      </p:cViewPr>
      <p:guideLst>
        <p:guide orient="horz" pos="2160"/>
        <p:guide pos="288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3306" y="-90"/>
      </p:cViewPr>
      <p:guideLst>
        <p:guide orient="horz" pos="3108"/>
        <p:guide pos="2129"/>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 Id="rId5" Type="http://schemas.openxmlformats.org/officeDocument/2006/relationships/image" Target="../media/image38.wmf"/><Relationship Id="rId4" Type="http://schemas.openxmlformats.org/officeDocument/2006/relationships/image" Target="../media/image3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5" Type="http://schemas.openxmlformats.org/officeDocument/2006/relationships/image" Target="../media/image22.wmf"/><Relationship Id="rId4" Type="http://schemas.openxmlformats.org/officeDocument/2006/relationships/image" Target="../media/image4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5" Type="http://schemas.openxmlformats.org/officeDocument/2006/relationships/image" Target="../media/image59.wmf"/><Relationship Id="rId4" Type="http://schemas.openxmlformats.org/officeDocument/2006/relationships/image" Target="../media/image5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61D80CC-8D62-42B9-83B7-304D84A2CFE4}" type="slidenum">
              <a:rPr lang="en-US"/>
              <a:pPr>
                <a:defRPr/>
              </a:pPr>
              <a:t>‹#›</a:t>
            </a:fld>
            <a:endParaRPr lang="en-US"/>
          </a:p>
        </p:txBody>
      </p:sp>
    </p:spTree>
    <p:extLst>
      <p:ext uri="{BB962C8B-B14F-4D97-AF65-F5344CB8AC3E}">
        <p14:creationId xmlns:p14="http://schemas.microsoft.com/office/powerpoint/2010/main" val="24476156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253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CF9F9B8-18E8-40B0-A2AE-ADE9733558B8}" type="slidenum">
              <a:rPr lang="en-US"/>
              <a:pPr>
                <a:defRPr/>
              </a:pPr>
              <a:t>‹#›</a:t>
            </a:fld>
            <a:endParaRPr lang="en-US"/>
          </a:p>
        </p:txBody>
      </p:sp>
    </p:spTree>
    <p:extLst>
      <p:ext uri="{BB962C8B-B14F-4D97-AF65-F5344CB8AC3E}">
        <p14:creationId xmlns:p14="http://schemas.microsoft.com/office/powerpoint/2010/main" val="13001937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Образ слайда 1"/>
          <p:cNvSpPr>
            <a:spLocks noGrp="1" noRot="1" noChangeAspect="1" noTextEdit="1"/>
          </p:cNvSpPr>
          <p:nvPr>
            <p:ph type="sldImg"/>
          </p:nvPr>
        </p:nvSpPr>
        <p:spPr>
          <a:ln/>
        </p:spPr>
      </p:sp>
      <p:sp>
        <p:nvSpPr>
          <p:cNvPr id="23555"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smtClean="0"/>
          </a:p>
        </p:txBody>
      </p:sp>
      <p:sp>
        <p:nvSpPr>
          <p:cNvPr id="23556"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Times New Roman" pitchFamily="18" charset="0"/>
              </a:defRPr>
            </a:lvl1pPr>
            <a:lvl2pPr marL="742950" indent="-285750" algn="l" eaLnBrk="0" hangingPunct="0">
              <a:spcBef>
                <a:spcPct val="30000"/>
              </a:spcBef>
              <a:defRPr sz="1200">
                <a:solidFill>
                  <a:schemeClr val="tx1"/>
                </a:solidFill>
                <a:latin typeface="Times New Roman" pitchFamily="18" charset="0"/>
              </a:defRPr>
            </a:lvl2pPr>
            <a:lvl3pPr marL="1143000" indent="-228600" algn="l" eaLnBrk="0" hangingPunct="0">
              <a:spcBef>
                <a:spcPct val="30000"/>
              </a:spcBef>
              <a:defRPr sz="1200">
                <a:solidFill>
                  <a:schemeClr val="tx1"/>
                </a:solidFill>
                <a:latin typeface="Times New Roman" pitchFamily="18" charset="0"/>
              </a:defRPr>
            </a:lvl3pPr>
            <a:lvl4pPr marL="1600200" indent="-228600" algn="l" eaLnBrk="0" hangingPunct="0">
              <a:spcBef>
                <a:spcPct val="30000"/>
              </a:spcBef>
              <a:defRPr sz="1200">
                <a:solidFill>
                  <a:schemeClr val="tx1"/>
                </a:solidFill>
                <a:latin typeface="Times New Roman" pitchFamily="18" charset="0"/>
              </a:defRPr>
            </a:lvl4pPr>
            <a:lvl5pPr marL="2057400" indent="-228600" algn="l"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02B9A7F8-9D36-4E93-A3BB-A6769B06F743}" type="slidenum">
              <a:rPr lang="en-US" altLang="ru-RU" smtClean="0"/>
              <a:pPr algn="r" eaLnBrk="1" hangingPunct="1">
                <a:spcBef>
                  <a:spcPct val="0"/>
                </a:spcBef>
              </a:pPr>
              <a:t>1</a:t>
            </a:fld>
            <a:endParaRPr lang="en-US" alt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0CF9F9B8-18E8-40B0-A2AE-ADE9733558B8}" type="slidenum">
              <a:rPr lang="en-US" smtClean="0"/>
              <a:pPr>
                <a:defRPr/>
              </a:pPr>
              <a:t>2</a:t>
            </a:fld>
            <a:endParaRPr lang="en-US"/>
          </a:p>
        </p:txBody>
      </p:sp>
    </p:spTree>
    <p:extLst>
      <p:ext uri="{BB962C8B-B14F-4D97-AF65-F5344CB8AC3E}">
        <p14:creationId xmlns:p14="http://schemas.microsoft.com/office/powerpoint/2010/main" val="2490820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Образ слайда 1"/>
          <p:cNvSpPr>
            <a:spLocks noGrp="1" noRot="1" noChangeAspect="1" noTextEdit="1"/>
          </p:cNvSpPr>
          <p:nvPr>
            <p:ph type="sldImg"/>
          </p:nvPr>
        </p:nvSpPr>
        <p:spPr>
          <a:ln/>
        </p:spPr>
      </p:sp>
      <p:sp>
        <p:nvSpPr>
          <p:cNvPr id="23555"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smtClean="0"/>
          </a:p>
        </p:txBody>
      </p:sp>
      <p:sp>
        <p:nvSpPr>
          <p:cNvPr id="23556"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Times New Roman" pitchFamily="18" charset="0"/>
              </a:defRPr>
            </a:lvl1pPr>
            <a:lvl2pPr marL="742950" indent="-285750" algn="l" eaLnBrk="0" hangingPunct="0">
              <a:spcBef>
                <a:spcPct val="30000"/>
              </a:spcBef>
              <a:defRPr sz="1200">
                <a:solidFill>
                  <a:schemeClr val="tx1"/>
                </a:solidFill>
                <a:latin typeface="Times New Roman" pitchFamily="18" charset="0"/>
              </a:defRPr>
            </a:lvl2pPr>
            <a:lvl3pPr marL="1143000" indent="-228600" algn="l" eaLnBrk="0" hangingPunct="0">
              <a:spcBef>
                <a:spcPct val="30000"/>
              </a:spcBef>
              <a:defRPr sz="1200">
                <a:solidFill>
                  <a:schemeClr val="tx1"/>
                </a:solidFill>
                <a:latin typeface="Times New Roman" pitchFamily="18" charset="0"/>
              </a:defRPr>
            </a:lvl3pPr>
            <a:lvl4pPr marL="1600200" indent="-228600" algn="l" eaLnBrk="0" hangingPunct="0">
              <a:spcBef>
                <a:spcPct val="30000"/>
              </a:spcBef>
              <a:defRPr sz="1200">
                <a:solidFill>
                  <a:schemeClr val="tx1"/>
                </a:solidFill>
                <a:latin typeface="Times New Roman" pitchFamily="18" charset="0"/>
              </a:defRPr>
            </a:lvl4pPr>
            <a:lvl5pPr marL="2057400" indent="-228600" algn="l"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02B9A7F8-9D36-4E93-A3BB-A6769B06F743}" type="slidenum">
              <a:rPr lang="en-US" altLang="ru-RU" smtClean="0"/>
              <a:pPr algn="r" eaLnBrk="1" hangingPunct="1">
                <a:spcBef>
                  <a:spcPct val="0"/>
                </a:spcBef>
              </a:pPr>
              <a:t>19</a:t>
            </a:fld>
            <a:endParaRPr lang="en-US"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dirty="0" smtClean="0"/>
              <a:t>Образец подзаголовка</a:t>
            </a:r>
            <a:endParaRPr lang="ru-RU" dirty="0"/>
          </a:p>
        </p:txBody>
      </p:sp>
    </p:spTree>
    <p:extLst>
      <p:ext uri="{BB962C8B-B14F-4D97-AF65-F5344CB8AC3E}">
        <p14:creationId xmlns:p14="http://schemas.microsoft.com/office/powerpoint/2010/main" val="765105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0ECE36C-C825-42CE-A44D-76F64C4E57AD}" type="slidenum">
              <a:rPr lang="ru-RU"/>
              <a:pPr>
                <a:defRPr/>
              </a:pPr>
              <a:t>‹#›</a:t>
            </a:fld>
            <a:endParaRPr lang="ru-RU"/>
          </a:p>
        </p:txBody>
      </p:sp>
    </p:spTree>
    <p:extLst>
      <p:ext uri="{BB962C8B-B14F-4D97-AF65-F5344CB8AC3E}">
        <p14:creationId xmlns:p14="http://schemas.microsoft.com/office/powerpoint/2010/main" val="3267126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DBF076A-C5D3-44D7-976A-4711C5A95DB5}" type="slidenum">
              <a:rPr lang="ru-RU"/>
              <a:pPr>
                <a:defRPr/>
              </a:pPr>
              <a:t>‹#›</a:t>
            </a:fld>
            <a:endParaRPr lang="ru-RU"/>
          </a:p>
        </p:txBody>
      </p:sp>
    </p:spTree>
    <p:extLst>
      <p:ext uri="{BB962C8B-B14F-4D97-AF65-F5344CB8AC3E}">
        <p14:creationId xmlns:p14="http://schemas.microsoft.com/office/powerpoint/2010/main" val="11050040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BE2D579-84AA-4232-A674-08AE18E4E0B0}" type="slidenum">
              <a:rPr lang="ru-RU"/>
              <a:pPr>
                <a:defRPr/>
              </a:pPr>
              <a:t>‹#›</a:t>
            </a:fld>
            <a:endParaRPr lang="ru-RU"/>
          </a:p>
        </p:txBody>
      </p:sp>
    </p:spTree>
    <p:extLst>
      <p:ext uri="{BB962C8B-B14F-4D97-AF65-F5344CB8AC3E}">
        <p14:creationId xmlns:p14="http://schemas.microsoft.com/office/powerpoint/2010/main" val="361088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316A0DE-9C21-4588-856B-A15F592559B1}" type="slidenum">
              <a:rPr lang="ru-RU"/>
              <a:pPr>
                <a:defRPr/>
              </a:pPr>
              <a:t>‹#›</a:t>
            </a:fld>
            <a:endParaRPr lang="ru-RU"/>
          </a:p>
        </p:txBody>
      </p:sp>
    </p:spTree>
    <p:extLst>
      <p:ext uri="{BB962C8B-B14F-4D97-AF65-F5344CB8AC3E}">
        <p14:creationId xmlns:p14="http://schemas.microsoft.com/office/powerpoint/2010/main" val="2241168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BBDE859-95A0-4C00-8CF1-B27928DF9254}" type="slidenum">
              <a:rPr lang="ru-RU"/>
              <a:pPr>
                <a:defRPr/>
              </a:pPr>
              <a:t>‹#›</a:t>
            </a:fld>
            <a:endParaRPr lang="ru-RU"/>
          </a:p>
        </p:txBody>
      </p:sp>
    </p:spTree>
    <p:extLst>
      <p:ext uri="{BB962C8B-B14F-4D97-AF65-F5344CB8AC3E}">
        <p14:creationId xmlns:p14="http://schemas.microsoft.com/office/powerpoint/2010/main" val="3186279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8CD4E38-60E8-46E7-B123-B5581BA58076}" type="slidenum">
              <a:rPr lang="ru-RU"/>
              <a:pPr>
                <a:defRPr/>
              </a:pPr>
              <a:t>‹#›</a:t>
            </a:fld>
            <a:endParaRPr lang="ru-RU"/>
          </a:p>
        </p:txBody>
      </p:sp>
    </p:spTree>
    <p:extLst>
      <p:ext uri="{BB962C8B-B14F-4D97-AF65-F5344CB8AC3E}">
        <p14:creationId xmlns:p14="http://schemas.microsoft.com/office/powerpoint/2010/main" val="1665079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0634196-9803-4132-AA11-590FE0374703}" type="slidenum">
              <a:rPr lang="ru-RU"/>
              <a:pPr>
                <a:defRPr/>
              </a:pPr>
              <a:t>‹#›</a:t>
            </a:fld>
            <a:endParaRPr lang="ru-RU"/>
          </a:p>
        </p:txBody>
      </p:sp>
    </p:spTree>
    <p:extLst>
      <p:ext uri="{BB962C8B-B14F-4D97-AF65-F5344CB8AC3E}">
        <p14:creationId xmlns:p14="http://schemas.microsoft.com/office/powerpoint/2010/main" val="20140112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52AEB04-24F6-4D7C-89E3-06B2C3F427BC}" type="slidenum">
              <a:rPr lang="ru-RU"/>
              <a:pPr>
                <a:defRPr/>
              </a:pPr>
              <a:t>‹#›</a:t>
            </a:fld>
            <a:endParaRPr lang="ru-RU"/>
          </a:p>
        </p:txBody>
      </p:sp>
    </p:spTree>
    <p:extLst>
      <p:ext uri="{BB962C8B-B14F-4D97-AF65-F5344CB8AC3E}">
        <p14:creationId xmlns:p14="http://schemas.microsoft.com/office/powerpoint/2010/main" val="3484079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9CC43B8-C941-45E1-B9CB-F119ECA91A61}" type="slidenum">
              <a:rPr lang="ru-RU"/>
              <a:pPr>
                <a:defRPr/>
              </a:pPr>
              <a:t>‹#›</a:t>
            </a:fld>
            <a:endParaRPr lang="ru-RU"/>
          </a:p>
        </p:txBody>
      </p:sp>
    </p:spTree>
    <p:extLst>
      <p:ext uri="{BB962C8B-B14F-4D97-AF65-F5344CB8AC3E}">
        <p14:creationId xmlns:p14="http://schemas.microsoft.com/office/powerpoint/2010/main" val="12917096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95FBD2D-7EC5-47FD-A500-E1F51D9381B0}" type="slidenum">
              <a:rPr lang="ru-RU"/>
              <a:pPr>
                <a:defRPr/>
              </a:pPr>
              <a:t>‹#›</a:t>
            </a:fld>
            <a:endParaRPr lang="ru-RU"/>
          </a:p>
        </p:txBody>
      </p:sp>
    </p:spTree>
    <p:extLst>
      <p:ext uri="{BB962C8B-B14F-4D97-AF65-F5344CB8AC3E}">
        <p14:creationId xmlns:p14="http://schemas.microsoft.com/office/powerpoint/2010/main" val="4112081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0163693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3B5FB96-67CF-4EA6-B596-957275BA9CC3}" type="slidenum">
              <a:rPr lang="ru-RU"/>
              <a:pPr>
                <a:defRPr/>
              </a:pPr>
              <a:t>‹#›</a:t>
            </a:fld>
            <a:endParaRPr lang="ru-RU"/>
          </a:p>
        </p:txBody>
      </p:sp>
    </p:spTree>
    <p:extLst>
      <p:ext uri="{BB962C8B-B14F-4D97-AF65-F5344CB8AC3E}">
        <p14:creationId xmlns:p14="http://schemas.microsoft.com/office/powerpoint/2010/main" val="2981543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extLst>
      <p:ext uri="{BB962C8B-B14F-4D97-AF65-F5344CB8AC3E}">
        <p14:creationId xmlns:p14="http://schemas.microsoft.com/office/powerpoint/2010/main" val="470836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977952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143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907793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743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288925" y="0"/>
            <a:ext cx="8612188" cy="4095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38588"/>
            <a:ext cx="4038600" cy="21875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38588"/>
            <a:ext cx="4038600" cy="21875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741279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0"/>
            <a:ext cx="8612188" cy="40957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482190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15"/>
          <p:cNvSpPr>
            <a:spLocks noChangeShapeType="1"/>
          </p:cNvSpPr>
          <p:nvPr userDrawn="1"/>
        </p:nvSpPr>
        <p:spPr bwMode="auto">
          <a:xfrm flipV="1">
            <a:off x="1560513" y="6545263"/>
            <a:ext cx="7408862" cy="6350"/>
          </a:xfrm>
          <a:prstGeom prst="line">
            <a:avLst/>
          </a:prstGeom>
          <a:noFill/>
          <a:ln w="25527">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027" name="Text Box 16"/>
          <p:cNvSpPr txBox="1">
            <a:spLocks noChangeArrowheads="1"/>
          </p:cNvSpPr>
          <p:nvPr userDrawn="1"/>
        </p:nvSpPr>
        <p:spPr bwMode="auto">
          <a:xfrm>
            <a:off x="1582738" y="6604000"/>
            <a:ext cx="7362825"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46800" rIns="18000" bIns="46800"/>
          <a:lstStyle>
            <a:lvl1pPr eaLnBrk="0" hangingPunct="0">
              <a:tabLst>
                <a:tab pos="863600" algn="l"/>
                <a:tab pos="1728788" algn="l"/>
                <a:tab pos="2171700" algn="l"/>
              </a:tabLst>
              <a:defRPr sz="1400">
                <a:solidFill>
                  <a:schemeClr val="tx1"/>
                </a:solidFill>
                <a:latin typeface="Times New Roman" pitchFamily="18" charset="0"/>
              </a:defRPr>
            </a:lvl1pPr>
            <a:lvl2pPr marL="742950" indent="-285750" eaLnBrk="0" hangingPunct="0">
              <a:tabLst>
                <a:tab pos="863600" algn="l"/>
                <a:tab pos="1728788" algn="l"/>
                <a:tab pos="2171700" algn="l"/>
              </a:tabLst>
              <a:defRPr sz="1400">
                <a:solidFill>
                  <a:schemeClr val="tx1"/>
                </a:solidFill>
                <a:latin typeface="Times New Roman" pitchFamily="18" charset="0"/>
              </a:defRPr>
            </a:lvl2pPr>
            <a:lvl3pPr marL="1143000" indent="-228600" eaLnBrk="0" hangingPunct="0">
              <a:tabLst>
                <a:tab pos="863600" algn="l"/>
                <a:tab pos="1728788" algn="l"/>
                <a:tab pos="2171700" algn="l"/>
              </a:tabLst>
              <a:defRPr sz="1400">
                <a:solidFill>
                  <a:schemeClr val="tx1"/>
                </a:solidFill>
                <a:latin typeface="Times New Roman" pitchFamily="18" charset="0"/>
              </a:defRPr>
            </a:lvl3pPr>
            <a:lvl4pPr marL="1600200" indent="-228600" eaLnBrk="0" hangingPunct="0">
              <a:tabLst>
                <a:tab pos="863600" algn="l"/>
                <a:tab pos="1728788" algn="l"/>
                <a:tab pos="2171700" algn="l"/>
              </a:tabLst>
              <a:defRPr sz="1400">
                <a:solidFill>
                  <a:schemeClr val="tx1"/>
                </a:solidFill>
                <a:latin typeface="Times New Roman" pitchFamily="18" charset="0"/>
              </a:defRPr>
            </a:lvl4pPr>
            <a:lvl5pPr marL="2057400" indent="-228600" eaLnBrk="0" hangingPunct="0">
              <a:tabLst>
                <a:tab pos="863600" algn="l"/>
                <a:tab pos="1728788" algn="l"/>
                <a:tab pos="2171700" algn="l"/>
              </a:tabLst>
              <a:defRPr sz="1400">
                <a:solidFill>
                  <a:schemeClr val="tx1"/>
                </a:solidFill>
                <a:latin typeface="Times New Roman" pitchFamily="18" charset="0"/>
              </a:defRPr>
            </a:lvl5pPr>
            <a:lvl6pPr marL="25146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6pPr>
            <a:lvl7pPr marL="29718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7pPr>
            <a:lvl8pPr marL="34290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8pPr>
            <a:lvl9pPr marL="38862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9pPr>
          </a:lstStyle>
          <a:p>
            <a:pPr algn="r">
              <a:lnSpc>
                <a:spcPct val="85000"/>
              </a:lnSpc>
              <a:spcBef>
                <a:spcPts val="325"/>
              </a:spcBef>
              <a:defRPr/>
            </a:pPr>
            <a:r>
              <a:rPr lang="en-US" altLang="ru-RU" dirty="0" smtClean="0">
                <a:solidFill>
                  <a:schemeClr val="accent2"/>
                </a:solidFill>
                <a:latin typeface="Arial" charset="0"/>
              </a:rPr>
              <a:t>www.universalmechanism.com	um@universalmechanism.com</a:t>
            </a:r>
          </a:p>
        </p:txBody>
      </p:sp>
      <p:sp>
        <p:nvSpPr>
          <p:cNvPr id="1028" name="Rectangle 20"/>
          <p:cNvSpPr>
            <a:spLocks noGrp="1" noChangeArrowheads="1"/>
          </p:cNvSpPr>
          <p:nvPr>
            <p:ph type="title"/>
          </p:nvPr>
        </p:nvSpPr>
        <p:spPr bwMode="auto">
          <a:xfrm>
            <a:off x="288924" y="0"/>
            <a:ext cx="85947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80" tIns="49491" rIns="98980" bIns="49491" numCol="1" anchor="ctr" anchorCtr="0" compatLnSpc="1">
            <a:prstTxWarp prst="textNoShape">
              <a:avLst/>
            </a:prstTxWarp>
          </a:bodyPr>
          <a:lstStyle/>
          <a:p>
            <a:pPr lvl="0"/>
            <a:r>
              <a:rPr lang="ru-RU" altLang="ru-RU" smtClean="0"/>
              <a:t>Заголовок</a:t>
            </a:r>
            <a:endParaRPr lang="en-US" altLang="ru-RU" smtClean="0"/>
          </a:p>
        </p:txBody>
      </p:sp>
      <p:sp>
        <p:nvSpPr>
          <p:cNvPr id="1029" name="Line 29"/>
          <p:cNvSpPr>
            <a:spLocks noChangeShapeType="1"/>
          </p:cNvSpPr>
          <p:nvPr userDrawn="1"/>
        </p:nvSpPr>
        <p:spPr bwMode="auto">
          <a:xfrm>
            <a:off x="300039" y="406400"/>
            <a:ext cx="8645524" cy="0"/>
          </a:xfrm>
          <a:prstGeom prst="line">
            <a:avLst/>
          </a:prstGeom>
          <a:noFill/>
          <a:ln w="25400">
            <a:solidFill>
              <a:schemeClr val="accent2"/>
            </a:solidFill>
            <a:round/>
            <a:headEnd/>
            <a:tailEnd/>
          </a:ln>
          <a:extLst>
            <a:ext uri="{909E8E84-426E-40DD-AFC4-6F175D3DCCD1}">
              <a14:hiddenFill xmlns:a14="http://schemas.microsoft.com/office/drawing/2010/main">
                <a:noFill/>
              </a14:hiddenFill>
            </a:ext>
          </a:extLst>
        </p:spPr>
        <p:txBody>
          <a:bodyPr wrap="square" lIns="0" tIns="46800" rIns="0">
            <a:spAutoFit/>
          </a:bodyPr>
          <a:lstStyle/>
          <a:p>
            <a:endParaRPr lang="ru-RU"/>
          </a:p>
        </p:txBody>
      </p:sp>
      <p:pic>
        <p:nvPicPr>
          <p:cNvPr id="1030" name="Рисунок 6" descr="umid.jpg"/>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1438" y="6143625"/>
            <a:ext cx="1277937"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hdr="0" ftr="0" dt="0"/>
  <p:txStyles>
    <p:title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7039607-2465-43E1-A0AB-3B7F20B0C2F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2.wmf"/></Relationships>
</file>

<file path=ppt/slides/_rels/slide11.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28.bin"/><Relationship Id="rId3" Type="http://schemas.openxmlformats.org/officeDocument/2006/relationships/oleObject" Target="../embeddings/oleObject24.bin"/><Relationship Id="rId7" Type="http://schemas.openxmlformats.org/officeDocument/2006/relationships/oleObject" Target="../embeddings/oleObject26.bin"/><Relationship Id="rId12" Type="http://schemas.openxmlformats.org/officeDocument/2006/relationships/image" Target="../media/image48.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4.wmf"/><Relationship Id="rId11" Type="http://schemas.openxmlformats.org/officeDocument/2006/relationships/image" Target="../media/image47.png"/><Relationship Id="rId5" Type="http://schemas.openxmlformats.org/officeDocument/2006/relationships/oleObject" Target="../embeddings/oleObject25.bin"/><Relationship Id="rId10" Type="http://schemas.openxmlformats.org/officeDocument/2006/relationships/image" Target="../media/image46.wmf"/><Relationship Id="rId4" Type="http://schemas.openxmlformats.org/officeDocument/2006/relationships/image" Target="../media/image43.wmf"/><Relationship Id="rId9" Type="http://schemas.openxmlformats.org/officeDocument/2006/relationships/oleObject" Target="../embeddings/oleObject27.bin"/><Relationship Id="rId14" Type="http://schemas.openxmlformats.org/officeDocument/2006/relationships/image" Target="../media/image22.wmf"/></Relationships>
</file>

<file path=ppt/slides/_rels/slide12.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53.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50.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32.bin"/><Relationship Id="rId14" Type="http://schemas.openxmlformats.org/officeDocument/2006/relationships/image" Target="../media/image54.wmf"/></Relationships>
</file>

<file path=ppt/slides/_rels/slide13.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59.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6.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58.wmf"/><Relationship Id="rId4" Type="http://schemas.openxmlformats.org/officeDocument/2006/relationships/image" Target="../media/image55.wmf"/><Relationship Id="rId9" Type="http://schemas.openxmlformats.org/officeDocument/2006/relationships/oleObject" Target="../embeddings/oleObject38.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oleObject" Target="../embeddings/oleObject40.bin"/><Relationship Id="rId7" Type="http://schemas.openxmlformats.org/officeDocument/2006/relationships/image" Target="../media/image61.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41.bin"/><Relationship Id="rId5" Type="http://schemas.openxmlformats.org/officeDocument/2006/relationships/image" Target="../media/image63.png"/><Relationship Id="rId4" Type="http://schemas.openxmlformats.org/officeDocument/2006/relationships/image" Target="../media/image60.wmf"/><Relationship Id="rId9" Type="http://schemas.openxmlformats.org/officeDocument/2006/relationships/image" Target="../media/image62.wmf"/></Relationships>
</file>

<file path=ppt/slides/_rels/slide1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oleObject" Target="../embeddings/oleObject43.bin"/><Relationship Id="rId7" Type="http://schemas.openxmlformats.org/officeDocument/2006/relationships/image" Target="../media/image66.pn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22.wmf"/><Relationship Id="rId9" Type="http://schemas.openxmlformats.org/officeDocument/2006/relationships/image" Target="../media/image68.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73.png"/><Relationship Id="rId5" Type="http://schemas.openxmlformats.org/officeDocument/2006/relationships/image" Target="../media/image10.wmf"/><Relationship Id="rId4" Type="http://schemas.openxmlformats.org/officeDocument/2006/relationships/oleObject" Target="../embeddings/oleObject44.bin"/><Relationship Id="rId9"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0.wmf"/><Relationship Id="rId5" Type="http://schemas.openxmlformats.org/officeDocument/2006/relationships/oleObject" Target="../embeddings/oleObject7.bin"/><Relationship Id="rId4" Type="http://schemas.openxmlformats.org/officeDocument/2006/relationships/image" Target="../media/image19.wmf"/></Relationships>
</file>

<file path=ppt/slides/_rels/slide7.x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oleObject" Target="../embeddings/oleObject12.bin"/><Relationship Id="rId3" Type="http://schemas.openxmlformats.org/officeDocument/2006/relationships/image" Target="../media/image26.png"/><Relationship Id="rId7" Type="http://schemas.openxmlformats.org/officeDocument/2006/relationships/oleObject" Target="../embeddings/oleObject9.bin"/><Relationship Id="rId12" Type="http://schemas.openxmlformats.org/officeDocument/2006/relationships/image" Target="../media/image24.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9.png"/><Relationship Id="rId11" Type="http://schemas.openxmlformats.org/officeDocument/2006/relationships/oleObject" Target="../embeddings/oleObject11.bin"/><Relationship Id="rId5" Type="http://schemas.openxmlformats.org/officeDocument/2006/relationships/image" Target="../media/image28.png"/><Relationship Id="rId15" Type="http://schemas.openxmlformats.org/officeDocument/2006/relationships/oleObject" Target="../embeddings/oleObject13.bin"/><Relationship Id="rId10" Type="http://schemas.openxmlformats.org/officeDocument/2006/relationships/image" Target="../media/image23.wmf"/><Relationship Id="rId4" Type="http://schemas.openxmlformats.org/officeDocument/2006/relationships/image" Target="../media/image27.png"/><Relationship Id="rId9" Type="http://schemas.openxmlformats.org/officeDocument/2006/relationships/oleObject" Target="../embeddings/oleObject10.bin"/><Relationship Id="rId14" Type="http://schemas.openxmlformats.org/officeDocument/2006/relationships/image" Target="../media/image25.wmf"/></Relationships>
</file>

<file path=ppt/slides/_rels/slide8.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1.wmf"/><Relationship Id="rId5" Type="http://schemas.openxmlformats.org/officeDocument/2006/relationships/oleObject" Target="../embeddings/oleObject15.bin"/><Relationship Id="rId10" Type="http://schemas.openxmlformats.org/officeDocument/2006/relationships/image" Target="../media/image33.wmf"/><Relationship Id="rId4" Type="http://schemas.openxmlformats.org/officeDocument/2006/relationships/image" Target="../media/image30.wmf"/><Relationship Id="rId9" Type="http://schemas.openxmlformats.org/officeDocument/2006/relationships/oleObject" Target="../embeddings/oleObject17.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image" Target="../media/image38.wmf"/><Relationship Id="rId3" Type="http://schemas.openxmlformats.org/officeDocument/2006/relationships/image" Target="../media/image39.png"/><Relationship Id="rId7" Type="http://schemas.openxmlformats.org/officeDocument/2006/relationships/image" Target="../media/image35.wmf"/><Relationship Id="rId12"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9.bin"/><Relationship Id="rId11" Type="http://schemas.openxmlformats.org/officeDocument/2006/relationships/image" Target="../media/image37.wmf"/><Relationship Id="rId5" Type="http://schemas.openxmlformats.org/officeDocument/2006/relationships/image" Target="../media/image34.wmf"/><Relationship Id="rId10" Type="http://schemas.openxmlformats.org/officeDocument/2006/relationships/oleObject" Target="../embeddings/oleObject21.bin"/><Relationship Id="rId4" Type="http://schemas.openxmlformats.org/officeDocument/2006/relationships/oleObject" Target="../embeddings/oleObject18.bin"/><Relationship Id="rId9" Type="http://schemas.openxmlformats.org/officeDocument/2006/relationships/image" Target="../media/image3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7"/>
          <p:cNvSpPr txBox="1">
            <a:spLocks noChangeArrowheads="1"/>
          </p:cNvSpPr>
          <p:nvPr/>
        </p:nvSpPr>
        <p:spPr bwMode="auto">
          <a:xfrm>
            <a:off x="328613" y="1616914"/>
            <a:ext cx="8486775"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r>
              <a:rPr lang="ru-RU" sz="2600" dirty="0" smtClean="0">
                <a:solidFill>
                  <a:srgbClr val="C00000"/>
                </a:solidFill>
                <a:effectLst>
                  <a:outerShdw blurRad="38100" dist="38100" dir="2700000" algn="tl">
                    <a:srgbClr val="000000">
                      <a:alpha val="43137"/>
                    </a:srgbClr>
                  </a:outerShdw>
                </a:effectLst>
                <a:latin typeface="+mj-lt"/>
              </a:rPr>
              <a:t>Выбор критерия для моделирования процесса</a:t>
            </a:r>
            <a:r>
              <a:rPr lang="en-US" sz="2600" dirty="0" smtClean="0">
                <a:solidFill>
                  <a:srgbClr val="C00000"/>
                </a:solidFill>
                <a:effectLst>
                  <a:outerShdw blurRad="38100" dist="38100" dir="2700000" algn="tl">
                    <a:srgbClr val="000000">
                      <a:alpha val="43137"/>
                    </a:srgbClr>
                  </a:outerShdw>
                </a:effectLst>
                <a:latin typeface="+mj-lt"/>
              </a:rPr>
              <a:t> </a:t>
            </a:r>
            <a:r>
              <a:rPr lang="ru-RU" sz="2600" dirty="0" smtClean="0">
                <a:solidFill>
                  <a:srgbClr val="C00000"/>
                </a:solidFill>
                <a:effectLst>
                  <a:outerShdw blurRad="38100" dist="38100" dir="2700000" algn="tl">
                    <a:srgbClr val="000000">
                      <a:alpha val="43137"/>
                    </a:srgbClr>
                  </a:outerShdw>
                </a:effectLst>
                <a:latin typeface="+mj-lt"/>
              </a:rPr>
              <a:t>накопления контактно-усталостных повреждений</a:t>
            </a:r>
          </a:p>
          <a:p>
            <a:r>
              <a:rPr lang="en-US" sz="2600" dirty="0" smtClean="0">
                <a:solidFill>
                  <a:srgbClr val="C00000"/>
                </a:solidFill>
                <a:effectLst>
                  <a:outerShdw blurRad="38100" dist="38100" dir="2700000" algn="tl">
                    <a:srgbClr val="000000">
                      <a:alpha val="43137"/>
                    </a:srgbClr>
                  </a:outerShdw>
                </a:effectLst>
                <a:latin typeface="+mj-lt"/>
              </a:rPr>
              <a:t>в </a:t>
            </a:r>
            <a:r>
              <a:rPr lang="en-US" sz="2600" dirty="0" err="1">
                <a:solidFill>
                  <a:srgbClr val="C00000"/>
                </a:solidFill>
                <a:effectLst>
                  <a:outerShdw blurRad="38100" dist="38100" dir="2700000" algn="tl">
                    <a:srgbClr val="000000">
                      <a:alpha val="43137"/>
                    </a:srgbClr>
                  </a:outerShdw>
                </a:effectLst>
                <a:latin typeface="+mj-lt"/>
              </a:rPr>
              <a:t>колёсах</a:t>
            </a:r>
            <a:r>
              <a:rPr lang="en-US" sz="2600" dirty="0">
                <a:solidFill>
                  <a:srgbClr val="C00000"/>
                </a:solidFill>
                <a:effectLst>
                  <a:outerShdw blurRad="38100" dist="38100" dir="2700000" algn="tl">
                    <a:srgbClr val="000000">
                      <a:alpha val="43137"/>
                    </a:srgbClr>
                  </a:outerShdw>
                </a:effectLst>
                <a:latin typeface="+mj-lt"/>
              </a:rPr>
              <a:t> </a:t>
            </a:r>
            <a:r>
              <a:rPr lang="en-US" sz="2600" dirty="0" err="1">
                <a:solidFill>
                  <a:srgbClr val="C00000"/>
                </a:solidFill>
                <a:effectLst>
                  <a:outerShdw blurRad="38100" dist="38100" dir="2700000" algn="tl">
                    <a:srgbClr val="000000">
                      <a:alpha val="43137"/>
                    </a:srgbClr>
                  </a:outerShdw>
                </a:effectLst>
                <a:latin typeface="+mj-lt"/>
              </a:rPr>
              <a:t>железнодорожного</a:t>
            </a:r>
            <a:r>
              <a:rPr lang="en-US" sz="2600" dirty="0">
                <a:solidFill>
                  <a:srgbClr val="C00000"/>
                </a:solidFill>
                <a:effectLst>
                  <a:outerShdw blurRad="38100" dist="38100" dir="2700000" algn="tl">
                    <a:srgbClr val="000000">
                      <a:alpha val="43137"/>
                    </a:srgbClr>
                  </a:outerShdw>
                </a:effectLst>
                <a:latin typeface="+mj-lt"/>
              </a:rPr>
              <a:t> </a:t>
            </a:r>
            <a:r>
              <a:rPr lang="en-US" sz="2600" dirty="0" err="1">
                <a:solidFill>
                  <a:srgbClr val="C00000"/>
                </a:solidFill>
                <a:effectLst>
                  <a:outerShdw blurRad="38100" dist="38100" dir="2700000" algn="tl">
                    <a:srgbClr val="000000">
                      <a:alpha val="43137"/>
                    </a:srgbClr>
                  </a:outerShdw>
                </a:effectLst>
                <a:latin typeface="+mj-lt"/>
              </a:rPr>
              <a:t>подвижного</a:t>
            </a:r>
            <a:r>
              <a:rPr lang="en-US" sz="2600" dirty="0">
                <a:solidFill>
                  <a:srgbClr val="C00000"/>
                </a:solidFill>
                <a:effectLst>
                  <a:outerShdw blurRad="38100" dist="38100" dir="2700000" algn="tl">
                    <a:srgbClr val="000000">
                      <a:alpha val="43137"/>
                    </a:srgbClr>
                  </a:outerShdw>
                </a:effectLst>
                <a:latin typeface="+mj-lt"/>
              </a:rPr>
              <a:t> </a:t>
            </a:r>
            <a:r>
              <a:rPr lang="en-US" sz="2600" dirty="0" err="1" smtClean="0">
                <a:solidFill>
                  <a:srgbClr val="C00000"/>
                </a:solidFill>
                <a:effectLst>
                  <a:outerShdw blurRad="38100" dist="38100" dir="2700000" algn="tl">
                    <a:srgbClr val="000000">
                      <a:alpha val="43137"/>
                    </a:srgbClr>
                  </a:outerShdw>
                </a:effectLst>
                <a:latin typeface="+mj-lt"/>
              </a:rPr>
              <a:t>состава</a:t>
            </a:r>
            <a:endParaRPr lang="en-US" sz="2600" dirty="0" smtClean="0">
              <a:solidFill>
                <a:srgbClr val="C00000"/>
              </a:solidFill>
              <a:effectLst>
                <a:outerShdw blurRad="38100" dist="38100" dir="2700000" algn="tl">
                  <a:srgbClr val="000000">
                    <a:alpha val="43137"/>
                  </a:srgbClr>
                </a:outerShdw>
              </a:effectLst>
              <a:latin typeface="+mj-lt"/>
            </a:endParaRPr>
          </a:p>
          <a:p>
            <a:endParaRPr lang="en-US" altLang="ru-RU" sz="2600" dirty="0">
              <a:solidFill>
                <a:schemeClr val="accent2"/>
              </a:solidFill>
              <a:effectLst>
                <a:outerShdw blurRad="38100" dist="38100" dir="2700000" algn="tl">
                  <a:srgbClr val="000000">
                    <a:alpha val="43137"/>
                  </a:srgbClr>
                </a:outerShdw>
              </a:effectLst>
              <a:latin typeface="+mj-lt"/>
              <a:cs typeface="Arial" panose="020B0604020202020204" pitchFamily="34" charset="0"/>
            </a:endParaRPr>
          </a:p>
          <a:p>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Choice of criterion for modelling of </a:t>
            </a:r>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process</a:t>
            </a:r>
          </a:p>
          <a:p>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of </a:t>
            </a:r>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accumulation of rolling contact fatigue </a:t>
            </a:r>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damage</a:t>
            </a:r>
          </a:p>
          <a:p>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in </a:t>
            </a:r>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the railway wheels</a:t>
            </a:r>
            <a:endParaRPr lang="ru-RU"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endParaRPr>
          </a:p>
        </p:txBody>
      </p:sp>
      <p:sp>
        <p:nvSpPr>
          <p:cNvPr id="5123" name="Rectangle 21"/>
          <p:cNvSpPr>
            <a:spLocks noGrp="1" noChangeArrowheads="1"/>
          </p:cNvSpPr>
          <p:nvPr>
            <p:ph type="title" idx="4294967295"/>
          </p:nvPr>
        </p:nvSpPr>
        <p:spPr/>
        <p:txBody>
          <a:bodyPr/>
          <a:lstStyle/>
          <a:p>
            <a:pPr eaLnBrk="1" hangingPunct="1">
              <a:defRPr/>
            </a:pPr>
            <a:r>
              <a:rPr lang="en-US" dirty="0" smtClean="0">
                <a:effectLst>
                  <a:outerShdw blurRad="38100" dist="38100" dir="2700000" algn="tl">
                    <a:srgbClr val="000000">
                      <a:alpha val="43137"/>
                    </a:srgbClr>
                  </a:outerShdw>
                </a:effectLst>
              </a:rPr>
              <a:t>Bryansk</a:t>
            </a:r>
            <a:r>
              <a:rPr lang="ru-RU" dirty="0" smtClean="0">
                <a:effectLst>
                  <a:outerShdw blurRad="38100" dist="38100" dir="2700000" algn="tl">
                    <a:srgbClr val="000000">
                      <a:alpha val="43137"/>
                    </a:srgbClr>
                  </a:outerShdw>
                </a:effectLst>
              </a:rPr>
              <a:t> 201</a:t>
            </a:r>
            <a:r>
              <a:rPr lang="en-US" dirty="0" smtClean="0">
                <a:effectLst>
                  <a:outerShdw blurRad="38100" dist="38100" dir="2700000" algn="tl">
                    <a:srgbClr val="000000">
                      <a:alpha val="43137"/>
                    </a:srgbClr>
                  </a:outerShdw>
                </a:effectLst>
              </a:rPr>
              <a:t>8</a:t>
            </a:r>
            <a:endParaRPr lang="ru-RU" dirty="0" smtClean="0">
              <a:effectLst>
                <a:outerShdw blurRad="38100" dist="38100" dir="2700000" algn="tl">
                  <a:srgbClr val="000000">
                    <a:alpha val="43137"/>
                  </a:srgbClr>
                </a:outerShdw>
              </a:effectLst>
            </a:endParaRPr>
          </a:p>
        </p:txBody>
      </p:sp>
      <p:sp>
        <p:nvSpPr>
          <p:cNvPr id="3076" name="Text Box 7"/>
          <p:cNvSpPr txBox="1">
            <a:spLocks noChangeArrowheads="1"/>
          </p:cNvSpPr>
          <p:nvPr/>
        </p:nvSpPr>
        <p:spPr bwMode="auto">
          <a:xfrm>
            <a:off x="328613" y="485011"/>
            <a:ext cx="84867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defRPr/>
            </a:pPr>
            <a:r>
              <a:rPr lang="en-US" sz="2000" dirty="0">
                <a:latin typeface="+mj-lt"/>
              </a:rPr>
              <a:t>IV scientific and technical workshop</a:t>
            </a:r>
            <a:endParaRPr lang="ru-RU" altLang="ru-RU" sz="2000" dirty="0">
              <a:solidFill>
                <a:schemeClr val="accent2"/>
              </a:solidFill>
              <a:latin typeface="+mj-lt"/>
            </a:endParaRPr>
          </a:p>
          <a:p>
            <a:r>
              <a:rPr lang="en-US" sz="2000" dirty="0">
                <a:latin typeface="+mj-lt"/>
              </a:rPr>
              <a:t>COMPUTER </a:t>
            </a:r>
            <a:r>
              <a:rPr lang="en-US" sz="2000" dirty="0" smtClean="0">
                <a:latin typeface="+mj-lt"/>
              </a:rPr>
              <a:t>SIMULATION IN </a:t>
            </a:r>
            <a:r>
              <a:rPr lang="en-US" sz="2000" dirty="0">
                <a:latin typeface="+mj-lt"/>
              </a:rPr>
              <a:t>RAILWAY </a:t>
            </a:r>
            <a:r>
              <a:rPr lang="en-US" sz="2000" dirty="0" smtClean="0">
                <a:latin typeface="+mj-lt"/>
              </a:rPr>
              <a:t>TRANSPORT:</a:t>
            </a:r>
          </a:p>
          <a:p>
            <a:r>
              <a:rPr lang="en-US" sz="2000" dirty="0" smtClean="0">
                <a:latin typeface="+mj-lt"/>
              </a:rPr>
              <a:t>DYNAMICS</a:t>
            </a:r>
            <a:r>
              <a:rPr lang="en-US" sz="2000" dirty="0">
                <a:latin typeface="+mj-lt"/>
              </a:rPr>
              <a:t>, STRENGTH, WEAR</a:t>
            </a:r>
            <a:endParaRPr lang="ru-RU" altLang="ru-RU" sz="2000" dirty="0" smtClean="0">
              <a:latin typeface="+mj-lt"/>
            </a:endParaRPr>
          </a:p>
        </p:txBody>
      </p:sp>
      <p:sp>
        <p:nvSpPr>
          <p:cNvPr id="3077" name="Text Box 7"/>
          <p:cNvSpPr txBox="1">
            <a:spLocks noChangeArrowheads="1"/>
          </p:cNvSpPr>
          <p:nvPr/>
        </p:nvSpPr>
        <p:spPr bwMode="auto">
          <a:xfrm>
            <a:off x="328613" y="4740700"/>
            <a:ext cx="84867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2200" dirty="0" err="1" smtClean="0"/>
              <a:t>Sakalo</a:t>
            </a:r>
            <a:r>
              <a:rPr lang="en-US" altLang="ru-RU" sz="2200" dirty="0" smtClean="0"/>
              <a:t> V.I.</a:t>
            </a:r>
            <a:r>
              <a:rPr lang="ru-RU" altLang="ru-RU" sz="2200" dirty="0" smtClean="0"/>
              <a:t>, </a:t>
            </a:r>
            <a:r>
              <a:rPr lang="en-US" altLang="ru-RU" sz="2200" dirty="0" err="1" smtClean="0"/>
              <a:t>Sakalo</a:t>
            </a:r>
            <a:r>
              <a:rPr lang="ru-RU" altLang="ru-RU" sz="2200" dirty="0" smtClean="0"/>
              <a:t> </a:t>
            </a:r>
            <a:r>
              <a:rPr lang="en-US" altLang="ru-RU" sz="2200" dirty="0" smtClean="0"/>
              <a:t>A</a:t>
            </a:r>
            <a:r>
              <a:rPr lang="ru-RU" altLang="ru-RU" sz="2200" dirty="0" smtClean="0"/>
              <a:t>.</a:t>
            </a:r>
            <a:r>
              <a:rPr lang="en-US" altLang="ru-RU" sz="2200" dirty="0" smtClean="0"/>
              <a:t>V</a:t>
            </a:r>
            <a:r>
              <a:rPr lang="ru-RU" altLang="ru-RU" sz="2200" dirty="0" smtClean="0"/>
              <a:t>.</a:t>
            </a:r>
            <a:endParaRPr lang="ru-RU" altLang="ru-RU" sz="2200" dirty="0">
              <a:solidFill>
                <a:schemeClr val="accent2"/>
              </a:solidFill>
              <a:latin typeface="Arial" charset="0"/>
            </a:endParaRPr>
          </a:p>
        </p:txBody>
      </p:sp>
      <p:sp>
        <p:nvSpPr>
          <p:cNvPr id="3078" name="Text Box 7"/>
          <p:cNvSpPr txBox="1">
            <a:spLocks noChangeArrowheads="1"/>
          </p:cNvSpPr>
          <p:nvPr/>
        </p:nvSpPr>
        <p:spPr bwMode="auto">
          <a:xfrm>
            <a:off x="328613" y="5713588"/>
            <a:ext cx="84867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defRPr/>
            </a:pPr>
            <a:r>
              <a:rPr lang="en-US" altLang="ru-RU" sz="2000" dirty="0" smtClean="0">
                <a:latin typeface="+mj-lt"/>
              </a:rPr>
              <a:t>Laboratory of Computational Mechanics</a:t>
            </a:r>
            <a:r>
              <a:rPr lang="ru-RU" altLang="ru-RU" sz="2000" dirty="0" smtClean="0">
                <a:latin typeface="+mj-lt"/>
              </a:rPr>
              <a:t>,</a:t>
            </a:r>
          </a:p>
          <a:p>
            <a:pPr eaLnBrk="1" hangingPunct="1">
              <a:defRPr/>
            </a:pPr>
            <a:r>
              <a:rPr lang="en-US" sz="2000" dirty="0">
                <a:latin typeface="+mj-lt"/>
              </a:rPr>
              <a:t>Bryansk State Technical </a:t>
            </a:r>
            <a:r>
              <a:rPr lang="en-US" sz="2000" dirty="0" smtClean="0">
                <a:latin typeface="+mj-lt"/>
              </a:rPr>
              <a:t>University</a:t>
            </a:r>
            <a:endParaRPr lang="ru-RU" altLang="ru-RU" sz="2000"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Dang </a:t>
            </a:r>
            <a:r>
              <a:rPr lang="en-US" kern="0" dirty="0" smtClean="0">
                <a:effectLst>
                  <a:outerShdw blurRad="38100" dist="38100" dir="2700000" algn="tl">
                    <a:srgbClr val="000000">
                      <a:alpha val="43137"/>
                    </a:srgbClr>
                  </a:outerShdw>
                </a:effectLst>
              </a:rPr>
              <a:t>Van </a:t>
            </a:r>
            <a:r>
              <a:rPr lang="en-US" kern="0" dirty="0">
                <a:effectLst>
                  <a:outerShdw blurRad="38100" dist="38100" dir="2700000" algn="tl">
                    <a:srgbClr val="000000">
                      <a:alpha val="43137"/>
                    </a:srgbClr>
                  </a:outerShdw>
                </a:effectLst>
              </a:rPr>
              <a:t>criterion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9" name="Группа 8"/>
          <p:cNvGrpSpPr/>
          <p:nvPr/>
        </p:nvGrpSpPr>
        <p:grpSpPr>
          <a:xfrm>
            <a:off x="288925" y="505440"/>
            <a:ext cx="8612188" cy="461665"/>
            <a:chOff x="288925" y="563960"/>
            <a:chExt cx="8612188" cy="461665"/>
          </a:xfrm>
        </p:grpSpPr>
        <p:sp>
          <p:nvSpPr>
            <p:cNvPr id="11" name="TextBox 18"/>
            <p:cNvSpPr txBox="1">
              <a:spLocks noChangeArrowheads="1"/>
            </p:cNvSpPr>
            <p:nvPr/>
          </p:nvSpPr>
          <p:spPr bwMode="auto">
            <a:xfrm>
              <a:off x="288925" y="563960"/>
              <a:ext cx="8612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dirty="0"/>
                <a:t>The normal force was assumed equal to 120 </a:t>
              </a:r>
              <a:r>
                <a:rPr lang="en-US" altLang="ru-RU" sz="1200" dirty="0" err="1"/>
                <a:t>kN</a:t>
              </a:r>
              <a:r>
                <a:rPr lang="en-US" altLang="ru-RU" sz="1200" dirty="0"/>
                <a:t> and the maximum pressure was 1000 </a:t>
              </a:r>
              <a:r>
                <a:rPr lang="en-US" altLang="ru-RU" sz="1200" dirty="0" err="1"/>
                <a:t>MPa</a:t>
              </a:r>
              <a:r>
                <a:rPr lang="en-US" altLang="ru-RU" sz="1200" dirty="0"/>
                <a:t> for all variants</a:t>
              </a:r>
              <a:r>
                <a:rPr lang="en-US" altLang="ru-RU" sz="1200" dirty="0" smtClean="0"/>
                <a:t>. </a:t>
              </a:r>
              <a:r>
                <a:rPr lang="en-US" altLang="ru-RU" sz="1200" dirty="0"/>
                <a:t>The eccentricity of the contact </a:t>
              </a:r>
              <a:r>
                <a:rPr lang="en-US" altLang="ru-RU" sz="1200" dirty="0" smtClean="0"/>
                <a:t>ellipse                     </a:t>
              </a:r>
              <a:r>
                <a:rPr lang="en-US" altLang="ru-RU" sz="1200" dirty="0"/>
                <a:t>was varied, where </a:t>
              </a:r>
              <a:r>
                <a:rPr lang="en-US" altLang="ru-RU" sz="1200" i="1" dirty="0"/>
                <a:t>β</a:t>
              </a:r>
              <a:r>
                <a:rPr lang="en-US" altLang="ru-RU" sz="1200" dirty="0"/>
                <a:t> = </a:t>
              </a:r>
              <a:r>
                <a:rPr lang="en-US" altLang="ru-RU" sz="1200" i="1" dirty="0"/>
                <a:t>b</a:t>
              </a:r>
              <a:r>
                <a:rPr lang="en-US" altLang="ru-RU" sz="1200" dirty="0"/>
                <a:t>/</a:t>
              </a:r>
              <a:r>
                <a:rPr lang="en-US" altLang="ru-RU" sz="1200" i="1" dirty="0"/>
                <a:t>a</a:t>
              </a:r>
              <a:r>
                <a:rPr lang="en-US" altLang="ru-RU" sz="1200" dirty="0"/>
                <a:t>. Also the friction coefficient </a:t>
              </a:r>
              <a:r>
                <a:rPr lang="en-US" altLang="ru-RU" sz="1200" i="1" dirty="0"/>
                <a:t>f</a:t>
              </a:r>
              <a:r>
                <a:rPr lang="en-US" altLang="ru-RU" sz="1200" dirty="0"/>
                <a:t> was varied.</a:t>
              </a:r>
            </a:p>
          </p:txBody>
        </p:sp>
        <p:graphicFrame>
          <p:nvGraphicFramePr>
            <p:cNvPr id="12" name="Объект 11"/>
            <p:cNvGraphicFramePr>
              <a:graphicFrameLocks noChangeAspect="1"/>
            </p:cNvGraphicFramePr>
            <p:nvPr>
              <p:extLst>
                <p:ext uri="{D42A27DB-BD31-4B8C-83A1-F6EECF244321}">
                  <p14:modId xmlns:p14="http://schemas.microsoft.com/office/powerpoint/2010/main" val="747673160"/>
                </p:ext>
              </p:extLst>
            </p:nvPr>
          </p:nvGraphicFramePr>
          <p:xfrm>
            <a:off x="807861" y="742022"/>
            <a:ext cx="751304" cy="270757"/>
          </p:xfrm>
          <a:graphic>
            <a:graphicData uri="http://schemas.openxmlformats.org/presentationml/2006/ole">
              <mc:AlternateContent xmlns:mc="http://schemas.openxmlformats.org/markup-compatibility/2006">
                <mc:Choice xmlns:v="urn:schemas-microsoft-com:vml" Requires="v">
                  <p:oleObj spid="_x0000_s81045" name="Формула" r:id="rId3" imgW="850680" imgH="304560" progId="Equation.3">
                    <p:embed/>
                  </p:oleObj>
                </mc:Choice>
                <mc:Fallback>
                  <p:oleObj name="Формула" r:id="rId3" imgW="850680" imgH="304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61" y="742022"/>
                          <a:ext cx="751304" cy="270757"/>
                        </a:xfrm>
                        <a:prstGeom prst="rect">
                          <a:avLst/>
                        </a:prstGeom>
                        <a:noFill/>
                        <a:ln>
                          <a:noFill/>
                        </a:ln>
                      </p:spPr>
                    </p:pic>
                  </p:oleObj>
                </mc:Fallback>
              </mc:AlternateContent>
            </a:graphicData>
          </a:graphic>
        </p:graphicFrame>
      </p:grpSp>
      <p:sp>
        <p:nvSpPr>
          <p:cNvPr id="13" name="TextBox 14"/>
          <p:cNvSpPr txBox="1">
            <a:spLocks noChangeArrowheads="1"/>
          </p:cNvSpPr>
          <p:nvPr/>
        </p:nvSpPr>
        <p:spPr bwMode="auto">
          <a:xfrm>
            <a:off x="315913" y="1018310"/>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smtClean="0">
                <a:solidFill>
                  <a:srgbClr val="740000"/>
                </a:solidFill>
              </a:rPr>
              <a:t>The </a:t>
            </a:r>
            <a:r>
              <a:rPr lang="en-US" altLang="ru-RU" b="1" dirty="0">
                <a:solidFill>
                  <a:srgbClr val="740000"/>
                </a:solidFill>
              </a:rPr>
              <a:t>results of calculation </a:t>
            </a:r>
            <a:r>
              <a:rPr lang="en-US" altLang="ru-RU" b="1" dirty="0" smtClean="0">
                <a:solidFill>
                  <a:srgbClr val="740000"/>
                </a:solidFill>
              </a:rPr>
              <a:t>of the criterion in the area of elliptical contact</a:t>
            </a:r>
            <a:endParaRPr lang="ru-RU" altLang="ru-RU" b="1" dirty="0">
              <a:solidFill>
                <a:srgbClr val="740000"/>
              </a:solidFill>
            </a:endParaRPr>
          </a:p>
        </p:txBody>
      </p:sp>
      <p:pic>
        <p:nvPicPr>
          <p:cNvPr id="14" name="Picture 27" descr="07 Dang Van P0 1000 MPa F 120 kN e 0_2 f 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5993" y="1627504"/>
            <a:ext cx="1645920" cy="180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8" descr="08 Dang Van P0 1000 MPa F 120 kN e 0_2 f 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29501" y="1627504"/>
            <a:ext cx="1940560" cy="180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Группа 16"/>
          <p:cNvGrpSpPr/>
          <p:nvPr/>
        </p:nvGrpSpPr>
        <p:grpSpPr>
          <a:xfrm>
            <a:off x="6272555" y="1627504"/>
            <a:ext cx="2114550" cy="1054735"/>
            <a:chOff x="0" y="0"/>
            <a:chExt cx="2115178" cy="1055077"/>
          </a:xfrm>
        </p:grpSpPr>
        <p:pic>
          <p:nvPicPr>
            <p:cNvPr id="18" name="Picture 29" descr="09 Dang Van P0 1000 MPa F 120 kN e 0_2 f 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2115178" cy="105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Надпись 2"/>
            <p:cNvSpPr txBox="1">
              <a:spLocks noChangeArrowheads="1"/>
            </p:cNvSpPr>
            <p:nvPr/>
          </p:nvSpPr>
          <p:spPr bwMode="auto">
            <a:xfrm>
              <a:off x="205991" y="683288"/>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1</a:t>
              </a:r>
              <a:endParaRPr lang="ru-RU" sz="1100">
                <a:effectLst/>
                <a:latin typeface="Calibri"/>
                <a:ea typeface="Calibri"/>
                <a:cs typeface="Times New Roman"/>
              </a:endParaRPr>
            </a:p>
          </p:txBody>
        </p:sp>
        <p:sp>
          <p:nvSpPr>
            <p:cNvPr id="20" name="Надпись 2"/>
            <p:cNvSpPr txBox="1">
              <a:spLocks noChangeArrowheads="1"/>
            </p:cNvSpPr>
            <p:nvPr/>
          </p:nvSpPr>
          <p:spPr bwMode="auto">
            <a:xfrm>
              <a:off x="346668" y="492369"/>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2</a:t>
              </a:r>
              <a:endParaRPr lang="ru-RU" sz="1100">
                <a:effectLst/>
                <a:latin typeface="Calibri"/>
                <a:ea typeface="Calibri"/>
                <a:cs typeface="Times New Roman"/>
              </a:endParaRPr>
            </a:p>
          </p:txBody>
        </p:sp>
        <p:sp>
          <p:nvSpPr>
            <p:cNvPr id="21" name="Надпись 2"/>
            <p:cNvSpPr txBox="1">
              <a:spLocks noChangeArrowheads="1"/>
            </p:cNvSpPr>
            <p:nvPr/>
          </p:nvSpPr>
          <p:spPr bwMode="auto">
            <a:xfrm>
              <a:off x="477296" y="386862"/>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3</a:t>
              </a:r>
              <a:endParaRPr lang="ru-RU" sz="1100">
                <a:effectLst/>
                <a:latin typeface="Calibri"/>
                <a:ea typeface="Calibri"/>
                <a:cs typeface="Times New Roman"/>
              </a:endParaRPr>
            </a:p>
          </p:txBody>
        </p:sp>
        <p:sp>
          <p:nvSpPr>
            <p:cNvPr id="22" name="Надпись 2"/>
            <p:cNvSpPr txBox="1">
              <a:spLocks noChangeArrowheads="1"/>
            </p:cNvSpPr>
            <p:nvPr/>
          </p:nvSpPr>
          <p:spPr bwMode="auto">
            <a:xfrm>
              <a:off x="597877" y="311499"/>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4</a:t>
              </a:r>
              <a:endParaRPr lang="ru-RU" sz="1100">
                <a:effectLst/>
                <a:latin typeface="Calibri"/>
                <a:ea typeface="Calibri"/>
                <a:cs typeface="Times New Roman"/>
              </a:endParaRPr>
            </a:p>
          </p:txBody>
        </p:sp>
        <p:sp>
          <p:nvSpPr>
            <p:cNvPr id="23" name="Надпись 2"/>
            <p:cNvSpPr txBox="1">
              <a:spLocks noChangeArrowheads="1"/>
            </p:cNvSpPr>
            <p:nvPr/>
          </p:nvSpPr>
          <p:spPr bwMode="auto">
            <a:xfrm>
              <a:off x="723481" y="231112"/>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5</a:t>
              </a:r>
              <a:endParaRPr lang="ru-RU" sz="1100">
                <a:effectLst/>
                <a:latin typeface="Calibri"/>
                <a:ea typeface="Calibri"/>
                <a:cs typeface="Times New Roman"/>
              </a:endParaRPr>
            </a:p>
          </p:txBody>
        </p:sp>
        <p:sp>
          <p:nvSpPr>
            <p:cNvPr id="24" name="Надпись 2"/>
            <p:cNvSpPr txBox="1">
              <a:spLocks noChangeArrowheads="1"/>
            </p:cNvSpPr>
            <p:nvPr/>
          </p:nvSpPr>
          <p:spPr bwMode="auto">
            <a:xfrm>
              <a:off x="834013" y="140677"/>
              <a:ext cx="35115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6</a:t>
              </a:r>
              <a:endParaRPr lang="ru-RU" sz="1100">
                <a:effectLst/>
                <a:latin typeface="Calibri"/>
                <a:ea typeface="Calibri"/>
                <a:cs typeface="Times New Roman"/>
              </a:endParaRPr>
            </a:p>
          </p:txBody>
        </p:sp>
      </p:grpSp>
      <p:sp>
        <p:nvSpPr>
          <p:cNvPr id="26" name="Text Box 12"/>
          <p:cNvSpPr txBox="1">
            <a:spLocks noChangeArrowheads="1"/>
          </p:cNvSpPr>
          <p:nvPr/>
        </p:nvSpPr>
        <p:spPr bwMode="auto">
          <a:xfrm>
            <a:off x="288925" y="3790559"/>
            <a:ext cx="2798089" cy="6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The distribution of values of the criterion on the contact </a:t>
            </a:r>
            <a:r>
              <a:rPr lang="en-US" altLang="ru-RU" sz="1200" dirty="0" smtClean="0"/>
              <a:t>surface (</a:t>
            </a:r>
            <a:r>
              <a:rPr lang="en-US" altLang="ru-RU" sz="1200" i="1" dirty="0" err="1" smtClean="0"/>
              <a:t>xOz</a:t>
            </a:r>
            <a:r>
              <a:rPr lang="en-US" altLang="ru-RU" sz="1200" dirty="0" smtClean="0"/>
              <a:t> plane):</a:t>
            </a:r>
          </a:p>
          <a:p>
            <a:pPr algn="l" eaLnBrk="1" hangingPunct="1"/>
            <a:r>
              <a:rPr lang="en-US" altLang="ru-RU" sz="1200" i="1" dirty="0"/>
              <a:t>e</a:t>
            </a:r>
            <a:r>
              <a:rPr lang="en-US" altLang="ru-RU" sz="1200" dirty="0"/>
              <a:t> = 0.2</a:t>
            </a:r>
            <a:r>
              <a:rPr lang="en-US" altLang="ru-RU" sz="1200" dirty="0" smtClean="0"/>
              <a:t>; </a:t>
            </a:r>
            <a:r>
              <a:rPr lang="en-US" altLang="ru-RU" sz="1200" i="1" dirty="0" smtClean="0"/>
              <a:t>a</a:t>
            </a:r>
            <a:r>
              <a:rPr lang="en-US" altLang="ru-RU" sz="1200" dirty="0" smtClean="0"/>
              <a:t> </a:t>
            </a:r>
            <a:r>
              <a:rPr lang="en-US" altLang="ru-RU" sz="1200" dirty="0"/>
              <a:t>= </a:t>
            </a:r>
            <a:r>
              <a:rPr lang="en-US" altLang="ru-RU" sz="1200" dirty="0" smtClean="0"/>
              <a:t>7.65 mm; </a:t>
            </a:r>
            <a:r>
              <a:rPr lang="en-US" altLang="ru-RU" sz="1200" i="1" dirty="0" smtClean="0"/>
              <a:t>b</a:t>
            </a:r>
            <a:r>
              <a:rPr lang="en-US" altLang="ru-RU" sz="1200" dirty="0" smtClean="0"/>
              <a:t> </a:t>
            </a:r>
            <a:r>
              <a:rPr lang="en-US" altLang="ru-RU" sz="1200" dirty="0"/>
              <a:t>= </a:t>
            </a:r>
            <a:r>
              <a:rPr lang="en-US" altLang="ru-RU" sz="1200" dirty="0" smtClean="0"/>
              <a:t>7.49 mm</a:t>
            </a:r>
            <a:endParaRPr lang="ru-RU" altLang="ru-RU" sz="1200" dirty="0"/>
          </a:p>
        </p:txBody>
      </p:sp>
      <p:sp>
        <p:nvSpPr>
          <p:cNvPr id="27" name="Text Box 12"/>
          <p:cNvSpPr txBox="1">
            <a:spLocks noChangeArrowheads="1"/>
          </p:cNvSpPr>
          <p:nvPr/>
        </p:nvSpPr>
        <p:spPr bwMode="auto">
          <a:xfrm>
            <a:off x="1647152" y="3436377"/>
            <a:ext cx="263601" cy="2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smtClean="0"/>
              <a:t>(a)</a:t>
            </a:r>
            <a:endParaRPr lang="ru-RU" altLang="ru-RU" sz="1200" dirty="0"/>
          </a:p>
        </p:txBody>
      </p:sp>
      <p:sp>
        <p:nvSpPr>
          <p:cNvPr id="28" name="Text Box 12"/>
          <p:cNvSpPr txBox="1">
            <a:spLocks noChangeArrowheads="1"/>
          </p:cNvSpPr>
          <p:nvPr/>
        </p:nvSpPr>
        <p:spPr bwMode="auto">
          <a:xfrm>
            <a:off x="4467980" y="3428999"/>
            <a:ext cx="263601" cy="2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smtClean="0"/>
              <a:t>(b)</a:t>
            </a:r>
            <a:endParaRPr lang="ru-RU" altLang="ru-RU" sz="1200" dirty="0"/>
          </a:p>
        </p:txBody>
      </p:sp>
      <p:sp>
        <p:nvSpPr>
          <p:cNvPr id="29" name="Text Box 12"/>
          <p:cNvSpPr txBox="1">
            <a:spLocks noChangeArrowheads="1"/>
          </p:cNvSpPr>
          <p:nvPr/>
        </p:nvSpPr>
        <p:spPr bwMode="auto">
          <a:xfrm>
            <a:off x="7198029" y="3436377"/>
            <a:ext cx="263601" cy="2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smtClean="0"/>
              <a:t>(c)</a:t>
            </a:r>
            <a:endParaRPr lang="ru-RU" altLang="ru-RU" sz="1200" dirty="0"/>
          </a:p>
        </p:txBody>
      </p:sp>
      <p:sp>
        <p:nvSpPr>
          <p:cNvPr id="30" name="Text Box 12"/>
          <p:cNvSpPr txBox="1">
            <a:spLocks noChangeArrowheads="1"/>
          </p:cNvSpPr>
          <p:nvPr/>
        </p:nvSpPr>
        <p:spPr bwMode="auto">
          <a:xfrm>
            <a:off x="3239414" y="3790559"/>
            <a:ext cx="2798089" cy="6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The distribution of values of the criterion </a:t>
            </a:r>
            <a:r>
              <a:rPr lang="en-US" altLang="ru-RU" sz="1200" dirty="0" smtClean="0"/>
              <a:t>in </a:t>
            </a:r>
            <a:r>
              <a:rPr lang="en-US" altLang="ru-RU" sz="1200" dirty="0"/>
              <a:t>the </a:t>
            </a:r>
            <a:r>
              <a:rPr lang="en-US" altLang="ru-RU" sz="1200" dirty="0" err="1" smtClean="0"/>
              <a:t>subcontact</a:t>
            </a:r>
            <a:r>
              <a:rPr lang="en-US" altLang="ru-RU" sz="1200" dirty="0" smtClean="0"/>
              <a:t> area (</a:t>
            </a:r>
            <a:r>
              <a:rPr lang="en-US" altLang="ru-RU" sz="1200" i="1" dirty="0" err="1" smtClean="0"/>
              <a:t>yOz</a:t>
            </a:r>
            <a:r>
              <a:rPr lang="en-US" altLang="ru-RU" sz="1200" dirty="0" smtClean="0"/>
              <a:t> plane):</a:t>
            </a:r>
          </a:p>
          <a:p>
            <a:pPr algn="l" eaLnBrk="1" hangingPunct="1"/>
            <a:r>
              <a:rPr lang="en-US" altLang="ru-RU" sz="1200" i="1" dirty="0"/>
              <a:t>e</a:t>
            </a:r>
            <a:r>
              <a:rPr lang="en-US" altLang="ru-RU" sz="1200" dirty="0"/>
              <a:t> = 0.2</a:t>
            </a:r>
            <a:r>
              <a:rPr lang="en-US" altLang="ru-RU" sz="1200" dirty="0" smtClean="0"/>
              <a:t>; </a:t>
            </a:r>
            <a:r>
              <a:rPr lang="en-US" altLang="ru-RU" sz="1200" i="1" dirty="0" smtClean="0"/>
              <a:t>a</a:t>
            </a:r>
            <a:r>
              <a:rPr lang="en-US" altLang="ru-RU" sz="1200" dirty="0" smtClean="0"/>
              <a:t> </a:t>
            </a:r>
            <a:r>
              <a:rPr lang="en-US" altLang="ru-RU" sz="1200" dirty="0"/>
              <a:t>= </a:t>
            </a:r>
            <a:r>
              <a:rPr lang="en-US" altLang="ru-RU" sz="1200" dirty="0" smtClean="0"/>
              <a:t>7.65 mm; </a:t>
            </a:r>
            <a:r>
              <a:rPr lang="en-US" altLang="ru-RU" sz="1200" i="1" dirty="0" smtClean="0"/>
              <a:t>b</a:t>
            </a:r>
            <a:r>
              <a:rPr lang="en-US" altLang="ru-RU" sz="1200" dirty="0" smtClean="0"/>
              <a:t> </a:t>
            </a:r>
            <a:r>
              <a:rPr lang="en-US" altLang="ru-RU" sz="1200" dirty="0"/>
              <a:t>= </a:t>
            </a:r>
            <a:r>
              <a:rPr lang="en-US" altLang="ru-RU" sz="1200" dirty="0" smtClean="0"/>
              <a:t>7.49 mm</a:t>
            </a:r>
            <a:endParaRPr lang="ru-RU" altLang="ru-RU" sz="1200" dirty="0"/>
          </a:p>
        </p:txBody>
      </p:sp>
      <p:sp>
        <p:nvSpPr>
          <p:cNvPr id="31" name="Text Box 12"/>
          <p:cNvSpPr txBox="1">
            <a:spLocks noChangeArrowheads="1"/>
          </p:cNvSpPr>
          <p:nvPr/>
        </p:nvSpPr>
        <p:spPr bwMode="auto">
          <a:xfrm>
            <a:off x="6085561" y="3790559"/>
            <a:ext cx="2798089" cy="1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The </a:t>
            </a:r>
            <a:r>
              <a:rPr lang="en-US" altLang="ru-RU" sz="1200" dirty="0" err="1"/>
              <a:t>isolines</a:t>
            </a:r>
            <a:r>
              <a:rPr lang="en-US" altLang="ru-RU" sz="1200" dirty="0"/>
              <a:t> of the values of criterion in the area of elliptical contact for  the plane mesh drawn along the axis </a:t>
            </a:r>
            <a:r>
              <a:rPr lang="en-US" altLang="ru-RU" sz="1200" i="1" dirty="0"/>
              <a:t>Oz</a:t>
            </a:r>
            <a:r>
              <a:rPr lang="en-US" altLang="ru-RU" sz="1200" dirty="0"/>
              <a:t> through the region adjacent to the </a:t>
            </a:r>
            <a:r>
              <a:rPr lang="en-US" altLang="ru-RU" sz="1200" dirty="0" smtClean="0"/>
              <a:t>contact:</a:t>
            </a:r>
          </a:p>
          <a:p>
            <a:pPr algn="l" eaLnBrk="1" hangingPunct="1"/>
            <a:r>
              <a:rPr lang="en-US" altLang="ru-RU" sz="1200" i="1" dirty="0"/>
              <a:t>e</a:t>
            </a:r>
            <a:r>
              <a:rPr lang="en-US" altLang="ru-RU" sz="1200" dirty="0"/>
              <a:t> = 0.2</a:t>
            </a:r>
            <a:r>
              <a:rPr lang="en-US" altLang="ru-RU" sz="1200" dirty="0" smtClean="0"/>
              <a:t>; </a:t>
            </a:r>
            <a:r>
              <a:rPr lang="en-US" altLang="ru-RU" sz="1200" i="1" dirty="0" smtClean="0"/>
              <a:t>a</a:t>
            </a:r>
            <a:r>
              <a:rPr lang="en-US" altLang="ru-RU" sz="1200" dirty="0" smtClean="0"/>
              <a:t> </a:t>
            </a:r>
            <a:r>
              <a:rPr lang="en-US" altLang="ru-RU" sz="1200" dirty="0"/>
              <a:t>= </a:t>
            </a:r>
            <a:r>
              <a:rPr lang="en-US" altLang="ru-RU" sz="1200" dirty="0" smtClean="0"/>
              <a:t>7.65 mm; </a:t>
            </a:r>
            <a:r>
              <a:rPr lang="en-US" altLang="ru-RU" sz="1200" i="1" dirty="0" smtClean="0"/>
              <a:t>b</a:t>
            </a:r>
            <a:r>
              <a:rPr lang="en-US" altLang="ru-RU" sz="1200" dirty="0" smtClean="0"/>
              <a:t> </a:t>
            </a:r>
            <a:r>
              <a:rPr lang="en-US" altLang="ru-RU" sz="1200" dirty="0"/>
              <a:t>= </a:t>
            </a:r>
            <a:r>
              <a:rPr lang="en-US" altLang="ru-RU" sz="1200" dirty="0" smtClean="0"/>
              <a:t>7.49 mm;</a:t>
            </a:r>
          </a:p>
          <a:p>
            <a:pPr algn="l" eaLnBrk="1" hangingPunct="1"/>
            <a:r>
              <a:rPr lang="en-US" altLang="ru-RU" sz="1200" dirty="0"/>
              <a:t>1-6 </a:t>
            </a:r>
            <a:r>
              <a:rPr lang="en-US" altLang="ru-RU" sz="1200" dirty="0" smtClean="0"/>
              <a:t>is </a:t>
            </a:r>
            <a:r>
              <a:rPr lang="en-US" altLang="ru-RU" sz="1200" dirty="0"/>
              <a:t>number </a:t>
            </a:r>
            <a:r>
              <a:rPr lang="en-US" altLang="ru-RU" sz="1200" dirty="0" smtClean="0"/>
              <a:t>of </a:t>
            </a:r>
            <a:r>
              <a:rPr lang="en-US" altLang="ru-RU" sz="1200" dirty="0" err="1"/>
              <a:t>isoline</a:t>
            </a:r>
            <a:endParaRPr lang="ru-RU" altLang="ru-RU" sz="1200" dirty="0"/>
          </a:p>
        </p:txBody>
      </p:sp>
      <p:sp>
        <p:nvSpPr>
          <p:cNvPr id="32" name="TextBox 18"/>
          <p:cNvSpPr txBox="1">
            <a:spLocks noChangeArrowheads="1"/>
          </p:cNvSpPr>
          <p:nvPr/>
        </p:nvSpPr>
        <p:spPr bwMode="auto">
          <a:xfrm>
            <a:off x="288925" y="5062809"/>
            <a:ext cx="86121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eaLnBrk="1" hangingPunct="1"/>
            <a:r>
              <a:rPr lang="en-US" sz="1200" dirty="0"/>
              <a:t>The negative values are obtained for all nodes located at the contact patch, so they were assumed to be zero</a:t>
            </a:r>
            <a:r>
              <a:rPr lang="en-US" sz="1200" dirty="0" smtClean="0"/>
              <a:t>.</a:t>
            </a:r>
          </a:p>
          <a:p>
            <a:pPr marL="0" indent="0" algn="l" eaLnBrk="1" hangingPunct="1"/>
            <a:r>
              <a:rPr lang="en-US" sz="1200" dirty="0"/>
              <a:t>The zero values of the criterion are obtained for the entire area located below the contact patch, as can be seen from the picture of </a:t>
            </a:r>
            <a:r>
              <a:rPr lang="en-US" sz="1200" dirty="0" err="1"/>
              <a:t>isolines</a:t>
            </a:r>
            <a:r>
              <a:rPr lang="en-US" sz="1200" dirty="0"/>
              <a:t> for nodes located in the </a:t>
            </a:r>
            <a:r>
              <a:rPr lang="en-US" sz="1200" i="1" dirty="0" err="1"/>
              <a:t>yOz</a:t>
            </a:r>
            <a:r>
              <a:rPr lang="en-US" sz="1200" dirty="0"/>
              <a:t> plane (</a:t>
            </a:r>
            <a:r>
              <a:rPr lang="en-US" sz="1200" dirty="0" err="1" smtClean="0"/>
              <a:t>Fig.b</a:t>
            </a:r>
            <a:r>
              <a:rPr lang="en-US" sz="1200" dirty="0"/>
              <a:t>). Non-zero values are obtained outside the contact patch. The picture of </a:t>
            </a:r>
            <a:r>
              <a:rPr lang="en-US" sz="1200" dirty="0" err="1"/>
              <a:t>isolines</a:t>
            </a:r>
            <a:r>
              <a:rPr lang="en-US" sz="1200" dirty="0"/>
              <a:t> for the plane mesh that is drawn through the </a:t>
            </a:r>
            <a:r>
              <a:rPr lang="en-US" sz="1200" dirty="0" err="1"/>
              <a:t>subcontact</a:t>
            </a:r>
            <a:r>
              <a:rPr lang="en-US" sz="1200" dirty="0"/>
              <a:t> area is shown in </a:t>
            </a:r>
            <a:r>
              <a:rPr lang="en-US" sz="1200" dirty="0" err="1" smtClean="0"/>
              <a:t>Fig.c</a:t>
            </a:r>
            <a:r>
              <a:rPr lang="en-US" sz="1200" dirty="0"/>
              <a:t>. The maximum value of the criterion 145 </a:t>
            </a:r>
            <a:r>
              <a:rPr lang="en-US" sz="1200" dirty="0" err="1"/>
              <a:t>MPa</a:t>
            </a:r>
            <a:r>
              <a:rPr lang="en-US" sz="1200" dirty="0"/>
              <a:t> are obtained </a:t>
            </a:r>
            <a:r>
              <a:rPr lang="en-US" sz="1200" dirty="0" smtClean="0"/>
              <a:t>for the node </a:t>
            </a:r>
            <a:r>
              <a:rPr lang="en-US" sz="1200" dirty="0"/>
              <a:t>located on the </a:t>
            </a:r>
            <a:r>
              <a:rPr lang="en-US" sz="1200" i="1" dirty="0" err="1"/>
              <a:t>Oy</a:t>
            </a:r>
            <a:r>
              <a:rPr lang="en-US" sz="1200" dirty="0"/>
              <a:t> axis at a depth of 2 mm.</a:t>
            </a:r>
            <a:endParaRPr lang="en-US" sz="1200" dirty="0" smtClean="0"/>
          </a:p>
        </p:txBody>
      </p:sp>
    </p:spTree>
    <p:extLst>
      <p:ext uri="{BB962C8B-B14F-4D97-AF65-F5344CB8AC3E}">
        <p14:creationId xmlns:p14="http://schemas.microsoft.com/office/powerpoint/2010/main" val="18649163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err="1" smtClean="0">
                <a:effectLst>
                  <a:outerShdw blurRad="38100" dist="38100" dir="2700000" algn="tl">
                    <a:srgbClr val="000000">
                      <a:alpha val="43137"/>
                    </a:srgbClr>
                  </a:outerShdw>
                </a:effectLst>
              </a:rPr>
              <a:t>Sines</a:t>
            </a:r>
            <a:r>
              <a:rPr lang="en-US" kern="0" dirty="0" smtClean="0">
                <a:effectLst>
                  <a:outerShdw blurRad="38100" dist="38100" dir="2700000" algn="tl">
                    <a:srgbClr val="000000">
                      <a:alpha val="43137"/>
                    </a:srgbClr>
                  </a:outerShdw>
                </a:effectLst>
              </a:rPr>
              <a:t> </a:t>
            </a:r>
            <a:r>
              <a:rPr lang="en-US" kern="0" dirty="0">
                <a:effectLst>
                  <a:outerShdw blurRad="38100" dist="38100" dir="2700000" algn="tl">
                    <a:srgbClr val="000000">
                      <a:alpha val="43137"/>
                    </a:srgbClr>
                  </a:outerShdw>
                </a:effectLst>
              </a:rPr>
              <a:t>criterion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5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Rectangle 5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4" name="Rectangle 5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17" name="Группа 16"/>
          <p:cNvGrpSpPr/>
          <p:nvPr/>
        </p:nvGrpSpPr>
        <p:grpSpPr>
          <a:xfrm>
            <a:off x="288925" y="563960"/>
            <a:ext cx="8612188" cy="3231654"/>
            <a:chOff x="288925" y="563960"/>
            <a:chExt cx="8612188" cy="3231654"/>
          </a:xfrm>
        </p:grpSpPr>
        <p:sp>
          <p:nvSpPr>
            <p:cNvPr id="9" name="TextBox 18"/>
            <p:cNvSpPr txBox="1">
              <a:spLocks noChangeArrowheads="1"/>
            </p:cNvSpPr>
            <p:nvPr/>
          </p:nvSpPr>
          <p:spPr bwMode="auto">
            <a:xfrm>
              <a:off x="288925" y="563960"/>
              <a:ext cx="8612188"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a:t>
              </a:r>
              <a:r>
                <a:rPr lang="en-US" sz="1200" dirty="0" err="1"/>
                <a:t>Sines</a:t>
              </a:r>
              <a:r>
                <a:rPr lang="en-US" sz="1200" dirty="0"/>
                <a:t> criterion is described by the following </a:t>
              </a:r>
              <a:r>
                <a:rPr lang="en-US" sz="1200" dirty="0" smtClean="0"/>
                <a:t>equation</a:t>
              </a:r>
            </a:p>
            <a:p>
              <a:pPr marL="0" indent="0" algn="l"/>
              <a:endParaRPr lang="en-US" altLang="ru-RU" sz="1200" dirty="0"/>
            </a:p>
            <a:p>
              <a:pPr marL="0" indent="0" algn="l"/>
              <a:endParaRPr lang="en-US" altLang="ru-RU" sz="1200" dirty="0" smtClean="0"/>
            </a:p>
            <a:p>
              <a:pPr marL="0" indent="0" algn="l"/>
              <a:endParaRPr lang="en-US" altLang="ru-RU" sz="1200" dirty="0"/>
            </a:p>
            <a:p>
              <a:pPr algn="l"/>
              <a:r>
                <a:rPr lang="en-US" sz="1200" dirty="0" smtClean="0"/>
                <a:t>where </a:t>
              </a:r>
              <a:r>
                <a:rPr lang="en-US" sz="1200" i="1" dirty="0" smtClean="0"/>
                <a:t>P</a:t>
              </a:r>
              <a:r>
                <a:rPr lang="en-US" sz="1200" baseline="-25000" dirty="0" smtClean="0"/>
                <a:t>1</a:t>
              </a:r>
              <a:r>
                <a:rPr lang="en-US" sz="1200" dirty="0"/>
                <a:t>, </a:t>
              </a:r>
              <a:r>
                <a:rPr lang="en-US" sz="1200" i="1" dirty="0"/>
                <a:t>P</a:t>
              </a:r>
              <a:r>
                <a:rPr lang="en-US" sz="1200" baseline="-25000" dirty="0"/>
                <a:t>2</a:t>
              </a:r>
              <a:r>
                <a:rPr lang="en-US" sz="1200" dirty="0"/>
                <a:t>, </a:t>
              </a:r>
              <a:r>
                <a:rPr lang="en-US" sz="1200" i="1" dirty="0"/>
                <a:t>P</a:t>
              </a:r>
              <a:r>
                <a:rPr lang="en-US" sz="1200" baseline="-25000" dirty="0"/>
                <a:t>3</a:t>
              </a:r>
              <a:r>
                <a:rPr lang="en-US" sz="1200" dirty="0"/>
                <a:t>  are amplitudes of the alternating principle stresses;</a:t>
              </a:r>
              <a:endParaRPr lang="ru-RU" sz="1200" dirty="0"/>
            </a:p>
            <a:p>
              <a:pPr marL="396000" indent="0" algn="l"/>
              <a:r>
                <a:rPr lang="en-US" sz="1200" i="1" dirty="0" err="1" smtClean="0"/>
                <a:t>S</a:t>
              </a:r>
              <a:r>
                <a:rPr lang="en-US" sz="1200" baseline="-25000" dirty="0" err="1" smtClean="0"/>
                <a:t>x</a:t>
              </a:r>
              <a:r>
                <a:rPr lang="en-US" sz="1200" dirty="0"/>
                <a:t>, </a:t>
              </a:r>
              <a:r>
                <a:rPr lang="en-US" sz="1200" i="1" dirty="0" err="1"/>
                <a:t>S</a:t>
              </a:r>
              <a:r>
                <a:rPr lang="en-US" sz="1200" baseline="-25000" dirty="0" err="1"/>
                <a:t>y</a:t>
              </a:r>
              <a:r>
                <a:rPr lang="en-US" sz="1200" dirty="0"/>
                <a:t>, </a:t>
              </a:r>
              <a:r>
                <a:rPr lang="en-US" sz="1200" i="1" dirty="0" err="1"/>
                <a:t>S</a:t>
              </a:r>
              <a:r>
                <a:rPr lang="en-US" sz="1200" baseline="-25000" dirty="0" err="1"/>
                <a:t>z</a:t>
              </a:r>
              <a:r>
                <a:rPr lang="en-US" sz="1200" dirty="0"/>
                <a:t>  are normal components of mean stress;</a:t>
              </a:r>
              <a:endParaRPr lang="ru-RU" sz="1200" dirty="0"/>
            </a:p>
            <a:p>
              <a:pPr marL="396000" indent="0" algn="l"/>
              <a:r>
                <a:rPr lang="en-US" sz="1200" i="1" dirty="0"/>
                <a:t>A</a:t>
              </a:r>
              <a:r>
                <a:rPr lang="en-US" sz="1200" dirty="0"/>
                <a:t> is material constant proportional to reversed fatigue strength;</a:t>
              </a:r>
              <a:endParaRPr lang="ru-RU" sz="1200" dirty="0"/>
            </a:p>
            <a:p>
              <a:pPr marL="396000" indent="0" algn="l"/>
              <a:r>
                <a:rPr lang="en-US" sz="1200" i="1" dirty="0"/>
                <a:t>α</a:t>
              </a:r>
              <a:r>
                <a:rPr lang="en-US" sz="1200" dirty="0"/>
                <a:t> is material constant, which gives variation of the permissible range of stress with static stress</a:t>
              </a:r>
              <a:r>
                <a:rPr lang="en-US" sz="1200" dirty="0" smtClean="0"/>
                <a:t>.</a:t>
              </a:r>
            </a:p>
            <a:p>
              <a:pPr marL="0" indent="0" algn="l"/>
              <a:r>
                <a:rPr lang="en-US" sz="1200" dirty="0"/>
                <a:t>These criteria contain a component of the </a:t>
              </a:r>
              <a:r>
                <a:rPr lang="en-US" sz="1200" dirty="0" smtClean="0"/>
                <a:t>type</a:t>
              </a:r>
            </a:p>
            <a:p>
              <a:pPr marL="0" indent="0" algn="l"/>
              <a:endParaRPr lang="en-US" altLang="ru-RU" sz="1200" dirty="0"/>
            </a:p>
            <a:p>
              <a:pPr marL="0" indent="0" algn="l"/>
              <a:endParaRPr lang="en-US" altLang="ru-RU" sz="1200" dirty="0" smtClean="0"/>
            </a:p>
            <a:p>
              <a:pPr marL="0" indent="0" algn="l"/>
              <a:r>
                <a:rPr lang="en-US" sz="1200" dirty="0"/>
                <a:t>associated with the potential energy of the change in shape. It represents doubled modulus of the sum of the principal tangential </a:t>
              </a:r>
              <a:r>
                <a:rPr lang="en-US" sz="1200" dirty="0" smtClean="0"/>
                <a:t>stresses</a:t>
              </a:r>
            </a:p>
            <a:p>
              <a:pPr marL="0" indent="0" algn="l"/>
              <a:endParaRPr lang="en-US" altLang="ru-RU" sz="1200" dirty="0"/>
            </a:p>
            <a:p>
              <a:pPr marL="0" indent="0" algn="l"/>
              <a:endParaRPr lang="en-US" altLang="ru-RU" sz="1200" dirty="0" smtClean="0"/>
            </a:p>
            <a:p>
              <a:pPr marL="0" indent="0" algn="l"/>
              <a:r>
                <a:rPr lang="en-US" altLang="ru-RU" sz="1200" dirty="0"/>
                <a:t>This component, multiplied by one or another coefficient, represents the variable component of the </a:t>
              </a:r>
              <a:r>
                <a:rPr lang="en-US" altLang="ru-RU" sz="1200" dirty="0" smtClean="0"/>
                <a:t>cycle of stresses.</a:t>
              </a:r>
            </a:p>
            <a:p>
              <a:pPr marL="0" indent="0" algn="l"/>
              <a:r>
                <a:rPr lang="en-US" altLang="ru-RU" sz="1200" dirty="0"/>
                <a:t>The hydrostatic pressure </a:t>
              </a:r>
              <a:r>
                <a:rPr lang="en-US" altLang="ru-RU" sz="1200" dirty="0" smtClean="0"/>
                <a:t>                           represents </a:t>
              </a:r>
              <a:r>
                <a:rPr lang="en-US" altLang="ru-RU" sz="1200" dirty="0"/>
                <a:t>a constant component of stresses. It associated with the potential energy of the change in volume.</a:t>
              </a:r>
            </a:p>
          </p:txBody>
        </p:sp>
        <p:graphicFrame>
          <p:nvGraphicFramePr>
            <p:cNvPr id="4" name="Объект 3"/>
            <p:cNvGraphicFramePr>
              <a:graphicFrameLocks noChangeAspect="1"/>
            </p:cNvGraphicFramePr>
            <p:nvPr>
              <p:extLst>
                <p:ext uri="{D42A27DB-BD31-4B8C-83A1-F6EECF244321}">
                  <p14:modId xmlns:p14="http://schemas.microsoft.com/office/powerpoint/2010/main" val="1401604406"/>
                </p:ext>
              </p:extLst>
            </p:nvPr>
          </p:nvGraphicFramePr>
          <p:xfrm>
            <a:off x="2570956" y="855589"/>
            <a:ext cx="4048125" cy="411306"/>
          </p:xfrm>
          <a:graphic>
            <a:graphicData uri="http://schemas.openxmlformats.org/presentationml/2006/ole">
              <mc:AlternateContent xmlns:mc="http://schemas.openxmlformats.org/markup-compatibility/2006">
                <mc:Choice xmlns:v="urn:schemas-microsoft-com:vml" Requires="v">
                  <p:oleObj spid="_x0000_s88207" name="Формула" r:id="rId3" imgW="4470120" imgH="444240" progId="Equation.3">
                    <p:embed/>
                  </p:oleObj>
                </mc:Choice>
                <mc:Fallback>
                  <p:oleObj name="Формула" r:id="rId3" imgW="4470120" imgH="444240" progId="Equation.3">
                    <p:embed/>
                    <p:pic>
                      <p:nvPicPr>
                        <p:cNvPr id="0" name="Object 1"/>
                        <p:cNvPicPr>
                          <a:picLocks noChangeAspect="1" noChangeArrowheads="1"/>
                        </p:cNvPicPr>
                        <p:nvPr/>
                      </p:nvPicPr>
                      <p:blipFill>
                        <a:blip r:embed="rId4"/>
                        <a:srcRect/>
                        <a:stretch>
                          <a:fillRect/>
                        </a:stretch>
                      </p:blipFill>
                      <p:spPr bwMode="auto">
                        <a:xfrm>
                          <a:off x="2570956" y="855589"/>
                          <a:ext cx="4048125" cy="4113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Объект 10"/>
            <p:cNvGraphicFramePr>
              <a:graphicFrameLocks noChangeAspect="1"/>
            </p:cNvGraphicFramePr>
            <p:nvPr>
              <p:extLst>
                <p:ext uri="{D42A27DB-BD31-4B8C-83A1-F6EECF244321}">
                  <p14:modId xmlns:p14="http://schemas.microsoft.com/office/powerpoint/2010/main" val="2164499167"/>
                </p:ext>
              </p:extLst>
            </p:nvPr>
          </p:nvGraphicFramePr>
          <p:xfrm>
            <a:off x="3380581" y="2303721"/>
            <a:ext cx="2428875" cy="257175"/>
          </p:xfrm>
          <a:graphic>
            <a:graphicData uri="http://schemas.openxmlformats.org/presentationml/2006/ole">
              <mc:AlternateContent xmlns:mc="http://schemas.openxmlformats.org/markup-compatibility/2006">
                <mc:Choice xmlns:v="urn:schemas-microsoft-com:vml" Requires="v">
                  <p:oleObj spid="_x0000_s88208" name="Формула" r:id="rId5" imgW="2425700" imgH="254000" progId="Equation.3">
                    <p:embed/>
                  </p:oleObj>
                </mc:Choice>
                <mc:Fallback>
                  <p:oleObj name="Формула" r:id="rId5" imgW="2425700" imgH="254000" progId="Equation.3">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0581" y="2303721"/>
                          <a:ext cx="242887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Объект 12"/>
            <p:cNvGraphicFramePr>
              <a:graphicFrameLocks noChangeAspect="1"/>
            </p:cNvGraphicFramePr>
            <p:nvPr>
              <p:extLst>
                <p:ext uri="{D42A27DB-BD31-4B8C-83A1-F6EECF244321}">
                  <p14:modId xmlns:p14="http://schemas.microsoft.com/office/powerpoint/2010/main" val="779429341"/>
                </p:ext>
              </p:extLst>
            </p:nvPr>
          </p:nvGraphicFramePr>
          <p:xfrm>
            <a:off x="3266570" y="2801866"/>
            <a:ext cx="2656898" cy="411307"/>
          </p:xfrm>
          <a:graphic>
            <a:graphicData uri="http://schemas.openxmlformats.org/presentationml/2006/ole">
              <mc:AlternateContent xmlns:mc="http://schemas.openxmlformats.org/markup-compatibility/2006">
                <mc:Choice xmlns:v="urn:schemas-microsoft-com:vml" Requires="v">
                  <p:oleObj spid="_x0000_s88209" name="Формула" r:id="rId7" imgW="2933640" imgH="444240" progId="Equation.3">
                    <p:embed/>
                  </p:oleObj>
                </mc:Choice>
                <mc:Fallback>
                  <p:oleObj name="Формула" r:id="rId7" imgW="2933640" imgH="444240" progId="Equation.3">
                    <p:embed/>
                    <p:pic>
                      <p:nvPicPr>
                        <p:cNvPr id="0" name="Object 56"/>
                        <p:cNvPicPr>
                          <a:picLocks noChangeAspect="1" noChangeArrowheads="1"/>
                        </p:cNvPicPr>
                        <p:nvPr/>
                      </p:nvPicPr>
                      <p:blipFill>
                        <a:blip r:embed="rId8"/>
                        <a:srcRect/>
                        <a:stretch>
                          <a:fillRect/>
                        </a:stretch>
                      </p:blipFill>
                      <p:spPr bwMode="auto">
                        <a:xfrm>
                          <a:off x="3266570" y="2801866"/>
                          <a:ext cx="2656898" cy="4113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Объект 14"/>
            <p:cNvGraphicFramePr>
              <a:graphicFrameLocks noChangeAspect="1"/>
            </p:cNvGraphicFramePr>
            <p:nvPr>
              <p:extLst>
                <p:ext uri="{D42A27DB-BD31-4B8C-83A1-F6EECF244321}">
                  <p14:modId xmlns:p14="http://schemas.microsoft.com/office/powerpoint/2010/main" val="2323700017"/>
                </p:ext>
              </p:extLst>
            </p:nvPr>
          </p:nvGraphicFramePr>
          <p:xfrm>
            <a:off x="1885489" y="3345711"/>
            <a:ext cx="1028700" cy="219075"/>
          </p:xfrm>
          <a:graphic>
            <a:graphicData uri="http://schemas.openxmlformats.org/presentationml/2006/ole">
              <mc:AlternateContent xmlns:mc="http://schemas.openxmlformats.org/markup-compatibility/2006">
                <mc:Choice xmlns:v="urn:schemas-microsoft-com:vml" Requires="v">
                  <p:oleObj spid="_x0000_s88210" name="Формула" r:id="rId9" imgW="1028254" imgH="215806" progId="Equation.3">
                    <p:embed/>
                  </p:oleObj>
                </mc:Choice>
                <mc:Fallback>
                  <p:oleObj name="Формула" r:id="rId9" imgW="1028254" imgH="215806" progId="Equation.3">
                    <p:embed/>
                    <p:pic>
                      <p:nvPicPr>
                        <p:cNvPr id="0" name="Object 5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85489" y="3345711"/>
                          <a:ext cx="10287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 name="TextBox 14"/>
          <p:cNvSpPr txBox="1">
            <a:spLocks noChangeArrowheads="1"/>
          </p:cNvSpPr>
          <p:nvPr/>
        </p:nvSpPr>
        <p:spPr bwMode="auto">
          <a:xfrm>
            <a:off x="288925" y="3795614"/>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smtClean="0">
                <a:solidFill>
                  <a:srgbClr val="740000"/>
                </a:solidFill>
              </a:rPr>
              <a:t>The </a:t>
            </a:r>
            <a:r>
              <a:rPr lang="en-US" altLang="ru-RU" b="1" dirty="0">
                <a:solidFill>
                  <a:srgbClr val="740000"/>
                </a:solidFill>
              </a:rPr>
              <a:t>results of calculation </a:t>
            </a:r>
            <a:r>
              <a:rPr lang="en-US" altLang="ru-RU" b="1" dirty="0" smtClean="0">
                <a:solidFill>
                  <a:srgbClr val="740000"/>
                </a:solidFill>
              </a:rPr>
              <a:t>of the criterion in the area of elliptical contact</a:t>
            </a:r>
            <a:endParaRPr lang="ru-RU" altLang="ru-RU" b="1" dirty="0">
              <a:solidFill>
                <a:srgbClr val="740000"/>
              </a:solidFill>
            </a:endParaRPr>
          </a:p>
        </p:txBody>
      </p:sp>
      <p:grpSp>
        <p:nvGrpSpPr>
          <p:cNvPr id="27" name="Группа 26"/>
          <p:cNvGrpSpPr/>
          <p:nvPr/>
        </p:nvGrpSpPr>
        <p:grpSpPr>
          <a:xfrm>
            <a:off x="745649" y="4760429"/>
            <a:ext cx="2407605" cy="1290314"/>
            <a:chOff x="23810" y="-28581"/>
            <a:chExt cx="2407721" cy="1290710"/>
          </a:xfrm>
        </p:grpSpPr>
        <p:pic>
          <p:nvPicPr>
            <p:cNvPr id="28" name="Рисунок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6819" y="358032"/>
              <a:ext cx="2284712" cy="904097"/>
            </a:xfrm>
            <a:prstGeom prst="rect">
              <a:avLst/>
            </a:prstGeom>
          </p:spPr>
        </p:pic>
        <p:sp>
          <p:nvSpPr>
            <p:cNvPr id="29" name="Надпись 2"/>
            <p:cNvSpPr txBox="1">
              <a:spLocks noChangeArrowheads="1"/>
            </p:cNvSpPr>
            <p:nvPr/>
          </p:nvSpPr>
          <p:spPr bwMode="auto">
            <a:xfrm>
              <a:off x="23810" y="-26202"/>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200" dirty="0">
                <a:effectLst/>
                <a:latin typeface="Calibri"/>
                <a:ea typeface="Calibri"/>
                <a:cs typeface="Times New Roman"/>
              </a:endParaRPr>
            </a:p>
          </p:txBody>
        </p:sp>
        <p:cxnSp>
          <p:nvCxnSpPr>
            <p:cNvPr id="30" name="AutoShape 56"/>
            <p:cNvCxnSpPr>
              <a:cxnSpLocks noChangeShapeType="1"/>
            </p:cNvCxnSpPr>
            <p:nvPr/>
          </p:nvCxnSpPr>
          <p:spPr bwMode="auto">
            <a:xfrm>
              <a:off x="185455" y="200910"/>
              <a:ext cx="158396" cy="18288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AutoShape 57"/>
            <p:cNvCxnSpPr>
              <a:cxnSpLocks noChangeShapeType="1"/>
            </p:cNvCxnSpPr>
            <p:nvPr/>
          </p:nvCxnSpPr>
          <p:spPr bwMode="auto">
            <a:xfrm>
              <a:off x="394553" y="224288"/>
              <a:ext cx="124385" cy="146803"/>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 name="AutoShape 58"/>
            <p:cNvCxnSpPr>
              <a:cxnSpLocks noChangeShapeType="1"/>
            </p:cNvCxnSpPr>
            <p:nvPr/>
          </p:nvCxnSpPr>
          <p:spPr bwMode="auto">
            <a:xfrm>
              <a:off x="543488" y="218941"/>
              <a:ext cx="71755" cy="14922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Надпись 2"/>
            <p:cNvSpPr txBox="1">
              <a:spLocks noChangeArrowheads="1"/>
            </p:cNvSpPr>
            <p:nvPr/>
          </p:nvSpPr>
          <p:spPr bwMode="auto">
            <a:xfrm>
              <a:off x="207080" y="-26199"/>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200" dirty="0">
                <a:effectLst/>
                <a:latin typeface="Calibri"/>
                <a:ea typeface="Calibri"/>
                <a:cs typeface="Times New Roman"/>
              </a:endParaRPr>
            </a:p>
          </p:txBody>
        </p:sp>
        <p:sp>
          <p:nvSpPr>
            <p:cNvPr id="34" name="Надпись 2"/>
            <p:cNvSpPr txBox="1">
              <a:spLocks noChangeArrowheads="1"/>
            </p:cNvSpPr>
            <p:nvPr/>
          </p:nvSpPr>
          <p:spPr bwMode="auto">
            <a:xfrm>
              <a:off x="378054" y="-28581"/>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3</a:t>
              </a:r>
              <a:endParaRPr lang="ru-RU" sz="1200" dirty="0">
                <a:effectLst/>
                <a:latin typeface="Calibri"/>
                <a:ea typeface="Calibri"/>
                <a:cs typeface="Times New Roman"/>
              </a:endParaRPr>
            </a:p>
          </p:txBody>
        </p:sp>
        <p:cxnSp>
          <p:nvCxnSpPr>
            <p:cNvPr id="35" name="AutoShape 58"/>
            <p:cNvCxnSpPr>
              <a:cxnSpLocks noChangeShapeType="1"/>
            </p:cNvCxnSpPr>
            <p:nvPr/>
          </p:nvCxnSpPr>
          <p:spPr bwMode="auto">
            <a:xfrm>
              <a:off x="669701" y="218941"/>
              <a:ext cx="25400" cy="14922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 name="Надпись 2"/>
            <p:cNvSpPr txBox="1">
              <a:spLocks noChangeArrowheads="1"/>
            </p:cNvSpPr>
            <p:nvPr/>
          </p:nvSpPr>
          <p:spPr bwMode="auto">
            <a:xfrm>
              <a:off x="511171" y="-26199"/>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4</a:t>
              </a:r>
              <a:endParaRPr lang="ru-RU" sz="1200" dirty="0">
                <a:effectLst/>
                <a:latin typeface="Calibri"/>
                <a:ea typeface="Calibri"/>
                <a:cs typeface="Times New Roman"/>
              </a:endParaRPr>
            </a:p>
          </p:txBody>
        </p:sp>
        <p:cxnSp>
          <p:nvCxnSpPr>
            <p:cNvPr id="37" name="AutoShape 58"/>
            <p:cNvCxnSpPr>
              <a:cxnSpLocks noChangeShapeType="1"/>
            </p:cNvCxnSpPr>
            <p:nvPr/>
          </p:nvCxnSpPr>
          <p:spPr bwMode="auto">
            <a:xfrm flipH="1">
              <a:off x="767580" y="218941"/>
              <a:ext cx="33020" cy="1485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 name="Надпись 2"/>
            <p:cNvSpPr txBox="1">
              <a:spLocks noChangeArrowheads="1"/>
            </p:cNvSpPr>
            <p:nvPr/>
          </p:nvSpPr>
          <p:spPr bwMode="auto">
            <a:xfrm>
              <a:off x="660955" y="-28581"/>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5</a:t>
              </a:r>
              <a:endParaRPr lang="ru-RU" sz="1200" dirty="0">
                <a:effectLst/>
                <a:latin typeface="Calibri"/>
                <a:ea typeface="Calibri"/>
                <a:cs typeface="Times New Roman"/>
              </a:endParaRPr>
            </a:p>
          </p:txBody>
        </p:sp>
        <p:cxnSp>
          <p:nvCxnSpPr>
            <p:cNvPr id="39" name="AutoShape 58"/>
            <p:cNvCxnSpPr>
              <a:cxnSpLocks noChangeShapeType="1"/>
            </p:cNvCxnSpPr>
            <p:nvPr/>
          </p:nvCxnSpPr>
          <p:spPr bwMode="auto">
            <a:xfrm flipH="1">
              <a:off x="811369" y="224288"/>
              <a:ext cx="87278" cy="143243"/>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 name="Надпись 2"/>
            <p:cNvSpPr txBox="1">
              <a:spLocks noChangeArrowheads="1"/>
            </p:cNvSpPr>
            <p:nvPr/>
          </p:nvSpPr>
          <p:spPr bwMode="auto">
            <a:xfrm>
              <a:off x="787123" y="-28581"/>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6</a:t>
              </a:r>
              <a:endParaRPr lang="ru-RU" sz="1200">
                <a:effectLst/>
                <a:latin typeface="Calibri"/>
                <a:ea typeface="Calibri"/>
                <a:cs typeface="Times New Roman"/>
              </a:endParaRPr>
            </a:p>
          </p:txBody>
        </p:sp>
        <p:sp>
          <p:nvSpPr>
            <p:cNvPr id="41" name="Надпись 2"/>
            <p:cNvSpPr txBox="1">
              <a:spLocks noChangeArrowheads="1"/>
            </p:cNvSpPr>
            <p:nvPr/>
          </p:nvSpPr>
          <p:spPr bwMode="auto">
            <a:xfrm>
              <a:off x="507817" y="616722"/>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1</a:t>
              </a:r>
              <a:endParaRPr lang="ru-RU" sz="1200">
                <a:effectLst/>
                <a:latin typeface="Calibri"/>
                <a:ea typeface="Calibri"/>
                <a:cs typeface="Times New Roman"/>
              </a:endParaRPr>
            </a:p>
          </p:txBody>
        </p:sp>
        <p:sp>
          <p:nvSpPr>
            <p:cNvPr id="42" name="Надпись 2"/>
            <p:cNvSpPr txBox="1">
              <a:spLocks noChangeArrowheads="1"/>
            </p:cNvSpPr>
            <p:nvPr/>
          </p:nvSpPr>
          <p:spPr bwMode="auto">
            <a:xfrm>
              <a:off x="650548" y="582071"/>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solidFill>
                    <a:srgbClr val="FFFFFF"/>
                  </a:solidFill>
                  <a:effectLst/>
                  <a:latin typeface="Times New Roman"/>
                  <a:ea typeface="Calibri"/>
                  <a:cs typeface="Times New Roman"/>
                </a:rPr>
                <a:t>2</a:t>
              </a:r>
              <a:endParaRPr lang="ru-RU" sz="1200" dirty="0">
                <a:effectLst/>
                <a:latin typeface="Calibri"/>
                <a:ea typeface="Calibri"/>
                <a:cs typeface="Times New Roman"/>
              </a:endParaRPr>
            </a:p>
          </p:txBody>
        </p:sp>
        <p:sp>
          <p:nvSpPr>
            <p:cNvPr id="43" name="Надпись 2"/>
            <p:cNvSpPr txBox="1">
              <a:spLocks noChangeArrowheads="1"/>
            </p:cNvSpPr>
            <p:nvPr/>
          </p:nvSpPr>
          <p:spPr bwMode="auto">
            <a:xfrm>
              <a:off x="769274" y="550774"/>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solidFill>
                    <a:srgbClr val="FFFFFF"/>
                  </a:solidFill>
                  <a:effectLst/>
                  <a:latin typeface="Times New Roman"/>
                  <a:ea typeface="Calibri"/>
                  <a:cs typeface="Times New Roman"/>
                </a:rPr>
                <a:t>3</a:t>
              </a:r>
              <a:endParaRPr lang="ru-RU" sz="1200" dirty="0">
                <a:effectLst/>
                <a:latin typeface="Calibri"/>
                <a:ea typeface="Calibri"/>
                <a:cs typeface="Times New Roman"/>
              </a:endParaRPr>
            </a:p>
          </p:txBody>
        </p:sp>
        <p:sp>
          <p:nvSpPr>
            <p:cNvPr id="44" name="Надпись 2"/>
            <p:cNvSpPr txBox="1">
              <a:spLocks noChangeArrowheads="1"/>
            </p:cNvSpPr>
            <p:nvPr/>
          </p:nvSpPr>
          <p:spPr bwMode="auto">
            <a:xfrm>
              <a:off x="867976" y="463145"/>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dirty="0">
                  <a:solidFill>
                    <a:srgbClr val="FFFFFF"/>
                  </a:solidFill>
                  <a:effectLst/>
                  <a:latin typeface="Times New Roman"/>
                  <a:ea typeface="Calibri"/>
                  <a:cs typeface="Times New Roman"/>
                </a:rPr>
                <a:t>4</a:t>
              </a:r>
              <a:endParaRPr lang="ru-RU" sz="1200" dirty="0">
                <a:effectLst/>
                <a:latin typeface="Calibri"/>
                <a:ea typeface="Calibri"/>
                <a:cs typeface="Times New Roman"/>
              </a:endParaRPr>
            </a:p>
          </p:txBody>
        </p:sp>
      </p:grpSp>
      <p:grpSp>
        <p:nvGrpSpPr>
          <p:cNvPr id="67" name="Группа 66"/>
          <p:cNvGrpSpPr/>
          <p:nvPr/>
        </p:nvGrpSpPr>
        <p:grpSpPr>
          <a:xfrm>
            <a:off x="3370580" y="4785823"/>
            <a:ext cx="2402840" cy="1264920"/>
            <a:chOff x="0" y="0"/>
            <a:chExt cx="2403009" cy="1265426"/>
          </a:xfrm>
        </p:grpSpPr>
        <p:pic>
          <p:nvPicPr>
            <p:cNvPr id="68" name="Рисунок 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1342" y="361860"/>
              <a:ext cx="2281667" cy="903566"/>
            </a:xfrm>
            <a:prstGeom prst="rect">
              <a:avLst/>
            </a:prstGeom>
          </p:spPr>
        </p:pic>
        <p:sp>
          <p:nvSpPr>
            <p:cNvPr id="69" name="Надпись 2"/>
            <p:cNvSpPr txBox="1">
              <a:spLocks noChangeArrowheads="1"/>
            </p:cNvSpPr>
            <p:nvPr/>
          </p:nvSpPr>
          <p:spPr bwMode="auto">
            <a:xfrm>
              <a:off x="0"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cxnSp>
          <p:nvCxnSpPr>
            <p:cNvPr id="70" name="AutoShape 56"/>
            <p:cNvCxnSpPr>
              <a:cxnSpLocks noChangeShapeType="1"/>
            </p:cNvCxnSpPr>
            <p:nvPr/>
          </p:nvCxnSpPr>
          <p:spPr bwMode="auto">
            <a:xfrm>
              <a:off x="201515" y="218849"/>
              <a:ext cx="97155" cy="1854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1" name="AutoShape 57"/>
            <p:cNvCxnSpPr>
              <a:cxnSpLocks noChangeShapeType="1"/>
            </p:cNvCxnSpPr>
            <p:nvPr/>
          </p:nvCxnSpPr>
          <p:spPr bwMode="auto">
            <a:xfrm>
              <a:off x="387862" y="218849"/>
              <a:ext cx="13144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2" name="AutoShape 58"/>
            <p:cNvCxnSpPr>
              <a:cxnSpLocks noChangeShapeType="1"/>
            </p:cNvCxnSpPr>
            <p:nvPr/>
          </p:nvCxnSpPr>
          <p:spPr bwMode="auto">
            <a:xfrm>
              <a:off x="541706" y="218849"/>
              <a:ext cx="8445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3" name="Надпись 2"/>
            <p:cNvSpPr txBox="1">
              <a:spLocks noChangeArrowheads="1"/>
            </p:cNvSpPr>
            <p:nvPr/>
          </p:nvSpPr>
          <p:spPr bwMode="auto">
            <a:xfrm>
              <a:off x="188514"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sp>
          <p:nvSpPr>
            <p:cNvPr id="74" name="Надпись 2"/>
            <p:cNvSpPr txBox="1">
              <a:spLocks noChangeArrowheads="1"/>
            </p:cNvSpPr>
            <p:nvPr/>
          </p:nvSpPr>
          <p:spPr bwMode="auto">
            <a:xfrm>
              <a:off x="370527"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75" name="AutoShape 58"/>
            <p:cNvCxnSpPr>
              <a:cxnSpLocks noChangeShapeType="1"/>
            </p:cNvCxnSpPr>
            <p:nvPr/>
          </p:nvCxnSpPr>
          <p:spPr bwMode="auto">
            <a:xfrm flipH="1">
              <a:off x="678216" y="218849"/>
              <a:ext cx="23495" cy="1485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6" name="Надпись 2"/>
            <p:cNvSpPr txBox="1">
              <a:spLocks noChangeArrowheads="1"/>
            </p:cNvSpPr>
            <p:nvPr/>
          </p:nvSpPr>
          <p:spPr bwMode="auto">
            <a:xfrm>
              <a:off x="539540"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cxnSp>
          <p:nvCxnSpPr>
            <p:cNvPr id="77" name="AutoShape 58"/>
            <p:cNvCxnSpPr>
              <a:cxnSpLocks noChangeShapeType="1"/>
            </p:cNvCxnSpPr>
            <p:nvPr/>
          </p:nvCxnSpPr>
          <p:spPr bwMode="auto">
            <a:xfrm flipH="1">
              <a:off x="738887" y="218849"/>
              <a:ext cx="9588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8" name="Надпись 2"/>
            <p:cNvSpPr txBox="1">
              <a:spLocks noChangeArrowheads="1"/>
            </p:cNvSpPr>
            <p:nvPr/>
          </p:nvSpPr>
          <p:spPr bwMode="auto">
            <a:xfrm>
              <a:off x="704218"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cxnSp>
          <p:nvCxnSpPr>
            <p:cNvPr id="79" name="AutoShape 58"/>
            <p:cNvCxnSpPr>
              <a:cxnSpLocks noChangeShapeType="1"/>
            </p:cNvCxnSpPr>
            <p:nvPr/>
          </p:nvCxnSpPr>
          <p:spPr bwMode="auto">
            <a:xfrm flipH="1">
              <a:off x="793058" y="218849"/>
              <a:ext cx="219075" cy="1485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0" name="Надпись 2"/>
            <p:cNvSpPr txBox="1">
              <a:spLocks noChangeArrowheads="1"/>
            </p:cNvSpPr>
            <p:nvPr/>
          </p:nvSpPr>
          <p:spPr bwMode="auto">
            <a:xfrm>
              <a:off x="875397"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6</a:t>
              </a:r>
              <a:endParaRPr lang="ru-RU" sz="1100">
                <a:effectLst/>
                <a:latin typeface="Calibri"/>
                <a:ea typeface="Calibri"/>
                <a:cs typeface="Times New Roman"/>
              </a:endParaRPr>
            </a:p>
          </p:txBody>
        </p:sp>
        <p:sp>
          <p:nvSpPr>
            <p:cNvPr id="81" name="Надпись 2"/>
            <p:cNvSpPr txBox="1">
              <a:spLocks noChangeArrowheads="1"/>
            </p:cNvSpPr>
            <p:nvPr/>
          </p:nvSpPr>
          <p:spPr bwMode="auto">
            <a:xfrm>
              <a:off x="472368" y="719386"/>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1</a:t>
              </a:r>
              <a:endParaRPr lang="ru-RU" sz="1100">
                <a:effectLst/>
                <a:latin typeface="Calibri"/>
                <a:ea typeface="Calibri"/>
                <a:cs typeface="Times New Roman"/>
              </a:endParaRPr>
            </a:p>
          </p:txBody>
        </p:sp>
        <p:sp>
          <p:nvSpPr>
            <p:cNvPr id="82" name="Надпись 2"/>
            <p:cNvSpPr txBox="1">
              <a:spLocks noChangeArrowheads="1"/>
            </p:cNvSpPr>
            <p:nvPr/>
          </p:nvSpPr>
          <p:spPr bwMode="auto">
            <a:xfrm>
              <a:off x="589377" y="628379"/>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2</a:t>
              </a:r>
              <a:endParaRPr lang="ru-RU" sz="1100">
                <a:effectLst/>
                <a:latin typeface="Calibri"/>
                <a:ea typeface="Calibri"/>
                <a:cs typeface="Times New Roman"/>
              </a:endParaRPr>
            </a:p>
          </p:txBody>
        </p:sp>
        <p:sp>
          <p:nvSpPr>
            <p:cNvPr id="83" name="Надпись 2"/>
            <p:cNvSpPr txBox="1">
              <a:spLocks noChangeArrowheads="1"/>
            </p:cNvSpPr>
            <p:nvPr/>
          </p:nvSpPr>
          <p:spPr bwMode="auto">
            <a:xfrm>
              <a:off x="678216" y="576375"/>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3</a:t>
              </a:r>
              <a:endParaRPr lang="ru-RU" sz="1100">
                <a:effectLst/>
                <a:latin typeface="Calibri"/>
                <a:ea typeface="Calibri"/>
                <a:cs typeface="Times New Roman"/>
              </a:endParaRPr>
            </a:p>
          </p:txBody>
        </p:sp>
        <p:sp>
          <p:nvSpPr>
            <p:cNvPr id="84" name="Надпись 2"/>
            <p:cNvSpPr txBox="1">
              <a:spLocks noChangeArrowheads="1"/>
            </p:cNvSpPr>
            <p:nvPr/>
          </p:nvSpPr>
          <p:spPr bwMode="auto">
            <a:xfrm>
              <a:off x="773557" y="530872"/>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4</a:t>
              </a:r>
              <a:endParaRPr lang="ru-RU" sz="1100">
                <a:effectLst/>
                <a:latin typeface="Calibri"/>
                <a:ea typeface="Calibri"/>
                <a:cs typeface="Times New Roman"/>
              </a:endParaRPr>
            </a:p>
          </p:txBody>
        </p:sp>
      </p:grpSp>
      <p:grpSp>
        <p:nvGrpSpPr>
          <p:cNvPr id="85" name="Группа 84"/>
          <p:cNvGrpSpPr/>
          <p:nvPr/>
        </p:nvGrpSpPr>
        <p:grpSpPr>
          <a:xfrm>
            <a:off x="5922394" y="4781491"/>
            <a:ext cx="2402840" cy="1264920"/>
            <a:chOff x="0" y="0"/>
            <a:chExt cx="2403009" cy="1265426"/>
          </a:xfrm>
        </p:grpSpPr>
        <p:pic>
          <p:nvPicPr>
            <p:cNvPr id="86" name="Рисунок 8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1342" y="361860"/>
              <a:ext cx="2281667" cy="903566"/>
            </a:xfrm>
            <a:prstGeom prst="rect">
              <a:avLst/>
            </a:prstGeom>
          </p:spPr>
        </p:pic>
        <p:sp>
          <p:nvSpPr>
            <p:cNvPr id="87" name="Надпись 2"/>
            <p:cNvSpPr txBox="1">
              <a:spLocks noChangeArrowheads="1"/>
            </p:cNvSpPr>
            <p:nvPr/>
          </p:nvSpPr>
          <p:spPr bwMode="auto">
            <a:xfrm>
              <a:off x="0"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cxnSp>
          <p:nvCxnSpPr>
            <p:cNvPr id="88" name="AutoShape 56"/>
            <p:cNvCxnSpPr>
              <a:cxnSpLocks noChangeShapeType="1"/>
            </p:cNvCxnSpPr>
            <p:nvPr/>
          </p:nvCxnSpPr>
          <p:spPr bwMode="auto">
            <a:xfrm>
              <a:off x="201515" y="218849"/>
              <a:ext cx="97155" cy="1854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AutoShape 57"/>
            <p:cNvCxnSpPr>
              <a:cxnSpLocks noChangeShapeType="1"/>
            </p:cNvCxnSpPr>
            <p:nvPr/>
          </p:nvCxnSpPr>
          <p:spPr bwMode="auto">
            <a:xfrm>
              <a:off x="387862" y="218849"/>
              <a:ext cx="13144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AutoShape 58"/>
            <p:cNvCxnSpPr>
              <a:cxnSpLocks noChangeShapeType="1"/>
            </p:cNvCxnSpPr>
            <p:nvPr/>
          </p:nvCxnSpPr>
          <p:spPr bwMode="auto">
            <a:xfrm>
              <a:off x="541706" y="218849"/>
              <a:ext cx="8445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1" name="Надпись 2"/>
            <p:cNvSpPr txBox="1">
              <a:spLocks noChangeArrowheads="1"/>
            </p:cNvSpPr>
            <p:nvPr/>
          </p:nvSpPr>
          <p:spPr bwMode="auto">
            <a:xfrm>
              <a:off x="188514"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sp>
          <p:nvSpPr>
            <p:cNvPr id="92" name="Надпись 2"/>
            <p:cNvSpPr txBox="1">
              <a:spLocks noChangeArrowheads="1"/>
            </p:cNvSpPr>
            <p:nvPr/>
          </p:nvSpPr>
          <p:spPr bwMode="auto">
            <a:xfrm>
              <a:off x="370527"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93" name="AutoShape 58"/>
            <p:cNvCxnSpPr>
              <a:cxnSpLocks noChangeShapeType="1"/>
            </p:cNvCxnSpPr>
            <p:nvPr/>
          </p:nvCxnSpPr>
          <p:spPr bwMode="auto">
            <a:xfrm flipH="1">
              <a:off x="678216" y="218849"/>
              <a:ext cx="23495" cy="1485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4" name="Надпись 2"/>
            <p:cNvSpPr txBox="1">
              <a:spLocks noChangeArrowheads="1"/>
            </p:cNvSpPr>
            <p:nvPr/>
          </p:nvSpPr>
          <p:spPr bwMode="auto">
            <a:xfrm>
              <a:off x="539540"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cxnSp>
          <p:nvCxnSpPr>
            <p:cNvPr id="95" name="AutoShape 58"/>
            <p:cNvCxnSpPr>
              <a:cxnSpLocks noChangeShapeType="1"/>
            </p:cNvCxnSpPr>
            <p:nvPr/>
          </p:nvCxnSpPr>
          <p:spPr bwMode="auto">
            <a:xfrm flipH="1">
              <a:off x="738887" y="218849"/>
              <a:ext cx="9588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6" name="Надпись 2"/>
            <p:cNvSpPr txBox="1">
              <a:spLocks noChangeArrowheads="1"/>
            </p:cNvSpPr>
            <p:nvPr/>
          </p:nvSpPr>
          <p:spPr bwMode="auto">
            <a:xfrm>
              <a:off x="704218"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cxnSp>
          <p:nvCxnSpPr>
            <p:cNvPr id="97" name="AutoShape 58"/>
            <p:cNvCxnSpPr>
              <a:cxnSpLocks noChangeShapeType="1"/>
            </p:cNvCxnSpPr>
            <p:nvPr/>
          </p:nvCxnSpPr>
          <p:spPr bwMode="auto">
            <a:xfrm flipH="1">
              <a:off x="793058" y="218849"/>
              <a:ext cx="219075" cy="1485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8" name="Надпись 2"/>
            <p:cNvSpPr txBox="1">
              <a:spLocks noChangeArrowheads="1"/>
            </p:cNvSpPr>
            <p:nvPr/>
          </p:nvSpPr>
          <p:spPr bwMode="auto">
            <a:xfrm>
              <a:off x="875397" y="0"/>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6</a:t>
              </a:r>
              <a:endParaRPr lang="ru-RU" sz="1100">
                <a:effectLst/>
                <a:latin typeface="Calibri"/>
                <a:ea typeface="Calibri"/>
                <a:cs typeface="Times New Roman"/>
              </a:endParaRPr>
            </a:p>
          </p:txBody>
        </p:sp>
        <p:sp>
          <p:nvSpPr>
            <p:cNvPr id="99" name="Надпись 2"/>
            <p:cNvSpPr txBox="1">
              <a:spLocks noChangeArrowheads="1"/>
            </p:cNvSpPr>
            <p:nvPr/>
          </p:nvSpPr>
          <p:spPr bwMode="auto">
            <a:xfrm>
              <a:off x="472368" y="719386"/>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1</a:t>
              </a:r>
              <a:endParaRPr lang="ru-RU" sz="1100">
                <a:effectLst/>
                <a:latin typeface="Calibri"/>
                <a:ea typeface="Calibri"/>
                <a:cs typeface="Times New Roman"/>
              </a:endParaRPr>
            </a:p>
          </p:txBody>
        </p:sp>
        <p:sp>
          <p:nvSpPr>
            <p:cNvPr id="100" name="Надпись 2"/>
            <p:cNvSpPr txBox="1">
              <a:spLocks noChangeArrowheads="1"/>
            </p:cNvSpPr>
            <p:nvPr/>
          </p:nvSpPr>
          <p:spPr bwMode="auto">
            <a:xfrm>
              <a:off x="589377" y="628379"/>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2</a:t>
              </a:r>
              <a:endParaRPr lang="ru-RU" sz="1100">
                <a:effectLst/>
                <a:latin typeface="Calibri"/>
                <a:ea typeface="Calibri"/>
                <a:cs typeface="Times New Roman"/>
              </a:endParaRPr>
            </a:p>
          </p:txBody>
        </p:sp>
        <p:sp>
          <p:nvSpPr>
            <p:cNvPr id="101" name="Надпись 2"/>
            <p:cNvSpPr txBox="1">
              <a:spLocks noChangeArrowheads="1"/>
            </p:cNvSpPr>
            <p:nvPr/>
          </p:nvSpPr>
          <p:spPr bwMode="auto">
            <a:xfrm>
              <a:off x="678216" y="576375"/>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3</a:t>
              </a:r>
              <a:endParaRPr lang="ru-RU" sz="1100">
                <a:effectLst/>
                <a:latin typeface="Calibri"/>
                <a:ea typeface="Calibri"/>
                <a:cs typeface="Times New Roman"/>
              </a:endParaRPr>
            </a:p>
          </p:txBody>
        </p:sp>
        <p:sp>
          <p:nvSpPr>
            <p:cNvPr id="102" name="Надпись 2"/>
            <p:cNvSpPr txBox="1">
              <a:spLocks noChangeArrowheads="1"/>
            </p:cNvSpPr>
            <p:nvPr/>
          </p:nvSpPr>
          <p:spPr bwMode="auto">
            <a:xfrm>
              <a:off x="773557" y="530872"/>
              <a:ext cx="320040" cy="262255"/>
            </a:xfrm>
            <a:prstGeom prst="rect">
              <a:avLst/>
            </a:prstGeom>
            <a:noFill/>
            <a:ln>
              <a:noFill/>
            </a:ln>
          </p:spPr>
          <p:txBody>
            <a:bodyPr rot="0" vert="horz" wrap="square" lIns="91440" tIns="45720" rIns="91440" bIns="45720" anchor="t" anchorCtr="0" upright="1">
              <a:noAutofit/>
            </a:bodyPr>
            <a:lstStyle/>
            <a:p>
              <a:pPr algn="ctr">
                <a:lnSpc>
                  <a:spcPct val="115000"/>
                </a:lnSpc>
                <a:spcAft>
                  <a:spcPts val="1000"/>
                </a:spcAft>
              </a:pPr>
              <a:r>
                <a:rPr lang="en-US" sz="1200">
                  <a:solidFill>
                    <a:srgbClr val="FFFFFF"/>
                  </a:solidFill>
                  <a:effectLst/>
                  <a:latin typeface="Times New Roman"/>
                  <a:ea typeface="Calibri"/>
                  <a:cs typeface="Times New Roman"/>
                </a:rPr>
                <a:t>4</a:t>
              </a:r>
              <a:endParaRPr lang="ru-RU" sz="1100">
                <a:effectLst/>
                <a:latin typeface="Calibri"/>
                <a:ea typeface="Calibri"/>
                <a:cs typeface="Times New Roman"/>
              </a:endParaRPr>
            </a:p>
          </p:txBody>
        </p:sp>
      </p:grpSp>
      <p:grpSp>
        <p:nvGrpSpPr>
          <p:cNvPr id="103" name="Группа 102"/>
          <p:cNvGrpSpPr/>
          <p:nvPr/>
        </p:nvGrpSpPr>
        <p:grpSpPr>
          <a:xfrm>
            <a:off x="288925" y="4103391"/>
            <a:ext cx="8612188" cy="830997"/>
            <a:chOff x="288925" y="563960"/>
            <a:chExt cx="8612188" cy="830997"/>
          </a:xfrm>
        </p:grpSpPr>
        <p:sp>
          <p:nvSpPr>
            <p:cNvPr id="104" name="TextBox 18"/>
            <p:cNvSpPr txBox="1">
              <a:spLocks noChangeArrowheads="1"/>
            </p:cNvSpPr>
            <p:nvPr/>
          </p:nvSpPr>
          <p:spPr bwMode="auto">
            <a:xfrm>
              <a:off x="288925" y="563960"/>
              <a:ext cx="86121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dirty="0"/>
                <a:t>The normal force was assumed equal to 120 </a:t>
              </a:r>
              <a:r>
                <a:rPr lang="en-US" altLang="ru-RU" sz="1200" dirty="0" err="1"/>
                <a:t>kN</a:t>
              </a:r>
              <a:r>
                <a:rPr lang="en-US" altLang="ru-RU" sz="1200" dirty="0"/>
                <a:t> and the maximum pressure was 1000 </a:t>
              </a:r>
              <a:r>
                <a:rPr lang="en-US" altLang="ru-RU" sz="1200" dirty="0" err="1"/>
                <a:t>MPa</a:t>
              </a:r>
              <a:r>
                <a:rPr lang="en-US" altLang="ru-RU" sz="1200" dirty="0"/>
                <a:t> for all variants</a:t>
              </a:r>
              <a:r>
                <a:rPr lang="en-US" altLang="ru-RU" sz="1200" dirty="0" smtClean="0"/>
                <a:t>. </a:t>
              </a:r>
              <a:r>
                <a:rPr lang="en-US" altLang="ru-RU" sz="1200" dirty="0"/>
                <a:t>The eccentricity of the contact </a:t>
              </a:r>
              <a:r>
                <a:rPr lang="en-US" altLang="ru-RU" sz="1200" dirty="0" smtClean="0"/>
                <a:t>ellipse                     </a:t>
              </a:r>
              <a:r>
                <a:rPr lang="en-US" altLang="ru-RU" sz="1200" dirty="0"/>
                <a:t>was varied, where </a:t>
              </a:r>
              <a:r>
                <a:rPr lang="en-US" altLang="ru-RU" sz="1200" i="1" dirty="0"/>
                <a:t>β</a:t>
              </a:r>
              <a:r>
                <a:rPr lang="en-US" altLang="ru-RU" sz="1200" dirty="0"/>
                <a:t> = </a:t>
              </a:r>
              <a:r>
                <a:rPr lang="en-US" altLang="ru-RU" sz="1200" i="1" dirty="0"/>
                <a:t>b</a:t>
              </a:r>
              <a:r>
                <a:rPr lang="en-US" altLang="ru-RU" sz="1200" dirty="0"/>
                <a:t>/</a:t>
              </a:r>
              <a:r>
                <a:rPr lang="en-US" altLang="ru-RU" sz="1200" i="1" dirty="0"/>
                <a:t>a</a:t>
              </a:r>
              <a:r>
                <a:rPr lang="en-US" altLang="ru-RU" sz="1200" dirty="0"/>
                <a:t>. Also the friction coefficient </a:t>
              </a:r>
              <a:r>
                <a:rPr lang="en-US" altLang="ru-RU" sz="1200" i="1" dirty="0"/>
                <a:t>f</a:t>
              </a:r>
              <a:r>
                <a:rPr lang="en-US" altLang="ru-RU" sz="1200" dirty="0"/>
                <a:t> was varied</a:t>
              </a:r>
              <a:r>
                <a:rPr lang="en-US" altLang="ru-RU" sz="1200" dirty="0" smtClean="0"/>
                <a:t>.</a:t>
              </a:r>
            </a:p>
            <a:p>
              <a:pPr marL="0" indent="0" algn="l"/>
              <a:r>
                <a:rPr lang="en-US" altLang="ru-RU" sz="1200" dirty="0"/>
                <a:t>The zero values of the criterion are obtained on the contact surface inside contact patch and for the entire area located below the contact patch.</a:t>
              </a:r>
            </a:p>
          </p:txBody>
        </p:sp>
        <p:graphicFrame>
          <p:nvGraphicFramePr>
            <p:cNvPr id="105" name="Объект 104"/>
            <p:cNvGraphicFramePr>
              <a:graphicFrameLocks noChangeAspect="1"/>
            </p:cNvGraphicFramePr>
            <p:nvPr>
              <p:extLst>
                <p:ext uri="{D42A27DB-BD31-4B8C-83A1-F6EECF244321}">
                  <p14:modId xmlns:p14="http://schemas.microsoft.com/office/powerpoint/2010/main" val="601113987"/>
                </p:ext>
              </p:extLst>
            </p:nvPr>
          </p:nvGraphicFramePr>
          <p:xfrm>
            <a:off x="807861" y="742022"/>
            <a:ext cx="751304" cy="270757"/>
          </p:xfrm>
          <a:graphic>
            <a:graphicData uri="http://schemas.openxmlformats.org/presentationml/2006/ole">
              <mc:AlternateContent xmlns:mc="http://schemas.openxmlformats.org/markup-compatibility/2006">
                <mc:Choice xmlns:v="urn:schemas-microsoft-com:vml" Requires="v">
                  <p:oleObj spid="_x0000_s88211" name="Формула" r:id="rId13" imgW="850680" imgH="304560" progId="Equation.3">
                    <p:embed/>
                  </p:oleObj>
                </mc:Choice>
                <mc:Fallback>
                  <p:oleObj name="Формула" r:id="rId13" imgW="850680" imgH="3045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7861" y="742022"/>
                          <a:ext cx="751304" cy="270757"/>
                        </a:xfrm>
                        <a:prstGeom prst="rect">
                          <a:avLst/>
                        </a:prstGeom>
                        <a:noFill/>
                        <a:ln>
                          <a:noFill/>
                        </a:ln>
                      </p:spPr>
                    </p:pic>
                  </p:oleObj>
                </mc:Fallback>
              </mc:AlternateContent>
            </a:graphicData>
          </a:graphic>
        </p:graphicFrame>
      </p:grpSp>
      <p:sp>
        <p:nvSpPr>
          <p:cNvPr id="107" name="TextBox 18"/>
          <p:cNvSpPr txBox="1">
            <a:spLocks noChangeArrowheads="1"/>
          </p:cNvSpPr>
          <p:nvPr/>
        </p:nvSpPr>
        <p:spPr bwMode="auto">
          <a:xfrm>
            <a:off x="868653" y="6046411"/>
            <a:ext cx="22846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r>
              <a:rPr lang="en-US" altLang="ru-RU" sz="1200" i="1" dirty="0" smtClean="0"/>
              <a:t>e</a:t>
            </a:r>
            <a:r>
              <a:rPr lang="en-US" altLang="ru-RU" sz="1200" dirty="0" smtClean="0"/>
              <a:t> = 0.2; </a:t>
            </a:r>
            <a:r>
              <a:rPr lang="en-US" altLang="ru-RU" sz="1200" i="1" dirty="0" smtClean="0"/>
              <a:t>f</a:t>
            </a:r>
            <a:r>
              <a:rPr lang="en-US" altLang="ru-RU" sz="1200" dirty="0" smtClean="0"/>
              <a:t> = 0.0;</a:t>
            </a:r>
          </a:p>
          <a:p>
            <a:pPr marL="0" indent="0"/>
            <a:r>
              <a:rPr lang="en-US" altLang="ru-RU" sz="1200" dirty="0" smtClean="0"/>
              <a:t>Maximum value is 42 </a:t>
            </a:r>
            <a:r>
              <a:rPr lang="en-US" altLang="ru-RU" sz="1200" dirty="0" err="1" smtClean="0"/>
              <a:t>MPa</a:t>
            </a:r>
            <a:endParaRPr lang="en-US" altLang="ru-RU" sz="1200" dirty="0"/>
          </a:p>
        </p:txBody>
      </p:sp>
      <p:sp>
        <p:nvSpPr>
          <p:cNvPr id="109" name="TextBox 18"/>
          <p:cNvSpPr txBox="1">
            <a:spLocks noChangeArrowheads="1"/>
          </p:cNvSpPr>
          <p:nvPr/>
        </p:nvSpPr>
        <p:spPr bwMode="auto">
          <a:xfrm>
            <a:off x="3488818" y="6046410"/>
            <a:ext cx="22846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r>
              <a:rPr lang="en-US" altLang="ru-RU" sz="1200" i="1" dirty="0" smtClean="0"/>
              <a:t>e</a:t>
            </a:r>
            <a:r>
              <a:rPr lang="en-US" altLang="ru-RU" sz="1200" dirty="0" smtClean="0"/>
              <a:t> = 0.2; </a:t>
            </a:r>
            <a:r>
              <a:rPr lang="en-US" altLang="ru-RU" sz="1200" i="1" dirty="0" smtClean="0"/>
              <a:t>f</a:t>
            </a:r>
            <a:r>
              <a:rPr lang="en-US" altLang="ru-RU" sz="1200" dirty="0" smtClean="0"/>
              <a:t> = 0.17;</a:t>
            </a:r>
          </a:p>
          <a:p>
            <a:pPr marL="0" indent="0"/>
            <a:r>
              <a:rPr lang="en-US" altLang="ru-RU" sz="1200" dirty="0" smtClean="0"/>
              <a:t>Maximum value is 62 </a:t>
            </a:r>
            <a:r>
              <a:rPr lang="en-US" altLang="ru-RU" sz="1200" dirty="0" err="1" smtClean="0"/>
              <a:t>MPa</a:t>
            </a:r>
            <a:endParaRPr lang="en-US" altLang="ru-RU" sz="1200" dirty="0"/>
          </a:p>
        </p:txBody>
      </p:sp>
      <p:sp>
        <p:nvSpPr>
          <p:cNvPr id="110" name="TextBox 18"/>
          <p:cNvSpPr txBox="1">
            <a:spLocks noChangeArrowheads="1"/>
          </p:cNvSpPr>
          <p:nvPr/>
        </p:nvSpPr>
        <p:spPr bwMode="auto">
          <a:xfrm>
            <a:off x="6043727" y="6050743"/>
            <a:ext cx="22846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r>
              <a:rPr lang="en-US" altLang="ru-RU" sz="1200" i="1" dirty="0" smtClean="0"/>
              <a:t>e</a:t>
            </a:r>
            <a:r>
              <a:rPr lang="en-US" altLang="ru-RU" sz="1200" dirty="0" smtClean="0"/>
              <a:t> = 0.2; </a:t>
            </a:r>
            <a:r>
              <a:rPr lang="en-US" altLang="ru-RU" sz="1200" i="1" dirty="0" smtClean="0"/>
              <a:t>f</a:t>
            </a:r>
            <a:r>
              <a:rPr lang="en-US" altLang="ru-RU" sz="1200" dirty="0" smtClean="0"/>
              <a:t> = 0.3;</a:t>
            </a:r>
          </a:p>
          <a:p>
            <a:pPr marL="0" indent="0"/>
            <a:r>
              <a:rPr lang="en-US" altLang="ru-RU" sz="1200" dirty="0" smtClean="0"/>
              <a:t>Maximum value is 82 </a:t>
            </a:r>
            <a:r>
              <a:rPr lang="en-US" altLang="ru-RU" sz="1200" dirty="0" err="1" smtClean="0"/>
              <a:t>MPa</a:t>
            </a:r>
            <a:endParaRPr lang="en-US" altLang="ru-RU" sz="1200" dirty="0"/>
          </a:p>
        </p:txBody>
      </p:sp>
    </p:spTree>
    <p:extLst>
      <p:ext uri="{BB962C8B-B14F-4D97-AF65-F5344CB8AC3E}">
        <p14:creationId xmlns:p14="http://schemas.microsoft.com/office/powerpoint/2010/main" val="8335314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Criterion of specific </a:t>
            </a:r>
            <a:r>
              <a:rPr lang="en-US" kern="0" dirty="0">
                <a:effectLst>
                  <a:outerShdw blurRad="38100" dist="38100" dir="2700000" algn="tl">
                    <a:srgbClr val="000000">
                      <a:alpha val="43137"/>
                    </a:srgbClr>
                  </a:outerShdw>
                </a:effectLst>
              </a:rPr>
              <a:t>potential energy of deformation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7"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0" name="Rectangle 3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3" name="Rectangle 4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28" name="Группа 27"/>
          <p:cNvGrpSpPr/>
          <p:nvPr/>
        </p:nvGrpSpPr>
        <p:grpSpPr>
          <a:xfrm>
            <a:off x="288925" y="563960"/>
            <a:ext cx="8612188" cy="6186309"/>
            <a:chOff x="288925" y="563960"/>
            <a:chExt cx="8612188" cy="6186309"/>
          </a:xfrm>
        </p:grpSpPr>
        <p:sp>
          <p:nvSpPr>
            <p:cNvPr id="9" name="TextBox 18"/>
            <p:cNvSpPr txBox="1">
              <a:spLocks noChangeArrowheads="1"/>
            </p:cNvSpPr>
            <p:nvPr/>
          </p:nvSpPr>
          <p:spPr bwMode="auto">
            <a:xfrm>
              <a:off x="288925" y="563960"/>
              <a:ext cx="8612188"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We propose the RCF criterion, which obtained on the basis of the two components of the specific strain energy</a:t>
              </a:r>
              <a:r>
                <a:rPr lang="en-US" sz="1200" dirty="0" smtClean="0"/>
                <a:t>.</a:t>
              </a:r>
            </a:p>
            <a:p>
              <a:pPr marL="0" indent="0" algn="l"/>
              <a:r>
                <a:rPr lang="en-US" altLang="ru-RU" sz="1200" dirty="0"/>
                <a:t>The specific strain energy is used as a criterion for evaluating the strength at a point of a solid body. The criterion theories of strength are constructed according to the following scheme. An expression for the specific strain energy for a </a:t>
              </a:r>
              <a:r>
                <a:rPr lang="en-US" altLang="ru-RU" sz="1200" dirty="0" err="1"/>
                <a:t>multiaxial</a:t>
              </a:r>
              <a:r>
                <a:rPr lang="en-US" altLang="ru-RU" sz="1200" dirty="0"/>
                <a:t> stress state is written. A uniaxial stress state, which equivalent to the </a:t>
              </a:r>
              <a:r>
                <a:rPr lang="en-US" altLang="ru-RU" sz="1200" dirty="0" err="1"/>
                <a:t>multiaxial</a:t>
              </a:r>
              <a:r>
                <a:rPr lang="en-US" altLang="ru-RU" sz="1200" dirty="0"/>
                <a:t> stress state is defined. The expressions for the specific strain energies for these two states are equated and expressions for the criterion are obtaining</a:t>
              </a:r>
              <a:r>
                <a:rPr lang="en-US" altLang="ru-RU" sz="1200" dirty="0" smtClean="0"/>
                <a:t>.</a:t>
              </a:r>
            </a:p>
            <a:p>
              <a:pPr marL="0" indent="0" algn="l"/>
              <a:r>
                <a:rPr lang="en-US" altLang="ru-RU" sz="1200" dirty="0"/>
                <a:t>The specific strain energy in the case of the </a:t>
              </a:r>
              <a:r>
                <a:rPr lang="en-US" altLang="ru-RU" sz="1200" dirty="0" err="1"/>
                <a:t>multiaxial</a:t>
              </a:r>
              <a:r>
                <a:rPr lang="en-US" altLang="ru-RU" sz="1200" dirty="0"/>
                <a:t> stress state is </a:t>
              </a:r>
              <a:r>
                <a:rPr lang="en-US" altLang="ru-RU" sz="1200" dirty="0" smtClean="0"/>
                <a:t>equal</a:t>
              </a:r>
            </a:p>
            <a:p>
              <a:pPr marL="0" indent="0" algn="l"/>
              <a:endParaRPr lang="en-US" altLang="ru-RU" sz="1200" dirty="0"/>
            </a:p>
            <a:p>
              <a:pPr marL="0" indent="0" algn="l"/>
              <a:endParaRPr lang="en-US" altLang="ru-RU" sz="1200" dirty="0" smtClean="0"/>
            </a:p>
            <a:p>
              <a:pPr marL="0" indent="0" algn="l"/>
              <a:endParaRPr lang="en-US" altLang="ru-RU" sz="1200" dirty="0"/>
            </a:p>
            <a:p>
              <a:pPr marL="0" indent="0" algn="l"/>
              <a:r>
                <a:rPr lang="en-US" sz="1200" dirty="0" smtClean="0"/>
                <a:t>where </a:t>
              </a:r>
              <a:r>
                <a:rPr lang="ru-RU" sz="1200" i="1" dirty="0" smtClean="0"/>
                <a:t>σ</a:t>
              </a:r>
              <a:r>
                <a:rPr lang="en-US" sz="1200" baseline="-25000" dirty="0"/>
                <a:t>1</a:t>
              </a:r>
              <a:r>
                <a:rPr lang="en-US" sz="1200" dirty="0"/>
                <a:t>,</a:t>
              </a:r>
              <a:r>
                <a:rPr lang="en-US" sz="1200" baseline="-25000" dirty="0"/>
                <a:t> </a:t>
              </a:r>
              <a:r>
                <a:rPr lang="ru-RU" sz="1200" i="1" dirty="0"/>
                <a:t>σ</a:t>
              </a:r>
              <a:r>
                <a:rPr lang="en-US" sz="1200" baseline="-25000" dirty="0"/>
                <a:t>2</a:t>
              </a:r>
              <a:r>
                <a:rPr lang="en-US" sz="1200" dirty="0"/>
                <a:t>, </a:t>
              </a:r>
              <a:r>
                <a:rPr lang="ru-RU" sz="1200" i="1" dirty="0"/>
                <a:t>σ</a:t>
              </a:r>
              <a:r>
                <a:rPr lang="en-US" sz="1200" baseline="-25000" dirty="0" smtClean="0"/>
                <a:t>3</a:t>
              </a:r>
              <a:r>
                <a:rPr lang="en-US" sz="1200" dirty="0" smtClean="0"/>
                <a:t> are </a:t>
              </a:r>
              <a:r>
                <a:rPr lang="en-US" sz="1200" dirty="0"/>
                <a:t>the principal </a:t>
              </a:r>
              <a:r>
                <a:rPr lang="en-US" sz="1200" dirty="0" smtClean="0"/>
                <a:t>stresses; </a:t>
              </a:r>
              <a:r>
                <a:rPr lang="ru-RU" sz="1200" i="1" dirty="0" smtClean="0"/>
                <a:t>Е</a:t>
              </a:r>
              <a:r>
                <a:rPr lang="en-US" sz="1200" dirty="0" smtClean="0"/>
                <a:t> is </a:t>
              </a:r>
              <a:r>
                <a:rPr lang="en-US" sz="1200" dirty="0"/>
                <a:t>tensile modulus; </a:t>
              </a:r>
              <a:r>
                <a:rPr lang="ru-RU" sz="1200" i="1" dirty="0"/>
                <a:t>ν</a:t>
              </a:r>
              <a:r>
                <a:rPr lang="en-US" sz="1200" dirty="0"/>
                <a:t> </a:t>
              </a:r>
              <a:r>
                <a:rPr lang="en-US" sz="1200" dirty="0" smtClean="0"/>
                <a:t>is </a:t>
              </a:r>
              <a:r>
                <a:rPr lang="en-US" sz="1200" dirty="0"/>
                <a:t>Poisson's ratio</a:t>
              </a:r>
              <a:r>
                <a:rPr lang="en-US" sz="1200" dirty="0" smtClean="0"/>
                <a:t>.</a:t>
              </a:r>
            </a:p>
            <a:p>
              <a:pPr marL="0" indent="0" algn="l"/>
              <a:r>
                <a:rPr lang="en-US" altLang="ru-RU" sz="1200" dirty="0"/>
                <a:t>In case of the uniaxial stress </a:t>
              </a:r>
              <a:r>
                <a:rPr lang="en-US" altLang="ru-RU" sz="1200" dirty="0" smtClean="0"/>
                <a:t>state</a:t>
              </a:r>
            </a:p>
            <a:p>
              <a:pPr marL="0" indent="0" algn="l"/>
              <a:endParaRPr lang="en-US" altLang="ru-RU" sz="1200" dirty="0"/>
            </a:p>
            <a:p>
              <a:pPr marL="0" indent="0" algn="l"/>
              <a:endParaRPr lang="en-US" altLang="ru-RU" sz="1200" dirty="0" smtClean="0"/>
            </a:p>
            <a:p>
              <a:pPr marL="0" indent="0" algn="l"/>
              <a:r>
                <a:rPr lang="en-US" sz="1200" dirty="0" smtClean="0"/>
                <a:t>where </a:t>
              </a:r>
              <a:r>
                <a:rPr lang="ru-RU" sz="1200" i="1" dirty="0"/>
                <a:t>σ</a:t>
              </a:r>
              <a:r>
                <a:rPr lang="en-US" sz="1200" i="1" baseline="-25000" dirty="0"/>
                <a:t>tens</a:t>
              </a:r>
              <a:r>
                <a:rPr lang="en-US" sz="1200" dirty="0"/>
                <a:t> is </a:t>
              </a:r>
              <a:r>
                <a:rPr lang="en-US" sz="1200" dirty="0" smtClean="0"/>
                <a:t>normal </a:t>
              </a:r>
              <a:r>
                <a:rPr lang="en-US" sz="1200" dirty="0"/>
                <a:t>stress under uniaxial </a:t>
              </a:r>
              <a:r>
                <a:rPr lang="en-US" sz="1200" dirty="0" smtClean="0"/>
                <a:t>tension.</a:t>
              </a:r>
            </a:p>
            <a:p>
              <a:pPr marL="0" indent="0" algn="l"/>
              <a:r>
                <a:rPr lang="en-US" altLang="ru-RU" sz="1200" dirty="0"/>
                <a:t>Equating expressions (1) and (2), we obtain the </a:t>
              </a:r>
              <a:r>
                <a:rPr lang="en-US" altLang="ru-RU" sz="1200" dirty="0" smtClean="0"/>
                <a:t>criterion</a:t>
              </a:r>
            </a:p>
            <a:p>
              <a:pPr marL="0" indent="0" algn="l"/>
              <a:endParaRPr lang="en-US" altLang="ru-RU" sz="1200" dirty="0"/>
            </a:p>
            <a:p>
              <a:pPr marL="0" indent="0" algn="l"/>
              <a:endParaRPr lang="en-US" altLang="ru-RU" sz="1200" dirty="0" smtClean="0"/>
            </a:p>
            <a:p>
              <a:pPr marL="0" indent="0" algn="l"/>
              <a:r>
                <a:rPr lang="en-US" altLang="ru-RU" sz="1200" dirty="0"/>
                <a:t>The stress state at the point can be divided into two states: one causes a change of the shape of the selected element; the other causes a change of its volume. The second state is represented by three components equal to the hydrostatic </a:t>
              </a:r>
              <a:r>
                <a:rPr lang="en-US" altLang="ru-RU" sz="1200" dirty="0" smtClean="0"/>
                <a:t>pressure</a:t>
              </a:r>
            </a:p>
            <a:p>
              <a:pPr marL="0" indent="0" algn="l"/>
              <a:endParaRPr lang="en-US" altLang="ru-RU" sz="1200" dirty="0"/>
            </a:p>
            <a:p>
              <a:pPr marL="0" indent="0" algn="l"/>
              <a:endParaRPr lang="en-US" altLang="ru-RU" sz="1200" dirty="0" smtClean="0"/>
            </a:p>
            <a:p>
              <a:pPr marL="0" indent="0" algn="l"/>
              <a:endParaRPr lang="en-US" altLang="ru-RU" sz="1200" dirty="0" smtClean="0"/>
            </a:p>
            <a:p>
              <a:pPr marL="0" indent="0" algn="l"/>
              <a:r>
                <a:rPr lang="en-US" altLang="ru-RU" sz="1200" dirty="0"/>
                <a:t>In accordance with this division, the energy of change of </a:t>
              </a:r>
              <a:r>
                <a:rPr lang="en-US" altLang="ru-RU" sz="1200" dirty="0" smtClean="0"/>
                <a:t>the shape is</a:t>
              </a:r>
            </a:p>
            <a:p>
              <a:pPr marL="0" indent="0" algn="l"/>
              <a:endParaRPr lang="en-US" altLang="ru-RU" sz="1200" dirty="0"/>
            </a:p>
            <a:p>
              <a:pPr marL="0" indent="0" algn="l"/>
              <a:endParaRPr lang="en-US" altLang="ru-RU" sz="1200" dirty="0" smtClean="0"/>
            </a:p>
            <a:p>
              <a:pPr marL="0" indent="0" algn="l"/>
              <a:endParaRPr lang="en-US" altLang="ru-RU" sz="1200" dirty="0"/>
            </a:p>
            <a:p>
              <a:pPr marL="0" indent="0" algn="l"/>
              <a:r>
                <a:rPr lang="en-US" sz="1200" dirty="0"/>
                <a:t>and energy of change of </a:t>
              </a:r>
              <a:r>
                <a:rPr lang="en-US" sz="1200" dirty="0" smtClean="0"/>
                <a:t>the volume is</a:t>
              </a:r>
            </a:p>
            <a:p>
              <a:pPr marL="0" indent="0" algn="l"/>
              <a:endParaRPr lang="en-US" altLang="ru-RU" sz="1200" dirty="0"/>
            </a:p>
            <a:p>
              <a:pPr marL="0" indent="0" algn="l"/>
              <a:endParaRPr lang="en-US" altLang="ru-RU" sz="1200" dirty="0"/>
            </a:p>
            <a:p>
              <a:pPr marL="1080000" indent="0" algn="l"/>
              <a:r>
                <a:rPr lang="en-US" altLang="ru-RU" sz="1200" dirty="0"/>
                <a:t>By using this approach, taking into account that in the case of all-round </a:t>
              </a:r>
              <a:r>
                <a:rPr lang="en-US" altLang="ru-RU" sz="1200" dirty="0" smtClean="0"/>
                <a:t>compression </a:t>
              </a:r>
              <a:r>
                <a:rPr lang="en-US" altLang="ru-RU" sz="1200" dirty="0"/>
                <a:t>the bodies are not destroyed, </a:t>
              </a:r>
              <a:r>
                <a:rPr lang="en-US" altLang="ru-RU" sz="1200" dirty="0" err="1"/>
                <a:t>Mises</a:t>
              </a:r>
              <a:r>
                <a:rPr lang="en-US" altLang="ru-RU" sz="1200" dirty="0"/>
                <a:t> excluded the energy of change of the volume from consideration and obtained the criterion that takes into account the energy of change of the shape.</a:t>
              </a:r>
            </a:p>
          </p:txBody>
        </p:sp>
        <p:graphicFrame>
          <p:nvGraphicFramePr>
            <p:cNvPr id="4" name="Объект 3"/>
            <p:cNvGraphicFramePr>
              <a:graphicFrameLocks noChangeAspect="1"/>
            </p:cNvGraphicFramePr>
            <p:nvPr>
              <p:extLst>
                <p:ext uri="{D42A27DB-BD31-4B8C-83A1-F6EECF244321}">
                  <p14:modId xmlns:p14="http://schemas.microsoft.com/office/powerpoint/2010/main" val="1668252409"/>
                </p:ext>
              </p:extLst>
            </p:nvPr>
          </p:nvGraphicFramePr>
          <p:xfrm>
            <a:off x="2998375" y="1780579"/>
            <a:ext cx="3193288" cy="400566"/>
          </p:xfrm>
          <a:graphic>
            <a:graphicData uri="http://schemas.openxmlformats.org/presentationml/2006/ole">
              <mc:AlternateContent xmlns:mc="http://schemas.openxmlformats.org/markup-compatibility/2006">
                <mc:Choice xmlns:v="urn:schemas-microsoft-com:vml" Requires="v">
                  <p:oleObj spid="_x0000_s83693" name="Формула" r:id="rId3" imgW="3606480" imgH="444240" progId="Equation.3">
                    <p:embed/>
                  </p:oleObj>
                </mc:Choice>
                <mc:Fallback>
                  <p:oleObj name="Формула" r:id="rId3" imgW="3606480" imgH="444240" progId="Equation.3">
                    <p:embed/>
                    <p:pic>
                      <p:nvPicPr>
                        <p:cNvPr id="0" name="Object 1"/>
                        <p:cNvPicPr>
                          <a:picLocks noChangeAspect="1" noChangeArrowheads="1"/>
                        </p:cNvPicPr>
                        <p:nvPr/>
                      </p:nvPicPr>
                      <p:blipFill>
                        <a:blip r:embed="rId4"/>
                        <a:srcRect/>
                        <a:stretch>
                          <a:fillRect/>
                        </a:stretch>
                      </p:blipFill>
                      <p:spPr bwMode="auto">
                        <a:xfrm>
                          <a:off x="2998375" y="1780579"/>
                          <a:ext cx="3193288" cy="400566"/>
                        </a:xfrm>
                        <a:prstGeom prst="rect">
                          <a:avLst/>
                        </a:prstGeom>
                        <a:noFill/>
                      </p:spPr>
                    </p:pic>
                  </p:oleObj>
                </mc:Fallback>
              </mc:AlternateContent>
            </a:graphicData>
          </a:graphic>
        </p:graphicFrame>
        <p:sp>
          <p:nvSpPr>
            <p:cNvPr id="12" name="TextBox 18"/>
            <p:cNvSpPr txBox="1">
              <a:spLocks noChangeArrowheads="1"/>
            </p:cNvSpPr>
            <p:nvPr/>
          </p:nvSpPr>
          <p:spPr bwMode="auto">
            <a:xfrm>
              <a:off x="8530452" y="1842363"/>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a:t>
              </a:r>
              <a:endParaRPr lang="en-US" altLang="ru-RU" sz="1200" dirty="0"/>
            </a:p>
          </p:txBody>
        </p:sp>
        <p:graphicFrame>
          <p:nvGraphicFramePr>
            <p:cNvPr id="11" name="Объект 10"/>
            <p:cNvGraphicFramePr>
              <a:graphicFrameLocks noChangeAspect="1"/>
            </p:cNvGraphicFramePr>
            <p:nvPr>
              <p:extLst>
                <p:ext uri="{D42A27DB-BD31-4B8C-83A1-F6EECF244321}">
                  <p14:modId xmlns:p14="http://schemas.microsoft.com/office/powerpoint/2010/main" val="3703179735"/>
                </p:ext>
              </p:extLst>
            </p:nvPr>
          </p:nvGraphicFramePr>
          <p:xfrm>
            <a:off x="4136682" y="2571621"/>
            <a:ext cx="870636" cy="382919"/>
          </p:xfrm>
          <a:graphic>
            <a:graphicData uri="http://schemas.openxmlformats.org/presentationml/2006/ole">
              <mc:AlternateContent xmlns:mc="http://schemas.openxmlformats.org/markup-compatibility/2006">
                <mc:Choice xmlns:v="urn:schemas-microsoft-com:vml" Requires="v">
                  <p:oleObj spid="_x0000_s83694" name="Формула" r:id="rId5" imgW="1028520" imgH="444240" progId="Equation.3">
                    <p:embed/>
                  </p:oleObj>
                </mc:Choice>
                <mc:Fallback>
                  <p:oleObj name="Формула" r:id="rId5" imgW="1028520" imgH="444240" progId="Equation.3">
                    <p:embed/>
                    <p:pic>
                      <p:nvPicPr>
                        <p:cNvPr id="0" name="Object 6"/>
                        <p:cNvPicPr>
                          <a:picLocks noChangeAspect="1" noChangeArrowheads="1"/>
                        </p:cNvPicPr>
                        <p:nvPr/>
                      </p:nvPicPr>
                      <p:blipFill>
                        <a:blip r:embed="rId6"/>
                        <a:srcRect/>
                        <a:stretch>
                          <a:fillRect/>
                        </a:stretch>
                      </p:blipFill>
                      <p:spPr bwMode="auto">
                        <a:xfrm>
                          <a:off x="4136682" y="2571621"/>
                          <a:ext cx="870636" cy="382919"/>
                        </a:xfrm>
                        <a:prstGeom prst="rect">
                          <a:avLst/>
                        </a:prstGeom>
                        <a:noFill/>
                      </p:spPr>
                    </p:pic>
                  </p:oleObj>
                </mc:Fallback>
              </mc:AlternateContent>
            </a:graphicData>
          </a:graphic>
        </p:graphicFrame>
        <p:sp>
          <p:nvSpPr>
            <p:cNvPr id="15" name="TextBox 18"/>
            <p:cNvSpPr txBox="1">
              <a:spLocks noChangeArrowheads="1"/>
            </p:cNvSpPr>
            <p:nvPr/>
          </p:nvSpPr>
          <p:spPr bwMode="auto">
            <a:xfrm>
              <a:off x="8530451" y="2604391"/>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(2)</a:t>
              </a:r>
              <a:endParaRPr lang="en-US" altLang="ru-RU" sz="1200" dirty="0"/>
            </a:p>
          </p:txBody>
        </p:sp>
        <p:graphicFrame>
          <p:nvGraphicFramePr>
            <p:cNvPr id="14" name="Объект 13"/>
            <p:cNvGraphicFramePr>
              <a:graphicFrameLocks noChangeAspect="1"/>
            </p:cNvGraphicFramePr>
            <p:nvPr>
              <p:extLst>
                <p:ext uri="{D42A27DB-BD31-4B8C-83A1-F6EECF244321}">
                  <p14:modId xmlns:p14="http://schemas.microsoft.com/office/powerpoint/2010/main" val="4095945388"/>
                </p:ext>
              </p:extLst>
            </p:nvPr>
          </p:nvGraphicFramePr>
          <p:xfrm>
            <a:off x="3029579" y="3407410"/>
            <a:ext cx="3130880" cy="270901"/>
          </p:xfrm>
          <a:graphic>
            <a:graphicData uri="http://schemas.openxmlformats.org/presentationml/2006/ole">
              <mc:AlternateContent xmlns:mc="http://schemas.openxmlformats.org/markup-compatibility/2006">
                <mc:Choice xmlns:v="urn:schemas-microsoft-com:vml" Requires="v">
                  <p:oleObj spid="_x0000_s83695" name="Формула" r:id="rId7" imgW="3517560" imgH="304560" progId="Equation.3">
                    <p:embed/>
                  </p:oleObj>
                </mc:Choice>
                <mc:Fallback>
                  <p:oleObj name="Формула" r:id="rId7" imgW="3517560" imgH="304560" progId="Equation.3">
                    <p:embed/>
                    <p:pic>
                      <p:nvPicPr>
                        <p:cNvPr id="0" name="Object 12"/>
                        <p:cNvPicPr>
                          <a:picLocks noChangeAspect="1" noChangeArrowheads="1"/>
                        </p:cNvPicPr>
                        <p:nvPr/>
                      </p:nvPicPr>
                      <p:blipFill>
                        <a:blip r:embed="rId8"/>
                        <a:srcRect/>
                        <a:stretch>
                          <a:fillRect/>
                        </a:stretch>
                      </p:blipFill>
                      <p:spPr bwMode="auto">
                        <a:xfrm>
                          <a:off x="3029579" y="3407410"/>
                          <a:ext cx="3130880" cy="270901"/>
                        </a:xfrm>
                        <a:prstGeom prst="rect">
                          <a:avLst/>
                        </a:prstGeom>
                        <a:noFill/>
                      </p:spPr>
                    </p:pic>
                  </p:oleObj>
                </mc:Fallback>
              </mc:AlternateContent>
            </a:graphicData>
          </a:graphic>
        </p:graphicFrame>
        <p:sp>
          <p:nvSpPr>
            <p:cNvPr id="18" name="TextBox 18"/>
            <p:cNvSpPr txBox="1">
              <a:spLocks noChangeArrowheads="1"/>
            </p:cNvSpPr>
            <p:nvPr/>
          </p:nvSpPr>
          <p:spPr bwMode="auto">
            <a:xfrm>
              <a:off x="8530450" y="3392172"/>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(3)</a:t>
              </a:r>
              <a:endParaRPr lang="en-US" altLang="ru-RU" sz="1200" dirty="0"/>
            </a:p>
          </p:txBody>
        </p:sp>
        <p:graphicFrame>
          <p:nvGraphicFramePr>
            <p:cNvPr id="19" name="Объект 18"/>
            <p:cNvGraphicFramePr>
              <a:graphicFrameLocks noChangeAspect="1"/>
            </p:cNvGraphicFramePr>
            <p:nvPr>
              <p:extLst>
                <p:ext uri="{D42A27DB-BD31-4B8C-83A1-F6EECF244321}">
                  <p14:modId xmlns:p14="http://schemas.microsoft.com/office/powerpoint/2010/main" val="640418449"/>
                </p:ext>
              </p:extLst>
            </p:nvPr>
          </p:nvGraphicFramePr>
          <p:xfrm>
            <a:off x="3893439" y="4186974"/>
            <a:ext cx="1357122" cy="395076"/>
          </p:xfrm>
          <a:graphic>
            <a:graphicData uri="http://schemas.openxmlformats.org/presentationml/2006/ole">
              <mc:AlternateContent xmlns:mc="http://schemas.openxmlformats.org/markup-compatibility/2006">
                <mc:Choice xmlns:v="urn:schemas-microsoft-com:vml" Requires="v">
                  <p:oleObj spid="_x0000_s83696" name="Формула" r:id="rId9" imgW="1549080" imgH="444240" progId="Equation.3">
                    <p:embed/>
                  </p:oleObj>
                </mc:Choice>
                <mc:Fallback>
                  <p:oleObj name="Формула" r:id="rId9" imgW="1549080" imgH="444240" progId="Equation.3">
                    <p:embed/>
                    <p:pic>
                      <p:nvPicPr>
                        <p:cNvPr id="0" name="Object 20"/>
                        <p:cNvPicPr>
                          <a:picLocks noChangeAspect="1" noChangeArrowheads="1"/>
                        </p:cNvPicPr>
                        <p:nvPr/>
                      </p:nvPicPr>
                      <p:blipFill>
                        <a:blip r:embed="rId10"/>
                        <a:srcRect/>
                        <a:stretch>
                          <a:fillRect/>
                        </a:stretch>
                      </p:blipFill>
                      <p:spPr bwMode="auto">
                        <a:xfrm>
                          <a:off x="3893439" y="4186974"/>
                          <a:ext cx="1357122" cy="395076"/>
                        </a:xfrm>
                        <a:prstGeom prst="rect">
                          <a:avLst/>
                        </a:prstGeom>
                        <a:noFill/>
                      </p:spPr>
                    </p:pic>
                  </p:oleObj>
                </mc:Fallback>
              </mc:AlternateContent>
            </a:graphicData>
          </a:graphic>
        </p:graphicFrame>
        <p:sp>
          <p:nvSpPr>
            <p:cNvPr id="21" name="TextBox 18"/>
            <p:cNvSpPr txBox="1">
              <a:spLocks noChangeArrowheads="1"/>
            </p:cNvSpPr>
            <p:nvPr/>
          </p:nvSpPr>
          <p:spPr bwMode="auto">
            <a:xfrm>
              <a:off x="8530449" y="4246830"/>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(4)</a:t>
              </a:r>
              <a:endParaRPr lang="en-US" altLang="ru-RU" sz="1200" dirty="0"/>
            </a:p>
          </p:txBody>
        </p:sp>
        <p:graphicFrame>
          <p:nvGraphicFramePr>
            <p:cNvPr id="22" name="Объект 21"/>
            <p:cNvGraphicFramePr>
              <a:graphicFrameLocks noChangeAspect="1"/>
            </p:cNvGraphicFramePr>
            <p:nvPr>
              <p:extLst>
                <p:ext uri="{D42A27DB-BD31-4B8C-83A1-F6EECF244321}">
                  <p14:modId xmlns:p14="http://schemas.microsoft.com/office/powerpoint/2010/main" val="1485560974"/>
                </p:ext>
              </p:extLst>
            </p:nvPr>
          </p:nvGraphicFramePr>
          <p:xfrm>
            <a:off x="3018530" y="4903492"/>
            <a:ext cx="3106940" cy="409643"/>
          </p:xfrm>
          <a:graphic>
            <a:graphicData uri="http://schemas.openxmlformats.org/presentationml/2006/ole">
              <mc:AlternateContent xmlns:mc="http://schemas.openxmlformats.org/markup-compatibility/2006">
                <mc:Choice xmlns:v="urn:schemas-microsoft-com:vml" Requires="v">
                  <p:oleObj spid="_x0000_s83697" name="Формула" r:id="rId11" imgW="3416040" imgH="444240" progId="Equation.3">
                    <p:embed/>
                  </p:oleObj>
                </mc:Choice>
                <mc:Fallback>
                  <p:oleObj name="Формула" r:id="rId11" imgW="3416040" imgH="444240" progId="Equation.3">
                    <p:embed/>
                    <p:pic>
                      <p:nvPicPr>
                        <p:cNvPr id="0" name="Object 38"/>
                        <p:cNvPicPr>
                          <a:picLocks noChangeAspect="1" noChangeArrowheads="1"/>
                        </p:cNvPicPr>
                        <p:nvPr/>
                      </p:nvPicPr>
                      <p:blipFill>
                        <a:blip r:embed="rId12"/>
                        <a:srcRect/>
                        <a:stretch>
                          <a:fillRect/>
                        </a:stretch>
                      </p:blipFill>
                      <p:spPr bwMode="auto">
                        <a:xfrm>
                          <a:off x="3018530" y="4903492"/>
                          <a:ext cx="3106940" cy="409643"/>
                        </a:xfrm>
                        <a:prstGeom prst="rect">
                          <a:avLst/>
                        </a:prstGeom>
                        <a:noFill/>
                      </p:spPr>
                    </p:pic>
                  </p:oleObj>
                </mc:Fallback>
              </mc:AlternateContent>
            </a:graphicData>
          </a:graphic>
        </p:graphicFrame>
        <p:sp>
          <p:nvSpPr>
            <p:cNvPr id="24" name="TextBox 18"/>
            <p:cNvSpPr txBox="1">
              <a:spLocks noChangeArrowheads="1"/>
            </p:cNvSpPr>
            <p:nvPr/>
          </p:nvSpPr>
          <p:spPr bwMode="auto">
            <a:xfrm>
              <a:off x="8530448" y="4969815"/>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(5)</a:t>
              </a:r>
              <a:endParaRPr lang="en-US" altLang="ru-RU" sz="1200" dirty="0"/>
            </a:p>
          </p:txBody>
        </p:sp>
        <p:graphicFrame>
          <p:nvGraphicFramePr>
            <p:cNvPr id="26" name="Объект 25"/>
            <p:cNvGraphicFramePr>
              <a:graphicFrameLocks noChangeAspect="1"/>
            </p:cNvGraphicFramePr>
            <p:nvPr>
              <p:extLst>
                <p:ext uri="{D42A27DB-BD31-4B8C-83A1-F6EECF244321}">
                  <p14:modId xmlns:p14="http://schemas.microsoft.com/office/powerpoint/2010/main" val="2511692048"/>
                </p:ext>
              </p:extLst>
            </p:nvPr>
          </p:nvGraphicFramePr>
          <p:xfrm>
            <a:off x="3709295" y="5501617"/>
            <a:ext cx="1725409" cy="392139"/>
          </p:xfrm>
          <a:graphic>
            <a:graphicData uri="http://schemas.openxmlformats.org/presentationml/2006/ole">
              <mc:AlternateContent xmlns:mc="http://schemas.openxmlformats.org/markup-compatibility/2006">
                <mc:Choice xmlns:v="urn:schemas-microsoft-com:vml" Requires="v">
                  <p:oleObj spid="_x0000_s83698" name="Формула" r:id="rId13" imgW="1993680" imgH="444240" progId="Equation.3">
                    <p:embed/>
                  </p:oleObj>
                </mc:Choice>
                <mc:Fallback>
                  <p:oleObj name="Формула" r:id="rId13" imgW="1993680" imgH="444240" progId="Equation.3">
                    <p:embed/>
                    <p:pic>
                      <p:nvPicPr>
                        <p:cNvPr id="0" name="Object 45"/>
                        <p:cNvPicPr>
                          <a:picLocks noChangeAspect="1" noChangeArrowheads="1"/>
                        </p:cNvPicPr>
                        <p:nvPr/>
                      </p:nvPicPr>
                      <p:blipFill>
                        <a:blip r:embed="rId14"/>
                        <a:srcRect/>
                        <a:stretch>
                          <a:fillRect/>
                        </a:stretch>
                      </p:blipFill>
                      <p:spPr bwMode="auto">
                        <a:xfrm>
                          <a:off x="3709295" y="5501617"/>
                          <a:ext cx="1725409" cy="392139"/>
                        </a:xfrm>
                        <a:prstGeom prst="rect">
                          <a:avLst/>
                        </a:prstGeom>
                        <a:noFill/>
                      </p:spPr>
                    </p:pic>
                  </p:oleObj>
                </mc:Fallback>
              </mc:AlternateContent>
            </a:graphicData>
          </a:graphic>
        </p:graphicFrame>
        <p:sp>
          <p:nvSpPr>
            <p:cNvPr id="27" name="TextBox 18"/>
            <p:cNvSpPr txBox="1">
              <a:spLocks noChangeArrowheads="1"/>
            </p:cNvSpPr>
            <p:nvPr/>
          </p:nvSpPr>
          <p:spPr bwMode="auto">
            <a:xfrm>
              <a:off x="8530452" y="5561807"/>
              <a:ext cx="370661"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(6)</a:t>
              </a:r>
              <a:endParaRPr lang="en-US" altLang="ru-RU" sz="1200" dirty="0"/>
            </a:p>
          </p:txBody>
        </p:sp>
      </p:grpSp>
    </p:spTree>
    <p:extLst>
      <p:ext uri="{BB962C8B-B14F-4D97-AF65-F5344CB8AC3E}">
        <p14:creationId xmlns:p14="http://schemas.microsoft.com/office/powerpoint/2010/main" val="32870297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Criterion of specific potential energy of deformation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5"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9"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2"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27" name="Группа 26"/>
          <p:cNvGrpSpPr/>
          <p:nvPr/>
        </p:nvGrpSpPr>
        <p:grpSpPr>
          <a:xfrm>
            <a:off x="288925" y="563960"/>
            <a:ext cx="8648618" cy="4792265"/>
            <a:chOff x="288925" y="563960"/>
            <a:chExt cx="8648618" cy="4792265"/>
          </a:xfrm>
        </p:grpSpPr>
        <p:sp>
          <p:nvSpPr>
            <p:cNvPr id="9" name="TextBox 18"/>
            <p:cNvSpPr txBox="1">
              <a:spLocks noChangeArrowheads="1"/>
            </p:cNvSpPr>
            <p:nvPr/>
          </p:nvSpPr>
          <p:spPr bwMode="auto">
            <a:xfrm>
              <a:off x="288925" y="563960"/>
              <a:ext cx="8612188"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expression for the specific strain energy as the sum of the energy of change of the shape (5) and the energy of change of the volume (6) for the </a:t>
              </a:r>
              <a:r>
                <a:rPr lang="en-US" sz="1200" dirty="0" err="1"/>
                <a:t>multiaxial</a:t>
              </a:r>
              <a:r>
                <a:rPr lang="en-US" sz="1200" dirty="0"/>
                <a:t> stress state and for the uniaxial stress state is written. The energy of change of the volume is considered as positive if the volume of the element increases. With negative hydrostatic pressure the volume of the element decreases, the energy of change of the volume is taken with the minus sign</a:t>
              </a:r>
              <a:r>
                <a:rPr lang="en-US" sz="1200" dirty="0" smtClean="0"/>
                <a:t>.</a:t>
              </a:r>
            </a:p>
            <a:p>
              <a:pPr marL="0" indent="0" algn="l"/>
              <a:r>
                <a:rPr lang="en-US" altLang="ru-RU" sz="1200" dirty="0"/>
                <a:t>The obtained expressions are equated and the uniaxial stress state, which equivalent to the </a:t>
              </a:r>
              <a:r>
                <a:rPr lang="en-US" altLang="ru-RU" sz="1200" dirty="0" err="1"/>
                <a:t>multiaxial</a:t>
              </a:r>
              <a:r>
                <a:rPr lang="en-US" altLang="ru-RU" sz="1200" dirty="0"/>
                <a:t> stress state is determined</a:t>
              </a:r>
              <a:r>
                <a:rPr lang="en-US" altLang="ru-RU" sz="1200" dirty="0" smtClean="0"/>
                <a:t>.</a:t>
              </a:r>
            </a:p>
            <a:p>
              <a:pPr marL="0" indent="0" algn="l"/>
              <a:r>
                <a:rPr lang="en-US" altLang="ru-RU" sz="1200" dirty="0"/>
                <a:t>The RCF criterion is obtained for a cycle of the equivalent uniaxial stress state</a:t>
              </a:r>
              <a:r>
                <a:rPr lang="en-US" altLang="ru-RU" sz="1200" dirty="0" smtClean="0"/>
                <a:t>.</a:t>
              </a:r>
            </a:p>
            <a:p>
              <a:pPr marL="0" indent="0" algn="l"/>
              <a:r>
                <a:rPr lang="en-US" altLang="ru-RU" sz="1200" dirty="0"/>
                <a:t>The specific strain energy for the </a:t>
              </a:r>
              <a:r>
                <a:rPr lang="en-US" altLang="ru-RU" sz="1200" dirty="0" err="1"/>
                <a:t>multiaxial</a:t>
              </a:r>
              <a:r>
                <a:rPr lang="en-US" altLang="ru-RU" sz="1200" dirty="0"/>
                <a:t> stress state </a:t>
              </a:r>
              <a:r>
                <a:rPr lang="en-US" altLang="ru-RU" sz="1200" dirty="0" smtClean="0"/>
                <a:t>is</a:t>
              </a:r>
            </a:p>
            <a:p>
              <a:pPr marL="0" indent="0" algn="l"/>
              <a:endParaRPr lang="en-US" altLang="ru-RU" sz="1200" dirty="0"/>
            </a:p>
            <a:p>
              <a:pPr marL="0" indent="0" algn="l"/>
              <a:endParaRPr lang="en-US" altLang="ru-RU" sz="1200" dirty="0" smtClean="0"/>
            </a:p>
            <a:p>
              <a:pPr marL="0" indent="0" algn="l"/>
              <a:endParaRPr lang="en-US" altLang="ru-RU" sz="1200" dirty="0" smtClean="0"/>
            </a:p>
            <a:p>
              <a:pPr marL="0" indent="0" algn="l"/>
              <a:r>
                <a:rPr lang="en-US" altLang="ru-RU" sz="1200" dirty="0" smtClean="0"/>
                <a:t>For </a:t>
              </a:r>
              <a:r>
                <a:rPr lang="en-US" altLang="ru-RU" sz="1200" dirty="0"/>
                <a:t>the uniaxial stress state it is </a:t>
              </a:r>
              <a:r>
                <a:rPr lang="en-US" altLang="ru-RU" sz="1200" dirty="0" smtClean="0"/>
                <a:t>equal</a:t>
              </a:r>
            </a:p>
            <a:p>
              <a:pPr marL="0" indent="0" algn="l"/>
              <a:endParaRPr lang="en-US" altLang="ru-RU" sz="1200" dirty="0" smtClean="0"/>
            </a:p>
            <a:p>
              <a:pPr marL="0" indent="0" algn="l"/>
              <a:endParaRPr lang="en-US" altLang="ru-RU" sz="1200" dirty="0"/>
            </a:p>
            <a:p>
              <a:pPr marL="0" indent="0" algn="l"/>
              <a:endParaRPr lang="en-US" altLang="ru-RU" sz="1200" dirty="0" smtClean="0"/>
            </a:p>
            <a:p>
              <a:pPr marL="0" indent="0" algn="l"/>
              <a:r>
                <a:rPr lang="en-US" sz="1200" dirty="0"/>
                <a:t>Equating expressions </a:t>
              </a:r>
              <a:r>
                <a:rPr lang="en-US" sz="1200" dirty="0" smtClean="0"/>
                <a:t>(7) </a:t>
              </a:r>
              <a:r>
                <a:rPr lang="en-US" sz="1200" dirty="0"/>
                <a:t>and </a:t>
              </a:r>
              <a:r>
                <a:rPr lang="en-US" sz="1200" dirty="0" smtClean="0"/>
                <a:t>(8), </a:t>
              </a:r>
              <a:r>
                <a:rPr lang="en-US" sz="1200" dirty="0"/>
                <a:t>we </a:t>
              </a:r>
              <a:r>
                <a:rPr lang="en-US" sz="1200" dirty="0" smtClean="0"/>
                <a:t>obtain</a:t>
              </a:r>
            </a:p>
            <a:p>
              <a:pPr marL="0" indent="0" algn="l"/>
              <a:endParaRPr lang="en-US" altLang="ru-RU" sz="1200" dirty="0" smtClean="0"/>
            </a:p>
            <a:p>
              <a:pPr marL="0" indent="0" algn="l"/>
              <a:endParaRPr lang="en-US" altLang="ru-RU" sz="1200" dirty="0"/>
            </a:p>
            <a:p>
              <a:pPr marL="0" indent="0" algn="l"/>
              <a:endParaRPr lang="en-US" altLang="ru-RU" sz="1200" dirty="0" smtClean="0"/>
            </a:p>
            <a:p>
              <a:pPr marL="0" indent="0" algn="l"/>
              <a:r>
                <a:rPr lang="en-US" altLang="ru-RU" sz="1200" dirty="0"/>
                <a:t>If the left side of the equality </a:t>
              </a:r>
              <a:r>
                <a:rPr lang="en-US" altLang="ru-RU" sz="1200" dirty="0" smtClean="0"/>
                <a:t>(9) </a:t>
              </a:r>
              <a:r>
                <a:rPr lang="en-US" altLang="ru-RU" sz="1200" dirty="0"/>
                <a:t>is positive then the equivalent stress </a:t>
              </a:r>
              <a:r>
                <a:rPr lang="en-US" altLang="ru-RU" sz="1200" dirty="0" smtClean="0"/>
                <a:t>is</a:t>
              </a:r>
            </a:p>
            <a:p>
              <a:pPr marL="0" indent="0" algn="l"/>
              <a:endParaRPr lang="en-US" altLang="ru-RU" sz="1200" dirty="0"/>
            </a:p>
            <a:p>
              <a:pPr marL="0" indent="0" algn="l"/>
              <a:endParaRPr lang="en-US" altLang="ru-RU" sz="1200" dirty="0" smtClean="0"/>
            </a:p>
            <a:p>
              <a:pPr marL="0" indent="0" algn="l"/>
              <a:endParaRPr lang="en-US" altLang="ru-RU" sz="1200" dirty="0"/>
            </a:p>
            <a:p>
              <a:pPr marL="0" indent="0" algn="l"/>
              <a:r>
                <a:rPr lang="en-US" altLang="ru-RU" sz="1200" dirty="0"/>
                <a:t>If the left side of equality (9) is negative, it is assumed to be equal to</a:t>
              </a:r>
            </a:p>
          </p:txBody>
        </p:sp>
        <p:graphicFrame>
          <p:nvGraphicFramePr>
            <p:cNvPr id="4" name="Объект 3"/>
            <p:cNvGraphicFramePr>
              <a:graphicFrameLocks noChangeAspect="1"/>
            </p:cNvGraphicFramePr>
            <p:nvPr>
              <p:extLst>
                <p:ext uri="{D42A27DB-BD31-4B8C-83A1-F6EECF244321}">
                  <p14:modId xmlns:p14="http://schemas.microsoft.com/office/powerpoint/2010/main" val="679987263"/>
                </p:ext>
              </p:extLst>
            </p:nvPr>
          </p:nvGraphicFramePr>
          <p:xfrm>
            <a:off x="1595438" y="1952625"/>
            <a:ext cx="5999162" cy="423863"/>
          </p:xfrm>
          <a:graphic>
            <a:graphicData uri="http://schemas.openxmlformats.org/presentationml/2006/ole">
              <mc:AlternateContent xmlns:mc="http://schemas.openxmlformats.org/markup-compatibility/2006">
                <mc:Choice xmlns:v="urn:schemas-microsoft-com:vml" Requires="v">
                  <p:oleObj spid="_x0000_s85534" name="Формула" r:id="rId3" imgW="6375240" imgH="444240" progId="Equation.3">
                    <p:embed/>
                  </p:oleObj>
                </mc:Choice>
                <mc:Fallback>
                  <p:oleObj name="Формула" r:id="rId3" imgW="6375240" imgH="444240" progId="Equation.3">
                    <p:embed/>
                    <p:pic>
                      <p:nvPicPr>
                        <p:cNvPr id="0" name="Object 1"/>
                        <p:cNvPicPr>
                          <a:picLocks noChangeAspect="1" noChangeArrowheads="1"/>
                        </p:cNvPicPr>
                        <p:nvPr/>
                      </p:nvPicPr>
                      <p:blipFill>
                        <a:blip r:embed="rId4"/>
                        <a:srcRect/>
                        <a:stretch>
                          <a:fillRect/>
                        </a:stretch>
                      </p:blipFill>
                      <p:spPr bwMode="auto">
                        <a:xfrm>
                          <a:off x="1595438" y="1952625"/>
                          <a:ext cx="5999162" cy="423863"/>
                        </a:xfrm>
                        <a:prstGeom prst="rect">
                          <a:avLst/>
                        </a:prstGeom>
                        <a:noFill/>
                      </p:spPr>
                    </p:pic>
                  </p:oleObj>
                </mc:Fallback>
              </mc:AlternateContent>
            </a:graphicData>
          </a:graphic>
        </p:graphicFrame>
        <p:sp>
          <p:nvSpPr>
            <p:cNvPr id="14" name="TextBox 18"/>
            <p:cNvSpPr txBox="1">
              <a:spLocks noChangeArrowheads="1"/>
            </p:cNvSpPr>
            <p:nvPr/>
          </p:nvSpPr>
          <p:spPr bwMode="auto">
            <a:xfrm>
              <a:off x="8530452" y="2028562"/>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(7)</a:t>
              </a:r>
              <a:endParaRPr lang="en-US" altLang="ru-RU" sz="1200" dirty="0"/>
            </a:p>
          </p:txBody>
        </p:sp>
        <p:graphicFrame>
          <p:nvGraphicFramePr>
            <p:cNvPr id="13" name="Объект 12"/>
            <p:cNvGraphicFramePr>
              <a:graphicFrameLocks noChangeAspect="1"/>
            </p:cNvGraphicFramePr>
            <p:nvPr>
              <p:extLst>
                <p:ext uri="{D42A27DB-BD31-4B8C-83A1-F6EECF244321}">
                  <p14:modId xmlns:p14="http://schemas.microsoft.com/office/powerpoint/2010/main" val="1106173594"/>
                </p:ext>
              </p:extLst>
            </p:nvPr>
          </p:nvGraphicFramePr>
          <p:xfrm>
            <a:off x="3055937" y="2652482"/>
            <a:ext cx="3032125" cy="427182"/>
          </p:xfrm>
          <a:graphic>
            <a:graphicData uri="http://schemas.openxmlformats.org/presentationml/2006/ole">
              <mc:AlternateContent xmlns:mc="http://schemas.openxmlformats.org/markup-compatibility/2006">
                <mc:Choice xmlns:v="urn:schemas-microsoft-com:vml" Requires="v">
                  <p:oleObj spid="_x0000_s85535" name="Формула" r:id="rId5" imgW="3340080" imgH="469800" progId="Equation.3">
                    <p:embed/>
                  </p:oleObj>
                </mc:Choice>
                <mc:Fallback>
                  <p:oleObj name="Формула" r:id="rId5" imgW="3340080" imgH="469800" progId="Equation.3">
                    <p:embed/>
                    <p:pic>
                      <p:nvPicPr>
                        <p:cNvPr id="0" name="Object 9"/>
                        <p:cNvPicPr>
                          <a:picLocks noChangeAspect="1" noChangeArrowheads="1"/>
                        </p:cNvPicPr>
                        <p:nvPr/>
                      </p:nvPicPr>
                      <p:blipFill>
                        <a:blip r:embed="rId6"/>
                        <a:srcRect/>
                        <a:stretch>
                          <a:fillRect/>
                        </a:stretch>
                      </p:blipFill>
                      <p:spPr bwMode="auto">
                        <a:xfrm>
                          <a:off x="3055937" y="2652482"/>
                          <a:ext cx="3032125" cy="4271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8"/>
            <p:cNvSpPr txBox="1">
              <a:spLocks noChangeArrowheads="1"/>
            </p:cNvSpPr>
            <p:nvPr/>
          </p:nvSpPr>
          <p:spPr bwMode="auto">
            <a:xfrm>
              <a:off x="8530452" y="2736917"/>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(8)</a:t>
              </a:r>
              <a:endParaRPr lang="en-US" altLang="ru-RU" sz="1200" dirty="0"/>
            </a:p>
          </p:txBody>
        </p:sp>
        <p:graphicFrame>
          <p:nvGraphicFramePr>
            <p:cNvPr id="18" name="Объект 17"/>
            <p:cNvGraphicFramePr>
              <a:graphicFrameLocks noChangeAspect="1"/>
            </p:cNvGraphicFramePr>
            <p:nvPr>
              <p:extLst>
                <p:ext uri="{D42A27DB-BD31-4B8C-83A1-F6EECF244321}">
                  <p14:modId xmlns:p14="http://schemas.microsoft.com/office/powerpoint/2010/main" val="903489170"/>
                </p:ext>
              </p:extLst>
            </p:nvPr>
          </p:nvGraphicFramePr>
          <p:xfrm>
            <a:off x="2181225" y="3417888"/>
            <a:ext cx="4781550" cy="409575"/>
          </p:xfrm>
          <a:graphic>
            <a:graphicData uri="http://schemas.openxmlformats.org/presentationml/2006/ole">
              <mc:AlternateContent xmlns:mc="http://schemas.openxmlformats.org/markup-compatibility/2006">
                <mc:Choice xmlns:v="urn:schemas-microsoft-com:vml" Requires="v">
                  <p:oleObj spid="_x0000_s85536" name="Формула" r:id="rId7" imgW="5257800" imgH="444240" progId="Equation.3">
                    <p:embed/>
                  </p:oleObj>
                </mc:Choice>
                <mc:Fallback>
                  <p:oleObj name="Формула" r:id="rId7" imgW="5257800" imgH="444240" progId="Equation.3">
                    <p:embed/>
                    <p:pic>
                      <p:nvPicPr>
                        <p:cNvPr id="0" name="Object 15"/>
                        <p:cNvPicPr>
                          <a:picLocks noChangeAspect="1" noChangeArrowheads="1"/>
                        </p:cNvPicPr>
                        <p:nvPr/>
                      </p:nvPicPr>
                      <p:blipFill>
                        <a:blip r:embed="rId8"/>
                        <a:srcRect/>
                        <a:stretch>
                          <a:fillRect/>
                        </a:stretch>
                      </p:blipFill>
                      <p:spPr bwMode="auto">
                        <a:xfrm>
                          <a:off x="2181225" y="3417888"/>
                          <a:ext cx="4781550"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Box 18"/>
            <p:cNvSpPr txBox="1">
              <a:spLocks noChangeArrowheads="1"/>
            </p:cNvSpPr>
            <p:nvPr/>
          </p:nvSpPr>
          <p:spPr bwMode="auto">
            <a:xfrm>
              <a:off x="8530452" y="3488974"/>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(9)</a:t>
              </a:r>
              <a:endParaRPr lang="en-US" altLang="ru-RU" sz="1200" dirty="0"/>
            </a:p>
          </p:txBody>
        </p:sp>
        <p:graphicFrame>
          <p:nvGraphicFramePr>
            <p:cNvPr id="21" name="Объект 20"/>
            <p:cNvGraphicFramePr>
              <a:graphicFrameLocks noChangeAspect="1"/>
            </p:cNvGraphicFramePr>
            <p:nvPr>
              <p:extLst>
                <p:ext uri="{D42A27DB-BD31-4B8C-83A1-F6EECF244321}">
                  <p14:modId xmlns:p14="http://schemas.microsoft.com/office/powerpoint/2010/main" val="668273849"/>
                </p:ext>
              </p:extLst>
            </p:nvPr>
          </p:nvGraphicFramePr>
          <p:xfrm>
            <a:off x="2092325" y="4102100"/>
            <a:ext cx="5006975" cy="492125"/>
          </p:xfrm>
          <a:graphic>
            <a:graphicData uri="http://schemas.openxmlformats.org/presentationml/2006/ole">
              <mc:AlternateContent xmlns:mc="http://schemas.openxmlformats.org/markup-compatibility/2006">
                <mc:Choice xmlns:v="urn:schemas-microsoft-com:vml" Requires="v">
                  <p:oleObj spid="_x0000_s85537" name="Формула" r:id="rId9" imgW="5511600" imgH="533160" progId="Equation.3">
                    <p:embed/>
                  </p:oleObj>
                </mc:Choice>
                <mc:Fallback>
                  <p:oleObj name="Формула" r:id="rId9" imgW="5511600" imgH="533160" progId="Equation.3">
                    <p:embed/>
                    <p:pic>
                      <p:nvPicPr>
                        <p:cNvPr id="0" name="Object 20"/>
                        <p:cNvPicPr>
                          <a:picLocks noChangeAspect="1" noChangeArrowheads="1"/>
                        </p:cNvPicPr>
                        <p:nvPr/>
                      </p:nvPicPr>
                      <p:blipFill>
                        <a:blip r:embed="rId10"/>
                        <a:srcRect/>
                        <a:stretch>
                          <a:fillRect/>
                        </a:stretch>
                      </p:blipFill>
                      <p:spPr bwMode="auto">
                        <a:xfrm>
                          <a:off x="2092325" y="4102100"/>
                          <a:ext cx="5006975" cy="492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Box 18"/>
            <p:cNvSpPr txBox="1">
              <a:spLocks noChangeArrowheads="1"/>
            </p:cNvSpPr>
            <p:nvPr/>
          </p:nvSpPr>
          <p:spPr bwMode="auto">
            <a:xfrm>
              <a:off x="8494020" y="4233903"/>
              <a:ext cx="4435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(10)</a:t>
              </a:r>
              <a:endParaRPr lang="en-US" altLang="ru-RU" sz="1200" dirty="0"/>
            </a:p>
          </p:txBody>
        </p:sp>
        <p:graphicFrame>
          <p:nvGraphicFramePr>
            <p:cNvPr id="24" name="Объект 23"/>
            <p:cNvGraphicFramePr>
              <a:graphicFrameLocks noChangeAspect="1"/>
            </p:cNvGraphicFramePr>
            <p:nvPr>
              <p:extLst>
                <p:ext uri="{D42A27DB-BD31-4B8C-83A1-F6EECF244321}">
                  <p14:modId xmlns:p14="http://schemas.microsoft.com/office/powerpoint/2010/main" val="2075461007"/>
                </p:ext>
              </p:extLst>
            </p:nvPr>
          </p:nvGraphicFramePr>
          <p:xfrm>
            <a:off x="1982788" y="4862513"/>
            <a:ext cx="5224462" cy="493712"/>
          </p:xfrm>
          <a:graphic>
            <a:graphicData uri="http://schemas.openxmlformats.org/presentationml/2006/ole">
              <mc:AlternateContent xmlns:mc="http://schemas.openxmlformats.org/markup-compatibility/2006">
                <mc:Choice xmlns:v="urn:schemas-microsoft-com:vml" Requires="v">
                  <p:oleObj spid="_x0000_s85538" name="Формула" r:id="rId11" imgW="5752800" imgH="533160" progId="Equation.3">
                    <p:embed/>
                  </p:oleObj>
                </mc:Choice>
                <mc:Fallback>
                  <p:oleObj name="Формула" r:id="rId11" imgW="5752800" imgH="533160" progId="Equation.3">
                    <p:embed/>
                    <p:pic>
                      <p:nvPicPr>
                        <p:cNvPr id="0" name="Object 30"/>
                        <p:cNvPicPr>
                          <a:picLocks noChangeAspect="1" noChangeArrowheads="1"/>
                        </p:cNvPicPr>
                        <p:nvPr/>
                      </p:nvPicPr>
                      <p:blipFill>
                        <a:blip r:embed="rId12"/>
                        <a:srcRect/>
                        <a:stretch>
                          <a:fillRect/>
                        </a:stretch>
                      </p:blipFill>
                      <p:spPr bwMode="auto">
                        <a:xfrm>
                          <a:off x="1982788" y="4862513"/>
                          <a:ext cx="5224462" cy="493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TextBox 18"/>
            <p:cNvSpPr txBox="1">
              <a:spLocks noChangeArrowheads="1"/>
            </p:cNvSpPr>
            <p:nvPr/>
          </p:nvSpPr>
          <p:spPr bwMode="auto">
            <a:xfrm>
              <a:off x="8494020" y="4976762"/>
              <a:ext cx="4435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(11)</a:t>
              </a:r>
              <a:endParaRPr lang="en-US" altLang="ru-RU" sz="1200" dirty="0"/>
            </a:p>
          </p:txBody>
        </p:sp>
      </p:grpSp>
    </p:spTree>
    <p:extLst>
      <p:ext uri="{BB962C8B-B14F-4D97-AF65-F5344CB8AC3E}">
        <p14:creationId xmlns:p14="http://schemas.microsoft.com/office/powerpoint/2010/main" val="20752531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Box 12"/>
          <p:cNvSpPr txBox="1">
            <a:spLocks noChangeArrowheads="1"/>
          </p:cNvSpPr>
          <p:nvPr/>
        </p:nvSpPr>
        <p:spPr bwMode="auto">
          <a:xfrm>
            <a:off x="3834226" y="3910406"/>
            <a:ext cx="5066887" cy="221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sz="1200" dirty="0"/>
              <a:t>The introduction of the coefficient </a:t>
            </a:r>
            <a:r>
              <a:rPr lang="en-US" sz="1200" i="1" dirty="0" err="1"/>
              <a:t>ψ</a:t>
            </a:r>
            <a:r>
              <a:rPr lang="en-US" sz="1200" i="1" baseline="-25000" dirty="0" err="1"/>
              <a:t>σ</a:t>
            </a:r>
            <a:r>
              <a:rPr lang="en-US" sz="1200" dirty="0"/>
              <a:t> makes it possible to express the parameters of the cycle, which is represented by the point </a:t>
            </a:r>
            <a:r>
              <a:rPr lang="en-US" sz="1200" i="1" dirty="0" smtClean="0"/>
              <a:t>K</a:t>
            </a:r>
            <a:r>
              <a:rPr lang="en-US" sz="1200" dirty="0" smtClean="0"/>
              <a:t> </a:t>
            </a:r>
            <a:r>
              <a:rPr lang="en-US" sz="1200" dirty="0"/>
              <a:t>through the parameter of the symmetric cycle </a:t>
            </a:r>
            <a:r>
              <a:rPr lang="en-US" sz="1200" i="1" dirty="0"/>
              <a:t>σ</a:t>
            </a:r>
            <a:r>
              <a:rPr lang="en-US" sz="1200" baseline="-25000" dirty="0"/>
              <a:t>-1</a:t>
            </a:r>
            <a:r>
              <a:rPr lang="en-US" sz="1200" dirty="0"/>
              <a:t>. Similarly, the parameters of the cycle, which is represented by the point </a:t>
            </a:r>
            <a:r>
              <a:rPr lang="en-US" sz="1200" i="1" dirty="0"/>
              <a:t>M</a:t>
            </a:r>
            <a:r>
              <a:rPr lang="en-US" sz="1200" dirty="0"/>
              <a:t> can be expressed in terms of the parameter </a:t>
            </a:r>
            <a:r>
              <a:rPr lang="en-US" sz="1200" i="1" dirty="0" smtClean="0"/>
              <a:t>σ’</a:t>
            </a:r>
            <a:r>
              <a:rPr lang="en-US" sz="1200" baseline="-25000" dirty="0" smtClean="0"/>
              <a:t>-</a:t>
            </a:r>
            <a:r>
              <a:rPr lang="en-US" sz="1200" baseline="-25000" dirty="0"/>
              <a:t>1</a:t>
            </a:r>
            <a:r>
              <a:rPr lang="en-US" sz="1200" dirty="0" smtClean="0"/>
              <a:t> </a:t>
            </a:r>
            <a:r>
              <a:rPr lang="en-US" sz="1200" dirty="0"/>
              <a:t>of the equivalent symmetric cycle</a:t>
            </a:r>
            <a:r>
              <a:rPr lang="en-US" sz="1200" dirty="0" smtClean="0"/>
              <a:t>.</a:t>
            </a:r>
          </a:p>
          <a:p>
            <a:pPr algn="l" eaLnBrk="1" hangingPunct="1"/>
            <a:endParaRPr lang="en-US" altLang="ru-RU" sz="1200" dirty="0" smtClean="0"/>
          </a:p>
          <a:p>
            <a:pPr algn="l" eaLnBrk="1" hangingPunct="1"/>
            <a:r>
              <a:rPr lang="en-US" altLang="ru-RU" sz="1200" dirty="0" smtClean="0"/>
              <a:t>Then </a:t>
            </a:r>
            <a:r>
              <a:rPr lang="en-US" altLang="ru-RU" sz="1200" dirty="0"/>
              <a:t>the ratio   </a:t>
            </a:r>
            <a:r>
              <a:rPr lang="en-US" altLang="ru-RU" sz="1200" dirty="0" smtClean="0"/>
              <a:t>                    </a:t>
            </a:r>
            <a:r>
              <a:rPr lang="en-US" altLang="ru-RU" sz="1200" dirty="0"/>
              <a:t>can be regarded as a factor of safety, </a:t>
            </a:r>
            <a:r>
              <a:rPr lang="en-US" altLang="ru-RU" sz="1200" dirty="0" smtClean="0"/>
              <a:t>and</a:t>
            </a:r>
          </a:p>
          <a:p>
            <a:pPr algn="l" eaLnBrk="1" hangingPunct="1"/>
            <a:endParaRPr lang="en-US" altLang="ru-RU" sz="1200" dirty="0"/>
          </a:p>
          <a:p>
            <a:pPr algn="l" eaLnBrk="1" hangingPunct="1"/>
            <a:endParaRPr lang="en-US" altLang="ru-RU" sz="1200" dirty="0" smtClean="0"/>
          </a:p>
          <a:p>
            <a:pPr algn="l" eaLnBrk="1" hangingPunct="1"/>
            <a:endParaRPr lang="en-US" altLang="ru-RU" sz="1200" dirty="0" smtClean="0"/>
          </a:p>
          <a:p>
            <a:pPr algn="l" eaLnBrk="1" hangingPunct="1"/>
            <a:endParaRPr lang="en-US" altLang="ru-RU" sz="1200" dirty="0"/>
          </a:p>
          <a:p>
            <a:pPr algn="l" eaLnBrk="1" hangingPunct="1"/>
            <a:r>
              <a:rPr lang="en-US" sz="1200" dirty="0"/>
              <a:t>as a criterion of </a:t>
            </a:r>
            <a:r>
              <a:rPr lang="en-US" sz="1200" dirty="0" smtClean="0"/>
              <a:t>fatigue.</a:t>
            </a:r>
            <a:endParaRPr lang="en-US" altLang="ru-RU" sz="1200" dirty="0"/>
          </a:p>
          <a:p>
            <a:pPr algn="l" eaLnBrk="1" hangingPunct="1"/>
            <a:endParaRPr lang="ru-RU" altLang="ru-RU" sz="1200" dirty="0"/>
          </a:p>
        </p:txBody>
      </p:sp>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Criterion of specific potential energy of deformation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13" name="Группа 12"/>
          <p:cNvGrpSpPr/>
          <p:nvPr/>
        </p:nvGrpSpPr>
        <p:grpSpPr>
          <a:xfrm>
            <a:off x="288925" y="563960"/>
            <a:ext cx="8612188" cy="5156091"/>
            <a:chOff x="288925" y="563960"/>
            <a:chExt cx="8612188" cy="5156091"/>
          </a:xfrm>
        </p:grpSpPr>
        <p:sp>
          <p:nvSpPr>
            <p:cNvPr id="9" name="TextBox 18"/>
            <p:cNvSpPr txBox="1">
              <a:spLocks noChangeArrowheads="1"/>
            </p:cNvSpPr>
            <p:nvPr/>
          </p:nvSpPr>
          <p:spPr bwMode="auto">
            <a:xfrm>
              <a:off x="288925" y="563960"/>
              <a:ext cx="86121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criterion theory of strength makes it possible to find the uniaxial stress state, which equivalent to the </a:t>
              </a:r>
              <a:r>
                <a:rPr lang="en-US" sz="1200" dirty="0" err="1"/>
                <a:t>multiaxial</a:t>
              </a:r>
              <a:r>
                <a:rPr lang="en-US" sz="1200" dirty="0"/>
                <a:t> stress state and then calculate the fatigue for the uniaxial stress state. The diagram of limit stress (</a:t>
              </a:r>
              <a:r>
                <a:rPr lang="en-US" sz="1200" dirty="0" err="1"/>
                <a:t>Haigh</a:t>
              </a:r>
              <a:r>
                <a:rPr lang="en-US" sz="1200" dirty="0"/>
                <a:t> diagram) is used in fatigue calculations. </a:t>
              </a:r>
              <a:r>
                <a:rPr lang="en-US" sz="1200" dirty="0" err="1"/>
                <a:t>Serensen</a:t>
              </a:r>
              <a:r>
                <a:rPr lang="en-US" sz="1200" dirty="0"/>
                <a:t> and </a:t>
              </a:r>
              <a:r>
                <a:rPr lang="en-US" sz="1200" dirty="0" err="1"/>
                <a:t>Kinasoshvili</a:t>
              </a:r>
              <a:r>
                <a:rPr lang="en-US" sz="1200" dirty="0"/>
                <a:t> proposed an approximation of this diagram (see Fig.) The segment that limits strength due to fatigue failure is constructed by the results of two tests. The tests with a symmetrical cycle allow obtaining the limit of endurance </a:t>
              </a:r>
              <a:r>
                <a:rPr lang="en-US" sz="1200" i="1" dirty="0"/>
                <a:t>σ</a:t>
              </a:r>
              <a:r>
                <a:rPr lang="en-US" sz="1200" baseline="-25000" dirty="0"/>
                <a:t>-1</a:t>
              </a:r>
              <a:r>
                <a:rPr lang="en-US" sz="1200" dirty="0"/>
                <a:t>. It is represented by point </a:t>
              </a:r>
              <a:r>
                <a:rPr lang="en-US" sz="1200" i="1" dirty="0"/>
                <a:t>A</a:t>
              </a:r>
              <a:r>
                <a:rPr lang="en-US" sz="1200" dirty="0"/>
                <a:t> in the diagram. The tests in the pulsation cycle give the value of the endurance limit </a:t>
              </a:r>
              <a:r>
                <a:rPr lang="en-US" sz="1200" i="1" dirty="0"/>
                <a:t>σ</a:t>
              </a:r>
              <a:r>
                <a:rPr lang="en-US" sz="1200" baseline="-25000" dirty="0"/>
                <a:t>0</a:t>
              </a:r>
              <a:r>
                <a:rPr lang="en-US" sz="1200" dirty="0"/>
                <a:t>, which is represented by a point </a:t>
              </a:r>
              <a:r>
                <a:rPr lang="en-US" sz="1200" i="1" dirty="0"/>
                <a:t>C</a:t>
              </a:r>
              <a:r>
                <a:rPr lang="en-US" sz="1200" dirty="0"/>
                <a:t> with coordinates </a:t>
              </a:r>
              <a:r>
                <a:rPr lang="en-US" sz="1200" i="1" dirty="0" err="1"/>
                <a:t>σ</a:t>
              </a:r>
              <a:r>
                <a:rPr lang="en-US" sz="1200" i="1" baseline="-25000" dirty="0" err="1"/>
                <a:t>m</a:t>
              </a:r>
              <a:r>
                <a:rPr lang="en-US" sz="1200" dirty="0"/>
                <a:t> = </a:t>
              </a:r>
              <a:r>
                <a:rPr lang="en-US" sz="1200" i="1" dirty="0" smtClean="0"/>
                <a:t>σ</a:t>
              </a:r>
              <a:r>
                <a:rPr lang="en-US" sz="1200" baseline="-25000" dirty="0" smtClean="0"/>
                <a:t>0</a:t>
              </a:r>
              <a:r>
                <a:rPr lang="en-US" sz="1200" dirty="0" smtClean="0"/>
                <a:t>/2 and </a:t>
              </a:r>
              <a:r>
                <a:rPr lang="en-US" sz="1200" i="1" dirty="0" err="1" smtClean="0"/>
                <a:t>σ</a:t>
              </a:r>
              <a:r>
                <a:rPr lang="en-US" sz="1200" i="1" baseline="-25000" dirty="0" err="1" smtClean="0"/>
                <a:t>a</a:t>
              </a:r>
              <a:r>
                <a:rPr lang="en-US" sz="1200" dirty="0" smtClean="0"/>
                <a:t> </a:t>
              </a:r>
              <a:r>
                <a:rPr lang="en-US" sz="1200" dirty="0"/>
                <a:t>= </a:t>
              </a:r>
              <a:r>
                <a:rPr lang="en-US" sz="1200" i="1" dirty="0"/>
                <a:t>σ</a:t>
              </a:r>
              <a:r>
                <a:rPr lang="en-US" sz="1200" baseline="-25000" dirty="0"/>
                <a:t>0</a:t>
              </a:r>
              <a:r>
                <a:rPr lang="en-US" sz="1200" dirty="0"/>
                <a:t>/2. Through the points </a:t>
              </a:r>
              <a:r>
                <a:rPr lang="en-US" sz="1200" i="1" dirty="0"/>
                <a:t>A</a:t>
              </a:r>
              <a:r>
                <a:rPr lang="en-US" sz="1200" dirty="0"/>
                <a:t> and </a:t>
              </a:r>
              <a:r>
                <a:rPr lang="en-US" sz="1200" i="1" dirty="0"/>
                <a:t>C</a:t>
              </a:r>
              <a:r>
                <a:rPr lang="en-US" sz="1200" dirty="0"/>
                <a:t> a straight line is drawn that approximates the limiting curve. The tangent of the slope of this line </a:t>
              </a:r>
              <a:r>
                <a:rPr lang="en-US" sz="1200" dirty="0" smtClean="0"/>
                <a:t>is</a:t>
              </a:r>
            </a:p>
            <a:p>
              <a:pPr marL="0" indent="0" algn="l"/>
              <a:endParaRPr lang="en-US" altLang="ru-RU" sz="1200" dirty="0"/>
            </a:p>
            <a:p>
              <a:pPr marL="0" indent="0" algn="l"/>
              <a:endParaRPr lang="en-US" altLang="ru-RU" sz="1200" dirty="0" smtClean="0"/>
            </a:p>
            <a:p>
              <a:pPr marL="0" indent="0" algn="l"/>
              <a:endParaRPr lang="en-US" altLang="ru-RU" sz="1200" dirty="0"/>
            </a:p>
            <a:p>
              <a:pPr marL="0" indent="0" algn="l"/>
              <a:r>
                <a:rPr lang="en-US" altLang="ru-RU" sz="1200" dirty="0"/>
                <a:t>It is called the coefficient of sensitivity of material to the asymmetry of the cycle. The values of the coefficient depending on the ultimate strength </a:t>
              </a:r>
              <a:r>
                <a:rPr lang="en-US" altLang="ru-RU" sz="1200" i="1" dirty="0" err="1" smtClean="0"/>
                <a:t>σ</a:t>
              </a:r>
              <a:r>
                <a:rPr lang="en-US" altLang="ru-RU" sz="1200" i="1" baseline="-25000" dirty="0" err="1" smtClean="0"/>
                <a:t>u</a:t>
              </a:r>
              <a:r>
                <a:rPr lang="en-US" altLang="ru-RU" sz="1200" dirty="0" smtClean="0"/>
                <a:t> </a:t>
              </a:r>
              <a:r>
                <a:rPr lang="en-US" altLang="ru-RU" sz="1200" dirty="0"/>
                <a:t>of the material are shown in the Table.</a:t>
              </a:r>
            </a:p>
          </p:txBody>
        </p:sp>
        <p:graphicFrame>
          <p:nvGraphicFramePr>
            <p:cNvPr id="4" name="Объект 3"/>
            <p:cNvGraphicFramePr>
              <a:graphicFrameLocks noChangeAspect="1"/>
            </p:cNvGraphicFramePr>
            <p:nvPr>
              <p:extLst>
                <p:ext uri="{D42A27DB-BD31-4B8C-83A1-F6EECF244321}">
                  <p14:modId xmlns:p14="http://schemas.microsoft.com/office/powerpoint/2010/main" val="3780275365"/>
                </p:ext>
              </p:extLst>
            </p:nvPr>
          </p:nvGraphicFramePr>
          <p:xfrm>
            <a:off x="4065371" y="1948955"/>
            <a:ext cx="1059295" cy="457488"/>
          </p:xfrm>
          <a:graphic>
            <a:graphicData uri="http://schemas.openxmlformats.org/presentationml/2006/ole">
              <mc:AlternateContent xmlns:mc="http://schemas.openxmlformats.org/markup-compatibility/2006">
                <mc:Choice xmlns:v="urn:schemas-microsoft-com:vml" Requires="v">
                  <p:oleObj spid="_x0000_s86291" name="Формула" r:id="rId3" imgW="1168200" imgH="495000" progId="Equation.3">
                    <p:embed/>
                  </p:oleObj>
                </mc:Choice>
                <mc:Fallback>
                  <p:oleObj name="Формула" r:id="rId3" imgW="1168200" imgH="495000" progId="Equation.3">
                    <p:embed/>
                    <p:pic>
                      <p:nvPicPr>
                        <p:cNvPr id="0" name="Object 1"/>
                        <p:cNvPicPr>
                          <a:picLocks noChangeAspect="1" noChangeArrowheads="1"/>
                        </p:cNvPicPr>
                        <p:nvPr/>
                      </p:nvPicPr>
                      <p:blipFill>
                        <a:blip r:embed="rId4"/>
                        <a:srcRect/>
                        <a:stretch>
                          <a:fillRect/>
                        </a:stretch>
                      </p:blipFill>
                      <p:spPr bwMode="auto">
                        <a:xfrm>
                          <a:off x="4065371" y="1948955"/>
                          <a:ext cx="1059295" cy="457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8"/>
            <p:cNvSpPr txBox="1">
              <a:spLocks noChangeArrowheads="1"/>
            </p:cNvSpPr>
            <p:nvPr/>
          </p:nvSpPr>
          <p:spPr bwMode="auto">
            <a:xfrm>
              <a:off x="8457590" y="2038476"/>
              <a:ext cx="4435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(12)</a:t>
              </a:r>
              <a:endParaRPr lang="en-US" altLang="ru-RU" sz="1200" dirty="0"/>
            </a:p>
          </p:txBody>
        </p:sp>
        <p:sp>
          <p:nvSpPr>
            <p:cNvPr id="41" name="TextBox 18"/>
            <p:cNvSpPr txBox="1">
              <a:spLocks noChangeArrowheads="1"/>
            </p:cNvSpPr>
            <p:nvPr/>
          </p:nvSpPr>
          <p:spPr bwMode="auto">
            <a:xfrm>
              <a:off x="8457590" y="5443052"/>
              <a:ext cx="4435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(13)</a:t>
              </a:r>
              <a:endParaRPr lang="en-US" altLang="ru-RU" sz="1200" dirty="0"/>
            </a:p>
          </p:txBody>
        </p:sp>
      </p:grpSp>
      <p:graphicFrame>
        <p:nvGraphicFramePr>
          <p:cNvPr id="15" name="Group 181"/>
          <p:cNvGraphicFramePr>
            <a:graphicFrameLocks/>
          </p:cNvGraphicFramePr>
          <p:nvPr>
            <p:extLst>
              <p:ext uri="{D42A27DB-BD31-4B8C-83A1-F6EECF244321}">
                <p14:modId xmlns:p14="http://schemas.microsoft.com/office/powerpoint/2010/main" val="2432444557"/>
              </p:ext>
            </p:extLst>
          </p:nvPr>
        </p:nvGraphicFramePr>
        <p:xfrm>
          <a:off x="822324" y="3003957"/>
          <a:ext cx="7499351" cy="698667"/>
        </p:xfrm>
        <a:graphic>
          <a:graphicData uri="http://schemas.openxmlformats.org/drawingml/2006/table">
            <a:tbl>
              <a:tblPr/>
              <a:tblGrid>
                <a:gridCol w="1137076"/>
                <a:gridCol w="1272455"/>
                <a:gridCol w="1272455"/>
                <a:gridCol w="1272455"/>
                <a:gridCol w="1272455"/>
                <a:gridCol w="1272455"/>
              </a:tblGrid>
              <a:tr h="33288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lang="en-US" sz="1200" i="1" dirty="0" err="1" smtClean="0">
                          <a:latin typeface="+mn-lt"/>
                        </a:rPr>
                        <a:t>σ</a:t>
                      </a:r>
                      <a:r>
                        <a:rPr lang="en-US" sz="1200" i="1" baseline="-25000" dirty="0" err="1" smtClean="0">
                          <a:latin typeface="+mn-lt"/>
                        </a:rPr>
                        <a:t>u</a:t>
                      </a:r>
                      <a:r>
                        <a:rPr kumimoji="0" lang="ru-RU" sz="1200" b="0" i="0" u="none" strike="noStrike" cap="none" normalizeH="0" baseline="0" dirty="0" smtClean="0">
                          <a:ln>
                            <a:noFill/>
                          </a:ln>
                          <a:solidFill>
                            <a:schemeClr val="tx1"/>
                          </a:solidFill>
                          <a:effectLst/>
                          <a:latin typeface="+mn-lt"/>
                          <a:cs typeface="Times New Roman" pitchFamily="18" charset="0"/>
                        </a:rPr>
                        <a:t>, </a:t>
                      </a:r>
                      <a:r>
                        <a:rPr kumimoji="0" lang="en-US" sz="1200" b="0" i="0" u="none" strike="noStrike" cap="none" normalizeH="0" baseline="0" dirty="0" smtClean="0">
                          <a:ln>
                            <a:noFill/>
                          </a:ln>
                          <a:solidFill>
                            <a:schemeClr val="tx1"/>
                          </a:solidFill>
                          <a:effectLst/>
                          <a:latin typeface="+mn-lt"/>
                          <a:cs typeface="Times New Roman" pitchFamily="18" charset="0"/>
                        </a:rPr>
                        <a:t>MPa</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350-550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520-750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700-1000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1000-1200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1200-1400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8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l-GR" sz="1200" b="0" i="1" u="none" strike="noStrike" cap="none" normalizeH="0" baseline="0" dirty="0" smtClean="0">
                          <a:ln>
                            <a:noFill/>
                          </a:ln>
                          <a:solidFill>
                            <a:schemeClr val="tx1"/>
                          </a:solidFill>
                          <a:effectLst/>
                          <a:latin typeface="+mn-lt"/>
                          <a:cs typeface="Times New Roman" pitchFamily="18" charset="0"/>
                        </a:rPr>
                        <a:t>Ψ</a:t>
                      </a:r>
                      <a:r>
                        <a:rPr kumimoji="0" lang="el-GR" sz="1200" b="0" i="1" u="none" strike="noStrike" cap="none" normalizeH="0" baseline="-25000" dirty="0" smtClean="0">
                          <a:ln>
                            <a:noFill/>
                          </a:ln>
                          <a:solidFill>
                            <a:schemeClr val="tx1"/>
                          </a:solidFill>
                          <a:effectLst/>
                          <a:latin typeface="+mn-lt"/>
                          <a:cs typeface="Times New Roman" pitchFamily="18" charset="0"/>
                        </a:rPr>
                        <a:t>σ</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marL="342900" marR="0" lvl="0" indent="-342900" algn="ctr" defTabSz="914400" rtl="0" eaLnBrk="1" fontAlgn="base" latinLnBrk="0" hangingPunct="1">
                        <a:lnSpc>
                          <a:spcPct val="15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0</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5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0.05</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5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0.1</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5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0.2</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5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cs typeface="Times New Roman" pitchFamily="18" charset="0"/>
                        </a:rPr>
                        <a:t>0.25</a:t>
                      </a:r>
                      <a:endParaRPr kumimoji="0" lang="ru-RU" sz="1200" b="0" i="0" u="none" strike="noStrike" cap="none" normalizeH="0" baseline="0" dirty="0" smtClean="0">
                        <a:ln>
                          <a:noFill/>
                        </a:ln>
                        <a:solidFill>
                          <a:schemeClr val="tx1"/>
                        </a:solidFill>
                        <a:effectLst/>
                        <a:latin typeface="+mn-lt"/>
                      </a:endParaRPr>
                    </a:p>
                  </a:txBody>
                  <a:tcPr marT="45730" marB="4573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7" name="Группа 16"/>
          <p:cNvGrpSpPr/>
          <p:nvPr/>
        </p:nvGrpSpPr>
        <p:grpSpPr>
          <a:xfrm>
            <a:off x="498584" y="3719388"/>
            <a:ext cx="2956890" cy="2089785"/>
            <a:chOff x="0" y="0"/>
            <a:chExt cx="2956956" cy="2090057"/>
          </a:xfrm>
        </p:grpSpPr>
        <p:pic>
          <p:nvPicPr>
            <p:cNvPr id="18" name="Picture 3" descr="f15"/>
            <p:cNvPicPr>
              <a:picLocks noChangeAspect="1"/>
            </p:cNvPicPr>
            <p:nvPr/>
          </p:nvPicPr>
          <p:blipFill>
            <a:blip r:embed="rId5" cstate="print">
              <a:extLst>
                <a:ext uri="{28A0092B-C50C-407E-A947-70E740481C1C}">
                  <a14:useLocalDpi xmlns:a14="http://schemas.microsoft.com/office/drawing/2010/main" val="0"/>
                </a:ext>
              </a:extLst>
            </a:blip>
            <a:srcRect t="6029" b="5293"/>
            <a:stretch>
              <a:fillRect/>
            </a:stretch>
          </p:blipFill>
          <p:spPr bwMode="auto">
            <a:xfrm>
              <a:off x="0" y="0"/>
              <a:ext cx="2956956" cy="209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4"/>
            <p:cNvSpPr txBox="1">
              <a:spLocks noChangeArrowheads="1"/>
            </p:cNvSpPr>
            <p:nvPr/>
          </p:nvSpPr>
          <p:spPr bwMode="auto">
            <a:xfrm>
              <a:off x="920338" y="979714"/>
              <a:ext cx="191135" cy="1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M</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0" name="Text Box 5"/>
            <p:cNvSpPr txBox="1">
              <a:spLocks noChangeArrowheads="1"/>
            </p:cNvSpPr>
            <p:nvPr/>
          </p:nvSpPr>
          <p:spPr bwMode="auto">
            <a:xfrm>
              <a:off x="1561605" y="1681463"/>
              <a:ext cx="274838" cy="2490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err="1" smtClean="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err="1" smtClean="0">
                  <a:ln>
                    <a:noFill/>
                  </a:ln>
                  <a:solidFill>
                    <a:sysClr val="windowText" lastClr="000000"/>
                  </a:solidFill>
                  <a:effectLst/>
                  <a:uLnTx/>
                  <a:uFillTx/>
                  <a:latin typeface="Times New Roman"/>
                  <a:ea typeface="Calibri"/>
                  <a:cs typeface="Times New Roman"/>
                </a:rPr>
                <a:t>ys</a:t>
              </a:r>
              <a:endParaRPr kumimoji="0" lang="ru-RU" sz="1100" b="0" i="1"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1" name="Text Box 6"/>
            <p:cNvSpPr txBox="1">
              <a:spLocks noChangeArrowheads="1"/>
            </p:cNvSpPr>
            <p:nvPr/>
          </p:nvSpPr>
          <p:spPr bwMode="auto">
            <a:xfrm>
              <a:off x="1193405" y="831272"/>
              <a:ext cx="2000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vert270"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a:ea typeface="Calibri"/>
                  <a:cs typeface="Times New Roman"/>
                </a:rPr>
                <a:t>0.5</a:t>
              </a: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0" u="none" strike="noStrike" kern="0" cap="none" spc="0" normalizeH="0" baseline="-25000" noProof="0" dirty="0">
                  <a:ln>
                    <a:noFill/>
                  </a:ln>
                  <a:solidFill>
                    <a:sysClr val="windowText" lastClr="000000"/>
                  </a:solidFill>
                  <a:effectLst/>
                  <a:uLnTx/>
                  <a:uFillTx/>
                  <a:latin typeface="Times New Roman"/>
                  <a:ea typeface="Calibri"/>
                  <a:cs typeface="Times New Roman"/>
                </a:rPr>
                <a:t>0</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2" name="Text Box 7"/>
            <p:cNvSpPr txBox="1">
              <a:spLocks noChangeArrowheads="1"/>
            </p:cNvSpPr>
            <p:nvPr/>
          </p:nvSpPr>
          <p:spPr bwMode="auto">
            <a:xfrm>
              <a:off x="2116092" y="1204104"/>
              <a:ext cx="243205" cy="1866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a:ea typeface="Calibri"/>
                  <a:cs typeface="Times New Roman"/>
                </a:rPr>
                <a:t>45º</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3" name="Text Box 9"/>
            <p:cNvSpPr txBox="1">
              <a:spLocks noChangeArrowheads="1"/>
            </p:cNvSpPr>
            <p:nvPr/>
          </p:nvSpPr>
          <p:spPr bwMode="auto">
            <a:xfrm>
              <a:off x="516577" y="1423729"/>
              <a:ext cx="136525" cy="17907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O</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4" name="Text Box 10"/>
            <p:cNvSpPr txBox="1">
              <a:spLocks noChangeArrowheads="1"/>
            </p:cNvSpPr>
            <p:nvPr/>
          </p:nvSpPr>
          <p:spPr bwMode="auto">
            <a:xfrm>
              <a:off x="724395" y="191044"/>
              <a:ext cx="136525" cy="1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6" name="Text Box 11"/>
            <p:cNvSpPr txBox="1">
              <a:spLocks noChangeArrowheads="1"/>
            </p:cNvSpPr>
            <p:nvPr/>
          </p:nvSpPr>
          <p:spPr bwMode="auto">
            <a:xfrm>
              <a:off x="1897638" y="468873"/>
              <a:ext cx="136525" cy="1790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N</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7" name="Text Box 12"/>
            <p:cNvSpPr txBox="1">
              <a:spLocks noChangeArrowheads="1"/>
            </p:cNvSpPr>
            <p:nvPr/>
          </p:nvSpPr>
          <p:spPr bwMode="auto">
            <a:xfrm>
              <a:off x="1549730" y="407283"/>
              <a:ext cx="136525" cy="1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a:ln>
                    <a:noFill/>
                  </a:ln>
                  <a:solidFill>
                    <a:sysClr val="windowText" lastClr="000000"/>
                  </a:solidFill>
                  <a:effectLst/>
                  <a:uLnTx/>
                  <a:uFillTx/>
                  <a:latin typeface="Times New Roman"/>
                  <a:ea typeface="Calibri"/>
                  <a:cs typeface="Times New Roman"/>
                </a:rPr>
                <a:t>C</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28" name="Text Box 13"/>
            <p:cNvSpPr txBox="1">
              <a:spLocks noChangeArrowheads="1"/>
            </p:cNvSpPr>
            <p:nvPr/>
          </p:nvSpPr>
          <p:spPr bwMode="auto">
            <a:xfrm>
              <a:off x="1163782" y="308758"/>
              <a:ext cx="136525" cy="1790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K</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29" name="Text Box 14"/>
            <p:cNvSpPr txBox="1">
              <a:spLocks noChangeArrowheads="1"/>
            </p:cNvSpPr>
            <p:nvPr/>
          </p:nvSpPr>
          <p:spPr bwMode="auto">
            <a:xfrm>
              <a:off x="2642260" y="1258784"/>
              <a:ext cx="136525" cy="1790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a:ln>
                    <a:noFill/>
                  </a:ln>
                  <a:solidFill>
                    <a:sysClr val="windowText" lastClr="000000"/>
                  </a:solidFill>
                  <a:effectLst/>
                  <a:uLnTx/>
                  <a:uFillTx/>
                  <a:latin typeface="Times New Roman"/>
                  <a:ea typeface="Calibri"/>
                  <a:cs typeface="Times New Roman"/>
                </a:rPr>
                <a:t>L</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0" u="none" strike="noStrike" kern="0" cap="none" spc="0" normalizeH="0" baseline="0" noProof="0">
                  <a:ln>
                    <a:noFill/>
                  </a:ln>
                  <a:solidFill>
                    <a:sysClr val="windowText" lastClr="000000"/>
                  </a:solidFill>
                  <a:effectLst/>
                  <a:uLnTx/>
                  <a:uFillTx/>
                  <a:latin typeface="Calibri"/>
                  <a:ea typeface="Calibri"/>
                  <a:cs typeface="Times New Roman"/>
                </a:rPr>
                <a:t> </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30" name="Text Box 15"/>
            <p:cNvSpPr txBox="1">
              <a:spLocks noChangeArrowheads="1"/>
            </p:cNvSpPr>
            <p:nvPr/>
          </p:nvSpPr>
          <p:spPr bwMode="auto">
            <a:xfrm>
              <a:off x="454786" y="36597"/>
              <a:ext cx="210185" cy="19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err="1">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err="1">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31" name="Text Box 16"/>
            <p:cNvSpPr txBox="1">
              <a:spLocks noChangeArrowheads="1"/>
            </p:cNvSpPr>
            <p:nvPr/>
          </p:nvSpPr>
          <p:spPr bwMode="auto">
            <a:xfrm>
              <a:off x="2716907" y="1433257"/>
              <a:ext cx="233680" cy="1981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err="1">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err="1">
                  <a:ln>
                    <a:noFill/>
                  </a:ln>
                  <a:solidFill>
                    <a:sysClr val="windowText" lastClr="000000"/>
                  </a:solidFill>
                  <a:effectLst/>
                  <a:uLnTx/>
                  <a:uFillTx/>
                  <a:latin typeface="Times New Roman"/>
                  <a:ea typeface="Calibri"/>
                  <a:cs typeface="Times New Roman"/>
                </a:rPr>
                <a:t>m</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32" name="Text Box 17"/>
            <p:cNvSpPr txBox="1">
              <a:spLocks noChangeArrowheads="1"/>
            </p:cNvSpPr>
            <p:nvPr/>
          </p:nvSpPr>
          <p:spPr bwMode="auto">
            <a:xfrm>
              <a:off x="326506" y="1039091"/>
              <a:ext cx="189865" cy="24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vert270"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a:t>
              </a:r>
              <a:r>
                <a:rPr kumimoji="0" lang="en-US" sz="1200" b="0" i="0" u="none" strike="noStrike" kern="0" cap="none" spc="0" normalizeH="0" baseline="-25000" noProof="0" dirty="0">
                  <a:ln>
                    <a:noFill/>
                  </a:ln>
                  <a:solidFill>
                    <a:sysClr val="windowText" lastClr="000000"/>
                  </a:solidFill>
                  <a:effectLst/>
                  <a:uLnTx/>
                  <a:uFillTx/>
                  <a:latin typeface="Times New Roman"/>
                  <a:ea typeface="Calibri"/>
                  <a:cs typeface="Times New Roman"/>
                </a:rPr>
                <a:t>1</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33" name="Text Box 18"/>
            <p:cNvSpPr txBox="1">
              <a:spLocks noChangeArrowheads="1"/>
            </p:cNvSpPr>
            <p:nvPr/>
          </p:nvSpPr>
          <p:spPr bwMode="auto">
            <a:xfrm>
              <a:off x="45022" y="810005"/>
              <a:ext cx="195580" cy="20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vert270"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a:t>
              </a:r>
              <a:r>
                <a:rPr kumimoji="0" lang="en-US" sz="1200" b="0" i="0" u="none" strike="noStrike" kern="0" cap="none" spc="0" normalizeH="0" baseline="-25000" noProof="0" dirty="0">
                  <a:ln>
                    <a:noFill/>
                  </a:ln>
                  <a:solidFill>
                    <a:sysClr val="windowText" lastClr="000000"/>
                  </a:solidFill>
                  <a:effectLst/>
                  <a:uLnTx/>
                  <a:uFillTx/>
                  <a:latin typeface="Times New Roman"/>
                  <a:ea typeface="Calibri"/>
                  <a:cs typeface="Times New Roman"/>
                </a:rPr>
                <a:t>1</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34" name="Arc 19"/>
            <p:cNvSpPr>
              <a:spLocks/>
            </p:cNvSpPr>
            <p:nvPr/>
          </p:nvSpPr>
          <p:spPr bwMode="auto">
            <a:xfrm flipH="1">
              <a:off x="2339439" y="1258784"/>
              <a:ext cx="113665" cy="203835"/>
            </a:xfrm>
            <a:custGeom>
              <a:avLst/>
              <a:gdLst>
                <a:gd name="G0" fmla="+- 0 0 0"/>
                <a:gd name="G1" fmla="+- 21180 0 0"/>
                <a:gd name="G2" fmla="+- 21600 0 0"/>
                <a:gd name="T0" fmla="*/ 4240 w 21600"/>
                <a:gd name="T1" fmla="*/ 0 h 33885"/>
                <a:gd name="T2" fmla="*/ 17469 w 21600"/>
                <a:gd name="T3" fmla="*/ 33885 h 33885"/>
                <a:gd name="T4" fmla="*/ 0 w 21600"/>
                <a:gd name="T5" fmla="*/ 21180 h 33885"/>
              </a:gdLst>
              <a:ahLst/>
              <a:cxnLst>
                <a:cxn ang="0">
                  <a:pos x="T0" y="T1"/>
                </a:cxn>
                <a:cxn ang="0">
                  <a:pos x="T2" y="T3"/>
                </a:cxn>
                <a:cxn ang="0">
                  <a:pos x="T4" y="T5"/>
                </a:cxn>
              </a:cxnLst>
              <a:rect l="0" t="0" r="r" b="b"/>
              <a:pathLst>
                <a:path w="21600" h="33885" fill="none" extrusionOk="0">
                  <a:moveTo>
                    <a:pt x="4239" y="0"/>
                  </a:moveTo>
                  <a:cubicBezTo>
                    <a:pt x="14334" y="2021"/>
                    <a:pt x="21600" y="10885"/>
                    <a:pt x="21600" y="21180"/>
                  </a:cubicBezTo>
                  <a:cubicBezTo>
                    <a:pt x="21600" y="25745"/>
                    <a:pt x="20153" y="30192"/>
                    <a:pt x="17468" y="33884"/>
                  </a:cubicBezTo>
                </a:path>
                <a:path w="21600" h="33885" stroke="0" extrusionOk="0">
                  <a:moveTo>
                    <a:pt x="4239" y="0"/>
                  </a:moveTo>
                  <a:cubicBezTo>
                    <a:pt x="14334" y="2021"/>
                    <a:pt x="21600" y="10885"/>
                    <a:pt x="21600" y="21180"/>
                  </a:cubicBezTo>
                  <a:cubicBezTo>
                    <a:pt x="21600" y="25745"/>
                    <a:pt x="20153" y="30192"/>
                    <a:pt x="17468" y="33884"/>
                  </a:cubicBezTo>
                  <a:lnTo>
                    <a:pt x="0" y="2118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35" name="Text Box 20"/>
            <p:cNvSpPr txBox="1">
              <a:spLocks noChangeArrowheads="1"/>
            </p:cNvSpPr>
            <p:nvPr/>
          </p:nvSpPr>
          <p:spPr bwMode="auto">
            <a:xfrm>
              <a:off x="914400" y="1485522"/>
              <a:ext cx="342900" cy="19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a:ea typeface="Calibri"/>
                  <a:cs typeface="Times New Roman"/>
                </a:rPr>
                <a:t>0.5</a:t>
              </a: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0" u="none" strike="noStrike" kern="0" cap="none" spc="0" normalizeH="0" baseline="-25000" noProof="0" dirty="0">
                  <a:ln>
                    <a:noFill/>
                  </a:ln>
                  <a:solidFill>
                    <a:sysClr val="windowText" lastClr="000000"/>
                  </a:solidFill>
                  <a:effectLst/>
                  <a:uLnTx/>
                  <a:uFillTx/>
                  <a:latin typeface="Times New Roman"/>
                  <a:ea typeface="Calibri"/>
                  <a:cs typeface="Times New Roman"/>
                </a:rPr>
                <a:t>0</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grpSp>
      <p:sp>
        <p:nvSpPr>
          <p:cNvPr id="36" name="Text Box 12"/>
          <p:cNvSpPr txBox="1">
            <a:spLocks noChangeArrowheads="1"/>
          </p:cNvSpPr>
          <p:nvPr/>
        </p:nvSpPr>
        <p:spPr bwMode="auto">
          <a:xfrm>
            <a:off x="543605" y="5794929"/>
            <a:ext cx="2905499" cy="25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sz="1200" dirty="0"/>
              <a:t>Approximated </a:t>
            </a:r>
            <a:r>
              <a:rPr lang="en-US" sz="1200" dirty="0" err="1"/>
              <a:t>Serensen-Kinasoshvili</a:t>
            </a:r>
            <a:r>
              <a:rPr lang="en-US" sz="1200" dirty="0"/>
              <a:t> diagram</a:t>
            </a:r>
            <a:endParaRPr lang="ru-RU" altLang="ru-RU" sz="1200" dirty="0"/>
          </a:p>
        </p:txBody>
      </p:sp>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8" name="Объект 37"/>
          <p:cNvGraphicFramePr>
            <a:graphicFrameLocks noChangeAspect="1"/>
          </p:cNvGraphicFramePr>
          <p:nvPr>
            <p:extLst>
              <p:ext uri="{D42A27DB-BD31-4B8C-83A1-F6EECF244321}">
                <p14:modId xmlns:p14="http://schemas.microsoft.com/office/powerpoint/2010/main" val="3187637841"/>
              </p:ext>
            </p:extLst>
          </p:nvPr>
        </p:nvGraphicFramePr>
        <p:xfrm>
          <a:off x="4762196" y="4908675"/>
          <a:ext cx="752475" cy="428625"/>
        </p:xfrm>
        <a:graphic>
          <a:graphicData uri="http://schemas.openxmlformats.org/presentationml/2006/ole">
            <mc:AlternateContent xmlns:mc="http://schemas.openxmlformats.org/markup-compatibility/2006">
              <mc:Choice xmlns:v="urn:schemas-microsoft-com:vml" Requires="v">
                <p:oleObj spid="_x0000_s86292" name="Формула" r:id="rId6" imgW="748975" imgH="431613" progId="Equation.3">
                  <p:embed/>
                </p:oleObj>
              </mc:Choice>
              <mc:Fallback>
                <p:oleObj name="Формула" r:id="rId6" imgW="748975" imgH="431613" progId="Equation.3">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2196" y="4908675"/>
                        <a:ext cx="75247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0" name="Объект 39"/>
          <p:cNvGraphicFramePr>
            <a:graphicFrameLocks noChangeAspect="1"/>
          </p:cNvGraphicFramePr>
          <p:nvPr>
            <p:extLst>
              <p:ext uri="{D42A27DB-BD31-4B8C-83A1-F6EECF244321}">
                <p14:modId xmlns:p14="http://schemas.microsoft.com/office/powerpoint/2010/main" val="4183070981"/>
              </p:ext>
            </p:extLst>
          </p:nvPr>
        </p:nvGraphicFramePr>
        <p:xfrm>
          <a:off x="5640019" y="5487299"/>
          <a:ext cx="1057275" cy="228600"/>
        </p:xfrm>
        <a:graphic>
          <a:graphicData uri="http://schemas.openxmlformats.org/presentationml/2006/ole">
            <mc:AlternateContent xmlns:mc="http://schemas.openxmlformats.org/markup-compatibility/2006">
              <mc:Choice xmlns:v="urn:schemas-microsoft-com:vml" Requires="v">
                <p:oleObj spid="_x0000_s86293" name="Формула" r:id="rId8" imgW="1054100" imgH="228600" progId="Equation.3">
                  <p:embed/>
                </p:oleObj>
              </mc:Choice>
              <mc:Fallback>
                <p:oleObj name="Формула" r:id="rId8" imgW="1054100" imgH="228600"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40019" y="5487299"/>
                        <a:ext cx="1057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93131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Criterion of specific potential energy of deformation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9" name="Группа 8"/>
          <p:cNvGrpSpPr/>
          <p:nvPr/>
        </p:nvGrpSpPr>
        <p:grpSpPr>
          <a:xfrm>
            <a:off x="288925" y="505440"/>
            <a:ext cx="8612188" cy="461665"/>
            <a:chOff x="288925" y="563960"/>
            <a:chExt cx="8612188" cy="461665"/>
          </a:xfrm>
        </p:grpSpPr>
        <p:sp>
          <p:nvSpPr>
            <p:cNvPr id="11" name="TextBox 18"/>
            <p:cNvSpPr txBox="1">
              <a:spLocks noChangeArrowheads="1"/>
            </p:cNvSpPr>
            <p:nvPr/>
          </p:nvSpPr>
          <p:spPr bwMode="auto">
            <a:xfrm>
              <a:off x="288925" y="563960"/>
              <a:ext cx="8612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dirty="0"/>
                <a:t>The normal force was assumed equal to 120 </a:t>
              </a:r>
              <a:r>
                <a:rPr lang="en-US" altLang="ru-RU" sz="1200" dirty="0" err="1"/>
                <a:t>kN</a:t>
              </a:r>
              <a:r>
                <a:rPr lang="en-US" altLang="ru-RU" sz="1200" dirty="0"/>
                <a:t> and the maximum pressure was 1000 </a:t>
              </a:r>
              <a:r>
                <a:rPr lang="en-US" altLang="ru-RU" sz="1200" dirty="0" err="1"/>
                <a:t>MPa</a:t>
              </a:r>
              <a:r>
                <a:rPr lang="en-US" altLang="ru-RU" sz="1200" dirty="0"/>
                <a:t> for all variants</a:t>
              </a:r>
              <a:r>
                <a:rPr lang="en-US" altLang="ru-RU" sz="1200" dirty="0" smtClean="0"/>
                <a:t>. </a:t>
              </a:r>
              <a:r>
                <a:rPr lang="en-US" altLang="ru-RU" sz="1200" dirty="0"/>
                <a:t>The eccentricity of the contact </a:t>
              </a:r>
              <a:r>
                <a:rPr lang="en-US" altLang="ru-RU" sz="1200" dirty="0" smtClean="0"/>
                <a:t>ellipse                     </a:t>
              </a:r>
              <a:r>
                <a:rPr lang="en-US" altLang="ru-RU" sz="1200" dirty="0"/>
                <a:t>was varied, where </a:t>
              </a:r>
              <a:r>
                <a:rPr lang="en-US" altLang="ru-RU" sz="1200" i="1" dirty="0"/>
                <a:t>β</a:t>
              </a:r>
              <a:r>
                <a:rPr lang="en-US" altLang="ru-RU" sz="1200" dirty="0"/>
                <a:t> = </a:t>
              </a:r>
              <a:r>
                <a:rPr lang="en-US" altLang="ru-RU" sz="1200" i="1" dirty="0"/>
                <a:t>b</a:t>
              </a:r>
              <a:r>
                <a:rPr lang="en-US" altLang="ru-RU" sz="1200" dirty="0"/>
                <a:t>/</a:t>
              </a:r>
              <a:r>
                <a:rPr lang="en-US" altLang="ru-RU" sz="1200" i="1" dirty="0"/>
                <a:t>a</a:t>
              </a:r>
              <a:r>
                <a:rPr lang="en-US" altLang="ru-RU" sz="1200" dirty="0"/>
                <a:t>. Also the friction coefficient </a:t>
              </a:r>
              <a:r>
                <a:rPr lang="en-US" altLang="ru-RU" sz="1200" i="1" dirty="0"/>
                <a:t>f</a:t>
              </a:r>
              <a:r>
                <a:rPr lang="en-US" altLang="ru-RU" sz="1200" dirty="0"/>
                <a:t> was varied.</a:t>
              </a:r>
            </a:p>
          </p:txBody>
        </p:sp>
        <p:graphicFrame>
          <p:nvGraphicFramePr>
            <p:cNvPr id="12" name="Объект 11"/>
            <p:cNvGraphicFramePr>
              <a:graphicFrameLocks noChangeAspect="1"/>
            </p:cNvGraphicFramePr>
            <p:nvPr>
              <p:extLst>
                <p:ext uri="{D42A27DB-BD31-4B8C-83A1-F6EECF244321}">
                  <p14:modId xmlns:p14="http://schemas.microsoft.com/office/powerpoint/2010/main" val="2120139781"/>
                </p:ext>
              </p:extLst>
            </p:nvPr>
          </p:nvGraphicFramePr>
          <p:xfrm>
            <a:off x="807861" y="742022"/>
            <a:ext cx="751304" cy="270757"/>
          </p:xfrm>
          <a:graphic>
            <a:graphicData uri="http://schemas.openxmlformats.org/presentationml/2006/ole">
              <mc:AlternateContent xmlns:mc="http://schemas.openxmlformats.org/markup-compatibility/2006">
                <mc:Choice xmlns:v="urn:schemas-microsoft-com:vml" Requires="v">
                  <p:oleObj spid="_x0000_s87127" name="Формула" r:id="rId3" imgW="850680" imgH="304560" progId="Equation.3">
                    <p:embed/>
                  </p:oleObj>
                </mc:Choice>
                <mc:Fallback>
                  <p:oleObj name="Формула" r:id="rId3" imgW="850680" imgH="304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61" y="742022"/>
                          <a:ext cx="751304" cy="270757"/>
                        </a:xfrm>
                        <a:prstGeom prst="rect">
                          <a:avLst/>
                        </a:prstGeom>
                        <a:noFill/>
                        <a:ln>
                          <a:noFill/>
                        </a:ln>
                      </p:spPr>
                    </p:pic>
                  </p:oleObj>
                </mc:Fallback>
              </mc:AlternateContent>
            </a:graphicData>
          </a:graphic>
        </p:graphicFrame>
      </p:grpSp>
      <p:sp>
        <p:nvSpPr>
          <p:cNvPr id="13" name="TextBox 14"/>
          <p:cNvSpPr txBox="1">
            <a:spLocks noChangeArrowheads="1"/>
          </p:cNvSpPr>
          <p:nvPr/>
        </p:nvSpPr>
        <p:spPr bwMode="auto">
          <a:xfrm>
            <a:off x="315913" y="959790"/>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smtClean="0">
                <a:solidFill>
                  <a:srgbClr val="740000"/>
                </a:solidFill>
              </a:rPr>
              <a:t>The </a:t>
            </a:r>
            <a:r>
              <a:rPr lang="en-US" altLang="ru-RU" b="1" dirty="0">
                <a:solidFill>
                  <a:srgbClr val="740000"/>
                </a:solidFill>
              </a:rPr>
              <a:t>results of calculation </a:t>
            </a:r>
            <a:r>
              <a:rPr lang="en-US" altLang="ru-RU" b="1" dirty="0" smtClean="0">
                <a:solidFill>
                  <a:srgbClr val="740000"/>
                </a:solidFill>
              </a:rPr>
              <a:t>of the criterion in the area of elliptical contact</a:t>
            </a:r>
            <a:endParaRPr lang="ru-RU" altLang="ru-RU" b="1" dirty="0">
              <a:solidFill>
                <a:srgbClr val="740000"/>
              </a:solidFill>
            </a:endParaRPr>
          </a:p>
        </p:txBody>
      </p:sp>
      <p:grpSp>
        <p:nvGrpSpPr>
          <p:cNvPr id="21" name="Группа 20"/>
          <p:cNvGrpSpPr/>
          <p:nvPr/>
        </p:nvGrpSpPr>
        <p:grpSpPr>
          <a:xfrm>
            <a:off x="869746" y="2437967"/>
            <a:ext cx="1893570" cy="1641252"/>
            <a:chOff x="0" y="-33432"/>
            <a:chExt cx="1893570" cy="1641252"/>
          </a:xfrm>
        </p:grpSpPr>
        <p:pic>
          <p:nvPicPr>
            <p:cNvPr id="22" name="Рисунок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36220"/>
              <a:ext cx="1893570" cy="1371600"/>
            </a:xfrm>
            <a:prstGeom prst="rect">
              <a:avLst/>
            </a:prstGeom>
          </p:spPr>
        </p:pic>
        <p:sp>
          <p:nvSpPr>
            <p:cNvPr id="23" name="Надпись 2"/>
            <p:cNvSpPr txBox="1">
              <a:spLocks noChangeArrowheads="1"/>
            </p:cNvSpPr>
            <p:nvPr/>
          </p:nvSpPr>
          <p:spPr bwMode="auto">
            <a:xfrm>
              <a:off x="1417320" y="-28966"/>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0</a:t>
              </a:r>
              <a:endParaRPr lang="ru-RU" sz="1200" dirty="0">
                <a:effectLst/>
                <a:latin typeface="Calibri"/>
                <a:ea typeface="Calibri"/>
                <a:cs typeface="Times New Roman"/>
              </a:endParaRPr>
            </a:p>
          </p:txBody>
        </p:sp>
        <p:sp>
          <p:nvSpPr>
            <p:cNvPr id="24" name="Надпись 2"/>
            <p:cNvSpPr txBox="1">
              <a:spLocks noChangeArrowheads="1"/>
            </p:cNvSpPr>
            <p:nvPr/>
          </p:nvSpPr>
          <p:spPr bwMode="auto">
            <a:xfrm>
              <a:off x="1158240" y="-3310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200" dirty="0">
                <a:effectLst/>
                <a:latin typeface="Calibri"/>
                <a:ea typeface="Calibri"/>
                <a:cs typeface="Times New Roman"/>
              </a:endParaRPr>
            </a:p>
          </p:txBody>
        </p:sp>
        <p:sp>
          <p:nvSpPr>
            <p:cNvPr id="26" name="Надпись 2"/>
            <p:cNvSpPr txBox="1">
              <a:spLocks noChangeArrowheads="1"/>
            </p:cNvSpPr>
            <p:nvPr/>
          </p:nvSpPr>
          <p:spPr bwMode="auto">
            <a:xfrm>
              <a:off x="902970" y="-3343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200" dirty="0">
                <a:effectLst/>
                <a:latin typeface="Calibri"/>
                <a:ea typeface="Calibri"/>
                <a:cs typeface="Times New Roman"/>
              </a:endParaRPr>
            </a:p>
          </p:txBody>
        </p:sp>
        <p:cxnSp>
          <p:nvCxnSpPr>
            <p:cNvPr id="27" name="AutoShape 44"/>
            <p:cNvCxnSpPr>
              <a:cxnSpLocks noChangeShapeType="1"/>
            </p:cNvCxnSpPr>
            <p:nvPr/>
          </p:nvCxnSpPr>
          <p:spPr bwMode="auto">
            <a:xfrm flipH="1">
              <a:off x="739140" y="186690"/>
              <a:ext cx="83820" cy="1346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8" name="AutoShape 47"/>
            <p:cNvCxnSpPr>
              <a:cxnSpLocks noChangeShapeType="1"/>
            </p:cNvCxnSpPr>
            <p:nvPr/>
          </p:nvCxnSpPr>
          <p:spPr bwMode="auto">
            <a:xfrm flipH="1">
              <a:off x="914400" y="186690"/>
              <a:ext cx="116840" cy="2019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 name="AutoShape 50"/>
            <p:cNvCxnSpPr>
              <a:cxnSpLocks noChangeShapeType="1"/>
            </p:cNvCxnSpPr>
            <p:nvPr/>
          </p:nvCxnSpPr>
          <p:spPr bwMode="auto">
            <a:xfrm flipH="1">
              <a:off x="1169670" y="186690"/>
              <a:ext cx="116840" cy="2247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 name="AutoShape 53"/>
            <p:cNvCxnSpPr>
              <a:cxnSpLocks noChangeShapeType="1"/>
            </p:cNvCxnSpPr>
            <p:nvPr/>
          </p:nvCxnSpPr>
          <p:spPr bwMode="auto">
            <a:xfrm flipH="1">
              <a:off x="1436370" y="186690"/>
              <a:ext cx="116840" cy="2019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 name="Надпись 2"/>
            <p:cNvSpPr txBox="1">
              <a:spLocks noChangeArrowheads="1"/>
            </p:cNvSpPr>
            <p:nvPr/>
          </p:nvSpPr>
          <p:spPr bwMode="auto">
            <a:xfrm>
              <a:off x="567690" y="-2962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200">
                <a:effectLst/>
                <a:latin typeface="Calibri"/>
                <a:ea typeface="Calibri"/>
                <a:cs typeface="Times New Roman"/>
              </a:endParaRPr>
            </a:p>
          </p:txBody>
        </p:sp>
        <p:cxnSp>
          <p:nvCxnSpPr>
            <p:cNvPr id="32" name="AutoShape 62"/>
            <p:cNvCxnSpPr>
              <a:cxnSpLocks noChangeShapeType="1"/>
            </p:cNvCxnSpPr>
            <p:nvPr/>
          </p:nvCxnSpPr>
          <p:spPr bwMode="auto">
            <a:xfrm flipH="1">
              <a:off x="655320" y="186690"/>
              <a:ext cx="39370" cy="6604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Надпись 2"/>
            <p:cNvSpPr txBox="1">
              <a:spLocks noChangeArrowheads="1"/>
            </p:cNvSpPr>
            <p:nvPr/>
          </p:nvSpPr>
          <p:spPr bwMode="auto">
            <a:xfrm>
              <a:off x="704850" y="-2962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200">
                <a:effectLst/>
                <a:latin typeface="Calibri"/>
                <a:ea typeface="Calibri"/>
                <a:cs typeface="Times New Roman"/>
              </a:endParaRPr>
            </a:p>
          </p:txBody>
        </p:sp>
        <p:sp>
          <p:nvSpPr>
            <p:cNvPr id="34" name="Надпись 2"/>
            <p:cNvSpPr txBox="1">
              <a:spLocks noChangeArrowheads="1"/>
            </p:cNvSpPr>
            <p:nvPr/>
          </p:nvSpPr>
          <p:spPr bwMode="auto">
            <a:xfrm>
              <a:off x="1013460" y="64389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200">
                <a:effectLst/>
                <a:latin typeface="Calibri"/>
                <a:ea typeface="Calibri"/>
                <a:cs typeface="Times New Roman"/>
              </a:endParaRPr>
            </a:p>
          </p:txBody>
        </p:sp>
        <p:sp>
          <p:nvSpPr>
            <p:cNvPr id="35" name="Надпись 2"/>
            <p:cNvSpPr txBox="1">
              <a:spLocks noChangeArrowheads="1"/>
            </p:cNvSpPr>
            <p:nvPr/>
          </p:nvSpPr>
          <p:spPr bwMode="auto">
            <a:xfrm>
              <a:off x="1531620" y="53721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200">
                <a:effectLst/>
                <a:latin typeface="Calibri"/>
                <a:ea typeface="Calibri"/>
                <a:cs typeface="Times New Roman"/>
              </a:endParaRPr>
            </a:p>
          </p:txBody>
        </p:sp>
      </p:grpSp>
      <p:grpSp>
        <p:nvGrpSpPr>
          <p:cNvPr id="36" name="Группа 35"/>
          <p:cNvGrpSpPr/>
          <p:nvPr/>
        </p:nvGrpSpPr>
        <p:grpSpPr>
          <a:xfrm>
            <a:off x="3616801" y="2457899"/>
            <a:ext cx="1965960" cy="1621320"/>
            <a:chOff x="0" y="-17310"/>
            <a:chExt cx="1965960" cy="1621320"/>
          </a:xfrm>
        </p:grpSpPr>
        <p:pic>
          <p:nvPicPr>
            <p:cNvPr id="37" name="Рисунок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40030"/>
              <a:ext cx="1965960" cy="1363980"/>
            </a:xfrm>
            <a:prstGeom prst="rect">
              <a:avLst/>
            </a:prstGeom>
          </p:spPr>
        </p:pic>
        <p:sp>
          <p:nvSpPr>
            <p:cNvPr id="38" name="Надпись 2"/>
            <p:cNvSpPr txBox="1">
              <a:spLocks noChangeArrowheads="1"/>
            </p:cNvSpPr>
            <p:nvPr/>
          </p:nvSpPr>
          <p:spPr bwMode="auto">
            <a:xfrm>
              <a:off x="1306830" y="-1442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0</a:t>
              </a:r>
              <a:endParaRPr lang="ru-RU" sz="1100" dirty="0">
                <a:effectLst/>
                <a:latin typeface="Calibri"/>
                <a:ea typeface="Calibri"/>
                <a:cs typeface="Times New Roman"/>
              </a:endParaRPr>
            </a:p>
          </p:txBody>
        </p:sp>
        <p:sp>
          <p:nvSpPr>
            <p:cNvPr id="39" name="Надпись 2"/>
            <p:cNvSpPr txBox="1">
              <a:spLocks noChangeArrowheads="1"/>
            </p:cNvSpPr>
            <p:nvPr/>
          </p:nvSpPr>
          <p:spPr bwMode="auto">
            <a:xfrm>
              <a:off x="1082040" y="-1731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100" dirty="0">
                <a:effectLst/>
                <a:latin typeface="Calibri"/>
                <a:ea typeface="Calibri"/>
                <a:cs typeface="Times New Roman"/>
              </a:endParaRPr>
            </a:p>
          </p:txBody>
        </p:sp>
        <p:sp>
          <p:nvSpPr>
            <p:cNvPr id="40" name="Надпись 2"/>
            <p:cNvSpPr txBox="1">
              <a:spLocks noChangeArrowheads="1"/>
            </p:cNvSpPr>
            <p:nvPr/>
          </p:nvSpPr>
          <p:spPr bwMode="auto">
            <a:xfrm>
              <a:off x="849630" y="-1442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sp>
          <p:nvSpPr>
            <p:cNvPr id="41" name="Надпись 2"/>
            <p:cNvSpPr txBox="1">
              <a:spLocks noChangeArrowheads="1"/>
            </p:cNvSpPr>
            <p:nvPr/>
          </p:nvSpPr>
          <p:spPr bwMode="auto">
            <a:xfrm>
              <a:off x="674370" y="-1442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3</a:t>
              </a:r>
              <a:endParaRPr lang="ru-RU" sz="1100" dirty="0">
                <a:effectLst/>
                <a:latin typeface="Calibri"/>
                <a:ea typeface="Calibri"/>
                <a:cs typeface="Times New Roman"/>
              </a:endParaRPr>
            </a:p>
          </p:txBody>
        </p:sp>
        <p:cxnSp>
          <p:nvCxnSpPr>
            <p:cNvPr id="42" name="AutoShape 45"/>
            <p:cNvCxnSpPr>
              <a:cxnSpLocks noChangeShapeType="1"/>
            </p:cNvCxnSpPr>
            <p:nvPr/>
          </p:nvCxnSpPr>
          <p:spPr bwMode="auto">
            <a:xfrm flipH="1">
              <a:off x="746760" y="190500"/>
              <a:ext cx="41910" cy="13684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AutoShape 49"/>
            <p:cNvCxnSpPr>
              <a:cxnSpLocks noChangeShapeType="1"/>
            </p:cNvCxnSpPr>
            <p:nvPr/>
          </p:nvCxnSpPr>
          <p:spPr bwMode="auto">
            <a:xfrm flipH="1">
              <a:off x="868680" y="201930"/>
              <a:ext cx="68580" cy="18288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AutoShape 51"/>
            <p:cNvCxnSpPr>
              <a:cxnSpLocks noChangeShapeType="1"/>
            </p:cNvCxnSpPr>
            <p:nvPr/>
          </p:nvCxnSpPr>
          <p:spPr bwMode="auto">
            <a:xfrm flipH="1">
              <a:off x="1141095" y="201930"/>
              <a:ext cx="57785" cy="227468"/>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 name="AutoShape 54"/>
            <p:cNvCxnSpPr>
              <a:cxnSpLocks noChangeShapeType="1"/>
            </p:cNvCxnSpPr>
            <p:nvPr/>
          </p:nvCxnSpPr>
          <p:spPr bwMode="auto">
            <a:xfrm flipH="1">
              <a:off x="1326674" y="201930"/>
              <a:ext cx="96996" cy="227468"/>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 name="Надпись 2"/>
            <p:cNvSpPr txBox="1">
              <a:spLocks noChangeArrowheads="1"/>
            </p:cNvSpPr>
            <p:nvPr/>
          </p:nvSpPr>
          <p:spPr bwMode="auto">
            <a:xfrm>
              <a:off x="525780" y="-865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4</a:t>
              </a:r>
              <a:endParaRPr lang="ru-RU" sz="1100" dirty="0">
                <a:effectLst/>
                <a:latin typeface="Calibri"/>
                <a:ea typeface="Calibri"/>
                <a:cs typeface="Times New Roman"/>
              </a:endParaRPr>
            </a:p>
          </p:txBody>
        </p:sp>
        <p:cxnSp>
          <p:nvCxnSpPr>
            <p:cNvPr id="47" name="AutoShape 64"/>
            <p:cNvCxnSpPr>
              <a:cxnSpLocks noChangeShapeType="1"/>
            </p:cNvCxnSpPr>
            <p:nvPr/>
          </p:nvCxnSpPr>
          <p:spPr bwMode="auto">
            <a:xfrm flipH="1">
              <a:off x="662940" y="201930"/>
              <a:ext cx="13970" cy="596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Надпись 2"/>
            <p:cNvSpPr txBox="1">
              <a:spLocks noChangeArrowheads="1"/>
            </p:cNvSpPr>
            <p:nvPr/>
          </p:nvSpPr>
          <p:spPr bwMode="auto">
            <a:xfrm>
              <a:off x="1013460" y="64389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sp>
          <p:nvSpPr>
            <p:cNvPr id="49" name="Надпись 2"/>
            <p:cNvSpPr txBox="1">
              <a:spLocks noChangeArrowheads="1"/>
            </p:cNvSpPr>
            <p:nvPr/>
          </p:nvSpPr>
          <p:spPr bwMode="auto">
            <a:xfrm>
              <a:off x="1516380" y="52959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grpSp>
      <p:grpSp>
        <p:nvGrpSpPr>
          <p:cNvPr id="71" name="Группа 70"/>
          <p:cNvGrpSpPr/>
          <p:nvPr/>
        </p:nvGrpSpPr>
        <p:grpSpPr>
          <a:xfrm>
            <a:off x="6295327" y="2462383"/>
            <a:ext cx="1966595" cy="1616710"/>
            <a:chOff x="0" y="0"/>
            <a:chExt cx="1966881" cy="1617076"/>
          </a:xfrm>
        </p:grpSpPr>
        <p:pic>
          <p:nvPicPr>
            <p:cNvPr id="72" name="Рисунок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51613"/>
              <a:ext cx="1966881" cy="1365463"/>
            </a:xfrm>
            <a:prstGeom prst="rect">
              <a:avLst/>
            </a:prstGeom>
          </p:spPr>
        </p:pic>
        <p:sp>
          <p:nvSpPr>
            <p:cNvPr id="73" name="Надпись 2"/>
            <p:cNvSpPr txBox="1">
              <a:spLocks noChangeArrowheads="1"/>
            </p:cNvSpPr>
            <p:nvPr/>
          </p:nvSpPr>
          <p:spPr bwMode="auto">
            <a:xfrm>
              <a:off x="1301026"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0</a:t>
              </a:r>
              <a:endParaRPr lang="ru-RU" sz="1100">
                <a:effectLst/>
                <a:latin typeface="Calibri"/>
                <a:ea typeface="Calibri"/>
                <a:cs typeface="Times New Roman"/>
              </a:endParaRPr>
            </a:p>
          </p:txBody>
        </p:sp>
        <p:sp>
          <p:nvSpPr>
            <p:cNvPr id="74" name="Надпись 2"/>
            <p:cNvSpPr txBox="1">
              <a:spLocks noChangeArrowheads="1"/>
            </p:cNvSpPr>
            <p:nvPr/>
          </p:nvSpPr>
          <p:spPr bwMode="auto">
            <a:xfrm>
              <a:off x="1077029"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sp>
          <p:nvSpPr>
            <p:cNvPr id="75" name="Надпись 2"/>
            <p:cNvSpPr txBox="1">
              <a:spLocks noChangeArrowheads="1"/>
            </p:cNvSpPr>
            <p:nvPr/>
          </p:nvSpPr>
          <p:spPr bwMode="auto">
            <a:xfrm>
              <a:off x="843826"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sp>
          <p:nvSpPr>
            <p:cNvPr id="76" name="Надпись 2"/>
            <p:cNvSpPr txBox="1">
              <a:spLocks noChangeArrowheads="1"/>
            </p:cNvSpPr>
            <p:nvPr/>
          </p:nvSpPr>
          <p:spPr bwMode="auto">
            <a:xfrm>
              <a:off x="668924"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77" name="AutoShape 45"/>
            <p:cNvCxnSpPr>
              <a:cxnSpLocks noChangeShapeType="1"/>
            </p:cNvCxnSpPr>
            <p:nvPr/>
          </p:nvCxnSpPr>
          <p:spPr bwMode="auto">
            <a:xfrm flipH="1">
              <a:off x="739498" y="190244"/>
              <a:ext cx="41910" cy="14478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8" name="AutoShape 49"/>
            <p:cNvCxnSpPr>
              <a:cxnSpLocks noChangeShapeType="1"/>
            </p:cNvCxnSpPr>
            <p:nvPr/>
          </p:nvCxnSpPr>
          <p:spPr bwMode="auto">
            <a:xfrm flipH="1">
              <a:off x="862237" y="202518"/>
              <a:ext cx="68580" cy="17780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9" name="AutoShape 51"/>
            <p:cNvCxnSpPr>
              <a:cxnSpLocks noChangeShapeType="1"/>
            </p:cNvCxnSpPr>
            <p:nvPr/>
          </p:nvCxnSpPr>
          <p:spPr bwMode="auto">
            <a:xfrm flipH="1">
              <a:off x="1086234" y="202518"/>
              <a:ext cx="107315" cy="2235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0" name="AutoShape 54"/>
            <p:cNvCxnSpPr>
              <a:cxnSpLocks noChangeShapeType="1"/>
            </p:cNvCxnSpPr>
            <p:nvPr/>
          </p:nvCxnSpPr>
          <p:spPr bwMode="auto">
            <a:xfrm flipH="1">
              <a:off x="1322505" y="202518"/>
              <a:ext cx="95250" cy="19621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Надпись 2"/>
            <p:cNvSpPr txBox="1">
              <a:spLocks noChangeArrowheads="1"/>
            </p:cNvSpPr>
            <p:nvPr/>
          </p:nvSpPr>
          <p:spPr bwMode="auto">
            <a:xfrm>
              <a:off x="518569"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cxnSp>
          <p:nvCxnSpPr>
            <p:cNvPr id="82" name="AutoShape 64"/>
            <p:cNvCxnSpPr>
              <a:cxnSpLocks noChangeShapeType="1"/>
            </p:cNvCxnSpPr>
            <p:nvPr/>
          </p:nvCxnSpPr>
          <p:spPr bwMode="auto">
            <a:xfrm flipH="1">
              <a:off x="656650" y="202518"/>
              <a:ext cx="13970" cy="5969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3" name="Надпись 2"/>
            <p:cNvSpPr txBox="1">
              <a:spLocks noChangeArrowheads="1"/>
            </p:cNvSpPr>
            <p:nvPr/>
          </p:nvSpPr>
          <p:spPr bwMode="auto">
            <a:xfrm>
              <a:off x="926674" y="64437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sp>
          <p:nvSpPr>
            <p:cNvPr id="84" name="Надпись 2"/>
            <p:cNvSpPr txBox="1">
              <a:spLocks noChangeArrowheads="1"/>
            </p:cNvSpPr>
            <p:nvPr/>
          </p:nvSpPr>
          <p:spPr bwMode="auto">
            <a:xfrm>
              <a:off x="1454449" y="530843"/>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grpSp>
      <p:grpSp>
        <p:nvGrpSpPr>
          <p:cNvPr id="85" name="Группа 84"/>
          <p:cNvGrpSpPr/>
          <p:nvPr/>
        </p:nvGrpSpPr>
        <p:grpSpPr>
          <a:xfrm>
            <a:off x="893019" y="4834497"/>
            <a:ext cx="1915160" cy="1404073"/>
            <a:chOff x="0" y="-10884"/>
            <a:chExt cx="1915336" cy="1404118"/>
          </a:xfrm>
        </p:grpSpPr>
        <p:pic>
          <p:nvPicPr>
            <p:cNvPr id="86" name="Рисунок 8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62493"/>
              <a:ext cx="1915336" cy="1130741"/>
            </a:xfrm>
            <a:prstGeom prst="rect">
              <a:avLst/>
            </a:prstGeom>
          </p:spPr>
        </p:pic>
        <p:cxnSp>
          <p:nvCxnSpPr>
            <p:cNvPr id="87" name="AutoShape 74"/>
            <p:cNvCxnSpPr>
              <a:cxnSpLocks noChangeShapeType="1"/>
            </p:cNvCxnSpPr>
            <p:nvPr/>
          </p:nvCxnSpPr>
          <p:spPr bwMode="auto">
            <a:xfrm flipH="1">
              <a:off x="698059" y="207687"/>
              <a:ext cx="21590" cy="711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8" name="Надпись 2"/>
            <p:cNvSpPr txBox="1">
              <a:spLocks noChangeArrowheads="1"/>
            </p:cNvSpPr>
            <p:nvPr/>
          </p:nvSpPr>
          <p:spPr bwMode="auto">
            <a:xfrm>
              <a:off x="923054" y="-1088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sp>
          <p:nvSpPr>
            <p:cNvPr id="89" name="Надпись 2"/>
            <p:cNvSpPr txBox="1">
              <a:spLocks noChangeArrowheads="1"/>
            </p:cNvSpPr>
            <p:nvPr/>
          </p:nvSpPr>
          <p:spPr bwMode="auto">
            <a:xfrm>
              <a:off x="764404" y="-800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sp>
          <p:nvSpPr>
            <p:cNvPr id="90" name="Надпись 2"/>
            <p:cNvSpPr txBox="1">
              <a:spLocks noChangeArrowheads="1"/>
            </p:cNvSpPr>
            <p:nvPr/>
          </p:nvSpPr>
          <p:spPr bwMode="auto">
            <a:xfrm>
              <a:off x="591331" y="-800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6</a:t>
              </a:r>
              <a:endParaRPr lang="ru-RU" sz="1100" dirty="0">
                <a:effectLst/>
                <a:latin typeface="Calibri"/>
                <a:ea typeface="Calibri"/>
                <a:cs typeface="Times New Roman"/>
              </a:endParaRPr>
            </a:p>
          </p:txBody>
        </p:sp>
        <p:sp>
          <p:nvSpPr>
            <p:cNvPr id="91" name="Надпись 2"/>
            <p:cNvSpPr txBox="1">
              <a:spLocks noChangeArrowheads="1"/>
            </p:cNvSpPr>
            <p:nvPr/>
          </p:nvSpPr>
          <p:spPr bwMode="auto">
            <a:xfrm>
              <a:off x="1116318" y="-800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sp>
          <p:nvSpPr>
            <p:cNvPr id="92" name="Надпись 2"/>
            <p:cNvSpPr txBox="1">
              <a:spLocks noChangeArrowheads="1"/>
            </p:cNvSpPr>
            <p:nvPr/>
          </p:nvSpPr>
          <p:spPr bwMode="auto">
            <a:xfrm>
              <a:off x="1324005" y="-1088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cxnSp>
          <p:nvCxnSpPr>
            <p:cNvPr id="93" name="AutoShape 92"/>
            <p:cNvCxnSpPr>
              <a:cxnSpLocks noChangeShapeType="1"/>
            </p:cNvCxnSpPr>
            <p:nvPr/>
          </p:nvCxnSpPr>
          <p:spPr bwMode="auto">
            <a:xfrm flipH="1">
              <a:off x="830748" y="196148"/>
              <a:ext cx="43815" cy="1257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4" name="AutoShape 93"/>
            <p:cNvCxnSpPr>
              <a:cxnSpLocks noChangeShapeType="1"/>
            </p:cNvCxnSpPr>
            <p:nvPr/>
          </p:nvCxnSpPr>
          <p:spPr bwMode="auto">
            <a:xfrm flipH="1">
              <a:off x="980745" y="196148"/>
              <a:ext cx="65405" cy="1841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AutoShape 94"/>
            <p:cNvCxnSpPr>
              <a:cxnSpLocks noChangeShapeType="1"/>
            </p:cNvCxnSpPr>
            <p:nvPr/>
          </p:nvCxnSpPr>
          <p:spPr bwMode="auto">
            <a:xfrm flipH="1">
              <a:off x="1139394" y="207687"/>
              <a:ext cx="87630" cy="2273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6" name="AutoShape 95"/>
            <p:cNvCxnSpPr>
              <a:cxnSpLocks noChangeShapeType="1"/>
            </p:cNvCxnSpPr>
            <p:nvPr/>
          </p:nvCxnSpPr>
          <p:spPr bwMode="auto">
            <a:xfrm flipH="1">
              <a:off x="1370158" y="207687"/>
              <a:ext cx="77470" cy="18732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7" name="Надпись 2"/>
            <p:cNvSpPr txBox="1">
              <a:spLocks noChangeArrowheads="1"/>
            </p:cNvSpPr>
            <p:nvPr/>
          </p:nvSpPr>
          <p:spPr bwMode="auto">
            <a:xfrm>
              <a:off x="1139394" y="491758"/>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sp>
          <p:nvSpPr>
            <p:cNvPr id="98" name="Надпись 2"/>
            <p:cNvSpPr txBox="1">
              <a:spLocks noChangeArrowheads="1"/>
            </p:cNvSpPr>
            <p:nvPr/>
          </p:nvSpPr>
          <p:spPr bwMode="auto">
            <a:xfrm>
              <a:off x="1554383" y="25603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100" dirty="0">
                <a:effectLst/>
                <a:latin typeface="Calibri"/>
                <a:ea typeface="Calibri"/>
                <a:cs typeface="Times New Roman"/>
              </a:endParaRPr>
            </a:p>
          </p:txBody>
        </p:sp>
      </p:grpSp>
      <p:grpSp>
        <p:nvGrpSpPr>
          <p:cNvPr id="99" name="Группа 98"/>
          <p:cNvGrpSpPr/>
          <p:nvPr/>
        </p:nvGrpSpPr>
        <p:grpSpPr>
          <a:xfrm>
            <a:off x="3648329" y="4847927"/>
            <a:ext cx="1909445" cy="1395184"/>
            <a:chOff x="0" y="-10888"/>
            <a:chExt cx="1909568" cy="1395469"/>
          </a:xfrm>
        </p:grpSpPr>
        <p:pic>
          <p:nvPicPr>
            <p:cNvPr id="100" name="Рисунок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256725"/>
              <a:ext cx="1909568" cy="1127856"/>
            </a:xfrm>
            <a:prstGeom prst="rect">
              <a:avLst/>
            </a:prstGeom>
          </p:spPr>
        </p:pic>
        <p:cxnSp>
          <p:nvCxnSpPr>
            <p:cNvPr id="101" name="AutoShape 74"/>
            <p:cNvCxnSpPr>
              <a:cxnSpLocks noChangeShapeType="1"/>
            </p:cNvCxnSpPr>
            <p:nvPr/>
          </p:nvCxnSpPr>
          <p:spPr bwMode="auto">
            <a:xfrm flipH="1">
              <a:off x="807672" y="207687"/>
              <a:ext cx="21590" cy="711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2" name="Надпись 2"/>
            <p:cNvSpPr txBox="1">
              <a:spLocks noChangeArrowheads="1"/>
            </p:cNvSpPr>
            <p:nvPr/>
          </p:nvSpPr>
          <p:spPr bwMode="auto">
            <a:xfrm>
              <a:off x="1032667" y="-10888"/>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sp>
          <p:nvSpPr>
            <p:cNvPr id="103" name="Надпись 2"/>
            <p:cNvSpPr txBox="1">
              <a:spLocks noChangeArrowheads="1"/>
            </p:cNvSpPr>
            <p:nvPr/>
          </p:nvSpPr>
          <p:spPr bwMode="auto">
            <a:xfrm>
              <a:off x="874017" y="-8003"/>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sp>
          <p:nvSpPr>
            <p:cNvPr id="104" name="Надпись 2"/>
            <p:cNvSpPr txBox="1">
              <a:spLocks noChangeArrowheads="1"/>
            </p:cNvSpPr>
            <p:nvPr/>
          </p:nvSpPr>
          <p:spPr bwMode="auto">
            <a:xfrm>
              <a:off x="700944" y="-8003"/>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6</a:t>
              </a:r>
              <a:endParaRPr lang="ru-RU" sz="1100" dirty="0">
                <a:effectLst/>
                <a:latin typeface="Calibri"/>
                <a:ea typeface="Calibri"/>
                <a:cs typeface="Times New Roman"/>
              </a:endParaRPr>
            </a:p>
          </p:txBody>
        </p:sp>
        <p:sp>
          <p:nvSpPr>
            <p:cNvPr id="105" name="Надпись 2"/>
            <p:cNvSpPr txBox="1">
              <a:spLocks noChangeArrowheads="1"/>
            </p:cNvSpPr>
            <p:nvPr/>
          </p:nvSpPr>
          <p:spPr bwMode="auto">
            <a:xfrm>
              <a:off x="1225931" y="-7999"/>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106" name="AutoShape 92"/>
            <p:cNvCxnSpPr>
              <a:cxnSpLocks noChangeShapeType="1"/>
            </p:cNvCxnSpPr>
            <p:nvPr/>
          </p:nvCxnSpPr>
          <p:spPr bwMode="auto">
            <a:xfrm flipH="1">
              <a:off x="940361" y="196149"/>
              <a:ext cx="43815" cy="1257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7" name="AutoShape 93"/>
            <p:cNvCxnSpPr>
              <a:cxnSpLocks noChangeShapeType="1"/>
            </p:cNvCxnSpPr>
            <p:nvPr/>
          </p:nvCxnSpPr>
          <p:spPr bwMode="auto">
            <a:xfrm flipH="1">
              <a:off x="1101896" y="196149"/>
              <a:ext cx="53340" cy="14097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8" name="AutoShape 94"/>
            <p:cNvCxnSpPr>
              <a:cxnSpLocks noChangeShapeType="1"/>
            </p:cNvCxnSpPr>
            <p:nvPr/>
          </p:nvCxnSpPr>
          <p:spPr bwMode="auto">
            <a:xfrm flipH="1">
              <a:off x="1269199" y="207687"/>
              <a:ext cx="67310" cy="1638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9" name="Надпись 2"/>
            <p:cNvSpPr txBox="1">
              <a:spLocks noChangeArrowheads="1"/>
            </p:cNvSpPr>
            <p:nvPr/>
          </p:nvSpPr>
          <p:spPr bwMode="auto">
            <a:xfrm>
              <a:off x="1162567" y="479191"/>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sp>
          <p:nvSpPr>
            <p:cNvPr id="110" name="Надпись 2"/>
            <p:cNvSpPr txBox="1">
              <a:spLocks noChangeArrowheads="1"/>
            </p:cNvSpPr>
            <p:nvPr/>
          </p:nvSpPr>
          <p:spPr bwMode="auto">
            <a:xfrm>
              <a:off x="1551721" y="254981"/>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100" dirty="0">
                <a:effectLst/>
                <a:latin typeface="Calibri"/>
                <a:ea typeface="Calibri"/>
                <a:cs typeface="Times New Roman"/>
              </a:endParaRPr>
            </a:p>
          </p:txBody>
        </p:sp>
      </p:grpSp>
      <p:grpSp>
        <p:nvGrpSpPr>
          <p:cNvPr id="111" name="Группа 110"/>
          <p:cNvGrpSpPr/>
          <p:nvPr/>
        </p:nvGrpSpPr>
        <p:grpSpPr>
          <a:xfrm>
            <a:off x="6339639" y="4838910"/>
            <a:ext cx="1906270" cy="1405094"/>
            <a:chOff x="0" y="-11905"/>
            <a:chExt cx="1906683" cy="1405139"/>
          </a:xfrm>
        </p:grpSpPr>
        <p:pic>
          <p:nvPicPr>
            <p:cNvPr id="112" name="Рисунок 1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265378"/>
              <a:ext cx="1906683" cy="1127856"/>
            </a:xfrm>
            <a:prstGeom prst="rect">
              <a:avLst/>
            </a:prstGeom>
          </p:spPr>
        </p:pic>
        <p:cxnSp>
          <p:nvCxnSpPr>
            <p:cNvPr id="113" name="AutoShape 74"/>
            <p:cNvCxnSpPr>
              <a:cxnSpLocks noChangeShapeType="1"/>
            </p:cNvCxnSpPr>
            <p:nvPr/>
          </p:nvCxnSpPr>
          <p:spPr bwMode="auto">
            <a:xfrm flipH="1">
              <a:off x="781711" y="207687"/>
              <a:ext cx="24765" cy="825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Надпись 2"/>
            <p:cNvSpPr txBox="1">
              <a:spLocks noChangeArrowheads="1"/>
            </p:cNvSpPr>
            <p:nvPr/>
          </p:nvSpPr>
          <p:spPr bwMode="auto">
            <a:xfrm>
              <a:off x="1009590" y="-1190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sp>
          <p:nvSpPr>
            <p:cNvPr id="115" name="Надпись 2"/>
            <p:cNvSpPr txBox="1">
              <a:spLocks noChangeArrowheads="1"/>
            </p:cNvSpPr>
            <p:nvPr/>
          </p:nvSpPr>
          <p:spPr bwMode="auto">
            <a:xfrm>
              <a:off x="850940" y="-902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sp>
          <p:nvSpPr>
            <p:cNvPr id="116" name="Надпись 2"/>
            <p:cNvSpPr txBox="1">
              <a:spLocks noChangeArrowheads="1"/>
            </p:cNvSpPr>
            <p:nvPr/>
          </p:nvSpPr>
          <p:spPr bwMode="auto">
            <a:xfrm>
              <a:off x="680752" y="-902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6</a:t>
              </a:r>
              <a:endParaRPr lang="ru-RU" sz="1100" dirty="0">
                <a:effectLst/>
                <a:latin typeface="Calibri"/>
                <a:ea typeface="Calibri"/>
                <a:cs typeface="Times New Roman"/>
              </a:endParaRPr>
            </a:p>
          </p:txBody>
        </p:sp>
        <p:sp>
          <p:nvSpPr>
            <p:cNvPr id="117" name="Надпись 2"/>
            <p:cNvSpPr txBox="1">
              <a:spLocks noChangeArrowheads="1"/>
            </p:cNvSpPr>
            <p:nvPr/>
          </p:nvSpPr>
          <p:spPr bwMode="auto">
            <a:xfrm>
              <a:off x="1202854" y="-902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118" name="AutoShape 92"/>
            <p:cNvCxnSpPr>
              <a:cxnSpLocks noChangeShapeType="1"/>
            </p:cNvCxnSpPr>
            <p:nvPr/>
          </p:nvCxnSpPr>
          <p:spPr bwMode="auto">
            <a:xfrm flipH="1">
              <a:off x="917285" y="196149"/>
              <a:ext cx="43815" cy="1257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AutoShape 93"/>
            <p:cNvCxnSpPr>
              <a:cxnSpLocks noChangeShapeType="1"/>
            </p:cNvCxnSpPr>
            <p:nvPr/>
          </p:nvCxnSpPr>
          <p:spPr bwMode="auto">
            <a:xfrm flipH="1">
              <a:off x="1078819" y="196149"/>
              <a:ext cx="53975" cy="15240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AutoShape 94"/>
            <p:cNvCxnSpPr>
              <a:cxnSpLocks noChangeShapeType="1"/>
            </p:cNvCxnSpPr>
            <p:nvPr/>
          </p:nvCxnSpPr>
          <p:spPr bwMode="auto">
            <a:xfrm flipH="1">
              <a:off x="1249007" y="207687"/>
              <a:ext cx="67310" cy="16383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1" name="Надпись 2"/>
            <p:cNvSpPr txBox="1">
              <a:spLocks noChangeArrowheads="1"/>
            </p:cNvSpPr>
            <p:nvPr/>
          </p:nvSpPr>
          <p:spPr bwMode="auto">
            <a:xfrm>
              <a:off x="1162471" y="442111"/>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sp>
          <p:nvSpPr>
            <p:cNvPr id="122" name="Надпись 2"/>
            <p:cNvSpPr txBox="1">
              <a:spLocks noChangeArrowheads="1"/>
            </p:cNvSpPr>
            <p:nvPr/>
          </p:nvSpPr>
          <p:spPr bwMode="auto">
            <a:xfrm>
              <a:off x="1540849" y="26867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100" dirty="0">
                <a:effectLst/>
                <a:latin typeface="Calibri"/>
                <a:ea typeface="Calibri"/>
                <a:cs typeface="Times New Roman"/>
              </a:endParaRPr>
            </a:p>
          </p:txBody>
        </p:sp>
      </p:grpSp>
      <p:sp>
        <p:nvSpPr>
          <p:cNvPr id="123" name="Text Box 12"/>
          <p:cNvSpPr txBox="1">
            <a:spLocks noChangeArrowheads="1"/>
          </p:cNvSpPr>
          <p:nvPr/>
        </p:nvSpPr>
        <p:spPr bwMode="auto">
          <a:xfrm>
            <a:off x="1275445" y="4149716"/>
            <a:ext cx="1039188"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0.0</a:t>
            </a:r>
            <a:endParaRPr lang="ru-RU" altLang="ru-RU" sz="1200" dirty="0"/>
          </a:p>
        </p:txBody>
      </p:sp>
      <p:sp>
        <p:nvSpPr>
          <p:cNvPr id="129" name="TextBox 18"/>
          <p:cNvSpPr txBox="1">
            <a:spLocks noChangeArrowheads="1"/>
          </p:cNvSpPr>
          <p:nvPr/>
        </p:nvSpPr>
        <p:spPr bwMode="auto">
          <a:xfrm>
            <a:off x="288925" y="1194417"/>
            <a:ext cx="8659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a:t>
            </a:r>
            <a:r>
              <a:rPr lang="en-US" sz="1200" dirty="0" err="1"/>
              <a:t>isolines</a:t>
            </a:r>
            <a:r>
              <a:rPr lang="en-US" sz="1200" dirty="0"/>
              <a:t> of the values of the equivalent stress </a:t>
            </a:r>
            <a:r>
              <a:rPr lang="en-US" altLang="ru-RU" sz="1200" i="1" dirty="0" err="1"/>
              <a:t>σ</a:t>
            </a:r>
            <a:r>
              <a:rPr lang="en-US" altLang="ru-RU" sz="1200" i="1" baseline="-25000" dirty="0" err="1"/>
              <a:t>eq</a:t>
            </a:r>
            <a:r>
              <a:rPr lang="en-US" sz="1200" dirty="0" smtClean="0"/>
              <a:t> in </a:t>
            </a:r>
            <a:r>
              <a:rPr lang="en-US" sz="1200" dirty="0"/>
              <a:t>the plane </a:t>
            </a:r>
            <a:r>
              <a:rPr lang="en-US" altLang="ru-RU" sz="1200" i="1" dirty="0" err="1"/>
              <a:t>yOz</a:t>
            </a:r>
            <a:r>
              <a:rPr lang="en-US" sz="1200" dirty="0" smtClean="0"/>
              <a:t> </a:t>
            </a:r>
            <a:r>
              <a:rPr lang="en-US" sz="1200" dirty="0"/>
              <a:t>in the area of the </a:t>
            </a:r>
            <a:r>
              <a:rPr lang="en-US" sz="1200" dirty="0" err="1"/>
              <a:t>Hertzian</a:t>
            </a:r>
            <a:r>
              <a:rPr lang="en-US" sz="1200" dirty="0"/>
              <a:t> contact are </a:t>
            </a:r>
            <a:r>
              <a:rPr lang="en-US" sz="1200" dirty="0" smtClean="0"/>
              <a:t>shown below. The </a:t>
            </a:r>
            <a:r>
              <a:rPr lang="en-US" sz="1200" dirty="0"/>
              <a:t>price of the </a:t>
            </a:r>
            <a:r>
              <a:rPr lang="en-US" sz="1200" dirty="0" err="1"/>
              <a:t>isoline</a:t>
            </a:r>
            <a:r>
              <a:rPr lang="en-US" sz="1200" dirty="0"/>
              <a:t> is 255.7 </a:t>
            </a:r>
            <a:r>
              <a:rPr lang="en-US" sz="1200" dirty="0" err="1"/>
              <a:t>MPa</a:t>
            </a:r>
            <a:r>
              <a:rPr lang="en-US" sz="1200" dirty="0"/>
              <a:t>. At a depth of up to 2 mm the equivalent stresses are compressive. The </a:t>
            </a:r>
            <a:r>
              <a:rPr lang="en-US" sz="1200" dirty="0" err="1"/>
              <a:t>isolines</a:t>
            </a:r>
            <a:r>
              <a:rPr lang="en-US" sz="1200" dirty="0"/>
              <a:t> of 1-4 numbers are located in this area. The equivalent stresses are positive in the points located below. The greatest negative equivalent stress in the point located at the contact surface is -1240 </a:t>
            </a:r>
            <a:r>
              <a:rPr lang="en-US" sz="1200" dirty="0" err="1"/>
              <a:t>MPa</a:t>
            </a:r>
            <a:r>
              <a:rPr lang="en-US" sz="1200" dirty="0"/>
              <a:t>, and the greatest tensile stress in the point located at a depth of 5 mm is 550 </a:t>
            </a:r>
            <a:r>
              <a:rPr lang="en-US" sz="1200" dirty="0" err="1"/>
              <a:t>MPa</a:t>
            </a:r>
            <a:r>
              <a:rPr lang="en-US" sz="1200" dirty="0" smtClean="0"/>
              <a:t>.</a:t>
            </a:r>
          </a:p>
          <a:p>
            <a:pPr marL="0" indent="0" algn="l"/>
            <a:r>
              <a:rPr lang="en-US" altLang="ru-RU" sz="1200" dirty="0"/>
              <a:t>The lines for two values of the friction coefficient </a:t>
            </a:r>
            <a:r>
              <a:rPr lang="en-US" altLang="ru-RU" sz="1200" i="1" dirty="0"/>
              <a:t>f</a:t>
            </a:r>
            <a:r>
              <a:rPr lang="en-US" altLang="ru-RU" sz="1200" dirty="0"/>
              <a:t> = 0.17 and </a:t>
            </a:r>
            <a:r>
              <a:rPr lang="en-US" altLang="ru-RU" sz="1200" i="1" dirty="0"/>
              <a:t>f</a:t>
            </a:r>
            <a:r>
              <a:rPr lang="en-US" altLang="ru-RU" sz="1200" dirty="0"/>
              <a:t> = 0.3 shows the same maximum order of </a:t>
            </a:r>
            <a:r>
              <a:rPr lang="en-US" altLang="ru-RU" sz="1200" dirty="0" err="1"/>
              <a:t>isolines</a:t>
            </a:r>
            <a:r>
              <a:rPr lang="en-US" altLang="ru-RU" sz="1200" dirty="0"/>
              <a:t> </a:t>
            </a:r>
            <a:r>
              <a:rPr lang="en-US" sz="1200" dirty="0"/>
              <a:t>–</a:t>
            </a:r>
            <a:r>
              <a:rPr lang="en-US" altLang="ru-RU" sz="1200" dirty="0" smtClean="0"/>
              <a:t> </a:t>
            </a:r>
            <a:r>
              <a:rPr lang="en-US" altLang="ru-RU" sz="1200" dirty="0"/>
              <a:t>the seventh, but the price of the </a:t>
            </a:r>
            <a:r>
              <a:rPr lang="en-US" altLang="ru-RU" sz="1200" dirty="0" err="1"/>
              <a:t>isoline</a:t>
            </a:r>
            <a:r>
              <a:rPr lang="en-US" altLang="ru-RU" sz="1200" dirty="0"/>
              <a:t> is different. The maximum value of the positive equivalent stress for </a:t>
            </a:r>
            <a:r>
              <a:rPr lang="en-US" altLang="ru-RU" sz="1200" i="1" dirty="0"/>
              <a:t>f</a:t>
            </a:r>
            <a:r>
              <a:rPr lang="en-US" altLang="ru-RU" sz="1200" dirty="0"/>
              <a:t> = 0.17 is 560 </a:t>
            </a:r>
            <a:r>
              <a:rPr lang="en-US" altLang="ru-RU" sz="1200" dirty="0" err="1"/>
              <a:t>MPa</a:t>
            </a:r>
            <a:r>
              <a:rPr lang="en-US" altLang="ru-RU" sz="1200" dirty="0"/>
              <a:t>. The point with the maximum positive stress of 650 </a:t>
            </a:r>
            <a:r>
              <a:rPr lang="en-US" altLang="ru-RU" sz="1200" dirty="0" err="1"/>
              <a:t>MPa</a:t>
            </a:r>
            <a:r>
              <a:rPr lang="en-US" altLang="ru-RU" sz="1200" dirty="0"/>
              <a:t> for </a:t>
            </a:r>
            <a:r>
              <a:rPr lang="en-US" altLang="ru-RU" sz="1200" i="1" dirty="0"/>
              <a:t>f</a:t>
            </a:r>
            <a:r>
              <a:rPr lang="en-US" altLang="ru-RU" sz="1200" dirty="0"/>
              <a:t> = 0.3 is located on the contact surface.</a:t>
            </a:r>
          </a:p>
        </p:txBody>
      </p:sp>
      <p:sp>
        <p:nvSpPr>
          <p:cNvPr id="130" name="Text Box 12"/>
          <p:cNvSpPr txBox="1">
            <a:spLocks noChangeArrowheads="1"/>
          </p:cNvSpPr>
          <p:nvPr/>
        </p:nvSpPr>
        <p:spPr bwMode="auto">
          <a:xfrm>
            <a:off x="4033755" y="4149715"/>
            <a:ext cx="1122527"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0.17</a:t>
            </a:r>
            <a:endParaRPr lang="ru-RU" altLang="ru-RU" sz="1200" dirty="0"/>
          </a:p>
        </p:txBody>
      </p:sp>
      <p:sp>
        <p:nvSpPr>
          <p:cNvPr id="131" name="Text Box 12"/>
          <p:cNvSpPr txBox="1">
            <a:spLocks noChangeArrowheads="1"/>
          </p:cNvSpPr>
          <p:nvPr/>
        </p:nvSpPr>
        <p:spPr bwMode="auto">
          <a:xfrm>
            <a:off x="6806313" y="4149714"/>
            <a:ext cx="1122527"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0.3</a:t>
            </a:r>
            <a:endParaRPr lang="ru-RU" altLang="ru-RU" sz="1200" dirty="0"/>
          </a:p>
        </p:txBody>
      </p:sp>
      <p:sp>
        <p:nvSpPr>
          <p:cNvPr id="132" name="TextBox 18"/>
          <p:cNvSpPr txBox="1">
            <a:spLocks noChangeArrowheads="1"/>
          </p:cNvSpPr>
          <p:nvPr/>
        </p:nvSpPr>
        <p:spPr bwMode="auto">
          <a:xfrm>
            <a:off x="288925" y="4318279"/>
            <a:ext cx="8659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a:t>
            </a:r>
            <a:r>
              <a:rPr lang="en-US" sz="1200" dirty="0" err="1"/>
              <a:t>isolines</a:t>
            </a:r>
            <a:r>
              <a:rPr lang="en-US" sz="1200" dirty="0"/>
              <a:t> of the values of the criterion </a:t>
            </a:r>
            <a:r>
              <a:rPr lang="en-US" sz="1200" i="1" dirty="0" err="1"/>
              <a:t>σ</a:t>
            </a:r>
            <a:r>
              <a:rPr lang="en-US" sz="1200" i="1" baseline="-25000" dirty="0" err="1"/>
              <a:t>U</a:t>
            </a:r>
            <a:r>
              <a:rPr lang="en-US" sz="1200" dirty="0"/>
              <a:t> in the plane mesh </a:t>
            </a:r>
            <a:r>
              <a:rPr lang="en-US" sz="1200" i="1" dirty="0"/>
              <a:t>A</a:t>
            </a:r>
            <a:r>
              <a:rPr lang="en-US" sz="1200" dirty="0"/>
              <a:t> are shown below. The highest values of the criterion are obtained for points located on the contact surface. The maximum values of the criterion are 700; 774 and 870 </a:t>
            </a:r>
            <a:r>
              <a:rPr lang="en-US" sz="1200" dirty="0" err="1"/>
              <a:t>MPa</a:t>
            </a:r>
            <a:r>
              <a:rPr lang="en-US" sz="1200" dirty="0"/>
              <a:t>, respectively, at values of the friction coefficient </a:t>
            </a:r>
            <a:r>
              <a:rPr lang="en-US" sz="1200" i="1" dirty="0"/>
              <a:t>f</a:t>
            </a:r>
            <a:r>
              <a:rPr lang="en-US" sz="1200" dirty="0"/>
              <a:t> equal to 0; 0.17 and 0.3.</a:t>
            </a:r>
            <a:endParaRPr lang="en-US" altLang="ru-RU" sz="1200" dirty="0"/>
          </a:p>
        </p:txBody>
      </p:sp>
      <p:sp>
        <p:nvSpPr>
          <p:cNvPr id="133" name="Text Box 12"/>
          <p:cNvSpPr txBox="1">
            <a:spLocks noChangeArrowheads="1"/>
          </p:cNvSpPr>
          <p:nvPr/>
        </p:nvSpPr>
        <p:spPr bwMode="auto">
          <a:xfrm>
            <a:off x="1245080" y="6305377"/>
            <a:ext cx="1039188"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0.0</a:t>
            </a:r>
            <a:endParaRPr lang="ru-RU" altLang="ru-RU" sz="1200" dirty="0"/>
          </a:p>
        </p:txBody>
      </p:sp>
      <p:sp>
        <p:nvSpPr>
          <p:cNvPr id="134" name="Text Box 12"/>
          <p:cNvSpPr txBox="1">
            <a:spLocks noChangeArrowheads="1"/>
          </p:cNvSpPr>
          <p:nvPr/>
        </p:nvSpPr>
        <p:spPr bwMode="auto">
          <a:xfrm>
            <a:off x="4003390" y="6305376"/>
            <a:ext cx="1122527"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0.17</a:t>
            </a:r>
            <a:endParaRPr lang="ru-RU" altLang="ru-RU" sz="1200" dirty="0"/>
          </a:p>
        </p:txBody>
      </p:sp>
      <p:sp>
        <p:nvSpPr>
          <p:cNvPr id="135" name="Text Box 12"/>
          <p:cNvSpPr txBox="1">
            <a:spLocks noChangeArrowheads="1"/>
          </p:cNvSpPr>
          <p:nvPr/>
        </p:nvSpPr>
        <p:spPr bwMode="auto">
          <a:xfrm>
            <a:off x="6775948" y="6305375"/>
            <a:ext cx="1122527" cy="21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i="1" dirty="0" smtClean="0"/>
              <a:t>e</a:t>
            </a:r>
            <a:r>
              <a:rPr lang="en-US" altLang="ru-RU" sz="1200" dirty="0" smtClean="0"/>
              <a:t> </a:t>
            </a:r>
            <a:r>
              <a:rPr lang="en-US" altLang="ru-RU" sz="1200" dirty="0"/>
              <a:t>= 0.2</a:t>
            </a:r>
            <a:r>
              <a:rPr lang="en-US" altLang="ru-RU" sz="1200" dirty="0" smtClean="0"/>
              <a:t>; </a:t>
            </a:r>
            <a:r>
              <a:rPr lang="en-US" altLang="ru-RU" sz="1200" i="1" dirty="0" smtClean="0"/>
              <a:t>f</a:t>
            </a:r>
            <a:r>
              <a:rPr lang="en-US" altLang="ru-RU" sz="1200" dirty="0" smtClean="0"/>
              <a:t> </a:t>
            </a:r>
            <a:r>
              <a:rPr lang="en-US" altLang="ru-RU" sz="1200" dirty="0"/>
              <a:t>= </a:t>
            </a:r>
            <a:r>
              <a:rPr lang="en-US" altLang="ru-RU" sz="1200" dirty="0" smtClean="0"/>
              <a:t>0.3</a:t>
            </a:r>
            <a:endParaRPr lang="ru-RU" altLang="ru-RU" sz="1200" dirty="0"/>
          </a:p>
        </p:txBody>
      </p:sp>
    </p:spTree>
    <p:extLst>
      <p:ext uri="{BB962C8B-B14F-4D97-AF65-F5344CB8AC3E}">
        <p14:creationId xmlns:p14="http://schemas.microsoft.com/office/powerpoint/2010/main" val="39076612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descr="Фрагмент"/>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7108" y="3816086"/>
            <a:ext cx="859397" cy="2009619"/>
          </a:xfrm>
          <a:prstGeom prst="rect">
            <a:avLst/>
          </a:prstGeom>
          <a:noFill/>
          <a:ln>
            <a:noFill/>
          </a:ln>
        </p:spPr>
      </p:pic>
      <p:grpSp>
        <p:nvGrpSpPr>
          <p:cNvPr id="26" name="Группа 25"/>
          <p:cNvGrpSpPr>
            <a:grpSpLocks/>
          </p:cNvGrpSpPr>
          <p:nvPr/>
        </p:nvGrpSpPr>
        <p:grpSpPr bwMode="auto">
          <a:xfrm>
            <a:off x="2879385" y="3680997"/>
            <a:ext cx="2375803" cy="2279796"/>
            <a:chOff x="-63809" y="-46391"/>
            <a:chExt cx="3330856" cy="3195107"/>
          </a:xfrm>
        </p:grpSpPr>
        <p:pic>
          <p:nvPicPr>
            <p:cNvPr id="27" name="Рисунок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02" y="23853"/>
              <a:ext cx="3108960" cy="312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Надпись 2"/>
            <p:cNvSpPr txBox="1">
              <a:spLocks noChangeArrowheads="1"/>
            </p:cNvSpPr>
            <p:nvPr/>
          </p:nvSpPr>
          <p:spPr bwMode="auto">
            <a:xfrm>
              <a:off x="-63809" y="1847733"/>
              <a:ext cx="356870" cy="41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a:effectLst/>
                  <a:latin typeface="Times New Roman"/>
                  <a:ea typeface="Calibri"/>
                  <a:cs typeface="Times New Roman"/>
                </a:rPr>
                <a:t>z</a:t>
              </a:r>
              <a:endParaRPr lang="ru-RU" sz="1100" dirty="0">
                <a:effectLst/>
                <a:latin typeface="Calibri"/>
                <a:ea typeface="Calibri"/>
                <a:cs typeface="Times New Roman"/>
              </a:endParaRPr>
            </a:p>
          </p:txBody>
        </p:sp>
        <p:sp>
          <p:nvSpPr>
            <p:cNvPr id="29" name="Надпись 2"/>
            <p:cNvSpPr txBox="1">
              <a:spLocks noChangeArrowheads="1"/>
            </p:cNvSpPr>
            <p:nvPr/>
          </p:nvSpPr>
          <p:spPr bwMode="auto">
            <a:xfrm>
              <a:off x="1249198" y="-46391"/>
              <a:ext cx="35687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a:effectLst/>
                  <a:latin typeface="Times New Roman"/>
                  <a:ea typeface="Calibri"/>
                  <a:cs typeface="Times New Roman"/>
                </a:rPr>
                <a:t>y</a:t>
              </a:r>
              <a:endParaRPr lang="ru-RU" sz="1100" dirty="0">
                <a:effectLst/>
                <a:latin typeface="Calibri"/>
                <a:ea typeface="Calibri"/>
                <a:cs typeface="Times New Roman"/>
              </a:endParaRPr>
            </a:p>
          </p:txBody>
        </p:sp>
        <p:sp>
          <p:nvSpPr>
            <p:cNvPr id="30" name="Надпись 2"/>
            <p:cNvSpPr txBox="1">
              <a:spLocks noChangeArrowheads="1"/>
            </p:cNvSpPr>
            <p:nvPr/>
          </p:nvSpPr>
          <p:spPr bwMode="auto">
            <a:xfrm>
              <a:off x="2910177" y="1757238"/>
              <a:ext cx="35687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a:effectLst/>
                  <a:latin typeface="Times New Roman"/>
                  <a:ea typeface="Calibri"/>
                  <a:cs typeface="Times New Roman"/>
                </a:rPr>
                <a:t>x</a:t>
              </a:r>
              <a:endParaRPr lang="ru-RU" sz="1100">
                <a:effectLst/>
                <a:latin typeface="Calibri"/>
                <a:ea typeface="Calibri"/>
                <a:cs typeface="Times New Roman"/>
              </a:endParaRPr>
            </a:p>
          </p:txBody>
        </p:sp>
        <p:cxnSp>
          <p:nvCxnSpPr>
            <p:cNvPr id="31" name="Прямая соединительная линия 30"/>
            <p:cNvCxnSpPr>
              <a:cxnSpLocks noChangeShapeType="1"/>
            </p:cNvCxnSpPr>
            <p:nvPr/>
          </p:nvCxnSpPr>
          <p:spPr bwMode="auto">
            <a:xfrm flipV="1">
              <a:off x="715617" y="1001864"/>
              <a:ext cx="20955" cy="692150"/>
            </a:xfrm>
            <a:prstGeom prst="line">
              <a:avLst/>
            </a:prstGeom>
            <a:noFill/>
            <a:ln w="19050" algn="ctr">
              <a:solidFill>
                <a:srgbClr val="FFFFFF"/>
              </a:solidFill>
              <a:round/>
              <a:headEnd type="stealth" w="med" len="lg"/>
              <a:tailEnd/>
            </a:ln>
            <a:extLst>
              <a:ext uri="{909E8E84-426E-40DD-AFC4-6F175D3DCCD1}">
                <a14:hiddenFill xmlns:a14="http://schemas.microsoft.com/office/drawing/2010/main">
                  <a:noFill/>
                </a14:hiddenFill>
              </a:ext>
            </a:extLst>
          </p:spPr>
        </p:cxnSp>
        <p:cxnSp>
          <p:nvCxnSpPr>
            <p:cNvPr id="32" name="Прямая соединительная линия 31"/>
            <p:cNvCxnSpPr>
              <a:cxnSpLocks noChangeShapeType="1"/>
            </p:cNvCxnSpPr>
            <p:nvPr/>
          </p:nvCxnSpPr>
          <p:spPr bwMode="auto">
            <a:xfrm flipV="1">
              <a:off x="2258170" y="1065474"/>
              <a:ext cx="0" cy="692150"/>
            </a:xfrm>
            <a:prstGeom prst="line">
              <a:avLst/>
            </a:prstGeom>
            <a:noFill/>
            <a:ln w="19050" algn="ctr">
              <a:solidFill>
                <a:srgbClr val="FFFFFF"/>
              </a:solidFill>
              <a:round/>
              <a:headEnd type="stealth" w="med" len="lg"/>
              <a:tailEnd/>
            </a:ln>
            <a:extLst>
              <a:ext uri="{909E8E84-426E-40DD-AFC4-6F175D3DCCD1}">
                <a14:hiddenFill xmlns:a14="http://schemas.microsoft.com/office/drawing/2010/main">
                  <a:noFill/>
                </a14:hiddenFill>
              </a:ext>
            </a:extLst>
          </p:spPr>
        </p:cxnSp>
        <p:cxnSp>
          <p:nvCxnSpPr>
            <p:cNvPr id="33" name="Прямая соединительная линия 32"/>
            <p:cNvCxnSpPr>
              <a:cxnSpLocks noChangeShapeType="1"/>
            </p:cNvCxnSpPr>
            <p:nvPr/>
          </p:nvCxnSpPr>
          <p:spPr bwMode="auto">
            <a:xfrm>
              <a:off x="2091193" y="1876507"/>
              <a:ext cx="23495" cy="735965"/>
            </a:xfrm>
            <a:prstGeom prst="line">
              <a:avLst/>
            </a:prstGeom>
            <a:noFill/>
            <a:ln w="19050" algn="ctr">
              <a:solidFill>
                <a:srgbClr val="FFFFFF"/>
              </a:solidFill>
              <a:round/>
              <a:headEnd type="stealth" w="med" len="lg"/>
              <a:tailEnd/>
            </a:ln>
            <a:extLst>
              <a:ext uri="{909E8E84-426E-40DD-AFC4-6F175D3DCCD1}">
                <a14:hiddenFill xmlns:a14="http://schemas.microsoft.com/office/drawing/2010/main">
                  <a:noFill/>
                </a14:hiddenFill>
              </a:ext>
            </a:extLst>
          </p:spPr>
        </p:cxnSp>
        <p:sp>
          <p:nvSpPr>
            <p:cNvPr id="34" name="Надпись 2"/>
            <p:cNvSpPr txBox="1">
              <a:spLocks noChangeArrowheads="1"/>
            </p:cNvSpPr>
            <p:nvPr/>
          </p:nvSpPr>
          <p:spPr bwMode="auto">
            <a:xfrm>
              <a:off x="2297927" y="1137138"/>
              <a:ext cx="612250" cy="2744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15000"/>
                </a:lnSpc>
                <a:spcAft>
                  <a:spcPts val="1000"/>
                </a:spcAft>
              </a:pPr>
              <a:r>
                <a:rPr lang="en-US" sz="1200" i="1" dirty="0">
                  <a:effectLst/>
                  <a:latin typeface="Times New Roman"/>
                  <a:ea typeface="Calibri"/>
                  <a:cs typeface="Times New Roman"/>
                </a:rPr>
                <a:t>R</a:t>
              </a:r>
              <a:r>
                <a:rPr lang="en-US" sz="1200" dirty="0">
                  <a:effectLst/>
                  <a:latin typeface="Times New Roman"/>
                  <a:ea typeface="Calibri"/>
                  <a:cs typeface="Times New Roman"/>
                </a:rPr>
                <a:t> 19.3</a:t>
              </a:r>
              <a:endParaRPr lang="ru-RU" sz="1100" dirty="0">
                <a:effectLst/>
                <a:latin typeface="Calibri"/>
                <a:ea typeface="Calibri"/>
                <a:cs typeface="Times New Roman"/>
              </a:endParaRPr>
            </a:p>
          </p:txBody>
        </p:sp>
        <p:sp>
          <p:nvSpPr>
            <p:cNvPr id="35" name="Надпись 2"/>
            <p:cNvSpPr txBox="1">
              <a:spLocks noChangeArrowheads="1"/>
            </p:cNvSpPr>
            <p:nvPr/>
          </p:nvSpPr>
          <p:spPr bwMode="auto">
            <a:xfrm>
              <a:off x="792333" y="1231431"/>
              <a:ext cx="509271" cy="2915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15000"/>
                </a:lnSpc>
                <a:spcAft>
                  <a:spcPts val="1000"/>
                </a:spcAft>
              </a:pPr>
              <a:r>
                <a:rPr lang="en-US" sz="1200" i="1" dirty="0">
                  <a:effectLst/>
                  <a:latin typeface="Times New Roman"/>
                  <a:ea typeface="Calibri"/>
                  <a:cs typeface="Times New Roman"/>
                </a:rPr>
                <a:t>R</a:t>
              </a:r>
              <a:r>
                <a:rPr lang="en-US" sz="1200" dirty="0">
                  <a:effectLst/>
                  <a:latin typeface="Times New Roman"/>
                  <a:ea typeface="Calibri"/>
                  <a:cs typeface="Times New Roman"/>
                </a:rPr>
                <a:t> 18</a:t>
              </a:r>
              <a:endParaRPr lang="ru-RU" sz="1100" dirty="0">
                <a:effectLst/>
                <a:latin typeface="Calibri"/>
                <a:ea typeface="Calibri"/>
                <a:cs typeface="Times New Roman"/>
              </a:endParaRPr>
            </a:p>
          </p:txBody>
        </p:sp>
        <p:sp>
          <p:nvSpPr>
            <p:cNvPr id="36" name="Надпись 2"/>
            <p:cNvSpPr txBox="1">
              <a:spLocks noChangeArrowheads="1"/>
            </p:cNvSpPr>
            <p:nvPr/>
          </p:nvSpPr>
          <p:spPr bwMode="auto">
            <a:xfrm>
              <a:off x="2183811" y="2019631"/>
              <a:ext cx="509904" cy="3049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15000"/>
                </a:lnSpc>
                <a:spcAft>
                  <a:spcPts val="1000"/>
                </a:spcAft>
              </a:pPr>
              <a:r>
                <a:rPr lang="en-US" sz="1200" i="1" dirty="0">
                  <a:effectLst/>
                  <a:latin typeface="Times New Roman"/>
                  <a:ea typeface="Calibri"/>
                  <a:cs typeface="Times New Roman"/>
                </a:rPr>
                <a:t>R</a:t>
              </a:r>
              <a:r>
                <a:rPr lang="en-US" sz="1200" dirty="0">
                  <a:effectLst/>
                  <a:latin typeface="Times New Roman"/>
                  <a:ea typeface="Calibri"/>
                  <a:cs typeface="Times New Roman"/>
                </a:rPr>
                <a:t> 20</a:t>
              </a:r>
              <a:endParaRPr lang="ru-RU" sz="1100" dirty="0">
                <a:effectLst/>
                <a:latin typeface="Calibri"/>
                <a:ea typeface="Calibri"/>
                <a:cs typeface="Times New Roman"/>
              </a:endParaRPr>
            </a:p>
          </p:txBody>
        </p:sp>
        <p:sp>
          <p:nvSpPr>
            <p:cNvPr id="37" name="Надпись 2"/>
            <p:cNvSpPr txBox="1">
              <a:spLocks noChangeArrowheads="1"/>
            </p:cNvSpPr>
            <p:nvPr/>
          </p:nvSpPr>
          <p:spPr bwMode="auto">
            <a:xfrm>
              <a:off x="1351722" y="2274072"/>
              <a:ext cx="166370" cy="2753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15000"/>
                </a:lnSpc>
                <a:spcAft>
                  <a:spcPts val="1000"/>
                </a:spcAft>
              </a:pPr>
              <a:r>
                <a:rPr lang="en-US" sz="1200" dirty="0">
                  <a:effectLst/>
                  <a:latin typeface="Times New Roman"/>
                  <a:ea typeface="Calibri"/>
                  <a:cs typeface="Times New Roman"/>
                </a:rPr>
                <a:t>1</a:t>
              </a:r>
              <a:endParaRPr lang="ru-RU" sz="1100" dirty="0">
                <a:effectLst/>
                <a:latin typeface="Calibri"/>
                <a:ea typeface="Calibri"/>
                <a:cs typeface="Times New Roman"/>
              </a:endParaRPr>
            </a:p>
          </p:txBody>
        </p:sp>
        <p:sp>
          <p:nvSpPr>
            <p:cNvPr id="38" name="Надпись 2"/>
            <p:cNvSpPr txBox="1">
              <a:spLocks noChangeArrowheads="1"/>
            </p:cNvSpPr>
            <p:nvPr/>
          </p:nvSpPr>
          <p:spPr bwMode="auto">
            <a:xfrm>
              <a:off x="1351722" y="1534601"/>
              <a:ext cx="166370" cy="266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grpSp>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The results of RCF tests</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TextBox 18"/>
          <p:cNvSpPr txBox="1">
            <a:spLocks noChangeArrowheads="1"/>
          </p:cNvSpPr>
          <p:nvPr/>
        </p:nvSpPr>
        <p:spPr bwMode="auto">
          <a:xfrm>
            <a:off x="288925" y="432290"/>
            <a:ext cx="861218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results from experimental tests using specimens of wheel steel castings were used to generate RCF curves. These tests were done at the Railway Research Institute (Russia). The experimental castings 6, 2 and 9 corresponded to the carbon content of steel grades 2, L and T respectively (Table 1</a:t>
            </a:r>
            <a:r>
              <a:rPr lang="en-US" sz="1200" dirty="0" smtClean="0"/>
              <a:t>).</a:t>
            </a:r>
          </a:p>
          <a:p>
            <a:pPr marL="0" indent="0" algn="l"/>
            <a:r>
              <a:rPr lang="en-US" altLang="ru-RU" sz="1200" dirty="0"/>
              <a:t>The test specimens were cut at a distance of 10 mm from the rolling surface of the wheel. The cylindrical specimens of diameter 40 mm were used. The </a:t>
            </a:r>
            <a:r>
              <a:rPr lang="en-US" altLang="ru-RU" sz="1200" dirty="0" err="1"/>
              <a:t>toroidal</a:t>
            </a:r>
            <a:r>
              <a:rPr lang="en-US" altLang="ru-RU" sz="1200" dirty="0"/>
              <a:t> roller of the diameter of 38.6 mm with a radius of the torus 18 mm made of hard alloy WC8 was used as the loading </a:t>
            </a:r>
            <a:r>
              <a:rPr lang="en-US" altLang="ru-RU" sz="1200" dirty="0" smtClean="0"/>
              <a:t>roller (Fig.1). </a:t>
            </a:r>
            <a:r>
              <a:rPr lang="en-US" altLang="ru-RU" sz="1200" dirty="0"/>
              <a:t>The speed of rotation of the specimen was 1500 rpm. The specimens were rolling without sliding. The oil I-20 was applied to the rolling surfaces. The tests were carried out on five load levels. From 1 to 5 samples were tested at each load level. The test results are shown in Table 2</a:t>
            </a:r>
            <a:r>
              <a:rPr lang="en-US" altLang="ru-RU" sz="1200" dirty="0" smtClean="0"/>
              <a:t>.</a:t>
            </a:r>
          </a:p>
          <a:p>
            <a:pPr marL="0" indent="0" algn="l"/>
            <a:r>
              <a:rPr lang="en-US" altLang="ru-RU" sz="1200" dirty="0"/>
              <a:t>The stress-strain state of the specimens was analyzed by the FE method. The FE meshes of the fragments of the wheel steel specimen and the loading roller are shown in Fig.2. They had dimensions on the </a:t>
            </a:r>
            <a:r>
              <a:rPr lang="en-US" altLang="ru-RU" sz="1200" i="1" dirty="0"/>
              <a:t>x</a:t>
            </a:r>
            <a:r>
              <a:rPr lang="en-US" altLang="ru-RU" sz="1200" dirty="0"/>
              <a:t> and </a:t>
            </a:r>
            <a:r>
              <a:rPr lang="en-US" altLang="ru-RU" sz="1200" i="1" dirty="0"/>
              <a:t>z</a:t>
            </a:r>
            <a:r>
              <a:rPr lang="en-US" altLang="ru-RU" sz="1200" dirty="0"/>
              <a:t> axes of 3.15 mm, on the </a:t>
            </a:r>
            <a:r>
              <a:rPr lang="en-US" altLang="ru-RU" sz="1200" i="1" dirty="0"/>
              <a:t>y</a:t>
            </a:r>
            <a:r>
              <a:rPr lang="en-US" altLang="ru-RU" sz="1200" dirty="0"/>
              <a:t> axis of 1.5 mm. The finite elements with eight nodes and dimensions of the ribs along the </a:t>
            </a:r>
            <a:r>
              <a:rPr lang="en-US" altLang="ru-RU" sz="1200" i="1" dirty="0"/>
              <a:t>x</a:t>
            </a:r>
            <a:r>
              <a:rPr lang="en-US" altLang="ru-RU" sz="1200" dirty="0"/>
              <a:t> and </a:t>
            </a:r>
            <a:r>
              <a:rPr lang="en-US" altLang="ru-RU" sz="1200" i="1" dirty="0"/>
              <a:t>z</a:t>
            </a:r>
            <a:r>
              <a:rPr lang="en-US" altLang="ru-RU" sz="1200" dirty="0"/>
              <a:t> axes of 0.075 mm and 0.1 mm along the </a:t>
            </a:r>
            <a:r>
              <a:rPr lang="en-US" altLang="ru-RU" sz="1200" i="1" dirty="0"/>
              <a:t>y</a:t>
            </a:r>
            <a:r>
              <a:rPr lang="en-US" altLang="ru-RU" sz="1200" dirty="0"/>
              <a:t> axis were </a:t>
            </a:r>
            <a:r>
              <a:rPr lang="en-US" altLang="ru-RU" sz="1200" dirty="0" smtClean="0"/>
              <a:t>used.</a:t>
            </a:r>
          </a:p>
          <a:p>
            <a:pPr marL="0" indent="0" algn="l"/>
            <a:r>
              <a:rPr lang="en-US" altLang="ru-RU" sz="1200" dirty="0" smtClean="0"/>
              <a:t>The </a:t>
            </a:r>
            <a:r>
              <a:rPr lang="en-US" altLang="ru-RU" sz="1200" dirty="0"/>
              <a:t>rollers had dimensions: the radius of the specimen of the wheel steel is 20 mm, the radius of the loading roller is 19.3 mm and the radius of the torus is 18 </a:t>
            </a:r>
            <a:r>
              <a:rPr lang="en-US" altLang="ru-RU" sz="1200" dirty="0" smtClean="0"/>
              <a:t>mm.</a:t>
            </a:r>
          </a:p>
          <a:p>
            <a:pPr marL="0" indent="0" algn="l"/>
            <a:r>
              <a:rPr lang="en-US" altLang="ru-RU" sz="1200" dirty="0" smtClean="0"/>
              <a:t>The </a:t>
            </a:r>
            <a:r>
              <a:rPr lang="en-US" altLang="ru-RU" sz="1200" dirty="0"/>
              <a:t>loading roller material had following parameters: 5.9·10</a:t>
            </a:r>
            <a:r>
              <a:rPr lang="en-US" altLang="ru-RU" sz="1200" baseline="30000" dirty="0"/>
              <a:t>11</a:t>
            </a:r>
            <a:r>
              <a:rPr lang="en-US" altLang="ru-RU" sz="1200" dirty="0"/>
              <a:t> Pa for the tensile modulus and 0.202 for the Poisson's </a:t>
            </a:r>
            <a:r>
              <a:rPr lang="en-US" altLang="ru-RU" sz="1200" dirty="0" smtClean="0"/>
              <a:t>ratio.</a:t>
            </a:r>
          </a:p>
          <a:p>
            <a:pPr marL="0" indent="0" algn="l"/>
            <a:r>
              <a:rPr lang="en-US" altLang="ru-RU" sz="1200" dirty="0" smtClean="0"/>
              <a:t>The </a:t>
            </a:r>
            <a:r>
              <a:rPr lang="en-US" altLang="ru-RU" sz="1200" dirty="0"/>
              <a:t>wheel steel specimens material had following </a:t>
            </a:r>
            <a:r>
              <a:rPr lang="en-US" altLang="ru-RU" sz="1200" dirty="0" smtClean="0"/>
              <a:t>parameters: 2.0·10</a:t>
            </a:r>
            <a:r>
              <a:rPr lang="en-US" altLang="ru-RU" sz="1200" baseline="30000" dirty="0" smtClean="0"/>
              <a:t>11</a:t>
            </a:r>
            <a:r>
              <a:rPr lang="en-US" altLang="ru-RU" sz="1200" dirty="0" smtClean="0"/>
              <a:t> </a:t>
            </a:r>
            <a:r>
              <a:rPr lang="en-US" altLang="ru-RU" sz="1200" dirty="0"/>
              <a:t>Pa for the tensile modulus and 0.3 for the Poisson's </a:t>
            </a:r>
            <a:r>
              <a:rPr lang="en-US" altLang="ru-RU" sz="1200" dirty="0" smtClean="0"/>
              <a:t>ratio.</a:t>
            </a:r>
          </a:p>
          <a:p>
            <a:pPr marL="0" indent="0" algn="l"/>
            <a:r>
              <a:rPr lang="en-US" altLang="ru-RU" sz="1200" dirty="0" smtClean="0"/>
              <a:t>The </a:t>
            </a:r>
            <a:r>
              <a:rPr lang="en-US" altLang="ru-RU" sz="1200" dirty="0"/>
              <a:t>FE model of the wheel steel specimen had </a:t>
            </a:r>
            <a:r>
              <a:rPr lang="en-US" altLang="ru-RU" sz="1200" dirty="0" smtClean="0"/>
              <a:t>26 896 </a:t>
            </a:r>
            <a:r>
              <a:rPr lang="en-US" altLang="ru-RU" sz="1200" dirty="0"/>
              <a:t>nodes. The FE model of the loading roller had </a:t>
            </a:r>
            <a:r>
              <a:rPr lang="en-US" altLang="ru-RU" sz="1200" dirty="0" smtClean="0"/>
              <a:t>11 767 </a:t>
            </a:r>
            <a:r>
              <a:rPr lang="en-US" altLang="ru-RU" sz="1200" dirty="0"/>
              <a:t>nodes. The number of the finite elements was </a:t>
            </a:r>
            <a:r>
              <a:rPr lang="en-US" altLang="ru-RU" sz="1200" dirty="0" smtClean="0"/>
              <a:t>24 000 </a:t>
            </a:r>
            <a:r>
              <a:rPr lang="en-US" altLang="ru-RU" sz="1200" dirty="0"/>
              <a:t>and </a:t>
            </a:r>
            <a:r>
              <a:rPr lang="en-US" altLang="ru-RU" sz="1200" dirty="0" smtClean="0"/>
              <a:t>9 600 </a:t>
            </a:r>
            <a:r>
              <a:rPr lang="en-US" altLang="ru-RU" sz="1200" dirty="0"/>
              <a:t>respectively</a:t>
            </a:r>
            <a:r>
              <a:rPr lang="en-US" altLang="ru-RU" sz="1200" dirty="0" smtClean="0"/>
              <a:t>.</a:t>
            </a:r>
          </a:p>
          <a:p>
            <a:pPr marL="0" indent="0" algn="l"/>
            <a:r>
              <a:rPr lang="en-US" altLang="ru-RU" sz="1200" dirty="0"/>
              <a:t>The rolling contact problem was solved in the </a:t>
            </a:r>
            <a:r>
              <a:rPr lang="en-US" altLang="ru-RU" sz="1200" dirty="0" err="1"/>
              <a:t>elastoplastic</a:t>
            </a:r>
            <a:r>
              <a:rPr lang="en-US" altLang="ru-RU" sz="1200" dirty="0"/>
              <a:t> formulation.</a:t>
            </a:r>
          </a:p>
        </p:txBody>
      </p:sp>
      <p:sp>
        <p:nvSpPr>
          <p:cNvPr id="3"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9" name="Text Box 12"/>
          <p:cNvSpPr txBox="1">
            <a:spLocks noChangeArrowheads="1"/>
          </p:cNvSpPr>
          <p:nvPr/>
        </p:nvSpPr>
        <p:spPr bwMode="auto">
          <a:xfrm>
            <a:off x="1010035" y="5948737"/>
            <a:ext cx="1928614" cy="62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smtClean="0"/>
              <a:t>Fig.1. Scheme of RCF test:</a:t>
            </a:r>
          </a:p>
          <a:p>
            <a:pPr marL="396000" algn="l" eaLnBrk="1" hangingPunct="1"/>
            <a:r>
              <a:rPr lang="en-US" sz="1200" dirty="0"/>
              <a:t>1 –</a:t>
            </a:r>
            <a:r>
              <a:rPr lang="en-US" sz="1200" dirty="0" smtClean="0"/>
              <a:t> </a:t>
            </a:r>
            <a:r>
              <a:rPr lang="en-US" sz="1200" dirty="0"/>
              <a:t>loading </a:t>
            </a:r>
            <a:r>
              <a:rPr lang="en-US" sz="1200" dirty="0" smtClean="0"/>
              <a:t>roller;</a:t>
            </a:r>
          </a:p>
          <a:p>
            <a:pPr marL="396000" algn="l" eaLnBrk="1" hangingPunct="1"/>
            <a:r>
              <a:rPr lang="en-US" sz="1200" dirty="0" smtClean="0"/>
              <a:t>2 </a:t>
            </a:r>
            <a:r>
              <a:rPr lang="en-US" sz="1200" dirty="0"/>
              <a:t>–</a:t>
            </a:r>
            <a:r>
              <a:rPr lang="en-US" sz="1200" dirty="0" smtClean="0"/>
              <a:t> </a:t>
            </a:r>
            <a:r>
              <a:rPr lang="en-US" sz="1200" dirty="0"/>
              <a:t>specimen of the steel</a:t>
            </a:r>
            <a:endParaRPr lang="ru-RU" altLang="ru-RU" sz="1200" dirty="0"/>
          </a:p>
        </p:txBody>
      </p:sp>
      <p:sp>
        <p:nvSpPr>
          <p:cNvPr id="40" name="Text Box 12"/>
          <p:cNvSpPr txBox="1">
            <a:spLocks noChangeArrowheads="1"/>
          </p:cNvSpPr>
          <p:nvPr/>
        </p:nvSpPr>
        <p:spPr bwMode="auto">
          <a:xfrm>
            <a:off x="2938649" y="5948737"/>
            <a:ext cx="2489391" cy="55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smtClean="0"/>
              <a:t>Fig.2. FE </a:t>
            </a:r>
            <a:r>
              <a:rPr lang="en-US" altLang="ru-RU" sz="1200" dirty="0"/>
              <a:t>models of the </a:t>
            </a:r>
            <a:r>
              <a:rPr lang="en-US" altLang="ru-RU" sz="1200" dirty="0" smtClean="0"/>
              <a:t>fragments</a:t>
            </a:r>
          </a:p>
          <a:p>
            <a:pPr marL="396000" algn="l" eaLnBrk="1" hangingPunct="1"/>
            <a:r>
              <a:rPr lang="en-US" altLang="ru-RU" sz="1200" dirty="0" smtClean="0"/>
              <a:t>of </a:t>
            </a:r>
            <a:r>
              <a:rPr lang="en-US" altLang="ru-RU" sz="1200" dirty="0"/>
              <a:t>the </a:t>
            </a:r>
            <a:r>
              <a:rPr lang="en-US" altLang="ru-RU" sz="1200" dirty="0" smtClean="0"/>
              <a:t>wheel steel </a:t>
            </a:r>
            <a:r>
              <a:rPr lang="en-US" altLang="ru-RU" sz="1200" dirty="0"/>
              <a:t>specimen (</a:t>
            </a:r>
            <a:r>
              <a:rPr lang="en-US" altLang="ru-RU" sz="1200" dirty="0" smtClean="0"/>
              <a:t>1)</a:t>
            </a:r>
          </a:p>
          <a:p>
            <a:pPr marL="396000" algn="l" eaLnBrk="1" hangingPunct="1"/>
            <a:r>
              <a:rPr lang="en-US" altLang="ru-RU" sz="1200" dirty="0" smtClean="0"/>
              <a:t>and </a:t>
            </a:r>
            <a:r>
              <a:rPr lang="en-US" altLang="ru-RU" sz="1200" dirty="0"/>
              <a:t>loading roller (2)</a:t>
            </a:r>
            <a:endParaRPr lang="ru-RU" altLang="ru-RU" sz="1200" dirty="0"/>
          </a:p>
        </p:txBody>
      </p:sp>
      <p:graphicFrame>
        <p:nvGraphicFramePr>
          <p:cNvPr id="42" name="Таблица 41"/>
          <p:cNvGraphicFramePr>
            <a:graphicFrameLocks noGrp="1"/>
          </p:cNvGraphicFramePr>
          <p:nvPr>
            <p:extLst>
              <p:ext uri="{D42A27DB-BD31-4B8C-83A1-F6EECF244321}">
                <p14:modId xmlns:p14="http://schemas.microsoft.com/office/powerpoint/2010/main" val="3156307524"/>
              </p:ext>
            </p:extLst>
          </p:nvPr>
        </p:nvGraphicFramePr>
        <p:xfrm>
          <a:off x="5566868" y="3726783"/>
          <a:ext cx="3370821" cy="1051560"/>
        </p:xfrm>
        <a:graphic>
          <a:graphicData uri="http://schemas.openxmlformats.org/drawingml/2006/table">
            <a:tbl>
              <a:tblPr firstRow="1" firstCol="1" bandRow="1"/>
              <a:tblGrid>
                <a:gridCol w="1123607"/>
                <a:gridCol w="1414767"/>
                <a:gridCol w="832447"/>
              </a:tblGrid>
              <a:tr h="0">
                <a:tc>
                  <a:txBody>
                    <a:bodyPr/>
                    <a:lstStyle/>
                    <a:p>
                      <a:pPr algn="ctr">
                        <a:lnSpc>
                          <a:spcPct val="115000"/>
                        </a:lnSpc>
                        <a:spcAft>
                          <a:spcPts val="0"/>
                        </a:spcAft>
                      </a:pPr>
                      <a:r>
                        <a:rPr lang="en-US" sz="1200" dirty="0">
                          <a:effectLst/>
                          <a:latin typeface="Times New Roman"/>
                          <a:ea typeface="Calibri"/>
                          <a:cs typeface="Times New Roman"/>
                        </a:rPr>
                        <a:t>Number of the casting</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a:effectLst/>
                          <a:latin typeface="Times New Roman"/>
                          <a:ea typeface="Calibri"/>
                          <a:cs typeface="Times New Roman"/>
                        </a:rPr>
                        <a:t>The carbon content, </a:t>
                      </a:r>
                      <a:r>
                        <a:rPr lang="en-US" sz="1200" dirty="0" err="1">
                          <a:effectLst/>
                          <a:latin typeface="Times New Roman"/>
                          <a:ea typeface="Calibri"/>
                          <a:cs typeface="Times New Roman"/>
                        </a:rPr>
                        <a:t>wt</a:t>
                      </a:r>
                      <a:r>
                        <a:rPr lang="en-US" sz="1200" dirty="0">
                          <a:effectLst/>
                          <a:latin typeface="Times New Roman"/>
                          <a:ea typeface="Calibri"/>
                          <a:cs typeface="Times New Roman"/>
                        </a:rPr>
                        <a:t>%</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a:effectLst/>
                          <a:latin typeface="Times New Roman"/>
                          <a:ea typeface="Calibri"/>
                          <a:cs typeface="Times New Roman"/>
                        </a:rPr>
                        <a:t>Hardness, HB</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r>
              <a:tr h="0">
                <a:tc>
                  <a:txBody>
                    <a:bodyPr/>
                    <a:lstStyle/>
                    <a:p>
                      <a:pPr algn="ctr">
                        <a:lnSpc>
                          <a:spcPct val="115000"/>
                        </a:lnSpc>
                        <a:spcAft>
                          <a:spcPts val="0"/>
                        </a:spcAft>
                      </a:pPr>
                      <a:r>
                        <a:rPr lang="en-US" sz="1200">
                          <a:effectLst/>
                          <a:latin typeface="Times New Roman"/>
                          <a:ea typeface="Calibri"/>
                          <a:cs typeface="Times New Roman"/>
                        </a:rPr>
                        <a:t>6</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0.57</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269</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2</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0.54</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295</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9</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0.73</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322</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3" name="Таблица 42"/>
          <p:cNvGraphicFramePr>
            <a:graphicFrameLocks noGrp="1"/>
          </p:cNvGraphicFramePr>
          <p:nvPr>
            <p:extLst>
              <p:ext uri="{D42A27DB-BD31-4B8C-83A1-F6EECF244321}">
                <p14:modId xmlns:p14="http://schemas.microsoft.com/office/powerpoint/2010/main" val="2699908187"/>
              </p:ext>
            </p:extLst>
          </p:nvPr>
        </p:nvGraphicFramePr>
        <p:xfrm>
          <a:off x="5569557" y="5048558"/>
          <a:ext cx="3382764" cy="1472184"/>
        </p:xfrm>
        <a:graphic>
          <a:graphicData uri="http://schemas.openxmlformats.org/drawingml/2006/table">
            <a:tbl>
              <a:tblPr firstRow="1" firstCol="1" bandRow="1"/>
              <a:tblGrid>
                <a:gridCol w="621666"/>
                <a:gridCol w="920366"/>
                <a:gridCol w="920366"/>
                <a:gridCol w="920366"/>
              </a:tblGrid>
              <a:tr h="0">
                <a:tc rowSpan="2">
                  <a:txBody>
                    <a:bodyPr/>
                    <a:lstStyle/>
                    <a:p>
                      <a:pPr algn="ctr">
                        <a:lnSpc>
                          <a:spcPct val="115000"/>
                        </a:lnSpc>
                        <a:spcAft>
                          <a:spcPts val="0"/>
                        </a:spcAft>
                      </a:pPr>
                      <a:r>
                        <a:rPr lang="en-US" sz="1200" dirty="0">
                          <a:effectLst/>
                          <a:latin typeface="Times New Roman"/>
                          <a:ea typeface="Calibri"/>
                          <a:cs typeface="Times New Roman"/>
                        </a:rPr>
                        <a:t>Load, N</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gridSpan="3">
                  <a:txBody>
                    <a:bodyPr/>
                    <a:lstStyle/>
                    <a:p>
                      <a:pPr algn="ctr">
                        <a:lnSpc>
                          <a:spcPct val="115000"/>
                        </a:lnSpc>
                        <a:spcAft>
                          <a:spcPts val="0"/>
                        </a:spcAft>
                      </a:pPr>
                      <a:r>
                        <a:rPr lang="en-US" sz="1200" dirty="0">
                          <a:effectLst/>
                          <a:latin typeface="Times New Roman"/>
                          <a:ea typeface="Calibri"/>
                          <a:cs typeface="Times New Roman"/>
                        </a:rPr>
                        <a:t>The durability, cycles∙10</a:t>
                      </a:r>
                      <a:r>
                        <a:rPr lang="en-US" sz="1200" baseline="30000" dirty="0">
                          <a:effectLst/>
                          <a:latin typeface="Times New Roman"/>
                          <a:ea typeface="Calibri"/>
                          <a:cs typeface="Times New Roman"/>
                        </a:rPr>
                        <a:t>5</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hMerge="1">
                  <a:txBody>
                    <a:bodyPr/>
                    <a:lstStyle/>
                    <a:p>
                      <a:endParaRPr lang="ru-RU"/>
                    </a:p>
                  </a:txBody>
                  <a:tcPr/>
                </a:tc>
                <a:tc hMerge="1">
                  <a:txBody>
                    <a:bodyPr/>
                    <a:lstStyle/>
                    <a:p>
                      <a:endParaRPr lang="ru-RU"/>
                    </a:p>
                  </a:txBody>
                  <a:tcPr/>
                </a:tc>
              </a:tr>
              <a:tr h="0">
                <a:tc vMerge="1">
                  <a:txBody>
                    <a:bodyPr/>
                    <a:lstStyle/>
                    <a:p>
                      <a:endParaRPr lang="ru-RU"/>
                    </a:p>
                  </a:txBody>
                  <a:tcPr/>
                </a:tc>
                <a:tc>
                  <a:txBody>
                    <a:bodyPr/>
                    <a:lstStyle/>
                    <a:p>
                      <a:pPr algn="ctr">
                        <a:lnSpc>
                          <a:spcPct val="115000"/>
                        </a:lnSpc>
                        <a:spcAft>
                          <a:spcPts val="0"/>
                        </a:spcAft>
                      </a:pPr>
                      <a:r>
                        <a:rPr lang="en-US" sz="1200" dirty="0">
                          <a:effectLst/>
                          <a:latin typeface="Times New Roman"/>
                          <a:ea typeface="Calibri"/>
                          <a:cs typeface="Times New Roman"/>
                        </a:rPr>
                        <a:t>Casting 6</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a:effectLst/>
                          <a:latin typeface="Times New Roman"/>
                          <a:ea typeface="Calibri"/>
                          <a:cs typeface="Times New Roman"/>
                        </a:rPr>
                        <a:t>Casting 2</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a:effectLst/>
                          <a:latin typeface="Times New Roman"/>
                          <a:ea typeface="Calibri"/>
                          <a:cs typeface="Times New Roman"/>
                        </a:rPr>
                        <a:t>Casting 9</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r>
              <a:tr h="0">
                <a:tc>
                  <a:txBody>
                    <a:bodyPr/>
                    <a:lstStyle/>
                    <a:p>
                      <a:pPr algn="ctr">
                        <a:lnSpc>
                          <a:spcPct val="115000"/>
                        </a:lnSpc>
                        <a:spcAft>
                          <a:spcPts val="0"/>
                        </a:spcAft>
                      </a:pPr>
                      <a:r>
                        <a:rPr lang="en-US" sz="1200">
                          <a:effectLst/>
                          <a:latin typeface="Times New Roman"/>
                          <a:ea typeface="Calibri"/>
                          <a:cs typeface="Times New Roman"/>
                        </a:rPr>
                        <a:t>120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8.71</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11.73</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18.90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300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5.12</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5.86</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9.14</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600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2.82</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3.21</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5.78</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900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2.90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2.80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3.87</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200">
                          <a:effectLst/>
                          <a:latin typeface="Times New Roman"/>
                          <a:ea typeface="Calibri"/>
                          <a:cs typeface="Times New Roman"/>
                        </a:rPr>
                        <a:t>1200</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1.89</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2.16</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2.91</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4" name="Text Box 12"/>
          <p:cNvSpPr txBox="1">
            <a:spLocks noChangeArrowheads="1"/>
          </p:cNvSpPr>
          <p:nvPr/>
        </p:nvSpPr>
        <p:spPr bwMode="auto">
          <a:xfrm>
            <a:off x="8380890" y="4824513"/>
            <a:ext cx="556798" cy="23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r" eaLnBrk="1" hangingPunct="1"/>
            <a:r>
              <a:rPr lang="en-US" altLang="ru-RU" sz="1200" dirty="0" smtClean="0"/>
              <a:t>Table 2</a:t>
            </a:r>
            <a:endParaRPr lang="ru-RU" altLang="ru-RU" sz="1200" dirty="0"/>
          </a:p>
        </p:txBody>
      </p:sp>
      <p:sp>
        <p:nvSpPr>
          <p:cNvPr id="45" name="Text Box 12"/>
          <p:cNvSpPr txBox="1">
            <a:spLocks noChangeArrowheads="1"/>
          </p:cNvSpPr>
          <p:nvPr/>
        </p:nvSpPr>
        <p:spPr bwMode="auto">
          <a:xfrm>
            <a:off x="8380890" y="3513145"/>
            <a:ext cx="556798" cy="23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r" eaLnBrk="1" hangingPunct="1"/>
            <a:r>
              <a:rPr lang="en-US" altLang="ru-RU" sz="1200" dirty="0" smtClean="0"/>
              <a:t>Table 1</a:t>
            </a:r>
            <a:endParaRPr lang="ru-RU" altLang="ru-RU" sz="1200" dirty="0"/>
          </a:p>
        </p:txBody>
      </p:sp>
    </p:spTree>
    <p:extLst>
      <p:ext uri="{BB962C8B-B14F-4D97-AF65-F5344CB8AC3E}">
        <p14:creationId xmlns:p14="http://schemas.microsoft.com/office/powerpoint/2010/main" val="171973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The construction of RCF curves</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TextBox 18"/>
          <p:cNvSpPr txBox="1">
            <a:spLocks noChangeArrowheads="1"/>
          </p:cNvSpPr>
          <p:nvPr/>
        </p:nvSpPr>
        <p:spPr bwMode="auto">
          <a:xfrm>
            <a:off x="197511" y="563960"/>
            <a:ext cx="37453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values for each of the four criteria for the steels of the experimental castings are obtained. These values, for example, for specific strain energy for the steel of experimental casting </a:t>
            </a:r>
            <a:r>
              <a:rPr lang="en-US" sz="1200" dirty="0" smtClean="0"/>
              <a:t>6 </a:t>
            </a:r>
            <a:r>
              <a:rPr lang="en-US" sz="1200" dirty="0"/>
              <a:t>are presented in </a:t>
            </a:r>
            <a:r>
              <a:rPr lang="en-US" sz="1200" dirty="0" smtClean="0"/>
              <a:t>Table below.</a:t>
            </a:r>
            <a:endParaRPr lang="en-US" altLang="ru-RU" sz="1200" dirty="0"/>
          </a:p>
        </p:txBody>
      </p:sp>
      <p:graphicFrame>
        <p:nvGraphicFramePr>
          <p:cNvPr id="3" name="Таблица 2"/>
          <p:cNvGraphicFramePr>
            <a:graphicFrameLocks noGrp="1"/>
          </p:cNvGraphicFramePr>
          <p:nvPr>
            <p:extLst>
              <p:ext uri="{D42A27DB-BD31-4B8C-83A1-F6EECF244321}">
                <p14:modId xmlns:p14="http://schemas.microsoft.com/office/powerpoint/2010/main" val="1610823967"/>
              </p:ext>
            </p:extLst>
          </p:nvPr>
        </p:nvGraphicFramePr>
        <p:xfrm>
          <a:off x="288925" y="1519314"/>
          <a:ext cx="3661282" cy="841248"/>
        </p:xfrm>
        <a:graphic>
          <a:graphicData uri="http://schemas.openxmlformats.org/drawingml/2006/table">
            <a:tbl>
              <a:tblPr firstRow="1" firstCol="1" bandRow="1"/>
              <a:tblGrid>
                <a:gridCol w="1108277"/>
                <a:gridCol w="510601"/>
                <a:gridCol w="510601"/>
                <a:gridCol w="510601"/>
                <a:gridCol w="510601"/>
                <a:gridCol w="510601"/>
              </a:tblGrid>
              <a:tr h="0">
                <a:tc>
                  <a:txBody>
                    <a:bodyPr/>
                    <a:lstStyle/>
                    <a:p>
                      <a:pPr algn="just">
                        <a:lnSpc>
                          <a:spcPct val="115000"/>
                        </a:lnSpc>
                        <a:spcAft>
                          <a:spcPts val="0"/>
                        </a:spcAft>
                      </a:pPr>
                      <a:r>
                        <a:rPr lang="en-US" sz="1200" dirty="0">
                          <a:effectLst/>
                          <a:latin typeface="+mn-lt"/>
                          <a:ea typeface="Calibri"/>
                          <a:cs typeface="Times New Roman"/>
                        </a:rPr>
                        <a:t>Load, N</a:t>
                      </a:r>
                      <a:endParaRPr lang="ru-RU" sz="12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a:effectLst/>
                          <a:latin typeface="+mn-lt"/>
                          <a:ea typeface="Calibri"/>
                          <a:cs typeface="Times New Roman"/>
                        </a:rPr>
                        <a:t>120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mn-lt"/>
                          <a:ea typeface="Calibri"/>
                          <a:cs typeface="Times New Roman"/>
                        </a:rPr>
                        <a:t>300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mn-lt"/>
                          <a:ea typeface="Calibri"/>
                          <a:cs typeface="Times New Roman"/>
                        </a:rPr>
                        <a:t>600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mn-lt"/>
                          <a:ea typeface="Calibri"/>
                          <a:cs typeface="Times New Roman"/>
                        </a:rPr>
                        <a:t>900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mn-lt"/>
                          <a:ea typeface="Calibri"/>
                          <a:cs typeface="Times New Roman"/>
                        </a:rPr>
                        <a:t>1200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en-US" altLang="ru-RU" sz="1200" i="1" dirty="0" err="1" smtClean="0">
                          <a:latin typeface="+mn-lt"/>
                        </a:rPr>
                        <a:t>σ</a:t>
                      </a:r>
                      <a:r>
                        <a:rPr lang="en-US" altLang="ru-RU" sz="1200" i="1" baseline="-25000" dirty="0" err="1" smtClean="0">
                          <a:latin typeface="+mn-lt"/>
                        </a:rPr>
                        <a:t>U</a:t>
                      </a:r>
                      <a:r>
                        <a:rPr lang="en-US" sz="1200" dirty="0" smtClean="0">
                          <a:effectLst/>
                          <a:latin typeface="+mn-lt"/>
                          <a:ea typeface="Calibri"/>
                          <a:cs typeface="Times New Roman"/>
                        </a:rPr>
                        <a:t>, </a:t>
                      </a:r>
                      <a:r>
                        <a:rPr lang="en-US" sz="1200" dirty="0" err="1">
                          <a:effectLst/>
                          <a:latin typeface="+mn-lt"/>
                          <a:ea typeface="Calibri"/>
                          <a:cs typeface="Times New Roman"/>
                        </a:rPr>
                        <a:t>MPa</a:t>
                      </a:r>
                      <a:endParaRPr lang="ru-RU" sz="12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smtClean="0">
                          <a:effectLst/>
                          <a:latin typeface="+mn-lt"/>
                          <a:ea typeface="Calibri"/>
                          <a:cs typeface="Times New Roman"/>
                        </a:rPr>
                        <a:t>696</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986</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1144</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1260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1320</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en-US" sz="1200" dirty="0">
                          <a:effectLst/>
                          <a:latin typeface="+mn-lt"/>
                          <a:ea typeface="Calibri"/>
                          <a:cs typeface="Times New Roman"/>
                        </a:rPr>
                        <a:t>The durability, cycles∙10</a:t>
                      </a:r>
                      <a:r>
                        <a:rPr lang="en-US" sz="1200" baseline="30000" dirty="0">
                          <a:effectLst/>
                          <a:latin typeface="+mn-lt"/>
                          <a:ea typeface="Calibri"/>
                          <a:cs typeface="Times New Roman"/>
                        </a:rPr>
                        <a:t>5</a:t>
                      </a:r>
                      <a:endParaRPr lang="ru-RU" sz="12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5">
                            <a:lumMod val="40000"/>
                            <a:lumOff val="60000"/>
                          </a:schemeClr>
                        </a:gs>
                        <a:gs pos="50000">
                          <a:schemeClr val="accent5">
                            <a:lumMod val="20000"/>
                            <a:lumOff val="80000"/>
                          </a:schemeClr>
                        </a:gs>
                        <a:gs pos="100000">
                          <a:schemeClr val="bg1"/>
                        </a:gs>
                      </a:gsLst>
                      <a:lin ang="5400000" scaled="0"/>
                    </a:gradFill>
                  </a:tcPr>
                </a:tc>
                <a:tc>
                  <a:txBody>
                    <a:bodyPr/>
                    <a:lstStyle/>
                    <a:p>
                      <a:pPr algn="ctr">
                        <a:lnSpc>
                          <a:spcPct val="115000"/>
                        </a:lnSpc>
                        <a:spcAft>
                          <a:spcPts val="0"/>
                        </a:spcAft>
                      </a:pPr>
                      <a:r>
                        <a:rPr lang="en-US" sz="1200" dirty="0" smtClean="0">
                          <a:effectLst/>
                          <a:latin typeface="+mn-lt"/>
                          <a:ea typeface="Calibri"/>
                          <a:cs typeface="Times New Roman"/>
                        </a:rPr>
                        <a:t>8.71</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5.12</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2.82</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2.9</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effectLst/>
                          <a:latin typeface="+mn-lt"/>
                          <a:ea typeface="Calibri"/>
                          <a:cs typeface="Times New Roman"/>
                        </a:rPr>
                        <a:t>1.89</a:t>
                      </a:r>
                      <a:endParaRPr lang="ru-RU" sz="12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11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925" y="3465723"/>
            <a:ext cx="3328416" cy="2132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8"/>
          <p:cNvSpPr txBox="1">
            <a:spLocks noChangeArrowheads="1"/>
          </p:cNvSpPr>
          <p:nvPr/>
        </p:nvSpPr>
        <p:spPr bwMode="auto">
          <a:xfrm>
            <a:off x="197511" y="2406170"/>
            <a:ext cx="37453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coefficients </a:t>
            </a:r>
            <a:r>
              <a:rPr lang="en-US" sz="1200" i="1" dirty="0"/>
              <a:t>C</a:t>
            </a:r>
            <a:r>
              <a:rPr lang="en-US" sz="1200" dirty="0"/>
              <a:t> and </a:t>
            </a:r>
            <a:r>
              <a:rPr lang="en-US" sz="1200" i="1" dirty="0"/>
              <a:t>m</a:t>
            </a:r>
            <a:r>
              <a:rPr lang="en-US" sz="1200" dirty="0"/>
              <a:t> in the </a:t>
            </a:r>
            <a:r>
              <a:rPr lang="en-US" sz="1200" dirty="0" smtClean="0"/>
              <a:t>dependence</a:t>
            </a:r>
          </a:p>
          <a:p>
            <a:pPr marL="0" indent="0" algn="l"/>
            <a:endParaRPr lang="en-US" sz="1200" dirty="0"/>
          </a:p>
          <a:p>
            <a:pPr marL="0" indent="0" algn="l"/>
            <a:endParaRPr lang="en-US" sz="1200" dirty="0" smtClean="0"/>
          </a:p>
          <a:p>
            <a:pPr marL="0" indent="0" algn="l"/>
            <a:r>
              <a:rPr lang="en-US" sz="1200" dirty="0" smtClean="0"/>
              <a:t>are </a:t>
            </a:r>
            <a:r>
              <a:rPr lang="en-US" sz="1200" dirty="0"/>
              <a:t>obtained in results of approximation by least square method.</a:t>
            </a:r>
            <a:endParaRPr lang="en-US" altLang="ru-RU" sz="1200" dirty="0"/>
          </a:p>
        </p:txBody>
      </p:sp>
      <p:graphicFrame>
        <p:nvGraphicFramePr>
          <p:cNvPr id="15" name="Объект 14"/>
          <p:cNvGraphicFramePr>
            <a:graphicFrameLocks noChangeAspect="1"/>
          </p:cNvGraphicFramePr>
          <p:nvPr>
            <p:extLst>
              <p:ext uri="{D42A27DB-BD31-4B8C-83A1-F6EECF244321}">
                <p14:modId xmlns:p14="http://schemas.microsoft.com/office/powerpoint/2010/main" val="1583168580"/>
              </p:ext>
            </p:extLst>
          </p:nvPr>
        </p:nvGraphicFramePr>
        <p:xfrm>
          <a:off x="1593780" y="2700021"/>
          <a:ext cx="718705" cy="277091"/>
        </p:xfrm>
        <a:graphic>
          <a:graphicData uri="http://schemas.openxmlformats.org/presentationml/2006/ole">
            <mc:AlternateContent xmlns:mc="http://schemas.openxmlformats.org/markup-compatibility/2006">
              <mc:Choice xmlns:v="urn:schemas-microsoft-com:vml" Requires="v">
                <p:oleObj spid="_x0000_s91196" name="Формула" r:id="rId4" imgW="787058" imgH="304668" progId="Equation.3">
                  <p:embed/>
                </p:oleObj>
              </mc:Choice>
              <mc:Fallback>
                <p:oleObj name="Формула" r:id="rId4" imgW="787058" imgH="304668"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3780" y="2700021"/>
                        <a:ext cx="718705" cy="2770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8"/>
          <p:cNvSpPr txBox="1">
            <a:spLocks noChangeArrowheads="1"/>
          </p:cNvSpPr>
          <p:nvPr/>
        </p:nvSpPr>
        <p:spPr bwMode="auto">
          <a:xfrm>
            <a:off x="197511" y="5637809"/>
            <a:ext cx="37453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Fig.1</a:t>
            </a:r>
            <a:r>
              <a:rPr lang="en-US" sz="1200" dirty="0"/>
              <a:t>. RCF curve for </a:t>
            </a:r>
            <a:r>
              <a:rPr lang="en-US" sz="1200" dirty="0" smtClean="0"/>
              <a:t>criterion of specific </a:t>
            </a:r>
            <a:r>
              <a:rPr lang="en-US" sz="1200" dirty="0"/>
              <a:t>strain </a:t>
            </a:r>
            <a:r>
              <a:rPr lang="en-US" sz="1200" dirty="0" smtClean="0"/>
              <a:t>energy</a:t>
            </a:r>
          </a:p>
          <a:p>
            <a:pPr marL="396000" indent="0" algn="l"/>
            <a:r>
              <a:rPr lang="en-US" sz="1200" dirty="0" smtClean="0"/>
              <a:t>for </a:t>
            </a:r>
            <a:r>
              <a:rPr lang="en-US" sz="1200" dirty="0"/>
              <a:t>the </a:t>
            </a:r>
            <a:r>
              <a:rPr lang="en-US" sz="1200" dirty="0" smtClean="0"/>
              <a:t>steel of </a:t>
            </a:r>
            <a:r>
              <a:rPr lang="en-US" sz="1200" dirty="0"/>
              <a:t>experimental casting </a:t>
            </a:r>
            <a:r>
              <a:rPr lang="en-US" sz="1200" dirty="0" smtClean="0"/>
              <a:t>6</a:t>
            </a:r>
            <a:endParaRPr lang="en-US" altLang="ru-RU" sz="1200" dirty="0"/>
          </a:p>
        </p:txBody>
      </p:sp>
      <p:pic>
        <p:nvPicPr>
          <p:cNvPr id="91144"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33142" y="3617510"/>
            <a:ext cx="2439044" cy="168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6"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94099" y="958179"/>
            <a:ext cx="2439044" cy="175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8"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33142" y="958179"/>
            <a:ext cx="2511825" cy="175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50" name="Picture 1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94099" y="3617510"/>
            <a:ext cx="2490250" cy="172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18"/>
          <p:cNvSpPr txBox="1">
            <a:spLocks noChangeArrowheads="1"/>
          </p:cNvSpPr>
          <p:nvPr/>
        </p:nvSpPr>
        <p:spPr bwMode="auto">
          <a:xfrm>
            <a:off x="3994099" y="2820229"/>
            <a:ext cx="249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Fig.2. </a:t>
            </a:r>
            <a:r>
              <a:rPr lang="en-US" sz="1200" dirty="0"/>
              <a:t>RCF curves for criterion </a:t>
            </a:r>
            <a:r>
              <a:rPr lang="en-US" sz="1200" dirty="0" smtClean="0"/>
              <a:t>of</a:t>
            </a:r>
          </a:p>
          <a:p>
            <a:pPr marL="396000" indent="0" algn="l"/>
            <a:r>
              <a:rPr lang="en-US" sz="1200" dirty="0" smtClean="0"/>
              <a:t>amplitude </a:t>
            </a:r>
            <a:r>
              <a:rPr lang="en-US" sz="1200" dirty="0"/>
              <a:t>of maximum shear stress</a:t>
            </a:r>
            <a:endParaRPr lang="en-US" altLang="ru-RU" sz="1200" dirty="0"/>
          </a:p>
        </p:txBody>
      </p:sp>
      <p:sp>
        <p:nvSpPr>
          <p:cNvPr id="23" name="TextBox 18"/>
          <p:cNvSpPr txBox="1">
            <a:spLocks noChangeArrowheads="1"/>
          </p:cNvSpPr>
          <p:nvPr/>
        </p:nvSpPr>
        <p:spPr bwMode="auto">
          <a:xfrm>
            <a:off x="6484349" y="5443681"/>
            <a:ext cx="249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Fig.5. </a:t>
            </a:r>
            <a:r>
              <a:rPr lang="en-US" sz="1200" dirty="0"/>
              <a:t>RCF </a:t>
            </a:r>
            <a:r>
              <a:rPr lang="en-US" sz="1200" dirty="0" smtClean="0"/>
              <a:t>curves </a:t>
            </a:r>
            <a:r>
              <a:rPr lang="en-US" sz="1200" dirty="0"/>
              <a:t>for </a:t>
            </a:r>
            <a:r>
              <a:rPr lang="en-US" sz="1200" dirty="0" smtClean="0"/>
              <a:t>criterion of</a:t>
            </a:r>
          </a:p>
          <a:p>
            <a:pPr marL="396000" indent="0" algn="l"/>
            <a:r>
              <a:rPr lang="en-US" sz="1200" dirty="0" smtClean="0"/>
              <a:t>specific </a:t>
            </a:r>
            <a:r>
              <a:rPr lang="en-US" sz="1200" dirty="0"/>
              <a:t>strain </a:t>
            </a:r>
            <a:r>
              <a:rPr lang="en-US" sz="1200" dirty="0" smtClean="0"/>
              <a:t>energy</a:t>
            </a:r>
            <a:endParaRPr lang="en-US" altLang="ru-RU" sz="1200" dirty="0"/>
          </a:p>
        </p:txBody>
      </p:sp>
      <p:sp>
        <p:nvSpPr>
          <p:cNvPr id="24" name="TextBox 18"/>
          <p:cNvSpPr txBox="1">
            <a:spLocks noChangeArrowheads="1"/>
          </p:cNvSpPr>
          <p:nvPr/>
        </p:nvSpPr>
        <p:spPr bwMode="auto">
          <a:xfrm>
            <a:off x="6484349" y="2820229"/>
            <a:ext cx="249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Fig.3. </a:t>
            </a:r>
            <a:r>
              <a:rPr lang="en-US" sz="1200" dirty="0"/>
              <a:t>RCF </a:t>
            </a:r>
            <a:r>
              <a:rPr lang="en-US" sz="1200" dirty="0" smtClean="0"/>
              <a:t>curves </a:t>
            </a:r>
            <a:r>
              <a:rPr lang="en-US" sz="1200" dirty="0"/>
              <a:t>for </a:t>
            </a:r>
            <a:r>
              <a:rPr lang="en-US" sz="1200" dirty="0" smtClean="0"/>
              <a:t>Dang Van</a:t>
            </a:r>
          </a:p>
          <a:p>
            <a:pPr marL="396000" indent="0" algn="l"/>
            <a:r>
              <a:rPr lang="en-US" sz="1200" dirty="0" smtClean="0"/>
              <a:t>criterion</a:t>
            </a:r>
            <a:endParaRPr lang="en-US" altLang="ru-RU" sz="1200" dirty="0"/>
          </a:p>
        </p:txBody>
      </p:sp>
      <p:sp>
        <p:nvSpPr>
          <p:cNvPr id="26" name="TextBox 18"/>
          <p:cNvSpPr txBox="1">
            <a:spLocks noChangeArrowheads="1"/>
          </p:cNvSpPr>
          <p:nvPr/>
        </p:nvSpPr>
        <p:spPr bwMode="auto">
          <a:xfrm>
            <a:off x="3942892" y="5443681"/>
            <a:ext cx="249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Fig.4. </a:t>
            </a:r>
            <a:r>
              <a:rPr lang="en-US" sz="1200" dirty="0"/>
              <a:t>RCF </a:t>
            </a:r>
            <a:r>
              <a:rPr lang="en-US" sz="1200" dirty="0" smtClean="0"/>
              <a:t>curves </a:t>
            </a:r>
            <a:r>
              <a:rPr lang="en-US" sz="1200" dirty="0"/>
              <a:t>for </a:t>
            </a:r>
            <a:r>
              <a:rPr lang="en-US" sz="1200" dirty="0" err="1" smtClean="0"/>
              <a:t>Sines</a:t>
            </a:r>
            <a:r>
              <a:rPr lang="en-US" sz="1200" dirty="0" smtClean="0"/>
              <a:t> criterion</a:t>
            </a:r>
            <a:endParaRPr lang="en-US" altLang="ru-RU" sz="1200" dirty="0"/>
          </a:p>
        </p:txBody>
      </p:sp>
    </p:spTree>
    <p:extLst>
      <p:ext uri="{BB962C8B-B14F-4D97-AF65-F5344CB8AC3E}">
        <p14:creationId xmlns:p14="http://schemas.microsoft.com/office/powerpoint/2010/main" val="4116206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Группа 19"/>
          <p:cNvGrpSpPr/>
          <p:nvPr/>
        </p:nvGrpSpPr>
        <p:grpSpPr>
          <a:xfrm>
            <a:off x="5296218" y="4461510"/>
            <a:ext cx="3604895" cy="1300810"/>
            <a:chOff x="0" y="-34620"/>
            <a:chExt cx="3604973" cy="1300965"/>
          </a:xfrm>
        </p:grpSpPr>
        <p:pic>
          <p:nvPicPr>
            <p:cNvPr id="21" name="Picture 6" descr="01 Накопленная повреждённость после 23000 км пробега"/>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06"/>
              <a:ext cx="3604973" cy="120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Надпись 2"/>
            <p:cNvSpPr txBox="1">
              <a:spLocks noChangeArrowheads="1"/>
            </p:cNvSpPr>
            <p:nvPr/>
          </p:nvSpPr>
          <p:spPr bwMode="auto">
            <a:xfrm>
              <a:off x="559166" y="450621"/>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1</a:t>
              </a:r>
              <a:endParaRPr lang="ru-RU" sz="1200" dirty="0">
                <a:effectLst/>
                <a:latin typeface="Calibri"/>
                <a:ea typeface="Calibri"/>
                <a:cs typeface="Times New Roman"/>
              </a:endParaRPr>
            </a:p>
          </p:txBody>
        </p:sp>
        <p:sp>
          <p:nvSpPr>
            <p:cNvPr id="23" name="Надпись 2"/>
            <p:cNvSpPr txBox="1">
              <a:spLocks noChangeArrowheads="1"/>
            </p:cNvSpPr>
            <p:nvPr/>
          </p:nvSpPr>
          <p:spPr bwMode="auto">
            <a:xfrm>
              <a:off x="2180745" y="60192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3</a:t>
              </a:r>
              <a:endParaRPr lang="ru-RU" sz="1200" dirty="0">
                <a:effectLst/>
                <a:latin typeface="Calibri"/>
                <a:ea typeface="Calibri"/>
                <a:cs typeface="Times New Roman"/>
              </a:endParaRPr>
            </a:p>
          </p:txBody>
        </p:sp>
        <p:sp>
          <p:nvSpPr>
            <p:cNvPr id="24" name="Надпись 2"/>
            <p:cNvSpPr txBox="1">
              <a:spLocks noChangeArrowheads="1"/>
            </p:cNvSpPr>
            <p:nvPr/>
          </p:nvSpPr>
          <p:spPr bwMode="auto">
            <a:xfrm>
              <a:off x="1022944" y="503249"/>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1</a:t>
              </a:r>
              <a:endParaRPr lang="ru-RU" sz="1200">
                <a:effectLst/>
                <a:latin typeface="Calibri"/>
                <a:ea typeface="Calibri"/>
                <a:cs typeface="Times New Roman"/>
              </a:endParaRPr>
            </a:p>
          </p:txBody>
        </p:sp>
        <p:sp>
          <p:nvSpPr>
            <p:cNvPr id="26" name="Надпись 2"/>
            <p:cNvSpPr txBox="1">
              <a:spLocks noChangeArrowheads="1"/>
            </p:cNvSpPr>
            <p:nvPr/>
          </p:nvSpPr>
          <p:spPr bwMode="auto">
            <a:xfrm>
              <a:off x="1272060" y="543527"/>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4</a:t>
              </a:r>
              <a:endParaRPr lang="ru-RU" sz="1200" dirty="0">
                <a:effectLst/>
                <a:latin typeface="Calibri"/>
                <a:ea typeface="Calibri"/>
                <a:cs typeface="Times New Roman"/>
              </a:endParaRPr>
            </a:p>
          </p:txBody>
        </p:sp>
        <p:sp>
          <p:nvSpPr>
            <p:cNvPr id="27" name="Надпись 2"/>
            <p:cNvSpPr txBox="1">
              <a:spLocks noChangeArrowheads="1"/>
            </p:cNvSpPr>
            <p:nvPr/>
          </p:nvSpPr>
          <p:spPr bwMode="auto">
            <a:xfrm>
              <a:off x="2151547" y="-3462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1</a:t>
              </a:r>
              <a:endParaRPr lang="ru-RU" sz="1200" dirty="0">
                <a:effectLst/>
                <a:latin typeface="Calibri"/>
                <a:ea typeface="Calibri"/>
                <a:cs typeface="Times New Roman"/>
              </a:endParaRPr>
            </a:p>
          </p:txBody>
        </p:sp>
        <p:cxnSp>
          <p:nvCxnSpPr>
            <p:cNvPr id="28" name="AutoShape 24"/>
            <p:cNvCxnSpPr>
              <a:cxnSpLocks noChangeShapeType="1"/>
            </p:cNvCxnSpPr>
            <p:nvPr/>
          </p:nvCxnSpPr>
          <p:spPr bwMode="auto">
            <a:xfrm flipH="1">
              <a:off x="1187404" y="463778"/>
              <a:ext cx="99060" cy="10604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 name="AutoShape 25"/>
            <p:cNvCxnSpPr>
              <a:cxnSpLocks noChangeShapeType="1"/>
            </p:cNvCxnSpPr>
            <p:nvPr/>
          </p:nvCxnSpPr>
          <p:spPr bwMode="auto">
            <a:xfrm flipH="1">
              <a:off x="1440674" y="476935"/>
              <a:ext cx="99060" cy="12446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 name="AutoShape 26"/>
            <p:cNvCxnSpPr>
              <a:cxnSpLocks noChangeShapeType="1"/>
            </p:cNvCxnSpPr>
            <p:nvPr/>
          </p:nvCxnSpPr>
          <p:spPr bwMode="auto">
            <a:xfrm flipH="1">
              <a:off x="2019574" y="174328"/>
              <a:ext cx="228600" cy="19621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AutoShape 27"/>
            <p:cNvCxnSpPr>
              <a:cxnSpLocks noChangeShapeType="1"/>
            </p:cNvCxnSpPr>
            <p:nvPr/>
          </p:nvCxnSpPr>
          <p:spPr bwMode="auto">
            <a:xfrm>
              <a:off x="2253108" y="532852"/>
              <a:ext cx="43180" cy="11620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 name="AutoShape 28"/>
            <p:cNvCxnSpPr>
              <a:cxnSpLocks noChangeShapeType="1"/>
            </p:cNvCxnSpPr>
            <p:nvPr/>
          </p:nvCxnSpPr>
          <p:spPr bwMode="auto">
            <a:xfrm flipH="1">
              <a:off x="736783" y="437465"/>
              <a:ext cx="130175" cy="8890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 name="AutoShape 29"/>
            <p:cNvCxnSpPr>
              <a:cxnSpLocks noChangeShapeType="1"/>
            </p:cNvCxnSpPr>
            <p:nvPr/>
          </p:nvCxnSpPr>
          <p:spPr bwMode="auto">
            <a:xfrm>
              <a:off x="1980104" y="503249"/>
              <a:ext cx="41910" cy="14668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 name="Надпись 2"/>
            <p:cNvSpPr txBox="1">
              <a:spLocks noChangeArrowheads="1"/>
            </p:cNvSpPr>
            <p:nvPr/>
          </p:nvSpPr>
          <p:spPr bwMode="auto">
            <a:xfrm>
              <a:off x="1894529" y="595347"/>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6</a:t>
              </a:r>
              <a:endParaRPr lang="ru-RU" sz="1200">
                <a:effectLst/>
                <a:latin typeface="Calibri"/>
                <a:ea typeface="Calibri"/>
                <a:cs typeface="Times New Roman"/>
              </a:endParaRPr>
            </a:p>
          </p:txBody>
        </p:sp>
      </p:grpSp>
      <p:grpSp>
        <p:nvGrpSpPr>
          <p:cNvPr id="70" name="Группа 69"/>
          <p:cNvGrpSpPr/>
          <p:nvPr/>
        </p:nvGrpSpPr>
        <p:grpSpPr>
          <a:xfrm>
            <a:off x="5231538" y="2411350"/>
            <a:ext cx="3604894" cy="1469988"/>
            <a:chOff x="0" y="0"/>
            <a:chExt cx="3246449" cy="1299237"/>
          </a:xfrm>
        </p:grpSpPr>
        <p:pic>
          <p:nvPicPr>
            <p:cNvPr id="71" name="Рисунок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509"/>
              <a:ext cx="3246449" cy="1088728"/>
            </a:xfrm>
            <a:prstGeom prst="rect">
              <a:avLst/>
            </a:prstGeom>
          </p:spPr>
        </p:pic>
        <p:sp>
          <p:nvSpPr>
            <p:cNvPr id="72" name="Надпись 2"/>
            <p:cNvSpPr txBox="1">
              <a:spLocks noChangeArrowheads="1"/>
            </p:cNvSpPr>
            <p:nvPr/>
          </p:nvSpPr>
          <p:spPr bwMode="auto">
            <a:xfrm>
              <a:off x="2213638" y="18419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cxnSp>
          <p:nvCxnSpPr>
            <p:cNvPr id="73" name="AutoShape 26"/>
            <p:cNvCxnSpPr>
              <a:cxnSpLocks noChangeShapeType="1"/>
            </p:cNvCxnSpPr>
            <p:nvPr/>
          </p:nvCxnSpPr>
          <p:spPr bwMode="auto">
            <a:xfrm flipH="1">
              <a:off x="2197192" y="391415"/>
              <a:ext cx="118110" cy="16891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AutoShape 26"/>
            <p:cNvCxnSpPr>
              <a:cxnSpLocks noChangeShapeType="1"/>
            </p:cNvCxnSpPr>
            <p:nvPr/>
          </p:nvCxnSpPr>
          <p:spPr bwMode="auto">
            <a:xfrm flipH="1">
              <a:off x="2085359" y="309185"/>
              <a:ext cx="91440" cy="24066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Надпись 2"/>
            <p:cNvSpPr txBox="1">
              <a:spLocks noChangeArrowheads="1"/>
            </p:cNvSpPr>
            <p:nvPr/>
          </p:nvSpPr>
          <p:spPr bwMode="auto">
            <a:xfrm>
              <a:off x="2059045" y="10196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cxnSp>
          <p:nvCxnSpPr>
            <p:cNvPr id="76" name="AutoShape 26"/>
            <p:cNvCxnSpPr>
              <a:cxnSpLocks noChangeShapeType="1"/>
            </p:cNvCxnSpPr>
            <p:nvPr/>
          </p:nvCxnSpPr>
          <p:spPr bwMode="auto">
            <a:xfrm flipH="1">
              <a:off x="1980104" y="269715"/>
              <a:ext cx="67310" cy="24828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7" name="Надпись 2"/>
            <p:cNvSpPr txBox="1">
              <a:spLocks noChangeArrowheads="1"/>
            </p:cNvSpPr>
            <p:nvPr/>
          </p:nvSpPr>
          <p:spPr bwMode="auto">
            <a:xfrm>
              <a:off x="1924188" y="6578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78" name="AutoShape 26"/>
            <p:cNvCxnSpPr>
              <a:cxnSpLocks noChangeShapeType="1"/>
            </p:cNvCxnSpPr>
            <p:nvPr/>
          </p:nvCxnSpPr>
          <p:spPr bwMode="auto">
            <a:xfrm flipH="1">
              <a:off x="1855114" y="210509"/>
              <a:ext cx="24765" cy="28765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9" name="Надпись 2"/>
            <p:cNvSpPr txBox="1">
              <a:spLocks noChangeArrowheads="1"/>
            </p:cNvSpPr>
            <p:nvPr/>
          </p:nvSpPr>
          <p:spPr bwMode="auto">
            <a:xfrm>
              <a:off x="1743281"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cxnSp>
          <p:nvCxnSpPr>
            <p:cNvPr id="80" name="AutoShape 26"/>
            <p:cNvCxnSpPr>
              <a:cxnSpLocks noChangeShapeType="1"/>
            </p:cNvCxnSpPr>
            <p:nvPr/>
          </p:nvCxnSpPr>
          <p:spPr bwMode="auto">
            <a:xfrm>
              <a:off x="1743281" y="233533"/>
              <a:ext cx="29210" cy="26162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Надпись 2"/>
            <p:cNvSpPr txBox="1">
              <a:spLocks noChangeArrowheads="1"/>
            </p:cNvSpPr>
            <p:nvPr/>
          </p:nvSpPr>
          <p:spPr bwMode="auto">
            <a:xfrm>
              <a:off x="1605134" y="2302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cxnSp>
          <p:nvCxnSpPr>
            <p:cNvPr id="82" name="AutoShape 26"/>
            <p:cNvCxnSpPr>
              <a:cxnSpLocks noChangeShapeType="1"/>
            </p:cNvCxnSpPr>
            <p:nvPr/>
          </p:nvCxnSpPr>
          <p:spPr bwMode="auto">
            <a:xfrm>
              <a:off x="1605134" y="269715"/>
              <a:ext cx="124460" cy="24574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3" name="Надпись 2"/>
            <p:cNvSpPr txBox="1">
              <a:spLocks noChangeArrowheads="1"/>
            </p:cNvSpPr>
            <p:nvPr/>
          </p:nvSpPr>
          <p:spPr bwMode="auto">
            <a:xfrm>
              <a:off x="1447252" y="7236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6</a:t>
              </a:r>
              <a:endParaRPr lang="ru-RU" sz="1100">
                <a:effectLst/>
                <a:latin typeface="Calibri"/>
                <a:ea typeface="Calibri"/>
                <a:cs typeface="Times New Roman"/>
              </a:endParaRPr>
            </a:p>
          </p:txBody>
        </p:sp>
      </p:grpSp>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a:effectLst>
                  <a:outerShdw blurRad="38100" dist="38100" dir="2700000" algn="tl">
                    <a:srgbClr val="000000">
                      <a:alpha val="43137"/>
                    </a:srgbClr>
                  </a:outerShdw>
                </a:effectLst>
              </a:rPr>
              <a:t>The results of modelling of accumulation of RCF damage</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92162" name="Рисунок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567" y="2337482"/>
            <a:ext cx="4052621" cy="154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Группа 34"/>
          <p:cNvGrpSpPr/>
          <p:nvPr/>
        </p:nvGrpSpPr>
        <p:grpSpPr>
          <a:xfrm>
            <a:off x="5296218" y="491344"/>
            <a:ext cx="3604895" cy="1394002"/>
            <a:chOff x="0" y="-14430"/>
            <a:chExt cx="3269473" cy="1264329"/>
          </a:xfrm>
        </p:grpSpPr>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57882"/>
              <a:ext cx="3269473" cy="1092017"/>
            </a:xfrm>
            <a:prstGeom prst="rect">
              <a:avLst/>
            </a:prstGeom>
          </p:spPr>
        </p:pic>
        <p:sp>
          <p:nvSpPr>
            <p:cNvPr id="37" name="Надпись 2"/>
            <p:cNvSpPr txBox="1">
              <a:spLocks noChangeArrowheads="1"/>
            </p:cNvSpPr>
            <p:nvPr/>
          </p:nvSpPr>
          <p:spPr bwMode="auto">
            <a:xfrm>
              <a:off x="2118191" y="4062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cxnSp>
          <p:nvCxnSpPr>
            <p:cNvPr id="38" name="AutoShape 26"/>
            <p:cNvCxnSpPr>
              <a:cxnSpLocks noChangeShapeType="1"/>
            </p:cNvCxnSpPr>
            <p:nvPr/>
          </p:nvCxnSpPr>
          <p:spPr bwMode="auto">
            <a:xfrm flipH="1">
              <a:off x="2121540" y="279582"/>
              <a:ext cx="111760"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 name="AutoShape 26"/>
            <p:cNvCxnSpPr>
              <a:cxnSpLocks noChangeShapeType="1"/>
            </p:cNvCxnSpPr>
            <p:nvPr/>
          </p:nvCxnSpPr>
          <p:spPr bwMode="auto">
            <a:xfrm flipH="1">
              <a:off x="1963658" y="233534"/>
              <a:ext cx="92075" cy="17526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 name="Надпись 2"/>
            <p:cNvSpPr txBox="1">
              <a:spLocks noChangeArrowheads="1"/>
            </p:cNvSpPr>
            <p:nvPr/>
          </p:nvSpPr>
          <p:spPr bwMode="auto">
            <a:xfrm>
              <a:off x="1934862" y="9808"/>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2</a:t>
              </a:r>
              <a:endParaRPr lang="ru-RU" sz="1100" dirty="0">
                <a:effectLst/>
                <a:latin typeface="Calibri"/>
                <a:ea typeface="Calibri"/>
                <a:cs typeface="Times New Roman"/>
              </a:endParaRPr>
            </a:p>
          </p:txBody>
        </p:sp>
        <p:cxnSp>
          <p:nvCxnSpPr>
            <p:cNvPr id="41" name="AutoShape 26"/>
            <p:cNvCxnSpPr>
              <a:cxnSpLocks noChangeShapeType="1"/>
            </p:cNvCxnSpPr>
            <p:nvPr/>
          </p:nvCxnSpPr>
          <p:spPr bwMode="auto">
            <a:xfrm flipH="1">
              <a:off x="1802486" y="230244"/>
              <a:ext cx="65405" cy="16319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2" name="Надпись 2"/>
            <p:cNvSpPr txBox="1">
              <a:spLocks noChangeArrowheads="1"/>
            </p:cNvSpPr>
            <p:nvPr/>
          </p:nvSpPr>
          <p:spPr bwMode="auto">
            <a:xfrm>
              <a:off x="1747781" y="2019"/>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3</a:t>
              </a:r>
              <a:endParaRPr lang="ru-RU" sz="1100" dirty="0">
                <a:effectLst/>
                <a:latin typeface="Calibri"/>
                <a:ea typeface="Calibri"/>
                <a:cs typeface="Times New Roman"/>
              </a:endParaRPr>
            </a:p>
          </p:txBody>
        </p:sp>
        <p:cxnSp>
          <p:nvCxnSpPr>
            <p:cNvPr id="43" name="AutoShape 26"/>
            <p:cNvCxnSpPr>
              <a:cxnSpLocks noChangeShapeType="1"/>
            </p:cNvCxnSpPr>
            <p:nvPr/>
          </p:nvCxnSpPr>
          <p:spPr bwMode="auto">
            <a:xfrm flipH="1">
              <a:off x="1713678" y="210509"/>
              <a:ext cx="22860" cy="23177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 name="Надпись 2"/>
            <p:cNvSpPr txBox="1">
              <a:spLocks noChangeArrowheads="1"/>
            </p:cNvSpPr>
            <p:nvPr/>
          </p:nvSpPr>
          <p:spPr bwMode="auto">
            <a:xfrm>
              <a:off x="1602652" y="-1443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4</a:t>
              </a:r>
              <a:endParaRPr lang="ru-RU" sz="1100" dirty="0">
                <a:effectLst/>
                <a:latin typeface="Calibri"/>
                <a:ea typeface="Calibri"/>
                <a:cs typeface="Times New Roman"/>
              </a:endParaRPr>
            </a:p>
          </p:txBody>
        </p:sp>
        <p:cxnSp>
          <p:nvCxnSpPr>
            <p:cNvPr id="45" name="AutoShape 26"/>
            <p:cNvCxnSpPr>
              <a:cxnSpLocks noChangeShapeType="1"/>
            </p:cNvCxnSpPr>
            <p:nvPr/>
          </p:nvCxnSpPr>
          <p:spPr bwMode="auto">
            <a:xfrm flipH="1">
              <a:off x="1608423" y="493381"/>
              <a:ext cx="104775" cy="1968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 name="Надпись 2"/>
            <p:cNvSpPr txBox="1">
              <a:spLocks noChangeArrowheads="1"/>
            </p:cNvSpPr>
            <p:nvPr/>
          </p:nvSpPr>
          <p:spPr bwMode="auto">
            <a:xfrm>
              <a:off x="1430343" y="617504"/>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5</a:t>
              </a:r>
              <a:endParaRPr lang="ru-RU" sz="1100" dirty="0">
                <a:effectLst/>
                <a:latin typeface="Calibri"/>
                <a:ea typeface="Calibri"/>
                <a:cs typeface="Times New Roman"/>
              </a:endParaRPr>
            </a:p>
          </p:txBody>
        </p:sp>
        <p:cxnSp>
          <p:nvCxnSpPr>
            <p:cNvPr id="47" name="AutoShape 26"/>
            <p:cNvCxnSpPr>
              <a:cxnSpLocks noChangeShapeType="1"/>
            </p:cNvCxnSpPr>
            <p:nvPr/>
          </p:nvCxnSpPr>
          <p:spPr bwMode="auto">
            <a:xfrm flipH="1">
              <a:off x="1776173" y="513116"/>
              <a:ext cx="41910" cy="21336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Надпись 2"/>
            <p:cNvSpPr txBox="1">
              <a:spLocks noChangeArrowheads="1"/>
            </p:cNvSpPr>
            <p:nvPr/>
          </p:nvSpPr>
          <p:spPr bwMode="auto">
            <a:xfrm>
              <a:off x="1611653" y="65697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6</a:t>
              </a:r>
              <a:endParaRPr lang="ru-RU" sz="1100">
                <a:effectLst/>
                <a:latin typeface="Calibri"/>
                <a:ea typeface="Calibri"/>
                <a:cs typeface="Times New Roman"/>
              </a:endParaRPr>
            </a:p>
          </p:txBody>
        </p:sp>
      </p:grpSp>
      <p:grpSp>
        <p:nvGrpSpPr>
          <p:cNvPr id="49" name="Группа 48"/>
          <p:cNvGrpSpPr/>
          <p:nvPr/>
        </p:nvGrpSpPr>
        <p:grpSpPr>
          <a:xfrm>
            <a:off x="594054" y="4324675"/>
            <a:ext cx="3600003" cy="1414790"/>
            <a:chOff x="0" y="0"/>
            <a:chExt cx="3246449" cy="1276213"/>
          </a:xfrm>
        </p:grpSpPr>
        <p:pic>
          <p:nvPicPr>
            <p:cNvPr id="50" name="Рисунок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94063"/>
              <a:ext cx="3246449" cy="1082150"/>
            </a:xfrm>
            <a:prstGeom prst="rect">
              <a:avLst/>
            </a:prstGeom>
          </p:spPr>
        </p:pic>
        <p:sp>
          <p:nvSpPr>
            <p:cNvPr id="51" name="Надпись 2"/>
            <p:cNvSpPr txBox="1">
              <a:spLocks noChangeArrowheads="1"/>
            </p:cNvSpPr>
            <p:nvPr/>
          </p:nvSpPr>
          <p:spPr bwMode="auto">
            <a:xfrm>
              <a:off x="2161010" y="111833"/>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cxnSp>
          <p:nvCxnSpPr>
            <p:cNvPr id="52" name="AutoShape 26"/>
            <p:cNvCxnSpPr>
              <a:cxnSpLocks noChangeShapeType="1"/>
            </p:cNvCxnSpPr>
            <p:nvPr/>
          </p:nvCxnSpPr>
          <p:spPr bwMode="auto">
            <a:xfrm flipH="1">
              <a:off x="2118250" y="315764"/>
              <a:ext cx="159385" cy="24511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3" name="AutoShape 26"/>
            <p:cNvCxnSpPr>
              <a:cxnSpLocks noChangeShapeType="1"/>
            </p:cNvCxnSpPr>
            <p:nvPr/>
          </p:nvCxnSpPr>
          <p:spPr bwMode="auto">
            <a:xfrm flipH="1">
              <a:off x="2026153" y="279583"/>
              <a:ext cx="91440" cy="24066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 name="Надпись 2"/>
            <p:cNvSpPr txBox="1">
              <a:spLocks noChangeArrowheads="1"/>
            </p:cNvSpPr>
            <p:nvPr/>
          </p:nvSpPr>
          <p:spPr bwMode="auto">
            <a:xfrm>
              <a:off x="1996550" y="75652"/>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2</a:t>
              </a:r>
              <a:endParaRPr lang="ru-RU" sz="1100">
                <a:effectLst/>
                <a:latin typeface="Calibri"/>
                <a:ea typeface="Calibri"/>
                <a:cs typeface="Times New Roman"/>
              </a:endParaRPr>
            </a:p>
          </p:txBody>
        </p:sp>
        <p:cxnSp>
          <p:nvCxnSpPr>
            <p:cNvPr id="55" name="AutoShape 26"/>
            <p:cNvCxnSpPr>
              <a:cxnSpLocks noChangeShapeType="1"/>
            </p:cNvCxnSpPr>
            <p:nvPr/>
          </p:nvCxnSpPr>
          <p:spPr bwMode="auto">
            <a:xfrm flipH="1">
              <a:off x="1878138" y="240112"/>
              <a:ext cx="67310" cy="24828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 name="Надпись 2"/>
            <p:cNvSpPr txBox="1">
              <a:spLocks noChangeArrowheads="1"/>
            </p:cNvSpPr>
            <p:nvPr/>
          </p:nvSpPr>
          <p:spPr bwMode="auto">
            <a:xfrm>
              <a:off x="1828800" y="29603"/>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3</a:t>
              </a:r>
              <a:endParaRPr lang="ru-RU" sz="1100">
                <a:effectLst/>
                <a:latin typeface="Calibri"/>
                <a:ea typeface="Calibri"/>
                <a:cs typeface="Times New Roman"/>
              </a:endParaRPr>
            </a:p>
          </p:txBody>
        </p:sp>
        <p:cxnSp>
          <p:nvCxnSpPr>
            <p:cNvPr id="57" name="AutoShape 26"/>
            <p:cNvCxnSpPr>
              <a:cxnSpLocks noChangeShapeType="1"/>
            </p:cNvCxnSpPr>
            <p:nvPr/>
          </p:nvCxnSpPr>
          <p:spPr bwMode="auto">
            <a:xfrm flipH="1">
              <a:off x="1763016" y="210509"/>
              <a:ext cx="24765" cy="28765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8" name="Надпись 2"/>
            <p:cNvSpPr txBox="1">
              <a:spLocks noChangeArrowheads="1"/>
            </p:cNvSpPr>
            <p:nvPr/>
          </p:nvSpPr>
          <p:spPr bwMode="auto">
            <a:xfrm>
              <a:off x="1657761" y="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4</a:t>
              </a:r>
              <a:endParaRPr lang="ru-RU" sz="1100">
                <a:effectLst/>
                <a:latin typeface="Calibri"/>
                <a:ea typeface="Calibri"/>
                <a:cs typeface="Times New Roman"/>
              </a:endParaRPr>
            </a:p>
          </p:txBody>
        </p:sp>
        <p:cxnSp>
          <p:nvCxnSpPr>
            <p:cNvPr id="59" name="AutoShape 26"/>
            <p:cNvCxnSpPr>
              <a:cxnSpLocks noChangeShapeType="1"/>
            </p:cNvCxnSpPr>
            <p:nvPr/>
          </p:nvCxnSpPr>
          <p:spPr bwMode="auto">
            <a:xfrm flipH="1">
              <a:off x="1638026" y="539430"/>
              <a:ext cx="104775" cy="19685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0" name="Надпись 2"/>
            <p:cNvSpPr txBox="1">
              <a:spLocks noChangeArrowheads="1"/>
            </p:cNvSpPr>
            <p:nvPr/>
          </p:nvSpPr>
          <p:spPr bwMode="auto">
            <a:xfrm>
              <a:off x="1466987" y="664420"/>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5</a:t>
              </a:r>
              <a:endParaRPr lang="ru-RU" sz="1100">
                <a:effectLst/>
                <a:latin typeface="Calibri"/>
                <a:ea typeface="Calibri"/>
                <a:cs typeface="Times New Roman"/>
              </a:endParaRPr>
            </a:p>
          </p:txBody>
        </p:sp>
        <p:cxnSp>
          <p:nvCxnSpPr>
            <p:cNvPr id="61" name="AutoShape 26"/>
            <p:cNvCxnSpPr>
              <a:cxnSpLocks noChangeShapeType="1"/>
            </p:cNvCxnSpPr>
            <p:nvPr/>
          </p:nvCxnSpPr>
          <p:spPr bwMode="auto">
            <a:xfrm flipH="1">
              <a:off x="1763016" y="539430"/>
              <a:ext cx="41910" cy="21336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2" name="Надпись 2"/>
            <p:cNvSpPr txBox="1">
              <a:spLocks noChangeArrowheads="1"/>
            </p:cNvSpPr>
            <p:nvPr/>
          </p:nvSpPr>
          <p:spPr bwMode="auto">
            <a:xfrm>
              <a:off x="1621580" y="710469"/>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6</a:t>
              </a:r>
              <a:endParaRPr lang="ru-RU" sz="1100">
                <a:effectLst/>
                <a:latin typeface="Calibri"/>
                <a:ea typeface="Calibri"/>
                <a:cs typeface="Times New Roman"/>
              </a:endParaRPr>
            </a:p>
          </p:txBody>
        </p:sp>
        <p:cxnSp>
          <p:nvCxnSpPr>
            <p:cNvPr id="63" name="AutoShape 26"/>
            <p:cNvCxnSpPr>
              <a:cxnSpLocks noChangeShapeType="1"/>
            </p:cNvCxnSpPr>
            <p:nvPr/>
          </p:nvCxnSpPr>
          <p:spPr bwMode="auto">
            <a:xfrm flipH="1">
              <a:off x="1374889" y="240112"/>
              <a:ext cx="71755" cy="215265"/>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4" name="Надпись 2"/>
            <p:cNvSpPr txBox="1">
              <a:spLocks noChangeArrowheads="1"/>
            </p:cNvSpPr>
            <p:nvPr/>
          </p:nvSpPr>
          <p:spPr bwMode="auto">
            <a:xfrm>
              <a:off x="1322262" y="23025"/>
              <a:ext cx="291465"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1</a:t>
              </a:r>
              <a:endParaRPr lang="ru-RU" sz="1100">
                <a:effectLst/>
                <a:latin typeface="Calibri"/>
                <a:ea typeface="Calibri"/>
                <a:cs typeface="Times New Roman"/>
              </a:endParaRPr>
            </a:p>
          </p:txBody>
        </p:sp>
      </p:grpSp>
      <p:sp>
        <p:nvSpPr>
          <p:cNvPr id="65" name="TextBox 18"/>
          <p:cNvSpPr txBox="1">
            <a:spLocks noChangeArrowheads="1"/>
          </p:cNvSpPr>
          <p:nvPr/>
        </p:nvSpPr>
        <p:spPr bwMode="auto">
          <a:xfrm>
            <a:off x="446567" y="5662525"/>
            <a:ext cx="38949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Fig.2. </a:t>
            </a:r>
            <a:r>
              <a:rPr lang="en-US" sz="1200" dirty="0"/>
              <a:t>The criterion of amplitude of maximum </a:t>
            </a:r>
            <a:r>
              <a:rPr lang="en-US" sz="1200" dirty="0" smtClean="0"/>
              <a:t>shear</a:t>
            </a:r>
          </a:p>
          <a:p>
            <a:pPr marL="396000" indent="0" algn="l"/>
            <a:r>
              <a:rPr lang="en-US" sz="1200" dirty="0" smtClean="0"/>
              <a:t>stress</a:t>
            </a:r>
            <a:r>
              <a:rPr lang="en-US" sz="1200" dirty="0"/>
              <a:t>: </a:t>
            </a:r>
            <a:r>
              <a:rPr lang="en-US" sz="1200" dirty="0" smtClean="0"/>
              <a:t>the traveled </a:t>
            </a:r>
            <a:r>
              <a:rPr lang="en-US" sz="1200" dirty="0"/>
              <a:t>distance is 5600 km; </a:t>
            </a:r>
            <a:r>
              <a:rPr lang="en-US" sz="1200" dirty="0" smtClean="0"/>
              <a:t>the </a:t>
            </a:r>
            <a:r>
              <a:rPr lang="en-US" sz="1200" dirty="0"/>
              <a:t>depth </a:t>
            </a:r>
            <a:r>
              <a:rPr lang="en-US" sz="1200" dirty="0" smtClean="0"/>
              <a:t>of</a:t>
            </a:r>
          </a:p>
          <a:p>
            <a:pPr marL="396000" indent="0" algn="l"/>
            <a:r>
              <a:rPr lang="en-US" sz="1200" dirty="0" smtClean="0"/>
              <a:t>locating </a:t>
            </a:r>
            <a:r>
              <a:rPr lang="en-US" sz="1200" dirty="0"/>
              <a:t>of the point with the biggest damage </a:t>
            </a:r>
            <a:r>
              <a:rPr lang="en-US" sz="1200" dirty="0" smtClean="0"/>
              <a:t>is 2 </a:t>
            </a:r>
            <a:r>
              <a:rPr lang="en-US" sz="1200" dirty="0"/>
              <a:t>mm</a:t>
            </a:r>
            <a:endParaRPr lang="en-US" altLang="ru-RU" sz="1200" dirty="0"/>
          </a:p>
        </p:txBody>
      </p:sp>
      <p:sp>
        <p:nvSpPr>
          <p:cNvPr id="66" name="TextBox 18"/>
          <p:cNvSpPr txBox="1">
            <a:spLocks noChangeArrowheads="1"/>
          </p:cNvSpPr>
          <p:nvPr/>
        </p:nvSpPr>
        <p:spPr bwMode="auto">
          <a:xfrm>
            <a:off x="5235388" y="1814698"/>
            <a:ext cx="36657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Fig.3. The Dang Van criterion: the traveled </a:t>
            </a:r>
            <a:r>
              <a:rPr lang="en-US" sz="1200" dirty="0"/>
              <a:t>distance </a:t>
            </a:r>
            <a:r>
              <a:rPr lang="en-US" sz="1200" dirty="0" smtClean="0"/>
              <a:t>is</a:t>
            </a:r>
          </a:p>
          <a:p>
            <a:pPr marL="396000" indent="0" algn="l"/>
            <a:r>
              <a:rPr lang="en-US" sz="1200" dirty="0" smtClean="0"/>
              <a:t>8000 </a:t>
            </a:r>
            <a:r>
              <a:rPr lang="en-US" sz="1200" dirty="0"/>
              <a:t>km; the depth of locating of the </a:t>
            </a:r>
            <a:r>
              <a:rPr lang="en-US" sz="1200" dirty="0" smtClean="0"/>
              <a:t>point</a:t>
            </a:r>
          </a:p>
          <a:p>
            <a:pPr marL="396000" indent="0" algn="l"/>
            <a:r>
              <a:rPr lang="en-US" sz="1200" dirty="0" smtClean="0"/>
              <a:t>with </a:t>
            </a:r>
            <a:r>
              <a:rPr lang="en-US" sz="1200" dirty="0"/>
              <a:t>the biggest damage is 2 mm</a:t>
            </a:r>
            <a:endParaRPr lang="en-US" altLang="ru-RU" sz="1200" dirty="0"/>
          </a:p>
        </p:txBody>
      </p:sp>
      <p:sp>
        <p:nvSpPr>
          <p:cNvPr id="67" name="TextBox 18"/>
          <p:cNvSpPr txBox="1">
            <a:spLocks noChangeArrowheads="1"/>
          </p:cNvSpPr>
          <p:nvPr/>
        </p:nvSpPr>
        <p:spPr bwMode="auto">
          <a:xfrm>
            <a:off x="5258965" y="5731511"/>
            <a:ext cx="3736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Fig.5. </a:t>
            </a:r>
            <a:r>
              <a:rPr lang="en-US" sz="1200" dirty="0"/>
              <a:t>The criterion of </a:t>
            </a:r>
            <a:r>
              <a:rPr lang="en-US" sz="1200" dirty="0" smtClean="0"/>
              <a:t> specific </a:t>
            </a:r>
            <a:r>
              <a:rPr lang="en-US" sz="1200" dirty="0"/>
              <a:t>strain </a:t>
            </a:r>
            <a:r>
              <a:rPr lang="en-US" sz="1200" dirty="0" smtClean="0"/>
              <a:t>energy: </a:t>
            </a:r>
            <a:r>
              <a:rPr lang="en-US" sz="1200" dirty="0"/>
              <a:t>the </a:t>
            </a:r>
            <a:r>
              <a:rPr lang="en-US" sz="1200" dirty="0" smtClean="0"/>
              <a:t>traveled</a:t>
            </a:r>
          </a:p>
          <a:p>
            <a:pPr marL="396000" indent="0" algn="l"/>
            <a:r>
              <a:rPr lang="en-US" sz="1200" dirty="0" smtClean="0"/>
              <a:t>distance is 23000 </a:t>
            </a:r>
            <a:r>
              <a:rPr lang="en-US" sz="1200" dirty="0"/>
              <a:t>km; </a:t>
            </a:r>
            <a:r>
              <a:rPr lang="en-US" sz="1200" dirty="0" smtClean="0"/>
              <a:t>the </a:t>
            </a:r>
            <a:r>
              <a:rPr lang="en-US" sz="1200" dirty="0"/>
              <a:t>point with the </a:t>
            </a:r>
            <a:r>
              <a:rPr lang="en-US" sz="1200" dirty="0" smtClean="0"/>
              <a:t>biggest</a:t>
            </a:r>
          </a:p>
          <a:p>
            <a:pPr marL="396000" indent="0" algn="l"/>
            <a:r>
              <a:rPr lang="en-US" sz="1200" dirty="0" smtClean="0"/>
              <a:t>damage </a:t>
            </a:r>
            <a:r>
              <a:rPr lang="en-US" sz="1200" dirty="0"/>
              <a:t>is located on the contact surface</a:t>
            </a:r>
            <a:endParaRPr lang="en-US" altLang="ru-RU" sz="1200" dirty="0"/>
          </a:p>
        </p:txBody>
      </p:sp>
      <p:sp>
        <p:nvSpPr>
          <p:cNvPr id="68" name="TextBox 18"/>
          <p:cNvSpPr txBox="1">
            <a:spLocks noChangeArrowheads="1"/>
          </p:cNvSpPr>
          <p:nvPr/>
        </p:nvSpPr>
        <p:spPr bwMode="auto">
          <a:xfrm>
            <a:off x="5235388" y="3832545"/>
            <a:ext cx="36010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Fig.4. The </a:t>
            </a:r>
            <a:r>
              <a:rPr lang="en-US" sz="1200" dirty="0" err="1" smtClean="0"/>
              <a:t>Sines</a:t>
            </a:r>
            <a:r>
              <a:rPr lang="en-US" sz="1200" dirty="0" smtClean="0"/>
              <a:t> criterion: </a:t>
            </a:r>
            <a:r>
              <a:rPr lang="en-US" sz="1200" dirty="0"/>
              <a:t>the traveled distance is</a:t>
            </a:r>
          </a:p>
          <a:p>
            <a:pPr marL="396000" indent="0" algn="l"/>
            <a:r>
              <a:rPr lang="en-US" sz="1200" dirty="0" smtClean="0"/>
              <a:t>14700 </a:t>
            </a:r>
            <a:r>
              <a:rPr lang="en-US" sz="1200" dirty="0"/>
              <a:t>km; the depth of locating of the point</a:t>
            </a:r>
          </a:p>
          <a:p>
            <a:pPr marL="396000" indent="0" algn="l"/>
            <a:r>
              <a:rPr lang="en-US" sz="1200" dirty="0"/>
              <a:t>with the biggest damage is </a:t>
            </a:r>
            <a:r>
              <a:rPr lang="en-US" sz="1200" dirty="0" smtClean="0"/>
              <a:t>3 </a:t>
            </a:r>
            <a:r>
              <a:rPr lang="en-US" sz="1200" dirty="0"/>
              <a:t>mm</a:t>
            </a:r>
            <a:endParaRPr lang="en-US" altLang="ru-RU" sz="1200" dirty="0"/>
          </a:p>
        </p:txBody>
      </p:sp>
      <p:sp>
        <p:nvSpPr>
          <p:cNvPr id="84" name="TextBox 18"/>
          <p:cNvSpPr txBox="1">
            <a:spLocks noChangeArrowheads="1"/>
          </p:cNvSpPr>
          <p:nvPr/>
        </p:nvSpPr>
        <p:spPr bwMode="auto">
          <a:xfrm>
            <a:off x="521071" y="3829195"/>
            <a:ext cx="38949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Fig.1</a:t>
            </a:r>
            <a:r>
              <a:rPr lang="en-US" sz="1200" dirty="0"/>
              <a:t>. FE mesh of the plane radial cross-section of </a:t>
            </a:r>
            <a:r>
              <a:rPr lang="en-US" sz="1200" dirty="0" smtClean="0"/>
              <a:t>the</a:t>
            </a:r>
          </a:p>
          <a:p>
            <a:pPr marL="396000" indent="0" algn="l">
              <a:spcBef>
                <a:spcPts val="0"/>
              </a:spcBef>
            </a:pPr>
            <a:r>
              <a:rPr lang="en-US" sz="1200" dirty="0" smtClean="0"/>
              <a:t>fragment </a:t>
            </a:r>
            <a:r>
              <a:rPr lang="en-US" sz="1200" dirty="0"/>
              <a:t>of the wheel</a:t>
            </a:r>
            <a:endParaRPr lang="en-US" altLang="ru-RU" sz="1200" dirty="0"/>
          </a:p>
        </p:txBody>
      </p:sp>
      <p:sp>
        <p:nvSpPr>
          <p:cNvPr id="85" name="TextBox 18"/>
          <p:cNvSpPr txBox="1">
            <a:spLocks noChangeArrowheads="1"/>
          </p:cNvSpPr>
          <p:nvPr/>
        </p:nvSpPr>
        <p:spPr bwMode="auto">
          <a:xfrm>
            <a:off x="300160" y="523086"/>
            <a:ext cx="450575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accumulated damage is determined for the points of the plane radial cross-section of the fragment of the wheel. The part of this section is represented by a plane FE mesh for the nodes of which the process of accumulation of damage is </a:t>
            </a:r>
            <a:r>
              <a:rPr lang="en-US" sz="1200" dirty="0" smtClean="0"/>
              <a:t>simulated (Fig.1).</a:t>
            </a:r>
          </a:p>
          <a:p>
            <a:pPr marL="0" indent="0" algn="l"/>
            <a:r>
              <a:rPr lang="en-US" altLang="ru-RU" sz="1200" dirty="0"/>
              <a:t>Each time the cross-section passes through the area adjacent to the contact, increments of accumulated damage are obtained for the nodes of the mesh. This radial cross-section with </a:t>
            </a:r>
            <a:r>
              <a:rPr lang="en-US" altLang="ru-RU" sz="1200" dirty="0" err="1"/>
              <a:t>isolines</a:t>
            </a:r>
            <a:r>
              <a:rPr lang="en-US" altLang="ru-RU" sz="1200" dirty="0"/>
              <a:t> of accumulated damage for wheel with worn profile made of steel of the casting 2 is shown in Figs. 2-5.</a:t>
            </a:r>
          </a:p>
        </p:txBody>
      </p:sp>
    </p:spTree>
    <p:extLst>
      <p:ext uri="{BB962C8B-B14F-4D97-AF65-F5344CB8AC3E}">
        <p14:creationId xmlns:p14="http://schemas.microsoft.com/office/powerpoint/2010/main" val="2139383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7"/>
          <p:cNvSpPr txBox="1">
            <a:spLocks noChangeArrowheads="1"/>
          </p:cNvSpPr>
          <p:nvPr/>
        </p:nvSpPr>
        <p:spPr bwMode="auto">
          <a:xfrm>
            <a:off x="328613" y="1616914"/>
            <a:ext cx="8486775"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r>
              <a:rPr lang="ru-RU" sz="2600" dirty="0" smtClean="0">
                <a:solidFill>
                  <a:srgbClr val="C00000"/>
                </a:solidFill>
                <a:effectLst>
                  <a:outerShdw blurRad="38100" dist="38100" dir="2700000" algn="tl">
                    <a:srgbClr val="000000">
                      <a:alpha val="43137"/>
                    </a:srgbClr>
                  </a:outerShdw>
                </a:effectLst>
                <a:latin typeface="+mj-lt"/>
              </a:rPr>
              <a:t>Выбор критерия для моделирования процесса</a:t>
            </a:r>
            <a:r>
              <a:rPr lang="en-US" sz="2600" dirty="0" smtClean="0">
                <a:solidFill>
                  <a:srgbClr val="C00000"/>
                </a:solidFill>
                <a:effectLst>
                  <a:outerShdw blurRad="38100" dist="38100" dir="2700000" algn="tl">
                    <a:srgbClr val="000000">
                      <a:alpha val="43137"/>
                    </a:srgbClr>
                  </a:outerShdw>
                </a:effectLst>
                <a:latin typeface="+mj-lt"/>
              </a:rPr>
              <a:t> </a:t>
            </a:r>
            <a:r>
              <a:rPr lang="ru-RU" sz="2600" dirty="0" smtClean="0">
                <a:solidFill>
                  <a:srgbClr val="C00000"/>
                </a:solidFill>
                <a:effectLst>
                  <a:outerShdw blurRad="38100" dist="38100" dir="2700000" algn="tl">
                    <a:srgbClr val="000000">
                      <a:alpha val="43137"/>
                    </a:srgbClr>
                  </a:outerShdw>
                </a:effectLst>
                <a:latin typeface="+mj-lt"/>
              </a:rPr>
              <a:t>накопления контактно-усталостных повреждений</a:t>
            </a:r>
          </a:p>
          <a:p>
            <a:r>
              <a:rPr lang="en-US" sz="2600" dirty="0" smtClean="0">
                <a:solidFill>
                  <a:srgbClr val="C00000"/>
                </a:solidFill>
                <a:effectLst>
                  <a:outerShdw blurRad="38100" dist="38100" dir="2700000" algn="tl">
                    <a:srgbClr val="000000">
                      <a:alpha val="43137"/>
                    </a:srgbClr>
                  </a:outerShdw>
                </a:effectLst>
                <a:latin typeface="+mj-lt"/>
              </a:rPr>
              <a:t>в </a:t>
            </a:r>
            <a:r>
              <a:rPr lang="en-US" sz="2600" dirty="0" err="1">
                <a:solidFill>
                  <a:srgbClr val="C00000"/>
                </a:solidFill>
                <a:effectLst>
                  <a:outerShdw blurRad="38100" dist="38100" dir="2700000" algn="tl">
                    <a:srgbClr val="000000">
                      <a:alpha val="43137"/>
                    </a:srgbClr>
                  </a:outerShdw>
                </a:effectLst>
                <a:latin typeface="+mj-lt"/>
              </a:rPr>
              <a:t>колёсах</a:t>
            </a:r>
            <a:r>
              <a:rPr lang="en-US" sz="2600" dirty="0">
                <a:solidFill>
                  <a:srgbClr val="C00000"/>
                </a:solidFill>
                <a:effectLst>
                  <a:outerShdw blurRad="38100" dist="38100" dir="2700000" algn="tl">
                    <a:srgbClr val="000000">
                      <a:alpha val="43137"/>
                    </a:srgbClr>
                  </a:outerShdw>
                </a:effectLst>
                <a:latin typeface="+mj-lt"/>
              </a:rPr>
              <a:t> </a:t>
            </a:r>
            <a:r>
              <a:rPr lang="en-US" sz="2600" dirty="0" err="1">
                <a:solidFill>
                  <a:srgbClr val="C00000"/>
                </a:solidFill>
                <a:effectLst>
                  <a:outerShdw blurRad="38100" dist="38100" dir="2700000" algn="tl">
                    <a:srgbClr val="000000">
                      <a:alpha val="43137"/>
                    </a:srgbClr>
                  </a:outerShdw>
                </a:effectLst>
                <a:latin typeface="+mj-lt"/>
              </a:rPr>
              <a:t>железнодорожного</a:t>
            </a:r>
            <a:r>
              <a:rPr lang="en-US" sz="2600" dirty="0">
                <a:solidFill>
                  <a:srgbClr val="C00000"/>
                </a:solidFill>
                <a:effectLst>
                  <a:outerShdw blurRad="38100" dist="38100" dir="2700000" algn="tl">
                    <a:srgbClr val="000000">
                      <a:alpha val="43137"/>
                    </a:srgbClr>
                  </a:outerShdw>
                </a:effectLst>
                <a:latin typeface="+mj-lt"/>
              </a:rPr>
              <a:t> </a:t>
            </a:r>
            <a:r>
              <a:rPr lang="en-US" sz="2600" dirty="0" err="1">
                <a:solidFill>
                  <a:srgbClr val="C00000"/>
                </a:solidFill>
                <a:effectLst>
                  <a:outerShdw blurRad="38100" dist="38100" dir="2700000" algn="tl">
                    <a:srgbClr val="000000">
                      <a:alpha val="43137"/>
                    </a:srgbClr>
                  </a:outerShdw>
                </a:effectLst>
                <a:latin typeface="+mj-lt"/>
              </a:rPr>
              <a:t>подвижного</a:t>
            </a:r>
            <a:r>
              <a:rPr lang="en-US" sz="2600" dirty="0">
                <a:solidFill>
                  <a:srgbClr val="C00000"/>
                </a:solidFill>
                <a:effectLst>
                  <a:outerShdw blurRad="38100" dist="38100" dir="2700000" algn="tl">
                    <a:srgbClr val="000000">
                      <a:alpha val="43137"/>
                    </a:srgbClr>
                  </a:outerShdw>
                </a:effectLst>
                <a:latin typeface="+mj-lt"/>
              </a:rPr>
              <a:t> </a:t>
            </a:r>
            <a:r>
              <a:rPr lang="en-US" sz="2600" dirty="0" err="1" smtClean="0">
                <a:solidFill>
                  <a:srgbClr val="C00000"/>
                </a:solidFill>
                <a:effectLst>
                  <a:outerShdw blurRad="38100" dist="38100" dir="2700000" algn="tl">
                    <a:srgbClr val="000000">
                      <a:alpha val="43137"/>
                    </a:srgbClr>
                  </a:outerShdw>
                </a:effectLst>
                <a:latin typeface="+mj-lt"/>
              </a:rPr>
              <a:t>состава</a:t>
            </a:r>
            <a:endParaRPr lang="en-US" sz="2600" dirty="0" smtClean="0">
              <a:solidFill>
                <a:srgbClr val="C00000"/>
              </a:solidFill>
              <a:effectLst>
                <a:outerShdw blurRad="38100" dist="38100" dir="2700000" algn="tl">
                  <a:srgbClr val="000000">
                    <a:alpha val="43137"/>
                  </a:srgbClr>
                </a:outerShdw>
              </a:effectLst>
              <a:latin typeface="+mj-lt"/>
            </a:endParaRPr>
          </a:p>
          <a:p>
            <a:endParaRPr lang="en-US" altLang="ru-RU" sz="2600" dirty="0">
              <a:solidFill>
                <a:schemeClr val="accent2"/>
              </a:solidFill>
              <a:effectLst>
                <a:outerShdw blurRad="38100" dist="38100" dir="2700000" algn="tl">
                  <a:srgbClr val="000000">
                    <a:alpha val="43137"/>
                  </a:srgbClr>
                </a:outerShdw>
              </a:effectLst>
              <a:latin typeface="+mj-lt"/>
              <a:cs typeface="Arial" panose="020B0604020202020204" pitchFamily="34" charset="0"/>
            </a:endParaRPr>
          </a:p>
          <a:p>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Choice of criterion for modelling of </a:t>
            </a:r>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process</a:t>
            </a:r>
          </a:p>
          <a:p>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of </a:t>
            </a:r>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accumulation of rolling contact fatigue </a:t>
            </a:r>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damage</a:t>
            </a:r>
          </a:p>
          <a:p>
            <a:r>
              <a:rPr lang="en-US"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rPr>
              <a:t>in </a:t>
            </a:r>
            <a:r>
              <a:rPr lang="en-US" altLang="ru-RU" sz="2600" dirty="0">
                <a:solidFill>
                  <a:srgbClr val="C00000"/>
                </a:solidFill>
                <a:effectLst>
                  <a:outerShdw blurRad="38100" dist="38100" dir="2700000" algn="tl">
                    <a:srgbClr val="000000">
                      <a:alpha val="43137"/>
                    </a:srgbClr>
                  </a:outerShdw>
                </a:effectLst>
                <a:latin typeface="+mj-lt"/>
                <a:cs typeface="Arial" panose="020B0604020202020204" pitchFamily="34" charset="0"/>
              </a:rPr>
              <a:t>the railway wheels</a:t>
            </a:r>
            <a:endParaRPr lang="ru-RU" altLang="ru-RU" sz="2600" dirty="0" smtClean="0">
              <a:solidFill>
                <a:srgbClr val="C00000"/>
              </a:solidFill>
              <a:effectLst>
                <a:outerShdw blurRad="38100" dist="38100" dir="2700000" algn="tl">
                  <a:srgbClr val="000000">
                    <a:alpha val="43137"/>
                  </a:srgbClr>
                </a:outerShdw>
              </a:effectLst>
              <a:latin typeface="+mj-lt"/>
              <a:cs typeface="Arial" panose="020B0604020202020204" pitchFamily="34" charset="0"/>
            </a:endParaRPr>
          </a:p>
        </p:txBody>
      </p:sp>
      <p:sp>
        <p:nvSpPr>
          <p:cNvPr id="5123" name="Rectangle 21"/>
          <p:cNvSpPr>
            <a:spLocks noGrp="1" noChangeArrowheads="1"/>
          </p:cNvSpPr>
          <p:nvPr>
            <p:ph type="title" idx="4294967295"/>
          </p:nvPr>
        </p:nvSpPr>
        <p:spPr/>
        <p:txBody>
          <a:bodyPr/>
          <a:lstStyle/>
          <a:p>
            <a:pPr eaLnBrk="1" hangingPunct="1">
              <a:defRPr/>
            </a:pPr>
            <a:r>
              <a:rPr lang="en-US" dirty="0">
                <a:effectLst>
                  <a:outerShdw blurRad="38100" dist="38100" dir="2700000" algn="tl">
                    <a:srgbClr val="000000">
                      <a:alpha val="43137"/>
                    </a:srgbClr>
                  </a:outerShdw>
                </a:effectLst>
              </a:rPr>
              <a:t>Thank you for </a:t>
            </a:r>
            <a:r>
              <a:rPr lang="en-US" dirty="0" smtClean="0">
                <a:effectLst>
                  <a:outerShdw blurRad="38100" dist="38100" dir="2700000" algn="tl">
                    <a:srgbClr val="000000">
                      <a:alpha val="43137"/>
                    </a:srgbClr>
                  </a:outerShdw>
                </a:effectLst>
              </a:rPr>
              <a:t>attention!</a:t>
            </a:r>
            <a:endParaRPr lang="ru-RU" dirty="0" smtClean="0">
              <a:effectLst>
                <a:outerShdw blurRad="38100" dist="38100" dir="2700000" algn="tl">
                  <a:srgbClr val="000000">
                    <a:alpha val="43137"/>
                  </a:srgbClr>
                </a:outerShdw>
              </a:effectLst>
            </a:endParaRPr>
          </a:p>
        </p:txBody>
      </p:sp>
      <p:sp>
        <p:nvSpPr>
          <p:cNvPr id="3076" name="Text Box 7"/>
          <p:cNvSpPr txBox="1">
            <a:spLocks noChangeArrowheads="1"/>
          </p:cNvSpPr>
          <p:nvPr/>
        </p:nvSpPr>
        <p:spPr bwMode="auto">
          <a:xfrm>
            <a:off x="328613" y="485011"/>
            <a:ext cx="84867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defRPr/>
            </a:pPr>
            <a:r>
              <a:rPr lang="en-US" sz="2000" dirty="0">
                <a:latin typeface="+mj-lt"/>
              </a:rPr>
              <a:t>IV scientific and technical workshop</a:t>
            </a:r>
            <a:endParaRPr lang="ru-RU" altLang="ru-RU" sz="2000" dirty="0">
              <a:solidFill>
                <a:schemeClr val="accent2"/>
              </a:solidFill>
              <a:latin typeface="+mj-lt"/>
            </a:endParaRPr>
          </a:p>
          <a:p>
            <a:r>
              <a:rPr lang="en-US" sz="2000" dirty="0">
                <a:latin typeface="+mj-lt"/>
              </a:rPr>
              <a:t>COMPUTER </a:t>
            </a:r>
            <a:r>
              <a:rPr lang="en-US" sz="2000" dirty="0" smtClean="0">
                <a:latin typeface="+mj-lt"/>
              </a:rPr>
              <a:t>SIMULATION IN </a:t>
            </a:r>
            <a:r>
              <a:rPr lang="en-US" sz="2000" dirty="0">
                <a:latin typeface="+mj-lt"/>
              </a:rPr>
              <a:t>RAILWAY </a:t>
            </a:r>
            <a:r>
              <a:rPr lang="en-US" sz="2000" dirty="0" smtClean="0">
                <a:latin typeface="+mj-lt"/>
              </a:rPr>
              <a:t>TRANSPORT:</a:t>
            </a:r>
          </a:p>
          <a:p>
            <a:r>
              <a:rPr lang="en-US" sz="2000" dirty="0" smtClean="0">
                <a:latin typeface="+mj-lt"/>
              </a:rPr>
              <a:t>DYNAMICS</a:t>
            </a:r>
            <a:r>
              <a:rPr lang="en-US" sz="2000" dirty="0">
                <a:latin typeface="+mj-lt"/>
              </a:rPr>
              <a:t>, STRENGTH, WEAR</a:t>
            </a:r>
            <a:endParaRPr lang="ru-RU" altLang="ru-RU" sz="2000" dirty="0" smtClean="0">
              <a:latin typeface="+mj-lt"/>
            </a:endParaRPr>
          </a:p>
        </p:txBody>
      </p:sp>
      <p:sp>
        <p:nvSpPr>
          <p:cNvPr id="3077" name="Text Box 7"/>
          <p:cNvSpPr txBox="1">
            <a:spLocks noChangeArrowheads="1"/>
          </p:cNvSpPr>
          <p:nvPr/>
        </p:nvSpPr>
        <p:spPr bwMode="auto">
          <a:xfrm>
            <a:off x="328613" y="4740700"/>
            <a:ext cx="84867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2200" dirty="0" err="1" smtClean="0"/>
              <a:t>Sakalo</a:t>
            </a:r>
            <a:r>
              <a:rPr lang="en-US" altLang="ru-RU" sz="2200" dirty="0" smtClean="0"/>
              <a:t> V.I.</a:t>
            </a:r>
            <a:r>
              <a:rPr lang="ru-RU" altLang="ru-RU" sz="2200" dirty="0" smtClean="0"/>
              <a:t>, </a:t>
            </a:r>
            <a:r>
              <a:rPr lang="en-US" altLang="ru-RU" sz="2200" dirty="0" err="1" smtClean="0"/>
              <a:t>Sakalo</a:t>
            </a:r>
            <a:r>
              <a:rPr lang="ru-RU" altLang="ru-RU" sz="2200" dirty="0" smtClean="0"/>
              <a:t> </a:t>
            </a:r>
            <a:r>
              <a:rPr lang="en-US" altLang="ru-RU" sz="2200" dirty="0" smtClean="0"/>
              <a:t>A</a:t>
            </a:r>
            <a:r>
              <a:rPr lang="ru-RU" altLang="ru-RU" sz="2200" dirty="0" smtClean="0"/>
              <a:t>.</a:t>
            </a:r>
            <a:r>
              <a:rPr lang="en-US" altLang="ru-RU" sz="2200" dirty="0" smtClean="0"/>
              <a:t>V</a:t>
            </a:r>
            <a:r>
              <a:rPr lang="ru-RU" altLang="ru-RU" sz="2200" dirty="0" smtClean="0"/>
              <a:t>.</a:t>
            </a:r>
            <a:endParaRPr lang="ru-RU" altLang="ru-RU" sz="2200" dirty="0">
              <a:solidFill>
                <a:schemeClr val="accent2"/>
              </a:solidFill>
              <a:latin typeface="Arial" charset="0"/>
            </a:endParaRPr>
          </a:p>
        </p:txBody>
      </p:sp>
      <p:sp>
        <p:nvSpPr>
          <p:cNvPr id="3078" name="Text Box 7"/>
          <p:cNvSpPr txBox="1">
            <a:spLocks noChangeArrowheads="1"/>
          </p:cNvSpPr>
          <p:nvPr/>
        </p:nvSpPr>
        <p:spPr bwMode="auto">
          <a:xfrm>
            <a:off x="328613" y="5713588"/>
            <a:ext cx="84867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defRPr/>
            </a:pPr>
            <a:r>
              <a:rPr lang="en-US" altLang="ru-RU" sz="2000" dirty="0" smtClean="0">
                <a:latin typeface="+mj-lt"/>
              </a:rPr>
              <a:t>Laboratory of Computational Mechanics</a:t>
            </a:r>
            <a:r>
              <a:rPr lang="ru-RU" altLang="ru-RU" sz="2000" dirty="0" smtClean="0">
                <a:latin typeface="+mj-lt"/>
              </a:rPr>
              <a:t>,</a:t>
            </a:r>
          </a:p>
          <a:p>
            <a:pPr eaLnBrk="1" hangingPunct="1">
              <a:defRPr/>
            </a:pPr>
            <a:r>
              <a:rPr lang="en-US" sz="2000" dirty="0">
                <a:latin typeface="+mj-lt"/>
              </a:rPr>
              <a:t>Bryansk State Technical </a:t>
            </a:r>
            <a:r>
              <a:rPr lang="en-US" sz="2000" dirty="0" smtClean="0">
                <a:latin typeface="+mj-lt"/>
              </a:rPr>
              <a:t>University</a:t>
            </a:r>
            <a:endParaRPr lang="ru-RU" altLang="ru-RU" sz="2000" dirty="0" smtClean="0">
              <a:latin typeface="+mj-lt"/>
            </a:endParaRPr>
          </a:p>
        </p:txBody>
      </p:sp>
    </p:spTree>
    <p:extLst>
      <p:ext uri="{BB962C8B-B14F-4D97-AF65-F5344CB8AC3E}">
        <p14:creationId xmlns:p14="http://schemas.microsoft.com/office/powerpoint/2010/main" val="3412235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txBox="1">
            <a:spLocks noChangeArrowheads="1"/>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eaLnBrk="1" hangingPunct="1">
              <a:defRPr/>
            </a:pPr>
            <a:r>
              <a:rPr lang="en-US" kern="0" dirty="0" smtClean="0">
                <a:effectLst>
                  <a:outerShdw blurRad="38100" dist="38100" dir="2700000" algn="tl">
                    <a:srgbClr val="000000">
                      <a:alpha val="43137"/>
                    </a:srgbClr>
                  </a:outerShdw>
                </a:effectLst>
              </a:rPr>
              <a:t>Rolling contact fatigue</a:t>
            </a:r>
            <a:endParaRPr lang="ru-RU" kern="0" dirty="0" smtClean="0">
              <a:effectLst>
                <a:outerShdw blurRad="38100" dist="38100" dir="2700000" algn="tl">
                  <a:srgbClr val="000000">
                    <a:alpha val="43137"/>
                  </a:srgbClr>
                </a:outerShdw>
              </a:effectLst>
            </a:endParaRPr>
          </a:p>
        </p:txBody>
      </p:sp>
      <p:sp>
        <p:nvSpPr>
          <p:cNvPr id="23" name="TextBox 11"/>
          <p:cNvSpPr txBox="1">
            <a:spLocks noChangeArrowheads="1"/>
          </p:cNvSpPr>
          <p:nvPr/>
        </p:nvSpPr>
        <p:spPr bwMode="auto">
          <a:xfrm>
            <a:off x="315913" y="520700"/>
            <a:ext cx="85677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b="1" dirty="0"/>
              <a:t>Rolling contact </a:t>
            </a:r>
            <a:r>
              <a:rPr lang="en-US" altLang="ru-RU" b="1" dirty="0" smtClean="0"/>
              <a:t>fatigue (RCF)</a:t>
            </a:r>
            <a:r>
              <a:rPr lang="en-US" altLang="ru-RU" dirty="0" smtClean="0"/>
              <a:t> </a:t>
            </a:r>
            <a:r>
              <a:rPr lang="en-US" altLang="ru-RU" dirty="0"/>
              <a:t>is the process of accumulation of damage and progressing of the destruction of the surface layers of the material through variable contact loads, causing the </a:t>
            </a:r>
            <a:r>
              <a:rPr lang="en-US" altLang="ru-RU" dirty="0" err="1"/>
              <a:t>spalling</a:t>
            </a:r>
            <a:r>
              <a:rPr lang="en-US" altLang="ru-RU" dirty="0"/>
              <a:t> and shelling or cracks formation and a decrease of durability.</a:t>
            </a:r>
            <a:endParaRPr lang="ru-RU" altLang="ru-RU" dirty="0"/>
          </a:p>
        </p:txBody>
      </p:sp>
      <p:pic>
        <p:nvPicPr>
          <p:cNvPr id="25" name="Picture 20" descr="Колесо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8" y="1827213"/>
            <a:ext cx="15398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1" descr="Колесо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1300" y="1827213"/>
            <a:ext cx="1541463"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3" descr="Колесо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8" y="4052888"/>
            <a:ext cx="15398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4" descr="Колесо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1300" y="4052888"/>
            <a:ext cx="1541463"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5" descr="Колесо0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0613" y="4052888"/>
            <a:ext cx="1541462"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6" descr="Колесо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00613" y="1827213"/>
            <a:ext cx="1541462"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7" descr="Колесо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05638" y="4052888"/>
            <a:ext cx="15398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8" descr="Колесо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05638" y="1827213"/>
            <a:ext cx="15398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4"/>
          <p:cNvSpPr txBox="1">
            <a:spLocks noChangeArrowheads="1"/>
          </p:cNvSpPr>
          <p:nvPr/>
        </p:nvSpPr>
        <p:spPr bwMode="auto">
          <a:xfrm>
            <a:off x="315913" y="1376364"/>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a:solidFill>
                  <a:srgbClr val="740000"/>
                </a:solidFill>
              </a:rPr>
              <a:t>Defects of the wheels of freight cars, formed as a result of rolling contact fatigue</a:t>
            </a:r>
            <a:endParaRPr lang="ru-RU" altLang="ru-RU" b="1" dirty="0">
              <a:solidFill>
                <a:srgbClr val="740000"/>
              </a:solidFill>
            </a:endParaRPr>
          </a:p>
        </p:txBody>
      </p:sp>
    </p:spTree>
    <p:extLst>
      <p:ext uri="{BB962C8B-B14F-4D97-AF65-F5344CB8AC3E}">
        <p14:creationId xmlns:p14="http://schemas.microsoft.com/office/powerpoint/2010/main" val="2760456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Approaches </a:t>
            </a:r>
            <a:r>
              <a:rPr lang="en-US" kern="0" dirty="0">
                <a:effectLst>
                  <a:outerShdw blurRad="38100" dist="38100" dir="2700000" algn="tl">
                    <a:srgbClr val="000000">
                      <a:alpha val="43137"/>
                    </a:srgbClr>
                  </a:outerShdw>
                </a:effectLst>
              </a:rPr>
              <a:t>to RCF </a:t>
            </a:r>
            <a:r>
              <a:rPr lang="en-US" kern="0" dirty="0" smtClean="0">
                <a:effectLst>
                  <a:outerShdw blurRad="38100" dist="38100" dir="2700000" algn="tl">
                    <a:srgbClr val="000000">
                      <a:alpha val="43137"/>
                    </a:srgbClr>
                  </a:outerShdw>
                </a:effectLst>
              </a:rPr>
              <a:t>assessment</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3" name="Rectangle 4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3" name="Группа 2"/>
          <p:cNvGrpSpPr/>
          <p:nvPr/>
        </p:nvGrpSpPr>
        <p:grpSpPr>
          <a:xfrm>
            <a:off x="288528" y="560948"/>
            <a:ext cx="8612585" cy="2123658"/>
            <a:chOff x="288528" y="560948"/>
            <a:chExt cx="8612585" cy="2123658"/>
          </a:xfrm>
        </p:grpSpPr>
        <p:sp>
          <p:nvSpPr>
            <p:cNvPr id="12" name="TextBox 18"/>
            <p:cNvSpPr txBox="1">
              <a:spLocks noChangeArrowheads="1"/>
            </p:cNvSpPr>
            <p:nvPr/>
          </p:nvSpPr>
          <p:spPr bwMode="auto">
            <a:xfrm>
              <a:off x="288528" y="560948"/>
              <a:ext cx="8612585"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eaLnBrk="1" hangingPunct="1"/>
              <a:r>
                <a:rPr lang="en-US" sz="1200" dirty="0"/>
                <a:t>There are two approaches to RCF assessment:</a:t>
              </a:r>
            </a:p>
            <a:p>
              <a:pPr marL="0" indent="0" algn="l" eaLnBrk="1" hangingPunct="1"/>
              <a:r>
                <a:rPr lang="en-US" sz="1200" dirty="0"/>
                <a:t>1) estimation of safety margin using the safety factor;</a:t>
              </a:r>
            </a:p>
            <a:p>
              <a:pPr marL="0" indent="0" algn="l" eaLnBrk="1" hangingPunct="1"/>
              <a:r>
                <a:rPr lang="en-US" sz="1200" dirty="0"/>
                <a:t>2) modelling of process of accumulation of RCF damage</a:t>
              </a:r>
              <a:r>
                <a:rPr lang="en-US" sz="1200" dirty="0" smtClean="0"/>
                <a:t>.</a:t>
              </a:r>
            </a:p>
            <a:p>
              <a:pPr marL="0" indent="0" algn="l" eaLnBrk="1" hangingPunct="1"/>
              <a:endParaRPr lang="en-US" altLang="ru-RU" sz="1200" dirty="0" smtClean="0"/>
            </a:p>
            <a:p>
              <a:pPr marL="0" indent="0" algn="l" eaLnBrk="1" hangingPunct="1"/>
              <a:r>
                <a:rPr lang="en-US" altLang="ru-RU" sz="1200" dirty="0"/>
                <a:t>The first approach </a:t>
              </a:r>
              <a:r>
                <a:rPr lang="en-US" altLang="ru-RU" sz="1200" dirty="0" smtClean="0"/>
                <a:t>is used </a:t>
              </a:r>
              <a:r>
                <a:rPr lang="en-US" altLang="ru-RU" sz="1200" dirty="0"/>
                <a:t>for estimation of safety margin in </a:t>
              </a:r>
              <a:r>
                <a:rPr lang="en-US" altLang="ru-RU" sz="1200" dirty="0" smtClean="0"/>
                <a:t>high cycle </a:t>
              </a:r>
              <a:r>
                <a:rPr lang="en-US" altLang="ru-RU" sz="1200" dirty="0"/>
                <a:t>fatigue.</a:t>
              </a:r>
            </a:p>
            <a:p>
              <a:pPr marL="0" indent="0" algn="l" eaLnBrk="1" hangingPunct="1"/>
              <a:r>
                <a:rPr lang="en-US" altLang="ru-RU" sz="1200" dirty="0" smtClean="0"/>
                <a:t>In </a:t>
              </a:r>
              <a:r>
                <a:rPr lang="en-US" altLang="ru-RU" sz="1200" dirty="0"/>
                <a:t>the second approach the curves of RCF of the Weller's curves type are used. They are presented in the form typical for the low cycle </a:t>
              </a:r>
              <a:r>
                <a:rPr lang="en-US" altLang="ru-RU" sz="1200" dirty="0" smtClean="0"/>
                <a:t>fatigue</a:t>
              </a:r>
            </a:p>
            <a:p>
              <a:pPr marL="0" indent="0" algn="l" eaLnBrk="1" hangingPunct="1"/>
              <a:r>
                <a:rPr lang="en-US" altLang="ru-RU" sz="1200" dirty="0" smtClean="0"/>
                <a:t>					,</a:t>
              </a:r>
              <a:endParaRPr lang="en-US" altLang="ru-RU" sz="1200" dirty="0"/>
            </a:p>
            <a:p>
              <a:pPr marL="0" indent="0" algn="l" eaLnBrk="1" hangingPunct="1"/>
              <a:endParaRPr lang="en-US" altLang="ru-RU" sz="1200" dirty="0" smtClean="0"/>
            </a:p>
            <a:p>
              <a:pPr marL="0" indent="0" algn="l" eaLnBrk="1" hangingPunct="1"/>
              <a:r>
                <a:rPr lang="en-US" sz="1200" dirty="0" smtClean="0"/>
                <a:t>where </a:t>
              </a:r>
              <a:r>
                <a:rPr lang="en-US" sz="1200" i="1" dirty="0" err="1"/>
                <a:t>σ</a:t>
              </a:r>
              <a:r>
                <a:rPr lang="en-US" sz="1200" i="1" baseline="-25000" dirty="0" err="1"/>
                <a:t>eq</a:t>
              </a:r>
              <a:r>
                <a:rPr lang="en-US" sz="1200" dirty="0"/>
                <a:t> is the selected criterion of the contact </a:t>
              </a:r>
              <a:r>
                <a:rPr lang="en-US" sz="1200" dirty="0" smtClean="0"/>
                <a:t>strength; </a:t>
              </a:r>
              <a:r>
                <a:rPr lang="en-US" sz="1200" i="1" dirty="0"/>
                <a:t>N</a:t>
              </a:r>
              <a:r>
                <a:rPr lang="en-US" sz="1200" dirty="0"/>
                <a:t> is the number of cycles of variable stresses before RCF failure of a </a:t>
              </a:r>
              <a:r>
                <a:rPr lang="en-US" sz="1200" dirty="0" smtClean="0"/>
                <a:t>material; </a:t>
              </a:r>
              <a:r>
                <a:rPr lang="en-US" sz="1200" i="1" dirty="0"/>
                <a:t>C</a:t>
              </a:r>
              <a:r>
                <a:rPr lang="en-US" sz="1200" dirty="0"/>
                <a:t>, </a:t>
              </a:r>
              <a:r>
                <a:rPr lang="en-US" sz="1200" i="1" dirty="0"/>
                <a:t>m</a:t>
              </a:r>
              <a:r>
                <a:rPr lang="en-US" sz="1200" dirty="0"/>
                <a:t> are the material constants.</a:t>
              </a:r>
              <a:endParaRPr lang="en-US" altLang="ru-RU" sz="1200" dirty="0"/>
            </a:p>
          </p:txBody>
        </p:sp>
        <p:graphicFrame>
          <p:nvGraphicFramePr>
            <p:cNvPr id="24" name="Объект 23"/>
            <p:cNvGraphicFramePr>
              <a:graphicFrameLocks noChangeAspect="1"/>
            </p:cNvGraphicFramePr>
            <p:nvPr>
              <p:extLst>
                <p:ext uri="{D42A27DB-BD31-4B8C-83A1-F6EECF244321}">
                  <p14:modId xmlns:p14="http://schemas.microsoft.com/office/powerpoint/2010/main" val="727042390"/>
                </p:ext>
              </p:extLst>
            </p:nvPr>
          </p:nvGraphicFramePr>
          <p:xfrm>
            <a:off x="4199532" y="1852234"/>
            <a:ext cx="790575" cy="304800"/>
          </p:xfrm>
          <a:graphic>
            <a:graphicData uri="http://schemas.openxmlformats.org/presentationml/2006/ole">
              <mc:AlternateContent xmlns:mc="http://schemas.openxmlformats.org/markup-compatibility/2006">
                <mc:Choice xmlns:v="urn:schemas-microsoft-com:vml" Requires="v">
                  <p:oleObj spid="_x0000_s84600" name="Формула" r:id="rId3" imgW="787058" imgH="304668" progId="Equation.3">
                    <p:embed/>
                  </p:oleObj>
                </mc:Choice>
                <mc:Fallback>
                  <p:oleObj name="Формула" r:id="rId3" imgW="787058" imgH="304668" progId="Equation.3">
                    <p:embed/>
                    <p:pic>
                      <p:nvPicPr>
                        <p:cNvPr id="0" name="Object 4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9532" y="1852234"/>
                          <a:ext cx="79057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0" name="Группа 39"/>
          <p:cNvGrpSpPr/>
          <p:nvPr/>
        </p:nvGrpSpPr>
        <p:grpSpPr>
          <a:xfrm>
            <a:off x="3084097" y="2564277"/>
            <a:ext cx="3021843" cy="2553774"/>
            <a:chOff x="3033824" y="2661261"/>
            <a:chExt cx="3021843" cy="2553774"/>
          </a:xfrm>
        </p:grpSpPr>
        <p:graphicFrame>
          <p:nvGraphicFramePr>
            <p:cNvPr id="25" name="Объект 24"/>
            <p:cNvGraphicFramePr>
              <a:graphicFrameLocks noChangeAspect="1"/>
            </p:cNvGraphicFramePr>
            <p:nvPr>
              <p:extLst>
                <p:ext uri="{D42A27DB-BD31-4B8C-83A1-F6EECF244321}">
                  <p14:modId xmlns:p14="http://schemas.microsoft.com/office/powerpoint/2010/main" val="3872166846"/>
                </p:ext>
              </p:extLst>
            </p:nvPr>
          </p:nvGraphicFramePr>
          <p:xfrm>
            <a:off x="3040912" y="2661261"/>
            <a:ext cx="304800" cy="304800"/>
          </p:xfrm>
          <a:graphic>
            <a:graphicData uri="http://schemas.openxmlformats.org/presentationml/2006/ole">
              <mc:AlternateContent xmlns:mc="http://schemas.openxmlformats.org/markup-compatibility/2006">
                <mc:Choice xmlns:v="urn:schemas-microsoft-com:vml" Requires="v">
                  <p:oleObj spid="_x0000_s84601" name="Формула" r:id="rId5" imgW="266353" imgH="266353" progId="Equation.3">
                    <p:embed/>
                  </p:oleObj>
                </mc:Choice>
                <mc:Fallback>
                  <p:oleObj name="Формула" r:id="rId5" imgW="266353" imgH="266353" progId="Equation.3">
                    <p:embed/>
                    <p:pic>
                      <p:nvPicPr>
                        <p:cNvPr id="0" name="Object 4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0912" y="2661261"/>
                          <a:ext cx="304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Объект 25"/>
            <p:cNvGraphicFramePr>
              <a:graphicFrameLocks noChangeAspect="1"/>
            </p:cNvGraphicFramePr>
            <p:nvPr>
              <p:extLst>
                <p:ext uri="{D42A27DB-BD31-4B8C-83A1-F6EECF244321}">
                  <p14:modId xmlns:p14="http://schemas.microsoft.com/office/powerpoint/2010/main" val="33598370"/>
                </p:ext>
              </p:extLst>
            </p:nvPr>
          </p:nvGraphicFramePr>
          <p:xfrm>
            <a:off x="3033824" y="3432204"/>
            <a:ext cx="314325" cy="342900"/>
          </p:xfrm>
          <a:graphic>
            <a:graphicData uri="http://schemas.openxmlformats.org/presentationml/2006/ole">
              <mc:AlternateContent xmlns:mc="http://schemas.openxmlformats.org/markup-compatibility/2006">
                <mc:Choice xmlns:v="urn:schemas-microsoft-com:vml" Requires="v">
                  <p:oleObj spid="_x0000_s84602" name="Формула" r:id="rId7" imgW="279279" imgH="304668" progId="Equation.3">
                    <p:embed/>
                  </p:oleObj>
                </mc:Choice>
                <mc:Fallback>
                  <p:oleObj name="Формула" r:id="rId7" imgW="279279" imgH="304668" progId="Equation.3">
                    <p:embed/>
                    <p:pic>
                      <p:nvPicPr>
                        <p:cNvPr id="0" name="Object 4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3824" y="3432204"/>
                          <a:ext cx="314325"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 name="Группа 17"/>
            <p:cNvGrpSpPr>
              <a:grpSpLocks/>
            </p:cNvGrpSpPr>
            <p:nvPr/>
          </p:nvGrpSpPr>
          <p:grpSpPr bwMode="auto">
            <a:xfrm>
              <a:off x="3403402" y="2736918"/>
              <a:ext cx="2652265" cy="2478117"/>
              <a:chOff x="4116" y="476"/>
              <a:chExt cx="26522" cy="24783"/>
            </a:xfrm>
          </p:grpSpPr>
          <p:sp>
            <p:nvSpPr>
              <p:cNvPr id="28" name="Прямая соединительная линия 2"/>
              <p:cNvSpPr>
                <a:spLocks noChangeShapeType="1"/>
              </p:cNvSpPr>
              <p:nvPr/>
            </p:nvSpPr>
            <p:spPr bwMode="auto">
              <a:xfrm>
                <a:off x="4116" y="21711"/>
                <a:ext cx="26004"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9" name="Прямая соединительная линия 3"/>
              <p:cNvSpPr>
                <a:spLocks noChangeShapeType="1"/>
              </p:cNvSpPr>
              <p:nvPr/>
            </p:nvSpPr>
            <p:spPr bwMode="auto">
              <a:xfrm flipV="1">
                <a:off x="4116" y="476"/>
                <a:ext cx="0" cy="2124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0" name="Полилиния 11"/>
              <p:cNvSpPr>
                <a:spLocks/>
              </p:cNvSpPr>
              <p:nvPr/>
            </p:nvSpPr>
            <p:spPr bwMode="auto">
              <a:xfrm>
                <a:off x="7280" y="1993"/>
                <a:ext cx="18288" cy="16573"/>
              </a:xfrm>
              <a:custGeom>
                <a:avLst/>
                <a:gdLst>
                  <a:gd name="T0" fmla="*/ 0 w 2085975"/>
                  <a:gd name="T1" fmla="*/ 0 h 2790825"/>
                  <a:gd name="T2" fmla="*/ 492690 w 2085975"/>
                  <a:gd name="T3" fmla="*/ 1193518 h 2790825"/>
                  <a:gd name="T4" fmla="*/ 1828800 w 2085975"/>
                  <a:gd name="T5" fmla="*/ 1657350 h 2790825"/>
                  <a:gd name="T6" fmla="*/ 0 60000 65536"/>
                  <a:gd name="T7" fmla="*/ 0 60000 65536"/>
                  <a:gd name="T8" fmla="*/ 0 60000 65536"/>
                </a:gdLst>
                <a:ahLst/>
                <a:cxnLst>
                  <a:cxn ang="T6">
                    <a:pos x="T0" y="T1"/>
                  </a:cxn>
                  <a:cxn ang="T7">
                    <a:pos x="T2" y="T3"/>
                  </a:cxn>
                  <a:cxn ang="T8">
                    <a:pos x="T4" y="T5"/>
                  </a:cxn>
                </a:cxnLst>
                <a:rect l="0" t="0" r="r" b="b"/>
                <a:pathLst>
                  <a:path w="2085975" h="2790825">
                    <a:moveTo>
                      <a:pt x="0" y="0"/>
                    </a:moveTo>
                    <a:cubicBezTo>
                      <a:pt x="107156" y="772319"/>
                      <a:pt x="214313" y="1544638"/>
                      <a:pt x="561975" y="2009775"/>
                    </a:cubicBezTo>
                    <a:cubicBezTo>
                      <a:pt x="909637" y="2474912"/>
                      <a:pt x="1671638" y="2686050"/>
                      <a:pt x="2085975" y="2790825"/>
                    </a:cubicBez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31" name="Прямая соединительная линия 12"/>
              <p:cNvSpPr>
                <a:spLocks noChangeShapeType="1"/>
              </p:cNvSpPr>
              <p:nvPr/>
            </p:nvSpPr>
            <p:spPr bwMode="auto">
              <a:xfrm>
                <a:off x="4116" y="9144"/>
                <a:ext cx="5071" cy="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2" name="Прямая соединительная линия 13"/>
              <p:cNvSpPr>
                <a:spLocks noChangeShapeType="1"/>
              </p:cNvSpPr>
              <p:nvPr/>
            </p:nvSpPr>
            <p:spPr bwMode="auto">
              <a:xfrm>
                <a:off x="9100" y="9144"/>
                <a:ext cx="0" cy="12566"/>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Надпись 2"/>
              <p:cNvSpPr txBox="1">
                <a:spLocks noChangeArrowheads="1"/>
              </p:cNvSpPr>
              <p:nvPr/>
            </p:nvSpPr>
            <p:spPr bwMode="auto">
              <a:xfrm>
                <a:off x="7280" y="21278"/>
                <a:ext cx="4417" cy="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Nj</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Надпись 2"/>
              <p:cNvSpPr txBox="1">
                <a:spLocks noChangeArrowheads="1"/>
              </p:cNvSpPr>
              <p:nvPr/>
            </p:nvSpPr>
            <p:spPr bwMode="auto">
              <a:xfrm>
                <a:off x="25828" y="21191"/>
                <a:ext cx="4810" cy="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grpSp>
      <p:sp>
        <p:nvSpPr>
          <p:cNvPr id="37" name="Rectangle 45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8" name="Rectangle 451"/>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ru-RU"/>
          </a:p>
        </p:txBody>
      </p:sp>
      <p:sp>
        <p:nvSpPr>
          <p:cNvPr id="39" name="Rectangle 453"/>
          <p:cNvSpPr>
            <a:spLocks noChangeArrowheads="1"/>
          </p:cNvSpPr>
          <p:nvPr/>
        </p:nvSpPr>
        <p:spPr bwMode="auto">
          <a:xfrm>
            <a:off x="0" y="3048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ru-RU"/>
          </a:p>
        </p:txBody>
      </p:sp>
      <p:sp>
        <p:nvSpPr>
          <p:cNvPr id="42" name="Rectangle 46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3" name="Объект 42"/>
          <p:cNvGraphicFramePr>
            <a:graphicFrameLocks noChangeAspect="1"/>
          </p:cNvGraphicFramePr>
          <p:nvPr>
            <p:extLst>
              <p:ext uri="{D42A27DB-BD31-4B8C-83A1-F6EECF244321}">
                <p14:modId xmlns:p14="http://schemas.microsoft.com/office/powerpoint/2010/main" val="3705210077"/>
              </p:ext>
            </p:extLst>
          </p:nvPr>
        </p:nvGraphicFramePr>
        <p:xfrm>
          <a:off x="5340958" y="5650258"/>
          <a:ext cx="276225" cy="304800"/>
        </p:xfrm>
        <a:graphic>
          <a:graphicData uri="http://schemas.openxmlformats.org/presentationml/2006/ole">
            <mc:AlternateContent xmlns:mc="http://schemas.openxmlformats.org/markup-compatibility/2006">
              <mc:Choice xmlns:v="urn:schemas-microsoft-com:vml" Requires="v">
                <p:oleObj spid="_x0000_s84603" name="Формула" r:id="rId9" imgW="279279" imgH="304668" progId="Equation.3">
                  <p:embed/>
                </p:oleObj>
              </mc:Choice>
              <mc:Fallback>
                <p:oleObj name="Формула" r:id="rId9" imgW="279279" imgH="304668" progId="Equation.3">
                  <p:embed/>
                  <p:pic>
                    <p:nvPicPr>
                      <p:cNvPr id="0" name="Object 46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40958" y="5650258"/>
                        <a:ext cx="27622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Rectangle 47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4" name="Группа 3"/>
          <p:cNvGrpSpPr/>
          <p:nvPr/>
        </p:nvGrpSpPr>
        <p:grpSpPr>
          <a:xfrm>
            <a:off x="265707" y="4928574"/>
            <a:ext cx="8612585" cy="1200329"/>
            <a:chOff x="265707" y="4928574"/>
            <a:chExt cx="8612585" cy="1200329"/>
          </a:xfrm>
        </p:grpSpPr>
        <p:sp>
          <p:nvSpPr>
            <p:cNvPr id="41" name="TextBox 18"/>
            <p:cNvSpPr txBox="1">
              <a:spLocks noChangeArrowheads="1"/>
            </p:cNvSpPr>
            <p:nvPr/>
          </p:nvSpPr>
          <p:spPr bwMode="auto">
            <a:xfrm>
              <a:off x="265707" y="4928574"/>
              <a:ext cx="86125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eaLnBrk="1" hangingPunct="1"/>
              <a:r>
                <a:rPr lang="en-US" sz="1200" dirty="0"/>
                <a:t>The accumulated damage in the </a:t>
              </a:r>
              <a:r>
                <a:rPr lang="en-US" sz="1200" i="1" dirty="0" err="1"/>
                <a:t>i</a:t>
              </a:r>
              <a:r>
                <a:rPr lang="en-US" sz="1200" dirty="0" err="1"/>
                <a:t>-th</a:t>
              </a:r>
              <a:r>
                <a:rPr lang="en-US" sz="1200" dirty="0"/>
                <a:t> node is calculated </a:t>
              </a:r>
              <a:r>
                <a:rPr lang="en-US" sz="1200" dirty="0" smtClean="0"/>
                <a:t>as</a:t>
              </a:r>
            </a:p>
            <a:p>
              <a:pPr marL="0" indent="0" algn="l" eaLnBrk="1" hangingPunct="1"/>
              <a:endParaRPr lang="en-US" altLang="ru-RU" sz="1200" dirty="0" smtClean="0"/>
            </a:p>
            <a:p>
              <a:pPr marL="0" indent="0" algn="l" eaLnBrk="1" hangingPunct="1"/>
              <a:r>
                <a:rPr lang="en-US" altLang="ru-RU" sz="1200" dirty="0" smtClean="0"/>
                <a:t>					,</a:t>
              </a:r>
              <a:endParaRPr lang="en-US" altLang="ru-RU" sz="1200" dirty="0"/>
            </a:p>
            <a:p>
              <a:pPr marL="0" indent="0" algn="l" eaLnBrk="1" hangingPunct="1"/>
              <a:endParaRPr lang="en-US" altLang="ru-RU" sz="1200" dirty="0" smtClean="0"/>
            </a:p>
            <a:p>
              <a:pPr marL="0" indent="0" algn="l" eaLnBrk="1" hangingPunct="1"/>
              <a:r>
                <a:rPr lang="en-US" sz="1200" dirty="0"/>
                <a:t>where </a:t>
              </a:r>
              <a:r>
                <a:rPr lang="en-US" sz="1200" i="1" dirty="0"/>
                <a:t>N</a:t>
              </a:r>
              <a:r>
                <a:rPr lang="en-US" sz="1200" i="1" baseline="-25000" dirty="0"/>
                <a:t>i</a:t>
              </a:r>
              <a:r>
                <a:rPr lang="en-US" sz="1200" i="1" dirty="0"/>
                <a:t>(j)</a:t>
              </a:r>
              <a:r>
                <a:rPr lang="en-US" sz="1200" dirty="0"/>
                <a:t> is number of cycles before RCF failure, when the value of criterion is </a:t>
              </a:r>
              <a:r>
                <a:rPr lang="en-US" sz="1200" dirty="0" smtClean="0"/>
                <a:t>      ; </a:t>
              </a:r>
              <a:r>
                <a:rPr lang="en-US" sz="1200" i="1" dirty="0"/>
                <a:t>n</a:t>
              </a:r>
              <a:r>
                <a:rPr lang="en-US" sz="1200" dirty="0"/>
                <a:t> </a:t>
              </a:r>
              <a:r>
                <a:rPr lang="en-US" sz="1200" dirty="0" smtClean="0"/>
                <a:t>is </a:t>
              </a:r>
              <a:r>
                <a:rPr lang="en-US" sz="1200" dirty="0"/>
                <a:t>the number of the contacts of the one radial cross-section of the wheel with the rail.</a:t>
              </a:r>
              <a:endParaRPr lang="en-US" altLang="ru-RU" sz="1200" dirty="0"/>
            </a:p>
          </p:txBody>
        </p:sp>
        <p:graphicFrame>
          <p:nvGraphicFramePr>
            <p:cNvPr id="45" name="Объект 44"/>
            <p:cNvGraphicFramePr>
              <a:graphicFrameLocks noChangeAspect="1"/>
            </p:cNvGraphicFramePr>
            <p:nvPr>
              <p:extLst>
                <p:ext uri="{D42A27DB-BD31-4B8C-83A1-F6EECF244321}">
                  <p14:modId xmlns:p14="http://schemas.microsoft.com/office/powerpoint/2010/main" val="1536553631"/>
                </p:ext>
              </p:extLst>
            </p:nvPr>
          </p:nvGraphicFramePr>
          <p:xfrm>
            <a:off x="3889250" y="5143381"/>
            <a:ext cx="981075" cy="523875"/>
          </p:xfrm>
          <a:graphic>
            <a:graphicData uri="http://schemas.openxmlformats.org/presentationml/2006/ole">
              <mc:AlternateContent xmlns:mc="http://schemas.openxmlformats.org/markup-compatibility/2006">
                <mc:Choice xmlns:v="urn:schemas-microsoft-com:vml" Requires="v">
                  <p:oleObj spid="_x0000_s84604" name="Формула" r:id="rId11" imgW="977900" imgH="520700" progId="Equation.3">
                    <p:embed/>
                  </p:oleObj>
                </mc:Choice>
                <mc:Fallback>
                  <p:oleObj name="Формула" r:id="rId11" imgW="977900" imgH="520700" progId="Equation.3">
                    <p:embed/>
                    <p:pic>
                      <p:nvPicPr>
                        <p:cNvPr id="0" name="Object 46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89250" y="5143381"/>
                          <a:ext cx="981075" cy="52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6405070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RCF tests</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TextBox 18"/>
          <p:cNvSpPr txBox="1">
            <a:spLocks noChangeArrowheads="1"/>
          </p:cNvSpPr>
          <p:nvPr/>
        </p:nvSpPr>
        <p:spPr bwMode="auto">
          <a:xfrm>
            <a:off x="288925" y="563960"/>
            <a:ext cx="86121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eaLnBrk="1" hangingPunct="1"/>
            <a:r>
              <a:rPr lang="en-US" sz="1200" dirty="0"/>
              <a:t>Constructing RCF curves requires the solution of two problems – determination of the criterion value for the different load levels and the material </a:t>
            </a:r>
            <a:r>
              <a:rPr lang="en-US" sz="1200" dirty="0" smtClean="0"/>
              <a:t>constants.</a:t>
            </a:r>
          </a:p>
          <a:p>
            <a:pPr marL="0" indent="0" algn="l" eaLnBrk="1" hangingPunct="1"/>
            <a:r>
              <a:rPr lang="en-US" sz="1200" dirty="0" smtClean="0"/>
              <a:t>Specimens </a:t>
            </a:r>
            <a:r>
              <a:rPr lang="en-US" sz="1200" dirty="0"/>
              <a:t>in the form of rollers or discs with a diameter 30-40 mm of thickness 8-12 mm are typically used for RCF testing of materials (Fig. </a:t>
            </a:r>
            <a:r>
              <a:rPr lang="en-US" sz="1200" dirty="0" smtClean="0"/>
              <a:t>a</a:t>
            </a:r>
            <a:r>
              <a:rPr lang="en-US" sz="1200" dirty="0"/>
              <a:t>). One roller is made of the wheel steel. Other roller is made of the rail steel. In some papers the roller made from rail steel is referred as a loading roller. The loading roller may also be made of high-strength steel or the alloy WC8 (the Russian steel grade) which contains W 92wt%, Co 8wt% and has hardness of 88 HRA. Specimen material in the contact area is in a state of plane strain. The stress state at the butt ends of the specimen is a plane stress so the thickness of the loading roller must be sufficient so the influence of the butt ends can be ignored</a:t>
            </a:r>
            <a:r>
              <a:rPr lang="en-US" sz="1200" dirty="0" smtClean="0"/>
              <a:t>.</a:t>
            </a:r>
          </a:p>
          <a:p>
            <a:pPr marL="0" indent="0" algn="l" eaLnBrk="1" hangingPunct="1"/>
            <a:r>
              <a:rPr lang="en-US" altLang="ru-RU" sz="1200" dirty="0"/>
              <a:t>To obtain the maximum contact pressure of about 2000 </a:t>
            </a:r>
            <a:r>
              <a:rPr lang="en-US" altLang="ru-RU" sz="1200" dirty="0" err="1"/>
              <a:t>MPa</a:t>
            </a:r>
            <a:r>
              <a:rPr lang="en-US" altLang="ru-RU" sz="1200" dirty="0"/>
              <a:t> it is necessary to apply the load of 9.16 </a:t>
            </a:r>
            <a:r>
              <a:rPr lang="en-US" altLang="ru-RU" sz="1200" dirty="0" err="1"/>
              <a:t>kN</a:t>
            </a:r>
            <a:r>
              <a:rPr lang="en-US" altLang="ru-RU" sz="1200" dirty="0"/>
              <a:t> when the specimen sizes </a:t>
            </a:r>
            <a:r>
              <a:rPr lang="en-US" altLang="ru-RU" sz="1200" dirty="0" smtClean="0"/>
              <a:t>are</a:t>
            </a:r>
            <a:br>
              <a:rPr lang="en-US" altLang="ru-RU" sz="1200" dirty="0" smtClean="0"/>
            </a:br>
            <a:r>
              <a:rPr lang="en-US" altLang="ru-RU" sz="1200" i="1" dirty="0" smtClean="0"/>
              <a:t>d</a:t>
            </a:r>
            <a:r>
              <a:rPr lang="en-US" altLang="ru-RU" sz="1200" dirty="0" smtClean="0"/>
              <a:t> </a:t>
            </a:r>
            <a:r>
              <a:rPr lang="en-US" altLang="ru-RU" sz="1200" dirty="0"/>
              <a:t>= 40 mm, </a:t>
            </a:r>
            <a:r>
              <a:rPr lang="en-US" altLang="ru-RU" sz="1200" i="1" dirty="0"/>
              <a:t>B</a:t>
            </a:r>
            <a:r>
              <a:rPr lang="en-US" altLang="ru-RU" sz="1200" dirty="0"/>
              <a:t> = 8 mm. The load is decreased by decreasing the contact length </a:t>
            </a:r>
            <a:r>
              <a:rPr lang="en-US" altLang="ru-RU" sz="1200" i="1" dirty="0"/>
              <a:t>B</a:t>
            </a:r>
            <a:r>
              <a:rPr lang="en-US" altLang="ru-RU" sz="1200" dirty="0"/>
              <a:t> (Fig. a). In this case the loading roller of the </a:t>
            </a:r>
            <a:r>
              <a:rPr lang="en-US" altLang="ru-RU" sz="1200" dirty="0" smtClean="0"/>
              <a:t>length</a:t>
            </a:r>
            <a:br>
              <a:rPr lang="en-US" altLang="ru-RU" sz="1200" dirty="0" smtClean="0"/>
            </a:br>
            <a:r>
              <a:rPr lang="en-US" altLang="ru-RU" sz="1200" i="1" dirty="0" smtClean="0"/>
              <a:t>B</a:t>
            </a:r>
            <a:r>
              <a:rPr lang="en-US" altLang="ru-RU" sz="1200" dirty="0" smtClean="0"/>
              <a:t> </a:t>
            </a:r>
            <a:r>
              <a:rPr lang="en-US" altLang="ru-RU" sz="1200" dirty="0"/>
              <a:t>= 3 mm (Fig. b) or the roller with width of the rolling surface 3-4 mm (Fig. c) is used. The rollers with the </a:t>
            </a:r>
            <a:r>
              <a:rPr lang="en-US" altLang="ru-RU" sz="1200" dirty="0" err="1"/>
              <a:t>toroidal</a:t>
            </a:r>
            <a:r>
              <a:rPr lang="en-US" altLang="ru-RU" sz="1200" dirty="0"/>
              <a:t> surface of rolling are also used (Fig. d).</a:t>
            </a:r>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4" name="Rectangle 16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25" name="Группа 2"/>
          <p:cNvGrpSpPr>
            <a:grpSpLocks/>
          </p:cNvGrpSpPr>
          <p:nvPr/>
        </p:nvGrpSpPr>
        <p:grpSpPr bwMode="auto">
          <a:xfrm>
            <a:off x="2809046" y="3002543"/>
            <a:ext cx="3768725" cy="3312738"/>
            <a:chOff x="0" y="0"/>
            <a:chExt cx="30471" cy="26784"/>
          </a:xfrm>
        </p:grpSpPr>
        <p:sp>
          <p:nvSpPr>
            <p:cNvPr id="26" name="Надпись 2"/>
            <p:cNvSpPr txBox="1">
              <a:spLocks noChangeArrowheads="1"/>
            </p:cNvSpPr>
            <p:nvPr/>
          </p:nvSpPr>
          <p:spPr bwMode="auto">
            <a:xfrm>
              <a:off x="26318" y="0"/>
              <a:ext cx="3804" cy="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 name="Надпись 2"/>
            <p:cNvSpPr txBox="1">
              <a:spLocks noChangeArrowheads="1"/>
            </p:cNvSpPr>
            <p:nvPr/>
          </p:nvSpPr>
          <p:spPr bwMode="auto">
            <a:xfrm>
              <a:off x="17572" y="0"/>
              <a:ext cx="3804" cy="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Надпись 2"/>
            <p:cNvSpPr txBox="1">
              <a:spLocks noChangeArrowheads="1"/>
            </p:cNvSpPr>
            <p:nvPr/>
          </p:nvSpPr>
          <p:spPr bwMode="auto">
            <a:xfrm>
              <a:off x="9223" y="0"/>
              <a:ext cx="3804" cy="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Надпись 2"/>
            <p:cNvSpPr txBox="1">
              <a:spLocks noChangeArrowheads="1"/>
            </p:cNvSpPr>
            <p:nvPr/>
          </p:nvSpPr>
          <p:spPr bwMode="auto">
            <a:xfrm>
              <a:off x="795" y="0"/>
              <a:ext cx="3803" cy="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0" name="Группа 46"/>
            <p:cNvGrpSpPr>
              <a:grpSpLocks/>
            </p:cNvGrpSpPr>
            <p:nvPr/>
          </p:nvGrpSpPr>
          <p:grpSpPr bwMode="auto">
            <a:xfrm>
              <a:off x="0" y="4691"/>
              <a:ext cx="9114" cy="22093"/>
              <a:chOff x="0" y="0"/>
              <a:chExt cx="9116" cy="22094"/>
            </a:xfrm>
          </p:grpSpPr>
          <p:grpSp>
            <p:nvGrpSpPr>
              <p:cNvPr id="61" name="Группа 32"/>
              <p:cNvGrpSpPr>
                <a:grpSpLocks/>
              </p:cNvGrpSpPr>
              <p:nvPr/>
            </p:nvGrpSpPr>
            <p:grpSpPr bwMode="auto">
              <a:xfrm>
                <a:off x="0" y="0"/>
                <a:ext cx="6524" cy="20574"/>
                <a:chOff x="0" y="0"/>
                <a:chExt cx="6524" cy="20574"/>
              </a:xfrm>
            </p:grpSpPr>
            <p:sp>
              <p:nvSpPr>
                <p:cNvPr id="64" name="Прямоугольник 22"/>
                <p:cNvSpPr>
                  <a:spLocks noChangeArrowheads="1"/>
                </p:cNvSpPr>
                <p:nvPr/>
              </p:nvSpPr>
              <p:spPr bwMode="auto">
                <a:xfrm>
                  <a:off x="1428" y="8905"/>
                  <a:ext cx="2286" cy="8916"/>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65" name="Прямоугольник 23"/>
                <p:cNvSpPr>
                  <a:spLocks noChangeArrowheads="1"/>
                </p:cNvSpPr>
                <p:nvPr/>
              </p:nvSpPr>
              <p:spPr bwMode="auto">
                <a:xfrm>
                  <a:off x="1428" y="0"/>
                  <a:ext cx="2286" cy="891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66" name="Прямая соединительная линия 24"/>
                <p:cNvSpPr>
                  <a:spLocks noChangeShapeType="1"/>
                </p:cNvSpPr>
                <p:nvPr/>
              </p:nvSpPr>
              <p:spPr bwMode="auto">
                <a:xfrm>
                  <a:off x="95" y="13382"/>
                  <a:ext cx="4715"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7" name="Прямая соединительная линия 25"/>
                <p:cNvSpPr>
                  <a:spLocks noChangeShapeType="1"/>
                </p:cNvSpPr>
                <p:nvPr/>
              </p:nvSpPr>
              <p:spPr bwMode="auto">
                <a:xfrm>
                  <a:off x="0" y="4476"/>
                  <a:ext cx="4714"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8" name="Прямая соединительная линия 26"/>
                <p:cNvSpPr>
                  <a:spLocks noChangeShapeType="1"/>
                </p:cNvSpPr>
                <p:nvPr/>
              </p:nvSpPr>
              <p:spPr bwMode="auto">
                <a:xfrm>
                  <a:off x="3714" y="8905"/>
                  <a:ext cx="281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9" name="Прямая соединительная линия 27"/>
                <p:cNvSpPr>
                  <a:spLocks noChangeShapeType="1"/>
                </p:cNvSpPr>
                <p:nvPr/>
              </p:nvSpPr>
              <p:spPr bwMode="auto">
                <a:xfrm>
                  <a:off x="3714" y="17811"/>
                  <a:ext cx="281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0" name="Прямая соединительная линия 28"/>
                <p:cNvSpPr>
                  <a:spLocks noChangeShapeType="1"/>
                </p:cNvSpPr>
                <p:nvPr/>
              </p:nvSpPr>
              <p:spPr bwMode="auto">
                <a:xfrm>
                  <a:off x="5857" y="8905"/>
                  <a:ext cx="0" cy="8906"/>
                </a:xfrm>
                <a:prstGeom prst="line">
                  <a:avLst/>
                </a:prstGeom>
                <a:noFill/>
                <a:ln w="9525">
                  <a:solidFill>
                    <a:srgbClr val="000000"/>
                  </a:solidFill>
                  <a:round/>
                  <a:headEnd type="stealth"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1" name="Прямая соединительная линия 29"/>
                <p:cNvSpPr>
                  <a:spLocks noChangeShapeType="1"/>
                </p:cNvSpPr>
                <p:nvPr/>
              </p:nvSpPr>
              <p:spPr bwMode="auto">
                <a:xfrm>
                  <a:off x="1428" y="17811"/>
                  <a:ext cx="0" cy="27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2" name="Прямая соединительная линия 30"/>
                <p:cNvSpPr>
                  <a:spLocks noChangeShapeType="1"/>
                </p:cNvSpPr>
                <p:nvPr/>
              </p:nvSpPr>
              <p:spPr bwMode="auto">
                <a:xfrm>
                  <a:off x="3714" y="17811"/>
                  <a:ext cx="0" cy="27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3" name="Прямая соединительная линия 31"/>
                <p:cNvSpPr>
                  <a:spLocks noChangeShapeType="1"/>
                </p:cNvSpPr>
                <p:nvPr/>
              </p:nvSpPr>
              <p:spPr bwMode="auto">
                <a:xfrm flipH="1">
                  <a:off x="1428" y="20002"/>
                  <a:ext cx="2286" cy="0"/>
                </a:xfrm>
                <a:prstGeom prst="line">
                  <a:avLst/>
                </a:prstGeom>
                <a:noFill/>
                <a:ln w="9525">
                  <a:solidFill>
                    <a:srgbClr val="000000"/>
                  </a:solidFill>
                  <a:round/>
                  <a:headEnd type="stealth"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grpSp>
          <p:sp>
            <p:nvSpPr>
              <p:cNvPr id="62" name="Надпись 2"/>
              <p:cNvSpPr txBox="1">
                <a:spLocks noChangeArrowheads="1"/>
              </p:cNvSpPr>
              <p:nvPr/>
            </p:nvSpPr>
            <p:spPr bwMode="auto">
              <a:xfrm>
                <a:off x="1415" y="17896"/>
                <a:ext cx="3234" cy="4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3" name="Надпись 2"/>
              <p:cNvSpPr txBox="1">
                <a:spLocks noChangeArrowheads="1"/>
              </p:cNvSpPr>
              <p:nvPr/>
            </p:nvSpPr>
            <p:spPr bwMode="auto">
              <a:xfrm>
                <a:off x="3945" y="11679"/>
                <a:ext cx="5171" cy="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31" name="Группа 61"/>
            <p:cNvGrpSpPr>
              <a:grpSpLocks/>
            </p:cNvGrpSpPr>
            <p:nvPr/>
          </p:nvGrpSpPr>
          <p:grpSpPr bwMode="auto">
            <a:xfrm>
              <a:off x="8269" y="4691"/>
              <a:ext cx="9260" cy="17812"/>
              <a:chOff x="0" y="0"/>
              <a:chExt cx="9261" cy="17821"/>
            </a:xfrm>
          </p:grpSpPr>
          <p:sp>
            <p:nvSpPr>
              <p:cNvPr id="52" name="Надпись 2"/>
              <p:cNvSpPr txBox="1">
                <a:spLocks noChangeArrowheads="1"/>
              </p:cNvSpPr>
              <p:nvPr/>
            </p:nvSpPr>
            <p:spPr bwMode="auto">
              <a:xfrm>
                <a:off x="3008" y="4370"/>
                <a:ext cx="6253" cy="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mm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53" name="Группа 49"/>
              <p:cNvGrpSpPr>
                <a:grpSpLocks/>
              </p:cNvGrpSpPr>
              <p:nvPr/>
            </p:nvGrpSpPr>
            <p:grpSpPr bwMode="auto">
              <a:xfrm>
                <a:off x="0" y="0"/>
                <a:ext cx="7000" cy="17821"/>
                <a:chOff x="0" y="0"/>
                <a:chExt cx="7000" cy="17821"/>
              </a:xfrm>
            </p:grpSpPr>
            <p:sp>
              <p:nvSpPr>
                <p:cNvPr id="54" name="Прямоугольник 36"/>
                <p:cNvSpPr>
                  <a:spLocks noChangeArrowheads="1"/>
                </p:cNvSpPr>
                <p:nvPr/>
              </p:nvSpPr>
              <p:spPr bwMode="auto">
                <a:xfrm>
                  <a:off x="1714" y="8905"/>
                  <a:ext cx="2285" cy="8916"/>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55" name="Прямоугольник 37"/>
                <p:cNvSpPr>
                  <a:spLocks noChangeArrowheads="1"/>
                </p:cNvSpPr>
                <p:nvPr/>
              </p:nvSpPr>
              <p:spPr bwMode="auto">
                <a:xfrm>
                  <a:off x="2286" y="0"/>
                  <a:ext cx="904" cy="891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56" name="Прямая соединительная линия 38"/>
                <p:cNvSpPr>
                  <a:spLocks noChangeShapeType="1"/>
                </p:cNvSpPr>
                <p:nvPr/>
              </p:nvSpPr>
              <p:spPr bwMode="auto">
                <a:xfrm>
                  <a:off x="381" y="13382"/>
                  <a:ext cx="4712"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7" name="Прямая соединительная линия 39"/>
                <p:cNvSpPr>
                  <a:spLocks noChangeShapeType="1"/>
                </p:cNvSpPr>
                <p:nvPr/>
              </p:nvSpPr>
              <p:spPr bwMode="auto">
                <a:xfrm>
                  <a:off x="952" y="4476"/>
                  <a:ext cx="3378"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8" name="Прямая соединительная линия 45"/>
                <p:cNvSpPr>
                  <a:spLocks noChangeShapeType="1"/>
                </p:cNvSpPr>
                <p:nvPr/>
              </p:nvSpPr>
              <p:spPr bwMode="auto">
                <a:xfrm flipH="1">
                  <a:off x="3189" y="6475"/>
                  <a:ext cx="3811"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9" name="Прямая соединительная линия 47"/>
                <p:cNvSpPr>
                  <a:spLocks noChangeShapeType="1"/>
                </p:cNvSpPr>
                <p:nvPr/>
              </p:nvSpPr>
              <p:spPr bwMode="auto">
                <a:xfrm flipH="1">
                  <a:off x="0" y="6477"/>
                  <a:ext cx="2279" cy="0"/>
                </a:xfrm>
                <a:prstGeom prst="line">
                  <a:avLst/>
                </a:prstGeom>
                <a:noFill/>
                <a:ln w="9525">
                  <a:solidFill>
                    <a:srgbClr val="000000"/>
                  </a:solidFill>
                  <a:round/>
                  <a:headEnd type="stealth"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0" name="Прямая соединительная линия 48"/>
                <p:cNvSpPr>
                  <a:spLocks noChangeShapeType="1"/>
                </p:cNvSpPr>
                <p:nvPr/>
              </p:nvSpPr>
              <p:spPr bwMode="auto">
                <a:xfrm flipH="1">
                  <a:off x="2286" y="6477"/>
                  <a:ext cx="1143"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grpSp>
        </p:grpSp>
        <p:grpSp>
          <p:nvGrpSpPr>
            <p:cNvPr id="32" name="Группа 256"/>
            <p:cNvGrpSpPr>
              <a:grpSpLocks/>
            </p:cNvGrpSpPr>
            <p:nvPr/>
          </p:nvGrpSpPr>
          <p:grpSpPr bwMode="auto">
            <a:xfrm>
              <a:off x="17174" y="4691"/>
              <a:ext cx="4706" cy="17812"/>
              <a:chOff x="0" y="0"/>
              <a:chExt cx="4709" cy="17819"/>
            </a:xfrm>
          </p:grpSpPr>
          <p:sp>
            <p:nvSpPr>
              <p:cNvPr id="46" name="Прямоугольник 53"/>
              <p:cNvSpPr>
                <a:spLocks noChangeArrowheads="1"/>
              </p:cNvSpPr>
              <p:nvPr/>
            </p:nvSpPr>
            <p:spPr bwMode="auto">
              <a:xfrm>
                <a:off x="1333" y="8905"/>
                <a:ext cx="2284" cy="891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47" name="Восьмиугольник 54"/>
              <p:cNvSpPr>
                <a:spLocks noChangeArrowheads="1"/>
              </p:cNvSpPr>
              <p:nvPr/>
            </p:nvSpPr>
            <p:spPr bwMode="auto">
              <a:xfrm>
                <a:off x="1333" y="0"/>
                <a:ext cx="2280" cy="8909"/>
              </a:xfrm>
              <a:prstGeom prst="octagon">
                <a:avLst>
                  <a:gd name="adj" fmla="val 29287"/>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48" name="Прямая соединительная линия 55"/>
              <p:cNvSpPr>
                <a:spLocks noChangeShapeType="1"/>
              </p:cNvSpPr>
              <p:nvPr/>
            </p:nvSpPr>
            <p:spPr bwMode="auto">
              <a:xfrm>
                <a:off x="0" y="13382"/>
                <a:ext cx="4709"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9" name="Прямая соединительная линия 56"/>
              <p:cNvSpPr>
                <a:spLocks noChangeShapeType="1"/>
              </p:cNvSpPr>
              <p:nvPr/>
            </p:nvSpPr>
            <p:spPr bwMode="auto">
              <a:xfrm>
                <a:off x="0" y="4476"/>
                <a:ext cx="4705"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0" name="Прямая соединительная линия 62"/>
              <p:cNvSpPr>
                <a:spLocks noChangeShapeType="1"/>
              </p:cNvSpPr>
              <p:nvPr/>
            </p:nvSpPr>
            <p:spPr bwMode="auto">
              <a:xfrm>
                <a:off x="2047" y="0"/>
                <a:ext cx="0" cy="890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1" name="Прямая соединительная линия 63"/>
              <p:cNvSpPr>
                <a:spLocks noChangeShapeType="1"/>
              </p:cNvSpPr>
              <p:nvPr/>
            </p:nvSpPr>
            <p:spPr bwMode="auto">
              <a:xfrm>
                <a:off x="2905" y="0"/>
                <a:ext cx="0" cy="890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grpSp>
        <p:grpSp>
          <p:nvGrpSpPr>
            <p:cNvPr id="33" name="Группа 284"/>
            <p:cNvGrpSpPr>
              <a:grpSpLocks/>
            </p:cNvGrpSpPr>
            <p:nvPr/>
          </p:nvGrpSpPr>
          <p:grpSpPr bwMode="auto">
            <a:xfrm>
              <a:off x="24649" y="3021"/>
              <a:ext cx="5822" cy="19431"/>
              <a:chOff x="0" y="0"/>
              <a:chExt cx="5825" cy="19438"/>
            </a:xfrm>
          </p:grpSpPr>
          <p:sp>
            <p:nvSpPr>
              <p:cNvPr id="34" name="Надпись 2"/>
              <p:cNvSpPr txBox="1">
                <a:spLocks noChangeArrowheads="1"/>
              </p:cNvSpPr>
              <p:nvPr/>
            </p:nvSpPr>
            <p:spPr bwMode="auto">
              <a:xfrm>
                <a:off x="0" y="0"/>
                <a:ext cx="3214" cy="4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5" name="Группа 283"/>
              <p:cNvGrpSpPr>
                <a:grpSpLocks/>
              </p:cNvGrpSpPr>
              <p:nvPr/>
            </p:nvGrpSpPr>
            <p:grpSpPr bwMode="auto">
              <a:xfrm>
                <a:off x="666" y="619"/>
                <a:ext cx="5159" cy="18819"/>
                <a:chOff x="0" y="0"/>
                <a:chExt cx="5158" cy="18818"/>
              </a:xfrm>
            </p:grpSpPr>
            <p:sp>
              <p:nvSpPr>
                <p:cNvPr id="36" name="Прямоугольник 258"/>
                <p:cNvSpPr>
                  <a:spLocks noChangeArrowheads="1"/>
                </p:cNvSpPr>
                <p:nvPr/>
              </p:nvSpPr>
              <p:spPr bwMode="auto">
                <a:xfrm>
                  <a:off x="1595" y="9906"/>
                  <a:ext cx="2280" cy="891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37" name="Прямая соединительная линия 260"/>
                <p:cNvSpPr>
                  <a:spLocks noChangeShapeType="1"/>
                </p:cNvSpPr>
                <p:nvPr/>
              </p:nvSpPr>
              <p:spPr bwMode="auto">
                <a:xfrm>
                  <a:off x="285" y="14406"/>
                  <a:ext cx="4702"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8" name="Прямая соединительная линия 261"/>
                <p:cNvSpPr>
                  <a:spLocks noChangeShapeType="1"/>
                </p:cNvSpPr>
                <p:nvPr/>
              </p:nvSpPr>
              <p:spPr bwMode="auto">
                <a:xfrm>
                  <a:off x="0" y="5500"/>
                  <a:ext cx="5158"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9" name="Прямая соединительная линия 274"/>
                <p:cNvSpPr>
                  <a:spLocks noChangeShapeType="1"/>
                </p:cNvSpPr>
                <p:nvPr/>
              </p:nvSpPr>
              <p:spPr bwMode="auto">
                <a:xfrm>
                  <a:off x="2024" y="1071"/>
                  <a:ext cx="647" cy="3721"/>
                </a:xfrm>
                <a:prstGeom prst="line">
                  <a:avLst/>
                </a:prstGeom>
                <a:noFill/>
                <a:ln w="9525">
                  <a:solidFill>
                    <a:srgbClr val="000000"/>
                  </a:solidFill>
                  <a:round/>
                  <a:headEnd type="stealth" w="sm" len="me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0" name="Прямая соединительная линия 275"/>
                <p:cNvSpPr>
                  <a:spLocks noChangeShapeType="1"/>
                </p:cNvSpPr>
                <p:nvPr/>
              </p:nvSpPr>
              <p:spPr bwMode="auto">
                <a:xfrm>
                  <a:off x="2690" y="0"/>
                  <a:ext cx="0" cy="10571"/>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grpSp>
              <p:nvGrpSpPr>
                <p:cNvPr id="41" name="Группа 282"/>
                <p:cNvGrpSpPr>
                  <a:grpSpLocks/>
                </p:cNvGrpSpPr>
                <p:nvPr/>
              </p:nvGrpSpPr>
              <p:grpSpPr bwMode="auto">
                <a:xfrm>
                  <a:off x="1571" y="904"/>
                  <a:ext cx="2278" cy="8881"/>
                  <a:chOff x="0" y="0"/>
                  <a:chExt cx="2278" cy="8880"/>
                </a:xfrm>
              </p:grpSpPr>
              <p:sp>
                <p:nvSpPr>
                  <p:cNvPr id="42" name="Дуга 269"/>
                  <p:cNvSpPr>
                    <a:spLocks/>
                  </p:cNvSpPr>
                  <p:nvPr/>
                </p:nvSpPr>
                <p:spPr bwMode="auto">
                  <a:xfrm>
                    <a:off x="0" y="0"/>
                    <a:ext cx="2278" cy="901"/>
                  </a:xfrm>
                  <a:custGeom>
                    <a:avLst/>
                    <a:gdLst>
                      <a:gd name="T0" fmla="*/ 48 w 227807"/>
                      <a:gd name="T1" fmla="*/ 43775 h 90169"/>
                      <a:gd name="T2" fmla="*/ 89355 w 227807"/>
                      <a:gd name="T3" fmla="*/ 1059 h 90169"/>
                      <a:gd name="T4" fmla="*/ 140310 w 227807"/>
                      <a:gd name="T5" fmla="*/ 1228 h 90169"/>
                      <a:gd name="T6" fmla="*/ 227636 w 227807"/>
                      <a:gd name="T7" fmla="*/ 47562 h 901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807" h="90169" stroke="0">
                        <a:moveTo>
                          <a:pt x="48" y="43775"/>
                        </a:moveTo>
                        <a:cubicBezTo>
                          <a:pt x="1564" y="23117"/>
                          <a:pt x="38370" y="5513"/>
                          <a:pt x="89355" y="1059"/>
                        </a:cubicBezTo>
                        <a:cubicBezTo>
                          <a:pt x="106154" y="-409"/>
                          <a:pt x="123575" y="-351"/>
                          <a:pt x="140310" y="1228"/>
                        </a:cubicBezTo>
                        <a:cubicBezTo>
                          <a:pt x="193896" y="6283"/>
                          <a:pt x="230664" y="25791"/>
                          <a:pt x="227636" y="47562"/>
                        </a:cubicBezTo>
                        <a:lnTo>
                          <a:pt x="113904" y="45085"/>
                        </a:lnTo>
                        <a:lnTo>
                          <a:pt x="48" y="43775"/>
                        </a:lnTo>
                        <a:close/>
                      </a:path>
                      <a:path w="227807" h="90169" fill="none">
                        <a:moveTo>
                          <a:pt x="48" y="43775"/>
                        </a:moveTo>
                        <a:cubicBezTo>
                          <a:pt x="1564" y="23117"/>
                          <a:pt x="38370" y="5513"/>
                          <a:pt x="89355" y="1059"/>
                        </a:cubicBezTo>
                        <a:cubicBezTo>
                          <a:pt x="106154" y="-409"/>
                          <a:pt x="123575" y="-351"/>
                          <a:pt x="140310" y="1228"/>
                        </a:cubicBezTo>
                        <a:cubicBezTo>
                          <a:pt x="193896" y="6283"/>
                          <a:pt x="230664" y="25791"/>
                          <a:pt x="227636" y="47562"/>
                        </a:cubicBez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sp>
                <p:nvSpPr>
                  <p:cNvPr id="43" name="Прямая соединительная линия 270"/>
                  <p:cNvSpPr>
                    <a:spLocks noChangeShapeType="1"/>
                  </p:cNvSpPr>
                  <p:nvPr/>
                </p:nvSpPr>
                <p:spPr bwMode="auto">
                  <a:xfrm flipH="1">
                    <a:off x="0" y="309"/>
                    <a:ext cx="0" cy="819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4" name="Прямая соединительная линия 272"/>
                  <p:cNvSpPr>
                    <a:spLocks noChangeShapeType="1"/>
                  </p:cNvSpPr>
                  <p:nvPr/>
                </p:nvSpPr>
                <p:spPr bwMode="auto">
                  <a:xfrm flipH="1">
                    <a:off x="2262" y="333"/>
                    <a:ext cx="0" cy="819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5" name="Дуга 281"/>
                  <p:cNvSpPr>
                    <a:spLocks/>
                  </p:cNvSpPr>
                  <p:nvPr/>
                </p:nvSpPr>
                <p:spPr bwMode="auto">
                  <a:xfrm>
                    <a:off x="0" y="7977"/>
                    <a:ext cx="2273" cy="903"/>
                  </a:xfrm>
                  <a:custGeom>
                    <a:avLst/>
                    <a:gdLst>
                      <a:gd name="T0" fmla="*/ 227313 w 227330"/>
                      <a:gd name="T1" fmla="*/ 45937 h 90329"/>
                      <a:gd name="T2" fmla="*/ 138453 w 227330"/>
                      <a:gd name="T3" fmla="*/ 89242 h 90329"/>
                      <a:gd name="T4" fmla="*/ 87362 w 227330"/>
                      <a:gd name="T5" fmla="*/ 89103 h 90329"/>
                      <a:gd name="T6" fmla="*/ 147 w 227330"/>
                      <a:gd name="T7" fmla="*/ 42860 h 903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330" h="90329" stroke="0">
                        <a:moveTo>
                          <a:pt x="227313" y="45937"/>
                        </a:moveTo>
                        <a:cubicBezTo>
                          <a:pt x="226415" y="66794"/>
                          <a:pt x="189687" y="84693"/>
                          <a:pt x="138453" y="89242"/>
                        </a:cubicBezTo>
                        <a:cubicBezTo>
                          <a:pt x="121617" y="90737"/>
                          <a:pt x="104145" y="90690"/>
                          <a:pt x="87362" y="89103"/>
                        </a:cubicBezTo>
                        <a:cubicBezTo>
                          <a:pt x="34030" y="84062"/>
                          <a:pt x="-2649" y="64615"/>
                          <a:pt x="147" y="42860"/>
                        </a:cubicBezTo>
                        <a:lnTo>
                          <a:pt x="113665" y="45165"/>
                        </a:lnTo>
                        <a:lnTo>
                          <a:pt x="227313" y="45937"/>
                        </a:lnTo>
                        <a:close/>
                      </a:path>
                      <a:path w="227330" h="90329" fill="none">
                        <a:moveTo>
                          <a:pt x="227313" y="45937"/>
                        </a:moveTo>
                        <a:cubicBezTo>
                          <a:pt x="226415" y="66794"/>
                          <a:pt x="189687" y="84693"/>
                          <a:pt x="138453" y="89242"/>
                        </a:cubicBezTo>
                        <a:cubicBezTo>
                          <a:pt x="121617" y="90737"/>
                          <a:pt x="104145" y="90690"/>
                          <a:pt x="87362" y="89103"/>
                        </a:cubicBezTo>
                        <a:cubicBezTo>
                          <a:pt x="34030" y="84062"/>
                          <a:pt x="-2649" y="64615"/>
                          <a:pt x="147" y="42860"/>
                        </a:cubicBez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ru-RU"/>
                  </a:p>
                </p:txBody>
              </p:sp>
            </p:grpSp>
          </p:grpSp>
        </p:grpSp>
      </p:grpSp>
    </p:spTree>
    <p:extLst>
      <p:ext uri="{BB962C8B-B14F-4D97-AF65-F5344CB8AC3E}">
        <p14:creationId xmlns:p14="http://schemas.microsoft.com/office/powerpoint/2010/main" val="496080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Criterion of </a:t>
            </a:r>
            <a:r>
              <a:rPr lang="en-US" kern="0" dirty="0">
                <a:effectLst>
                  <a:outerShdw blurRad="38100" dist="38100" dir="2700000" algn="tl">
                    <a:srgbClr val="000000">
                      <a:alpha val="43137"/>
                    </a:srgbClr>
                  </a:outerShdw>
                </a:effectLst>
              </a:rPr>
              <a:t>maximum contact </a:t>
            </a:r>
            <a:r>
              <a:rPr lang="en-US" kern="0" dirty="0" smtClean="0">
                <a:effectLst>
                  <a:outerShdw blurRad="38100" dist="38100" dir="2700000" algn="tl">
                    <a:srgbClr val="000000">
                      <a:alpha val="43137"/>
                    </a:srgbClr>
                  </a:outerShdw>
                </a:effectLst>
              </a:rPr>
              <a:t>pressure</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TextBox 18"/>
          <p:cNvSpPr txBox="1">
            <a:spLocks noChangeArrowheads="1"/>
          </p:cNvSpPr>
          <p:nvPr/>
        </p:nvSpPr>
        <p:spPr bwMode="auto">
          <a:xfrm>
            <a:off x="288925" y="563960"/>
            <a:ext cx="861218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eaLnBrk="1" hangingPunct="1"/>
            <a:r>
              <a:rPr lang="en-US" sz="1200" dirty="0"/>
              <a:t>In the common practice it is accepted to construct the RCF curves as diagram: the number of cycles </a:t>
            </a:r>
            <a:r>
              <a:rPr lang="en-US" sz="1200" i="1" dirty="0"/>
              <a:t>N</a:t>
            </a:r>
            <a:r>
              <a:rPr lang="en-US" sz="1200" dirty="0"/>
              <a:t> before the appearance of the fatigue failure </a:t>
            </a:r>
            <a:r>
              <a:rPr lang="en-US" sz="1200" dirty="0" smtClean="0"/>
              <a:t>vs. the </a:t>
            </a:r>
            <a:r>
              <a:rPr lang="en-US" sz="1200" dirty="0"/>
              <a:t>maximum contact pressure </a:t>
            </a:r>
            <a:r>
              <a:rPr lang="en-US" sz="1200" i="1" dirty="0" smtClean="0"/>
              <a:t>p</a:t>
            </a:r>
            <a:r>
              <a:rPr lang="en-US" sz="1200" baseline="-25000" dirty="0" smtClean="0"/>
              <a:t>0</a:t>
            </a:r>
            <a:r>
              <a:rPr lang="en-US" sz="1200" dirty="0" smtClean="0"/>
              <a:t>. </a:t>
            </a:r>
            <a:r>
              <a:rPr lang="en-US" sz="1200" dirty="0"/>
              <a:t>The maximum contact pressure is taken as the criterion of the contact fatigue.</a:t>
            </a:r>
          </a:p>
          <a:p>
            <a:pPr marL="0" indent="0" algn="l" eaLnBrk="1" hangingPunct="1"/>
            <a:r>
              <a:rPr lang="en-US" sz="1200" dirty="0" smtClean="0"/>
              <a:t>There </a:t>
            </a:r>
            <a:r>
              <a:rPr lang="en-US" sz="1200" dirty="0"/>
              <a:t>are several reasons why it cannot be used as a criterion for modelling of the processes of accumulation of RCF damage.</a:t>
            </a:r>
          </a:p>
          <a:p>
            <a:pPr marL="0" indent="0" algn="l" eaLnBrk="1" hangingPunct="1"/>
            <a:r>
              <a:rPr lang="en-US" sz="1200" dirty="0" smtClean="0"/>
              <a:t>1) Use </a:t>
            </a:r>
            <a:r>
              <a:rPr lang="en-US" sz="1200" dirty="0"/>
              <a:t>of this criterion does not take into account the creeps, spin and tangential forces distributed over the contact surface and arising </a:t>
            </a:r>
            <a:r>
              <a:rPr lang="en-US" sz="1200" dirty="0" smtClean="0"/>
              <a:t>during rolling </a:t>
            </a:r>
            <a:r>
              <a:rPr lang="en-US" sz="1200" dirty="0"/>
              <a:t>of the wheels when braking or traction are applied. These factors significantly influence on the stress state.</a:t>
            </a:r>
          </a:p>
          <a:p>
            <a:pPr marL="0" indent="0" algn="l" eaLnBrk="1" hangingPunct="1"/>
            <a:r>
              <a:rPr lang="en-US" sz="1200" dirty="0" smtClean="0"/>
              <a:t>2) The </a:t>
            </a:r>
            <a:r>
              <a:rPr lang="en-US" sz="1200" dirty="0"/>
              <a:t>criterion cannot consider the residual stresses in the </a:t>
            </a:r>
            <a:r>
              <a:rPr lang="en-US" sz="1200" dirty="0" err="1"/>
              <a:t>subcontact</a:t>
            </a:r>
            <a:r>
              <a:rPr lang="en-US" sz="1200" dirty="0"/>
              <a:t> layer of the material.</a:t>
            </a:r>
          </a:p>
          <a:p>
            <a:pPr marL="0" indent="0" algn="l" eaLnBrk="1" hangingPunct="1"/>
            <a:r>
              <a:rPr lang="en-US" sz="1200" dirty="0" smtClean="0"/>
              <a:t>3) The </a:t>
            </a:r>
            <a:r>
              <a:rPr lang="en-US" sz="1200" dirty="0"/>
              <a:t>RCF tests are done under the high contact pressures up to 3500 </a:t>
            </a:r>
            <a:r>
              <a:rPr lang="en-US" sz="1200" dirty="0" err="1"/>
              <a:t>MPa</a:t>
            </a:r>
            <a:r>
              <a:rPr lang="en-US" sz="1200" dirty="0"/>
              <a:t>. This gives rise to plastic deformations in the </a:t>
            </a:r>
            <a:r>
              <a:rPr lang="en-US" sz="1200" dirty="0" err="1"/>
              <a:t>subcontact</a:t>
            </a:r>
            <a:r>
              <a:rPr lang="en-US" sz="1200" dirty="0"/>
              <a:t> layer which leads to a change of geometry of the contact surfaces, and a subsequent change of the contact pressure distribution. In this reason in tests using a loading roller with </a:t>
            </a:r>
            <a:r>
              <a:rPr lang="en-US" sz="1200" dirty="0" err="1"/>
              <a:t>toroidal</a:t>
            </a:r>
            <a:r>
              <a:rPr lang="en-US" sz="1200" dirty="0"/>
              <a:t> tread the maximum pressure is reduced by as much as 1.5 times during test.</a:t>
            </a:r>
            <a:endParaRPr lang="en-US" altLang="ru-RU" sz="1200"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3" name="Picture 22"/>
          <p:cNvPicPr>
            <a:picLocks noChangeAspect="1" noChangeArrowheads="1"/>
          </p:cNvPicPr>
          <p:nvPr/>
        </p:nvPicPr>
        <p:blipFill>
          <a:blip r:embed="rId2">
            <a:extLst>
              <a:ext uri="{28A0092B-C50C-407E-A947-70E740481C1C}">
                <a14:useLocalDpi xmlns:a14="http://schemas.microsoft.com/office/drawing/2010/main" val="0"/>
              </a:ext>
            </a:extLst>
          </a:blip>
          <a:srcRect l="30931" t="33366" r="30069" b="23080"/>
          <a:stretch>
            <a:fillRect/>
          </a:stretch>
        </p:blipFill>
        <p:spPr bwMode="auto">
          <a:xfrm>
            <a:off x="3281121" y="2764635"/>
            <a:ext cx="2204484" cy="1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Группа 63"/>
          <p:cNvGrpSpPr>
            <a:grpSpLocks/>
          </p:cNvGrpSpPr>
          <p:nvPr/>
        </p:nvGrpSpPr>
        <p:grpSpPr bwMode="auto">
          <a:xfrm>
            <a:off x="288925" y="2764635"/>
            <a:ext cx="2335213" cy="2405063"/>
            <a:chOff x="1086562" y="812800"/>
            <a:chExt cx="2334416" cy="2404868"/>
          </a:xfrm>
        </p:grpSpPr>
        <p:pic>
          <p:nvPicPr>
            <p:cNvPr id="11" name="Picture 5"/>
            <p:cNvPicPr>
              <a:picLocks noChangeAspect="1" noChangeArrowheads="1"/>
            </p:cNvPicPr>
            <p:nvPr/>
          </p:nvPicPr>
          <p:blipFill>
            <a:blip r:embed="rId3">
              <a:grayscl/>
              <a:extLst>
                <a:ext uri="{28A0092B-C50C-407E-A947-70E740481C1C}">
                  <a14:useLocalDpi xmlns:a14="http://schemas.microsoft.com/office/drawing/2010/main" val="0"/>
                </a:ext>
              </a:extLst>
            </a:blip>
            <a:srcRect l="33655" t="19440" r="35043" b="23474"/>
            <a:stretch>
              <a:fillRect/>
            </a:stretch>
          </p:blipFill>
          <p:spPr bwMode="auto">
            <a:xfrm>
              <a:off x="1086562" y="812800"/>
              <a:ext cx="2334416" cy="2404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Line 6"/>
            <p:cNvSpPr>
              <a:spLocks noChangeShapeType="1"/>
            </p:cNvSpPr>
            <p:nvPr/>
          </p:nvSpPr>
          <p:spPr bwMode="auto">
            <a:xfrm flipH="1" flipV="1">
              <a:off x="2116412" y="2587253"/>
              <a:ext cx="204378" cy="441954"/>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ru-RU"/>
            </a:p>
          </p:txBody>
        </p:sp>
        <p:sp>
          <p:nvSpPr>
            <p:cNvPr id="14" name="Line 7"/>
            <p:cNvSpPr>
              <a:spLocks noChangeShapeType="1"/>
            </p:cNvSpPr>
            <p:nvPr/>
          </p:nvSpPr>
          <p:spPr bwMode="auto">
            <a:xfrm flipH="1">
              <a:off x="1455503" y="2005944"/>
              <a:ext cx="95553" cy="382231"/>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ru-RU"/>
            </a:p>
          </p:txBody>
        </p:sp>
        <p:sp>
          <p:nvSpPr>
            <p:cNvPr id="15" name="Line 8"/>
            <p:cNvSpPr>
              <a:spLocks noChangeShapeType="1"/>
            </p:cNvSpPr>
            <p:nvPr/>
          </p:nvSpPr>
          <p:spPr bwMode="auto">
            <a:xfrm>
              <a:off x="2655226" y="1667510"/>
              <a:ext cx="140675" cy="520258"/>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ru-RU"/>
            </a:p>
          </p:txBody>
        </p:sp>
        <p:sp>
          <p:nvSpPr>
            <p:cNvPr id="17" name="Text Box 9"/>
            <p:cNvSpPr txBox="1">
              <a:spLocks noChangeArrowheads="1"/>
            </p:cNvSpPr>
            <p:nvPr/>
          </p:nvSpPr>
          <p:spPr bwMode="auto">
            <a:xfrm>
              <a:off x="2765377" y="1828099"/>
              <a:ext cx="350356" cy="1700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000" i="1" dirty="0" smtClean="0"/>
                <a:t>R</a:t>
              </a:r>
              <a:r>
                <a:rPr lang="en-US" altLang="ru-RU" sz="1000" dirty="0" smtClean="0"/>
                <a:t>19,3</a:t>
              </a:r>
              <a:endParaRPr lang="ru-RU" altLang="ru-RU" sz="1000" dirty="0"/>
            </a:p>
          </p:txBody>
        </p:sp>
        <p:sp>
          <p:nvSpPr>
            <p:cNvPr id="18" name="Text Box 10"/>
            <p:cNvSpPr txBox="1">
              <a:spLocks noChangeArrowheads="1"/>
            </p:cNvSpPr>
            <p:nvPr/>
          </p:nvSpPr>
          <p:spPr bwMode="auto">
            <a:xfrm>
              <a:off x="1264356" y="2013907"/>
              <a:ext cx="237597" cy="1422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000" i="1" dirty="0" smtClean="0"/>
                <a:t>R</a:t>
              </a:r>
              <a:r>
                <a:rPr lang="en-US" altLang="ru-RU" sz="1000" dirty="0" smtClean="0"/>
                <a:t>18</a:t>
              </a:r>
              <a:endParaRPr lang="ru-RU" altLang="ru-RU" sz="1000" dirty="0"/>
            </a:p>
          </p:txBody>
        </p:sp>
        <p:sp>
          <p:nvSpPr>
            <p:cNvPr id="19" name="Text Box 11"/>
            <p:cNvSpPr txBox="1">
              <a:spLocks noChangeArrowheads="1"/>
            </p:cNvSpPr>
            <p:nvPr/>
          </p:nvSpPr>
          <p:spPr bwMode="auto">
            <a:xfrm>
              <a:off x="2251779" y="2587253"/>
              <a:ext cx="243065" cy="1333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000" i="1" dirty="0"/>
                <a:t>R</a:t>
              </a:r>
              <a:r>
                <a:rPr lang="en-US" altLang="ru-RU" sz="1000" dirty="0"/>
                <a:t>20</a:t>
              </a:r>
              <a:endParaRPr lang="ru-RU" altLang="ru-RU" sz="1000" dirty="0"/>
            </a:p>
          </p:txBody>
        </p:sp>
        <p:sp>
          <p:nvSpPr>
            <p:cNvPr id="20" name="Text Box 13"/>
            <p:cNvSpPr txBox="1">
              <a:spLocks noChangeArrowheads="1"/>
            </p:cNvSpPr>
            <p:nvPr/>
          </p:nvSpPr>
          <p:spPr bwMode="auto">
            <a:xfrm>
              <a:off x="2002279" y="2232893"/>
              <a:ext cx="153899" cy="160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altLang="ru-RU" sz="1000"/>
                <a:t> 1</a:t>
              </a:r>
            </a:p>
          </p:txBody>
        </p:sp>
        <p:sp>
          <p:nvSpPr>
            <p:cNvPr id="21" name="Text Box 14"/>
            <p:cNvSpPr txBox="1">
              <a:spLocks noChangeArrowheads="1"/>
            </p:cNvSpPr>
            <p:nvPr/>
          </p:nvSpPr>
          <p:spPr bwMode="auto">
            <a:xfrm>
              <a:off x="2990989" y="2166534"/>
              <a:ext cx="124744" cy="1589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altLang="ru-RU" sz="1000"/>
                <a:t> 2</a:t>
              </a:r>
            </a:p>
          </p:txBody>
        </p:sp>
      </p:grpSp>
      <p:pic>
        <p:nvPicPr>
          <p:cNvPr id="22" name="Picture 17"/>
          <p:cNvPicPr>
            <a:picLocks noChangeAspect="1" noChangeArrowheads="1"/>
          </p:cNvPicPr>
          <p:nvPr/>
        </p:nvPicPr>
        <p:blipFill>
          <a:blip r:embed="rId4">
            <a:extLst>
              <a:ext uri="{28A0092B-C50C-407E-A947-70E740481C1C}">
                <a14:useLocalDpi xmlns:a14="http://schemas.microsoft.com/office/drawing/2010/main" val="0"/>
              </a:ext>
            </a:extLst>
          </a:blip>
          <a:srcRect l="43269" t="25591" r="32820" b="43947"/>
          <a:stretch>
            <a:fillRect/>
          </a:stretch>
        </p:blipFill>
        <p:spPr bwMode="auto">
          <a:xfrm>
            <a:off x="6021290" y="4262170"/>
            <a:ext cx="2285525" cy="1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6"/>
          <p:cNvPicPr>
            <a:picLocks noChangeAspect="1" noChangeArrowheads="1"/>
          </p:cNvPicPr>
          <p:nvPr/>
        </p:nvPicPr>
        <p:blipFill>
          <a:blip r:embed="rId5">
            <a:extLst>
              <a:ext uri="{28A0092B-C50C-407E-A947-70E740481C1C}">
                <a14:useLocalDpi xmlns:a14="http://schemas.microsoft.com/office/drawing/2010/main" val="0"/>
              </a:ext>
            </a:extLst>
          </a:blip>
          <a:srcRect l="40547" t="20425" r="40047" b="47830"/>
          <a:stretch>
            <a:fillRect/>
          </a:stretch>
        </p:blipFill>
        <p:spPr bwMode="auto">
          <a:xfrm>
            <a:off x="3281121" y="4262170"/>
            <a:ext cx="1885186" cy="165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12"/>
          <p:cNvSpPr txBox="1">
            <a:spLocks noChangeArrowheads="1"/>
          </p:cNvSpPr>
          <p:nvPr/>
        </p:nvSpPr>
        <p:spPr bwMode="auto">
          <a:xfrm>
            <a:off x="569278" y="5311487"/>
            <a:ext cx="2013671"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Finite element (FE) model</a:t>
            </a:r>
            <a:r>
              <a:rPr lang="ru-RU" altLang="ru-RU" sz="1200" dirty="0" smtClean="0"/>
              <a:t>:</a:t>
            </a:r>
            <a:endParaRPr lang="ru-RU" altLang="ru-RU" sz="1200" dirty="0"/>
          </a:p>
          <a:p>
            <a:pPr algn="l" eaLnBrk="1" hangingPunct="1"/>
            <a:r>
              <a:rPr lang="ru-RU" altLang="ru-RU" sz="1200" dirty="0" smtClean="0"/>
              <a:t>1 </a:t>
            </a:r>
            <a:r>
              <a:rPr lang="ru-RU" altLang="ru-RU" sz="1200" dirty="0"/>
              <a:t>– </a:t>
            </a:r>
            <a:r>
              <a:rPr lang="en-US" altLang="ru-RU" sz="1200" dirty="0" err="1"/>
              <a:t>toroidal</a:t>
            </a:r>
            <a:r>
              <a:rPr lang="en-US" altLang="ru-RU" sz="1200" dirty="0"/>
              <a:t> loading roller</a:t>
            </a:r>
            <a:r>
              <a:rPr lang="ru-RU" altLang="ru-RU" sz="1200" dirty="0" smtClean="0"/>
              <a:t>;</a:t>
            </a:r>
            <a:endParaRPr lang="en-US" altLang="ru-RU" sz="1200" dirty="0" smtClean="0"/>
          </a:p>
          <a:p>
            <a:pPr algn="l" eaLnBrk="1" hangingPunct="1"/>
            <a:r>
              <a:rPr lang="ru-RU" altLang="ru-RU" sz="1200" dirty="0" smtClean="0"/>
              <a:t>2 </a:t>
            </a:r>
            <a:r>
              <a:rPr lang="ru-RU" altLang="ru-RU" sz="1200" dirty="0"/>
              <a:t>– </a:t>
            </a:r>
            <a:r>
              <a:rPr lang="en-US" altLang="ru-RU" sz="1200" dirty="0" smtClean="0"/>
              <a:t>s</a:t>
            </a:r>
            <a:r>
              <a:rPr lang="en-US" sz="1200" dirty="0" smtClean="0"/>
              <a:t>pecimen</a:t>
            </a:r>
            <a:endParaRPr lang="ru-RU" altLang="ru-RU" sz="1200" dirty="0"/>
          </a:p>
        </p:txBody>
      </p:sp>
      <p:sp>
        <p:nvSpPr>
          <p:cNvPr id="27" name="Text Box 12"/>
          <p:cNvSpPr txBox="1">
            <a:spLocks noChangeArrowheads="1"/>
          </p:cNvSpPr>
          <p:nvPr/>
        </p:nvSpPr>
        <p:spPr bwMode="auto">
          <a:xfrm>
            <a:off x="5844380" y="2762235"/>
            <a:ext cx="2639344" cy="85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The cross-section of the trough, which formed due to rolling of the loading roller on </a:t>
            </a:r>
            <a:r>
              <a:rPr lang="en-US" altLang="ru-RU" sz="1200" dirty="0" smtClean="0"/>
              <a:t>specimen; displacements </a:t>
            </a:r>
            <a:r>
              <a:rPr lang="en-US" altLang="ru-RU" sz="1200" dirty="0"/>
              <a:t>along the </a:t>
            </a:r>
            <a:r>
              <a:rPr lang="en-US" altLang="ru-RU" sz="1200" i="1" dirty="0"/>
              <a:t>y</a:t>
            </a:r>
            <a:r>
              <a:rPr lang="en-US" altLang="ru-RU" sz="1200" dirty="0"/>
              <a:t> axis was increased by 20 </a:t>
            </a:r>
            <a:r>
              <a:rPr lang="en-US" altLang="ru-RU" sz="1200" dirty="0" smtClean="0"/>
              <a:t>times</a:t>
            </a:r>
            <a:endParaRPr lang="ru-RU" altLang="ru-RU" sz="1200" dirty="0"/>
          </a:p>
        </p:txBody>
      </p:sp>
      <p:sp>
        <p:nvSpPr>
          <p:cNvPr id="28" name="Text Box 18"/>
          <p:cNvSpPr txBox="1">
            <a:spLocks noChangeArrowheads="1"/>
          </p:cNvSpPr>
          <p:nvPr/>
        </p:nvSpPr>
        <p:spPr bwMode="auto">
          <a:xfrm>
            <a:off x="4032518" y="5999795"/>
            <a:ext cx="4082200" cy="4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l" eaLnBrk="1" hangingPunct="1"/>
            <a:r>
              <a:rPr lang="en-US" altLang="ru-RU" sz="1200" dirty="0"/>
              <a:t>The contact pressure distribution under load of 496 N:</a:t>
            </a:r>
          </a:p>
          <a:p>
            <a:pPr algn="l" eaLnBrk="1" hangingPunct="1"/>
            <a:r>
              <a:rPr lang="en-US" altLang="ru-RU" sz="1200" dirty="0"/>
              <a:t>a </a:t>
            </a:r>
            <a:r>
              <a:rPr lang="ru-RU" altLang="ru-RU" sz="1200" dirty="0"/>
              <a:t>–</a:t>
            </a:r>
            <a:r>
              <a:rPr lang="en-US" altLang="ru-RU" sz="1200" dirty="0" smtClean="0"/>
              <a:t> </a:t>
            </a:r>
            <a:r>
              <a:rPr lang="en-US" altLang="ru-RU" sz="1200" dirty="0"/>
              <a:t>during initial rolling; b </a:t>
            </a:r>
            <a:r>
              <a:rPr lang="ru-RU" altLang="ru-RU" sz="1200" dirty="0"/>
              <a:t>–</a:t>
            </a:r>
            <a:r>
              <a:rPr lang="en-US" altLang="ru-RU" sz="1200" dirty="0" smtClean="0"/>
              <a:t> </a:t>
            </a:r>
            <a:r>
              <a:rPr lang="en-US" altLang="ru-RU" sz="1200" dirty="0"/>
              <a:t>during repeated rolling</a:t>
            </a:r>
            <a:endParaRPr lang="ru-RU" altLang="ru-RU" sz="1200" dirty="0"/>
          </a:p>
        </p:txBody>
      </p:sp>
      <p:sp>
        <p:nvSpPr>
          <p:cNvPr id="29" name="Text Box 20"/>
          <p:cNvSpPr txBox="1">
            <a:spLocks noChangeArrowheads="1"/>
          </p:cNvSpPr>
          <p:nvPr/>
        </p:nvSpPr>
        <p:spPr bwMode="auto">
          <a:xfrm>
            <a:off x="3378841" y="4347261"/>
            <a:ext cx="246063" cy="2301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smtClean="0"/>
              <a:t>(a</a:t>
            </a:r>
            <a:r>
              <a:rPr lang="ru-RU" altLang="ru-RU" sz="1200" dirty="0" smtClean="0"/>
              <a:t>)</a:t>
            </a:r>
            <a:endParaRPr lang="ru-RU" altLang="ru-RU" sz="1200" dirty="0"/>
          </a:p>
        </p:txBody>
      </p:sp>
      <p:sp>
        <p:nvSpPr>
          <p:cNvPr id="30" name="Text Box 20"/>
          <p:cNvSpPr txBox="1">
            <a:spLocks noChangeArrowheads="1"/>
          </p:cNvSpPr>
          <p:nvPr/>
        </p:nvSpPr>
        <p:spPr bwMode="auto">
          <a:xfrm>
            <a:off x="6101750" y="4347261"/>
            <a:ext cx="246062" cy="230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smtClean="0"/>
              <a:t>(b</a:t>
            </a:r>
            <a:r>
              <a:rPr lang="ru-RU" altLang="ru-RU" sz="1200" dirty="0" smtClean="0"/>
              <a:t>)</a:t>
            </a:r>
            <a:endParaRPr lang="ru-RU" altLang="ru-RU" sz="1200" dirty="0"/>
          </a:p>
        </p:txBody>
      </p:sp>
      <p:sp>
        <p:nvSpPr>
          <p:cNvPr id="31" name="TextBox 14"/>
          <p:cNvSpPr txBox="1">
            <a:spLocks noChangeArrowheads="1"/>
          </p:cNvSpPr>
          <p:nvPr/>
        </p:nvSpPr>
        <p:spPr bwMode="auto">
          <a:xfrm>
            <a:off x="315913" y="2343510"/>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a:solidFill>
                  <a:srgbClr val="740000"/>
                </a:solidFill>
              </a:rPr>
              <a:t>Solving of rolling contact problem in the </a:t>
            </a:r>
            <a:r>
              <a:rPr lang="en-US" altLang="ru-RU" b="1" dirty="0" err="1">
                <a:solidFill>
                  <a:srgbClr val="740000"/>
                </a:solidFill>
              </a:rPr>
              <a:t>elastoplastic</a:t>
            </a:r>
            <a:r>
              <a:rPr lang="en-US" altLang="ru-RU" b="1" dirty="0">
                <a:solidFill>
                  <a:srgbClr val="740000"/>
                </a:solidFill>
              </a:rPr>
              <a:t> formulation</a:t>
            </a:r>
            <a:endParaRPr lang="ru-RU" altLang="ru-RU" b="1" dirty="0">
              <a:solidFill>
                <a:srgbClr val="740000"/>
              </a:solidFill>
            </a:endParaRPr>
          </a:p>
        </p:txBody>
      </p:sp>
    </p:spTree>
    <p:extLst>
      <p:ext uri="{BB962C8B-B14F-4D97-AF65-F5344CB8AC3E}">
        <p14:creationId xmlns:p14="http://schemas.microsoft.com/office/powerpoint/2010/main" val="3608268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Criterion of amplitude of maximum shear stress</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TextBox 18"/>
          <p:cNvSpPr txBox="1">
            <a:spLocks noChangeArrowheads="1"/>
          </p:cNvSpPr>
          <p:nvPr/>
        </p:nvSpPr>
        <p:spPr bwMode="auto">
          <a:xfrm>
            <a:off x="288925" y="563960"/>
            <a:ext cx="86121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simplest criterion used in simulation of RCF damage </a:t>
            </a:r>
            <a:r>
              <a:rPr lang="en-US" sz="1200" dirty="0" smtClean="0"/>
              <a:t>accumulation is </a:t>
            </a:r>
            <a:r>
              <a:rPr lang="en-US" sz="1200" dirty="0"/>
              <a:t>the maximum shear stress </a:t>
            </a:r>
            <a:r>
              <a:rPr lang="en-US" sz="1200" i="1" dirty="0" err="1" smtClean="0"/>
              <a:t>τ</a:t>
            </a:r>
            <a:r>
              <a:rPr lang="en-US" sz="1200" baseline="-25000" dirty="0" err="1" smtClean="0"/>
              <a:t>max</a:t>
            </a:r>
            <a:r>
              <a:rPr lang="en-US" sz="1200" dirty="0" smtClean="0"/>
              <a:t>.</a:t>
            </a:r>
          </a:p>
          <a:p>
            <a:pPr marL="0" indent="0" algn="l"/>
            <a:r>
              <a:rPr lang="en-US" sz="1200" dirty="0" smtClean="0"/>
              <a:t>Its </a:t>
            </a:r>
            <a:r>
              <a:rPr lang="en-US" sz="1200" dirty="0"/>
              <a:t>suitability as a </a:t>
            </a:r>
            <a:r>
              <a:rPr lang="en-US" sz="1200" dirty="0" smtClean="0"/>
              <a:t>criterion is obvious </a:t>
            </a:r>
            <a:r>
              <a:rPr lang="en-US" sz="1200" dirty="0"/>
              <a:t>when taking into account the dominant idea of the nature </a:t>
            </a:r>
            <a:r>
              <a:rPr lang="en-US" sz="1200" dirty="0" smtClean="0"/>
              <a:t>of fatigue </a:t>
            </a:r>
            <a:r>
              <a:rPr lang="en-US" sz="1200" dirty="0"/>
              <a:t>failure: due to shifts of material on the planes of action of </a:t>
            </a:r>
            <a:r>
              <a:rPr lang="en-US" sz="1200" dirty="0" smtClean="0"/>
              <a:t>the maximum </a:t>
            </a:r>
            <a:r>
              <a:rPr lang="en-US" sz="1200" dirty="0"/>
              <a:t>shear stresses. Through such shifts, the material </a:t>
            </a:r>
            <a:r>
              <a:rPr lang="en-US" sz="1200" dirty="0" smtClean="0"/>
              <a:t>becomes friable</a:t>
            </a:r>
            <a:r>
              <a:rPr lang="en-US" sz="1200" dirty="0"/>
              <a:t>, and </a:t>
            </a:r>
            <a:r>
              <a:rPr lang="en-US" sz="1200" dirty="0" err="1"/>
              <a:t>microcracks</a:t>
            </a:r>
            <a:r>
              <a:rPr lang="en-US" sz="1200" dirty="0"/>
              <a:t> are formed. Repetition of this process </a:t>
            </a:r>
            <a:r>
              <a:rPr lang="en-US" sz="1200" dirty="0" smtClean="0"/>
              <a:t>leads to crack growth.</a:t>
            </a:r>
          </a:p>
          <a:p>
            <a:pPr marL="0" indent="0" algn="l"/>
            <a:r>
              <a:rPr lang="en-US" sz="1200" dirty="0" smtClean="0"/>
              <a:t>The </a:t>
            </a:r>
            <a:r>
              <a:rPr lang="en-US" sz="1200" dirty="0"/>
              <a:t>criterion allows taking into account the </a:t>
            </a:r>
            <a:r>
              <a:rPr lang="en-US" sz="1200" dirty="0" smtClean="0"/>
              <a:t>stresses caused </a:t>
            </a:r>
            <a:r>
              <a:rPr lang="en-US" sz="1200" dirty="0"/>
              <a:t>by normal and tangential forces in the </a:t>
            </a:r>
            <a:r>
              <a:rPr lang="en-US" sz="1200" dirty="0" smtClean="0"/>
              <a:t>contact.</a:t>
            </a:r>
          </a:p>
          <a:p>
            <a:pPr marL="0" indent="0" algn="l"/>
            <a:r>
              <a:rPr lang="en-US" sz="1200" dirty="0" smtClean="0"/>
              <a:t>The </a:t>
            </a:r>
            <a:r>
              <a:rPr lang="en-US" sz="1200" dirty="0"/>
              <a:t>drawback of this criterion is that it does </a:t>
            </a:r>
            <a:r>
              <a:rPr lang="en-US" sz="1200" dirty="0" smtClean="0"/>
              <a:t>not take </a:t>
            </a:r>
            <a:r>
              <a:rPr lang="en-US" sz="1200" dirty="0"/>
              <a:t>into account the hydrostatic </a:t>
            </a:r>
            <a:r>
              <a:rPr lang="en-US" sz="1200" dirty="0" smtClean="0"/>
              <a:t>pressure </a:t>
            </a:r>
            <a:r>
              <a:rPr lang="en-US" sz="1200" dirty="0"/>
              <a:t>and residual </a:t>
            </a:r>
            <a:r>
              <a:rPr lang="en-US" sz="1200" dirty="0" smtClean="0"/>
              <a:t>stresses.</a:t>
            </a:r>
          </a:p>
          <a:p>
            <a:pPr marL="0" indent="0" algn="l"/>
            <a:r>
              <a:rPr lang="en-US" sz="1200" dirty="0" smtClean="0"/>
              <a:t>The favorable conditions for the </a:t>
            </a:r>
            <a:r>
              <a:rPr lang="en-US" sz="1200" dirty="0"/>
              <a:t>formation and development of cracks are created when there </a:t>
            </a:r>
            <a:r>
              <a:rPr lang="en-US" sz="1200" dirty="0" smtClean="0"/>
              <a:t>is </a:t>
            </a:r>
            <a:r>
              <a:rPr lang="en-US" sz="1200" dirty="0" err="1" smtClean="0"/>
              <a:t>multiaxial</a:t>
            </a:r>
            <a:r>
              <a:rPr lang="en-US" sz="1200" dirty="0" smtClean="0"/>
              <a:t> </a:t>
            </a:r>
            <a:r>
              <a:rPr lang="en-US" sz="1200" dirty="0"/>
              <a:t>tension in the material. The formation </a:t>
            </a:r>
            <a:r>
              <a:rPr lang="en-US" sz="1200" dirty="0" smtClean="0"/>
              <a:t>of cracks </a:t>
            </a:r>
            <a:r>
              <a:rPr lang="en-US" sz="1200" dirty="0"/>
              <a:t>is </a:t>
            </a:r>
            <a:r>
              <a:rPr lang="en-US" sz="1200" dirty="0" smtClean="0"/>
              <a:t>more difficult </a:t>
            </a:r>
            <a:r>
              <a:rPr lang="en-US" sz="1200" dirty="0"/>
              <a:t>with </a:t>
            </a:r>
            <a:r>
              <a:rPr lang="en-US" sz="1200" dirty="0" err="1"/>
              <a:t>multiaxial</a:t>
            </a:r>
            <a:r>
              <a:rPr lang="en-US" sz="1200" dirty="0"/>
              <a:t> compression.</a:t>
            </a:r>
            <a:endParaRPr lang="en-US" altLang="ru-RU" sz="1200"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82" name="Группа 81"/>
          <p:cNvGrpSpPr/>
          <p:nvPr/>
        </p:nvGrpSpPr>
        <p:grpSpPr>
          <a:xfrm>
            <a:off x="198977" y="2485180"/>
            <a:ext cx="3339016" cy="2849124"/>
            <a:chOff x="-56712" y="-35445"/>
            <a:chExt cx="3339561" cy="2849489"/>
          </a:xfrm>
        </p:grpSpPr>
        <p:sp>
          <p:nvSpPr>
            <p:cNvPr id="83" name="Надпись 2"/>
            <p:cNvSpPr txBox="1">
              <a:spLocks noChangeArrowheads="1"/>
            </p:cNvSpPr>
            <p:nvPr/>
          </p:nvSpPr>
          <p:spPr bwMode="auto">
            <a:xfrm>
              <a:off x="567466" y="2516864"/>
              <a:ext cx="330835"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4" name="Надпись 2"/>
            <p:cNvSpPr txBox="1">
              <a:spLocks noChangeArrowheads="1"/>
            </p:cNvSpPr>
            <p:nvPr/>
          </p:nvSpPr>
          <p:spPr bwMode="auto">
            <a:xfrm>
              <a:off x="2731754" y="1119470"/>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x</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5" name="Надпись 2"/>
            <p:cNvSpPr txBox="1">
              <a:spLocks noChangeArrowheads="1"/>
            </p:cNvSpPr>
            <p:nvPr/>
          </p:nvSpPr>
          <p:spPr bwMode="auto">
            <a:xfrm>
              <a:off x="1454448" y="829759"/>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O</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6" name="Надпись 2"/>
            <p:cNvSpPr txBox="1">
              <a:spLocks noChangeArrowheads="1"/>
            </p:cNvSpPr>
            <p:nvPr/>
          </p:nvSpPr>
          <p:spPr bwMode="auto">
            <a:xfrm>
              <a:off x="-56712" y="1769355"/>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z</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7" name="Надпись 2"/>
            <p:cNvSpPr txBox="1">
              <a:spLocks noChangeArrowheads="1"/>
            </p:cNvSpPr>
            <p:nvPr/>
          </p:nvSpPr>
          <p:spPr bwMode="auto">
            <a:xfrm>
              <a:off x="1431215" y="-35445"/>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y</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97" name="Параллелограмм 96"/>
            <p:cNvSpPr/>
            <p:nvPr/>
          </p:nvSpPr>
          <p:spPr>
            <a:xfrm rot="5400000">
              <a:off x="341768" y="1391971"/>
              <a:ext cx="1410970" cy="1390650"/>
            </a:xfrm>
            <a:prstGeom prst="parallelogram">
              <a:avLst>
                <a:gd name="adj" fmla="val 25457"/>
              </a:avLst>
            </a:prstGeom>
            <a:solidFill>
              <a:srgbClr val="FFE0A3"/>
            </a:solidFill>
            <a:ln w="1905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8" name="Надпись 2"/>
            <p:cNvSpPr txBox="1">
              <a:spLocks noChangeArrowheads="1"/>
            </p:cNvSpPr>
            <p:nvPr/>
          </p:nvSpPr>
          <p:spPr bwMode="auto">
            <a:xfrm>
              <a:off x="1335555" y="1633553"/>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1" i="1" u="none" strike="noStrike" kern="0" cap="none" spc="0" normalizeH="0" baseline="0" noProof="0" dirty="0" err="1">
                  <a:ln>
                    <a:noFill/>
                  </a:ln>
                  <a:solidFill>
                    <a:sysClr val="windowText" lastClr="000000"/>
                  </a:solidFill>
                  <a:effectLst/>
                  <a:uLnTx/>
                  <a:uFillTx/>
                  <a:latin typeface="Times New Roman"/>
                  <a:ea typeface="Calibri"/>
                  <a:cs typeface="Times New Roman"/>
                </a:rPr>
                <a:t>i</a:t>
              </a:r>
              <a:endParaRPr kumimoji="0" lang="ru-RU" sz="1100" b="1"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9" name="Надпись 2"/>
            <p:cNvSpPr txBox="1">
              <a:spLocks noChangeArrowheads="1"/>
            </p:cNvSpPr>
            <p:nvPr/>
          </p:nvSpPr>
          <p:spPr bwMode="auto">
            <a:xfrm>
              <a:off x="1745525" y="1400725"/>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1" i="1" u="none" strike="noStrike" kern="0" cap="none" spc="0" normalizeH="0" baseline="0" noProof="0" dirty="0">
                  <a:ln>
                    <a:noFill/>
                  </a:ln>
                  <a:solidFill>
                    <a:sysClr val="windowText" lastClr="000000"/>
                  </a:solidFill>
                  <a:effectLst/>
                  <a:uLnTx/>
                  <a:uFillTx/>
                  <a:latin typeface="Times New Roman"/>
                  <a:ea typeface="Calibri"/>
                  <a:cs typeface="Times New Roman"/>
                </a:rPr>
                <a:t>j</a:t>
              </a:r>
              <a:endParaRPr kumimoji="0" lang="ru-RU" sz="1100" b="1"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90" name="Надпись 2"/>
            <p:cNvSpPr txBox="1">
              <a:spLocks noChangeArrowheads="1"/>
            </p:cNvSpPr>
            <p:nvPr/>
          </p:nvSpPr>
          <p:spPr bwMode="auto">
            <a:xfrm>
              <a:off x="2245259" y="181070"/>
              <a:ext cx="103759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Loading path</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cxnSp>
          <p:nvCxnSpPr>
            <p:cNvPr id="91" name="AutoShape 13"/>
            <p:cNvCxnSpPr>
              <a:cxnSpLocks noChangeShapeType="1"/>
            </p:cNvCxnSpPr>
            <p:nvPr/>
          </p:nvCxnSpPr>
          <p:spPr bwMode="auto">
            <a:xfrm flipH="1">
              <a:off x="2648139" y="430040"/>
              <a:ext cx="118110" cy="580390"/>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Надпись 2"/>
            <p:cNvSpPr txBox="1">
              <a:spLocks noChangeArrowheads="1"/>
            </p:cNvSpPr>
            <p:nvPr/>
          </p:nvSpPr>
          <p:spPr bwMode="auto">
            <a:xfrm>
              <a:off x="1294816" y="972650"/>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b</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93" name="Надпись 2"/>
            <p:cNvSpPr txBox="1">
              <a:spLocks noChangeArrowheads="1"/>
            </p:cNvSpPr>
            <p:nvPr/>
          </p:nvSpPr>
          <p:spPr bwMode="auto">
            <a:xfrm>
              <a:off x="1922666" y="954543"/>
              <a:ext cx="33083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94" name="Надпись 2"/>
            <p:cNvSpPr txBox="1">
              <a:spLocks noChangeArrowheads="1"/>
            </p:cNvSpPr>
            <p:nvPr/>
          </p:nvSpPr>
          <p:spPr bwMode="auto">
            <a:xfrm>
              <a:off x="479834" y="410739"/>
              <a:ext cx="115760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a:ea typeface="Calibri"/>
                  <a:cs typeface="Times New Roman"/>
                </a:rPr>
                <a:t>Contact patch</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cxnSp>
          <p:nvCxnSpPr>
            <p:cNvPr id="95" name="AutoShape 18"/>
            <p:cNvCxnSpPr>
              <a:cxnSpLocks noChangeShapeType="1"/>
            </p:cNvCxnSpPr>
            <p:nvPr/>
          </p:nvCxnSpPr>
          <p:spPr bwMode="auto">
            <a:xfrm>
              <a:off x="1140737" y="674484"/>
              <a:ext cx="242570" cy="260350"/>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6" name="AutoShape 19"/>
            <p:cNvCxnSpPr>
              <a:cxnSpLocks noChangeShapeType="1"/>
            </p:cNvCxnSpPr>
            <p:nvPr/>
          </p:nvCxnSpPr>
          <p:spPr bwMode="auto">
            <a:xfrm flipV="1">
              <a:off x="798973" y="2397205"/>
              <a:ext cx="99169" cy="251679"/>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8" name="Параллелограмм 97"/>
            <p:cNvSpPr/>
            <p:nvPr/>
          </p:nvSpPr>
          <p:spPr>
            <a:xfrm rot="16200000" flipV="1">
              <a:off x="1496085" y="1152054"/>
              <a:ext cx="1884680" cy="1390650"/>
            </a:xfrm>
            <a:prstGeom prst="parallelogram">
              <a:avLst>
                <a:gd name="adj" fmla="val 59704"/>
              </a:avLst>
            </a:prstGeom>
            <a:noFill/>
            <a:ln w="1905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99" name="Прямая соединительная линия 98"/>
            <p:cNvCxnSpPr/>
            <p:nvPr/>
          </p:nvCxnSpPr>
          <p:spPr>
            <a:xfrm flipV="1">
              <a:off x="353085" y="543208"/>
              <a:ext cx="1389380" cy="832804"/>
            </a:xfrm>
            <a:prstGeom prst="line">
              <a:avLst/>
            </a:prstGeom>
            <a:noFill/>
            <a:ln w="19050" cap="flat" cmpd="sng" algn="ctr">
              <a:solidFill>
                <a:sysClr val="windowText" lastClr="000000"/>
              </a:solidFill>
              <a:prstDash val="solid"/>
            </a:ln>
            <a:effectLst/>
          </p:spPr>
        </p:cxnSp>
        <p:cxnSp>
          <p:nvCxnSpPr>
            <p:cNvPr id="100" name="Прямая соединительная линия 99"/>
            <p:cNvCxnSpPr/>
            <p:nvPr/>
          </p:nvCxnSpPr>
          <p:spPr>
            <a:xfrm>
              <a:off x="1738265" y="543208"/>
              <a:ext cx="1390650" cy="362585"/>
            </a:xfrm>
            <a:prstGeom prst="line">
              <a:avLst/>
            </a:prstGeom>
            <a:noFill/>
            <a:ln w="19050" cap="flat" cmpd="sng" algn="ctr">
              <a:solidFill>
                <a:sysClr val="windowText" lastClr="000000"/>
              </a:solidFill>
              <a:prstDash val="solid"/>
            </a:ln>
            <a:effectLst/>
          </p:spPr>
        </p:cxnSp>
        <p:cxnSp>
          <p:nvCxnSpPr>
            <p:cNvPr id="101" name="Прямая соединительная линия 100"/>
            <p:cNvCxnSpPr/>
            <p:nvPr/>
          </p:nvCxnSpPr>
          <p:spPr>
            <a:xfrm>
              <a:off x="353085" y="1557197"/>
              <a:ext cx="1390650" cy="362585"/>
            </a:xfrm>
            <a:prstGeom prst="line">
              <a:avLst/>
            </a:prstGeom>
            <a:noFill/>
            <a:ln w="12700" cap="flat" cmpd="sng" algn="ctr">
              <a:solidFill>
                <a:sysClr val="windowText" lastClr="000000"/>
              </a:solidFill>
              <a:prstDash val="solid"/>
            </a:ln>
            <a:effectLst/>
          </p:spPr>
        </p:cxnSp>
        <p:cxnSp>
          <p:nvCxnSpPr>
            <p:cNvPr id="102" name="Прямая соединительная линия 101"/>
            <p:cNvCxnSpPr/>
            <p:nvPr/>
          </p:nvCxnSpPr>
          <p:spPr>
            <a:xfrm>
              <a:off x="348558" y="1733739"/>
              <a:ext cx="1390650" cy="362585"/>
            </a:xfrm>
            <a:prstGeom prst="line">
              <a:avLst/>
            </a:prstGeom>
            <a:noFill/>
            <a:ln w="12700" cap="flat" cmpd="sng" algn="ctr">
              <a:solidFill>
                <a:sysClr val="windowText" lastClr="000000"/>
              </a:solidFill>
              <a:prstDash val="solid"/>
            </a:ln>
            <a:effectLst/>
          </p:spPr>
        </p:cxnSp>
        <p:cxnSp>
          <p:nvCxnSpPr>
            <p:cNvPr id="103" name="Прямая соединительная линия 102"/>
            <p:cNvCxnSpPr/>
            <p:nvPr/>
          </p:nvCxnSpPr>
          <p:spPr>
            <a:xfrm>
              <a:off x="353085" y="1923862"/>
              <a:ext cx="1390650" cy="362585"/>
            </a:xfrm>
            <a:prstGeom prst="line">
              <a:avLst/>
            </a:prstGeom>
            <a:noFill/>
            <a:ln w="12700" cap="flat" cmpd="sng" algn="ctr">
              <a:solidFill>
                <a:sysClr val="windowText" lastClr="000000"/>
              </a:solidFill>
              <a:prstDash val="solid"/>
            </a:ln>
            <a:effectLst/>
          </p:spPr>
        </p:cxnSp>
        <p:cxnSp>
          <p:nvCxnSpPr>
            <p:cNvPr id="104" name="Прямая соединительная линия 103"/>
            <p:cNvCxnSpPr/>
            <p:nvPr/>
          </p:nvCxnSpPr>
          <p:spPr>
            <a:xfrm>
              <a:off x="357612" y="2100404"/>
              <a:ext cx="1390650" cy="362585"/>
            </a:xfrm>
            <a:prstGeom prst="line">
              <a:avLst/>
            </a:prstGeom>
            <a:noFill/>
            <a:ln w="12700" cap="flat" cmpd="sng" algn="ctr">
              <a:solidFill>
                <a:sysClr val="windowText" lastClr="000000"/>
              </a:solidFill>
              <a:prstDash val="solid"/>
            </a:ln>
            <a:effectLst/>
          </p:spPr>
        </p:cxnSp>
        <p:cxnSp>
          <p:nvCxnSpPr>
            <p:cNvPr id="105" name="Прямая соединительная линия 104"/>
            <p:cNvCxnSpPr/>
            <p:nvPr/>
          </p:nvCxnSpPr>
          <p:spPr>
            <a:xfrm>
              <a:off x="348558" y="2272420"/>
              <a:ext cx="1390650" cy="362585"/>
            </a:xfrm>
            <a:prstGeom prst="line">
              <a:avLst/>
            </a:prstGeom>
            <a:noFill/>
            <a:ln w="12700" cap="flat" cmpd="sng" algn="ctr">
              <a:solidFill>
                <a:sysClr val="windowText" lastClr="000000"/>
              </a:solidFill>
              <a:prstDash val="solid"/>
            </a:ln>
            <a:effectLst/>
          </p:spPr>
        </p:cxnSp>
        <p:cxnSp>
          <p:nvCxnSpPr>
            <p:cNvPr id="106" name="Прямая соединительная линия 105"/>
            <p:cNvCxnSpPr/>
            <p:nvPr/>
          </p:nvCxnSpPr>
          <p:spPr>
            <a:xfrm>
              <a:off x="995881" y="1552670"/>
              <a:ext cx="0" cy="1048385"/>
            </a:xfrm>
            <a:prstGeom prst="line">
              <a:avLst/>
            </a:prstGeom>
            <a:noFill/>
            <a:ln w="12700" cap="flat" cmpd="sng" algn="ctr">
              <a:solidFill>
                <a:sysClr val="windowText" lastClr="000000"/>
              </a:solidFill>
              <a:prstDash val="solid"/>
            </a:ln>
            <a:effectLst/>
          </p:spPr>
        </p:cxnSp>
        <p:cxnSp>
          <p:nvCxnSpPr>
            <p:cNvPr id="107" name="Прямая соединительная линия 106"/>
            <p:cNvCxnSpPr/>
            <p:nvPr/>
          </p:nvCxnSpPr>
          <p:spPr>
            <a:xfrm>
              <a:off x="1181477" y="1593410"/>
              <a:ext cx="0" cy="1048385"/>
            </a:xfrm>
            <a:prstGeom prst="line">
              <a:avLst/>
            </a:prstGeom>
            <a:noFill/>
            <a:ln w="12700" cap="flat" cmpd="sng" algn="ctr">
              <a:solidFill>
                <a:sysClr val="windowText" lastClr="000000"/>
              </a:solidFill>
              <a:prstDash val="solid"/>
            </a:ln>
            <a:effectLst/>
          </p:spPr>
        </p:cxnSp>
        <p:cxnSp>
          <p:nvCxnSpPr>
            <p:cNvPr id="108" name="Прямая соединительная линия 107"/>
            <p:cNvCxnSpPr/>
            <p:nvPr/>
          </p:nvCxnSpPr>
          <p:spPr>
            <a:xfrm>
              <a:off x="1362547" y="1643204"/>
              <a:ext cx="0" cy="1048385"/>
            </a:xfrm>
            <a:prstGeom prst="line">
              <a:avLst/>
            </a:prstGeom>
            <a:noFill/>
            <a:ln w="12700" cap="flat" cmpd="sng" algn="ctr">
              <a:solidFill>
                <a:sysClr val="windowText" lastClr="000000"/>
              </a:solidFill>
              <a:prstDash val="solid"/>
            </a:ln>
            <a:effectLst/>
          </p:spPr>
        </p:cxnSp>
        <p:cxnSp>
          <p:nvCxnSpPr>
            <p:cNvPr id="109" name="Прямая соединительная линия 108"/>
            <p:cNvCxnSpPr/>
            <p:nvPr/>
          </p:nvCxnSpPr>
          <p:spPr>
            <a:xfrm>
              <a:off x="1543616" y="1679418"/>
              <a:ext cx="0" cy="1048385"/>
            </a:xfrm>
            <a:prstGeom prst="line">
              <a:avLst/>
            </a:prstGeom>
            <a:noFill/>
            <a:ln w="12700" cap="flat" cmpd="sng" algn="ctr">
              <a:solidFill>
                <a:sysClr val="windowText" lastClr="000000"/>
              </a:solidFill>
              <a:prstDash val="solid"/>
            </a:ln>
            <a:effectLst/>
          </p:spPr>
        </p:cxnSp>
        <p:cxnSp>
          <p:nvCxnSpPr>
            <p:cNvPr id="110" name="Прямая соединительная линия 109"/>
            <p:cNvCxnSpPr/>
            <p:nvPr/>
          </p:nvCxnSpPr>
          <p:spPr>
            <a:xfrm>
              <a:off x="823865" y="1507402"/>
              <a:ext cx="0" cy="1048385"/>
            </a:xfrm>
            <a:prstGeom prst="line">
              <a:avLst/>
            </a:prstGeom>
            <a:noFill/>
            <a:ln w="12700" cap="flat" cmpd="sng" algn="ctr">
              <a:solidFill>
                <a:sysClr val="windowText" lastClr="000000"/>
              </a:solidFill>
              <a:prstDash val="solid"/>
            </a:ln>
            <a:effectLst/>
          </p:spPr>
        </p:cxnSp>
        <p:cxnSp>
          <p:nvCxnSpPr>
            <p:cNvPr id="111" name="Прямая соединительная линия 110"/>
            <p:cNvCxnSpPr/>
            <p:nvPr/>
          </p:nvCxnSpPr>
          <p:spPr>
            <a:xfrm>
              <a:off x="647323" y="1453082"/>
              <a:ext cx="0" cy="1048385"/>
            </a:xfrm>
            <a:prstGeom prst="line">
              <a:avLst/>
            </a:prstGeom>
            <a:noFill/>
            <a:ln w="12700" cap="flat" cmpd="sng" algn="ctr">
              <a:solidFill>
                <a:sysClr val="windowText" lastClr="000000"/>
              </a:solidFill>
              <a:prstDash val="solid"/>
            </a:ln>
            <a:effectLst/>
          </p:spPr>
        </p:cxnSp>
        <p:cxnSp>
          <p:nvCxnSpPr>
            <p:cNvPr id="112" name="Прямая соединительная линия 111"/>
            <p:cNvCxnSpPr/>
            <p:nvPr/>
          </p:nvCxnSpPr>
          <p:spPr>
            <a:xfrm>
              <a:off x="497941" y="1412341"/>
              <a:ext cx="0" cy="1048385"/>
            </a:xfrm>
            <a:prstGeom prst="line">
              <a:avLst/>
            </a:prstGeom>
            <a:noFill/>
            <a:ln w="12700" cap="flat" cmpd="sng" algn="ctr">
              <a:solidFill>
                <a:sysClr val="windowText" lastClr="000000"/>
              </a:solidFill>
              <a:prstDash val="solid"/>
            </a:ln>
            <a:effectLst/>
          </p:spPr>
        </p:cxnSp>
        <p:cxnSp>
          <p:nvCxnSpPr>
            <p:cNvPr id="113" name="Прямая соединительная линия 112"/>
            <p:cNvCxnSpPr/>
            <p:nvPr/>
          </p:nvCxnSpPr>
          <p:spPr>
            <a:xfrm>
              <a:off x="1697525" y="27161"/>
              <a:ext cx="0" cy="1048385"/>
            </a:xfrm>
            <a:prstGeom prst="line">
              <a:avLst/>
            </a:prstGeom>
            <a:noFill/>
            <a:ln w="12700" cap="flat" cmpd="sng" algn="ctr">
              <a:solidFill>
                <a:srgbClr val="4F81BD"/>
              </a:solidFill>
              <a:prstDash val="solid"/>
              <a:headEnd type="stealth"/>
              <a:tailEnd type="none"/>
            </a:ln>
            <a:effectLst/>
          </p:spPr>
        </p:cxnSp>
        <p:cxnSp>
          <p:nvCxnSpPr>
            <p:cNvPr id="114" name="Прямая соединительная линия 113"/>
            <p:cNvCxnSpPr/>
            <p:nvPr/>
          </p:nvCxnSpPr>
          <p:spPr>
            <a:xfrm flipH="1" flipV="1">
              <a:off x="710697" y="823866"/>
              <a:ext cx="2244090" cy="589914"/>
            </a:xfrm>
            <a:prstGeom prst="line">
              <a:avLst/>
            </a:prstGeom>
            <a:noFill/>
            <a:ln w="12700" cap="flat" cmpd="sng" algn="ctr">
              <a:solidFill>
                <a:srgbClr val="4F81BD"/>
              </a:solidFill>
              <a:prstDash val="solid"/>
              <a:headEnd type="stealth"/>
              <a:tailEnd type="none"/>
            </a:ln>
            <a:effectLst/>
          </p:spPr>
        </p:cxnSp>
        <p:cxnSp>
          <p:nvCxnSpPr>
            <p:cNvPr id="115" name="Прямая соединительная линия 114"/>
            <p:cNvCxnSpPr/>
            <p:nvPr/>
          </p:nvCxnSpPr>
          <p:spPr>
            <a:xfrm flipV="1">
              <a:off x="36214" y="493414"/>
              <a:ext cx="2636520" cy="1584960"/>
            </a:xfrm>
            <a:prstGeom prst="line">
              <a:avLst/>
            </a:prstGeom>
            <a:noFill/>
            <a:ln w="12700" cap="flat" cmpd="sng" algn="ctr">
              <a:solidFill>
                <a:srgbClr val="4F81BD"/>
              </a:solidFill>
              <a:prstDash val="solid"/>
              <a:headEnd type="stealth"/>
              <a:tailEnd type="none"/>
            </a:ln>
            <a:effectLst/>
          </p:spPr>
        </p:cxnSp>
        <p:cxnSp>
          <p:nvCxnSpPr>
            <p:cNvPr id="116" name="Прямая соединительная линия 115"/>
            <p:cNvCxnSpPr/>
            <p:nvPr/>
          </p:nvCxnSpPr>
          <p:spPr>
            <a:xfrm flipV="1">
              <a:off x="1439501" y="905347"/>
              <a:ext cx="1380825" cy="829946"/>
            </a:xfrm>
            <a:prstGeom prst="line">
              <a:avLst/>
            </a:prstGeom>
            <a:noFill/>
            <a:ln w="12700" cap="flat" cmpd="sng" algn="ctr">
              <a:solidFill>
                <a:srgbClr val="9BBB59"/>
              </a:solidFill>
              <a:prstDash val="solid"/>
              <a:headEnd type="none"/>
              <a:tailEnd type="none"/>
            </a:ln>
            <a:effectLst/>
          </p:spPr>
        </p:cxnSp>
        <p:sp>
          <p:nvSpPr>
            <p:cNvPr id="117" name="Овал 116"/>
            <p:cNvSpPr/>
            <p:nvPr/>
          </p:nvSpPr>
          <p:spPr>
            <a:xfrm>
              <a:off x="1416867" y="1711105"/>
              <a:ext cx="45719" cy="45719"/>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8" name="Овал 117"/>
            <p:cNvSpPr/>
            <p:nvPr/>
          </p:nvSpPr>
          <p:spPr>
            <a:xfrm>
              <a:off x="1516456" y="1652258"/>
              <a:ext cx="45719" cy="45719"/>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9" name="Овал 118"/>
            <p:cNvSpPr/>
            <p:nvPr/>
          </p:nvSpPr>
          <p:spPr>
            <a:xfrm>
              <a:off x="1620570" y="1588884"/>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0" name="Овал 119"/>
            <p:cNvSpPr/>
            <p:nvPr/>
          </p:nvSpPr>
          <p:spPr>
            <a:xfrm>
              <a:off x="1720158" y="1530036"/>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1" name="Овал 120"/>
            <p:cNvSpPr/>
            <p:nvPr/>
          </p:nvSpPr>
          <p:spPr>
            <a:xfrm>
              <a:off x="1819747" y="1466662"/>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2" name="Овал 121"/>
            <p:cNvSpPr/>
            <p:nvPr/>
          </p:nvSpPr>
          <p:spPr>
            <a:xfrm>
              <a:off x="1919335" y="1407814"/>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3" name="Овал 122"/>
            <p:cNvSpPr/>
            <p:nvPr/>
          </p:nvSpPr>
          <p:spPr>
            <a:xfrm>
              <a:off x="2023450" y="1348967"/>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4" name="Овал 123"/>
            <p:cNvSpPr/>
            <p:nvPr/>
          </p:nvSpPr>
          <p:spPr>
            <a:xfrm>
              <a:off x="2132091" y="1285593"/>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5" name="Овал 124"/>
            <p:cNvSpPr/>
            <p:nvPr/>
          </p:nvSpPr>
          <p:spPr>
            <a:xfrm>
              <a:off x="2245259" y="1213165"/>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6" name="Овал 125"/>
            <p:cNvSpPr/>
            <p:nvPr/>
          </p:nvSpPr>
          <p:spPr>
            <a:xfrm>
              <a:off x="2353901" y="1149791"/>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7" name="Овал 126"/>
            <p:cNvSpPr/>
            <p:nvPr/>
          </p:nvSpPr>
          <p:spPr>
            <a:xfrm>
              <a:off x="2462543" y="1086416"/>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8" name="Овал 127"/>
            <p:cNvSpPr/>
            <p:nvPr/>
          </p:nvSpPr>
          <p:spPr>
            <a:xfrm>
              <a:off x="2575711" y="1023042"/>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9" name="Овал 128"/>
            <p:cNvSpPr/>
            <p:nvPr/>
          </p:nvSpPr>
          <p:spPr>
            <a:xfrm>
              <a:off x="2679826" y="955141"/>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0" name="Овал 129"/>
            <p:cNvSpPr/>
            <p:nvPr/>
          </p:nvSpPr>
          <p:spPr>
            <a:xfrm>
              <a:off x="2783941" y="887240"/>
              <a:ext cx="45085" cy="45085"/>
            </a:xfrm>
            <a:prstGeom prst="ellipse">
              <a:avLst/>
            </a:prstGeom>
            <a:solidFill>
              <a:sysClr val="window" lastClr="FFFFFF"/>
            </a:solidFill>
            <a:ln w="19050" cap="flat" cmpd="sng" algn="ctr">
              <a:solidFill>
                <a:srgbClr val="1F497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1" name="Овал 130"/>
            <p:cNvSpPr/>
            <p:nvPr/>
          </p:nvSpPr>
          <p:spPr>
            <a:xfrm rot="378655">
              <a:off x="1267485" y="918927"/>
              <a:ext cx="902970" cy="347309"/>
            </a:xfrm>
            <a:prstGeom prst="ellipse">
              <a:avLst/>
            </a:prstGeom>
            <a:noFill/>
            <a:ln w="12700" cap="flat" cmpd="sng" algn="ctr">
              <a:solidFill>
                <a:srgbClr val="C0504D">
                  <a:lumMod val="75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137" name="Группа 136"/>
          <p:cNvGrpSpPr/>
          <p:nvPr/>
        </p:nvGrpSpPr>
        <p:grpSpPr>
          <a:xfrm>
            <a:off x="3615070" y="2252403"/>
            <a:ext cx="5286043" cy="3778892"/>
            <a:chOff x="3615070" y="2252403"/>
            <a:chExt cx="5286043" cy="3778892"/>
          </a:xfrm>
        </p:grpSpPr>
        <p:sp>
          <p:nvSpPr>
            <p:cNvPr id="132" name="TextBox 18"/>
            <p:cNvSpPr txBox="1">
              <a:spLocks noChangeArrowheads="1"/>
            </p:cNvSpPr>
            <p:nvPr/>
          </p:nvSpPr>
          <p:spPr bwMode="auto">
            <a:xfrm>
              <a:off x="3615070" y="2252403"/>
              <a:ext cx="5286043"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An analysis of the distribution of the values of the </a:t>
              </a:r>
              <a:r>
                <a:rPr lang="en-US" sz="1200" i="1" dirty="0" err="1"/>
                <a:t>τ</a:t>
              </a:r>
              <a:r>
                <a:rPr lang="en-US" sz="1200" baseline="-25000" dirty="0" err="1"/>
                <a:t>max</a:t>
              </a:r>
              <a:r>
                <a:rPr lang="en-US" sz="1200" dirty="0" smtClean="0"/>
                <a:t> criterion </a:t>
              </a:r>
              <a:r>
                <a:rPr lang="en-US" sz="1200" dirty="0"/>
                <a:t>in the region adjacent to the elliptical contact patch was carried out using FE model of the parallelepiped. It </a:t>
              </a:r>
              <a:r>
                <a:rPr lang="en-US" sz="1200" dirty="0" smtClean="0"/>
                <a:t>was </a:t>
              </a:r>
              <a:r>
                <a:rPr lang="en-US" sz="1200" dirty="0"/>
                <a:t>made of eight-node finite elements with rib sizes of 1 mm. The vertical forces were applied in the nodes located on the surface of the contact patch. Their values were determined in accordance with the law of pressure </a:t>
              </a:r>
              <a:r>
                <a:rPr lang="en-US" sz="1200" dirty="0" smtClean="0"/>
                <a:t>distribution</a:t>
              </a:r>
            </a:p>
            <a:p>
              <a:pPr marL="0" indent="0" algn="l"/>
              <a:endParaRPr lang="en-US" altLang="ru-RU" sz="1200" dirty="0"/>
            </a:p>
            <a:p>
              <a:pPr marL="0" indent="0" algn="l"/>
              <a:endParaRPr lang="en-US" altLang="ru-RU" sz="1200" dirty="0" smtClean="0"/>
            </a:p>
            <a:p>
              <a:pPr marL="0" indent="0" algn="l"/>
              <a:r>
                <a:rPr lang="en-US" sz="1200" dirty="0"/>
                <a:t>w</a:t>
              </a:r>
              <a:r>
                <a:rPr lang="en-US" sz="1200" dirty="0" smtClean="0"/>
                <a:t>here </a:t>
              </a:r>
              <a:r>
                <a:rPr lang="en-US" sz="1200" i="1" dirty="0" smtClean="0"/>
                <a:t>a</a:t>
              </a:r>
              <a:r>
                <a:rPr lang="en-US" sz="1200" dirty="0" smtClean="0"/>
                <a:t>, </a:t>
              </a:r>
              <a:r>
                <a:rPr lang="en-US" sz="1200" i="1" dirty="0" smtClean="0"/>
                <a:t>b</a:t>
              </a:r>
              <a:r>
                <a:rPr lang="en-US" sz="1200" dirty="0" smtClean="0"/>
                <a:t> are </a:t>
              </a:r>
              <a:r>
                <a:rPr lang="en-US" sz="1200" dirty="0" err="1" smtClean="0"/>
                <a:t>semiaxises</a:t>
              </a:r>
              <a:r>
                <a:rPr lang="en-US" sz="1200" dirty="0" smtClean="0"/>
                <a:t> </a:t>
              </a:r>
              <a:r>
                <a:rPr lang="en-US" sz="1200" dirty="0"/>
                <a:t>of contact ellipse; </a:t>
              </a:r>
              <a:r>
                <a:rPr lang="en-US" sz="1200" i="1" dirty="0"/>
                <a:t>p</a:t>
              </a:r>
              <a:r>
                <a:rPr lang="en-US" sz="1200" baseline="-25000" dirty="0"/>
                <a:t>0</a:t>
              </a:r>
              <a:r>
                <a:rPr lang="en-US" sz="1200" dirty="0"/>
                <a:t> – maximum pressure</a:t>
              </a:r>
              <a:r>
                <a:rPr lang="en-US" sz="1200" dirty="0" smtClean="0"/>
                <a:t>.</a:t>
              </a:r>
            </a:p>
            <a:p>
              <a:pPr marL="0" indent="0" algn="l"/>
              <a:r>
                <a:rPr lang="en-US" altLang="ru-RU" sz="1200" dirty="0" smtClean="0"/>
                <a:t>The </a:t>
              </a:r>
              <a:r>
                <a:rPr lang="en-US" altLang="ru-RU" sz="1200" dirty="0"/>
                <a:t>value of the criterion was determined for the nodes of the plane FE mesh </a:t>
              </a:r>
              <a:r>
                <a:rPr lang="en-US" altLang="ru-RU" sz="1200" i="1" dirty="0"/>
                <a:t>A</a:t>
              </a:r>
              <a:r>
                <a:rPr lang="en-US" altLang="ru-RU" sz="1200" dirty="0"/>
                <a:t>, which was dragged through the </a:t>
              </a:r>
              <a:r>
                <a:rPr lang="en-US" altLang="ru-RU" sz="1200" dirty="0" err="1"/>
                <a:t>subcontact</a:t>
              </a:r>
              <a:r>
                <a:rPr lang="en-US" altLang="ru-RU" sz="1200" dirty="0"/>
                <a:t> region along the </a:t>
              </a:r>
              <a:r>
                <a:rPr lang="en-US" altLang="ru-RU" sz="1200" i="1" dirty="0"/>
                <a:t>Oz</a:t>
              </a:r>
              <a:r>
                <a:rPr lang="en-US" altLang="ru-RU" sz="1200" dirty="0"/>
                <a:t> axis in steps equal to the length of the rib of the finite element. The value of the maximum shear stress  was determined for each position </a:t>
              </a:r>
              <a:r>
                <a:rPr lang="en-US" altLang="ru-RU" sz="1200" i="1" dirty="0"/>
                <a:t>j</a:t>
              </a:r>
              <a:r>
                <a:rPr lang="en-US" altLang="ru-RU" sz="1200" dirty="0"/>
                <a:t> of the node </a:t>
              </a:r>
              <a:r>
                <a:rPr lang="en-US" altLang="ru-RU" sz="1200" i="1" dirty="0" err="1"/>
                <a:t>i</a:t>
              </a:r>
              <a:r>
                <a:rPr lang="en-US" altLang="ru-RU" sz="1200" dirty="0"/>
                <a:t> occupied by moving the </a:t>
              </a:r>
              <a:r>
                <a:rPr lang="en-US" altLang="ru-RU" sz="1200" dirty="0" smtClean="0"/>
                <a:t>mesh</a:t>
              </a:r>
            </a:p>
            <a:p>
              <a:pPr marL="0" indent="0" algn="l"/>
              <a:endParaRPr lang="en-US" altLang="ru-RU" sz="1200" dirty="0"/>
            </a:p>
            <a:p>
              <a:pPr marL="0" indent="0" algn="l"/>
              <a:endParaRPr lang="en-US" altLang="ru-RU" sz="1200" dirty="0" smtClean="0"/>
            </a:p>
            <a:p>
              <a:pPr marL="0" indent="0" algn="l"/>
              <a:r>
                <a:rPr lang="en-US" altLang="ru-RU" sz="1200" dirty="0"/>
                <a:t>The value of the criterion for node </a:t>
              </a:r>
              <a:r>
                <a:rPr lang="en-US" altLang="ru-RU" sz="1200" i="1" dirty="0" err="1"/>
                <a:t>i</a:t>
              </a:r>
              <a:r>
                <a:rPr lang="en-US" altLang="ru-RU" sz="1200" dirty="0"/>
                <a:t> of the plane FE mesh was calculated as the </a:t>
              </a:r>
              <a:r>
                <a:rPr lang="en-US" altLang="ru-RU" sz="1200" dirty="0" smtClean="0"/>
                <a:t>half of difference </a:t>
              </a:r>
              <a:r>
                <a:rPr lang="en-US" altLang="ru-RU" sz="1200" dirty="0"/>
                <a:t>between the maximum and minimum value </a:t>
              </a:r>
              <a:r>
                <a:rPr lang="en-US" sz="1200" i="1" dirty="0" err="1"/>
                <a:t>τ</a:t>
              </a:r>
              <a:r>
                <a:rPr lang="en-US" sz="1200" baseline="-25000" dirty="0" err="1"/>
                <a:t>max</a:t>
              </a:r>
              <a:r>
                <a:rPr lang="en-US" sz="1200" baseline="-25000" dirty="0"/>
                <a:t> </a:t>
              </a:r>
              <a:r>
                <a:rPr lang="en-US" sz="1200" dirty="0"/>
                <a:t> </a:t>
              </a:r>
              <a:r>
                <a:rPr lang="en-US" altLang="ru-RU" sz="1200" dirty="0"/>
                <a:t>obtained at the nodes </a:t>
              </a:r>
              <a:r>
                <a:rPr lang="en-US" altLang="ru-RU" sz="1200" i="1" dirty="0"/>
                <a:t>j</a:t>
              </a:r>
              <a:endParaRPr lang="en-US" altLang="ru-RU" sz="1200" dirty="0" smtClean="0"/>
            </a:p>
          </p:txBody>
        </p:sp>
        <p:graphicFrame>
          <p:nvGraphicFramePr>
            <p:cNvPr id="3" name="Объект 2"/>
            <p:cNvGraphicFramePr>
              <a:graphicFrameLocks noChangeAspect="1"/>
            </p:cNvGraphicFramePr>
            <p:nvPr>
              <p:extLst>
                <p:ext uri="{D42A27DB-BD31-4B8C-83A1-F6EECF244321}">
                  <p14:modId xmlns:p14="http://schemas.microsoft.com/office/powerpoint/2010/main" val="2075886251"/>
                </p:ext>
              </p:extLst>
            </p:nvPr>
          </p:nvGraphicFramePr>
          <p:xfrm>
            <a:off x="5538159" y="4821645"/>
            <a:ext cx="1439863" cy="271463"/>
          </p:xfrm>
          <a:graphic>
            <a:graphicData uri="http://schemas.openxmlformats.org/presentationml/2006/ole">
              <mc:AlternateContent xmlns:mc="http://schemas.openxmlformats.org/markup-compatibility/2006">
                <mc:Choice xmlns:v="urn:schemas-microsoft-com:vml" Requires="v">
                  <p:oleObj spid="_x0000_s76450" name="Формула" r:id="rId3" imgW="1422360" imgH="279360" progId="Equation.3">
                    <p:embed/>
                  </p:oleObj>
                </mc:Choice>
                <mc:Fallback>
                  <p:oleObj name="Формула" r:id="rId3" imgW="1422360" imgH="279360" progId="Equation.3">
                    <p:embed/>
                    <p:pic>
                      <p:nvPicPr>
                        <p:cNvPr id="0" name="Объект 6"/>
                        <p:cNvPicPr>
                          <a:picLocks noChangeAspect="1" noChangeArrowheads="1"/>
                        </p:cNvPicPr>
                        <p:nvPr/>
                      </p:nvPicPr>
                      <p:blipFill>
                        <a:blip r:embed="rId4"/>
                        <a:srcRect/>
                        <a:stretch>
                          <a:fillRect/>
                        </a:stretch>
                      </p:blipFill>
                      <p:spPr bwMode="auto">
                        <a:xfrm>
                          <a:off x="5538159" y="4821645"/>
                          <a:ext cx="14398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Объект 3"/>
            <p:cNvGraphicFramePr>
              <a:graphicFrameLocks noChangeAspect="1"/>
            </p:cNvGraphicFramePr>
            <p:nvPr>
              <p:extLst>
                <p:ext uri="{D42A27DB-BD31-4B8C-83A1-F6EECF244321}">
                  <p14:modId xmlns:p14="http://schemas.microsoft.com/office/powerpoint/2010/main" val="436785012"/>
                </p:ext>
              </p:extLst>
            </p:nvPr>
          </p:nvGraphicFramePr>
          <p:xfrm>
            <a:off x="5437353" y="5759833"/>
            <a:ext cx="1641475" cy="271462"/>
          </p:xfrm>
          <a:graphic>
            <a:graphicData uri="http://schemas.openxmlformats.org/presentationml/2006/ole">
              <mc:AlternateContent xmlns:mc="http://schemas.openxmlformats.org/markup-compatibility/2006">
                <mc:Choice xmlns:v="urn:schemas-microsoft-com:vml" Requires="v">
                  <p:oleObj spid="_x0000_s76451" name="Формула" r:id="rId5" imgW="1625400" imgH="279360" progId="Equation.3">
                    <p:embed/>
                  </p:oleObj>
                </mc:Choice>
                <mc:Fallback>
                  <p:oleObj name="Формула" r:id="rId5" imgW="1625400" imgH="279360" progId="Equation.3">
                    <p:embed/>
                    <p:pic>
                      <p:nvPicPr>
                        <p:cNvPr id="0" name="Объект 2"/>
                        <p:cNvPicPr>
                          <a:picLocks noChangeAspect="1" noChangeArrowheads="1"/>
                        </p:cNvPicPr>
                        <p:nvPr/>
                      </p:nvPicPr>
                      <p:blipFill>
                        <a:blip r:embed="rId6"/>
                        <a:srcRect/>
                        <a:stretch>
                          <a:fillRect/>
                        </a:stretch>
                      </p:blipFill>
                      <p:spPr bwMode="auto">
                        <a:xfrm>
                          <a:off x="5437353" y="5759833"/>
                          <a:ext cx="16414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val="12564917"/>
                </p:ext>
              </p:extLst>
            </p:nvPr>
          </p:nvGraphicFramePr>
          <p:xfrm>
            <a:off x="5231513" y="3379916"/>
            <a:ext cx="2197101" cy="300880"/>
          </p:xfrm>
          <a:graphic>
            <a:graphicData uri="http://schemas.openxmlformats.org/presentationml/2006/ole">
              <mc:AlternateContent xmlns:mc="http://schemas.openxmlformats.org/markup-compatibility/2006">
                <mc:Choice xmlns:v="urn:schemas-microsoft-com:vml" Requires="v">
                  <p:oleObj spid="_x0000_s76452" name="Формула" r:id="rId7" imgW="2323800" imgH="317160" progId="Equation.3">
                    <p:embed/>
                  </p:oleObj>
                </mc:Choice>
                <mc:Fallback>
                  <p:oleObj name="Формула" r:id="rId7" imgW="2323800" imgH="317160" progId="Equation.3">
                    <p:embed/>
                    <p:pic>
                      <p:nvPicPr>
                        <p:cNvPr id="0" name="Object 17"/>
                        <p:cNvPicPr>
                          <a:picLocks noChangeAspect="1" noChangeArrowheads="1"/>
                        </p:cNvPicPr>
                        <p:nvPr/>
                      </p:nvPicPr>
                      <p:blipFill>
                        <a:blip r:embed="rId8"/>
                        <a:srcRect/>
                        <a:stretch>
                          <a:fillRect/>
                        </a:stretch>
                      </p:blipFill>
                      <p:spPr bwMode="auto">
                        <a:xfrm>
                          <a:off x="5231513" y="3379916"/>
                          <a:ext cx="2197101" cy="300880"/>
                        </a:xfrm>
                        <a:prstGeom prst="rect">
                          <a:avLst/>
                        </a:prstGeom>
                        <a:noFill/>
                      </p:spPr>
                    </p:pic>
                  </p:oleObj>
                </mc:Fallback>
              </mc:AlternateContent>
            </a:graphicData>
          </a:graphic>
        </p:graphicFrame>
      </p:gr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1766402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Criterion of amplitude of maximum shear stress</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21" name="Группа 20"/>
          <p:cNvGrpSpPr/>
          <p:nvPr/>
        </p:nvGrpSpPr>
        <p:grpSpPr>
          <a:xfrm>
            <a:off x="1400788" y="1373391"/>
            <a:ext cx="2464938" cy="2100556"/>
            <a:chOff x="1400789" y="1201375"/>
            <a:chExt cx="2464938" cy="2100556"/>
          </a:xfrm>
        </p:grpSpPr>
        <p:pic>
          <p:nvPicPr>
            <p:cNvPr id="15" name="Рисунок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0789" y="1201375"/>
              <a:ext cx="2464938" cy="2100556"/>
            </a:xfrm>
            <a:prstGeom prst="rect">
              <a:avLst/>
            </a:prstGeom>
          </p:spPr>
        </p:pic>
        <p:sp>
          <p:nvSpPr>
            <p:cNvPr id="20" name="TextBox 19"/>
            <p:cNvSpPr txBox="1"/>
            <p:nvPr/>
          </p:nvSpPr>
          <p:spPr>
            <a:xfrm>
              <a:off x="1794453" y="2637693"/>
              <a:ext cx="194382" cy="276999"/>
            </a:xfrm>
            <a:prstGeom prst="rect">
              <a:avLst/>
            </a:prstGeom>
            <a:noFill/>
            <a:ln>
              <a:noFill/>
            </a:ln>
          </p:spPr>
          <p:txBody>
            <a:bodyPr wrap="square" rtlCol="0">
              <a:spAutoFit/>
            </a:bodyPr>
            <a:lstStyle/>
            <a:p>
              <a:r>
                <a:rPr lang="en-US" sz="1200" dirty="0" smtClean="0">
                  <a:solidFill>
                    <a:schemeClr val="bg1"/>
                  </a:solidFill>
                </a:rPr>
                <a:t>1</a:t>
              </a:r>
              <a:endParaRPr lang="ru-RU" sz="1200" dirty="0">
                <a:solidFill>
                  <a:schemeClr val="bg1"/>
                </a:solidFill>
              </a:endParaRPr>
            </a:p>
          </p:txBody>
        </p:sp>
        <p:sp>
          <p:nvSpPr>
            <p:cNvPr id="74" name="TextBox 73"/>
            <p:cNvSpPr txBox="1"/>
            <p:nvPr/>
          </p:nvSpPr>
          <p:spPr>
            <a:xfrm>
              <a:off x="2021813" y="2077687"/>
              <a:ext cx="194382" cy="276999"/>
            </a:xfrm>
            <a:prstGeom prst="rect">
              <a:avLst/>
            </a:prstGeom>
            <a:noFill/>
            <a:ln>
              <a:noFill/>
            </a:ln>
          </p:spPr>
          <p:txBody>
            <a:bodyPr wrap="square" rtlCol="0">
              <a:spAutoFit/>
            </a:bodyPr>
            <a:lstStyle/>
            <a:p>
              <a:r>
                <a:rPr lang="en-US" sz="1200" dirty="0" smtClean="0">
                  <a:solidFill>
                    <a:schemeClr val="bg1"/>
                  </a:solidFill>
                </a:rPr>
                <a:t>2</a:t>
              </a:r>
              <a:endParaRPr lang="ru-RU" sz="1200" dirty="0">
                <a:solidFill>
                  <a:schemeClr val="bg1"/>
                </a:solidFill>
              </a:endParaRPr>
            </a:p>
          </p:txBody>
        </p:sp>
        <p:sp>
          <p:nvSpPr>
            <p:cNvPr id="75" name="TextBox 74"/>
            <p:cNvSpPr txBox="1"/>
            <p:nvPr/>
          </p:nvSpPr>
          <p:spPr>
            <a:xfrm>
              <a:off x="2116568" y="1829623"/>
              <a:ext cx="194382" cy="276999"/>
            </a:xfrm>
            <a:prstGeom prst="rect">
              <a:avLst/>
            </a:prstGeom>
            <a:noFill/>
            <a:ln>
              <a:noFill/>
            </a:ln>
          </p:spPr>
          <p:txBody>
            <a:bodyPr wrap="square" rtlCol="0">
              <a:spAutoFit/>
            </a:bodyPr>
            <a:lstStyle/>
            <a:p>
              <a:r>
                <a:rPr lang="en-US" sz="1200" dirty="0" smtClean="0">
                  <a:solidFill>
                    <a:schemeClr val="bg1"/>
                  </a:solidFill>
                </a:rPr>
                <a:t>3</a:t>
              </a:r>
              <a:endParaRPr lang="ru-RU" sz="1200" dirty="0">
                <a:solidFill>
                  <a:schemeClr val="bg1"/>
                </a:solidFill>
              </a:endParaRPr>
            </a:p>
          </p:txBody>
        </p:sp>
        <p:sp>
          <p:nvSpPr>
            <p:cNvPr id="76" name="TextBox 75"/>
            <p:cNvSpPr txBox="1"/>
            <p:nvPr/>
          </p:nvSpPr>
          <p:spPr>
            <a:xfrm>
              <a:off x="2181885" y="1669858"/>
              <a:ext cx="194382" cy="276999"/>
            </a:xfrm>
            <a:prstGeom prst="rect">
              <a:avLst/>
            </a:prstGeom>
            <a:noFill/>
            <a:ln>
              <a:noFill/>
            </a:ln>
          </p:spPr>
          <p:txBody>
            <a:bodyPr wrap="square" rtlCol="0">
              <a:spAutoFit/>
            </a:bodyPr>
            <a:lstStyle/>
            <a:p>
              <a:r>
                <a:rPr lang="en-US" sz="1200" dirty="0" smtClean="0">
                  <a:solidFill>
                    <a:schemeClr val="bg1"/>
                  </a:solidFill>
                </a:rPr>
                <a:t>4</a:t>
              </a:r>
              <a:endParaRPr lang="ru-RU" sz="1200" dirty="0">
                <a:solidFill>
                  <a:schemeClr val="bg1"/>
                </a:solidFill>
              </a:endParaRPr>
            </a:p>
          </p:txBody>
        </p:sp>
        <p:sp>
          <p:nvSpPr>
            <p:cNvPr id="77" name="TextBox 76"/>
            <p:cNvSpPr txBox="1"/>
            <p:nvPr/>
          </p:nvSpPr>
          <p:spPr>
            <a:xfrm>
              <a:off x="2243671" y="1531279"/>
              <a:ext cx="194382" cy="276999"/>
            </a:xfrm>
            <a:prstGeom prst="rect">
              <a:avLst/>
            </a:prstGeom>
            <a:noFill/>
            <a:ln>
              <a:noFill/>
            </a:ln>
          </p:spPr>
          <p:txBody>
            <a:bodyPr wrap="square" rtlCol="0">
              <a:spAutoFit/>
            </a:bodyPr>
            <a:lstStyle/>
            <a:p>
              <a:r>
                <a:rPr lang="en-US" sz="1200" dirty="0" smtClean="0">
                  <a:solidFill>
                    <a:schemeClr val="bg1"/>
                  </a:solidFill>
                </a:rPr>
                <a:t>5</a:t>
              </a:r>
              <a:endParaRPr lang="ru-RU" sz="1200" dirty="0">
                <a:solidFill>
                  <a:schemeClr val="bg1"/>
                </a:solidFill>
              </a:endParaRPr>
            </a:p>
          </p:txBody>
        </p:sp>
        <p:sp>
          <p:nvSpPr>
            <p:cNvPr id="78" name="TextBox 77"/>
            <p:cNvSpPr txBox="1"/>
            <p:nvPr/>
          </p:nvSpPr>
          <p:spPr>
            <a:xfrm>
              <a:off x="2285295" y="1415357"/>
              <a:ext cx="194382" cy="276999"/>
            </a:xfrm>
            <a:prstGeom prst="rect">
              <a:avLst/>
            </a:prstGeom>
            <a:noFill/>
            <a:ln>
              <a:noFill/>
            </a:ln>
          </p:spPr>
          <p:txBody>
            <a:bodyPr wrap="square" rtlCol="0">
              <a:spAutoFit/>
            </a:bodyPr>
            <a:lstStyle/>
            <a:p>
              <a:r>
                <a:rPr lang="en-US" sz="1200" dirty="0" smtClean="0">
                  <a:solidFill>
                    <a:schemeClr val="bg1"/>
                  </a:solidFill>
                </a:rPr>
                <a:t>6</a:t>
              </a:r>
              <a:endParaRPr lang="ru-RU" sz="1200" dirty="0">
                <a:solidFill>
                  <a:schemeClr val="bg1"/>
                </a:solidFill>
              </a:endParaRPr>
            </a:p>
          </p:txBody>
        </p:sp>
      </p:grpSp>
      <p:grpSp>
        <p:nvGrpSpPr>
          <p:cNvPr id="22" name="Группа 21"/>
          <p:cNvGrpSpPr/>
          <p:nvPr/>
        </p:nvGrpSpPr>
        <p:grpSpPr>
          <a:xfrm>
            <a:off x="5402103" y="1373391"/>
            <a:ext cx="2464938" cy="2100556"/>
            <a:chOff x="5402104" y="1201375"/>
            <a:chExt cx="2464938" cy="2100556"/>
          </a:xfrm>
        </p:grpSpPr>
        <p:pic>
          <p:nvPicPr>
            <p:cNvPr id="17" name="Рисунок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2104" y="1201375"/>
              <a:ext cx="2464938" cy="2100556"/>
            </a:xfrm>
            <a:prstGeom prst="rect">
              <a:avLst/>
            </a:prstGeom>
          </p:spPr>
        </p:pic>
        <p:sp>
          <p:nvSpPr>
            <p:cNvPr id="79" name="TextBox 78"/>
            <p:cNvSpPr txBox="1"/>
            <p:nvPr/>
          </p:nvSpPr>
          <p:spPr>
            <a:xfrm>
              <a:off x="5844527" y="2645338"/>
              <a:ext cx="194382" cy="276999"/>
            </a:xfrm>
            <a:prstGeom prst="rect">
              <a:avLst/>
            </a:prstGeom>
            <a:noFill/>
            <a:ln>
              <a:noFill/>
            </a:ln>
          </p:spPr>
          <p:txBody>
            <a:bodyPr wrap="square" rtlCol="0">
              <a:spAutoFit/>
            </a:bodyPr>
            <a:lstStyle/>
            <a:p>
              <a:r>
                <a:rPr lang="en-US" sz="1200" dirty="0" smtClean="0">
                  <a:solidFill>
                    <a:schemeClr val="bg1"/>
                  </a:solidFill>
                </a:rPr>
                <a:t>1</a:t>
              </a:r>
              <a:endParaRPr lang="ru-RU" sz="1200" dirty="0">
                <a:solidFill>
                  <a:schemeClr val="bg1"/>
                </a:solidFill>
              </a:endParaRPr>
            </a:p>
          </p:txBody>
        </p:sp>
        <p:sp>
          <p:nvSpPr>
            <p:cNvPr id="80" name="TextBox 79"/>
            <p:cNvSpPr txBox="1"/>
            <p:nvPr/>
          </p:nvSpPr>
          <p:spPr>
            <a:xfrm>
              <a:off x="6071887" y="2085332"/>
              <a:ext cx="194382" cy="276999"/>
            </a:xfrm>
            <a:prstGeom prst="rect">
              <a:avLst/>
            </a:prstGeom>
            <a:noFill/>
            <a:ln>
              <a:noFill/>
            </a:ln>
          </p:spPr>
          <p:txBody>
            <a:bodyPr wrap="square" rtlCol="0">
              <a:spAutoFit/>
            </a:bodyPr>
            <a:lstStyle/>
            <a:p>
              <a:r>
                <a:rPr lang="en-US" sz="1200" dirty="0" smtClean="0">
                  <a:solidFill>
                    <a:schemeClr val="bg1"/>
                  </a:solidFill>
                </a:rPr>
                <a:t>2</a:t>
              </a:r>
              <a:endParaRPr lang="ru-RU" sz="1200" dirty="0">
                <a:solidFill>
                  <a:schemeClr val="bg1"/>
                </a:solidFill>
              </a:endParaRPr>
            </a:p>
          </p:txBody>
        </p:sp>
        <p:sp>
          <p:nvSpPr>
            <p:cNvPr id="81" name="TextBox 80"/>
            <p:cNvSpPr txBox="1"/>
            <p:nvPr/>
          </p:nvSpPr>
          <p:spPr>
            <a:xfrm>
              <a:off x="6166642" y="1837268"/>
              <a:ext cx="194382" cy="276999"/>
            </a:xfrm>
            <a:prstGeom prst="rect">
              <a:avLst/>
            </a:prstGeom>
            <a:noFill/>
            <a:ln>
              <a:noFill/>
            </a:ln>
          </p:spPr>
          <p:txBody>
            <a:bodyPr wrap="square" rtlCol="0">
              <a:spAutoFit/>
            </a:bodyPr>
            <a:lstStyle/>
            <a:p>
              <a:r>
                <a:rPr lang="en-US" sz="1200" dirty="0" smtClean="0">
                  <a:solidFill>
                    <a:schemeClr val="bg1"/>
                  </a:solidFill>
                </a:rPr>
                <a:t>3</a:t>
              </a:r>
              <a:endParaRPr lang="ru-RU" sz="1200" dirty="0">
                <a:solidFill>
                  <a:schemeClr val="bg1"/>
                </a:solidFill>
              </a:endParaRPr>
            </a:p>
          </p:txBody>
        </p:sp>
        <p:sp>
          <p:nvSpPr>
            <p:cNvPr id="134" name="TextBox 133"/>
            <p:cNvSpPr txBox="1"/>
            <p:nvPr/>
          </p:nvSpPr>
          <p:spPr>
            <a:xfrm>
              <a:off x="6231959" y="1677503"/>
              <a:ext cx="194382" cy="276999"/>
            </a:xfrm>
            <a:prstGeom prst="rect">
              <a:avLst/>
            </a:prstGeom>
            <a:noFill/>
            <a:ln>
              <a:noFill/>
            </a:ln>
          </p:spPr>
          <p:txBody>
            <a:bodyPr wrap="square" rtlCol="0">
              <a:spAutoFit/>
            </a:bodyPr>
            <a:lstStyle/>
            <a:p>
              <a:r>
                <a:rPr lang="en-US" sz="1200" dirty="0" smtClean="0">
                  <a:solidFill>
                    <a:schemeClr val="bg1"/>
                  </a:solidFill>
                </a:rPr>
                <a:t>4</a:t>
              </a:r>
              <a:endParaRPr lang="ru-RU" sz="1200" dirty="0">
                <a:solidFill>
                  <a:schemeClr val="bg1"/>
                </a:solidFill>
              </a:endParaRPr>
            </a:p>
          </p:txBody>
        </p:sp>
        <p:sp>
          <p:nvSpPr>
            <p:cNvPr id="135" name="TextBox 134"/>
            <p:cNvSpPr txBox="1"/>
            <p:nvPr/>
          </p:nvSpPr>
          <p:spPr>
            <a:xfrm>
              <a:off x="6293745" y="1538924"/>
              <a:ext cx="194382" cy="276999"/>
            </a:xfrm>
            <a:prstGeom prst="rect">
              <a:avLst/>
            </a:prstGeom>
            <a:noFill/>
            <a:ln>
              <a:noFill/>
            </a:ln>
          </p:spPr>
          <p:txBody>
            <a:bodyPr wrap="square" rtlCol="0">
              <a:spAutoFit/>
            </a:bodyPr>
            <a:lstStyle/>
            <a:p>
              <a:r>
                <a:rPr lang="en-US" sz="1200" dirty="0" smtClean="0">
                  <a:solidFill>
                    <a:schemeClr val="bg1"/>
                  </a:solidFill>
                </a:rPr>
                <a:t>5</a:t>
              </a:r>
              <a:endParaRPr lang="ru-RU" sz="1200" dirty="0">
                <a:solidFill>
                  <a:schemeClr val="bg1"/>
                </a:solidFill>
              </a:endParaRPr>
            </a:p>
          </p:txBody>
        </p:sp>
        <p:sp>
          <p:nvSpPr>
            <p:cNvPr id="136" name="TextBox 135"/>
            <p:cNvSpPr txBox="1"/>
            <p:nvPr/>
          </p:nvSpPr>
          <p:spPr>
            <a:xfrm>
              <a:off x="6335369" y="1423002"/>
              <a:ext cx="194382" cy="276999"/>
            </a:xfrm>
            <a:prstGeom prst="rect">
              <a:avLst/>
            </a:prstGeom>
            <a:noFill/>
            <a:ln>
              <a:noFill/>
            </a:ln>
          </p:spPr>
          <p:txBody>
            <a:bodyPr wrap="square" rtlCol="0">
              <a:spAutoFit/>
            </a:bodyPr>
            <a:lstStyle/>
            <a:p>
              <a:r>
                <a:rPr lang="en-US" sz="1200" dirty="0" smtClean="0">
                  <a:solidFill>
                    <a:schemeClr val="bg1"/>
                  </a:solidFill>
                </a:rPr>
                <a:t>6</a:t>
              </a:r>
              <a:endParaRPr lang="ru-RU" sz="1200" dirty="0">
                <a:solidFill>
                  <a:schemeClr val="bg1"/>
                </a:solidFill>
              </a:endParaRPr>
            </a:p>
          </p:txBody>
        </p:sp>
      </p:grpSp>
      <p:grpSp>
        <p:nvGrpSpPr>
          <p:cNvPr id="23" name="Группа 22"/>
          <p:cNvGrpSpPr/>
          <p:nvPr/>
        </p:nvGrpSpPr>
        <p:grpSpPr>
          <a:xfrm>
            <a:off x="1261466" y="3922587"/>
            <a:ext cx="2743583" cy="2036253"/>
            <a:chOff x="1261466" y="3803370"/>
            <a:chExt cx="2743583" cy="2036253"/>
          </a:xfrm>
        </p:grpSpPr>
        <p:pic>
          <p:nvPicPr>
            <p:cNvPr id="18" name="Рисунок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1466" y="3803370"/>
              <a:ext cx="2743583" cy="2036253"/>
            </a:xfrm>
            <a:prstGeom prst="rect">
              <a:avLst/>
            </a:prstGeom>
          </p:spPr>
        </p:pic>
        <p:sp>
          <p:nvSpPr>
            <p:cNvPr id="137" name="TextBox 136"/>
            <p:cNvSpPr txBox="1"/>
            <p:nvPr/>
          </p:nvSpPr>
          <p:spPr>
            <a:xfrm>
              <a:off x="1741277" y="5144937"/>
              <a:ext cx="194382" cy="276999"/>
            </a:xfrm>
            <a:prstGeom prst="rect">
              <a:avLst/>
            </a:prstGeom>
            <a:noFill/>
            <a:ln>
              <a:noFill/>
            </a:ln>
          </p:spPr>
          <p:txBody>
            <a:bodyPr wrap="square" rtlCol="0">
              <a:spAutoFit/>
            </a:bodyPr>
            <a:lstStyle/>
            <a:p>
              <a:r>
                <a:rPr lang="en-US" sz="1200" dirty="0" smtClean="0">
                  <a:solidFill>
                    <a:schemeClr val="bg1"/>
                  </a:solidFill>
                </a:rPr>
                <a:t>1</a:t>
              </a:r>
              <a:endParaRPr lang="ru-RU" sz="1200" dirty="0">
                <a:solidFill>
                  <a:schemeClr val="bg1"/>
                </a:solidFill>
              </a:endParaRPr>
            </a:p>
          </p:txBody>
        </p:sp>
        <p:sp>
          <p:nvSpPr>
            <p:cNvPr id="138" name="TextBox 137"/>
            <p:cNvSpPr txBox="1"/>
            <p:nvPr/>
          </p:nvSpPr>
          <p:spPr>
            <a:xfrm>
              <a:off x="1968637" y="4602586"/>
              <a:ext cx="194382" cy="276999"/>
            </a:xfrm>
            <a:prstGeom prst="rect">
              <a:avLst/>
            </a:prstGeom>
            <a:noFill/>
            <a:ln>
              <a:noFill/>
            </a:ln>
          </p:spPr>
          <p:txBody>
            <a:bodyPr wrap="square" rtlCol="0">
              <a:spAutoFit/>
            </a:bodyPr>
            <a:lstStyle/>
            <a:p>
              <a:r>
                <a:rPr lang="en-US" sz="1200" dirty="0" smtClean="0">
                  <a:solidFill>
                    <a:schemeClr val="bg1"/>
                  </a:solidFill>
                </a:rPr>
                <a:t>2</a:t>
              </a:r>
              <a:endParaRPr lang="ru-RU" sz="1200" dirty="0">
                <a:solidFill>
                  <a:schemeClr val="bg1"/>
                </a:solidFill>
              </a:endParaRPr>
            </a:p>
          </p:txBody>
        </p:sp>
        <p:sp>
          <p:nvSpPr>
            <p:cNvPr id="139" name="TextBox 138"/>
            <p:cNvSpPr txBox="1"/>
            <p:nvPr/>
          </p:nvSpPr>
          <p:spPr>
            <a:xfrm>
              <a:off x="2063392" y="4361584"/>
              <a:ext cx="194382" cy="276999"/>
            </a:xfrm>
            <a:prstGeom prst="rect">
              <a:avLst/>
            </a:prstGeom>
            <a:noFill/>
            <a:ln>
              <a:noFill/>
            </a:ln>
          </p:spPr>
          <p:txBody>
            <a:bodyPr wrap="square" rtlCol="0">
              <a:spAutoFit/>
            </a:bodyPr>
            <a:lstStyle/>
            <a:p>
              <a:r>
                <a:rPr lang="en-US" sz="1200" dirty="0" smtClean="0">
                  <a:solidFill>
                    <a:schemeClr val="bg1"/>
                  </a:solidFill>
                </a:rPr>
                <a:t>3</a:t>
              </a:r>
              <a:endParaRPr lang="ru-RU" sz="1200" dirty="0">
                <a:solidFill>
                  <a:schemeClr val="bg1"/>
                </a:solidFill>
              </a:endParaRPr>
            </a:p>
          </p:txBody>
        </p:sp>
        <p:sp>
          <p:nvSpPr>
            <p:cNvPr id="140" name="TextBox 139"/>
            <p:cNvSpPr txBox="1"/>
            <p:nvPr/>
          </p:nvSpPr>
          <p:spPr>
            <a:xfrm>
              <a:off x="2107523" y="4205350"/>
              <a:ext cx="194382" cy="276999"/>
            </a:xfrm>
            <a:prstGeom prst="rect">
              <a:avLst/>
            </a:prstGeom>
            <a:noFill/>
            <a:ln>
              <a:noFill/>
            </a:ln>
          </p:spPr>
          <p:txBody>
            <a:bodyPr wrap="square" rtlCol="0">
              <a:spAutoFit/>
            </a:bodyPr>
            <a:lstStyle/>
            <a:p>
              <a:r>
                <a:rPr lang="en-US" sz="1200" dirty="0" smtClean="0">
                  <a:solidFill>
                    <a:schemeClr val="bg1"/>
                  </a:solidFill>
                </a:rPr>
                <a:t>4</a:t>
              </a:r>
              <a:endParaRPr lang="ru-RU" sz="1200" dirty="0">
                <a:solidFill>
                  <a:schemeClr val="bg1"/>
                </a:solidFill>
              </a:endParaRPr>
            </a:p>
          </p:txBody>
        </p:sp>
        <p:sp>
          <p:nvSpPr>
            <p:cNvPr id="141" name="TextBox 140"/>
            <p:cNvSpPr txBox="1"/>
            <p:nvPr/>
          </p:nvSpPr>
          <p:spPr>
            <a:xfrm>
              <a:off x="2162247" y="4077364"/>
              <a:ext cx="194382" cy="276999"/>
            </a:xfrm>
            <a:prstGeom prst="rect">
              <a:avLst/>
            </a:prstGeom>
            <a:noFill/>
            <a:ln>
              <a:noFill/>
            </a:ln>
          </p:spPr>
          <p:txBody>
            <a:bodyPr wrap="square" rtlCol="0">
              <a:spAutoFit/>
            </a:bodyPr>
            <a:lstStyle/>
            <a:p>
              <a:r>
                <a:rPr lang="en-US" sz="1200" dirty="0" smtClean="0">
                  <a:solidFill>
                    <a:schemeClr val="bg1"/>
                  </a:solidFill>
                </a:rPr>
                <a:t>5</a:t>
              </a:r>
              <a:endParaRPr lang="ru-RU" sz="1200" dirty="0">
                <a:solidFill>
                  <a:schemeClr val="bg1"/>
                </a:solidFill>
              </a:endParaRPr>
            </a:p>
          </p:txBody>
        </p:sp>
        <p:sp>
          <p:nvSpPr>
            <p:cNvPr id="142" name="TextBox 141"/>
            <p:cNvSpPr txBox="1"/>
            <p:nvPr/>
          </p:nvSpPr>
          <p:spPr>
            <a:xfrm>
              <a:off x="2196809" y="3954380"/>
              <a:ext cx="194382" cy="276999"/>
            </a:xfrm>
            <a:prstGeom prst="rect">
              <a:avLst/>
            </a:prstGeom>
            <a:noFill/>
            <a:ln>
              <a:noFill/>
            </a:ln>
          </p:spPr>
          <p:txBody>
            <a:bodyPr wrap="square" rtlCol="0">
              <a:spAutoFit/>
            </a:bodyPr>
            <a:lstStyle/>
            <a:p>
              <a:r>
                <a:rPr lang="en-US" sz="1200" dirty="0" smtClean="0">
                  <a:solidFill>
                    <a:schemeClr val="bg1"/>
                  </a:solidFill>
                </a:rPr>
                <a:t>6</a:t>
              </a:r>
              <a:endParaRPr lang="ru-RU" sz="1200" dirty="0">
                <a:solidFill>
                  <a:schemeClr val="bg1"/>
                </a:solidFill>
              </a:endParaRPr>
            </a:p>
          </p:txBody>
        </p:sp>
      </p:grpSp>
      <p:grpSp>
        <p:nvGrpSpPr>
          <p:cNvPr id="24" name="Группа 23"/>
          <p:cNvGrpSpPr/>
          <p:nvPr/>
        </p:nvGrpSpPr>
        <p:grpSpPr>
          <a:xfrm>
            <a:off x="5262781" y="3922587"/>
            <a:ext cx="2743583" cy="2036253"/>
            <a:chOff x="5262781" y="3803370"/>
            <a:chExt cx="2743583" cy="2036253"/>
          </a:xfrm>
        </p:grpSpPr>
        <p:pic>
          <p:nvPicPr>
            <p:cNvPr id="19" name="Рисунок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62781" y="3803370"/>
              <a:ext cx="2743583" cy="2036253"/>
            </a:xfrm>
            <a:prstGeom prst="rect">
              <a:avLst/>
            </a:prstGeom>
          </p:spPr>
        </p:pic>
        <p:sp>
          <p:nvSpPr>
            <p:cNvPr id="143" name="TextBox 142"/>
            <p:cNvSpPr txBox="1"/>
            <p:nvPr/>
          </p:nvSpPr>
          <p:spPr>
            <a:xfrm>
              <a:off x="5813591" y="5173765"/>
              <a:ext cx="194382" cy="276999"/>
            </a:xfrm>
            <a:prstGeom prst="rect">
              <a:avLst/>
            </a:prstGeom>
            <a:noFill/>
            <a:ln>
              <a:noFill/>
            </a:ln>
          </p:spPr>
          <p:txBody>
            <a:bodyPr wrap="square" rtlCol="0">
              <a:spAutoFit/>
            </a:bodyPr>
            <a:lstStyle/>
            <a:p>
              <a:r>
                <a:rPr lang="en-US" sz="1200" dirty="0" smtClean="0">
                  <a:solidFill>
                    <a:schemeClr val="bg1"/>
                  </a:solidFill>
                </a:rPr>
                <a:t>1</a:t>
              </a:r>
              <a:endParaRPr lang="ru-RU" sz="1200" dirty="0">
                <a:solidFill>
                  <a:schemeClr val="bg1"/>
                </a:solidFill>
              </a:endParaRPr>
            </a:p>
          </p:txBody>
        </p:sp>
        <p:sp>
          <p:nvSpPr>
            <p:cNvPr id="144" name="TextBox 143"/>
            <p:cNvSpPr txBox="1"/>
            <p:nvPr/>
          </p:nvSpPr>
          <p:spPr>
            <a:xfrm>
              <a:off x="6040951" y="4631414"/>
              <a:ext cx="194382" cy="276999"/>
            </a:xfrm>
            <a:prstGeom prst="rect">
              <a:avLst/>
            </a:prstGeom>
            <a:noFill/>
            <a:ln>
              <a:noFill/>
            </a:ln>
          </p:spPr>
          <p:txBody>
            <a:bodyPr wrap="square" rtlCol="0">
              <a:spAutoFit/>
            </a:bodyPr>
            <a:lstStyle/>
            <a:p>
              <a:r>
                <a:rPr lang="en-US" sz="1200" dirty="0" smtClean="0">
                  <a:solidFill>
                    <a:schemeClr val="bg1"/>
                  </a:solidFill>
                </a:rPr>
                <a:t>2</a:t>
              </a:r>
              <a:endParaRPr lang="ru-RU" sz="1200" dirty="0">
                <a:solidFill>
                  <a:schemeClr val="bg1"/>
                </a:solidFill>
              </a:endParaRPr>
            </a:p>
          </p:txBody>
        </p:sp>
        <p:sp>
          <p:nvSpPr>
            <p:cNvPr id="145" name="TextBox 144"/>
            <p:cNvSpPr txBox="1"/>
            <p:nvPr/>
          </p:nvSpPr>
          <p:spPr>
            <a:xfrm>
              <a:off x="6135706" y="4390412"/>
              <a:ext cx="194382" cy="276999"/>
            </a:xfrm>
            <a:prstGeom prst="rect">
              <a:avLst/>
            </a:prstGeom>
            <a:noFill/>
            <a:ln>
              <a:noFill/>
            </a:ln>
          </p:spPr>
          <p:txBody>
            <a:bodyPr wrap="square" rtlCol="0">
              <a:spAutoFit/>
            </a:bodyPr>
            <a:lstStyle/>
            <a:p>
              <a:r>
                <a:rPr lang="en-US" sz="1200" dirty="0" smtClean="0">
                  <a:solidFill>
                    <a:schemeClr val="bg1"/>
                  </a:solidFill>
                </a:rPr>
                <a:t>3</a:t>
              </a:r>
              <a:endParaRPr lang="ru-RU" sz="1200" dirty="0">
                <a:solidFill>
                  <a:schemeClr val="bg1"/>
                </a:solidFill>
              </a:endParaRPr>
            </a:p>
          </p:txBody>
        </p:sp>
        <p:sp>
          <p:nvSpPr>
            <p:cNvPr id="146" name="TextBox 145"/>
            <p:cNvSpPr txBox="1"/>
            <p:nvPr/>
          </p:nvSpPr>
          <p:spPr>
            <a:xfrm>
              <a:off x="6179837" y="4234178"/>
              <a:ext cx="194382" cy="276999"/>
            </a:xfrm>
            <a:prstGeom prst="rect">
              <a:avLst/>
            </a:prstGeom>
            <a:noFill/>
            <a:ln>
              <a:noFill/>
            </a:ln>
          </p:spPr>
          <p:txBody>
            <a:bodyPr wrap="square" rtlCol="0">
              <a:spAutoFit/>
            </a:bodyPr>
            <a:lstStyle/>
            <a:p>
              <a:r>
                <a:rPr lang="en-US" sz="1200" dirty="0" smtClean="0">
                  <a:solidFill>
                    <a:schemeClr val="bg1"/>
                  </a:solidFill>
                </a:rPr>
                <a:t>4</a:t>
              </a:r>
              <a:endParaRPr lang="ru-RU" sz="1200" dirty="0">
                <a:solidFill>
                  <a:schemeClr val="bg1"/>
                </a:solidFill>
              </a:endParaRPr>
            </a:p>
          </p:txBody>
        </p:sp>
        <p:sp>
          <p:nvSpPr>
            <p:cNvPr id="147" name="TextBox 146"/>
            <p:cNvSpPr txBox="1"/>
            <p:nvPr/>
          </p:nvSpPr>
          <p:spPr>
            <a:xfrm>
              <a:off x="6234561" y="4106192"/>
              <a:ext cx="194382" cy="276999"/>
            </a:xfrm>
            <a:prstGeom prst="rect">
              <a:avLst/>
            </a:prstGeom>
            <a:noFill/>
            <a:ln>
              <a:noFill/>
            </a:ln>
          </p:spPr>
          <p:txBody>
            <a:bodyPr wrap="square" rtlCol="0">
              <a:spAutoFit/>
            </a:bodyPr>
            <a:lstStyle/>
            <a:p>
              <a:r>
                <a:rPr lang="en-US" sz="1200" dirty="0" smtClean="0">
                  <a:solidFill>
                    <a:schemeClr val="bg1"/>
                  </a:solidFill>
                </a:rPr>
                <a:t>5</a:t>
              </a:r>
              <a:endParaRPr lang="ru-RU" sz="1200" dirty="0">
                <a:solidFill>
                  <a:schemeClr val="bg1"/>
                </a:solidFill>
              </a:endParaRPr>
            </a:p>
          </p:txBody>
        </p:sp>
        <p:sp>
          <p:nvSpPr>
            <p:cNvPr id="148" name="TextBox 147"/>
            <p:cNvSpPr txBox="1"/>
            <p:nvPr/>
          </p:nvSpPr>
          <p:spPr>
            <a:xfrm>
              <a:off x="6269123" y="3983208"/>
              <a:ext cx="194382" cy="276999"/>
            </a:xfrm>
            <a:prstGeom prst="rect">
              <a:avLst/>
            </a:prstGeom>
            <a:noFill/>
            <a:ln>
              <a:noFill/>
            </a:ln>
          </p:spPr>
          <p:txBody>
            <a:bodyPr wrap="square" rtlCol="0">
              <a:spAutoFit/>
            </a:bodyPr>
            <a:lstStyle/>
            <a:p>
              <a:r>
                <a:rPr lang="en-US" sz="1200" dirty="0" smtClean="0">
                  <a:solidFill>
                    <a:schemeClr val="bg1"/>
                  </a:solidFill>
                </a:rPr>
                <a:t>6</a:t>
              </a:r>
              <a:endParaRPr lang="ru-RU" sz="1200" dirty="0">
                <a:solidFill>
                  <a:schemeClr val="bg1"/>
                </a:solidFill>
              </a:endParaRPr>
            </a:p>
          </p:txBody>
        </p:sp>
      </p:grpSp>
      <p:grpSp>
        <p:nvGrpSpPr>
          <p:cNvPr id="27" name="Группа 26"/>
          <p:cNvGrpSpPr/>
          <p:nvPr/>
        </p:nvGrpSpPr>
        <p:grpSpPr>
          <a:xfrm>
            <a:off x="288925" y="505440"/>
            <a:ext cx="8612188" cy="461665"/>
            <a:chOff x="288925" y="563960"/>
            <a:chExt cx="8612188" cy="461665"/>
          </a:xfrm>
        </p:grpSpPr>
        <p:sp>
          <p:nvSpPr>
            <p:cNvPr id="149" name="TextBox 18"/>
            <p:cNvSpPr txBox="1">
              <a:spLocks noChangeArrowheads="1"/>
            </p:cNvSpPr>
            <p:nvPr/>
          </p:nvSpPr>
          <p:spPr bwMode="auto">
            <a:xfrm>
              <a:off x="288925" y="563960"/>
              <a:ext cx="8612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dirty="0"/>
                <a:t>The normal force was assumed equal to 120 </a:t>
              </a:r>
              <a:r>
                <a:rPr lang="en-US" altLang="ru-RU" sz="1200" dirty="0" err="1"/>
                <a:t>kN</a:t>
              </a:r>
              <a:r>
                <a:rPr lang="en-US" altLang="ru-RU" sz="1200" dirty="0"/>
                <a:t> and the maximum pressure was 1000 </a:t>
              </a:r>
              <a:r>
                <a:rPr lang="en-US" altLang="ru-RU" sz="1200" dirty="0" err="1"/>
                <a:t>MPa</a:t>
              </a:r>
              <a:r>
                <a:rPr lang="en-US" altLang="ru-RU" sz="1200" dirty="0"/>
                <a:t> for all variants</a:t>
              </a:r>
              <a:r>
                <a:rPr lang="en-US" altLang="ru-RU" sz="1200" dirty="0" smtClean="0"/>
                <a:t>. </a:t>
              </a:r>
              <a:r>
                <a:rPr lang="en-US" altLang="ru-RU" sz="1200" dirty="0"/>
                <a:t>The eccentricity of the contact </a:t>
              </a:r>
              <a:r>
                <a:rPr lang="en-US" altLang="ru-RU" sz="1200" dirty="0" smtClean="0"/>
                <a:t>ellipse                     </a:t>
              </a:r>
              <a:r>
                <a:rPr lang="en-US" altLang="ru-RU" sz="1200" dirty="0"/>
                <a:t>was varied, where </a:t>
              </a:r>
              <a:r>
                <a:rPr lang="en-US" altLang="ru-RU" sz="1200" i="1" dirty="0"/>
                <a:t>β</a:t>
              </a:r>
              <a:r>
                <a:rPr lang="en-US" altLang="ru-RU" sz="1200" dirty="0"/>
                <a:t> = </a:t>
              </a:r>
              <a:r>
                <a:rPr lang="en-US" altLang="ru-RU" sz="1200" i="1" dirty="0"/>
                <a:t>b</a:t>
              </a:r>
              <a:r>
                <a:rPr lang="en-US" altLang="ru-RU" sz="1200" dirty="0"/>
                <a:t>/</a:t>
              </a:r>
              <a:r>
                <a:rPr lang="en-US" altLang="ru-RU" sz="1200" i="1" dirty="0"/>
                <a:t>a</a:t>
              </a:r>
              <a:r>
                <a:rPr lang="en-US" altLang="ru-RU" sz="1200" dirty="0"/>
                <a:t>. Also the friction coefficient </a:t>
              </a:r>
              <a:r>
                <a:rPr lang="en-US" altLang="ru-RU" sz="1200" i="1" dirty="0"/>
                <a:t>f</a:t>
              </a:r>
              <a:r>
                <a:rPr lang="en-US" altLang="ru-RU" sz="1200" dirty="0"/>
                <a:t> was varied.</a:t>
              </a:r>
            </a:p>
          </p:txBody>
        </p:sp>
        <p:graphicFrame>
          <p:nvGraphicFramePr>
            <p:cNvPr id="26" name="Объект 25"/>
            <p:cNvGraphicFramePr>
              <a:graphicFrameLocks noChangeAspect="1"/>
            </p:cNvGraphicFramePr>
            <p:nvPr>
              <p:extLst>
                <p:ext uri="{D42A27DB-BD31-4B8C-83A1-F6EECF244321}">
                  <p14:modId xmlns:p14="http://schemas.microsoft.com/office/powerpoint/2010/main" val="3236345193"/>
                </p:ext>
              </p:extLst>
            </p:nvPr>
          </p:nvGraphicFramePr>
          <p:xfrm>
            <a:off x="807861" y="742022"/>
            <a:ext cx="751304" cy="270757"/>
          </p:xfrm>
          <a:graphic>
            <a:graphicData uri="http://schemas.openxmlformats.org/presentationml/2006/ole">
              <mc:AlternateContent xmlns:mc="http://schemas.openxmlformats.org/markup-compatibility/2006">
                <mc:Choice xmlns:v="urn:schemas-microsoft-com:vml" Requires="v">
                  <p:oleObj spid="_x0000_s77720" name="Формула" r:id="rId7" imgW="850680" imgH="304560" progId="Equation.3">
                    <p:embed/>
                  </p:oleObj>
                </mc:Choice>
                <mc:Fallback>
                  <p:oleObj name="Формула" r:id="rId7" imgW="850680" imgH="304560" progId="Equation.3">
                    <p:embed/>
                    <p:pic>
                      <p:nvPicPr>
                        <p:cNvPr id="0" name="Объект 1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7861" y="742022"/>
                          <a:ext cx="751304" cy="270757"/>
                        </a:xfrm>
                        <a:prstGeom prst="rect">
                          <a:avLst/>
                        </a:prstGeom>
                        <a:noFill/>
                        <a:ln>
                          <a:noFill/>
                        </a:ln>
                      </p:spPr>
                    </p:pic>
                  </p:oleObj>
                </mc:Fallback>
              </mc:AlternateContent>
            </a:graphicData>
          </a:graphic>
        </p:graphicFrame>
      </p:grpSp>
      <p:sp>
        <p:nvSpPr>
          <p:cNvPr id="150" name="TextBox 14"/>
          <p:cNvSpPr txBox="1">
            <a:spLocks noChangeArrowheads="1"/>
          </p:cNvSpPr>
          <p:nvPr/>
        </p:nvSpPr>
        <p:spPr bwMode="auto">
          <a:xfrm>
            <a:off x="315913" y="1018310"/>
            <a:ext cx="8567737" cy="307777"/>
          </a:xfrm>
          <a:prstGeom prst="rect">
            <a:avLst/>
          </a:prstGeom>
          <a:gradFill rotWithShape="0">
            <a:gsLst>
              <a:gs pos="0">
                <a:srgbClr val="E6FFE6"/>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b="1" dirty="0" smtClean="0">
                <a:solidFill>
                  <a:srgbClr val="740000"/>
                </a:solidFill>
              </a:rPr>
              <a:t>The </a:t>
            </a:r>
            <a:r>
              <a:rPr lang="en-US" altLang="ru-RU" b="1" dirty="0" err="1" smtClean="0">
                <a:solidFill>
                  <a:srgbClr val="740000"/>
                </a:solidFill>
              </a:rPr>
              <a:t>isolines</a:t>
            </a:r>
            <a:r>
              <a:rPr lang="en-US" altLang="ru-RU" b="1" dirty="0" smtClean="0">
                <a:solidFill>
                  <a:srgbClr val="740000"/>
                </a:solidFill>
              </a:rPr>
              <a:t> of the values of the criterion in the area of elliptical contact</a:t>
            </a:r>
            <a:endParaRPr lang="ru-RU" altLang="ru-RU" b="1" dirty="0">
              <a:solidFill>
                <a:srgbClr val="740000"/>
              </a:solidFill>
            </a:endParaRPr>
          </a:p>
        </p:txBody>
      </p:sp>
      <p:grpSp>
        <p:nvGrpSpPr>
          <p:cNvPr id="28" name="Группа 27"/>
          <p:cNvGrpSpPr/>
          <p:nvPr/>
        </p:nvGrpSpPr>
        <p:grpSpPr>
          <a:xfrm>
            <a:off x="868253" y="3545061"/>
            <a:ext cx="3530008" cy="288348"/>
            <a:chOff x="475041" y="3797832"/>
            <a:chExt cx="3530008" cy="288348"/>
          </a:xfrm>
        </p:grpSpPr>
        <p:sp>
          <p:nvSpPr>
            <p:cNvPr id="151" name="TextBox 18"/>
            <p:cNvSpPr txBox="1">
              <a:spLocks noChangeArrowheads="1"/>
            </p:cNvSpPr>
            <p:nvPr/>
          </p:nvSpPr>
          <p:spPr bwMode="auto">
            <a:xfrm>
              <a:off x="475041" y="3809181"/>
              <a:ext cx="3530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i="1" dirty="0" smtClean="0"/>
                <a:t>e</a:t>
              </a:r>
              <a:r>
                <a:rPr lang="en-US" altLang="ru-RU" sz="1200" dirty="0" smtClean="0"/>
                <a:t> = 0.2; </a:t>
              </a:r>
              <a:r>
                <a:rPr lang="en-US" altLang="ru-RU" sz="1200" i="1" dirty="0" smtClean="0"/>
                <a:t>f</a:t>
              </a:r>
              <a:r>
                <a:rPr lang="en-US" altLang="ru-RU" sz="1200" dirty="0" smtClean="0"/>
                <a:t> = 0.0; Maximum value of           is 163 </a:t>
              </a:r>
              <a:r>
                <a:rPr lang="en-US" altLang="ru-RU" sz="1200" dirty="0" err="1" smtClean="0"/>
                <a:t>MPa</a:t>
              </a:r>
              <a:endParaRPr lang="en-US" altLang="ru-RU" sz="1200" dirty="0"/>
            </a:p>
          </p:txBody>
        </p:sp>
        <p:graphicFrame>
          <p:nvGraphicFramePr>
            <p:cNvPr id="152" name="Объект 151"/>
            <p:cNvGraphicFramePr>
              <a:graphicFrameLocks noChangeAspect="1"/>
            </p:cNvGraphicFramePr>
            <p:nvPr>
              <p:extLst>
                <p:ext uri="{D42A27DB-BD31-4B8C-83A1-F6EECF244321}">
                  <p14:modId xmlns:p14="http://schemas.microsoft.com/office/powerpoint/2010/main" val="1877057662"/>
                </p:ext>
              </p:extLst>
            </p:nvPr>
          </p:nvGraphicFramePr>
          <p:xfrm>
            <a:off x="2797124" y="3797832"/>
            <a:ext cx="333375" cy="271462"/>
          </p:xfrm>
          <a:graphic>
            <a:graphicData uri="http://schemas.openxmlformats.org/presentationml/2006/ole">
              <mc:AlternateContent xmlns:mc="http://schemas.openxmlformats.org/markup-compatibility/2006">
                <mc:Choice xmlns:v="urn:schemas-microsoft-com:vml" Requires="v">
                  <p:oleObj spid="_x0000_s77721" name="Формула" r:id="rId9" imgW="330120" imgH="279360" progId="Equation.3">
                    <p:embed/>
                  </p:oleObj>
                </mc:Choice>
                <mc:Fallback>
                  <p:oleObj name="Формула" r:id="rId9" imgW="330120" imgH="279360" progId="Equation.3">
                    <p:embed/>
                    <p:pic>
                      <p:nvPicPr>
                        <p:cNvPr id="0" name=""/>
                        <p:cNvPicPr>
                          <a:picLocks noChangeAspect="1" noChangeArrowheads="1"/>
                        </p:cNvPicPr>
                        <p:nvPr/>
                      </p:nvPicPr>
                      <p:blipFill>
                        <a:blip r:embed="rId10"/>
                        <a:srcRect/>
                        <a:stretch>
                          <a:fillRect/>
                        </a:stretch>
                      </p:blipFill>
                      <p:spPr bwMode="auto">
                        <a:xfrm>
                          <a:off x="2797124" y="3797832"/>
                          <a:ext cx="3333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53" name="Группа 152"/>
          <p:cNvGrpSpPr/>
          <p:nvPr/>
        </p:nvGrpSpPr>
        <p:grpSpPr>
          <a:xfrm>
            <a:off x="4869568" y="3550735"/>
            <a:ext cx="3530008" cy="288348"/>
            <a:chOff x="475041" y="3797832"/>
            <a:chExt cx="3530008" cy="288348"/>
          </a:xfrm>
        </p:grpSpPr>
        <p:sp>
          <p:nvSpPr>
            <p:cNvPr id="154" name="TextBox 18"/>
            <p:cNvSpPr txBox="1">
              <a:spLocks noChangeArrowheads="1"/>
            </p:cNvSpPr>
            <p:nvPr/>
          </p:nvSpPr>
          <p:spPr bwMode="auto">
            <a:xfrm>
              <a:off x="475041" y="3809181"/>
              <a:ext cx="3530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i="1" dirty="0" smtClean="0"/>
                <a:t>e</a:t>
              </a:r>
              <a:r>
                <a:rPr lang="en-US" altLang="ru-RU" sz="1200" dirty="0" smtClean="0"/>
                <a:t> = 0.2; </a:t>
              </a:r>
              <a:r>
                <a:rPr lang="en-US" altLang="ru-RU" sz="1200" i="1" dirty="0" smtClean="0"/>
                <a:t>f</a:t>
              </a:r>
              <a:r>
                <a:rPr lang="en-US" altLang="ru-RU" sz="1200" dirty="0" smtClean="0"/>
                <a:t> = 0.3; Maximum value of           is 174 </a:t>
              </a:r>
              <a:r>
                <a:rPr lang="en-US" altLang="ru-RU" sz="1200" dirty="0" err="1" smtClean="0"/>
                <a:t>MPa</a:t>
              </a:r>
              <a:endParaRPr lang="en-US" altLang="ru-RU" sz="1200" dirty="0"/>
            </a:p>
          </p:txBody>
        </p:sp>
        <p:graphicFrame>
          <p:nvGraphicFramePr>
            <p:cNvPr id="155" name="Объект 154"/>
            <p:cNvGraphicFramePr>
              <a:graphicFrameLocks noChangeAspect="1"/>
            </p:cNvGraphicFramePr>
            <p:nvPr>
              <p:extLst>
                <p:ext uri="{D42A27DB-BD31-4B8C-83A1-F6EECF244321}">
                  <p14:modId xmlns:p14="http://schemas.microsoft.com/office/powerpoint/2010/main" val="2750730747"/>
                </p:ext>
              </p:extLst>
            </p:nvPr>
          </p:nvGraphicFramePr>
          <p:xfrm>
            <a:off x="2797124" y="3797832"/>
            <a:ext cx="333375" cy="271462"/>
          </p:xfrm>
          <a:graphic>
            <a:graphicData uri="http://schemas.openxmlformats.org/presentationml/2006/ole">
              <mc:AlternateContent xmlns:mc="http://schemas.openxmlformats.org/markup-compatibility/2006">
                <mc:Choice xmlns:v="urn:schemas-microsoft-com:vml" Requires="v">
                  <p:oleObj spid="_x0000_s77722" name="Формула" r:id="rId11" imgW="330120" imgH="279360" progId="Equation.3">
                    <p:embed/>
                  </p:oleObj>
                </mc:Choice>
                <mc:Fallback>
                  <p:oleObj name="Формула" r:id="rId11" imgW="330120" imgH="279360" progId="Equation.3">
                    <p:embed/>
                    <p:pic>
                      <p:nvPicPr>
                        <p:cNvPr id="0" name=""/>
                        <p:cNvPicPr>
                          <a:picLocks noChangeAspect="1" noChangeArrowheads="1"/>
                        </p:cNvPicPr>
                        <p:nvPr/>
                      </p:nvPicPr>
                      <p:blipFill>
                        <a:blip r:embed="rId12"/>
                        <a:srcRect/>
                        <a:stretch>
                          <a:fillRect/>
                        </a:stretch>
                      </p:blipFill>
                      <p:spPr bwMode="auto">
                        <a:xfrm>
                          <a:off x="2797124" y="3797832"/>
                          <a:ext cx="3333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56" name="Группа 155"/>
          <p:cNvGrpSpPr/>
          <p:nvPr/>
        </p:nvGrpSpPr>
        <p:grpSpPr>
          <a:xfrm>
            <a:off x="868253" y="6038325"/>
            <a:ext cx="3530008" cy="288348"/>
            <a:chOff x="475041" y="3797832"/>
            <a:chExt cx="3530008" cy="288348"/>
          </a:xfrm>
        </p:grpSpPr>
        <p:sp>
          <p:nvSpPr>
            <p:cNvPr id="157" name="TextBox 18"/>
            <p:cNvSpPr txBox="1">
              <a:spLocks noChangeArrowheads="1"/>
            </p:cNvSpPr>
            <p:nvPr/>
          </p:nvSpPr>
          <p:spPr bwMode="auto">
            <a:xfrm>
              <a:off x="475041" y="3809181"/>
              <a:ext cx="3530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i="1" dirty="0" smtClean="0"/>
                <a:t>e</a:t>
              </a:r>
              <a:r>
                <a:rPr lang="en-US" altLang="ru-RU" sz="1200" dirty="0" smtClean="0"/>
                <a:t> = 0.9; </a:t>
              </a:r>
              <a:r>
                <a:rPr lang="en-US" altLang="ru-RU" sz="1200" i="1" dirty="0" smtClean="0"/>
                <a:t>f</a:t>
              </a:r>
              <a:r>
                <a:rPr lang="en-US" altLang="ru-RU" sz="1200" dirty="0" smtClean="0"/>
                <a:t> = 0.0; Maximum value of           is 170 </a:t>
              </a:r>
              <a:r>
                <a:rPr lang="en-US" altLang="ru-RU" sz="1200" dirty="0" err="1" smtClean="0"/>
                <a:t>MPa</a:t>
              </a:r>
              <a:endParaRPr lang="en-US" altLang="ru-RU" sz="1200" dirty="0"/>
            </a:p>
          </p:txBody>
        </p:sp>
        <p:graphicFrame>
          <p:nvGraphicFramePr>
            <p:cNvPr id="158" name="Объект 157"/>
            <p:cNvGraphicFramePr>
              <a:graphicFrameLocks noChangeAspect="1"/>
            </p:cNvGraphicFramePr>
            <p:nvPr>
              <p:extLst>
                <p:ext uri="{D42A27DB-BD31-4B8C-83A1-F6EECF244321}">
                  <p14:modId xmlns:p14="http://schemas.microsoft.com/office/powerpoint/2010/main" val="498421323"/>
                </p:ext>
              </p:extLst>
            </p:nvPr>
          </p:nvGraphicFramePr>
          <p:xfrm>
            <a:off x="2797124" y="3797832"/>
            <a:ext cx="333375" cy="271462"/>
          </p:xfrm>
          <a:graphic>
            <a:graphicData uri="http://schemas.openxmlformats.org/presentationml/2006/ole">
              <mc:AlternateContent xmlns:mc="http://schemas.openxmlformats.org/markup-compatibility/2006">
                <mc:Choice xmlns:v="urn:schemas-microsoft-com:vml" Requires="v">
                  <p:oleObj spid="_x0000_s77723" name="Формула" r:id="rId13" imgW="330120" imgH="279360" progId="Equation.3">
                    <p:embed/>
                  </p:oleObj>
                </mc:Choice>
                <mc:Fallback>
                  <p:oleObj name="Формула" r:id="rId13" imgW="330120" imgH="279360" progId="Equation.3">
                    <p:embed/>
                    <p:pic>
                      <p:nvPicPr>
                        <p:cNvPr id="0" name=""/>
                        <p:cNvPicPr>
                          <a:picLocks noChangeAspect="1" noChangeArrowheads="1"/>
                        </p:cNvPicPr>
                        <p:nvPr/>
                      </p:nvPicPr>
                      <p:blipFill>
                        <a:blip r:embed="rId14"/>
                        <a:srcRect/>
                        <a:stretch>
                          <a:fillRect/>
                        </a:stretch>
                      </p:blipFill>
                      <p:spPr bwMode="auto">
                        <a:xfrm>
                          <a:off x="2797124" y="3797832"/>
                          <a:ext cx="3333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59" name="Группа 158"/>
          <p:cNvGrpSpPr/>
          <p:nvPr/>
        </p:nvGrpSpPr>
        <p:grpSpPr>
          <a:xfrm>
            <a:off x="4869568" y="6043999"/>
            <a:ext cx="3530008" cy="288348"/>
            <a:chOff x="475041" y="3797832"/>
            <a:chExt cx="3530008" cy="288348"/>
          </a:xfrm>
        </p:grpSpPr>
        <p:sp>
          <p:nvSpPr>
            <p:cNvPr id="160" name="TextBox 18"/>
            <p:cNvSpPr txBox="1">
              <a:spLocks noChangeArrowheads="1"/>
            </p:cNvSpPr>
            <p:nvPr/>
          </p:nvSpPr>
          <p:spPr bwMode="auto">
            <a:xfrm>
              <a:off x="475041" y="3809181"/>
              <a:ext cx="3530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altLang="ru-RU" sz="1200" i="1" dirty="0" smtClean="0"/>
                <a:t>e</a:t>
              </a:r>
              <a:r>
                <a:rPr lang="en-US" altLang="ru-RU" sz="1200" dirty="0" smtClean="0"/>
                <a:t> = 0.9; </a:t>
              </a:r>
              <a:r>
                <a:rPr lang="en-US" altLang="ru-RU" sz="1200" i="1" dirty="0" smtClean="0"/>
                <a:t>f</a:t>
              </a:r>
              <a:r>
                <a:rPr lang="en-US" altLang="ru-RU" sz="1200" dirty="0" smtClean="0"/>
                <a:t> = 0.3; Maximum value of           is 181 </a:t>
              </a:r>
              <a:r>
                <a:rPr lang="en-US" altLang="ru-RU" sz="1200" dirty="0" err="1" smtClean="0"/>
                <a:t>MPa</a:t>
              </a:r>
              <a:endParaRPr lang="en-US" altLang="ru-RU" sz="1200" dirty="0"/>
            </a:p>
          </p:txBody>
        </p:sp>
        <p:graphicFrame>
          <p:nvGraphicFramePr>
            <p:cNvPr id="161" name="Объект 160"/>
            <p:cNvGraphicFramePr>
              <a:graphicFrameLocks noChangeAspect="1"/>
            </p:cNvGraphicFramePr>
            <p:nvPr>
              <p:extLst>
                <p:ext uri="{D42A27DB-BD31-4B8C-83A1-F6EECF244321}">
                  <p14:modId xmlns:p14="http://schemas.microsoft.com/office/powerpoint/2010/main" val="498421323"/>
                </p:ext>
              </p:extLst>
            </p:nvPr>
          </p:nvGraphicFramePr>
          <p:xfrm>
            <a:off x="2797124" y="3797832"/>
            <a:ext cx="333375" cy="271462"/>
          </p:xfrm>
          <a:graphic>
            <a:graphicData uri="http://schemas.openxmlformats.org/presentationml/2006/ole">
              <mc:AlternateContent xmlns:mc="http://schemas.openxmlformats.org/markup-compatibility/2006">
                <mc:Choice xmlns:v="urn:schemas-microsoft-com:vml" Requires="v">
                  <p:oleObj spid="_x0000_s77724" name="Формула" r:id="rId15" imgW="330120" imgH="279360" progId="Equation.3">
                    <p:embed/>
                  </p:oleObj>
                </mc:Choice>
                <mc:Fallback>
                  <p:oleObj name="Формула" r:id="rId15" imgW="330120" imgH="279360" progId="Equation.3">
                    <p:embed/>
                    <p:pic>
                      <p:nvPicPr>
                        <p:cNvPr id="0" name=""/>
                        <p:cNvPicPr>
                          <a:picLocks noChangeAspect="1" noChangeArrowheads="1"/>
                        </p:cNvPicPr>
                        <p:nvPr/>
                      </p:nvPicPr>
                      <p:blipFill>
                        <a:blip r:embed="rId14"/>
                        <a:srcRect/>
                        <a:stretch>
                          <a:fillRect/>
                        </a:stretch>
                      </p:blipFill>
                      <p:spPr bwMode="auto">
                        <a:xfrm>
                          <a:off x="2797124" y="3797832"/>
                          <a:ext cx="3333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extLst>
      <p:ext uri="{BB962C8B-B14F-4D97-AF65-F5344CB8AC3E}">
        <p14:creationId xmlns:p14="http://schemas.microsoft.com/office/powerpoint/2010/main" val="25030559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Dang Van criterion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0" name="TextBox 18"/>
          <p:cNvSpPr txBox="1">
            <a:spLocks noChangeArrowheads="1"/>
          </p:cNvSpPr>
          <p:nvPr/>
        </p:nvSpPr>
        <p:spPr bwMode="auto">
          <a:xfrm>
            <a:off x="288925" y="563960"/>
            <a:ext cx="8612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The Dang Van </a:t>
            </a:r>
            <a:r>
              <a:rPr lang="en-US" sz="1200" dirty="0"/>
              <a:t>criterion is represented by two inequalities</a:t>
            </a:r>
            <a:endParaRPr lang="en-US" altLang="ru-RU" sz="1200"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35" name="Группа 34"/>
          <p:cNvGrpSpPr/>
          <p:nvPr/>
        </p:nvGrpSpPr>
        <p:grpSpPr>
          <a:xfrm>
            <a:off x="3338513" y="818725"/>
            <a:ext cx="5611569" cy="557638"/>
            <a:chOff x="3338513" y="818725"/>
            <a:chExt cx="5611569" cy="557638"/>
          </a:xfrm>
        </p:grpSpPr>
        <p:graphicFrame>
          <p:nvGraphicFramePr>
            <p:cNvPr id="12" name="Объект 11"/>
            <p:cNvGraphicFramePr>
              <a:graphicFrameLocks noChangeAspect="1"/>
            </p:cNvGraphicFramePr>
            <p:nvPr>
              <p:extLst>
                <p:ext uri="{D42A27DB-BD31-4B8C-83A1-F6EECF244321}">
                  <p14:modId xmlns:p14="http://schemas.microsoft.com/office/powerpoint/2010/main" val="1873730284"/>
                </p:ext>
              </p:extLst>
            </p:nvPr>
          </p:nvGraphicFramePr>
          <p:xfrm>
            <a:off x="3352800" y="841375"/>
            <a:ext cx="2017713" cy="263525"/>
          </p:xfrm>
          <a:graphic>
            <a:graphicData uri="http://schemas.openxmlformats.org/presentationml/2006/ole">
              <mc:AlternateContent xmlns:mc="http://schemas.openxmlformats.org/markup-compatibility/2006">
                <mc:Choice xmlns:v="urn:schemas-microsoft-com:vml" Requires="v">
                  <p:oleObj spid="_x0000_s79595" name="Формула" r:id="rId3" imgW="2031840" imgH="266400" progId="Equation.3">
                    <p:embed/>
                  </p:oleObj>
                </mc:Choice>
                <mc:Fallback>
                  <p:oleObj name="Формула" r:id="rId3" imgW="2031840" imgH="266400" progId="Equation.3">
                    <p:embed/>
                    <p:pic>
                      <p:nvPicPr>
                        <p:cNvPr id="0" name="Object 3"/>
                        <p:cNvPicPr>
                          <a:picLocks noChangeAspect="1" noChangeArrowheads="1"/>
                        </p:cNvPicPr>
                        <p:nvPr/>
                      </p:nvPicPr>
                      <p:blipFill>
                        <a:blip r:embed="rId4"/>
                        <a:srcRect/>
                        <a:stretch>
                          <a:fillRect/>
                        </a:stretch>
                      </p:blipFill>
                      <p:spPr bwMode="auto">
                        <a:xfrm>
                          <a:off x="3352800" y="841375"/>
                          <a:ext cx="2017713" cy="26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Объект 29"/>
            <p:cNvGraphicFramePr>
              <a:graphicFrameLocks noChangeAspect="1"/>
            </p:cNvGraphicFramePr>
            <p:nvPr>
              <p:extLst>
                <p:ext uri="{D42A27DB-BD31-4B8C-83A1-F6EECF244321}">
                  <p14:modId xmlns:p14="http://schemas.microsoft.com/office/powerpoint/2010/main" val="2786331332"/>
                </p:ext>
              </p:extLst>
            </p:nvPr>
          </p:nvGraphicFramePr>
          <p:xfrm>
            <a:off x="3338513" y="1114425"/>
            <a:ext cx="2144712" cy="261938"/>
          </p:xfrm>
          <a:graphic>
            <a:graphicData uri="http://schemas.openxmlformats.org/presentationml/2006/ole">
              <mc:AlternateContent xmlns:mc="http://schemas.openxmlformats.org/markup-compatibility/2006">
                <mc:Choice xmlns:v="urn:schemas-microsoft-com:vml" Requires="v">
                  <p:oleObj spid="_x0000_s79596" name="Формула" r:id="rId5" imgW="2158920" imgH="266400" progId="Equation.3">
                    <p:embed/>
                  </p:oleObj>
                </mc:Choice>
                <mc:Fallback>
                  <p:oleObj name="Формула" r:id="rId5" imgW="2158920" imgH="266400" progId="Equation.3">
                    <p:embed/>
                    <p:pic>
                      <p:nvPicPr>
                        <p:cNvPr id="0" name="Object 7"/>
                        <p:cNvPicPr>
                          <a:picLocks noChangeAspect="1" noChangeArrowheads="1"/>
                        </p:cNvPicPr>
                        <p:nvPr/>
                      </p:nvPicPr>
                      <p:blipFill>
                        <a:blip r:embed="rId6"/>
                        <a:srcRect/>
                        <a:stretch>
                          <a:fillRect/>
                        </a:stretch>
                      </p:blipFill>
                      <p:spPr bwMode="auto">
                        <a:xfrm>
                          <a:off x="3338513" y="1114425"/>
                          <a:ext cx="2144712" cy="261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Box 18"/>
            <p:cNvSpPr txBox="1">
              <a:spLocks noChangeArrowheads="1"/>
            </p:cNvSpPr>
            <p:nvPr/>
          </p:nvSpPr>
          <p:spPr bwMode="auto">
            <a:xfrm>
              <a:off x="8303854" y="818725"/>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(a)</a:t>
              </a:r>
              <a:endParaRPr lang="en-US" altLang="ru-RU" sz="1200" dirty="0"/>
            </a:p>
          </p:txBody>
        </p:sp>
        <p:sp>
          <p:nvSpPr>
            <p:cNvPr id="69" name="TextBox 18"/>
            <p:cNvSpPr txBox="1">
              <a:spLocks noChangeArrowheads="1"/>
            </p:cNvSpPr>
            <p:nvPr/>
          </p:nvSpPr>
          <p:spPr bwMode="auto">
            <a:xfrm>
              <a:off x="8316080" y="1093927"/>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(b)</a:t>
              </a:r>
              <a:endParaRPr lang="en-US" altLang="ru-RU" sz="1200" dirty="0"/>
            </a:p>
          </p:txBody>
        </p:sp>
        <p:sp>
          <p:nvSpPr>
            <p:cNvPr id="70" name="TextBox 18"/>
            <p:cNvSpPr txBox="1">
              <a:spLocks noChangeArrowheads="1"/>
            </p:cNvSpPr>
            <p:nvPr/>
          </p:nvSpPr>
          <p:spPr bwMode="auto">
            <a:xfrm>
              <a:off x="8579421" y="957224"/>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(1)</a:t>
              </a:r>
              <a:endParaRPr lang="en-US" altLang="ru-RU" sz="1200" dirty="0"/>
            </a:p>
          </p:txBody>
        </p:sp>
      </p:grpSp>
      <p:sp>
        <p:nvSpPr>
          <p:cNvPr id="31"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36" name="Группа 35"/>
          <p:cNvGrpSpPr/>
          <p:nvPr/>
        </p:nvGrpSpPr>
        <p:grpSpPr>
          <a:xfrm>
            <a:off x="288924" y="1378441"/>
            <a:ext cx="8661157" cy="1938992"/>
            <a:chOff x="288924" y="1378441"/>
            <a:chExt cx="8661157" cy="1938992"/>
          </a:xfrm>
        </p:grpSpPr>
        <p:sp>
          <p:nvSpPr>
            <p:cNvPr id="71" name="TextBox 18"/>
            <p:cNvSpPr txBox="1">
              <a:spLocks noChangeArrowheads="1"/>
            </p:cNvSpPr>
            <p:nvPr/>
          </p:nvSpPr>
          <p:spPr bwMode="auto">
            <a:xfrm>
              <a:off x="288924" y="1378441"/>
              <a:ext cx="866115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were </a:t>
              </a:r>
              <a:r>
                <a:rPr lang="en-US" sz="1200" i="1" dirty="0" err="1" smtClean="0"/>
                <a:t>τ</a:t>
              </a:r>
              <a:r>
                <a:rPr lang="en-US" sz="1200" i="1" baseline="-25000" dirty="0" err="1" smtClean="0"/>
                <a:t>a</a:t>
              </a:r>
              <a:r>
                <a:rPr lang="en-US" sz="1200" dirty="0" smtClean="0"/>
                <a:t>(</a:t>
              </a:r>
              <a:r>
                <a:rPr lang="en-US" sz="1200" i="1" dirty="0" smtClean="0"/>
                <a:t>t</a:t>
              </a:r>
              <a:r>
                <a:rPr lang="en-US" sz="1200" dirty="0"/>
                <a:t>) </a:t>
              </a:r>
              <a:r>
                <a:rPr lang="en-US" sz="1200" dirty="0" smtClean="0"/>
                <a:t>is </a:t>
              </a:r>
              <a:r>
                <a:rPr lang="en-US" sz="1200" dirty="0"/>
                <a:t>time-depended value of shear stress at the specified material point and in the specified shear plane through this point </a:t>
              </a:r>
              <a:r>
                <a:rPr lang="en-US" sz="1200" dirty="0" smtClean="0"/>
                <a:t>–</a:t>
              </a:r>
            </a:p>
            <a:p>
              <a:pPr marL="360000" indent="0" algn="l"/>
              <a:r>
                <a:rPr lang="en-US" sz="1200" dirty="0" smtClean="0"/>
                <a:t>so </a:t>
              </a:r>
              <a:r>
                <a:rPr lang="en-US" sz="1200" dirty="0"/>
                <a:t>called shear stress “amplitude”. The value </a:t>
              </a:r>
              <a:r>
                <a:rPr lang="en-US" sz="1200" i="1" dirty="0" err="1"/>
                <a:t>τ</a:t>
              </a:r>
              <a:r>
                <a:rPr lang="en-US" sz="1200" i="1" baseline="-25000" dirty="0" err="1"/>
                <a:t>a</a:t>
              </a:r>
              <a:r>
                <a:rPr lang="en-US" sz="1200" dirty="0"/>
                <a:t>(</a:t>
              </a:r>
              <a:r>
                <a:rPr lang="en-US" sz="1200" i="1" dirty="0"/>
                <a:t>t</a:t>
              </a:r>
              <a:r>
                <a:rPr lang="en-US" sz="1200" dirty="0"/>
                <a:t>) is calculated as the difference between the current magnitude at time </a:t>
              </a:r>
              <a:r>
                <a:rPr lang="en-US" sz="1200" i="1" dirty="0"/>
                <a:t>t</a:t>
              </a:r>
              <a:r>
                <a:rPr lang="en-US" sz="1200" dirty="0"/>
                <a:t> of the shear stress in the specified plane and it </a:t>
              </a:r>
              <a:r>
                <a:rPr lang="en-US" sz="1200" dirty="0" smtClean="0"/>
                <a:t>middle </a:t>
              </a:r>
              <a:r>
                <a:rPr lang="en-US" sz="1200" dirty="0"/>
                <a:t>magnitude during one cycle</a:t>
              </a:r>
              <a:r>
                <a:rPr lang="en-US" sz="1200" dirty="0" smtClean="0"/>
                <a:t>;</a:t>
              </a:r>
            </a:p>
            <a:p>
              <a:pPr marL="360000" indent="0" algn="l"/>
              <a:r>
                <a:rPr lang="en-US" sz="1200" dirty="0" smtClean="0"/>
                <a:t>                                            is time-depended </a:t>
              </a:r>
              <a:r>
                <a:rPr lang="en-US" sz="1200" dirty="0"/>
                <a:t>value of hydrostatic stress at the same material point</a:t>
              </a:r>
              <a:r>
                <a:rPr lang="en-US" sz="1200" dirty="0" smtClean="0"/>
                <a:t>;</a:t>
              </a:r>
            </a:p>
            <a:p>
              <a:pPr marL="360000" indent="0" algn="l"/>
              <a:r>
                <a:rPr lang="en-US" sz="1200" dirty="0" smtClean="0"/>
                <a:t>                   are normal </a:t>
              </a:r>
              <a:r>
                <a:rPr lang="en-US" sz="1200" dirty="0"/>
                <a:t>stresses at the same point</a:t>
              </a:r>
              <a:r>
                <a:rPr lang="en-US" sz="1200" dirty="0" smtClean="0"/>
                <a:t>;</a:t>
              </a:r>
            </a:p>
            <a:p>
              <a:pPr marL="360000" indent="0" algn="l"/>
              <a:r>
                <a:rPr lang="el-GR" sz="1200" i="1" dirty="0" smtClean="0"/>
                <a:t>α</a:t>
              </a:r>
              <a:r>
                <a:rPr lang="en-US" sz="1200" i="1" baseline="-25000" dirty="0" smtClean="0"/>
                <a:t>DV</a:t>
              </a:r>
              <a:r>
                <a:rPr lang="en-US" sz="1200" dirty="0" smtClean="0"/>
                <a:t> is Dang </a:t>
              </a:r>
              <a:r>
                <a:rPr lang="en-US" sz="1200" dirty="0"/>
                <a:t>Van coefficient</a:t>
              </a:r>
              <a:r>
                <a:rPr lang="en-US" sz="1200" dirty="0" smtClean="0"/>
                <a:t>;</a:t>
              </a:r>
            </a:p>
            <a:p>
              <a:pPr marL="360000" indent="0" algn="l"/>
              <a:r>
                <a:rPr lang="en-US" sz="1200" i="1" dirty="0" err="1"/>
                <a:t>τ</a:t>
              </a:r>
              <a:r>
                <a:rPr lang="en-US" sz="1200" i="1" baseline="-25000" dirty="0" err="1"/>
                <a:t>e</a:t>
              </a:r>
              <a:r>
                <a:rPr lang="en-US" sz="1200" dirty="0"/>
                <a:t> </a:t>
              </a:r>
              <a:r>
                <a:rPr lang="en-US" sz="1200" dirty="0" smtClean="0"/>
                <a:t>is </a:t>
              </a:r>
              <a:r>
                <a:rPr lang="en-US" sz="1200" dirty="0"/>
                <a:t>fatigue limit of the material in pure shear</a:t>
              </a:r>
              <a:r>
                <a:rPr lang="en-US" sz="1200" dirty="0" smtClean="0"/>
                <a:t>.</a:t>
              </a:r>
            </a:p>
            <a:p>
              <a:pPr marL="0" indent="0" algn="l"/>
              <a:r>
                <a:rPr lang="en-US" sz="1200" dirty="0"/>
                <a:t>The criterion is represented by a diagram in the form of two inclined lines corresponding to inequalities (1a) and (1b). The hydrostatic pressure is plotted along the abscissa axis and the "shear stress amplitude" along the ordinate axis, which can be either positive or </a:t>
              </a:r>
              <a:r>
                <a:rPr lang="en-US" sz="1200" dirty="0" smtClean="0"/>
                <a:t>negative (see Fig.)</a:t>
              </a:r>
            </a:p>
          </p:txBody>
        </p:sp>
        <p:graphicFrame>
          <p:nvGraphicFramePr>
            <p:cNvPr id="32" name="Объект 31"/>
            <p:cNvGraphicFramePr>
              <a:graphicFrameLocks noChangeAspect="1"/>
            </p:cNvGraphicFramePr>
            <p:nvPr>
              <p:extLst>
                <p:ext uri="{D42A27DB-BD31-4B8C-83A1-F6EECF244321}">
                  <p14:modId xmlns:p14="http://schemas.microsoft.com/office/powerpoint/2010/main" val="4232161065"/>
                </p:ext>
              </p:extLst>
            </p:nvPr>
          </p:nvGraphicFramePr>
          <p:xfrm>
            <a:off x="720903" y="1978306"/>
            <a:ext cx="1656537" cy="241496"/>
          </p:xfrm>
          <a:graphic>
            <a:graphicData uri="http://schemas.openxmlformats.org/presentationml/2006/ole">
              <mc:AlternateContent xmlns:mc="http://schemas.openxmlformats.org/markup-compatibility/2006">
                <mc:Choice xmlns:v="urn:schemas-microsoft-com:vml" Requires="v">
                  <p:oleObj spid="_x0000_s79597" name="Формула" r:id="rId7" imgW="1790640" imgH="266400" progId="Equation.3">
                    <p:embed/>
                  </p:oleObj>
                </mc:Choice>
                <mc:Fallback>
                  <p:oleObj name="Формула" r:id="rId7" imgW="1790640" imgH="266400" progId="Equation.3">
                    <p:embed/>
                    <p:pic>
                      <p:nvPicPr>
                        <p:cNvPr id="0" name="Object 15"/>
                        <p:cNvPicPr>
                          <a:picLocks noChangeAspect="1" noChangeArrowheads="1"/>
                        </p:cNvPicPr>
                        <p:nvPr/>
                      </p:nvPicPr>
                      <p:blipFill>
                        <a:blip r:embed="rId8"/>
                        <a:srcRect/>
                        <a:stretch>
                          <a:fillRect/>
                        </a:stretch>
                      </p:blipFill>
                      <p:spPr bwMode="auto">
                        <a:xfrm>
                          <a:off x="720903" y="1978306"/>
                          <a:ext cx="1656537" cy="241496"/>
                        </a:xfrm>
                        <a:prstGeom prst="rect">
                          <a:avLst/>
                        </a:prstGeom>
                        <a:noFill/>
                      </p:spPr>
                    </p:pic>
                  </p:oleObj>
                </mc:Fallback>
              </mc:AlternateContent>
            </a:graphicData>
          </a:graphic>
        </p:graphicFrame>
        <p:graphicFrame>
          <p:nvGraphicFramePr>
            <p:cNvPr id="34" name="Объект 33"/>
            <p:cNvGraphicFramePr>
              <a:graphicFrameLocks noChangeAspect="1"/>
            </p:cNvGraphicFramePr>
            <p:nvPr>
              <p:extLst>
                <p:ext uri="{D42A27DB-BD31-4B8C-83A1-F6EECF244321}">
                  <p14:modId xmlns:p14="http://schemas.microsoft.com/office/powerpoint/2010/main" val="997556602"/>
                </p:ext>
              </p:extLst>
            </p:nvPr>
          </p:nvGraphicFramePr>
          <p:xfrm>
            <a:off x="709575" y="2128921"/>
            <a:ext cx="723900" cy="266700"/>
          </p:xfrm>
          <a:graphic>
            <a:graphicData uri="http://schemas.openxmlformats.org/presentationml/2006/ole">
              <mc:AlternateContent xmlns:mc="http://schemas.openxmlformats.org/markup-compatibility/2006">
                <mc:Choice xmlns:v="urn:schemas-microsoft-com:vml" Requires="v">
                  <p:oleObj spid="_x0000_s79598" name="Формула" r:id="rId9" imgW="647700" imgH="241300" progId="Equation.3">
                    <p:embed/>
                  </p:oleObj>
                </mc:Choice>
                <mc:Fallback>
                  <p:oleObj name="Формула" r:id="rId9" imgW="647700" imgH="241300" progId="Equation.3">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575" y="2128921"/>
                          <a:ext cx="723900"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7"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9" name="Rectangle 8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118" name="Группа 117"/>
          <p:cNvGrpSpPr/>
          <p:nvPr/>
        </p:nvGrpSpPr>
        <p:grpSpPr>
          <a:xfrm>
            <a:off x="3133725" y="3424446"/>
            <a:ext cx="2876549" cy="2171700"/>
            <a:chOff x="0" y="0"/>
            <a:chExt cx="2876958" cy="2171700"/>
          </a:xfrm>
        </p:grpSpPr>
        <p:sp>
          <p:nvSpPr>
            <p:cNvPr id="119" name="Text Box 4"/>
            <p:cNvSpPr txBox="1">
              <a:spLocks noChangeArrowheads="1"/>
            </p:cNvSpPr>
            <p:nvPr/>
          </p:nvSpPr>
          <p:spPr bwMode="auto">
            <a:xfrm>
              <a:off x="1738364" y="140677"/>
              <a:ext cx="752956" cy="2108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FATIGUE</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120" name="Text Box 6"/>
            <p:cNvSpPr txBox="1">
              <a:spLocks noChangeArrowheads="1"/>
            </p:cNvSpPr>
            <p:nvPr/>
          </p:nvSpPr>
          <p:spPr bwMode="auto">
            <a:xfrm>
              <a:off x="1176538" y="512023"/>
              <a:ext cx="211412" cy="2324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e</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1" name="Text Box 7"/>
            <p:cNvSpPr txBox="1">
              <a:spLocks noChangeArrowheads="1"/>
            </p:cNvSpPr>
            <p:nvPr/>
          </p:nvSpPr>
          <p:spPr bwMode="auto">
            <a:xfrm>
              <a:off x="1163846" y="3618"/>
              <a:ext cx="211412" cy="2324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2" name="Text Box 8"/>
            <p:cNvSpPr txBox="1">
              <a:spLocks noChangeArrowheads="1"/>
            </p:cNvSpPr>
            <p:nvPr/>
          </p:nvSpPr>
          <p:spPr bwMode="auto">
            <a:xfrm>
              <a:off x="2640424" y="882407"/>
              <a:ext cx="211412" cy="2324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h</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3" name="Text Box 9"/>
            <p:cNvSpPr txBox="1">
              <a:spLocks noChangeArrowheads="1"/>
            </p:cNvSpPr>
            <p:nvPr/>
          </p:nvSpPr>
          <p:spPr bwMode="auto">
            <a:xfrm>
              <a:off x="2300542" y="1160585"/>
              <a:ext cx="462821" cy="2400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e</a:t>
              </a: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/α</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DV</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4" name="Text Box 10"/>
            <p:cNvSpPr txBox="1">
              <a:spLocks noChangeArrowheads="1"/>
            </p:cNvSpPr>
            <p:nvPr/>
          </p:nvSpPr>
          <p:spPr bwMode="auto">
            <a:xfrm>
              <a:off x="1143660" y="1452872"/>
              <a:ext cx="211412" cy="2324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a:t>
              </a: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e</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5" name="Text Box 11"/>
            <p:cNvSpPr txBox="1">
              <a:spLocks noChangeArrowheads="1"/>
            </p:cNvSpPr>
            <p:nvPr/>
          </p:nvSpPr>
          <p:spPr bwMode="auto">
            <a:xfrm>
              <a:off x="1417257" y="355753"/>
              <a:ext cx="140941" cy="1885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A</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6" name="Text Box 12"/>
            <p:cNvSpPr txBox="1">
              <a:spLocks noChangeArrowheads="1"/>
            </p:cNvSpPr>
            <p:nvPr/>
          </p:nvSpPr>
          <p:spPr bwMode="auto">
            <a:xfrm>
              <a:off x="1735192" y="845389"/>
              <a:ext cx="150464" cy="200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1" u="none" strike="noStrike" kern="0" cap="none" spc="0" normalizeH="0" baseline="0" noProof="0">
                  <a:ln>
                    <a:noFill/>
                  </a:ln>
                  <a:solidFill>
                    <a:sysClr val="windowText" lastClr="000000"/>
                  </a:solidFill>
                  <a:effectLst/>
                  <a:uLnTx/>
                  <a:uFillTx/>
                  <a:latin typeface="Times New Roman"/>
                  <a:ea typeface="Calibri"/>
                  <a:cs typeface="Times New Roman"/>
                </a:rPr>
                <a:t>B</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127" name="Text Box 14"/>
            <p:cNvSpPr txBox="1">
              <a:spLocks noChangeArrowheads="1"/>
            </p:cNvSpPr>
            <p:nvPr/>
          </p:nvSpPr>
          <p:spPr bwMode="auto">
            <a:xfrm>
              <a:off x="2004646" y="542611"/>
              <a:ext cx="872312" cy="2419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a</a:t>
              </a:r>
              <a:r>
                <a:rPr kumimoji="0" lang="en-US" sz="1200" b="0" i="0" u="none" strike="noStrike" kern="0" cap="none" spc="0" normalizeH="0" baseline="-25000" noProof="0" dirty="0">
                  <a:ln>
                    <a:noFill/>
                  </a:ln>
                  <a:solidFill>
                    <a:sysClr val="windowText" lastClr="000000"/>
                  </a:solidFill>
                  <a:effectLst/>
                  <a:uLnTx/>
                  <a:uFillTx/>
                  <a:latin typeface="Times New Roman"/>
                  <a:ea typeface="Calibri"/>
                  <a:cs typeface="Times New Roman"/>
                </a:rPr>
                <a:t> </a:t>
              </a:r>
              <a:r>
                <a:rPr kumimoji="0" lang="en-US" sz="1200" b="0" i="0" u="none" strike="noStrike" kern="0" cap="none" spc="0" normalizeH="0" baseline="0" noProof="0" dirty="0">
                  <a:ln>
                    <a:noFill/>
                  </a:ln>
                  <a:solidFill>
                    <a:sysClr val="windowText" lastClr="000000"/>
                  </a:solidFill>
                  <a:effectLst/>
                  <a:uLnTx/>
                  <a:uFillTx/>
                  <a:latin typeface="Times New Roman"/>
                  <a:ea typeface="Calibri"/>
                  <a:cs typeface="Times New Roman"/>
                </a:rPr>
                <a:t>= </a:t>
              </a: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e </a:t>
              </a:r>
              <a:r>
                <a:rPr kumimoji="0" lang="en-US" sz="1200" b="0" i="1" u="none" strike="noStrike" kern="0" cap="none" spc="0" normalizeH="0" baseline="0" noProof="0" dirty="0">
                  <a:ln>
                    <a:noFill/>
                  </a:ln>
                  <a:solidFill>
                    <a:sysClr val="windowText" lastClr="000000"/>
                  </a:solidFill>
                  <a:effectLst/>
                  <a:uLnTx/>
                  <a:uFillTx/>
                  <a:latin typeface="Times New Roman"/>
                  <a:ea typeface="Calibri"/>
                  <a:cs typeface="Times New Roman"/>
                </a:rPr>
                <a:t>- α</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DV</a:t>
              </a:r>
              <a:r>
                <a:rPr kumimoji="0" lang="ru-RU" sz="1200" b="0" i="1" u="none" strike="noStrike" kern="0" cap="none" spc="0" normalizeH="0" baseline="0" noProof="0" dirty="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dirty="0">
                  <a:ln>
                    <a:noFill/>
                  </a:ln>
                  <a:solidFill>
                    <a:sysClr val="windowText" lastClr="000000"/>
                  </a:solidFill>
                  <a:effectLst/>
                  <a:uLnTx/>
                  <a:uFillTx/>
                  <a:latin typeface="Times New Roman"/>
                  <a:ea typeface="Calibri"/>
                  <a:cs typeface="Times New Roman"/>
                </a:rPr>
                <a:t>h</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0" u="none" strike="noStrike" kern="0" cap="none" spc="0" normalizeH="0" baseline="0" noProof="0" dirty="0">
                  <a:ln>
                    <a:noFill/>
                  </a:ln>
                  <a:solidFill>
                    <a:sysClr val="windowText" lastClr="000000"/>
                  </a:solidFill>
                  <a:effectLst/>
                  <a:uLnTx/>
                  <a:uFillTx/>
                  <a:latin typeface="Times New Roman"/>
                  <a:ea typeface="Calibri"/>
                  <a:cs typeface="Times New Roman"/>
                </a:rPr>
                <a:t> </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28" name="Text Box 15"/>
            <p:cNvSpPr txBox="1">
              <a:spLocks noChangeArrowheads="1"/>
            </p:cNvSpPr>
            <p:nvPr/>
          </p:nvSpPr>
          <p:spPr bwMode="auto">
            <a:xfrm>
              <a:off x="1989573" y="1472084"/>
              <a:ext cx="872312" cy="2419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ru-RU" sz="1200" b="0" i="1" u="none" strike="noStrike" kern="0" cap="none" spc="0" normalizeH="0" baseline="0" noProof="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a:ln>
                    <a:noFill/>
                  </a:ln>
                  <a:solidFill>
                    <a:sysClr val="windowText" lastClr="000000"/>
                  </a:solidFill>
                  <a:effectLst/>
                  <a:uLnTx/>
                  <a:uFillTx/>
                  <a:latin typeface="Times New Roman"/>
                  <a:ea typeface="Calibri"/>
                  <a:cs typeface="Times New Roman"/>
                </a:rPr>
                <a:t>a</a:t>
              </a:r>
              <a:r>
                <a:rPr kumimoji="0" lang="en-US" sz="1200" b="0" i="0" u="none" strike="noStrike" kern="0" cap="none" spc="0" normalizeH="0" baseline="-25000" noProof="0">
                  <a:ln>
                    <a:noFill/>
                  </a:ln>
                  <a:solidFill>
                    <a:sysClr val="windowText" lastClr="000000"/>
                  </a:solidFill>
                  <a:effectLst/>
                  <a:uLnTx/>
                  <a:uFillTx/>
                  <a:latin typeface="Times New Roman"/>
                  <a:ea typeface="Calibri"/>
                  <a:cs typeface="Times New Roman"/>
                </a:rPr>
                <a:t> </a:t>
              </a: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 </a:t>
              </a:r>
              <a:r>
                <a:rPr kumimoji="0" lang="en-US" sz="1200" b="0" i="1" u="none" strike="noStrike" kern="0" cap="none" spc="0" normalizeH="0" baseline="0" noProof="0">
                  <a:ln>
                    <a:noFill/>
                  </a:ln>
                  <a:solidFill>
                    <a:sysClr val="windowText" lastClr="000000"/>
                  </a:solidFill>
                  <a:effectLst/>
                  <a:uLnTx/>
                  <a:uFillTx/>
                  <a:latin typeface="Times New Roman"/>
                  <a:ea typeface="Calibri"/>
                  <a:cs typeface="Times New Roman"/>
                </a:rPr>
                <a:t>α</a:t>
              </a:r>
              <a:r>
                <a:rPr kumimoji="0" lang="en-US" sz="1200" b="0" i="1" u="none" strike="noStrike" kern="0" cap="none" spc="0" normalizeH="0" baseline="-25000" noProof="0">
                  <a:ln>
                    <a:noFill/>
                  </a:ln>
                  <a:solidFill>
                    <a:sysClr val="windowText" lastClr="000000"/>
                  </a:solidFill>
                  <a:effectLst/>
                  <a:uLnTx/>
                  <a:uFillTx/>
                  <a:latin typeface="Times New Roman"/>
                  <a:ea typeface="Calibri"/>
                  <a:cs typeface="Times New Roman"/>
                </a:rPr>
                <a:t>DV</a:t>
              </a:r>
              <a:r>
                <a:rPr kumimoji="0" lang="ru-RU" sz="1200" b="0" i="1" u="none" strike="noStrike" kern="0" cap="none" spc="0" normalizeH="0" baseline="0" noProof="0">
                  <a:ln>
                    <a:noFill/>
                  </a:ln>
                  <a:solidFill>
                    <a:sysClr val="windowText" lastClr="000000"/>
                  </a:solidFill>
                  <a:effectLst/>
                  <a:uLnTx/>
                  <a:uFillTx/>
                  <a:latin typeface="Times New Roman"/>
                  <a:ea typeface="Calibri"/>
                  <a:cs typeface="Times New Roman"/>
                </a:rPr>
                <a:t>σ</a:t>
              </a:r>
              <a:r>
                <a:rPr kumimoji="0" lang="en-US" sz="1200" b="0" i="1" u="none" strike="noStrike" kern="0" cap="none" spc="0" normalizeH="0" baseline="-25000" noProof="0">
                  <a:ln>
                    <a:noFill/>
                  </a:ln>
                  <a:solidFill>
                    <a:sysClr val="windowText" lastClr="000000"/>
                  </a:solidFill>
                  <a:effectLst/>
                  <a:uLnTx/>
                  <a:uFillTx/>
                  <a:latin typeface="Times New Roman"/>
                  <a:ea typeface="Calibri"/>
                  <a:cs typeface="Times New Roman"/>
                </a:rPr>
                <a:t>h </a:t>
              </a:r>
              <a:r>
                <a:rPr kumimoji="0" lang="en-US" sz="1200" b="0" i="1" u="none" strike="noStrike" kern="0" cap="none" spc="0" normalizeH="0" baseline="0" noProof="0">
                  <a:ln>
                    <a:noFill/>
                  </a:ln>
                  <a:solidFill>
                    <a:sysClr val="windowText" lastClr="000000"/>
                  </a:solidFill>
                  <a:effectLst/>
                  <a:uLnTx/>
                  <a:uFillTx/>
                  <a:latin typeface="Times New Roman"/>
                  <a:ea typeface="Calibri"/>
                  <a:cs typeface="Times New Roman"/>
                </a:rPr>
                <a:t>-</a:t>
              </a: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 </a:t>
              </a:r>
              <a:r>
                <a:rPr kumimoji="0" lang="ru-RU" sz="1200" b="0" i="1" u="none" strike="noStrike" kern="0" cap="none" spc="0" normalizeH="0" baseline="0" noProof="0">
                  <a:ln>
                    <a:noFill/>
                  </a:ln>
                  <a:solidFill>
                    <a:sysClr val="windowText" lastClr="000000"/>
                  </a:solidFill>
                  <a:effectLst/>
                  <a:uLnTx/>
                  <a:uFillTx/>
                  <a:latin typeface="Times New Roman"/>
                  <a:ea typeface="Calibri"/>
                  <a:cs typeface="Times New Roman"/>
                </a:rPr>
                <a:t>τ</a:t>
              </a:r>
              <a:r>
                <a:rPr kumimoji="0" lang="en-US" sz="1200" b="0" i="1" u="none" strike="noStrike" kern="0" cap="none" spc="0" normalizeH="0" baseline="-25000" noProof="0">
                  <a:ln>
                    <a:noFill/>
                  </a:ln>
                  <a:solidFill>
                    <a:sysClr val="windowText" lastClr="000000"/>
                  </a:solidFill>
                  <a:effectLst/>
                  <a:uLnTx/>
                  <a:uFillTx/>
                  <a:latin typeface="Times New Roman"/>
                  <a:ea typeface="Calibri"/>
                  <a:cs typeface="Times New Roman"/>
                </a:rPr>
                <a:t>e</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cxnSp>
          <p:nvCxnSpPr>
            <p:cNvPr id="129" name="Line 16"/>
            <p:cNvCxnSpPr/>
            <p:nvPr/>
          </p:nvCxnSpPr>
          <p:spPr bwMode="auto">
            <a:xfrm flipH="1" flipV="1">
              <a:off x="1808703" y="1441939"/>
              <a:ext cx="156178" cy="139065"/>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cxnSp>
        <p:cxnSp>
          <p:nvCxnSpPr>
            <p:cNvPr id="130" name="Line 17"/>
            <p:cNvCxnSpPr/>
            <p:nvPr/>
          </p:nvCxnSpPr>
          <p:spPr bwMode="auto">
            <a:xfrm flipH="1">
              <a:off x="1798655" y="668215"/>
              <a:ext cx="165701" cy="127635"/>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cxnSp>
        <p:cxnSp>
          <p:nvCxnSpPr>
            <p:cNvPr id="131" name="Line 19"/>
            <p:cNvCxnSpPr/>
            <p:nvPr/>
          </p:nvCxnSpPr>
          <p:spPr bwMode="auto">
            <a:xfrm>
              <a:off x="0" y="1140488"/>
              <a:ext cx="2856917" cy="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cxnSp>
        <p:cxnSp>
          <p:nvCxnSpPr>
            <p:cNvPr id="132" name="Line 20"/>
            <p:cNvCxnSpPr/>
            <p:nvPr/>
          </p:nvCxnSpPr>
          <p:spPr bwMode="auto">
            <a:xfrm flipV="1">
              <a:off x="1371600" y="0"/>
              <a:ext cx="0" cy="217170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cxnSp>
        <p:cxnSp>
          <p:nvCxnSpPr>
            <p:cNvPr id="133" name="Line 21"/>
            <p:cNvCxnSpPr/>
            <p:nvPr/>
          </p:nvCxnSpPr>
          <p:spPr bwMode="auto">
            <a:xfrm>
              <a:off x="572756" y="115556"/>
              <a:ext cx="1828427" cy="10287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34" name="Line 22"/>
            <p:cNvCxnSpPr/>
            <p:nvPr/>
          </p:nvCxnSpPr>
          <p:spPr bwMode="auto">
            <a:xfrm flipH="1">
              <a:off x="572756" y="1140488"/>
              <a:ext cx="1828427" cy="9144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135" name="Oval 23"/>
            <p:cNvSpPr>
              <a:spLocks noChangeArrowheads="1"/>
            </p:cNvSpPr>
            <p:nvPr/>
          </p:nvSpPr>
          <p:spPr bwMode="auto">
            <a:xfrm>
              <a:off x="1341455" y="537587"/>
              <a:ext cx="53964" cy="539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136" name="Oval 24"/>
            <p:cNvSpPr>
              <a:spLocks noChangeArrowheads="1"/>
            </p:cNvSpPr>
            <p:nvPr/>
          </p:nvSpPr>
          <p:spPr bwMode="auto">
            <a:xfrm>
              <a:off x="1884065" y="839037"/>
              <a:ext cx="53964" cy="539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137" name="Text Box 4"/>
            <p:cNvSpPr txBox="1">
              <a:spLocks noChangeArrowheads="1"/>
            </p:cNvSpPr>
            <p:nvPr/>
          </p:nvSpPr>
          <p:spPr bwMode="auto">
            <a:xfrm>
              <a:off x="1733340" y="1889090"/>
              <a:ext cx="752956" cy="2108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FATIGUE</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138" name="Text Box 4"/>
            <p:cNvSpPr txBox="1">
              <a:spLocks noChangeArrowheads="1"/>
            </p:cNvSpPr>
            <p:nvPr/>
          </p:nvSpPr>
          <p:spPr bwMode="auto">
            <a:xfrm>
              <a:off x="30145" y="592853"/>
              <a:ext cx="989128" cy="2108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NO FATIGUE</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139" name="Text Box 4"/>
            <p:cNvSpPr txBox="1">
              <a:spLocks noChangeArrowheads="1"/>
            </p:cNvSpPr>
            <p:nvPr/>
          </p:nvSpPr>
          <p:spPr bwMode="auto">
            <a:xfrm>
              <a:off x="30145" y="1487156"/>
              <a:ext cx="989128" cy="2108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a:ea typeface="Calibri"/>
                  <a:cs typeface="Times New Roman"/>
                </a:rPr>
                <a:t>NO FATIGUE</a:t>
              </a:r>
              <a:endParaRPr kumimoji="0" lang="ru-RU"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grpSp>
      <p:sp>
        <p:nvSpPr>
          <p:cNvPr id="140" name="Text Box 12"/>
          <p:cNvSpPr txBox="1">
            <a:spLocks noChangeArrowheads="1"/>
          </p:cNvSpPr>
          <p:nvPr/>
        </p:nvSpPr>
        <p:spPr bwMode="auto">
          <a:xfrm>
            <a:off x="3819572" y="5794929"/>
            <a:ext cx="1632597" cy="25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en-US" altLang="ru-RU" sz="1200" dirty="0"/>
              <a:t>The Dang Van diagram</a:t>
            </a:r>
            <a:endParaRPr lang="ru-RU" altLang="ru-RU" sz="1200" dirty="0"/>
          </a:p>
        </p:txBody>
      </p:sp>
    </p:spTree>
    <p:extLst>
      <p:ext uri="{BB962C8B-B14F-4D97-AF65-F5344CB8AC3E}">
        <p14:creationId xmlns:p14="http://schemas.microsoft.com/office/powerpoint/2010/main" val="40128621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Группа 81"/>
          <p:cNvGrpSpPr/>
          <p:nvPr/>
        </p:nvGrpSpPr>
        <p:grpSpPr>
          <a:xfrm>
            <a:off x="2663277" y="4744615"/>
            <a:ext cx="3817445" cy="1772920"/>
            <a:chOff x="0" y="0"/>
            <a:chExt cx="3817773" cy="1773534"/>
          </a:xfrm>
        </p:grpSpPr>
        <p:pic>
          <p:nvPicPr>
            <p:cNvPr id="83" name="Picture 3" descr="hppscan5"/>
            <p:cNvPicPr>
              <a:picLocks noChangeAspect="1"/>
            </p:cNvPicPr>
            <p:nvPr/>
          </p:nvPicPr>
          <p:blipFill>
            <a:blip r:embed="rId3">
              <a:lum bright="-40000" contrast="60000"/>
              <a:extLst>
                <a:ext uri="{28A0092B-C50C-407E-A947-70E740481C1C}">
                  <a14:useLocalDpi xmlns:a14="http://schemas.microsoft.com/office/drawing/2010/main" val="0"/>
                </a:ext>
              </a:extLst>
            </a:blip>
            <a:srcRect l="19411" t="7222" r="17003" b="71658"/>
            <a:stretch>
              <a:fillRect/>
            </a:stretch>
          </p:blipFill>
          <p:spPr bwMode="auto">
            <a:xfrm>
              <a:off x="0" y="0"/>
              <a:ext cx="3773156" cy="177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Надпись 2"/>
            <p:cNvSpPr txBox="1">
              <a:spLocks noChangeArrowheads="1"/>
            </p:cNvSpPr>
            <p:nvPr/>
          </p:nvSpPr>
          <p:spPr bwMode="auto">
            <a:xfrm>
              <a:off x="1046643" y="183522"/>
              <a:ext cx="46482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nSpc>
                  <a:spcPct val="115000"/>
                </a:lnSpc>
                <a:spcAft>
                  <a:spcPts val="1000"/>
                </a:spcAft>
              </a:pPr>
              <a:r>
                <a:rPr lang="ru-RU" sz="1200" i="1" dirty="0">
                  <a:effectLst/>
                  <a:latin typeface="Times New Roman"/>
                  <a:ea typeface="Calibri"/>
                  <a:cs typeface="Times New Roman"/>
                </a:rPr>
                <a:t>τ</a:t>
              </a:r>
              <a:r>
                <a:rPr lang="en-US" sz="1200" i="1" baseline="-25000" dirty="0">
                  <a:effectLst/>
                  <a:latin typeface="Times New Roman"/>
                  <a:ea typeface="Calibri"/>
                  <a:cs typeface="Times New Roman"/>
                </a:rPr>
                <a:t>e</a:t>
              </a:r>
              <a:endParaRPr lang="ru-RU" sz="1100" dirty="0">
                <a:effectLst/>
                <a:latin typeface="Calibri"/>
                <a:ea typeface="Calibri"/>
                <a:cs typeface="Times New Roman"/>
              </a:endParaRPr>
            </a:p>
          </p:txBody>
        </p:sp>
        <p:sp>
          <p:nvSpPr>
            <p:cNvPr id="85" name="Надпись 2"/>
            <p:cNvSpPr txBox="1">
              <a:spLocks noChangeArrowheads="1"/>
            </p:cNvSpPr>
            <p:nvPr/>
          </p:nvSpPr>
          <p:spPr bwMode="auto">
            <a:xfrm>
              <a:off x="882681" y="0"/>
              <a:ext cx="391795"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ru-RU" sz="1200" i="1" dirty="0">
                  <a:effectLst/>
                  <a:latin typeface="Times New Roman"/>
                  <a:ea typeface="Calibri"/>
                  <a:cs typeface="Times New Roman"/>
                </a:rPr>
                <a:t>τ</a:t>
              </a:r>
              <a:r>
                <a:rPr lang="en-US" sz="1200" i="1" baseline="-25000" dirty="0">
                  <a:effectLst/>
                  <a:latin typeface="Times New Roman"/>
                  <a:ea typeface="Calibri"/>
                  <a:cs typeface="Times New Roman"/>
                </a:rPr>
                <a:t>a</a:t>
              </a:r>
              <a:endParaRPr lang="ru-RU" sz="1100" dirty="0">
                <a:effectLst/>
                <a:latin typeface="Calibri"/>
                <a:ea typeface="Calibri"/>
                <a:cs typeface="Times New Roman"/>
              </a:endParaRPr>
            </a:p>
          </p:txBody>
        </p:sp>
        <p:sp>
          <p:nvSpPr>
            <p:cNvPr id="86" name="Надпись 2"/>
            <p:cNvSpPr txBox="1">
              <a:spLocks noChangeArrowheads="1"/>
            </p:cNvSpPr>
            <p:nvPr/>
          </p:nvSpPr>
          <p:spPr bwMode="auto">
            <a:xfrm>
              <a:off x="1081026" y="1034980"/>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O</a:t>
              </a:r>
              <a:endParaRPr lang="ru-RU" sz="1100" dirty="0">
                <a:effectLst/>
                <a:latin typeface="Calibri"/>
                <a:ea typeface="Calibri"/>
                <a:cs typeface="Times New Roman"/>
              </a:endParaRPr>
            </a:p>
          </p:txBody>
        </p:sp>
        <p:sp>
          <p:nvSpPr>
            <p:cNvPr id="87" name="Надпись 2"/>
            <p:cNvSpPr txBox="1">
              <a:spLocks noChangeArrowheads="1"/>
            </p:cNvSpPr>
            <p:nvPr/>
          </p:nvSpPr>
          <p:spPr bwMode="auto">
            <a:xfrm>
              <a:off x="149939" y="596823"/>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D</a:t>
              </a:r>
              <a:endParaRPr lang="ru-RU" sz="1100" dirty="0">
                <a:effectLst/>
                <a:latin typeface="Calibri"/>
                <a:ea typeface="Calibri"/>
                <a:cs typeface="Times New Roman"/>
              </a:endParaRPr>
            </a:p>
          </p:txBody>
        </p:sp>
        <p:sp>
          <p:nvSpPr>
            <p:cNvPr id="88" name="Надпись 2"/>
            <p:cNvSpPr txBox="1">
              <a:spLocks noChangeArrowheads="1"/>
            </p:cNvSpPr>
            <p:nvPr/>
          </p:nvSpPr>
          <p:spPr bwMode="auto">
            <a:xfrm>
              <a:off x="924448" y="678264"/>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C</a:t>
              </a:r>
              <a:endParaRPr lang="ru-RU" sz="1100">
                <a:effectLst/>
                <a:latin typeface="Calibri"/>
                <a:ea typeface="Calibri"/>
                <a:cs typeface="Times New Roman"/>
              </a:endParaRPr>
            </a:p>
          </p:txBody>
        </p:sp>
        <p:sp>
          <p:nvSpPr>
            <p:cNvPr id="89" name="Надпись 2"/>
            <p:cNvSpPr txBox="1">
              <a:spLocks noChangeArrowheads="1"/>
            </p:cNvSpPr>
            <p:nvPr/>
          </p:nvSpPr>
          <p:spPr bwMode="auto">
            <a:xfrm>
              <a:off x="427055" y="289029"/>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B</a:t>
              </a:r>
              <a:endParaRPr lang="ru-RU" sz="1100" dirty="0">
                <a:effectLst/>
                <a:latin typeface="Calibri"/>
                <a:ea typeface="Calibri"/>
                <a:cs typeface="Times New Roman"/>
              </a:endParaRPr>
            </a:p>
          </p:txBody>
        </p:sp>
        <p:sp>
          <p:nvSpPr>
            <p:cNvPr id="90" name="Надпись 2"/>
            <p:cNvSpPr txBox="1">
              <a:spLocks noChangeArrowheads="1"/>
            </p:cNvSpPr>
            <p:nvPr/>
          </p:nvSpPr>
          <p:spPr bwMode="auto">
            <a:xfrm>
              <a:off x="1577591" y="692018"/>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dirty="0">
                  <a:effectLst/>
                  <a:latin typeface="Times New Roman"/>
                  <a:ea typeface="Calibri"/>
                  <a:cs typeface="Times New Roman"/>
                </a:rPr>
                <a:t>A</a:t>
              </a:r>
              <a:endParaRPr lang="ru-RU" sz="1100" dirty="0">
                <a:effectLst/>
                <a:latin typeface="Calibri"/>
                <a:ea typeface="Calibri"/>
                <a:cs typeface="Times New Roman"/>
              </a:endParaRPr>
            </a:p>
          </p:txBody>
        </p:sp>
        <p:sp>
          <p:nvSpPr>
            <p:cNvPr id="91" name="Надпись 2"/>
            <p:cNvSpPr txBox="1">
              <a:spLocks noChangeArrowheads="1"/>
            </p:cNvSpPr>
            <p:nvPr/>
          </p:nvSpPr>
          <p:spPr bwMode="auto">
            <a:xfrm>
              <a:off x="1902065" y="939784"/>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err="1">
                  <a:effectLst/>
                  <a:latin typeface="Times New Roman"/>
                  <a:ea typeface="Calibri"/>
                  <a:cs typeface="Times New Roman"/>
                </a:rPr>
                <a:t>τ</a:t>
              </a:r>
              <a:r>
                <a:rPr lang="en-US" sz="1200" i="1" baseline="-25000" dirty="0" err="1">
                  <a:effectLst/>
                  <a:latin typeface="Times New Roman"/>
                  <a:ea typeface="Calibri"/>
                  <a:cs typeface="Times New Roman"/>
                </a:rPr>
                <a:t>a</a:t>
              </a:r>
              <a:endParaRPr lang="ru-RU" sz="1100" dirty="0">
                <a:effectLst/>
                <a:latin typeface="Calibri"/>
                <a:ea typeface="Calibri"/>
                <a:cs typeface="Times New Roman"/>
              </a:endParaRPr>
            </a:p>
          </p:txBody>
        </p:sp>
        <p:sp>
          <p:nvSpPr>
            <p:cNvPr id="92" name="Надпись 2"/>
            <p:cNvSpPr txBox="1">
              <a:spLocks noChangeArrowheads="1"/>
            </p:cNvSpPr>
            <p:nvPr/>
          </p:nvSpPr>
          <p:spPr bwMode="auto">
            <a:xfrm>
              <a:off x="1258708" y="1184124"/>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err="1">
                  <a:effectLst/>
                  <a:latin typeface="Times New Roman"/>
                  <a:ea typeface="Calibri"/>
                  <a:cs typeface="Times New Roman"/>
                </a:rPr>
                <a:t>σ</a:t>
              </a:r>
              <a:r>
                <a:rPr lang="en-US" sz="1200" i="1" baseline="-25000" dirty="0" err="1">
                  <a:effectLst/>
                  <a:latin typeface="Times New Roman"/>
                  <a:ea typeface="Calibri"/>
                  <a:cs typeface="Times New Roman"/>
                </a:rPr>
                <a:t>h</a:t>
              </a:r>
              <a:endParaRPr lang="ru-RU" sz="1100" dirty="0">
                <a:effectLst/>
                <a:latin typeface="Calibri"/>
                <a:ea typeface="Calibri"/>
                <a:cs typeface="Times New Roman"/>
              </a:endParaRPr>
            </a:p>
          </p:txBody>
        </p:sp>
        <p:sp>
          <p:nvSpPr>
            <p:cNvPr id="93" name="Надпись 2"/>
            <p:cNvSpPr txBox="1">
              <a:spLocks noChangeArrowheads="1"/>
            </p:cNvSpPr>
            <p:nvPr/>
          </p:nvSpPr>
          <p:spPr bwMode="auto">
            <a:xfrm>
              <a:off x="3419628" y="1190466"/>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err="1">
                  <a:effectLst/>
                  <a:latin typeface="Times New Roman"/>
                  <a:ea typeface="Calibri"/>
                  <a:cs typeface="Times New Roman"/>
                </a:rPr>
                <a:t>σ</a:t>
              </a:r>
              <a:r>
                <a:rPr lang="en-US" sz="1200" i="1" baseline="-25000" dirty="0" err="1">
                  <a:effectLst/>
                  <a:latin typeface="Times New Roman"/>
                  <a:ea typeface="Calibri"/>
                  <a:cs typeface="Times New Roman"/>
                </a:rPr>
                <a:t>h</a:t>
              </a:r>
              <a:endParaRPr lang="ru-RU" sz="1100" dirty="0">
                <a:effectLst/>
                <a:latin typeface="Calibri"/>
                <a:ea typeface="Calibri"/>
                <a:cs typeface="Times New Roman"/>
              </a:endParaRPr>
            </a:p>
          </p:txBody>
        </p:sp>
        <p:sp>
          <p:nvSpPr>
            <p:cNvPr id="94" name="Надпись 2"/>
            <p:cNvSpPr txBox="1">
              <a:spLocks noChangeArrowheads="1"/>
            </p:cNvSpPr>
            <p:nvPr/>
          </p:nvSpPr>
          <p:spPr bwMode="auto">
            <a:xfrm>
              <a:off x="1248135" y="560598"/>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a:effectLst/>
                  <a:latin typeface="Times New Roman"/>
                  <a:ea typeface="Calibri"/>
                  <a:cs typeface="Times New Roman"/>
                </a:rPr>
                <a:t>φ</a:t>
              </a:r>
              <a:endParaRPr lang="ru-RU" sz="1100" dirty="0">
                <a:effectLst/>
                <a:latin typeface="Calibri"/>
                <a:ea typeface="Calibri"/>
                <a:cs typeface="Times New Roman"/>
              </a:endParaRPr>
            </a:p>
          </p:txBody>
        </p:sp>
        <p:sp>
          <p:nvSpPr>
            <p:cNvPr id="95" name="Надпись 2"/>
            <p:cNvSpPr txBox="1">
              <a:spLocks noChangeArrowheads="1"/>
            </p:cNvSpPr>
            <p:nvPr/>
          </p:nvSpPr>
          <p:spPr bwMode="auto">
            <a:xfrm>
              <a:off x="2746430" y="848296"/>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a:effectLst/>
                  <a:latin typeface="Times New Roman"/>
                  <a:ea typeface="Calibri"/>
                  <a:cs typeface="Times New Roman"/>
                </a:rPr>
                <a:t>φ</a:t>
              </a:r>
              <a:endParaRPr lang="ru-RU" sz="1100">
                <a:effectLst/>
                <a:latin typeface="Calibri"/>
                <a:ea typeface="Calibri"/>
                <a:cs typeface="Times New Roman"/>
              </a:endParaRPr>
            </a:p>
          </p:txBody>
        </p:sp>
        <p:sp>
          <p:nvSpPr>
            <p:cNvPr id="96" name="Надпись 2"/>
            <p:cNvSpPr txBox="1">
              <a:spLocks noChangeArrowheads="1"/>
            </p:cNvSpPr>
            <p:nvPr/>
          </p:nvSpPr>
          <p:spPr bwMode="auto">
            <a:xfrm>
              <a:off x="2978287" y="1248910"/>
              <a:ext cx="54800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i="1" dirty="0" err="1">
                  <a:effectLst/>
                  <a:latin typeface="Times New Roman"/>
                  <a:ea typeface="Calibri"/>
                  <a:cs typeface="Times New Roman"/>
                </a:rPr>
                <a:t>τ</a:t>
              </a:r>
              <a:r>
                <a:rPr lang="en-US" sz="1200" i="1" baseline="-25000" dirty="0" err="1">
                  <a:effectLst/>
                  <a:latin typeface="Times New Roman"/>
                  <a:ea typeface="Calibri"/>
                  <a:cs typeface="Times New Roman"/>
                </a:rPr>
                <a:t>e</a:t>
              </a:r>
              <a:r>
                <a:rPr lang="en-US" sz="1200" i="1" dirty="0">
                  <a:effectLst/>
                  <a:latin typeface="Times New Roman"/>
                  <a:ea typeface="Calibri"/>
                  <a:cs typeface="Times New Roman"/>
                </a:rPr>
                <a:t>/α</a:t>
              </a:r>
              <a:r>
                <a:rPr lang="en-US" sz="1200" i="1" baseline="-25000" dirty="0">
                  <a:effectLst/>
                  <a:latin typeface="Times New Roman"/>
                  <a:ea typeface="Calibri"/>
                  <a:cs typeface="Times New Roman"/>
                </a:rPr>
                <a:t>DV</a:t>
              </a:r>
              <a:endParaRPr lang="ru-RU" sz="1100" dirty="0">
                <a:effectLst/>
                <a:latin typeface="Calibri"/>
                <a:ea typeface="Calibri"/>
                <a:cs typeface="Times New Roman"/>
              </a:endParaRPr>
            </a:p>
          </p:txBody>
        </p:sp>
        <p:sp>
          <p:nvSpPr>
            <p:cNvPr id="97" name="Надпись 2"/>
            <p:cNvSpPr txBox="1">
              <a:spLocks noChangeArrowheads="1"/>
            </p:cNvSpPr>
            <p:nvPr/>
          </p:nvSpPr>
          <p:spPr bwMode="auto">
            <a:xfrm>
              <a:off x="120580" y="914400"/>
              <a:ext cx="398145" cy="3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200">
                  <a:effectLst/>
                  <a:latin typeface="Times New Roman"/>
                  <a:ea typeface="Calibri"/>
                  <a:cs typeface="Times New Roman"/>
                </a:rPr>
                <a:t>E</a:t>
              </a:r>
              <a:r>
                <a:rPr lang="en-US" sz="1400">
                  <a:effectLst/>
                  <a:latin typeface="Times New Roman"/>
                  <a:ea typeface="Calibri"/>
                  <a:cs typeface="Times New Roman"/>
                </a:rPr>
                <a:t>°</a:t>
              </a:r>
              <a:endParaRPr lang="ru-RU" sz="1100">
                <a:effectLst/>
                <a:latin typeface="Calibri"/>
                <a:ea typeface="Calibri"/>
                <a:cs typeface="Times New Roman"/>
              </a:endParaRPr>
            </a:p>
          </p:txBody>
        </p:sp>
      </p:grpSp>
      <p:sp>
        <p:nvSpPr>
          <p:cNvPr id="2" name="Заголовок 1"/>
          <p:cNvSpPr txBox="1">
            <a:spLocks/>
          </p:cNvSpPr>
          <p:nvPr/>
        </p:nvSpPr>
        <p:spPr>
          <a:xfrm>
            <a:off x="288925" y="0"/>
            <a:ext cx="8612188"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a:defRPr/>
            </a:pPr>
            <a:r>
              <a:rPr lang="en-US" kern="0" dirty="0" smtClean="0">
                <a:effectLst>
                  <a:outerShdw blurRad="38100" dist="38100" dir="2700000" algn="tl">
                    <a:srgbClr val="000000">
                      <a:alpha val="43137"/>
                    </a:srgbClr>
                  </a:outerShdw>
                </a:effectLst>
              </a:rPr>
              <a:t>Dang Van criterion</a:t>
            </a:r>
            <a:endParaRPr lang="ru-RU" kern="0"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5"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1"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7"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00" name="Объект 99"/>
          <p:cNvGraphicFramePr>
            <a:graphicFrameLocks noChangeAspect="1"/>
          </p:cNvGraphicFramePr>
          <p:nvPr>
            <p:extLst>
              <p:ext uri="{D42A27DB-BD31-4B8C-83A1-F6EECF244321}">
                <p14:modId xmlns:p14="http://schemas.microsoft.com/office/powerpoint/2010/main" val="1191227156"/>
              </p:ext>
            </p:extLst>
          </p:nvPr>
        </p:nvGraphicFramePr>
        <p:xfrm>
          <a:off x="3930536" y="2951935"/>
          <a:ext cx="291699" cy="237526"/>
        </p:xfrm>
        <a:graphic>
          <a:graphicData uri="http://schemas.openxmlformats.org/presentationml/2006/ole">
            <mc:AlternateContent xmlns:mc="http://schemas.openxmlformats.org/markup-compatibility/2006">
              <mc:Choice xmlns:v="urn:schemas-microsoft-com:vml" Requires="v">
                <p:oleObj spid="_x0000_s80652" name="Формула" r:id="rId4" imgW="330120" imgH="279360" progId="Equation.3">
                  <p:embed/>
                </p:oleObj>
              </mc:Choice>
              <mc:Fallback>
                <p:oleObj name="Формула" r:id="rId4" imgW="330120" imgH="279360" progId="Equation.3">
                  <p:embed/>
                  <p:pic>
                    <p:nvPicPr>
                      <p:cNvPr id="0" name=""/>
                      <p:cNvPicPr>
                        <a:picLocks noChangeAspect="1" noChangeArrowheads="1"/>
                      </p:cNvPicPr>
                      <p:nvPr/>
                    </p:nvPicPr>
                    <p:blipFill>
                      <a:blip r:embed="rId5"/>
                      <a:srcRect/>
                      <a:stretch>
                        <a:fillRect/>
                      </a:stretch>
                    </p:blipFill>
                    <p:spPr bwMode="auto">
                      <a:xfrm>
                        <a:off x="3930536" y="2951935"/>
                        <a:ext cx="291699" cy="237526"/>
                      </a:xfrm>
                      <a:prstGeom prst="rect">
                        <a:avLst/>
                      </a:prstGeom>
                      <a:noFill/>
                      <a:ln>
                        <a:noFill/>
                      </a:ln>
                    </p:spPr>
                  </p:pic>
                </p:oleObj>
              </mc:Fallback>
            </mc:AlternateContent>
          </a:graphicData>
        </a:graphic>
      </p:graphicFrame>
      <p:sp>
        <p:nvSpPr>
          <p:cNvPr id="39" name="Rectangle 8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14" name="Группа 13"/>
          <p:cNvGrpSpPr/>
          <p:nvPr/>
        </p:nvGrpSpPr>
        <p:grpSpPr>
          <a:xfrm>
            <a:off x="288925" y="563960"/>
            <a:ext cx="8612188" cy="4339650"/>
            <a:chOff x="288925" y="563960"/>
            <a:chExt cx="8612188" cy="4339650"/>
          </a:xfrm>
        </p:grpSpPr>
        <p:sp>
          <p:nvSpPr>
            <p:cNvPr id="60" name="TextBox 18"/>
            <p:cNvSpPr txBox="1">
              <a:spLocks noChangeArrowheads="1"/>
            </p:cNvSpPr>
            <p:nvPr/>
          </p:nvSpPr>
          <p:spPr bwMode="auto">
            <a:xfrm>
              <a:off x="288925" y="563960"/>
              <a:ext cx="8612188"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a:t>The Dang Van coefficient is equal to the tangent of the slope angle of the cyclic fatigue diagram </a:t>
              </a:r>
              <a:r>
                <a:rPr lang="ru-RU" sz="1200" i="1" dirty="0"/>
                <a:t>φ</a:t>
              </a:r>
              <a:r>
                <a:rPr lang="en-US" sz="1200" dirty="0"/>
                <a:t> (see Fig.) Then the criterion is numerically equal to the length of the OC segment cut off by the line passing through point A with coordinates </a:t>
              </a:r>
              <a:r>
                <a:rPr lang="en-US" sz="1200" i="1" dirty="0" err="1"/>
                <a:t>σ</a:t>
              </a:r>
              <a:r>
                <a:rPr lang="en-US" sz="1200" i="1" baseline="-25000" dirty="0" err="1"/>
                <a:t>h</a:t>
              </a:r>
              <a:r>
                <a:rPr lang="en-US" sz="1200" dirty="0"/>
                <a:t>, </a:t>
              </a:r>
              <a:r>
                <a:rPr lang="en-US" sz="1200" i="1" dirty="0" err="1"/>
                <a:t>τ</a:t>
              </a:r>
              <a:r>
                <a:rPr lang="en-US" sz="1200" i="1" baseline="-25000" dirty="0" err="1"/>
                <a:t>a</a:t>
              </a:r>
              <a:r>
                <a:rPr lang="en-US" sz="1200" dirty="0"/>
                <a:t>(</a:t>
              </a:r>
              <a:r>
                <a:rPr lang="en-US" sz="1200" i="1" dirty="0"/>
                <a:t>t</a:t>
              </a:r>
              <a:r>
                <a:rPr lang="en-US" sz="1200" dirty="0"/>
                <a:t>) running parallel to the inclined line of the diagram. The ratio </a:t>
              </a:r>
              <a:r>
                <a:rPr lang="en-US" sz="1200" i="1" dirty="0" err="1"/>
                <a:t>τ</a:t>
              </a:r>
              <a:r>
                <a:rPr lang="en-US" sz="1200" i="1" baseline="-25000" dirty="0" err="1"/>
                <a:t>a</a:t>
              </a:r>
              <a:r>
                <a:rPr lang="en-US" sz="1200" dirty="0"/>
                <a:t>(</a:t>
              </a:r>
              <a:r>
                <a:rPr lang="en-US" sz="1200" i="1" dirty="0"/>
                <a:t>t</a:t>
              </a:r>
              <a:r>
                <a:rPr lang="en-US" sz="1200" dirty="0"/>
                <a:t>)/OC can be considered as a factor of safety of cyclic strength, therefore the states represented by points A and B are equally dangerous.</a:t>
              </a:r>
            </a:p>
            <a:p>
              <a:pPr marL="0" indent="0" algn="l"/>
              <a:r>
                <a:rPr lang="en-US" sz="1200" dirty="0"/>
                <a:t>An inclined straight line passing through the point D cuts off a short segment on the axis </a:t>
              </a:r>
              <a:r>
                <a:rPr lang="en-US" sz="1200" i="1" dirty="0" err="1"/>
                <a:t>τ</a:t>
              </a:r>
              <a:r>
                <a:rPr lang="en-US" sz="1200" i="1" baseline="-25000" dirty="0" err="1"/>
                <a:t>a</a:t>
              </a:r>
              <a:r>
                <a:rPr lang="en-US" sz="1200" dirty="0"/>
                <a:t>(</a:t>
              </a:r>
              <a:r>
                <a:rPr lang="en-US" sz="1200" i="1" dirty="0"/>
                <a:t>t</a:t>
              </a:r>
              <a:r>
                <a:rPr lang="en-US" sz="1200" dirty="0"/>
                <a:t>), the safety factor takes a large value. If the straight line crosses the axis </a:t>
              </a:r>
              <a:r>
                <a:rPr lang="en-US" sz="1200" i="1" dirty="0" err="1"/>
                <a:t>τ</a:t>
              </a:r>
              <a:r>
                <a:rPr lang="en-US" sz="1200" i="1" baseline="-25000" dirty="0" err="1"/>
                <a:t>a</a:t>
              </a:r>
              <a:r>
                <a:rPr lang="en-US" sz="1200" dirty="0"/>
                <a:t>(</a:t>
              </a:r>
              <a:r>
                <a:rPr lang="en-US" sz="1200" i="1" dirty="0"/>
                <a:t>t</a:t>
              </a:r>
              <a:r>
                <a:rPr lang="en-US" sz="1200" dirty="0"/>
                <a:t>) at a point with a negative criterion value, the criterion is assumed to be zero (the line passing through the point E). If the absolute value of the shear stress </a:t>
              </a:r>
              <a:r>
                <a:rPr lang="en-US" sz="1200" i="1" dirty="0" err="1"/>
                <a:t>τ</a:t>
              </a:r>
              <a:r>
                <a:rPr lang="en-US" sz="1200" i="1" baseline="-25000" dirty="0" err="1"/>
                <a:t>a</a:t>
              </a:r>
              <a:r>
                <a:rPr lang="en-US" sz="1200" dirty="0"/>
                <a:t>(</a:t>
              </a:r>
              <a:r>
                <a:rPr lang="en-US" sz="1200" i="1" dirty="0"/>
                <a:t>t</a:t>
              </a:r>
              <a:r>
                <a:rPr lang="en-US" sz="1200" dirty="0"/>
                <a:t>) is used in the calculations, only the upper part of the diagram can be used</a:t>
              </a:r>
              <a:r>
                <a:rPr lang="en-US" sz="1200" dirty="0" smtClean="0"/>
                <a:t>.</a:t>
              </a:r>
            </a:p>
            <a:p>
              <a:pPr marL="0" indent="0" algn="l"/>
              <a:r>
                <a:rPr lang="en-US" sz="1200" dirty="0"/>
                <a:t>Then the Dang Van criterion can be represented in the form</a:t>
              </a:r>
            </a:p>
            <a:p>
              <a:pPr marL="0" indent="0" algn="l"/>
              <a:endParaRPr lang="en-US" altLang="ru-RU" sz="1200" dirty="0" smtClean="0"/>
            </a:p>
            <a:p>
              <a:pPr marL="0" indent="0" algn="l"/>
              <a:endParaRPr lang="en-US" altLang="ru-RU" sz="1200" dirty="0"/>
            </a:p>
            <a:p>
              <a:pPr marL="0" indent="0" algn="l"/>
              <a:r>
                <a:rPr lang="en-US" altLang="ru-RU" sz="1200" dirty="0"/>
                <a:t>The quantities </a:t>
              </a:r>
              <a:r>
                <a:rPr lang="en-US" sz="1200" i="1" dirty="0" err="1"/>
                <a:t>τ</a:t>
              </a:r>
              <a:r>
                <a:rPr lang="en-US" sz="1200" i="1" baseline="-25000" dirty="0" err="1"/>
                <a:t>a</a:t>
              </a:r>
              <a:r>
                <a:rPr lang="en-US" sz="1200" dirty="0"/>
                <a:t>(</a:t>
              </a:r>
              <a:r>
                <a:rPr lang="en-US" sz="1200" i="1" dirty="0"/>
                <a:t>t</a:t>
              </a:r>
              <a:r>
                <a:rPr lang="en-US" sz="1200" dirty="0"/>
                <a:t>)</a:t>
              </a:r>
              <a:r>
                <a:rPr lang="en-US" altLang="ru-RU" sz="1200" dirty="0"/>
                <a:t> and </a:t>
              </a:r>
              <a:r>
                <a:rPr lang="el-GR" sz="1200" i="1" dirty="0"/>
                <a:t>σ</a:t>
              </a:r>
              <a:r>
                <a:rPr lang="en-US" sz="1200" i="1" baseline="-25000" dirty="0"/>
                <a:t>h</a:t>
              </a:r>
              <a:r>
                <a:rPr lang="en-US" sz="1200" dirty="0"/>
                <a:t>(</a:t>
              </a:r>
              <a:r>
                <a:rPr lang="en-US" sz="1200" i="1" dirty="0"/>
                <a:t>t</a:t>
              </a:r>
              <a:r>
                <a:rPr lang="en-US" sz="1200" dirty="0"/>
                <a:t>)</a:t>
              </a:r>
              <a:r>
                <a:rPr lang="en-US" altLang="ru-RU" sz="1200" dirty="0"/>
                <a:t> vary in time. In calculations using FE schemes the time is transformed into the coordinates of the points </a:t>
              </a:r>
              <a:r>
                <a:rPr lang="en-US" altLang="ru-RU" sz="1200" i="1" dirty="0" err="1"/>
                <a:t>i</a:t>
              </a:r>
              <a:r>
                <a:rPr lang="en-US" altLang="ru-RU" sz="1200" dirty="0"/>
                <a:t> occupied by the node as it passes through the region adjacent to the contact.</a:t>
              </a:r>
            </a:p>
            <a:p>
              <a:pPr marL="0" indent="0" algn="l"/>
              <a:r>
                <a:rPr lang="en-US" altLang="ru-RU" sz="1200" dirty="0"/>
                <a:t>In order to simplify calculations </a:t>
              </a:r>
              <a:r>
                <a:rPr lang="en-US" sz="1200" i="1" dirty="0" err="1"/>
                <a:t>τ</a:t>
              </a:r>
              <a:r>
                <a:rPr lang="en-US" sz="1200" i="1" baseline="-25000" dirty="0" err="1"/>
                <a:t>a</a:t>
              </a:r>
              <a:r>
                <a:rPr lang="en-US" sz="1200" dirty="0"/>
                <a:t>(</a:t>
              </a:r>
              <a:r>
                <a:rPr lang="en-US" sz="1200" i="1" dirty="0"/>
                <a:t>t</a:t>
              </a:r>
              <a:r>
                <a:rPr lang="en-US" sz="1200" dirty="0"/>
                <a:t>)</a:t>
              </a:r>
              <a:r>
                <a:rPr lang="en-US" altLang="ru-RU" sz="1200" dirty="0"/>
                <a:t> at the point, instead of the tangential stress at a certain point of the material and in a certain plane passing through this point, the maximum tangential stress        is used</a:t>
              </a:r>
              <a:r>
                <a:rPr lang="en-US" altLang="ru-RU" sz="1200" dirty="0" smtClean="0"/>
                <a:t>.</a:t>
              </a:r>
            </a:p>
            <a:p>
              <a:pPr marL="0" indent="0" algn="l"/>
              <a:r>
                <a:rPr lang="en-US" sz="1200" dirty="0"/>
                <a:t>Then the average maximum shear stress is equal</a:t>
              </a:r>
            </a:p>
            <a:p>
              <a:pPr marL="0" indent="0" algn="l"/>
              <a:endParaRPr lang="en-US" altLang="ru-RU" sz="1200" dirty="0" smtClean="0"/>
            </a:p>
            <a:p>
              <a:pPr marL="0" indent="0" algn="l"/>
              <a:endParaRPr lang="en-US" altLang="ru-RU" sz="1200" dirty="0"/>
            </a:p>
            <a:p>
              <a:pPr marL="0" indent="0" algn="l"/>
              <a:r>
                <a:rPr lang="en-US" sz="1200" dirty="0"/>
                <a:t>where </a:t>
              </a:r>
              <a:r>
                <a:rPr lang="en-US" sz="1200" i="1" dirty="0"/>
                <a:t>n</a:t>
              </a:r>
              <a:r>
                <a:rPr lang="en-US" sz="1200" dirty="0"/>
                <a:t> is number of positions of the node</a:t>
              </a:r>
              <a:r>
                <a:rPr lang="en-US" sz="1200" dirty="0" smtClean="0"/>
                <a:t>.</a:t>
              </a:r>
            </a:p>
            <a:p>
              <a:pPr marL="0" indent="0" algn="l"/>
              <a:r>
                <a:rPr lang="en-US" altLang="ru-RU" sz="1200" dirty="0"/>
                <a:t>The amplitude value of the shear stress is found </a:t>
              </a:r>
              <a:r>
                <a:rPr lang="en-US" altLang="ru-RU" sz="1200" dirty="0" smtClean="0"/>
                <a:t>as</a:t>
              </a:r>
            </a:p>
            <a:p>
              <a:pPr marL="0" indent="0" algn="l"/>
              <a:endParaRPr lang="en-US" altLang="ru-RU" sz="1200" dirty="0"/>
            </a:p>
            <a:p>
              <a:pPr marL="0" indent="0" algn="l"/>
              <a:endParaRPr lang="en-US" altLang="ru-RU" sz="1200" dirty="0" smtClean="0"/>
            </a:p>
            <a:p>
              <a:pPr marL="0" indent="0" algn="l"/>
              <a:r>
                <a:rPr lang="en-US" altLang="ru-RU" sz="1200" dirty="0"/>
                <a:t>The dependence </a:t>
              </a:r>
              <a:r>
                <a:rPr lang="en-US" altLang="ru-RU" sz="1200" dirty="0" smtClean="0"/>
                <a:t>                                   </a:t>
              </a:r>
              <a:r>
                <a:rPr lang="en-US" altLang="ru-RU" sz="1200" dirty="0"/>
                <a:t>is used to determine the Dang Van coefficient, where </a:t>
              </a:r>
              <a:r>
                <a:rPr lang="en-US" altLang="ru-RU" sz="1200" i="1" dirty="0" err="1"/>
                <a:t>σ</a:t>
              </a:r>
              <a:r>
                <a:rPr lang="en-US" altLang="ru-RU" sz="1200" i="1" baseline="-25000" dirty="0" err="1"/>
                <a:t>e</a:t>
              </a:r>
              <a:r>
                <a:rPr lang="en-US" altLang="ru-RU" sz="1200" dirty="0"/>
                <a:t> is the fatigue limit of the wheel material under a uniaxial stress state. The recommended value of the coefficient is 0.38.</a:t>
              </a:r>
            </a:p>
          </p:txBody>
        </p:sp>
        <p:graphicFrame>
          <p:nvGraphicFramePr>
            <p:cNvPr id="38" name="Объект 37"/>
            <p:cNvGraphicFramePr>
              <a:graphicFrameLocks noChangeAspect="1"/>
            </p:cNvGraphicFramePr>
            <p:nvPr>
              <p:extLst>
                <p:ext uri="{D42A27DB-BD31-4B8C-83A1-F6EECF244321}">
                  <p14:modId xmlns:p14="http://schemas.microsoft.com/office/powerpoint/2010/main" val="1623542795"/>
                </p:ext>
              </p:extLst>
            </p:nvPr>
          </p:nvGraphicFramePr>
          <p:xfrm>
            <a:off x="3724275" y="2119770"/>
            <a:ext cx="1741487" cy="260350"/>
          </p:xfrm>
          <a:graphic>
            <a:graphicData uri="http://schemas.openxmlformats.org/presentationml/2006/ole">
              <mc:AlternateContent xmlns:mc="http://schemas.openxmlformats.org/markup-compatibility/2006">
                <mc:Choice xmlns:v="urn:schemas-microsoft-com:vml" Requires="v">
                  <p:oleObj spid="_x0000_s80653" name="Формула" r:id="rId6" imgW="1752480" imgH="266400" progId="Equation.3">
                    <p:embed/>
                  </p:oleObj>
                </mc:Choice>
                <mc:Fallback>
                  <p:oleObj name="Формула" r:id="rId6" imgW="1752480" imgH="266400" progId="Equation.3">
                    <p:embed/>
                    <p:pic>
                      <p:nvPicPr>
                        <p:cNvPr id="0" name=""/>
                        <p:cNvPicPr>
                          <a:picLocks noChangeAspect="1" noChangeArrowheads="1"/>
                        </p:cNvPicPr>
                        <p:nvPr/>
                      </p:nvPicPr>
                      <p:blipFill>
                        <a:blip r:embed="rId7"/>
                        <a:srcRect/>
                        <a:stretch>
                          <a:fillRect/>
                        </a:stretch>
                      </p:blipFill>
                      <p:spPr bwMode="auto">
                        <a:xfrm>
                          <a:off x="3724275" y="2119770"/>
                          <a:ext cx="1741487" cy="26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 name="TextBox 18"/>
            <p:cNvSpPr txBox="1">
              <a:spLocks noChangeArrowheads="1"/>
            </p:cNvSpPr>
            <p:nvPr/>
          </p:nvSpPr>
          <p:spPr bwMode="auto">
            <a:xfrm>
              <a:off x="8484225" y="2104461"/>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(2)</a:t>
              </a:r>
              <a:endParaRPr lang="en-US" altLang="ru-RU" sz="1200" dirty="0"/>
            </a:p>
          </p:txBody>
        </p:sp>
        <p:graphicFrame>
          <p:nvGraphicFramePr>
            <p:cNvPr id="40" name="Объект 39"/>
            <p:cNvGraphicFramePr>
              <a:graphicFrameLocks noChangeAspect="1"/>
            </p:cNvGraphicFramePr>
            <p:nvPr>
              <p:extLst>
                <p:ext uri="{D42A27DB-BD31-4B8C-83A1-F6EECF244321}">
                  <p14:modId xmlns:p14="http://schemas.microsoft.com/office/powerpoint/2010/main" val="1519813658"/>
                </p:ext>
              </p:extLst>
            </p:nvPr>
          </p:nvGraphicFramePr>
          <p:xfrm>
            <a:off x="3814913" y="3425267"/>
            <a:ext cx="1178064" cy="278154"/>
          </p:xfrm>
          <a:graphic>
            <a:graphicData uri="http://schemas.openxmlformats.org/presentationml/2006/ole">
              <mc:AlternateContent xmlns:mc="http://schemas.openxmlformats.org/markup-compatibility/2006">
                <mc:Choice xmlns:v="urn:schemas-microsoft-com:vml" Requires="v">
                  <p:oleObj spid="_x0000_s80654" name="Формула" r:id="rId8" imgW="1218960" imgH="291960" progId="Equation.3">
                    <p:embed/>
                  </p:oleObj>
                </mc:Choice>
                <mc:Fallback>
                  <p:oleObj name="Формула" r:id="rId8" imgW="1218960" imgH="291960" progId="Equation.3">
                    <p:embed/>
                    <p:pic>
                      <p:nvPicPr>
                        <p:cNvPr id="0" name=""/>
                        <p:cNvPicPr>
                          <a:picLocks noChangeAspect="1" noChangeArrowheads="1"/>
                        </p:cNvPicPr>
                        <p:nvPr/>
                      </p:nvPicPr>
                      <p:blipFill>
                        <a:blip r:embed="rId9"/>
                        <a:srcRect/>
                        <a:stretch>
                          <a:fillRect/>
                        </a:stretch>
                      </p:blipFill>
                      <p:spPr bwMode="auto">
                        <a:xfrm>
                          <a:off x="3814913" y="3425267"/>
                          <a:ext cx="1178064" cy="278154"/>
                        </a:xfrm>
                        <a:prstGeom prst="rect">
                          <a:avLst/>
                        </a:prstGeom>
                        <a:noFill/>
                      </p:spPr>
                    </p:pic>
                  </p:oleObj>
                </mc:Fallback>
              </mc:AlternateContent>
            </a:graphicData>
          </a:graphic>
        </p:graphicFrame>
        <p:sp>
          <p:nvSpPr>
            <p:cNvPr id="48" name="TextBox 18"/>
            <p:cNvSpPr txBox="1">
              <a:spLocks noChangeArrowheads="1"/>
            </p:cNvSpPr>
            <p:nvPr/>
          </p:nvSpPr>
          <p:spPr bwMode="auto">
            <a:xfrm>
              <a:off x="8484224" y="3427293"/>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(3)</a:t>
              </a:r>
              <a:endParaRPr lang="en-US" altLang="ru-RU" sz="1200" dirty="0"/>
            </a:p>
          </p:txBody>
        </p:sp>
        <p:graphicFrame>
          <p:nvGraphicFramePr>
            <p:cNvPr id="4" name="Объект 3"/>
            <p:cNvGraphicFramePr>
              <a:graphicFrameLocks noChangeAspect="1"/>
            </p:cNvGraphicFramePr>
            <p:nvPr>
              <p:extLst>
                <p:ext uri="{D42A27DB-BD31-4B8C-83A1-F6EECF244321}">
                  <p14:modId xmlns:p14="http://schemas.microsoft.com/office/powerpoint/2010/main" val="3426087717"/>
                </p:ext>
              </p:extLst>
            </p:nvPr>
          </p:nvGraphicFramePr>
          <p:xfrm>
            <a:off x="3730127" y="4060827"/>
            <a:ext cx="1387457" cy="286348"/>
          </p:xfrm>
          <a:graphic>
            <a:graphicData uri="http://schemas.openxmlformats.org/presentationml/2006/ole">
              <mc:AlternateContent xmlns:mc="http://schemas.openxmlformats.org/markup-compatibility/2006">
                <mc:Choice xmlns:v="urn:schemas-microsoft-com:vml" Requires="v">
                  <p:oleObj spid="_x0000_s80655" name="Формула" r:id="rId10" imgW="1320480" imgH="279360" progId="Equation.3">
                    <p:embed/>
                  </p:oleObj>
                </mc:Choice>
                <mc:Fallback>
                  <p:oleObj name="Формула" r:id="rId10" imgW="1320480" imgH="279360" progId="Equation.3">
                    <p:embed/>
                    <p:pic>
                      <p:nvPicPr>
                        <p:cNvPr id="0" name="Object 31"/>
                        <p:cNvPicPr>
                          <a:picLocks noChangeAspect="1" noChangeArrowheads="1"/>
                        </p:cNvPicPr>
                        <p:nvPr/>
                      </p:nvPicPr>
                      <p:blipFill>
                        <a:blip r:embed="rId11"/>
                        <a:srcRect/>
                        <a:stretch>
                          <a:fillRect/>
                        </a:stretch>
                      </p:blipFill>
                      <p:spPr bwMode="auto">
                        <a:xfrm>
                          <a:off x="3730127" y="4060827"/>
                          <a:ext cx="1387457" cy="286348"/>
                        </a:xfrm>
                        <a:prstGeom prst="rect">
                          <a:avLst/>
                        </a:prstGeom>
                        <a:noFill/>
                      </p:spPr>
                    </p:pic>
                  </p:oleObj>
                </mc:Fallback>
              </mc:AlternateContent>
            </a:graphicData>
          </a:graphic>
        </p:graphicFrame>
        <p:sp>
          <p:nvSpPr>
            <p:cNvPr id="51" name="TextBox 18"/>
            <p:cNvSpPr txBox="1">
              <a:spLocks noChangeArrowheads="1"/>
            </p:cNvSpPr>
            <p:nvPr/>
          </p:nvSpPr>
          <p:spPr bwMode="auto">
            <a:xfrm>
              <a:off x="8484225" y="4070176"/>
              <a:ext cx="3706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marL="0" indent="0" algn="l"/>
              <a:r>
                <a:rPr lang="en-US" sz="1200" dirty="0" smtClean="0"/>
                <a:t>(4)</a:t>
              </a:r>
              <a:endParaRPr lang="en-US" altLang="ru-RU" sz="1200" dirty="0"/>
            </a:p>
          </p:txBody>
        </p:sp>
        <p:graphicFrame>
          <p:nvGraphicFramePr>
            <p:cNvPr id="9" name="Объект 8"/>
            <p:cNvGraphicFramePr>
              <a:graphicFrameLocks noChangeAspect="1"/>
            </p:cNvGraphicFramePr>
            <p:nvPr>
              <p:extLst>
                <p:ext uri="{D42A27DB-BD31-4B8C-83A1-F6EECF244321}">
                  <p14:modId xmlns:p14="http://schemas.microsoft.com/office/powerpoint/2010/main" val="1608642251"/>
                </p:ext>
              </p:extLst>
            </p:nvPr>
          </p:nvGraphicFramePr>
          <p:xfrm>
            <a:off x="1405441" y="4430872"/>
            <a:ext cx="1314450" cy="228600"/>
          </p:xfrm>
          <a:graphic>
            <a:graphicData uri="http://schemas.openxmlformats.org/presentationml/2006/ole">
              <mc:AlternateContent xmlns:mc="http://schemas.openxmlformats.org/markup-compatibility/2006">
                <mc:Choice xmlns:v="urn:schemas-microsoft-com:vml" Requires="v">
                  <p:oleObj spid="_x0000_s80656" name="Формула" r:id="rId12" imgW="1320800" imgH="228600" progId="Equation.3">
                    <p:embed/>
                  </p:oleObj>
                </mc:Choice>
                <mc:Fallback>
                  <p:oleObj name="Формула" r:id="rId12" imgW="1320800" imgH="228600" progId="Equation.3">
                    <p:embed/>
                    <p:pic>
                      <p:nvPicPr>
                        <p:cNvPr id="0" name="Object 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05441" y="4430872"/>
                          <a:ext cx="131445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022160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1595972</TotalTime>
  <Words>4635</Words>
  <Application>Microsoft Office PowerPoint</Application>
  <PresentationFormat>Экран (4:3)</PresentationFormat>
  <Paragraphs>567</Paragraphs>
  <Slides>19</Slides>
  <Notes>3</Notes>
  <HiddenSlides>0</HiddenSlides>
  <MMClips>0</MMClips>
  <ScaleCrop>false</ScaleCrop>
  <HeadingPairs>
    <vt:vector size="8" baseType="variant">
      <vt:variant>
        <vt:lpstr>Использованные шрифты</vt:lpstr>
      </vt:variant>
      <vt:variant>
        <vt:i4>4</vt:i4>
      </vt:variant>
      <vt:variant>
        <vt:lpstr>Тема</vt:lpstr>
      </vt:variant>
      <vt:variant>
        <vt:i4>2</vt:i4>
      </vt:variant>
      <vt:variant>
        <vt:lpstr>Внедренные серверы OLE</vt:lpstr>
      </vt:variant>
      <vt:variant>
        <vt:i4>1</vt:i4>
      </vt:variant>
      <vt:variant>
        <vt:lpstr>Заголовки слайдов</vt:lpstr>
      </vt:variant>
      <vt:variant>
        <vt:i4>19</vt:i4>
      </vt:variant>
    </vt:vector>
  </HeadingPairs>
  <TitlesOfParts>
    <vt:vector size="26" baseType="lpstr">
      <vt:lpstr>Arial</vt:lpstr>
      <vt:lpstr>Times New Roman</vt:lpstr>
      <vt:lpstr>Calibri</vt:lpstr>
      <vt:lpstr>Wingdings</vt:lpstr>
      <vt:lpstr>Default Design</vt:lpstr>
      <vt:lpstr>Специальное оформление</vt:lpstr>
      <vt:lpstr>Формула</vt:lpstr>
      <vt:lpstr>Bryansk 2018</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Thank you for attention!</vt:lpstr>
    </vt:vector>
  </TitlesOfParts>
  <Company>BSTU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Sakalo</cp:lastModifiedBy>
  <cp:revision>935</cp:revision>
  <cp:lastPrinted>2015-08-17T16:41:14Z</cp:lastPrinted>
  <dcterms:created xsi:type="dcterms:W3CDTF">2001-08-16T15:43:38Z</dcterms:created>
  <dcterms:modified xsi:type="dcterms:W3CDTF">2018-04-02T17:34:45Z</dcterms:modified>
</cp:coreProperties>
</file>