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Default Extension="avi" ContentType="video/avi"/>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handoutMasterIdLst>
    <p:handoutMasterId r:id="rId12"/>
  </p:handoutMasterIdLst>
  <p:sldIdLst>
    <p:sldId id="256" r:id="rId2"/>
    <p:sldId id="258" r:id="rId3"/>
    <p:sldId id="263" r:id="rId4"/>
    <p:sldId id="269" r:id="rId5"/>
    <p:sldId id="270" r:id="rId6"/>
    <p:sldId id="267" r:id="rId7"/>
    <p:sldId id="271" r:id="rId8"/>
    <p:sldId id="272" r:id="rId9"/>
    <p:sldId id="273"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500" autoAdjust="0"/>
  </p:normalViewPr>
  <p:slideViewPr>
    <p:cSldViewPr>
      <p:cViewPr>
        <p:scale>
          <a:sx n="66" d="100"/>
          <a:sy n="66" d="100"/>
        </p:scale>
        <p:origin x="-1286" y="115"/>
      </p:cViewPr>
      <p:guideLst>
        <p:guide orient="horz" pos="2160"/>
        <p:guide pos="2880"/>
      </p:guideLst>
    </p:cSldViewPr>
  </p:slideViewPr>
  <p:notesTextViewPr>
    <p:cViewPr>
      <p:scale>
        <a:sx n="100" d="100"/>
        <a:sy n="100" d="100"/>
      </p:scale>
      <p:origin x="0" y="0"/>
    </p:cViewPr>
  </p:notesTextViewPr>
  <p:notesViewPr>
    <p:cSldViewPr>
      <p:cViewPr>
        <p:scale>
          <a:sx n="100" d="100"/>
          <a:sy n="100" d="100"/>
        </p:scale>
        <p:origin x="-1632" y="166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9781C31-53D7-423C-AECF-32956039FB11}" type="datetimeFigureOut">
              <a:rPr lang="ru-RU" smtClean="0"/>
              <a:pPr/>
              <a:t>02.04.2018</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0604E0D-E4FD-4A76-947B-9D10142965D3}" type="slidenum">
              <a:rPr lang="ru-RU" smtClean="0"/>
              <a:pPr/>
              <a:t>‹#›</a:t>
            </a:fld>
            <a:endParaRPr lang="ru-RU"/>
          </a:p>
        </p:txBody>
      </p:sp>
    </p:spTree>
    <p:extLst>
      <p:ext uri="{BB962C8B-B14F-4D97-AF65-F5344CB8AC3E}">
        <p14:creationId xmlns:p14="http://schemas.microsoft.com/office/powerpoint/2010/main" xmlns="" val="1057966898"/>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C308FE-CFE7-4C4F-9778-DD8DE4CA0A90}" type="datetimeFigureOut">
              <a:rPr lang="ru-RU" smtClean="0"/>
              <a:pPr/>
              <a:t>02.04.2018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41B51E-C9B3-4AC8-B1CC-3B382459A4BC}" type="slidenum">
              <a:rPr lang="ru-RU" smtClean="0"/>
              <a:pPr/>
              <a:t>‹#›</a:t>
            </a:fld>
            <a:endParaRPr lang="ru-RU"/>
          </a:p>
        </p:txBody>
      </p:sp>
    </p:spTree>
    <p:extLst>
      <p:ext uri="{BB962C8B-B14F-4D97-AF65-F5344CB8AC3E}">
        <p14:creationId xmlns:p14="http://schemas.microsoft.com/office/powerpoint/2010/main" xmlns="" val="2718779249"/>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7941B51E-C9B3-4AC8-B1CC-3B382459A4BC}" type="slidenum">
              <a:rPr lang="ru-RU" smtClean="0"/>
              <a:pPr/>
              <a:t>1</a:t>
            </a:fld>
            <a:endParaRPr lang="ru-RU"/>
          </a:p>
        </p:txBody>
      </p:sp>
      <p:sp>
        <p:nvSpPr>
          <p:cNvPr id="5" name="Верхний колонтитул 4"/>
          <p:cNvSpPr>
            <a:spLocks noGrp="1"/>
          </p:cNvSpPr>
          <p:nvPr>
            <p:ph type="hdr" sz="quarter" idx="11"/>
          </p:nvPr>
        </p:nvSpPr>
        <p:spPr/>
        <p:txBody>
          <a:bodyP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941B51E-C9B3-4AC8-B1CC-3B382459A4BC}" type="slidenum">
              <a:rPr lang="ru-RU" smtClean="0"/>
              <a:pPr/>
              <a:t>2</a:t>
            </a:fld>
            <a:endParaRPr lang="ru-RU"/>
          </a:p>
        </p:txBody>
      </p:sp>
      <p:sp>
        <p:nvSpPr>
          <p:cNvPr id="5" name="Верхний колонтитул 4"/>
          <p:cNvSpPr>
            <a:spLocks noGrp="1"/>
          </p:cNvSpPr>
          <p:nvPr>
            <p:ph type="hdr" sz="quarter" idx="11"/>
          </p:nvPr>
        </p:nvSpPr>
        <p:spPr/>
        <p:txBody>
          <a:bodyPr/>
          <a:lstStyle/>
          <a:p>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dirty="0" smtClean="0"/>
              <a:t>The choice of the optimal profile in this case is considered as a choice among a given initial set of alternative profiles using several criteria and taking into account the multitude of operating conditions of the car. </a:t>
            </a:r>
          </a:p>
          <a:p>
            <a:r>
              <a:rPr lang="en-US" dirty="0" smtClean="0"/>
              <a:t>The choice of the initial set of profiles in this case is not discussed. </a:t>
            </a:r>
          </a:p>
          <a:p>
            <a:r>
              <a:rPr lang="en-US" dirty="0" smtClean="0"/>
              <a:t>A brief overview of the methods for selecting initial profiles can be found, for example, in </a:t>
            </a:r>
            <a:r>
              <a:rPr lang="en-US" sz="1200" i="1" kern="1200" baseline="0" dirty="0" err="1" smtClean="0">
                <a:solidFill>
                  <a:schemeClr val="tx1"/>
                </a:solidFill>
                <a:latin typeface="+mn-lt"/>
                <a:ea typeface="+mn-ea"/>
                <a:cs typeface="+mn-cs"/>
              </a:rPr>
              <a:t>Enblom</a:t>
            </a:r>
            <a:r>
              <a:rPr lang="en-US" sz="1200" i="1" kern="1200" baseline="0" dirty="0" smtClean="0">
                <a:solidFill>
                  <a:schemeClr val="tx1"/>
                </a:solidFill>
                <a:latin typeface="+mn-lt"/>
                <a:ea typeface="+mn-ea"/>
                <a:cs typeface="+mn-cs"/>
              </a:rPr>
              <a:t> R: Simulation of Wheel and Rail Profile Evolution - Wear </a:t>
            </a:r>
            <a:r>
              <a:rPr lang="en-US" sz="1200" i="1" kern="1200" baseline="0" dirty="0" err="1" smtClean="0">
                <a:solidFill>
                  <a:schemeClr val="tx1"/>
                </a:solidFill>
                <a:latin typeface="+mn-lt"/>
                <a:ea typeface="+mn-ea"/>
                <a:cs typeface="+mn-cs"/>
              </a:rPr>
              <a:t>Modelling</a:t>
            </a:r>
            <a:r>
              <a:rPr lang="en-US" sz="1200" i="1" kern="1200" baseline="0" dirty="0" smtClean="0">
                <a:solidFill>
                  <a:schemeClr val="tx1"/>
                </a:solidFill>
                <a:latin typeface="+mn-lt"/>
                <a:ea typeface="+mn-ea"/>
                <a:cs typeface="+mn-cs"/>
              </a:rPr>
              <a:t> and Validation. TRITA -AVE Report 2004:19, Division of Railway Technology, Department of Aeronautical and Vehicle Engineering, Royal Institute of Technology (KTH), Stockholm 2004</a:t>
            </a:r>
            <a:endParaRPr lang="en-US" i="1" dirty="0" smtClean="0"/>
          </a:p>
          <a:p>
            <a:r>
              <a:rPr lang="en-US" dirty="0" smtClean="0"/>
              <a:t>Secondary criteria (</a:t>
            </a:r>
            <a:r>
              <a:rPr lang="en-US" sz="1200" dirty="0" smtClean="0">
                <a:solidFill>
                  <a:srgbClr val="0070C0"/>
                </a:solidFill>
              </a:rPr>
              <a:t>lateral forces</a:t>
            </a:r>
            <a:r>
              <a:rPr lang="ru-RU" sz="1200" dirty="0" smtClean="0">
                <a:solidFill>
                  <a:srgbClr val="0070C0"/>
                </a:solidFill>
              </a:rPr>
              <a:t> </a:t>
            </a:r>
            <a:r>
              <a:rPr lang="en-US" sz="1200" dirty="0" smtClean="0">
                <a:solidFill>
                  <a:srgbClr val="0070C0"/>
                </a:solidFill>
              </a:rPr>
              <a:t>and the </a:t>
            </a:r>
            <a:r>
              <a:rPr lang="ru-RU" sz="1200" dirty="0" err="1" smtClean="0">
                <a:solidFill>
                  <a:srgbClr val="0070C0"/>
                </a:solidFill>
              </a:rPr>
              <a:t>dera</a:t>
            </a:r>
            <a:r>
              <a:rPr lang="en-US" sz="1200" dirty="0" err="1" smtClean="0">
                <a:solidFill>
                  <a:srgbClr val="0070C0"/>
                </a:solidFill>
              </a:rPr>
              <a:t>i</a:t>
            </a:r>
            <a:r>
              <a:rPr lang="ru-RU" sz="1200" dirty="0" err="1" smtClean="0">
                <a:solidFill>
                  <a:srgbClr val="0070C0"/>
                </a:solidFill>
              </a:rPr>
              <a:t>lment</a:t>
            </a:r>
            <a:r>
              <a:rPr lang="ru-RU" sz="1200" dirty="0" smtClean="0">
                <a:solidFill>
                  <a:srgbClr val="0070C0"/>
                </a:solidFill>
              </a:rPr>
              <a:t> </a:t>
            </a:r>
            <a:r>
              <a:rPr lang="en-US" sz="1200" dirty="0" smtClean="0">
                <a:solidFill>
                  <a:srgbClr val="0070C0"/>
                </a:solidFill>
              </a:rPr>
              <a:t>coefficient  L/V)</a:t>
            </a:r>
            <a:r>
              <a:rPr lang="en-US" sz="1200" baseline="0" dirty="0" smtClean="0">
                <a:solidFill>
                  <a:srgbClr val="0070C0"/>
                </a:solidFill>
              </a:rPr>
              <a:t> </a:t>
            </a:r>
            <a:r>
              <a:rPr lang="en-US" sz="1200" baseline="0" dirty="0" smtClean="0">
                <a:solidFill>
                  <a:schemeClr val="tx1"/>
                </a:solidFill>
              </a:rPr>
              <a:t>a</a:t>
            </a:r>
            <a:r>
              <a:rPr lang="en-US" dirty="0" smtClean="0"/>
              <a:t>re used as constraints in the choice of alternative. Basic profiles selection criteria were Wear and </a:t>
            </a:r>
            <a:r>
              <a:rPr lang="en-US" sz="1200" dirty="0" smtClean="0"/>
              <a:t>Rolling Contact Fatigue (</a:t>
            </a:r>
            <a:r>
              <a:rPr lang="en-US" dirty="0" smtClean="0"/>
              <a:t>RCF).</a:t>
            </a:r>
            <a:endParaRPr lang="ru-RU" dirty="0" smtClean="0"/>
          </a:p>
          <a:p>
            <a:r>
              <a:rPr lang="en-US" dirty="0" smtClean="0"/>
              <a:t>In this study we used a railroad track model with an inertial rail and a contact model of V.</a:t>
            </a:r>
            <a:r>
              <a:rPr lang="ru-RU" dirty="0" smtClean="0"/>
              <a:t> </a:t>
            </a:r>
            <a:r>
              <a:rPr lang="en-US" dirty="0" smtClean="0"/>
              <a:t>Kick and I. </a:t>
            </a:r>
            <a:r>
              <a:rPr lang="en-US" dirty="0" err="1" smtClean="0"/>
              <a:t>Piotrovsky</a:t>
            </a:r>
            <a:r>
              <a:rPr lang="ru-RU" dirty="0" smtClean="0"/>
              <a:t>.</a:t>
            </a:r>
            <a:endParaRPr lang="ru-RU" dirty="0"/>
          </a:p>
        </p:txBody>
      </p:sp>
      <p:sp>
        <p:nvSpPr>
          <p:cNvPr id="4" name="Верхний колонтитул 3"/>
          <p:cNvSpPr>
            <a:spLocks noGrp="1"/>
          </p:cNvSpPr>
          <p:nvPr>
            <p:ph type="hdr" sz="quarter" idx="10"/>
          </p:nvPr>
        </p:nvSpPr>
        <p:spPr/>
        <p:txBody>
          <a:bodyPr/>
          <a:lstStyle/>
          <a:p>
            <a:endParaRPr lang="ru-RU"/>
          </a:p>
        </p:txBody>
      </p:sp>
      <p:sp>
        <p:nvSpPr>
          <p:cNvPr id="5" name="Номер слайда 4"/>
          <p:cNvSpPr>
            <a:spLocks noGrp="1"/>
          </p:cNvSpPr>
          <p:nvPr>
            <p:ph type="sldNum" sz="quarter" idx="11"/>
          </p:nvPr>
        </p:nvSpPr>
        <p:spPr/>
        <p:txBody>
          <a:bodyPr/>
          <a:lstStyle/>
          <a:p>
            <a:fld id="{7941B51E-C9B3-4AC8-B1CC-3B382459A4BC}" type="slidenum">
              <a:rPr lang="ru-RU" smtClean="0"/>
              <a:pPr/>
              <a:t>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92150" y="685800"/>
            <a:ext cx="5689600" cy="4267200"/>
          </a:xfrm>
        </p:spPr>
      </p:sp>
      <p:sp>
        <p:nvSpPr>
          <p:cNvPr id="3" name="Заметки 2"/>
          <p:cNvSpPr>
            <a:spLocks noGrp="1"/>
          </p:cNvSpPr>
          <p:nvPr>
            <p:ph type="body" idx="1"/>
          </p:nvPr>
        </p:nvSpPr>
        <p:spPr>
          <a:xfrm>
            <a:off x="685800" y="5076056"/>
            <a:ext cx="5695528" cy="3384376"/>
          </a:xfrm>
        </p:spPr>
        <p:txBody>
          <a:bodyPr>
            <a:normAutofit/>
          </a:bodyPr>
          <a:lstStyle/>
          <a:p>
            <a:endParaRPr lang="en-US" dirty="0" smtClean="0"/>
          </a:p>
          <a:p>
            <a:r>
              <a:rPr lang="en-US" dirty="0" smtClean="0"/>
              <a:t>In particular, on the lower graph you can see that the wear rate of the flange varies while the wear rate of the tread is constant. At the end of the run, the wear rate of the flange and tread becomes approximately equal.</a:t>
            </a:r>
          </a:p>
          <a:p>
            <a:r>
              <a:rPr lang="en-US" dirty="0" smtClean="0"/>
              <a:t>These results are obtained for a freight car on three piece bogies with standard conical wheel profiles.</a:t>
            </a:r>
            <a:r>
              <a:rPr lang="ru-RU" dirty="0" smtClean="0"/>
              <a:t> </a:t>
            </a:r>
            <a:r>
              <a:rPr lang="en-US" dirty="0" smtClean="0"/>
              <a:t>This car serves as a basis for comparison.</a:t>
            </a:r>
            <a:endParaRPr lang="ru-RU" dirty="0"/>
          </a:p>
        </p:txBody>
      </p:sp>
      <p:sp>
        <p:nvSpPr>
          <p:cNvPr id="4" name="Верхний колонтитул 3"/>
          <p:cNvSpPr>
            <a:spLocks noGrp="1"/>
          </p:cNvSpPr>
          <p:nvPr>
            <p:ph type="hdr" sz="quarter" idx="10"/>
          </p:nvPr>
        </p:nvSpPr>
        <p:spPr/>
        <p:txBody>
          <a:bodyPr/>
          <a:lstStyle/>
          <a:p>
            <a:endParaRPr lang="ru-RU"/>
          </a:p>
        </p:txBody>
      </p:sp>
      <p:sp>
        <p:nvSpPr>
          <p:cNvPr id="5" name="Номер слайда 4"/>
          <p:cNvSpPr>
            <a:spLocks noGrp="1"/>
          </p:cNvSpPr>
          <p:nvPr>
            <p:ph type="sldNum" sz="quarter" idx="11"/>
          </p:nvPr>
        </p:nvSpPr>
        <p:spPr/>
        <p:txBody>
          <a:bodyPr/>
          <a:lstStyle/>
          <a:p>
            <a:fld id="{7941B51E-C9B3-4AC8-B1CC-3B382459A4BC}" type="slidenum">
              <a:rPr lang="ru-RU" smtClean="0"/>
              <a:pPr/>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92150" y="685800"/>
            <a:ext cx="5689600" cy="4267200"/>
          </a:xfrm>
        </p:spPr>
      </p:sp>
      <p:sp>
        <p:nvSpPr>
          <p:cNvPr id="3" name="Заметки 2"/>
          <p:cNvSpPr>
            <a:spLocks noGrp="1"/>
          </p:cNvSpPr>
          <p:nvPr>
            <p:ph type="body" idx="1"/>
          </p:nvPr>
        </p:nvSpPr>
        <p:spPr>
          <a:xfrm>
            <a:off x="685800" y="5076056"/>
            <a:ext cx="5695528" cy="3384376"/>
          </a:xfrm>
        </p:spPr>
        <p:txBody>
          <a:bodyPr>
            <a:normAutofit/>
          </a:bodyPr>
          <a:lstStyle/>
          <a:p>
            <a:endParaRPr lang="en-US" dirty="0" smtClean="0"/>
          </a:p>
          <a:p>
            <a:r>
              <a:rPr lang="en-US" dirty="0" smtClean="0"/>
              <a:t>These results are obtained for a freight car on three piece bogies with standard conical wheel profiles </a:t>
            </a:r>
            <a:r>
              <a:rPr lang="ru-RU" dirty="0" smtClean="0"/>
              <a:t>ГОСТ</a:t>
            </a:r>
            <a:r>
              <a:rPr lang="en-US" dirty="0" smtClean="0"/>
              <a:t> (as a basis for comparison) </a:t>
            </a:r>
            <a:r>
              <a:rPr lang="ru-RU" dirty="0" smtClean="0"/>
              <a:t> </a:t>
            </a:r>
            <a:r>
              <a:rPr lang="en-US" dirty="0" smtClean="0"/>
              <a:t>and</a:t>
            </a:r>
            <a:r>
              <a:rPr lang="en-US" baseline="0" dirty="0" smtClean="0"/>
              <a:t> optimal profile </a:t>
            </a:r>
            <a:r>
              <a:rPr lang="en-US" baseline="0" dirty="0" smtClean="0"/>
              <a:t>P</a:t>
            </a:r>
            <a:r>
              <a:rPr lang="ru-RU" baseline="0" dirty="0" smtClean="0"/>
              <a:t>5</a:t>
            </a:r>
            <a:r>
              <a:rPr lang="en-US" baseline="0" dirty="0" smtClean="0"/>
              <a:t> </a:t>
            </a:r>
            <a:r>
              <a:rPr lang="en-US" dirty="0" smtClean="0"/>
              <a:t>.</a:t>
            </a:r>
            <a:endParaRPr lang="ru-RU" dirty="0"/>
          </a:p>
        </p:txBody>
      </p:sp>
      <p:sp>
        <p:nvSpPr>
          <p:cNvPr id="4" name="Верхний колонтитул 3"/>
          <p:cNvSpPr>
            <a:spLocks noGrp="1"/>
          </p:cNvSpPr>
          <p:nvPr>
            <p:ph type="hdr" sz="quarter" idx="10"/>
          </p:nvPr>
        </p:nvSpPr>
        <p:spPr/>
        <p:txBody>
          <a:bodyPr/>
          <a:lstStyle/>
          <a:p>
            <a:endParaRPr lang="ru-RU"/>
          </a:p>
        </p:txBody>
      </p:sp>
      <p:sp>
        <p:nvSpPr>
          <p:cNvPr id="5" name="Номер слайда 4"/>
          <p:cNvSpPr>
            <a:spLocks noGrp="1"/>
          </p:cNvSpPr>
          <p:nvPr>
            <p:ph type="sldNum" sz="quarter" idx="11"/>
          </p:nvPr>
        </p:nvSpPr>
        <p:spPr/>
        <p:txBody>
          <a:bodyPr/>
          <a:lstStyle/>
          <a:p>
            <a:fld id="{7941B51E-C9B3-4AC8-B1CC-3B382459A4BC}" type="slidenum">
              <a:rPr lang="ru-RU" smtClean="0"/>
              <a:pPr/>
              <a:t>5</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dirty="0" smtClean="0"/>
              <a:t>The P5 profile provides greater fatigue durability than the standard conical profile</a:t>
            </a:r>
            <a:r>
              <a:rPr lang="ru-RU" dirty="0" smtClean="0"/>
              <a:t>.</a:t>
            </a:r>
            <a:endParaRPr lang="ru-RU" dirty="0"/>
          </a:p>
        </p:txBody>
      </p:sp>
      <p:sp>
        <p:nvSpPr>
          <p:cNvPr id="4" name="Верхний колонтитул 3"/>
          <p:cNvSpPr>
            <a:spLocks noGrp="1"/>
          </p:cNvSpPr>
          <p:nvPr>
            <p:ph type="hdr" sz="quarter" idx="10"/>
          </p:nvPr>
        </p:nvSpPr>
        <p:spPr/>
        <p:txBody>
          <a:bodyPr/>
          <a:lstStyle/>
          <a:p>
            <a:endParaRPr lang="ru-RU"/>
          </a:p>
        </p:txBody>
      </p:sp>
      <p:sp>
        <p:nvSpPr>
          <p:cNvPr id="5" name="Номер слайда 4"/>
          <p:cNvSpPr>
            <a:spLocks noGrp="1"/>
          </p:cNvSpPr>
          <p:nvPr>
            <p:ph type="sldNum" sz="quarter" idx="11"/>
          </p:nvPr>
        </p:nvSpPr>
        <p:spPr/>
        <p:txBody>
          <a:bodyPr/>
          <a:lstStyle/>
          <a:p>
            <a:fld id="{7941B51E-C9B3-4AC8-B1CC-3B382459A4BC}" type="slidenum">
              <a:rPr lang="ru-RU" smtClean="0"/>
              <a:pPr/>
              <a:t>6</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dirty="0" smtClean="0"/>
              <a:t>The P5 profile is characterized by an increased level of frame forces and a lower level of the stability coefficient at the first stages of operation (up to 50-60 thousand km.). For wagons on bogies of type 18-9855, equipped with side supports of permanent contact, this is not dangerous.</a:t>
            </a:r>
          </a:p>
          <a:p>
            <a:r>
              <a:rPr lang="en-US" dirty="0" smtClean="0"/>
              <a:t>For wagons with bogies of type 18-100 (without side bearings of permanent contact), it is necessary to reduce the maximum speed of movement in order to ensure compliance with regulatory requirements by a value that depends on the state of the track.</a:t>
            </a:r>
            <a:endParaRPr lang="ru-RU" dirty="0" smtClean="0"/>
          </a:p>
          <a:p>
            <a:endParaRPr lang="en-US" dirty="0" smtClean="0"/>
          </a:p>
          <a:p>
            <a:r>
              <a:rPr lang="ru-RU" dirty="0" smtClean="0"/>
              <a:t>Для профиля П5 характерен</a:t>
            </a:r>
            <a:r>
              <a:rPr lang="ru-RU" baseline="0" dirty="0" smtClean="0"/>
              <a:t> повышенный уровень рамных сил и пониженный уровень коэффициента устойчивости на первых этапах эксплуатации (до 50-60 тыс. км.). Для вагонов на тележках типа 18-9855, снабженных боковыми опорами постоянного контакта это неопасно.</a:t>
            </a:r>
          </a:p>
          <a:p>
            <a:r>
              <a:rPr lang="ru-RU" baseline="0" dirty="0" smtClean="0"/>
              <a:t>Для вагонов с тележками типа 18-100 (без боковых опор постоянного контакта) потребуется снижать максимальные скорости движения, чтобы обеспечить выполнение нормативных требований на величину, зависящую от состояния пути.</a:t>
            </a:r>
            <a:endParaRPr lang="ru-RU" dirty="0"/>
          </a:p>
        </p:txBody>
      </p:sp>
      <p:sp>
        <p:nvSpPr>
          <p:cNvPr id="4" name="Верхний колонтитул 3"/>
          <p:cNvSpPr>
            <a:spLocks noGrp="1"/>
          </p:cNvSpPr>
          <p:nvPr>
            <p:ph type="hdr" sz="quarter" idx="10"/>
          </p:nvPr>
        </p:nvSpPr>
        <p:spPr/>
        <p:txBody>
          <a:bodyPr/>
          <a:lstStyle/>
          <a:p>
            <a:endParaRPr lang="ru-RU"/>
          </a:p>
        </p:txBody>
      </p:sp>
      <p:sp>
        <p:nvSpPr>
          <p:cNvPr id="5" name="Номер слайда 4"/>
          <p:cNvSpPr>
            <a:spLocks noGrp="1"/>
          </p:cNvSpPr>
          <p:nvPr>
            <p:ph type="sldNum" sz="quarter" idx="11"/>
          </p:nvPr>
        </p:nvSpPr>
        <p:spPr/>
        <p:txBody>
          <a:bodyPr/>
          <a:lstStyle/>
          <a:p>
            <a:fld id="{7941B51E-C9B3-4AC8-B1CC-3B382459A4BC}" type="slidenum">
              <a:rPr lang="ru-RU" smtClean="0"/>
              <a:pPr/>
              <a:t>7</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92150" y="685800"/>
            <a:ext cx="5689600" cy="4267200"/>
          </a:xfrm>
        </p:spPr>
      </p:sp>
      <p:sp>
        <p:nvSpPr>
          <p:cNvPr id="3" name="Заметки 2"/>
          <p:cNvSpPr>
            <a:spLocks noGrp="1"/>
          </p:cNvSpPr>
          <p:nvPr>
            <p:ph type="body" idx="1"/>
          </p:nvPr>
        </p:nvSpPr>
        <p:spPr>
          <a:xfrm>
            <a:off x="685800" y="5076056"/>
            <a:ext cx="5695528" cy="3384376"/>
          </a:xfrm>
        </p:spPr>
        <p:txBody>
          <a:bodyPr>
            <a:normAutofit/>
          </a:bodyPr>
          <a:lstStyle/>
          <a:p>
            <a:endParaRPr lang="en-US" dirty="0" smtClean="0"/>
          </a:p>
          <a:p>
            <a:r>
              <a:rPr lang="en-US" dirty="0" smtClean="0"/>
              <a:t>These results are obtained for </a:t>
            </a:r>
            <a:r>
              <a:rPr lang="en-US" sz="1200" dirty="0" smtClean="0">
                <a:solidFill>
                  <a:srgbClr val="0070C0"/>
                </a:solidFill>
              </a:rPr>
              <a:t>passenger cars with bogies such as TVZ-CNII-M </a:t>
            </a:r>
            <a:r>
              <a:rPr lang="en-US" dirty="0" smtClean="0"/>
              <a:t>with standard conical wheel profiles </a:t>
            </a:r>
            <a:r>
              <a:rPr lang="ru-RU" dirty="0" smtClean="0"/>
              <a:t>ГОСТ</a:t>
            </a:r>
            <a:r>
              <a:rPr lang="en-US" dirty="0" smtClean="0"/>
              <a:t> (as a basis for comparison) </a:t>
            </a:r>
            <a:r>
              <a:rPr lang="ru-RU" dirty="0" smtClean="0"/>
              <a:t> </a:t>
            </a:r>
            <a:r>
              <a:rPr lang="en-US" dirty="0" smtClean="0"/>
              <a:t>and</a:t>
            </a:r>
            <a:r>
              <a:rPr lang="en-US" baseline="0" dirty="0" smtClean="0"/>
              <a:t> optimal profile P9</a:t>
            </a:r>
            <a:r>
              <a:rPr lang="en-US" dirty="0" smtClean="0"/>
              <a:t>.</a:t>
            </a:r>
            <a:endParaRPr lang="ru-RU" dirty="0" smtClean="0"/>
          </a:p>
          <a:p>
            <a:r>
              <a:rPr lang="en-US" dirty="0" smtClean="0"/>
              <a:t>The optimum profile ensures a more even distribution of the material to be removed from the contact surface of the profile. Due to the greater conformability, the P9 profile provides a reduction in contact stress and an increase in the fatigue life of the rolling surface.</a:t>
            </a:r>
          </a:p>
          <a:p>
            <a:endParaRPr lang="ru-RU" dirty="0" smtClean="0"/>
          </a:p>
          <a:p>
            <a:r>
              <a:rPr lang="ru-RU" dirty="0" smtClean="0"/>
              <a:t>Оптимальный</a:t>
            </a:r>
            <a:r>
              <a:rPr lang="ru-RU" baseline="0" dirty="0" smtClean="0"/>
              <a:t> профиль обеспечивает более равномерное распределение удаляемого материала с контактируемой поверхности профиля. Благодаря большей </a:t>
            </a:r>
            <a:r>
              <a:rPr lang="ru-RU" baseline="0" dirty="0" err="1" smtClean="0"/>
              <a:t>конформности</a:t>
            </a:r>
            <a:r>
              <a:rPr lang="ru-RU" baseline="0" dirty="0" smtClean="0"/>
              <a:t> профиль П9 обеспечивает снижение напряжений в контакте и увеличение усталостной долговечности поверхности катания.</a:t>
            </a:r>
            <a:endParaRPr lang="ru-RU" dirty="0"/>
          </a:p>
        </p:txBody>
      </p:sp>
      <p:sp>
        <p:nvSpPr>
          <p:cNvPr id="4" name="Верхний колонтитул 3"/>
          <p:cNvSpPr>
            <a:spLocks noGrp="1"/>
          </p:cNvSpPr>
          <p:nvPr>
            <p:ph type="hdr" sz="quarter" idx="10"/>
          </p:nvPr>
        </p:nvSpPr>
        <p:spPr/>
        <p:txBody>
          <a:bodyPr/>
          <a:lstStyle/>
          <a:p>
            <a:endParaRPr lang="ru-RU"/>
          </a:p>
        </p:txBody>
      </p:sp>
      <p:sp>
        <p:nvSpPr>
          <p:cNvPr id="5" name="Номер слайда 4"/>
          <p:cNvSpPr>
            <a:spLocks noGrp="1"/>
          </p:cNvSpPr>
          <p:nvPr>
            <p:ph type="sldNum" sz="quarter" idx="11"/>
          </p:nvPr>
        </p:nvSpPr>
        <p:spPr/>
        <p:txBody>
          <a:bodyPr/>
          <a:lstStyle/>
          <a:p>
            <a:fld id="{7941B51E-C9B3-4AC8-B1CC-3B382459A4BC}" type="slidenum">
              <a:rPr lang="ru-RU" smtClean="0"/>
              <a:pPr/>
              <a:t>8</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Верхний колонтитул 3"/>
          <p:cNvSpPr>
            <a:spLocks noGrp="1"/>
          </p:cNvSpPr>
          <p:nvPr>
            <p:ph type="hdr" sz="quarter" idx="10"/>
          </p:nvPr>
        </p:nvSpPr>
        <p:spPr/>
        <p:txBody>
          <a:bodyPr/>
          <a:lstStyle/>
          <a:p>
            <a:endParaRPr lang="ru-RU"/>
          </a:p>
        </p:txBody>
      </p:sp>
      <p:sp>
        <p:nvSpPr>
          <p:cNvPr id="5" name="Номер слайда 4"/>
          <p:cNvSpPr>
            <a:spLocks noGrp="1"/>
          </p:cNvSpPr>
          <p:nvPr>
            <p:ph type="sldNum" sz="quarter" idx="11"/>
          </p:nvPr>
        </p:nvSpPr>
        <p:spPr/>
        <p:txBody>
          <a:bodyPr/>
          <a:lstStyle/>
          <a:p>
            <a:fld id="{7941B51E-C9B3-4AC8-B1CC-3B382459A4BC}" type="slidenum">
              <a:rPr lang="ru-RU" smtClean="0"/>
              <a:pPr/>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400800" y="6355080"/>
            <a:ext cx="2286000" cy="365760"/>
          </a:xfrm>
        </p:spPr>
        <p:txBody>
          <a:bodyPr/>
          <a:lstStyle>
            <a:lvl1pPr>
              <a:defRPr sz="1400"/>
            </a:lvl1pPr>
          </a:lstStyle>
          <a:p>
            <a:fld id="{D7FBA56A-5FF9-4B14-BB39-0506123F38F5}" type="datetime1">
              <a:rPr lang="ru-RU" smtClean="0"/>
              <a:pPr/>
              <a:t>02.04.2018</a:t>
            </a:fld>
            <a:endParaRPr lang="ru-RU"/>
          </a:p>
        </p:txBody>
      </p:sp>
      <p:sp>
        <p:nvSpPr>
          <p:cNvPr id="17" name="Нижний колонтитул 16"/>
          <p:cNvSpPr>
            <a:spLocks noGrp="1"/>
          </p:cNvSpPr>
          <p:nvPr>
            <p:ph type="ftr" sz="quarter" idx="11"/>
          </p:nvPr>
        </p:nvSpPr>
        <p:spPr>
          <a:xfrm>
            <a:off x="2898648" y="6355080"/>
            <a:ext cx="3474720" cy="365760"/>
          </a:xfrm>
        </p:spPr>
        <p:txBody>
          <a:bodyPr/>
          <a:lstStyle/>
          <a:p>
            <a:r>
              <a:rPr lang="en-US" smtClean="0"/>
              <a:t>April 3-4, 2018</a:t>
            </a:r>
            <a:endParaRPr lang="ru-RU"/>
          </a:p>
        </p:txBody>
      </p:sp>
      <p:sp>
        <p:nvSpPr>
          <p:cNvPr id="29" name="Номер слайда 28"/>
          <p:cNvSpPr>
            <a:spLocks noGrp="1"/>
          </p:cNvSpPr>
          <p:nvPr>
            <p:ph type="sldNum" sz="quarter" idx="12"/>
          </p:nvPr>
        </p:nvSpPr>
        <p:spPr>
          <a:xfrm>
            <a:off x="1216152" y="6355080"/>
            <a:ext cx="1219200" cy="365760"/>
          </a:xfrm>
        </p:spPr>
        <p:txBody>
          <a:bodyPr/>
          <a:lstStyle/>
          <a:p>
            <a:fld id="{2D0770BA-5E24-4441-91D4-06F960A380A5}" type="slidenum">
              <a:rPr lang="ru-RU" smtClean="0"/>
              <a:pPr/>
              <a:t>‹#›</a:t>
            </a:fld>
            <a:endParaRPr lang="ru-RU"/>
          </a:p>
        </p:txBody>
      </p:sp>
      <p:sp>
        <p:nvSpPr>
          <p:cNvPr id="21" name="Прямоугольник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Прямоугольник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Прямоугольник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4C0817-01A7-4B75-9F53-D9EAD2783048}" type="datetime1">
              <a:rPr lang="ru-RU" smtClean="0"/>
              <a:pPr/>
              <a:t>02.04.2018</a:t>
            </a:fld>
            <a:endParaRPr lang="ru-RU"/>
          </a:p>
        </p:txBody>
      </p:sp>
      <p:sp>
        <p:nvSpPr>
          <p:cNvPr id="5" name="Нижний колонтитул 4"/>
          <p:cNvSpPr>
            <a:spLocks noGrp="1"/>
          </p:cNvSpPr>
          <p:nvPr>
            <p:ph type="ftr" sz="quarter" idx="11"/>
          </p:nvPr>
        </p:nvSpPr>
        <p:spPr/>
        <p:txBody>
          <a:bodyPr/>
          <a:lstStyle/>
          <a:p>
            <a:r>
              <a:rPr lang="en-US" smtClean="0"/>
              <a:t>April 3-4, 2018</a:t>
            </a:r>
            <a:endParaRPr lang="ru-RU"/>
          </a:p>
        </p:txBody>
      </p:sp>
      <p:sp>
        <p:nvSpPr>
          <p:cNvPr id="6" name="Номер слайда 5"/>
          <p:cNvSpPr>
            <a:spLocks noGrp="1"/>
          </p:cNvSpPr>
          <p:nvPr>
            <p:ph type="sldNum" sz="quarter" idx="12"/>
          </p:nvPr>
        </p:nvSpPr>
        <p:spPr/>
        <p:txBody>
          <a:bodyPr/>
          <a:lstStyle/>
          <a:p>
            <a:fld id="{2D0770BA-5E24-4441-91D4-06F960A380A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D38BD87-048B-4CA1-8EDA-65F05CE4FE9C}" type="datetime1">
              <a:rPr lang="ru-RU" smtClean="0"/>
              <a:pPr/>
              <a:t>02.04.2018</a:t>
            </a:fld>
            <a:endParaRPr lang="ru-RU"/>
          </a:p>
        </p:txBody>
      </p:sp>
      <p:sp>
        <p:nvSpPr>
          <p:cNvPr id="5" name="Нижний колонтитул 4"/>
          <p:cNvSpPr>
            <a:spLocks noGrp="1"/>
          </p:cNvSpPr>
          <p:nvPr>
            <p:ph type="ftr" sz="quarter" idx="11"/>
          </p:nvPr>
        </p:nvSpPr>
        <p:spPr/>
        <p:txBody>
          <a:bodyPr/>
          <a:lstStyle/>
          <a:p>
            <a:r>
              <a:rPr lang="en-US" smtClean="0"/>
              <a:t>April 3-4, 2018</a:t>
            </a:r>
            <a:endParaRPr lang="ru-RU"/>
          </a:p>
        </p:txBody>
      </p:sp>
      <p:sp>
        <p:nvSpPr>
          <p:cNvPr id="6" name="Номер слайда 5"/>
          <p:cNvSpPr>
            <a:spLocks noGrp="1"/>
          </p:cNvSpPr>
          <p:nvPr>
            <p:ph type="sldNum" sz="quarter" idx="12"/>
          </p:nvPr>
        </p:nvSpPr>
        <p:spPr/>
        <p:txBody>
          <a:bodyPr/>
          <a:lstStyle/>
          <a:p>
            <a:fld id="{2D0770BA-5E24-4441-91D4-06F960A380A5}" type="slidenum">
              <a:rPr lang="ru-RU" smtClean="0"/>
              <a:pPr/>
              <a:t>‹#›</a:t>
            </a:fld>
            <a:endParaRPr lang="ru-RU"/>
          </a:p>
        </p:txBody>
      </p:sp>
      <p:sp>
        <p:nvSpPr>
          <p:cNvPr id="7" name="Прямая соединительная линия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Равнобедренный треугольник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ая соединительная линия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dirty="0" smtClean="0"/>
              <a:t>Образец заголовка</a:t>
            </a:r>
            <a:endParaRPr kumimoji="0" lang="en-US" dirty="0"/>
          </a:p>
        </p:txBody>
      </p:sp>
      <p:sp>
        <p:nvSpPr>
          <p:cNvPr id="4" name="Дата 3"/>
          <p:cNvSpPr>
            <a:spLocks noGrp="1"/>
          </p:cNvSpPr>
          <p:nvPr>
            <p:ph type="dt" sz="half" idx="10"/>
          </p:nvPr>
        </p:nvSpPr>
        <p:spPr/>
        <p:txBody>
          <a:bodyPr/>
          <a:lstStyle/>
          <a:p>
            <a:fld id="{4EE7225B-FC39-4594-9C03-F75D35AAFE93}" type="datetime1">
              <a:rPr lang="ru-RU" smtClean="0"/>
              <a:pPr/>
              <a:t>02.04.2018</a:t>
            </a:fld>
            <a:endParaRPr lang="ru-RU"/>
          </a:p>
        </p:txBody>
      </p:sp>
      <p:sp>
        <p:nvSpPr>
          <p:cNvPr id="5" name="Нижний колонтитул 4"/>
          <p:cNvSpPr>
            <a:spLocks noGrp="1"/>
          </p:cNvSpPr>
          <p:nvPr>
            <p:ph type="ftr" sz="quarter" idx="11"/>
          </p:nvPr>
        </p:nvSpPr>
        <p:spPr/>
        <p:txBody>
          <a:bodyPr/>
          <a:lstStyle/>
          <a:p>
            <a:r>
              <a:rPr lang="en-US" smtClean="0"/>
              <a:t>April 3-4, 2018</a:t>
            </a:r>
            <a:endParaRPr lang="ru-RU"/>
          </a:p>
        </p:txBody>
      </p:sp>
      <p:sp>
        <p:nvSpPr>
          <p:cNvPr id="6" name="Номер слайда 5"/>
          <p:cNvSpPr>
            <a:spLocks noGrp="1"/>
          </p:cNvSpPr>
          <p:nvPr>
            <p:ph type="sldNum" sz="quarter" idx="12"/>
          </p:nvPr>
        </p:nvSpPr>
        <p:spPr/>
        <p:txBody>
          <a:bodyPr/>
          <a:lstStyle/>
          <a:p>
            <a:fld id="{2D0770BA-5E24-4441-91D4-06F960A380A5}" type="slidenum">
              <a:rPr lang="ru-RU" smtClean="0"/>
              <a:pPr/>
              <a:t>‹#›</a:t>
            </a:fld>
            <a:endParaRPr lang="ru-RU"/>
          </a:p>
        </p:txBody>
      </p:sp>
      <p:sp>
        <p:nvSpPr>
          <p:cNvPr id="8" name="Содержимое 7"/>
          <p:cNvSpPr>
            <a:spLocks noGrp="1"/>
          </p:cNvSpPr>
          <p:nvPr>
            <p:ph sz="quarter" idx="1"/>
          </p:nvPr>
        </p:nvSpPr>
        <p:spPr>
          <a:xfrm>
            <a:off x="457200" y="1219200"/>
            <a:ext cx="8229600" cy="493776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6400800" y="6355080"/>
            <a:ext cx="2286000" cy="365760"/>
          </a:xfrm>
        </p:spPr>
        <p:txBody>
          <a:bodyPr/>
          <a:lstStyle/>
          <a:p>
            <a:fld id="{E8BF1B24-A380-425D-9A6C-39A105D59667}" type="datetime1">
              <a:rPr lang="ru-RU" smtClean="0"/>
              <a:pPr/>
              <a:t>02.04.2018</a:t>
            </a:fld>
            <a:endParaRPr lang="ru-RU"/>
          </a:p>
        </p:txBody>
      </p:sp>
      <p:sp>
        <p:nvSpPr>
          <p:cNvPr id="5" name="Нижний колонтитул 4"/>
          <p:cNvSpPr>
            <a:spLocks noGrp="1"/>
          </p:cNvSpPr>
          <p:nvPr>
            <p:ph type="ftr" sz="quarter" idx="11"/>
          </p:nvPr>
        </p:nvSpPr>
        <p:spPr>
          <a:xfrm>
            <a:off x="2898648" y="6355080"/>
            <a:ext cx="3474720" cy="365760"/>
          </a:xfrm>
        </p:spPr>
        <p:txBody>
          <a:bodyPr/>
          <a:lstStyle/>
          <a:p>
            <a:r>
              <a:rPr lang="en-US" smtClean="0"/>
              <a:t>April 3-4, 2018</a:t>
            </a:r>
            <a:endParaRPr lang="ru-RU"/>
          </a:p>
        </p:txBody>
      </p:sp>
      <p:sp>
        <p:nvSpPr>
          <p:cNvPr id="6" name="Номер слайда 5"/>
          <p:cNvSpPr>
            <a:spLocks noGrp="1"/>
          </p:cNvSpPr>
          <p:nvPr>
            <p:ph type="sldNum" sz="quarter" idx="12"/>
          </p:nvPr>
        </p:nvSpPr>
        <p:spPr>
          <a:xfrm>
            <a:off x="1069848" y="6355080"/>
            <a:ext cx="1520952" cy="365760"/>
          </a:xfrm>
        </p:spPr>
        <p:txBody>
          <a:bodyPr/>
          <a:lstStyle/>
          <a:p>
            <a:fld id="{2D0770BA-5E24-4441-91D4-06F960A380A5}" type="slidenum">
              <a:rPr lang="ru-RU" smtClean="0"/>
              <a:pPr/>
              <a:t>‹#›</a:t>
            </a:fld>
            <a:endParaRPr lang="ru-RU"/>
          </a:p>
        </p:txBody>
      </p:sp>
      <p:sp>
        <p:nvSpPr>
          <p:cNvPr id="7" name="Прямоугольник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9BE50D51-5E09-4E91-A3D9-410423DCB6A7}" type="datetime1">
              <a:rPr lang="ru-RU" smtClean="0"/>
              <a:pPr/>
              <a:t>02.04.2018</a:t>
            </a:fld>
            <a:endParaRPr lang="ru-RU"/>
          </a:p>
        </p:txBody>
      </p:sp>
      <p:sp>
        <p:nvSpPr>
          <p:cNvPr id="6" name="Нижний колонтитул 5"/>
          <p:cNvSpPr>
            <a:spLocks noGrp="1"/>
          </p:cNvSpPr>
          <p:nvPr>
            <p:ph type="ftr" sz="quarter" idx="11"/>
          </p:nvPr>
        </p:nvSpPr>
        <p:spPr/>
        <p:txBody>
          <a:bodyPr/>
          <a:lstStyle/>
          <a:p>
            <a:r>
              <a:rPr lang="en-US" smtClean="0"/>
              <a:t>April 3-4, 2018</a:t>
            </a:r>
            <a:endParaRPr lang="ru-RU"/>
          </a:p>
        </p:txBody>
      </p:sp>
      <p:sp>
        <p:nvSpPr>
          <p:cNvPr id="7" name="Номер слайда 6"/>
          <p:cNvSpPr>
            <a:spLocks noGrp="1"/>
          </p:cNvSpPr>
          <p:nvPr>
            <p:ph type="sldNum" sz="quarter" idx="12"/>
          </p:nvPr>
        </p:nvSpPr>
        <p:spPr/>
        <p:txBody>
          <a:bodyPr/>
          <a:lstStyle/>
          <a:p>
            <a:fld id="{2D0770BA-5E24-4441-91D4-06F960A380A5}" type="slidenum">
              <a:rPr lang="ru-RU" smtClean="0"/>
              <a:pPr/>
              <a:t>‹#›</a:t>
            </a:fld>
            <a:endParaRPr lang="ru-RU"/>
          </a:p>
        </p:txBody>
      </p:sp>
      <p:sp>
        <p:nvSpPr>
          <p:cNvPr id="9" name="Содержимое 8"/>
          <p:cNvSpPr>
            <a:spLocks noGrp="1"/>
          </p:cNvSpPr>
          <p:nvPr>
            <p:ph sz="quarter" idx="1"/>
          </p:nvPr>
        </p:nvSpPr>
        <p:spPr>
          <a:xfrm>
            <a:off x="457200" y="1219200"/>
            <a:ext cx="4041648" cy="493776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632198" y="1216152"/>
            <a:ext cx="4041648" cy="493776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9DA743F6-7BB6-4149-A1DC-5C62D2B9BB35}" type="datetime1">
              <a:rPr lang="ru-RU" smtClean="0"/>
              <a:pPr/>
              <a:t>02.04.2018</a:t>
            </a:fld>
            <a:endParaRPr lang="ru-RU"/>
          </a:p>
        </p:txBody>
      </p:sp>
      <p:sp>
        <p:nvSpPr>
          <p:cNvPr id="8" name="Нижний колонтитул 7"/>
          <p:cNvSpPr>
            <a:spLocks noGrp="1"/>
          </p:cNvSpPr>
          <p:nvPr>
            <p:ph type="ftr" sz="quarter" idx="11"/>
          </p:nvPr>
        </p:nvSpPr>
        <p:spPr/>
        <p:txBody>
          <a:bodyPr/>
          <a:lstStyle/>
          <a:p>
            <a:r>
              <a:rPr lang="en-US" smtClean="0"/>
              <a:t>April 3-4, 2018</a:t>
            </a:r>
            <a:endParaRPr lang="ru-RU"/>
          </a:p>
        </p:txBody>
      </p:sp>
      <p:sp>
        <p:nvSpPr>
          <p:cNvPr id="9" name="Номер слайда 8"/>
          <p:cNvSpPr>
            <a:spLocks noGrp="1"/>
          </p:cNvSpPr>
          <p:nvPr>
            <p:ph type="sldNum" sz="quarter" idx="12"/>
          </p:nvPr>
        </p:nvSpPr>
        <p:spPr/>
        <p:txBody>
          <a:bodyPr/>
          <a:lstStyle/>
          <a:p>
            <a:fld id="{2D0770BA-5E24-4441-91D4-06F960A380A5}" type="slidenum">
              <a:rPr lang="ru-RU" smtClean="0"/>
              <a:pPr/>
              <a:t>‹#›</a:t>
            </a:fld>
            <a:endParaRPr lang="ru-RU"/>
          </a:p>
        </p:txBody>
      </p:sp>
      <p:sp>
        <p:nvSpPr>
          <p:cNvPr id="11" name="Содержимое 10"/>
          <p:cNvSpPr>
            <a:spLocks noGrp="1"/>
          </p:cNvSpPr>
          <p:nvPr>
            <p:ph sz="quarter" idx="2"/>
          </p:nvPr>
        </p:nvSpPr>
        <p:spPr>
          <a:xfrm>
            <a:off x="457200" y="2133600"/>
            <a:ext cx="4038600" cy="4038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648200" y="2133600"/>
            <a:ext cx="4038600" cy="4038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2A241526-C38A-4064-B0BD-51B4C210BAED}" type="datetime1">
              <a:rPr lang="ru-RU" smtClean="0"/>
              <a:pPr/>
              <a:t>02.04.2018</a:t>
            </a:fld>
            <a:endParaRPr lang="ru-RU"/>
          </a:p>
        </p:txBody>
      </p:sp>
      <p:sp>
        <p:nvSpPr>
          <p:cNvPr id="4" name="Нижний колонтитул 3"/>
          <p:cNvSpPr>
            <a:spLocks noGrp="1"/>
          </p:cNvSpPr>
          <p:nvPr>
            <p:ph type="ftr" sz="quarter" idx="11"/>
          </p:nvPr>
        </p:nvSpPr>
        <p:spPr/>
        <p:txBody>
          <a:bodyPr/>
          <a:lstStyle/>
          <a:p>
            <a:r>
              <a:rPr lang="en-US" smtClean="0"/>
              <a:t>April 3-4, 2018</a:t>
            </a:r>
            <a:endParaRPr lang="ru-RU"/>
          </a:p>
        </p:txBody>
      </p:sp>
      <p:sp>
        <p:nvSpPr>
          <p:cNvPr id="5" name="Номер слайда 4"/>
          <p:cNvSpPr>
            <a:spLocks noGrp="1"/>
          </p:cNvSpPr>
          <p:nvPr>
            <p:ph type="sldNum" sz="quarter" idx="12"/>
          </p:nvPr>
        </p:nvSpPr>
        <p:spPr/>
        <p:txBody>
          <a:bodyPr/>
          <a:lstStyle/>
          <a:p>
            <a:fld id="{2D0770BA-5E24-4441-91D4-06F960A380A5}" type="slidenum">
              <a:rPr lang="ru-RU" smtClean="0"/>
              <a:pPr/>
              <a:t>‹#›</a:t>
            </a:fld>
            <a:endParaRPr lang="ru-RU"/>
          </a:p>
        </p:txBody>
      </p:sp>
      <p:sp>
        <p:nvSpPr>
          <p:cNvPr id="6" name="Равнобедренный треугольник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3419A12-9770-4C89-91AF-A52113841823}" type="datetime1">
              <a:rPr lang="ru-RU" smtClean="0"/>
              <a:pPr/>
              <a:t>02.04.2018</a:t>
            </a:fld>
            <a:endParaRPr lang="ru-RU"/>
          </a:p>
        </p:txBody>
      </p:sp>
      <p:sp>
        <p:nvSpPr>
          <p:cNvPr id="3" name="Нижний колонтитул 2"/>
          <p:cNvSpPr>
            <a:spLocks noGrp="1"/>
          </p:cNvSpPr>
          <p:nvPr>
            <p:ph type="ftr" sz="quarter" idx="11"/>
          </p:nvPr>
        </p:nvSpPr>
        <p:spPr/>
        <p:txBody>
          <a:bodyPr/>
          <a:lstStyle/>
          <a:p>
            <a:r>
              <a:rPr lang="en-US" smtClean="0"/>
              <a:t>April 3-4, 2018</a:t>
            </a:r>
            <a:endParaRPr lang="ru-RU"/>
          </a:p>
        </p:txBody>
      </p:sp>
      <p:sp>
        <p:nvSpPr>
          <p:cNvPr id="4" name="Номер слайда 3"/>
          <p:cNvSpPr>
            <a:spLocks noGrp="1"/>
          </p:cNvSpPr>
          <p:nvPr>
            <p:ph type="sldNum" sz="quarter" idx="12"/>
          </p:nvPr>
        </p:nvSpPr>
        <p:spPr/>
        <p:txBody>
          <a:bodyPr/>
          <a:lstStyle/>
          <a:p>
            <a:fld id="{2D0770BA-5E24-4441-91D4-06F960A380A5}" type="slidenum">
              <a:rPr lang="ru-RU" smtClean="0"/>
              <a:pPr/>
              <a:t>‹#›</a:t>
            </a:fld>
            <a:endParaRPr lang="ru-RU"/>
          </a:p>
        </p:txBody>
      </p:sp>
      <p:sp>
        <p:nvSpPr>
          <p:cNvPr id="5" name="Прямая соединительная линия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Равнобедренный треугольник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99AD8E1A-3D29-42D0-9EF7-4A56AF7E65BC}" type="datetime1">
              <a:rPr lang="ru-RU" smtClean="0"/>
              <a:pPr/>
              <a:t>02.04.2018</a:t>
            </a:fld>
            <a:endParaRPr lang="ru-RU"/>
          </a:p>
        </p:txBody>
      </p:sp>
      <p:sp>
        <p:nvSpPr>
          <p:cNvPr id="6" name="Нижний колонтитул 5"/>
          <p:cNvSpPr>
            <a:spLocks noGrp="1"/>
          </p:cNvSpPr>
          <p:nvPr>
            <p:ph type="ftr" sz="quarter" idx="11"/>
          </p:nvPr>
        </p:nvSpPr>
        <p:spPr/>
        <p:txBody>
          <a:bodyPr/>
          <a:lstStyle/>
          <a:p>
            <a:r>
              <a:rPr lang="en-US" smtClean="0"/>
              <a:t>April 3-4, 2018</a:t>
            </a:r>
            <a:endParaRPr lang="ru-RU"/>
          </a:p>
        </p:txBody>
      </p:sp>
      <p:sp>
        <p:nvSpPr>
          <p:cNvPr id="7" name="Номер слайда 6"/>
          <p:cNvSpPr>
            <a:spLocks noGrp="1"/>
          </p:cNvSpPr>
          <p:nvPr>
            <p:ph type="sldNum" sz="quarter" idx="12"/>
          </p:nvPr>
        </p:nvSpPr>
        <p:spPr/>
        <p:txBody>
          <a:bodyPr/>
          <a:lstStyle/>
          <a:p>
            <a:fld id="{2D0770BA-5E24-4441-91D4-06F960A380A5}" type="slidenum">
              <a:rPr lang="ru-RU" smtClean="0"/>
              <a:pPr/>
              <a:t>‹#›</a:t>
            </a:fld>
            <a:endParaRPr lang="ru-RU"/>
          </a:p>
        </p:txBody>
      </p:sp>
      <p:sp>
        <p:nvSpPr>
          <p:cNvPr id="8" name="Прямая соединительная линия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ая соединительная линия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Равнобедренный треугольник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Содержимое 11"/>
          <p:cNvSpPr>
            <a:spLocks noGrp="1"/>
          </p:cNvSpPr>
          <p:nvPr>
            <p:ph sz="quarter" idx="1"/>
          </p:nvPr>
        </p:nvSpPr>
        <p:spPr>
          <a:xfrm>
            <a:off x="304800" y="304800"/>
            <a:ext cx="57150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32AB6F62-07E6-414A-8A68-9370A3D28800}" type="datetime1">
              <a:rPr lang="ru-RU" smtClean="0"/>
              <a:pPr/>
              <a:t>02.04.2018</a:t>
            </a:fld>
            <a:endParaRPr lang="ru-RU"/>
          </a:p>
        </p:txBody>
      </p:sp>
      <p:sp>
        <p:nvSpPr>
          <p:cNvPr id="6" name="Нижний колонтитул 5"/>
          <p:cNvSpPr>
            <a:spLocks noGrp="1"/>
          </p:cNvSpPr>
          <p:nvPr>
            <p:ph type="ftr" sz="quarter" idx="11"/>
          </p:nvPr>
        </p:nvSpPr>
        <p:spPr/>
        <p:txBody>
          <a:bodyPr/>
          <a:lstStyle/>
          <a:p>
            <a:r>
              <a:rPr lang="en-US" smtClean="0"/>
              <a:t>April 3-4, 2018</a:t>
            </a:r>
            <a:endParaRPr lang="ru-RU"/>
          </a:p>
        </p:txBody>
      </p:sp>
      <p:sp>
        <p:nvSpPr>
          <p:cNvPr id="7" name="Номер слайда 6"/>
          <p:cNvSpPr>
            <a:spLocks noGrp="1"/>
          </p:cNvSpPr>
          <p:nvPr>
            <p:ph type="sldNum" sz="quarter" idx="12"/>
          </p:nvPr>
        </p:nvSpPr>
        <p:spPr/>
        <p:txBody>
          <a:bodyPr/>
          <a:lstStyle/>
          <a:p>
            <a:fld id="{2D0770BA-5E24-4441-91D4-06F960A380A5}" type="slidenum">
              <a:rPr lang="ru-RU" smtClean="0"/>
              <a:pPr/>
              <a:t>‹#›</a:t>
            </a:fld>
            <a:endParaRPr lang="ru-RU"/>
          </a:p>
        </p:txBody>
      </p:sp>
      <p:sp>
        <p:nvSpPr>
          <p:cNvPr id="8" name="Прямая соединительная линия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Равнобедренный треугольник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152400"/>
            <a:ext cx="8229600" cy="990600"/>
          </a:xfrm>
          <a:prstGeom prst="rect">
            <a:avLst/>
          </a:prstGeom>
        </p:spPr>
        <p:txBody>
          <a:bodyPr vert="horz" anchor="b" anchorCtr="0">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DA114AF7-6ED1-4C2B-97F4-8D9414AAF89A}" type="datetime1">
              <a:rPr lang="ru-RU" smtClean="0"/>
              <a:pPr/>
              <a:t>02.04.2018</a:t>
            </a:fld>
            <a:endParaRPr lang="ru-RU"/>
          </a:p>
        </p:txBody>
      </p:sp>
      <p:sp>
        <p:nvSpPr>
          <p:cNvPr id="3" name="Нижний колонтитул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r>
              <a:rPr lang="en-US" smtClean="0"/>
              <a:t>April 3-4, 2018</a:t>
            </a:r>
            <a:endParaRPr lang="ru-RU" dirty="0"/>
          </a:p>
        </p:txBody>
      </p:sp>
      <p:sp>
        <p:nvSpPr>
          <p:cNvPr id="23" name="Номер слайда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2D0770BA-5E24-4441-91D4-06F960A380A5}" type="slidenum">
              <a:rPr lang="ru-RU" smtClean="0"/>
              <a:pPr/>
              <a:t>‹#›</a:t>
            </a:fld>
            <a:endParaRPr lang="ru-RU" dirty="0"/>
          </a:p>
        </p:txBody>
      </p:sp>
      <p:sp>
        <p:nvSpPr>
          <p:cNvPr id="28" name="Прямая соединительная линия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Прямая соединительная линия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Равнобедренный треугольник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11" name="Picture 8"/>
          <p:cNvPicPr>
            <a:picLocks noChangeAspect="1" noChangeArrowheads="1"/>
          </p:cNvPicPr>
          <p:nvPr userDrawn="1"/>
        </p:nvPicPr>
        <p:blipFill>
          <a:blip r:embed="rId13" cstate="print"/>
          <a:srcRect/>
          <a:stretch>
            <a:fillRect/>
          </a:stretch>
        </p:blipFill>
        <p:spPr bwMode="auto">
          <a:xfrm>
            <a:off x="7236296" y="332656"/>
            <a:ext cx="1512168" cy="688163"/>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universalmechanism.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hyperlink" Target="http://www.modellmix.su/sites/default/files/2_629.jpg" TargetMode="External"/><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hyperlink" Target="http://www.modellmix.su/sites/default/files/1_780.jpg" TargetMode="External"/><Relationship Id="rId10" Type="http://schemas.openxmlformats.org/officeDocument/2006/relationships/image" Target="../media/image7.jpeg"/><Relationship Id="rId4" Type="http://schemas.openxmlformats.org/officeDocument/2006/relationships/image" Target="../media/image3.jpeg"/><Relationship Id="rId9" Type="http://schemas.openxmlformats.org/officeDocument/2006/relationships/hyperlink" Target="http://www.google.ru/url?sa=i&amp;rct=j&amp;q=&amp;esrc=s&amp;source=images&amp;cd=&amp;cad=rja&amp;uact=8&amp;ved=0ahUKEwiQlsCL6e3LAhXHliwKHflKBgIQjRwIBw&amp;url=http://infranews.ru/logistika/zheleznaya-doroga/15580-tixvinskij-vz-i-rzhd-ispytali-novuyu-telezhku-na-rodine/&amp;bvm=bv.118443451,d.bGg&amp;psig=AFQjCNEX-a18GSFwOQGCY9CzGMh5Y5QE1A&amp;ust=1459612990649168"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oleObject" Target="../embeddings/oleObject1.bin"/><Relationship Id="rId2" Type="http://schemas.openxmlformats.org/officeDocument/2006/relationships/video" Target="../media/media1.avi"/><Relationship Id="rId1" Type="http://schemas.openxmlformats.org/officeDocument/2006/relationships/vmlDrawing" Target="../drawings/vmlDrawing1.vml"/><Relationship Id="rId6" Type="http://schemas.openxmlformats.org/officeDocument/2006/relationships/image" Target="../media/image9.png"/><Relationship Id="rId5" Type="http://schemas.microsoft.com/office/2007/relationships/media" Target="../media/media1.avi"/><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3.png"/><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E:\&#1057;&#1040;&#1050;&#1040;&#1051;&#1054;%20&#1040;&#1051;&#1045;&#1050;&#1057;&#1045;&#1049;\&#1050;&#1054;&#1053;&#1058;&#1040;&#1050;&#1058;&#1053;&#1040;&#1071;%20&#1059;&#1057;&#1058;&#1040;&#1051;&#1054;&#1057;&#1058;&#1068;\&#1056;&#1091;&#1082;&#1086;&#1074;&#1086;&#1076;&#1089;&#1090;&#1074;&#1086;%20&#1087;&#1086;&#1083;&#1100;&#1079;&#1086;&#1074;&#1072;&#1090;&#1077;&#1083;&#1103;\Video%20rus%201.avi" TargetMode="Externa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16.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8.xml"/><Relationship Id="rId7"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2060848"/>
            <a:ext cx="8064896" cy="2160239"/>
          </a:xfrm>
        </p:spPr>
        <p:txBody>
          <a:bodyPr>
            <a:normAutofit fontScale="90000"/>
          </a:bodyPr>
          <a:lstStyle/>
          <a:p>
            <a:pPr algn="ctr">
              <a:spcBef>
                <a:spcPts val="1200"/>
              </a:spcBef>
            </a:pPr>
            <a:r>
              <a:rPr lang="en-US" sz="2000" b="1" cap="all" dirty="0" smtClean="0">
                <a:solidFill>
                  <a:srgbClr val="0070C0"/>
                </a:solidFill>
              </a:rPr>
              <a:t>Evaluation of the car wheels profiles by the criteria of dynamics, wear and fatigue strength taking into account their evolution during operation</a:t>
            </a:r>
            <a:r>
              <a:rPr lang="en-US" sz="2000" b="1" cap="all" dirty="0" smtClean="0"/>
              <a:t/>
            </a:r>
            <a:br>
              <a:rPr lang="en-US" sz="2000" b="1" cap="all" dirty="0" smtClean="0"/>
            </a:br>
            <a:r>
              <a:rPr lang="en-US" sz="2000" b="1" cap="all" dirty="0" smtClean="0"/>
              <a:t/>
            </a:r>
            <a:br>
              <a:rPr lang="en-US" sz="2000" b="1" cap="all" dirty="0" smtClean="0"/>
            </a:br>
            <a:r>
              <a:rPr lang="en-US" sz="2000" b="1" cap="all" dirty="0" err="1" smtClean="0">
                <a:solidFill>
                  <a:srgbClr val="00B050"/>
                </a:solidFill>
              </a:rPr>
              <a:t>оценка</a:t>
            </a:r>
            <a:r>
              <a:rPr lang="en-US" sz="2000" b="1" cap="all" dirty="0" smtClean="0">
                <a:solidFill>
                  <a:srgbClr val="00B050"/>
                </a:solidFill>
              </a:rPr>
              <a:t> </a:t>
            </a:r>
            <a:r>
              <a:rPr lang="en-US" sz="2000" b="1" cap="all" dirty="0" err="1">
                <a:solidFill>
                  <a:srgbClr val="00B050"/>
                </a:solidFill>
              </a:rPr>
              <a:t>профилей</a:t>
            </a:r>
            <a:r>
              <a:rPr lang="en-US" sz="2000" b="1" cap="all" dirty="0">
                <a:solidFill>
                  <a:srgbClr val="00B050"/>
                </a:solidFill>
              </a:rPr>
              <a:t> </a:t>
            </a:r>
            <a:r>
              <a:rPr lang="en-US" sz="2000" b="1" cap="all" dirty="0" err="1">
                <a:solidFill>
                  <a:srgbClr val="00B050"/>
                </a:solidFill>
              </a:rPr>
              <a:t>колес</a:t>
            </a:r>
            <a:r>
              <a:rPr lang="en-US" sz="2000" b="1" cap="all" dirty="0">
                <a:solidFill>
                  <a:srgbClr val="00B050"/>
                </a:solidFill>
              </a:rPr>
              <a:t> </a:t>
            </a:r>
            <a:r>
              <a:rPr lang="en-US" sz="2000" b="1" cap="all" dirty="0" err="1">
                <a:solidFill>
                  <a:srgbClr val="00B050"/>
                </a:solidFill>
              </a:rPr>
              <a:t>вагонов</a:t>
            </a:r>
            <a:r>
              <a:rPr lang="en-US" sz="2000" b="1" cap="all" dirty="0">
                <a:solidFill>
                  <a:srgbClr val="00B050"/>
                </a:solidFill>
              </a:rPr>
              <a:t> </a:t>
            </a:r>
            <a:r>
              <a:rPr lang="en-US" sz="2000" b="1" cap="all" dirty="0" err="1">
                <a:solidFill>
                  <a:srgbClr val="00B050"/>
                </a:solidFill>
              </a:rPr>
              <a:t>по</a:t>
            </a:r>
            <a:r>
              <a:rPr lang="en-US" sz="2000" b="1" cap="all" dirty="0">
                <a:solidFill>
                  <a:srgbClr val="00B050"/>
                </a:solidFill>
              </a:rPr>
              <a:t> </a:t>
            </a:r>
            <a:r>
              <a:rPr lang="en-US" sz="2000" b="1" cap="all" dirty="0" err="1">
                <a:solidFill>
                  <a:srgbClr val="00B050"/>
                </a:solidFill>
              </a:rPr>
              <a:t>критериям</a:t>
            </a:r>
            <a:r>
              <a:rPr lang="en-US" sz="2000" b="1" cap="all" dirty="0">
                <a:solidFill>
                  <a:srgbClr val="00B050"/>
                </a:solidFill>
              </a:rPr>
              <a:t> </a:t>
            </a:r>
            <a:r>
              <a:rPr lang="en-US" sz="2000" b="1" cap="all" dirty="0" err="1">
                <a:solidFill>
                  <a:srgbClr val="00B050"/>
                </a:solidFill>
              </a:rPr>
              <a:t>динамики</a:t>
            </a:r>
            <a:r>
              <a:rPr lang="en-US" sz="2000" b="1" cap="all" dirty="0">
                <a:solidFill>
                  <a:srgbClr val="00B050"/>
                </a:solidFill>
              </a:rPr>
              <a:t>, </a:t>
            </a:r>
            <a:r>
              <a:rPr lang="en-US" sz="2000" b="1" cap="all" dirty="0" err="1">
                <a:solidFill>
                  <a:srgbClr val="00B050"/>
                </a:solidFill>
              </a:rPr>
              <a:t>износа</a:t>
            </a:r>
            <a:r>
              <a:rPr lang="en-US" sz="2000" b="1" cap="all" dirty="0">
                <a:solidFill>
                  <a:srgbClr val="00B050"/>
                </a:solidFill>
              </a:rPr>
              <a:t> и </a:t>
            </a:r>
            <a:r>
              <a:rPr lang="en-US" sz="2000" b="1" cap="all" dirty="0" err="1">
                <a:solidFill>
                  <a:srgbClr val="00B050"/>
                </a:solidFill>
              </a:rPr>
              <a:t>усталостной</a:t>
            </a:r>
            <a:r>
              <a:rPr lang="en-US" sz="2000" b="1" cap="all" dirty="0">
                <a:solidFill>
                  <a:srgbClr val="00B050"/>
                </a:solidFill>
              </a:rPr>
              <a:t> </a:t>
            </a:r>
            <a:r>
              <a:rPr lang="en-US" sz="2000" b="1" cap="all" dirty="0" err="1">
                <a:solidFill>
                  <a:srgbClr val="00B050"/>
                </a:solidFill>
              </a:rPr>
              <a:t>прочности</a:t>
            </a:r>
            <a:r>
              <a:rPr lang="en-US" sz="2000" b="1" cap="all" dirty="0">
                <a:solidFill>
                  <a:srgbClr val="00B050"/>
                </a:solidFill>
              </a:rPr>
              <a:t> с </a:t>
            </a:r>
            <a:r>
              <a:rPr lang="en-US" sz="2000" b="1" cap="all" dirty="0" err="1">
                <a:solidFill>
                  <a:srgbClr val="00B050"/>
                </a:solidFill>
              </a:rPr>
              <a:t>учётом</a:t>
            </a:r>
            <a:r>
              <a:rPr lang="en-US" sz="2000" b="1" cap="all" dirty="0">
                <a:solidFill>
                  <a:srgbClr val="00B050"/>
                </a:solidFill>
              </a:rPr>
              <a:t> </a:t>
            </a:r>
            <a:r>
              <a:rPr lang="en-US" sz="2000" b="1" cap="all" dirty="0" err="1">
                <a:solidFill>
                  <a:srgbClr val="00B050"/>
                </a:solidFill>
              </a:rPr>
              <a:t>их</a:t>
            </a:r>
            <a:r>
              <a:rPr lang="en-US" sz="2000" b="1" cap="all" dirty="0">
                <a:solidFill>
                  <a:srgbClr val="00B050"/>
                </a:solidFill>
              </a:rPr>
              <a:t> </a:t>
            </a:r>
            <a:r>
              <a:rPr lang="en-US" sz="2000" b="1" cap="all" dirty="0" err="1">
                <a:solidFill>
                  <a:srgbClr val="00B050"/>
                </a:solidFill>
              </a:rPr>
              <a:t>эволюции</a:t>
            </a:r>
            <a:r>
              <a:rPr lang="en-US" sz="2000" b="1" cap="all" dirty="0">
                <a:solidFill>
                  <a:srgbClr val="00B050"/>
                </a:solidFill>
              </a:rPr>
              <a:t> в </a:t>
            </a:r>
            <a:r>
              <a:rPr lang="en-US" sz="2000" b="1" cap="all" dirty="0" err="1">
                <a:solidFill>
                  <a:srgbClr val="00B050"/>
                </a:solidFill>
              </a:rPr>
              <a:t>процессе</a:t>
            </a:r>
            <a:r>
              <a:rPr lang="en-US" sz="2000" b="1" cap="all" dirty="0">
                <a:solidFill>
                  <a:srgbClr val="00B050"/>
                </a:solidFill>
              </a:rPr>
              <a:t> </a:t>
            </a:r>
            <a:r>
              <a:rPr lang="en-US" sz="2000" b="1" cap="all" dirty="0" err="1">
                <a:solidFill>
                  <a:srgbClr val="00B050"/>
                </a:solidFill>
              </a:rPr>
              <a:t>эксплуатации</a:t>
            </a:r>
            <a:endParaRPr lang="ru-RU" sz="2000" b="1" dirty="0">
              <a:solidFill>
                <a:srgbClr val="00B050"/>
              </a:solidFill>
            </a:endParaRPr>
          </a:p>
        </p:txBody>
      </p:sp>
      <p:sp>
        <p:nvSpPr>
          <p:cNvPr id="3" name="Подзаголовок 2"/>
          <p:cNvSpPr>
            <a:spLocks noGrp="1"/>
          </p:cNvSpPr>
          <p:nvPr>
            <p:ph type="subTitle" idx="1"/>
          </p:nvPr>
        </p:nvSpPr>
        <p:spPr>
          <a:xfrm>
            <a:off x="755576" y="4365104"/>
            <a:ext cx="7776864" cy="1728192"/>
          </a:xfrm>
        </p:spPr>
        <p:txBody>
          <a:bodyPr>
            <a:noAutofit/>
          </a:bodyPr>
          <a:lstStyle/>
          <a:p>
            <a:pPr>
              <a:spcBef>
                <a:spcPts val="0"/>
              </a:spcBef>
            </a:pPr>
            <a:r>
              <a:rPr lang="es-ES" sz="1200" b="1" dirty="0" smtClean="0">
                <a:solidFill>
                  <a:srgbClr val="0070C0"/>
                </a:solidFill>
                <a:latin typeface="Arial Unicode MS" pitchFamily="34" charset="-128"/>
                <a:ea typeface="Arial Unicode MS" pitchFamily="34" charset="-128"/>
                <a:cs typeface="Arial Unicode MS" pitchFamily="34" charset="-128"/>
              </a:rPr>
              <a:t>V.A. Simonov, </a:t>
            </a:r>
            <a:r>
              <a:rPr lang="fi-FI" sz="1200" b="1" dirty="0">
                <a:solidFill>
                  <a:srgbClr val="0070C0"/>
                </a:solidFill>
                <a:latin typeface="Arial Unicode MS" pitchFamily="34" charset="-128"/>
                <a:ea typeface="Arial Unicode MS" pitchFamily="34" charset="-128"/>
                <a:cs typeface="Arial Unicode MS" pitchFamily="34" charset="-128"/>
              </a:rPr>
              <a:t>D. Yu. </a:t>
            </a:r>
            <a:r>
              <a:rPr lang="es-ES" sz="1200" b="1" dirty="0">
                <a:solidFill>
                  <a:srgbClr val="0070C0"/>
                </a:solidFill>
                <a:latin typeface="Arial Unicode MS" pitchFamily="34" charset="-128"/>
                <a:ea typeface="Arial Unicode MS" pitchFamily="34" charset="-128"/>
                <a:cs typeface="Arial Unicode MS" pitchFamily="34" charset="-128"/>
              </a:rPr>
              <a:t>Pogorelov </a:t>
            </a:r>
            <a:endParaRPr lang="es-ES" sz="1200" b="1" dirty="0" smtClean="0">
              <a:solidFill>
                <a:srgbClr val="0070C0"/>
              </a:solidFill>
              <a:latin typeface="Arial Unicode MS" pitchFamily="34" charset="-128"/>
              <a:ea typeface="Arial Unicode MS" pitchFamily="34" charset="-128"/>
              <a:cs typeface="Arial Unicode MS" pitchFamily="34" charset="-128"/>
            </a:endParaRPr>
          </a:p>
          <a:p>
            <a:pPr>
              <a:spcBef>
                <a:spcPts val="0"/>
              </a:spcBef>
            </a:pPr>
            <a:r>
              <a:rPr lang="en-US" sz="1200" b="1" dirty="0" smtClean="0">
                <a:solidFill>
                  <a:srgbClr val="0070C0"/>
                </a:solidFill>
                <a:latin typeface="Arial Unicode MS" pitchFamily="34" charset="-128"/>
                <a:ea typeface="Arial Unicode MS" pitchFamily="34" charset="-128"/>
                <a:cs typeface="Arial Unicode MS" pitchFamily="34" charset="-128"/>
              </a:rPr>
              <a:t>Laboratory of Computational Mechanics, Bryansk State Technical University</a:t>
            </a:r>
            <a:r>
              <a:rPr lang="ru-RU" sz="1200" b="1" dirty="0" smtClean="0">
                <a:solidFill>
                  <a:srgbClr val="0070C0"/>
                </a:solidFill>
                <a:latin typeface="Arial Unicode MS" pitchFamily="34" charset="-128"/>
                <a:ea typeface="Arial Unicode MS" pitchFamily="34" charset="-128"/>
                <a:cs typeface="Arial Unicode MS" pitchFamily="34" charset="-128"/>
              </a:rPr>
              <a:t> </a:t>
            </a:r>
            <a:r>
              <a:rPr lang="en-US" sz="1200" b="1" dirty="0" smtClean="0">
                <a:solidFill>
                  <a:srgbClr val="00B050"/>
                </a:solidFill>
                <a:latin typeface="Arial Unicode MS" pitchFamily="34" charset="-128"/>
                <a:ea typeface="Arial Unicode MS" pitchFamily="34" charset="-128"/>
                <a:cs typeface="Arial Unicode MS" pitchFamily="34" charset="-128"/>
                <a:hlinkClick r:id="rId3"/>
              </a:rPr>
              <a:t>www.universalmechanism.com</a:t>
            </a:r>
            <a:endParaRPr lang="ru-RU" sz="1200" b="1" dirty="0" smtClean="0">
              <a:solidFill>
                <a:srgbClr val="0070C0"/>
              </a:solidFill>
              <a:latin typeface="Arial Unicode MS" pitchFamily="34" charset="-128"/>
              <a:ea typeface="Arial Unicode MS" pitchFamily="34" charset="-128"/>
              <a:cs typeface="Arial Unicode MS" pitchFamily="34" charset="-128"/>
            </a:endParaRPr>
          </a:p>
          <a:p>
            <a:pPr>
              <a:spcBef>
                <a:spcPts val="0"/>
              </a:spcBef>
            </a:pPr>
            <a:r>
              <a:rPr lang="en-US" sz="1200" b="1" dirty="0" smtClean="0">
                <a:solidFill>
                  <a:srgbClr val="0070C0"/>
                </a:solidFill>
                <a:latin typeface="Arial Unicode MS" pitchFamily="34" charset="-128"/>
                <a:ea typeface="Arial Unicode MS" pitchFamily="34" charset="-128"/>
                <a:cs typeface="Arial Unicode MS" pitchFamily="34" charset="-128"/>
              </a:rPr>
              <a:t>D. E. </a:t>
            </a:r>
            <a:r>
              <a:rPr lang="en-US" sz="1200" b="1" dirty="0" err="1" smtClean="0">
                <a:solidFill>
                  <a:srgbClr val="0070C0"/>
                </a:solidFill>
                <a:latin typeface="Arial Unicode MS" pitchFamily="34" charset="-128"/>
                <a:ea typeface="Arial Unicode MS" pitchFamily="34" charset="-128"/>
                <a:cs typeface="Arial Unicode MS" pitchFamily="34" charset="-128"/>
              </a:rPr>
              <a:t>Kerentcev</a:t>
            </a:r>
            <a:endParaRPr lang="en-US" sz="1200" b="1" dirty="0" smtClean="0">
              <a:solidFill>
                <a:srgbClr val="0070C0"/>
              </a:solidFill>
              <a:latin typeface="Arial Unicode MS" pitchFamily="34" charset="-128"/>
              <a:ea typeface="Arial Unicode MS" pitchFamily="34" charset="-128"/>
              <a:cs typeface="Arial Unicode MS" pitchFamily="34" charset="-128"/>
            </a:endParaRPr>
          </a:p>
          <a:p>
            <a:pPr>
              <a:spcBef>
                <a:spcPts val="0"/>
              </a:spcBef>
            </a:pPr>
            <a:r>
              <a:rPr lang="en-US" sz="1200" b="1" dirty="0" err="1" smtClean="0">
                <a:solidFill>
                  <a:srgbClr val="0070C0"/>
                </a:solidFill>
                <a:latin typeface="Arial Unicode MS" pitchFamily="34" charset="-128"/>
                <a:ea typeface="Arial Unicode MS" pitchFamily="34" charset="-128"/>
                <a:cs typeface="Arial Unicode MS" pitchFamily="34" charset="-128"/>
              </a:rPr>
              <a:t>Vyksa</a:t>
            </a:r>
            <a:r>
              <a:rPr lang="en-US" sz="1200" b="1" dirty="0" smtClean="0">
                <a:solidFill>
                  <a:srgbClr val="0070C0"/>
                </a:solidFill>
                <a:latin typeface="Arial Unicode MS" pitchFamily="34" charset="-128"/>
                <a:ea typeface="Arial Unicode MS" pitchFamily="34" charset="-128"/>
                <a:cs typeface="Arial Unicode MS" pitchFamily="34" charset="-128"/>
              </a:rPr>
              <a:t> Steel Works</a:t>
            </a:r>
          </a:p>
          <a:p>
            <a:r>
              <a:rPr lang="ru-RU" sz="1200" b="1" dirty="0" smtClean="0">
                <a:solidFill>
                  <a:srgbClr val="00B050"/>
                </a:solidFill>
                <a:latin typeface="Arial Unicode MS" pitchFamily="34" charset="-128"/>
                <a:ea typeface="Arial Unicode MS" pitchFamily="34" charset="-128"/>
                <a:cs typeface="Arial Unicode MS" pitchFamily="34" charset="-128"/>
              </a:rPr>
              <a:t>Д.Ю</a:t>
            </a:r>
            <a:r>
              <a:rPr lang="ru-RU" sz="1200" b="1" dirty="0">
                <a:solidFill>
                  <a:srgbClr val="00B050"/>
                </a:solidFill>
                <a:latin typeface="Arial Unicode MS" pitchFamily="34" charset="-128"/>
                <a:ea typeface="Arial Unicode MS" pitchFamily="34" charset="-128"/>
                <a:cs typeface="Arial Unicode MS" pitchFamily="34" charset="-128"/>
              </a:rPr>
              <a:t>. Погорелов, В.А. </a:t>
            </a:r>
            <a:r>
              <a:rPr lang="ru-RU" sz="1200" b="1" dirty="0" smtClean="0">
                <a:solidFill>
                  <a:srgbClr val="00B050"/>
                </a:solidFill>
                <a:latin typeface="Arial Unicode MS" pitchFamily="34" charset="-128"/>
                <a:ea typeface="Arial Unicode MS" pitchFamily="34" charset="-128"/>
                <a:cs typeface="Arial Unicode MS" pitchFamily="34" charset="-128"/>
              </a:rPr>
              <a:t>Симонов</a:t>
            </a:r>
          </a:p>
          <a:p>
            <a:pPr>
              <a:spcBef>
                <a:spcPts val="0"/>
              </a:spcBef>
            </a:pPr>
            <a:r>
              <a:rPr lang="ru-RU" sz="1200" b="1" dirty="0" smtClean="0">
                <a:solidFill>
                  <a:srgbClr val="00B050"/>
                </a:solidFill>
                <a:latin typeface="Arial Unicode MS" pitchFamily="34" charset="-128"/>
                <a:ea typeface="Arial Unicode MS" pitchFamily="34" charset="-128"/>
                <a:cs typeface="Arial Unicode MS" pitchFamily="34" charset="-128"/>
              </a:rPr>
              <a:t>Лаборатория «Вычислительная механика» БГТУ </a:t>
            </a:r>
            <a:r>
              <a:rPr lang="en-US" sz="1200" b="1" dirty="0" smtClean="0">
                <a:solidFill>
                  <a:srgbClr val="00B050"/>
                </a:solidFill>
                <a:latin typeface="Arial Unicode MS" pitchFamily="34" charset="-128"/>
                <a:ea typeface="Arial Unicode MS" pitchFamily="34" charset="-128"/>
                <a:cs typeface="Arial Unicode MS" pitchFamily="34" charset="-128"/>
                <a:hlinkClick r:id="rId3"/>
              </a:rPr>
              <a:t>www.universalmechanism.com</a:t>
            </a:r>
            <a:endParaRPr lang="ru-RU" sz="1200" b="1" dirty="0" smtClean="0">
              <a:solidFill>
                <a:srgbClr val="00B050"/>
              </a:solidFill>
              <a:latin typeface="Arial Unicode MS" pitchFamily="34" charset="-128"/>
              <a:ea typeface="Arial Unicode MS" pitchFamily="34" charset="-128"/>
              <a:cs typeface="Arial Unicode MS" pitchFamily="34" charset="-128"/>
            </a:endParaRPr>
          </a:p>
          <a:p>
            <a:pPr>
              <a:spcBef>
                <a:spcPts val="0"/>
              </a:spcBef>
            </a:pPr>
            <a:r>
              <a:rPr lang="ru-RU" sz="1200" b="1" dirty="0" smtClean="0">
                <a:solidFill>
                  <a:srgbClr val="00B050"/>
                </a:solidFill>
                <a:latin typeface="Arial Unicode MS" pitchFamily="34" charset="-128"/>
                <a:ea typeface="Arial Unicode MS" pitchFamily="34" charset="-128"/>
                <a:cs typeface="Arial Unicode MS" pitchFamily="34" charset="-128"/>
              </a:rPr>
              <a:t>Д.Е</a:t>
            </a:r>
            <a:r>
              <a:rPr lang="ru-RU" sz="1200" b="1" dirty="0">
                <a:solidFill>
                  <a:srgbClr val="00B050"/>
                </a:solidFill>
                <a:latin typeface="Arial Unicode MS" pitchFamily="34" charset="-128"/>
                <a:ea typeface="Arial Unicode MS" pitchFamily="34" charset="-128"/>
                <a:cs typeface="Arial Unicode MS" pitchFamily="34" charset="-128"/>
              </a:rPr>
              <a:t>. </a:t>
            </a:r>
            <a:r>
              <a:rPr lang="ru-RU" sz="1200" b="1" dirty="0" err="1" smtClean="0">
                <a:solidFill>
                  <a:srgbClr val="00B050"/>
                </a:solidFill>
                <a:latin typeface="Arial Unicode MS" pitchFamily="34" charset="-128"/>
                <a:ea typeface="Arial Unicode MS" pitchFamily="34" charset="-128"/>
                <a:cs typeface="Arial Unicode MS" pitchFamily="34" charset="-128"/>
              </a:rPr>
              <a:t>Керенцев</a:t>
            </a:r>
            <a:endParaRPr lang="ru-RU" sz="1200" b="1" dirty="0" smtClean="0">
              <a:solidFill>
                <a:srgbClr val="00B050"/>
              </a:solidFill>
              <a:latin typeface="Arial Unicode MS" pitchFamily="34" charset="-128"/>
              <a:ea typeface="Arial Unicode MS" pitchFamily="34" charset="-128"/>
              <a:cs typeface="Arial Unicode MS" pitchFamily="34" charset="-128"/>
            </a:endParaRPr>
          </a:p>
          <a:p>
            <a:pPr>
              <a:spcBef>
                <a:spcPts val="0"/>
              </a:spcBef>
            </a:pPr>
            <a:r>
              <a:rPr lang="ru-RU" sz="1200" b="1" dirty="0" smtClean="0">
                <a:solidFill>
                  <a:srgbClr val="00B050"/>
                </a:solidFill>
                <a:latin typeface="Arial Unicode MS" pitchFamily="34" charset="-128"/>
                <a:ea typeface="Arial Unicode MS" pitchFamily="34" charset="-128"/>
                <a:cs typeface="Arial Unicode MS" pitchFamily="34" charset="-128"/>
              </a:rPr>
              <a:t>ОАО </a:t>
            </a:r>
            <a:r>
              <a:rPr lang="ru-RU" sz="1200" b="1" dirty="0">
                <a:solidFill>
                  <a:srgbClr val="00B050"/>
                </a:solidFill>
                <a:latin typeface="Arial Unicode MS" pitchFamily="34" charset="-128"/>
                <a:ea typeface="Arial Unicode MS" pitchFamily="34" charset="-128"/>
                <a:cs typeface="Arial Unicode MS" pitchFamily="34" charset="-128"/>
              </a:rPr>
              <a:t>«Выксунский металлургический завод»</a:t>
            </a:r>
          </a:p>
        </p:txBody>
      </p:sp>
      <p:pic>
        <p:nvPicPr>
          <p:cNvPr id="5" name="Picture 8"/>
          <p:cNvPicPr>
            <a:picLocks noChangeAspect="1" noChangeArrowheads="1"/>
          </p:cNvPicPr>
          <p:nvPr/>
        </p:nvPicPr>
        <p:blipFill>
          <a:blip r:embed="rId4" cstate="print"/>
          <a:srcRect/>
          <a:stretch>
            <a:fillRect/>
          </a:stretch>
        </p:blipFill>
        <p:spPr bwMode="auto">
          <a:xfrm>
            <a:off x="3311861" y="764704"/>
            <a:ext cx="2520279" cy="1146937"/>
          </a:xfrm>
          <a:prstGeom prst="rect">
            <a:avLst/>
          </a:prstGeom>
          <a:noFill/>
          <a:ln w="9525">
            <a:noFill/>
            <a:miter lim="800000"/>
            <a:headEnd/>
            <a:tailEnd/>
          </a:ln>
          <a:effectLst/>
        </p:spPr>
      </p:pic>
      <p:sp>
        <p:nvSpPr>
          <p:cNvPr id="6" name="Номер слайда 5"/>
          <p:cNvSpPr>
            <a:spLocks noGrp="1"/>
          </p:cNvSpPr>
          <p:nvPr>
            <p:ph type="sldNum" sz="quarter" idx="12"/>
          </p:nvPr>
        </p:nvSpPr>
        <p:spPr/>
        <p:txBody>
          <a:bodyPr/>
          <a:lstStyle/>
          <a:p>
            <a:fld id="{2D0770BA-5E24-4441-91D4-06F960A380A5}" type="slidenum">
              <a:rPr lang="ru-RU" smtClean="0"/>
              <a:pPr/>
              <a:t>1</a:t>
            </a:fld>
            <a:endParaRPr lang="ru-RU"/>
          </a:p>
        </p:txBody>
      </p:sp>
      <p:sp>
        <p:nvSpPr>
          <p:cNvPr id="7" name="Нижний колонтитул 6"/>
          <p:cNvSpPr>
            <a:spLocks noGrp="1"/>
          </p:cNvSpPr>
          <p:nvPr>
            <p:ph type="ftr" sz="quarter" idx="11"/>
          </p:nvPr>
        </p:nvSpPr>
        <p:spPr/>
        <p:txBody>
          <a:bodyPr/>
          <a:lstStyle/>
          <a:p>
            <a:pPr algn="ctr"/>
            <a:r>
              <a:rPr lang="en-US" smtClean="0"/>
              <a:t>April 3-4, 2018</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sz="3600" b="1" dirty="0" smtClean="0">
                <a:solidFill>
                  <a:srgbClr val="0070C0"/>
                </a:solidFill>
              </a:rPr>
              <a:t>Purpose of the research </a:t>
            </a:r>
            <a:r>
              <a:rPr lang="ru-RU" sz="4000" b="1" dirty="0" smtClean="0"/>
              <a:t/>
            </a:r>
            <a:br>
              <a:rPr lang="ru-RU" sz="4000" b="1" dirty="0" smtClean="0"/>
            </a:br>
            <a:r>
              <a:rPr lang="ru-RU" sz="3600" b="1" dirty="0" smtClean="0">
                <a:solidFill>
                  <a:srgbClr val="00B050"/>
                </a:solidFill>
              </a:rPr>
              <a:t>Цель исследований</a:t>
            </a:r>
            <a:endParaRPr lang="ru-RU" sz="3600" b="1" dirty="0">
              <a:solidFill>
                <a:srgbClr val="00B050"/>
              </a:solidFill>
            </a:endParaRPr>
          </a:p>
        </p:txBody>
      </p:sp>
      <p:sp>
        <p:nvSpPr>
          <p:cNvPr id="3" name="Содержимое 2"/>
          <p:cNvSpPr>
            <a:spLocks noGrp="1"/>
          </p:cNvSpPr>
          <p:nvPr>
            <p:ph sz="quarter" idx="1"/>
          </p:nvPr>
        </p:nvSpPr>
        <p:spPr>
          <a:xfrm>
            <a:off x="467544" y="1556792"/>
            <a:ext cx="4752528" cy="4525963"/>
          </a:xfrm>
        </p:spPr>
        <p:txBody>
          <a:bodyPr>
            <a:normAutofit/>
          </a:bodyPr>
          <a:lstStyle/>
          <a:p>
            <a:pPr>
              <a:buNone/>
            </a:pPr>
            <a:r>
              <a:rPr lang="en-US" sz="1700" b="1" dirty="0" smtClean="0">
                <a:solidFill>
                  <a:srgbClr val="0070C0"/>
                </a:solidFill>
              </a:rPr>
              <a:t>Choice of rational wheel profiles for </a:t>
            </a:r>
            <a:endParaRPr lang="ru-RU" sz="1700" b="1" dirty="0" smtClean="0">
              <a:solidFill>
                <a:srgbClr val="0070C0"/>
              </a:solidFill>
            </a:endParaRPr>
          </a:p>
          <a:p>
            <a:pPr marL="0" indent="0"/>
            <a:r>
              <a:rPr lang="en-US" sz="1700" dirty="0" smtClean="0">
                <a:solidFill>
                  <a:srgbClr val="0070C0"/>
                </a:solidFill>
              </a:rPr>
              <a:t> freight car with a three-piece bogie type 18-100 (steel grade 2 and T);</a:t>
            </a:r>
          </a:p>
          <a:p>
            <a:pPr marL="0" indent="0"/>
            <a:r>
              <a:rPr lang="en-US" sz="1700" dirty="0" smtClean="0">
                <a:solidFill>
                  <a:srgbClr val="0070C0"/>
                </a:solidFill>
              </a:rPr>
              <a:t> freight car with a three-piece bogie type 18-9855 (steel grade T);</a:t>
            </a:r>
          </a:p>
          <a:p>
            <a:pPr marL="0" indent="0"/>
            <a:r>
              <a:rPr lang="en-US" sz="1700" dirty="0" smtClean="0">
                <a:solidFill>
                  <a:srgbClr val="0070C0"/>
                </a:solidFill>
              </a:rPr>
              <a:t> passenger cars with bogies such as TVZ-CNII-M (steel grade 2 and L)</a:t>
            </a:r>
            <a:endParaRPr lang="ru-RU" sz="1700" dirty="0" smtClean="0">
              <a:solidFill>
                <a:srgbClr val="0070C0"/>
              </a:solidFill>
            </a:endParaRPr>
          </a:p>
          <a:p>
            <a:pPr>
              <a:buNone/>
            </a:pPr>
            <a:r>
              <a:rPr lang="ru-RU" sz="1700" b="1" dirty="0" smtClean="0">
                <a:solidFill>
                  <a:srgbClr val="00B050"/>
                </a:solidFill>
              </a:rPr>
              <a:t>Выбор рациональных профилей колес для:</a:t>
            </a:r>
          </a:p>
          <a:p>
            <a:pPr marL="0" indent="0"/>
            <a:r>
              <a:rPr lang="ru-RU" sz="1700" baseline="0" dirty="0" smtClean="0">
                <a:solidFill>
                  <a:srgbClr val="00B050"/>
                </a:solidFill>
              </a:rPr>
              <a:t> грузовых вагонов с трехэлементными тележками типа 18-100 (сталь марки 2 и Т); </a:t>
            </a:r>
            <a:endParaRPr lang="en-US" sz="1700" baseline="0" dirty="0" smtClean="0">
              <a:solidFill>
                <a:srgbClr val="00B050"/>
              </a:solidFill>
            </a:endParaRPr>
          </a:p>
          <a:p>
            <a:pPr marL="0" indent="0"/>
            <a:r>
              <a:rPr lang="ru-RU" sz="1700" dirty="0" smtClean="0">
                <a:solidFill>
                  <a:srgbClr val="00B050"/>
                </a:solidFill>
              </a:rPr>
              <a:t> грузовых вагонов с трехэлементными тележками типа 18-9855 (сталь марки  Т); </a:t>
            </a:r>
            <a:endParaRPr lang="en-US" sz="1700" dirty="0" smtClean="0">
              <a:solidFill>
                <a:srgbClr val="00B050"/>
              </a:solidFill>
            </a:endParaRPr>
          </a:p>
          <a:p>
            <a:pPr marL="0" indent="0"/>
            <a:r>
              <a:rPr lang="en-US" sz="1700" dirty="0" smtClean="0">
                <a:solidFill>
                  <a:srgbClr val="00B050"/>
                </a:solidFill>
              </a:rPr>
              <a:t> </a:t>
            </a:r>
            <a:r>
              <a:rPr lang="ru-RU" sz="1700" dirty="0" smtClean="0">
                <a:solidFill>
                  <a:srgbClr val="00B050"/>
                </a:solidFill>
              </a:rPr>
              <a:t>пассажирских вагонов с тележками типа ТВЗ-ЦНИИ-М (сталь марки 2 и Л).</a:t>
            </a:r>
          </a:p>
          <a:p>
            <a:pPr>
              <a:buNone/>
            </a:pPr>
            <a:endParaRPr lang="ru-RU" dirty="0"/>
          </a:p>
        </p:txBody>
      </p:sp>
      <p:pic>
        <p:nvPicPr>
          <p:cNvPr id="2052" name="Picture 4" descr="http://www.modellmix.su/sites/default/files/styles/large/public/2_629.jpg?itok=e9PHnJx5">
            <a:hlinkClick r:id="rId3"/>
          </p:cNvPr>
          <p:cNvPicPr>
            <a:picLocks noChangeAspect="1" noChangeArrowheads="1"/>
          </p:cNvPicPr>
          <p:nvPr/>
        </p:nvPicPr>
        <p:blipFill>
          <a:blip r:embed="rId4" cstate="print"/>
          <a:srcRect/>
          <a:stretch>
            <a:fillRect/>
          </a:stretch>
        </p:blipFill>
        <p:spPr bwMode="auto">
          <a:xfrm>
            <a:off x="81645125" y="-26008013"/>
            <a:ext cx="4572000" cy="2628900"/>
          </a:xfrm>
          <a:prstGeom prst="rect">
            <a:avLst/>
          </a:prstGeom>
          <a:noFill/>
        </p:spPr>
      </p:pic>
      <p:pic>
        <p:nvPicPr>
          <p:cNvPr id="2054" name="Picture 6" descr="http://www.modellmix.su/sites/default/files/styles/large/public/1_780.jpg?itok=oFAAN41N">
            <a:hlinkClick r:id="rId5"/>
          </p:cNvPr>
          <p:cNvPicPr>
            <a:picLocks noChangeAspect="1" noChangeArrowheads="1"/>
          </p:cNvPicPr>
          <p:nvPr/>
        </p:nvPicPr>
        <p:blipFill>
          <a:blip r:embed="rId6" cstate="print"/>
          <a:srcRect/>
          <a:stretch>
            <a:fillRect/>
          </a:stretch>
        </p:blipFill>
        <p:spPr bwMode="auto">
          <a:xfrm>
            <a:off x="81645125" y="-26008013"/>
            <a:ext cx="4572000" cy="3257550"/>
          </a:xfrm>
          <a:prstGeom prst="rect">
            <a:avLst/>
          </a:prstGeom>
          <a:noFill/>
        </p:spPr>
      </p:pic>
      <p:pic>
        <p:nvPicPr>
          <p:cNvPr id="2055" name="Picture 7"/>
          <p:cNvPicPr>
            <a:picLocks noChangeAspect="1" noChangeArrowheads="1"/>
          </p:cNvPicPr>
          <p:nvPr/>
        </p:nvPicPr>
        <p:blipFill>
          <a:blip r:embed="rId7" cstate="print"/>
          <a:srcRect/>
          <a:stretch>
            <a:fillRect/>
          </a:stretch>
        </p:blipFill>
        <p:spPr bwMode="auto">
          <a:xfrm>
            <a:off x="5220072" y="4802476"/>
            <a:ext cx="3155453" cy="1218812"/>
          </a:xfrm>
          <a:prstGeom prst="rect">
            <a:avLst/>
          </a:prstGeom>
          <a:noFill/>
          <a:ln w="9525">
            <a:noFill/>
            <a:miter lim="800000"/>
            <a:headEnd/>
            <a:tailEnd/>
          </a:ln>
        </p:spPr>
      </p:pic>
      <p:pic>
        <p:nvPicPr>
          <p:cNvPr id="2057" name="Picture 9" descr="Тележка 18-100"/>
          <p:cNvPicPr>
            <a:picLocks noChangeAspect="1" noChangeArrowheads="1"/>
          </p:cNvPicPr>
          <p:nvPr/>
        </p:nvPicPr>
        <p:blipFill>
          <a:blip r:embed="rId8" cstate="print"/>
          <a:srcRect/>
          <a:stretch>
            <a:fillRect/>
          </a:stretch>
        </p:blipFill>
        <p:spPr bwMode="auto">
          <a:xfrm>
            <a:off x="5580112" y="1628800"/>
            <a:ext cx="2210457" cy="1656184"/>
          </a:xfrm>
          <a:prstGeom prst="rect">
            <a:avLst/>
          </a:prstGeom>
          <a:noFill/>
        </p:spPr>
      </p:pic>
      <p:pic>
        <p:nvPicPr>
          <p:cNvPr id="2059" name="Picture 11" descr="http://infranews.ru/images/uploads/fologallery/GIBDD/Telezhka1.jpg">
            <a:hlinkClick r:id="rId9"/>
          </p:cNvPr>
          <p:cNvPicPr>
            <a:picLocks noChangeAspect="1" noChangeArrowheads="1"/>
          </p:cNvPicPr>
          <p:nvPr/>
        </p:nvPicPr>
        <p:blipFill>
          <a:blip r:embed="rId10" cstate="print"/>
          <a:srcRect t="8340" b="8256"/>
          <a:stretch>
            <a:fillRect/>
          </a:stretch>
        </p:blipFill>
        <p:spPr bwMode="auto">
          <a:xfrm>
            <a:off x="5364088" y="3204975"/>
            <a:ext cx="2736304" cy="1520169"/>
          </a:xfrm>
          <a:prstGeom prst="rect">
            <a:avLst/>
          </a:prstGeom>
          <a:noFill/>
        </p:spPr>
      </p:pic>
      <p:sp>
        <p:nvSpPr>
          <p:cNvPr id="10" name="Номер слайда 9"/>
          <p:cNvSpPr>
            <a:spLocks noGrp="1"/>
          </p:cNvSpPr>
          <p:nvPr>
            <p:ph type="sldNum" sz="quarter" idx="12"/>
          </p:nvPr>
        </p:nvSpPr>
        <p:spPr/>
        <p:txBody>
          <a:bodyPr/>
          <a:lstStyle/>
          <a:p>
            <a:fld id="{2D0770BA-5E24-4441-91D4-06F960A380A5}" type="slidenum">
              <a:rPr lang="ru-RU" smtClean="0"/>
              <a:pPr/>
              <a:t>2</a:t>
            </a:fld>
            <a:endParaRPr lang="ru-RU" dirty="0"/>
          </a:p>
        </p:txBody>
      </p:sp>
      <p:sp>
        <p:nvSpPr>
          <p:cNvPr id="11" name="Нижний колонтитул 10"/>
          <p:cNvSpPr>
            <a:spLocks noGrp="1"/>
          </p:cNvSpPr>
          <p:nvPr>
            <p:ph type="ftr" sz="quarter" idx="11"/>
          </p:nvPr>
        </p:nvSpPr>
        <p:spPr/>
        <p:txBody>
          <a:bodyPr/>
          <a:lstStyle/>
          <a:p>
            <a:pPr algn="ctr"/>
            <a:r>
              <a:rPr lang="en-US" dirty="0" smtClean="0"/>
              <a:t>April 3-4, 2018</a:t>
            </a:r>
            <a:endParaRPr lang="ru-RU" dirty="0"/>
          </a:p>
        </p:txBody>
      </p:sp>
      <p:sp>
        <p:nvSpPr>
          <p:cNvPr id="12" name="TextBox 11"/>
          <p:cNvSpPr txBox="1"/>
          <p:nvPr/>
        </p:nvSpPr>
        <p:spPr>
          <a:xfrm>
            <a:off x="7812360" y="1628800"/>
            <a:ext cx="864096" cy="338554"/>
          </a:xfrm>
          <a:prstGeom prst="rect">
            <a:avLst/>
          </a:prstGeom>
          <a:noFill/>
        </p:spPr>
        <p:txBody>
          <a:bodyPr wrap="square" rtlCol="0">
            <a:spAutoFit/>
          </a:bodyPr>
          <a:lstStyle/>
          <a:p>
            <a:r>
              <a:rPr lang="en-US" sz="1600" dirty="0" smtClean="0"/>
              <a:t>18-100</a:t>
            </a:r>
            <a:endParaRPr lang="ru-RU" sz="1600" dirty="0"/>
          </a:p>
        </p:txBody>
      </p:sp>
      <p:sp>
        <p:nvSpPr>
          <p:cNvPr id="13" name="TextBox 12"/>
          <p:cNvSpPr txBox="1"/>
          <p:nvPr/>
        </p:nvSpPr>
        <p:spPr>
          <a:xfrm>
            <a:off x="7812360" y="3284984"/>
            <a:ext cx="864096" cy="338554"/>
          </a:xfrm>
          <a:prstGeom prst="rect">
            <a:avLst/>
          </a:prstGeom>
          <a:noFill/>
        </p:spPr>
        <p:txBody>
          <a:bodyPr wrap="square" rtlCol="0">
            <a:spAutoFit/>
          </a:bodyPr>
          <a:lstStyle/>
          <a:p>
            <a:r>
              <a:rPr lang="en-US" sz="1600" dirty="0" smtClean="0"/>
              <a:t>18-9855</a:t>
            </a:r>
            <a:endParaRPr lang="ru-RU" sz="1600" dirty="0"/>
          </a:p>
        </p:txBody>
      </p:sp>
      <p:sp>
        <p:nvSpPr>
          <p:cNvPr id="14" name="TextBox 13"/>
          <p:cNvSpPr txBox="1"/>
          <p:nvPr/>
        </p:nvSpPr>
        <p:spPr>
          <a:xfrm>
            <a:off x="7380312" y="4530606"/>
            <a:ext cx="1368152" cy="338554"/>
          </a:xfrm>
          <a:prstGeom prst="rect">
            <a:avLst/>
          </a:prstGeom>
          <a:noFill/>
        </p:spPr>
        <p:txBody>
          <a:bodyPr wrap="square" rtlCol="0">
            <a:spAutoFit/>
          </a:bodyPr>
          <a:lstStyle/>
          <a:p>
            <a:r>
              <a:rPr lang="ru-RU" sz="1600" dirty="0" smtClean="0"/>
              <a:t>ТВЗ-ЦНИИ-М</a:t>
            </a:r>
            <a:endParaRPr lang="ru-RU" sz="1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sz="3600" b="1" dirty="0" smtClean="0">
                <a:solidFill>
                  <a:srgbClr val="0070C0"/>
                </a:solidFill>
              </a:rPr>
              <a:t>Research methods </a:t>
            </a:r>
            <a:r>
              <a:rPr lang="en-US" sz="3600" b="1" dirty="0" smtClean="0"/>
              <a:t/>
            </a:r>
            <a:br>
              <a:rPr lang="en-US" sz="3600" b="1" dirty="0" smtClean="0"/>
            </a:br>
            <a:r>
              <a:rPr lang="ru-RU" b="1" dirty="0" smtClean="0">
                <a:solidFill>
                  <a:srgbClr val="00B050"/>
                </a:solidFill>
              </a:rPr>
              <a:t>Методы исследования</a:t>
            </a:r>
            <a:endParaRPr lang="ru-RU" b="1" dirty="0">
              <a:solidFill>
                <a:srgbClr val="00B050"/>
              </a:solidFill>
            </a:endParaRPr>
          </a:p>
        </p:txBody>
      </p:sp>
      <p:sp>
        <p:nvSpPr>
          <p:cNvPr id="3" name="Содержимое 2"/>
          <p:cNvSpPr>
            <a:spLocks noGrp="1"/>
          </p:cNvSpPr>
          <p:nvPr>
            <p:ph sz="quarter" idx="1"/>
          </p:nvPr>
        </p:nvSpPr>
        <p:spPr>
          <a:xfrm>
            <a:off x="323528" y="1196752"/>
            <a:ext cx="3456384" cy="5112568"/>
          </a:xfrm>
        </p:spPr>
        <p:txBody>
          <a:bodyPr>
            <a:noAutofit/>
          </a:bodyPr>
          <a:lstStyle/>
          <a:p>
            <a:pPr marL="0" indent="0">
              <a:spcBef>
                <a:spcPts val="0"/>
              </a:spcBef>
              <a:buNone/>
            </a:pPr>
            <a:r>
              <a:rPr lang="en-US" sz="1400" b="1" dirty="0" smtClean="0">
                <a:solidFill>
                  <a:srgbClr val="0070C0"/>
                </a:solidFill>
              </a:rPr>
              <a:t>Computer simulation using  "Universal Mechanism“ Software</a:t>
            </a:r>
            <a:endParaRPr lang="ru-RU" sz="1400" b="1" dirty="0" smtClean="0">
              <a:solidFill>
                <a:srgbClr val="0070C0"/>
              </a:solidFill>
            </a:endParaRPr>
          </a:p>
          <a:p>
            <a:pPr marL="0" indent="0">
              <a:buNone/>
            </a:pPr>
            <a:r>
              <a:rPr lang="en-US" sz="1400" b="1" dirty="0" smtClean="0">
                <a:solidFill>
                  <a:srgbClr val="0070C0"/>
                </a:solidFill>
              </a:rPr>
              <a:t>The choice of profile </a:t>
            </a:r>
            <a:r>
              <a:rPr lang="en-US" sz="1400" dirty="0" smtClean="0">
                <a:solidFill>
                  <a:srgbClr val="0070C0"/>
                </a:solidFill>
              </a:rPr>
              <a:t>is a </a:t>
            </a:r>
            <a:r>
              <a:rPr lang="en-US" sz="1400" dirty="0" err="1" smtClean="0">
                <a:solidFill>
                  <a:srgbClr val="0070C0"/>
                </a:solidFill>
              </a:rPr>
              <a:t>multicriterion</a:t>
            </a:r>
            <a:r>
              <a:rPr lang="en-US" sz="1400" dirty="0" smtClean="0">
                <a:solidFill>
                  <a:srgbClr val="0070C0"/>
                </a:solidFill>
              </a:rPr>
              <a:t> problem of finding solutions considering a set of operating conditions of the profile.</a:t>
            </a:r>
          </a:p>
          <a:p>
            <a:pPr marL="0" indent="0">
              <a:buNone/>
            </a:pPr>
            <a:r>
              <a:rPr lang="ru-RU" sz="1400" b="1" dirty="0" smtClean="0">
                <a:solidFill>
                  <a:srgbClr val="00B050"/>
                </a:solidFill>
              </a:rPr>
              <a:t>Выбор профиля </a:t>
            </a:r>
            <a:r>
              <a:rPr lang="ru-RU" sz="1400" dirty="0" smtClean="0">
                <a:solidFill>
                  <a:srgbClr val="00B050"/>
                </a:solidFill>
              </a:rPr>
              <a:t>это многокритериальная задача  поиска решений на множестве условий функционирования профиля.</a:t>
            </a:r>
          </a:p>
          <a:p>
            <a:pPr marL="0" indent="0">
              <a:buNone/>
            </a:pPr>
            <a:r>
              <a:rPr lang="en-US" sz="1400" b="1" dirty="0" smtClean="0">
                <a:solidFill>
                  <a:srgbClr val="0070C0"/>
                </a:solidFill>
              </a:rPr>
              <a:t>Particular (secondary) criteria:</a:t>
            </a:r>
          </a:p>
          <a:p>
            <a:pPr marL="0" indent="0">
              <a:spcBef>
                <a:spcPts val="0"/>
              </a:spcBef>
            </a:pPr>
            <a:r>
              <a:rPr lang="en-US" sz="1400" b="1" dirty="0" smtClean="0">
                <a:solidFill>
                  <a:srgbClr val="0070C0"/>
                </a:solidFill>
              </a:rPr>
              <a:t> </a:t>
            </a:r>
            <a:r>
              <a:rPr lang="en-US" sz="1400" dirty="0" smtClean="0">
                <a:solidFill>
                  <a:srgbClr val="0070C0"/>
                </a:solidFill>
              </a:rPr>
              <a:t>wear intensity of profiles;</a:t>
            </a:r>
          </a:p>
          <a:p>
            <a:pPr marL="0" indent="0">
              <a:spcBef>
                <a:spcPts val="0"/>
              </a:spcBef>
            </a:pPr>
            <a:r>
              <a:rPr lang="en-US" sz="1400" dirty="0" smtClean="0">
                <a:solidFill>
                  <a:srgbClr val="0070C0"/>
                </a:solidFill>
              </a:rPr>
              <a:t> lateral forces on the railroad track;</a:t>
            </a:r>
          </a:p>
          <a:p>
            <a:pPr marL="0" indent="0">
              <a:spcBef>
                <a:spcPts val="0"/>
              </a:spcBef>
            </a:pPr>
            <a:r>
              <a:rPr lang="ru-RU" sz="1400" dirty="0" err="1" smtClean="0">
                <a:solidFill>
                  <a:srgbClr val="0070C0"/>
                </a:solidFill>
              </a:rPr>
              <a:t>dera</a:t>
            </a:r>
            <a:r>
              <a:rPr lang="en-US" sz="1400" dirty="0" err="1" smtClean="0">
                <a:solidFill>
                  <a:srgbClr val="0070C0"/>
                </a:solidFill>
              </a:rPr>
              <a:t>i</a:t>
            </a:r>
            <a:r>
              <a:rPr lang="ru-RU" sz="1400" dirty="0" err="1" smtClean="0">
                <a:solidFill>
                  <a:srgbClr val="0070C0"/>
                </a:solidFill>
              </a:rPr>
              <a:t>lment</a:t>
            </a:r>
            <a:r>
              <a:rPr lang="ru-RU" sz="1400" dirty="0" smtClean="0">
                <a:solidFill>
                  <a:srgbClr val="0070C0"/>
                </a:solidFill>
              </a:rPr>
              <a:t> </a:t>
            </a:r>
            <a:r>
              <a:rPr lang="en-US" sz="1400" dirty="0" smtClean="0">
                <a:solidFill>
                  <a:srgbClr val="0070C0"/>
                </a:solidFill>
              </a:rPr>
              <a:t>criterion L/V.</a:t>
            </a:r>
          </a:p>
          <a:p>
            <a:pPr marL="0" indent="0">
              <a:spcBef>
                <a:spcPts val="0"/>
              </a:spcBef>
              <a:buNone/>
            </a:pPr>
            <a:r>
              <a:rPr lang="ru-RU" sz="1400" b="1" dirty="0" smtClean="0">
                <a:solidFill>
                  <a:srgbClr val="00B050"/>
                </a:solidFill>
              </a:rPr>
              <a:t>Частные критерии</a:t>
            </a:r>
            <a:r>
              <a:rPr lang="en-US" sz="1400" b="1" dirty="0" smtClean="0">
                <a:solidFill>
                  <a:srgbClr val="00B050"/>
                </a:solidFill>
              </a:rPr>
              <a:t>:</a:t>
            </a:r>
            <a:r>
              <a:rPr lang="ru-RU" sz="1400" b="1" dirty="0" smtClean="0">
                <a:solidFill>
                  <a:srgbClr val="00B050"/>
                </a:solidFill>
              </a:rPr>
              <a:t>              </a:t>
            </a:r>
          </a:p>
          <a:p>
            <a:pPr marL="0" indent="0">
              <a:spcBef>
                <a:spcPts val="0"/>
              </a:spcBef>
            </a:pPr>
            <a:r>
              <a:rPr lang="ru-RU" sz="1400" b="1" dirty="0" smtClean="0">
                <a:solidFill>
                  <a:srgbClr val="00B050"/>
                </a:solidFill>
              </a:rPr>
              <a:t> </a:t>
            </a:r>
            <a:r>
              <a:rPr lang="ru-RU" sz="1400" dirty="0" smtClean="0">
                <a:solidFill>
                  <a:srgbClr val="00B050"/>
                </a:solidFill>
              </a:rPr>
              <a:t>интенсивность износа профилей; </a:t>
            </a:r>
          </a:p>
          <a:p>
            <a:pPr marL="0" indent="0">
              <a:spcBef>
                <a:spcPts val="0"/>
              </a:spcBef>
            </a:pPr>
            <a:r>
              <a:rPr lang="ru-RU" sz="1400" dirty="0" smtClean="0">
                <a:solidFill>
                  <a:srgbClr val="00B050"/>
                </a:solidFill>
              </a:rPr>
              <a:t> поперечное действие на путь; </a:t>
            </a:r>
          </a:p>
          <a:p>
            <a:pPr marL="0" indent="0">
              <a:spcBef>
                <a:spcPts val="0"/>
              </a:spcBef>
            </a:pPr>
            <a:r>
              <a:rPr lang="ru-RU" sz="1400" dirty="0" smtClean="0">
                <a:solidFill>
                  <a:srgbClr val="00B050"/>
                </a:solidFill>
              </a:rPr>
              <a:t> коэффициент </a:t>
            </a:r>
            <a:r>
              <a:rPr lang="ru-RU" sz="1400" dirty="0" err="1" smtClean="0">
                <a:solidFill>
                  <a:srgbClr val="00B050"/>
                </a:solidFill>
              </a:rPr>
              <a:t>Надаля</a:t>
            </a:r>
            <a:r>
              <a:rPr lang="ru-RU" sz="1400" dirty="0" smtClean="0">
                <a:solidFill>
                  <a:srgbClr val="00B050"/>
                </a:solidFill>
              </a:rPr>
              <a:t>.</a:t>
            </a:r>
          </a:p>
          <a:p>
            <a:pPr marL="0" indent="0">
              <a:buNone/>
            </a:pPr>
            <a:r>
              <a:rPr lang="en-US" sz="1400" b="1" dirty="0" smtClean="0">
                <a:solidFill>
                  <a:srgbClr val="0070C0"/>
                </a:solidFill>
              </a:rPr>
              <a:t>General criterion </a:t>
            </a:r>
            <a:r>
              <a:rPr lang="en-US" sz="1400" dirty="0" smtClean="0">
                <a:solidFill>
                  <a:srgbClr val="0070C0"/>
                </a:solidFill>
              </a:rPr>
              <a:t>is based on an estimation of wheel profile life on conditions of wear and fatigue durability</a:t>
            </a:r>
            <a:r>
              <a:rPr lang="ru-RU" sz="1400" dirty="0" smtClean="0">
                <a:solidFill>
                  <a:srgbClr val="0070C0"/>
                </a:solidFill>
              </a:rPr>
              <a:t>.</a:t>
            </a:r>
          </a:p>
          <a:p>
            <a:pPr marL="0" indent="0">
              <a:buNone/>
            </a:pPr>
            <a:r>
              <a:rPr lang="ru-RU" sz="1400" b="1" dirty="0" smtClean="0">
                <a:solidFill>
                  <a:srgbClr val="00B050"/>
                </a:solidFill>
              </a:rPr>
              <a:t>Общий критерий  </a:t>
            </a:r>
            <a:r>
              <a:rPr lang="ru-RU" sz="1400" dirty="0" smtClean="0">
                <a:solidFill>
                  <a:srgbClr val="00B050"/>
                </a:solidFill>
              </a:rPr>
              <a:t>основан на оценке ресурса профиля колеса по условиям износа и усталостной прочности. </a:t>
            </a:r>
            <a:endParaRPr lang="ru-RU" sz="1400" dirty="0">
              <a:solidFill>
                <a:srgbClr val="00B050"/>
              </a:solidFill>
            </a:endParaRPr>
          </a:p>
        </p:txBody>
      </p:sp>
      <p:sp>
        <p:nvSpPr>
          <p:cNvPr id="6" name="TextBox 5"/>
          <p:cNvSpPr txBox="1"/>
          <p:nvPr/>
        </p:nvSpPr>
        <p:spPr>
          <a:xfrm>
            <a:off x="6012160" y="1484784"/>
            <a:ext cx="1602290" cy="307777"/>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1400" dirty="0" smtClean="0">
                <a:ln>
                  <a:solidFill>
                    <a:srgbClr val="002060"/>
                  </a:solidFill>
                </a:ln>
                <a:solidFill>
                  <a:srgbClr val="0070C0"/>
                </a:solidFill>
              </a:rPr>
              <a:t>Car model</a:t>
            </a:r>
            <a:endParaRPr lang="ru-RU" sz="1400" dirty="0">
              <a:ln>
                <a:solidFill>
                  <a:srgbClr val="002060"/>
                </a:solidFill>
              </a:ln>
              <a:solidFill>
                <a:srgbClr val="0070C0"/>
              </a:solidFill>
            </a:endParaRPr>
          </a:p>
        </p:txBody>
      </p:sp>
      <p:sp>
        <p:nvSpPr>
          <p:cNvPr id="7" name="TextBox 6"/>
          <p:cNvSpPr txBox="1"/>
          <p:nvPr/>
        </p:nvSpPr>
        <p:spPr>
          <a:xfrm>
            <a:off x="5364088" y="1988840"/>
            <a:ext cx="1201718"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Loaded car</a:t>
            </a:r>
            <a:endParaRPr lang="ru-RU" sz="1400" dirty="0">
              <a:ln>
                <a:solidFill>
                  <a:schemeClr val="accent6">
                    <a:lumMod val="50000"/>
                  </a:schemeClr>
                </a:solidFill>
              </a:ln>
            </a:endParaRPr>
          </a:p>
        </p:txBody>
      </p:sp>
      <p:sp>
        <p:nvSpPr>
          <p:cNvPr id="8" name="TextBox 7"/>
          <p:cNvSpPr txBox="1"/>
          <p:nvPr/>
        </p:nvSpPr>
        <p:spPr>
          <a:xfrm>
            <a:off x="7524328" y="3841303"/>
            <a:ext cx="934669"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R=</a:t>
            </a:r>
            <a:r>
              <a:rPr lang="ru-RU" sz="1400" dirty="0" smtClean="0">
                <a:ln>
                  <a:solidFill>
                    <a:schemeClr val="accent6">
                      <a:lumMod val="50000"/>
                    </a:schemeClr>
                  </a:solidFill>
                </a:ln>
              </a:rPr>
              <a:t>35</a:t>
            </a:r>
            <a:r>
              <a:rPr lang="en-US" sz="1400" dirty="0" smtClean="0">
                <a:ln>
                  <a:solidFill>
                    <a:schemeClr val="accent6">
                      <a:lumMod val="50000"/>
                    </a:schemeClr>
                  </a:solidFill>
                </a:ln>
              </a:rPr>
              <a:t>0 m</a:t>
            </a:r>
            <a:endParaRPr lang="ru-RU" sz="1400" dirty="0">
              <a:ln>
                <a:solidFill>
                  <a:schemeClr val="accent6">
                    <a:lumMod val="50000"/>
                  </a:schemeClr>
                </a:solidFill>
              </a:ln>
            </a:endParaRPr>
          </a:p>
        </p:txBody>
      </p:sp>
      <p:sp>
        <p:nvSpPr>
          <p:cNvPr id="9" name="TextBox 8"/>
          <p:cNvSpPr txBox="1"/>
          <p:nvPr/>
        </p:nvSpPr>
        <p:spPr>
          <a:xfrm>
            <a:off x="6372200" y="3841303"/>
            <a:ext cx="934669"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R=650 m</a:t>
            </a:r>
            <a:endParaRPr lang="ru-RU" sz="1400" dirty="0">
              <a:ln>
                <a:solidFill>
                  <a:schemeClr val="accent6">
                    <a:lumMod val="50000"/>
                  </a:schemeClr>
                </a:solidFill>
              </a:ln>
            </a:endParaRPr>
          </a:p>
        </p:txBody>
      </p:sp>
      <p:sp>
        <p:nvSpPr>
          <p:cNvPr id="10" name="TextBox 9"/>
          <p:cNvSpPr txBox="1"/>
          <p:nvPr/>
        </p:nvSpPr>
        <p:spPr>
          <a:xfrm>
            <a:off x="5148064" y="3841303"/>
            <a:ext cx="934669"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Tangent</a:t>
            </a:r>
            <a:endParaRPr lang="ru-RU" sz="1400" dirty="0">
              <a:ln>
                <a:solidFill>
                  <a:schemeClr val="accent6">
                    <a:lumMod val="50000"/>
                  </a:schemeClr>
                </a:solidFill>
              </a:ln>
            </a:endParaRPr>
          </a:p>
        </p:txBody>
      </p:sp>
      <p:sp>
        <p:nvSpPr>
          <p:cNvPr id="11" name="TextBox 10"/>
          <p:cNvSpPr txBox="1"/>
          <p:nvPr/>
        </p:nvSpPr>
        <p:spPr>
          <a:xfrm>
            <a:off x="6948264" y="1988840"/>
            <a:ext cx="1201718"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Empty car</a:t>
            </a:r>
            <a:endParaRPr lang="ru-RU" sz="1400" dirty="0">
              <a:ln>
                <a:solidFill>
                  <a:schemeClr val="accent6">
                    <a:lumMod val="50000"/>
                  </a:schemeClr>
                </a:solidFill>
              </a:ln>
            </a:endParaRPr>
          </a:p>
        </p:txBody>
      </p:sp>
      <p:sp>
        <p:nvSpPr>
          <p:cNvPr id="12" name="TextBox 11"/>
          <p:cNvSpPr txBox="1"/>
          <p:nvPr/>
        </p:nvSpPr>
        <p:spPr>
          <a:xfrm>
            <a:off x="5004048" y="2492896"/>
            <a:ext cx="1535528"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New car</a:t>
            </a:r>
            <a:endParaRPr lang="ru-RU" sz="1400" dirty="0">
              <a:ln>
                <a:solidFill>
                  <a:schemeClr val="accent6">
                    <a:lumMod val="50000"/>
                  </a:schemeClr>
                </a:solidFill>
              </a:ln>
            </a:endParaRPr>
          </a:p>
        </p:txBody>
      </p:sp>
      <p:sp>
        <p:nvSpPr>
          <p:cNvPr id="13" name="TextBox 12"/>
          <p:cNvSpPr txBox="1"/>
          <p:nvPr/>
        </p:nvSpPr>
        <p:spPr>
          <a:xfrm>
            <a:off x="6948264" y="2492896"/>
            <a:ext cx="1402004"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Worn car</a:t>
            </a:r>
            <a:endParaRPr lang="ru-RU" sz="1400" dirty="0">
              <a:ln>
                <a:solidFill>
                  <a:schemeClr val="accent6">
                    <a:lumMod val="50000"/>
                  </a:schemeClr>
                </a:solidFill>
              </a:ln>
            </a:endParaRPr>
          </a:p>
        </p:txBody>
      </p:sp>
      <p:sp>
        <p:nvSpPr>
          <p:cNvPr id="14" name="TextBox 13"/>
          <p:cNvSpPr txBox="1"/>
          <p:nvPr/>
        </p:nvSpPr>
        <p:spPr>
          <a:xfrm>
            <a:off x="5004048" y="2996952"/>
            <a:ext cx="1535528"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new rail</a:t>
            </a:r>
            <a:endParaRPr lang="ru-RU" sz="1400" dirty="0">
              <a:ln>
                <a:solidFill>
                  <a:schemeClr val="accent6">
                    <a:lumMod val="50000"/>
                  </a:schemeClr>
                </a:solidFill>
              </a:ln>
            </a:endParaRPr>
          </a:p>
        </p:txBody>
      </p:sp>
      <p:sp>
        <p:nvSpPr>
          <p:cNvPr id="15" name="TextBox 14"/>
          <p:cNvSpPr txBox="1"/>
          <p:nvPr/>
        </p:nvSpPr>
        <p:spPr>
          <a:xfrm>
            <a:off x="6948264" y="2996952"/>
            <a:ext cx="1402004"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worn rail</a:t>
            </a:r>
            <a:endParaRPr lang="ru-RU" sz="1400" dirty="0">
              <a:ln>
                <a:solidFill>
                  <a:schemeClr val="accent6">
                    <a:lumMod val="50000"/>
                  </a:schemeClr>
                </a:solidFill>
              </a:ln>
            </a:endParaRPr>
          </a:p>
        </p:txBody>
      </p:sp>
      <p:sp>
        <p:nvSpPr>
          <p:cNvPr id="21" name="TextBox 20"/>
          <p:cNvSpPr txBox="1"/>
          <p:nvPr/>
        </p:nvSpPr>
        <p:spPr>
          <a:xfrm>
            <a:off x="7596336" y="4345359"/>
            <a:ext cx="1001431" cy="307777"/>
          </a:xfrm>
          <a:prstGeom prst="rect">
            <a:avLst/>
          </a:prstGeom>
          <a:noFill/>
          <a:ln w="19050">
            <a:solidFill>
              <a:schemeClr val="accent6">
                <a:lumMod val="75000"/>
              </a:schemeClr>
            </a:solidFill>
          </a:ln>
        </p:spPr>
        <p:txBody>
          <a:bodyPr wrap="square" rtlCol="0">
            <a:spAutoFit/>
          </a:bodyPr>
          <a:lstStyle/>
          <a:p>
            <a:pPr algn="ctr"/>
            <a:r>
              <a:rPr lang="ru-RU" sz="1400" dirty="0" smtClean="0">
                <a:ln>
                  <a:solidFill>
                    <a:schemeClr val="accent6">
                      <a:lumMod val="50000"/>
                    </a:schemeClr>
                  </a:solidFill>
                </a:ln>
              </a:rPr>
              <a:t>120 </a:t>
            </a:r>
            <a:r>
              <a:rPr lang="en-US" sz="1400" dirty="0" smtClean="0">
                <a:ln>
                  <a:solidFill>
                    <a:schemeClr val="accent6">
                      <a:lumMod val="50000"/>
                    </a:schemeClr>
                  </a:solidFill>
                </a:ln>
              </a:rPr>
              <a:t>km / h</a:t>
            </a:r>
            <a:endParaRPr lang="ru-RU" sz="1400" dirty="0">
              <a:ln>
                <a:solidFill>
                  <a:schemeClr val="accent6">
                    <a:lumMod val="50000"/>
                  </a:schemeClr>
                </a:solidFill>
              </a:ln>
            </a:endParaRPr>
          </a:p>
        </p:txBody>
      </p:sp>
      <p:sp>
        <p:nvSpPr>
          <p:cNvPr id="22" name="TextBox 21"/>
          <p:cNvSpPr txBox="1"/>
          <p:nvPr/>
        </p:nvSpPr>
        <p:spPr>
          <a:xfrm>
            <a:off x="5004048" y="4345359"/>
            <a:ext cx="867907" cy="307777"/>
          </a:xfrm>
          <a:prstGeom prst="rect">
            <a:avLst/>
          </a:prstGeom>
          <a:noFill/>
          <a:ln w="19050">
            <a:solidFill>
              <a:schemeClr val="accent6">
                <a:lumMod val="75000"/>
              </a:schemeClr>
            </a:solidFill>
          </a:ln>
        </p:spPr>
        <p:txBody>
          <a:bodyPr wrap="square" rtlCol="0">
            <a:spAutoFit/>
          </a:bodyPr>
          <a:lstStyle/>
          <a:p>
            <a:pPr algn="ctr"/>
            <a:r>
              <a:rPr lang="ru-RU" sz="1400" dirty="0" smtClean="0">
                <a:ln>
                  <a:solidFill>
                    <a:schemeClr val="accent6">
                      <a:lumMod val="50000"/>
                    </a:schemeClr>
                  </a:solidFill>
                </a:ln>
              </a:rPr>
              <a:t>20 </a:t>
            </a:r>
            <a:r>
              <a:rPr lang="en-US" sz="1400" dirty="0" smtClean="0">
                <a:ln>
                  <a:solidFill>
                    <a:schemeClr val="accent6">
                      <a:lumMod val="50000"/>
                    </a:schemeClr>
                  </a:solidFill>
                </a:ln>
              </a:rPr>
              <a:t>km / h</a:t>
            </a:r>
            <a:endParaRPr lang="ru-RU" sz="1400" dirty="0">
              <a:ln>
                <a:solidFill>
                  <a:schemeClr val="accent6">
                    <a:lumMod val="50000"/>
                  </a:schemeClr>
                </a:solidFill>
              </a:ln>
            </a:endParaRPr>
          </a:p>
        </p:txBody>
      </p:sp>
      <p:sp>
        <p:nvSpPr>
          <p:cNvPr id="23" name="TextBox 22"/>
          <p:cNvSpPr txBox="1"/>
          <p:nvPr/>
        </p:nvSpPr>
        <p:spPr>
          <a:xfrm>
            <a:off x="6156176" y="4345359"/>
            <a:ext cx="867907" cy="307777"/>
          </a:xfrm>
          <a:prstGeom prst="rect">
            <a:avLst/>
          </a:prstGeom>
          <a:noFill/>
          <a:ln w="19050">
            <a:solidFill>
              <a:schemeClr val="accent6">
                <a:lumMod val="75000"/>
              </a:schemeClr>
            </a:solidFill>
          </a:ln>
        </p:spPr>
        <p:txBody>
          <a:bodyPr wrap="square" rtlCol="0">
            <a:spAutoFit/>
          </a:bodyPr>
          <a:lstStyle/>
          <a:p>
            <a:pPr algn="ctr"/>
            <a:r>
              <a:rPr lang="ru-RU" sz="1400" dirty="0" smtClean="0">
                <a:ln>
                  <a:solidFill>
                    <a:schemeClr val="accent6">
                      <a:lumMod val="50000"/>
                    </a:schemeClr>
                  </a:solidFill>
                </a:ln>
              </a:rPr>
              <a:t>30 </a:t>
            </a:r>
            <a:r>
              <a:rPr lang="en-US" sz="1400" dirty="0" smtClean="0">
                <a:ln>
                  <a:solidFill>
                    <a:schemeClr val="accent6">
                      <a:lumMod val="50000"/>
                    </a:schemeClr>
                  </a:solidFill>
                </a:ln>
              </a:rPr>
              <a:t>km / h</a:t>
            </a:r>
            <a:endParaRPr lang="ru-RU" sz="1400" dirty="0">
              <a:ln>
                <a:solidFill>
                  <a:schemeClr val="accent6">
                    <a:lumMod val="50000"/>
                  </a:schemeClr>
                </a:solidFill>
              </a:ln>
            </a:endParaRPr>
          </a:p>
        </p:txBody>
      </p:sp>
      <p:sp>
        <p:nvSpPr>
          <p:cNvPr id="24" name="Овал 23"/>
          <p:cNvSpPr/>
          <p:nvPr/>
        </p:nvSpPr>
        <p:spPr>
          <a:xfrm>
            <a:off x="7164288" y="4489375"/>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25" name="Овал 24"/>
          <p:cNvSpPr/>
          <p:nvPr/>
        </p:nvSpPr>
        <p:spPr>
          <a:xfrm>
            <a:off x="7308304" y="4489375"/>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26" name="Овал 25"/>
          <p:cNvSpPr/>
          <p:nvPr/>
        </p:nvSpPr>
        <p:spPr>
          <a:xfrm>
            <a:off x="7452320" y="4489375"/>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27" name="TextBox 26"/>
          <p:cNvSpPr txBox="1"/>
          <p:nvPr/>
        </p:nvSpPr>
        <p:spPr>
          <a:xfrm>
            <a:off x="5292080" y="5301208"/>
            <a:ext cx="1402004" cy="307777"/>
          </a:xfrm>
          <a:prstGeom prst="rect">
            <a:avLst/>
          </a:prstGeom>
          <a:noFill/>
          <a:ln w="19050">
            <a:solidFill>
              <a:srgbClr val="0070C0"/>
            </a:solidFill>
          </a:ln>
        </p:spPr>
        <p:txBody>
          <a:bodyPr wrap="square" rtlCol="0">
            <a:spAutoFit/>
          </a:bodyPr>
          <a:lstStyle/>
          <a:p>
            <a:pPr algn="ctr"/>
            <a:r>
              <a:rPr lang="en-US" sz="1400" dirty="0" smtClean="0">
                <a:ln>
                  <a:solidFill>
                    <a:srgbClr val="00B050"/>
                  </a:solidFill>
                </a:ln>
                <a:solidFill>
                  <a:srgbClr val="0070C0"/>
                </a:solidFill>
              </a:rPr>
              <a:t>wear life</a:t>
            </a:r>
            <a:endParaRPr lang="ru-RU" sz="1400" dirty="0">
              <a:ln>
                <a:solidFill>
                  <a:srgbClr val="00B050"/>
                </a:solidFill>
              </a:ln>
              <a:solidFill>
                <a:srgbClr val="0070C0"/>
              </a:solidFill>
            </a:endParaRPr>
          </a:p>
        </p:txBody>
      </p:sp>
      <p:sp>
        <p:nvSpPr>
          <p:cNvPr id="28" name="TextBox 27"/>
          <p:cNvSpPr txBox="1"/>
          <p:nvPr/>
        </p:nvSpPr>
        <p:spPr>
          <a:xfrm>
            <a:off x="7524328" y="4869160"/>
            <a:ext cx="1368152" cy="307777"/>
          </a:xfrm>
          <a:prstGeom prst="rect">
            <a:avLst/>
          </a:prstGeom>
          <a:noFill/>
          <a:ln w="19050">
            <a:solidFill>
              <a:srgbClr val="0070C0"/>
            </a:solidFill>
          </a:ln>
        </p:spPr>
        <p:txBody>
          <a:bodyPr wrap="square" rtlCol="0">
            <a:spAutoFit/>
          </a:bodyPr>
          <a:lstStyle/>
          <a:p>
            <a:pPr algn="ctr"/>
            <a:r>
              <a:rPr lang="en-US" sz="1400" dirty="0" smtClean="0">
                <a:ln>
                  <a:solidFill>
                    <a:srgbClr val="00B050"/>
                  </a:solidFill>
                </a:ln>
                <a:solidFill>
                  <a:srgbClr val="0070C0"/>
                </a:solidFill>
              </a:rPr>
              <a:t>Derailment</a:t>
            </a:r>
            <a:endParaRPr lang="ru-RU" sz="1400" dirty="0">
              <a:ln>
                <a:solidFill>
                  <a:srgbClr val="00B050"/>
                </a:solidFill>
              </a:ln>
              <a:solidFill>
                <a:srgbClr val="0070C0"/>
              </a:solidFill>
            </a:endParaRPr>
          </a:p>
        </p:txBody>
      </p:sp>
      <p:sp>
        <p:nvSpPr>
          <p:cNvPr id="30" name="TextBox 29"/>
          <p:cNvSpPr txBox="1"/>
          <p:nvPr/>
        </p:nvSpPr>
        <p:spPr>
          <a:xfrm>
            <a:off x="6876256" y="5301208"/>
            <a:ext cx="1335242" cy="523220"/>
          </a:xfrm>
          <a:prstGeom prst="rect">
            <a:avLst/>
          </a:prstGeom>
          <a:noFill/>
          <a:ln w="19050">
            <a:solidFill>
              <a:srgbClr val="0070C0"/>
            </a:solidFill>
          </a:ln>
        </p:spPr>
        <p:txBody>
          <a:bodyPr wrap="square" rtlCol="0">
            <a:spAutoFit/>
          </a:bodyPr>
          <a:lstStyle/>
          <a:p>
            <a:pPr algn="ctr"/>
            <a:r>
              <a:rPr lang="en-US" sz="1400" dirty="0" smtClean="0">
                <a:ln>
                  <a:solidFill>
                    <a:srgbClr val="00B050"/>
                  </a:solidFill>
                </a:ln>
                <a:solidFill>
                  <a:srgbClr val="0070C0"/>
                </a:solidFill>
              </a:rPr>
              <a:t>fatigue strength resource</a:t>
            </a:r>
            <a:endParaRPr lang="ru-RU" sz="1400" dirty="0">
              <a:ln>
                <a:solidFill>
                  <a:srgbClr val="00B050"/>
                </a:solidFill>
              </a:ln>
              <a:solidFill>
                <a:srgbClr val="0070C0"/>
              </a:solidFill>
            </a:endParaRPr>
          </a:p>
        </p:txBody>
      </p:sp>
      <p:sp>
        <p:nvSpPr>
          <p:cNvPr id="31" name="TextBox 30"/>
          <p:cNvSpPr txBox="1"/>
          <p:nvPr/>
        </p:nvSpPr>
        <p:spPr>
          <a:xfrm>
            <a:off x="4427984" y="4869160"/>
            <a:ext cx="1402004" cy="307777"/>
          </a:xfrm>
          <a:prstGeom prst="rect">
            <a:avLst/>
          </a:prstGeom>
          <a:noFill/>
          <a:ln w="19050">
            <a:solidFill>
              <a:srgbClr val="0070C0"/>
            </a:solidFill>
          </a:ln>
        </p:spPr>
        <p:txBody>
          <a:bodyPr wrap="square" rtlCol="0">
            <a:spAutoFit/>
          </a:bodyPr>
          <a:lstStyle/>
          <a:p>
            <a:pPr algn="ctr"/>
            <a:r>
              <a:rPr lang="en-US" sz="1400" dirty="0" smtClean="0">
                <a:ln>
                  <a:solidFill>
                    <a:srgbClr val="00B050"/>
                  </a:solidFill>
                </a:ln>
                <a:solidFill>
                  <a:srgbClr val="0070C0"/>
                </a:solidFill>
              </a:rPr>
              <a:t>Intensity of wear</a:t>
            </a:r>
            <a:endParaRPr lang="ru-RU" sz="1400" dirty="0" smtClean="0">
              <a:ln>
                <a:solidFill>
                  <a:srgbClr val="00B050"/>
                </a:solidFill>
              </a:ln>
              <a:solidFill>
                <a:srgbClr val="0070C0"/>
              </a:solidFill>
            </a:endParaRPr>
          </a:p>
        </p:txBody>
      </p:sp>
      <p:sp>
        <p:nvSpPr>
          <p:cNvPr id="32" name="TextBox 31"/>
          <p:cNvSpPr txBox="1"/>
          <p:nvPr/>
        </p:nvSpPr>
        <p:spPr>
          <a:xfrm>
            <a:off x="6012160" y="4869160"/>
            <a:ext cx="1335242" cy="307777"/>
          </a:xfrm>
          <a:prstGeom prst="rect">
            <a:avLst/>
          </a:prstGeom>
          <a:noFill/>
          <a:ln w="19050">
            <a:solidFill>
              <a:srgbClr val="0070C0"/>
            </a:solidFill>
          </a:ln>
        </p:spPr>
        <p:txBody>
          <a:bodyPr wrap="square" rtlCol="0">
            <a:spAutoFit/>
          </a:bodyPr>
          <a:lstStyle/>
          <a:p>
            <a:pPr algn="ctr"/>
            <a:r>
              <a:rPr lang="en-US" sz="1400" dirty="0" smtClean="0">
                <a:ln>
                  <a:solidFill>
                    <a:srgbClr val="00B050"/>
                  </a:solidFill>
                </a:ln>
                <a:solidFill>
                  <a:srgbClr val="0070C0"/>
                </a:solidFill>
              </a:rPr>
              <a:t>Lateral forces</a:t>
            </a:r>
            <a:endParaRPr lang="ru-RU" sz="1400" dirty="0">
              <a:ln>
                <a:solidFill>
                  <a:srgbClr val="00B050"/>
                </a:solidFill>
              </a:ln>
              <a:solidFill>
                <a:srgbClr val="0070C0"/>
              </a:solidFill>
            </a:endParaRPr>
          </a:p>
        </p:txBody>
      </p:sp>
      <p:sp>
        <p:nvSpPr>
          <p:cNvPr id="35" name="TextBox 34"/>
          <p:cNvSpPr txBox="1"/>
          <p:nvPr/>
        </p:nvSpPr>
        <p:spPr>
          <a:xfrm>
            <a:off x="5364088" y="5949280"/>
            <a:ext cx="1068194" cy="307777"/>
          </a:xfrm>
          <a:prstGeom prst="rect">
            <a:avLst/>
          </a:prstGeom>
          <a:noFill/>
          <a:ln w="19050">
            <a:solidFill>
              <a:srgbClr val="FF0000"/>
            </a:solidFill>
          </a:ln>
        </p:spPr>
        <p:txBody>
          <a:bodyPr wrap="square" rtlCol="0">
            <a:spAutoFit/>
          </a:bodyPr>
          <a:lstStyle/>
          <a:p>
            <a:pPr algn="ctr"/>
            <a:r>
              <a:rPr lang="en-US" sz="1400" dirty="0" smtClean="0">
                <a:ln>
                  <a:solidFill>
                    <a:srgbClr val="FF0000"/>
                  </a:solidFill>
                </a:ln>
              </a:rPr>
              <a:t>Profile</a:t>
            </a:r>
            <a:r>
              <a:rPr lang="ru-RU" sz="1400" dirty="0" smtClean="0">
                <a:ln>
                  <a:solidFill>
                    <a:srgbClr val="FF0000"/>
                  </a:solidFill>
                </a:ln>
              </a:rPr>
              <a:t> 1</a:t>
            </a:r>
            <a:endParaRPr lang="ru-RU" sz="1400" dirty="0">
              <a:ln>
                <a:solidFill>
                  <a:srgbClr val="FF0000"/>
                </a:solidFill>
              </a:ln>
            </a:endParaRPr>
          </a:p>
        </p:txBody>
      </p:sp>
      <p:sp>
        <p:nvSpPr>
          <p:cNvPr id="36" name="Левая фигурная скобка 35"/>
          <p:cNvSpPr/>
          <p:nvPr/>
        </p:nvSpPr>
        <p:spPr>
          <a:xfrm>
            <a:off x="4283968" y="1988840"/>
            <a:ext cx="216024" cy="2664296"/>
          </a:xfrm>
          <a:prstGeom prst="leftBrac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sz="1400">
              <a:ln>
                <a:solidFill>
                  <a:schemeClr val="accent6">
                    <a:lumMod val="50000"/>
                  </a:schemeClr>
                </a:solidFill>
              </a:ln>
            </a:endParaRPr>
          </a:p>
        </p:txBody>
      </p:sp>
      <p:sp>
        <p:nvSpPr>
          <p:cNvPr id="37" name="Левая фигурная скобка 36"/>
          <p:cNvSpPr/>
          <p:nvPr/>
        </p:nvSpPr>
        <p:spPr>
          <a:xfrm>
            <a:off x="4211960" y="4797152"/>
            <a:ext cx="288032" cy="1080120"/>
          </a:xfrm>
          <a:prstGeom prst="leftBrace">
            <a:avLst/>
          </a:prstGeom>
          <a:ln w="190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sz="1400">
              <a:ln>
                <a:solidFill>
                  <a:srgbClr val="00B050"/>
                </a:solidFill>
              </a:ln>
              <a:solidFill>
                <a:srgbClr val="0070C0"/>
              </a:solidFill>
            </a:endParaRPr>
          </a:p>
        </p:txBody>
      </p:sp>
      <p:sp>
        <p:nvSpPr>
          <p:cNvPr id="38" name="TextBox 37"/>
          <p:cNvSpPr txBox="1"/>
          <p:nvPr/>
        </p:nvSpPr>
        <p:spPr>
          <a:xfrm>
            <a:off x="6660232" y="5949280"/>
            <a:ext cx="1068194" cy="307777"/>
          </a:xfrm>
          <a:prstGeom prst="rect">
            <a:avLst/>
          </a:prstGeom>
          <a:noFill/>
          <a:ln w="19050">
            <a:solidFill>
              <a:srgbClr val="FF0000"/>
            </a:solidFill>
          </a:ln>
        </p:spPr>
        <p:txBody>
          <a:bodyPr wrap="square" rtlCol="0">
            <a:spAutoFit/>
          </a:bodyPr>
          <a:lstStyle/>
          <a:p>
            <a:pPr algn="ctr"/>
            <a:r>
              <a:rPr lang="en-US" sz="1400" dirty="0" smtClean="0">
                <a:ln>
                  <a:solidFill>
                    <a:srgbClr val="FF0000"/>
                  </a:solidFill>
                </a:ln>
              </a:rPr>
              <a:t>Profile</a:t>
            </a:r>
            <a:r>
              <a:rPr lang="ru-RU" sz="1400" dirty="0" smtClean="0">
                <a:ln>
                  <a:solidFill>
                    <a:srgbClr val="FF0000"/>
                  </a:solidFill>
                </a:ln>
              </a:rPr>
              <a:t> 2</a:t>
            </a:r>
            <a:endParaRPr lang="ru-RU" sz="1400" dirty="0">
              <a:ln>
                <a:solidFill>
                  <a:srgbClr val="FF0000"/>
                </a:solidFill>
              </a:ln>
            </a:endParaRPr>
          </a:p>
        </p:txBody>
      </p:sp>
      <p:sp>
        <p:nvSpPr>
          <p:cNvPr id="39" name="Овал 38"/>
          <p:cNvSpPr/>
          <p:nvPr/>
        </p:nvSpPr>
        <p:spPr>
          <a:xfrm>
            <a:off x="7956376" y="6165304"/>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40" name="Овал 39"/>
          <p:cNvSpPr/>
          <p:nvPr/>
        </p:nvSpPr>
        <p:spPr>
          <a:xfrm>
            <a:off x="8100392" y="6165304"/>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41" name="Овал 40"/>
          <p:cNvSpPr/>
          <p:nvPr/>
        </p:nvSpPr>
        <p:spPr>
          <a:xfrm>
            <a:off x="8244408" y="6165304"/>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42" name="Левая фигурная скобка 41"/>
          <p:cNvSpPr/>
          <p:nvPr/>
        </p:nvSpPr>
        <p:spPr>
          <a:xfrm>
            <a:off x="5004048" y="5911180"/>
            <a:ext cx="288032" cy="432048"/>
          </a:xfrm>
          <a:prstGeom prst="lef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sz="1400">
              <a:ln>
                <a:solidFill>
                  <a:srgbClr val="00B050"/>
                </a:solidFill>
              </a:ln>
            </a:endParaRPr>
          </a:p>
        </p:txBody>
      </p:sp>
      <p:sp>
        <p:nvSpPr>
          <p:cNvPr id="43" name="TextBox 42"/>
          <p:cNvSpPr txBox="1"/>
          <p:nvPr/>
        </p:nvSpPr>
        <p:spPr>
          <a:xfrm>
            <a:off x="3739842" y="2272804"/>
            <a:ext cx="400110" cy="1876276"/>
          </a:xfrm>
          <a:prstGeom prst="rect">
            <a:avLst/>
          </a:prstGeom>
          <a:noFill/>
          <a:ln>
            <a:solidFill>
              <a:schemeClr val="accent6">
                <a:lumMod val="75000"/>
              </a:schemeClr>
            </a:solidFill>
          </a:ln>
        </p:spPr>
        <p:txBody>
          <a:bodyPr vert="vert270" wrap="square" rtlCol="0">
            <a:spAutoFit/>
          </a:bodyPr>
          <a:lstStyle/>
          <a:p>
            <a:pPr algn="ctr"/>
            <a:r>
              <a:rPr lang="en-US" sz="1400" dirty="0" smtClean="0">
                <a:ln>
                  <a:solidFill>
                    <a:schemeClr val="accent6">
                      <a:lumMod val="75000"/>
                    </a:schemeClr>
                  </a:solidFill>
                </a:ln>
                <a:latin typeface="Arial Unicode MS" pitchFamily="34" charset="-128"/>
                <a:ea typeface="Arial Unicode MS" pitchFamily="34" charset="-128"/>
                <a:cs typeface="Arial Unicode MS" pitchFamily="34" charset="-128"/>
              </a:rPr>
              <a:t>Operating conditions</a:t>
            </a:r>
            <a:endParaRPr lang="ru-RU" sz="1400" dirty="0">
              <a:ln>
                <a:solidFill>
                  <a:schemeClr val="accent6">
                    <a:lumMod val="75000"/>
                  </a:schemeClr>
                </a:solidFill>
              </a:ln>
              <a:latin typeface="Arial Unicode MS" pitchFamily="34" charset="-128"/>
              <a:ea typeface="Arial Unicode MS" pitchFamily="34" charset="-128"/>
              <a:cs typeface="Arial Unicode MS" pitchFamily="34" charset="-128"/>
            </a:endParaRPr>
          </a:p>
        </p:txBody>
      </p:sp>
      <p:sp>
        <p:nvSpPr>
          <p:cNvPr id="44" name="TextBox 43"/>
          <p:cNvSpPr txBox="1"/>
          <p:nvPr/>
        </p:nvSpPr>
        <p:spPr>
          <a:xfrm>
            <a:off x="3707905" y="4581128"/>
            <a:ext cx="400110" cy="1290048"/>
          </a:xfrm>
          <a:prstGeom prst="rect">
            <a:avLst/>
          </a:prstGeom>
          <a:noFill/>
          <a:ln>
            <a:solidFill>
              <a:srgbClr val="0070C0"/>
            </a:solidFill>
          </a:ln>
        </p:spPr>
        <p:txBody>
          <a:bodyPr vert="vert270" wrap="square" rtlCol="0">
            <a:spAutoFit/>
          </a:bodyPr>
          <a:lstStyle/>
          <a:p>
            <a:pPr algn="ctr"/>
            <a:r>
              <a:rPr lang="en-US" sz="1400" b="1" dirty="0" smtClean="0">
                <a:solidFill>
                  <a:srgbClr val="0070C0"/>
                </a:solidFill>
                <a:latin typeface="Arial Unicode MS" pitchFamily="34" charset="-128"/>
                <a:ea typeface="Arial Unicode MS" pitchFamily="34" charset="-128"/>
                <a:cs typeface="Arial Unicode MS" pitchFamily="34" charset="-128"/>
              </a:rPr>
              <a:t>Performances</a:t>
            </a:r>
            <a:endParaRPr lang="ru-RU" sz="1400" dirty="0">
              <a:ln>
                <a:solidFill>
                  <a:schemeClr val="accent6">
                    <a:lumMod val="75000"/>
                  </a:schemeClr>
                </a:solidFill>
              </a:ln>
              <a:solidFill>
                <a:srgbClr val="0070C0"/>
              </a:solidFill>
              <a:latin typeface="Arial Unicode MS" pitchFamily="34" charset="-128"/>
              <a:ea typeface="Arial Unicode MS" pitchFamily="34" charset="-128"/>
              <a:cs typeface="Arial Unicode MS" pitchFamily="34" charset="-128"/>
            </a:endParaRPr>
          </a:p>
        </p:txBody>
      </p:sp>
      <p:sp>
        <p:nvSpPr>
          <p:cNvPr id="45" name="TextBox 44"/>
          <p:cNvSpPr txBox="1"/>
          <p:nvPr/>
        </p:nvSpPr>
        <p:spPr>
          <a:xfrm>
            <a:off x="3563888" y="5949280"/>
            <a:ext cx="1296144" cy="307777"/>
          </a:xfrm>
          <a:prstGeom prst="rect">
            <a:avLst/>
          </a:prstGeom>
          <a:noFill/>
          <a:ln>
            <a:solidFill>
              <a:srgbClr val="FF0000"/>
            </a:solidFill>
          </a:ln>
        </p:spPr>
        <p:txBody>
          <a:bodyPr wrap="square" rtlCol="0">
            <a:spAutoFit/>
          </a:bodyPr>
          <a:lstStyle/>
          <a:p>
            <a:pPr algn="ctr"/>
            <a:r>
              <a:rPr lang="en-US" sz="1400" dirty="0" smtClean="0">
                <a:ln>
                  <a:solidFill>
                    <a:srgbClr val="FF0000"/>
                  </a:solidFill>
                </a:ln>
              </a:rPr>
              <a:t>Alternatives</a:t>
            </a:r>
            <a:endParaRPr lang="ru-RU" sz="1400" dirty="0">
              <a:ln>
                <a:solidFill>
                  <a:srgbClr val="FF0000"/>
                </a:solidFill>
              </a:ln>
            </a:endParaRPr>
          </a:p>
        </p:txBody>
      </p:sp>
      <p:sp>
        <p:nvSpPr>
          <p:cNvPr id="46" name="Овал 45"/>
          <p:cNvSpPr/>
          <p:nvPr/>
        </p:nvSpPr>
        <p:spPr>
          <a:xfrm>
            <a:off x="6588224" y="3501008"/>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47" name="Овал 46"/>
          <p:cNvSpPr/>
          <p:nvPr/>
        </p:nvSpPr>
        <p:spPr>
          <a:xfrm>
            <a:off x="6732240" y="3501008"/>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48" name="Овал 47"/>
          <p:cNvSpPr/>
          <p:nvPr/>
        </p:nvSpPr>
        <p:spPr>
          <a:xfrm>
            <a:off x="6876256" y="3501008"/>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49" name="Номер слайда 48"/>
          <p:cNvSpPr>
            <a:spLocks noGrp="1"/>
          </p:cNvSpPr>
          <p:nvPr>
            <p:ph type="sldNum" sz="quarter" idx="12"/>
          </p:nvPr>
        </p:nvSpPr>
        <p:spPr/>
        <p:txBody>
          <a:bodyPr/>
          <a:lstStyle/>
          <a:p>
            <a:fld id="{2D0770BA-5E24-4441-91D4-06F960A380A5}" type="slidenum">
              <a:rPr lang="ru-RU" smtClean="0"/>
              <a:pPr/>
              <a:t>3</a:t>
            </a:fld>
            <a:endParaRPr lang="ru-RU" dirty="0"/>
          </a:p>
        </p:txBody>
      </p:sp>
      <p:sp>
        <p:nvSpPr>
          <p:cNvPr id="50" name="Нижний колонтитул 49"/>
          <p:cNvSpPr>
            <a:spLocks noGrp="1"/>
          </p:cNvSpPr>
          <p:nvPr>
            <p:ph type="ftr" sz="quarter" idx="11"/>
          </p:nvPr>
        </p:nvSpPr>
        <p:spPr/>
        <p:txBody>
          <a:bodyPr/>
          <a:lstStyle/>
          <a:p>
            <a:r>
              <a:rPr lang="en-US" smtClean="0"/>
              <a:t>April 3-4, 2018</a:t>
            </a:r>
            <a:endParaRPr lang="ru-R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b="1" dirty="0" smtClean="0">
                <a:solidFill>
                  <a:srgbClr val="0070C0"/>
                </a:solidFill>
              </a:rPr>
              <a:t>Wear estimation </a:t>
            </a:r>
            <a:r>
              <a:rPr lang="ru-RU" b="1" dirty="0" smtClean="0">
                <a:solidFill>
                  <a:srgbClr val="00B050"/>
                </a:solidFill>
              </a:rPr>
              <a:t>Оценка износа</a:t>
            </a:r>
            <a:endParaRPr lang="ru-RU" dirty="0">
              <a:solidFill>
                <a:srgbClr val="00B050"/>
              </a:solidFill>
            </a:endParaRPr>
          </a:p>
        </p:txBody>
      </p:sp>
      <p:sp>
        <p:nvSpPr>
          <p:cNvPr id="3" name="Содержимое 2"/>
          <p:cNvSpPr>
            <a:spLocks noGrp="1"/>
          </p:cNvSpPr>
          <p:nvPr>
            <p:ph sz="quarter" idx="1"/>
          </p:nvPr>
        </p:nvSpPr>
        <p:spPr>
          <a:xfrm>
            <a:off x="467544" y="1268760"/>
            <a:ext cx="3888432" cy="4785395"/>
          </a:xfrm>
        </p:spPr>
        <p:txBody>
          <a:bodyPr>
            <a:noAutofit/>
          </a:bodyPr>
          <a:lstStyle/>
          <a:p>
            <a:pPr marL="0" indent="0">
              <a:spcBef>
                <a:spcPts val="0"/>
              </a:spcBef>
              <a:buNone/>
            </a:pPr>
            <a:r>
              <a:rPr lang="en-US" sz="1500" b="1" dirty="0" smtClean="0">
                <a:solidFill>
                  <a:srgbClr val="0070C0"/>
                </a:solidFill>
              </a:rPr>
              <a:t>Wear estimation </a:t>
            </a:r>
            <a:endParaRPr lang="ru-RU" sz="1500" b="1" dirty="0" smtClean="0">
              <a:solidFill>
                <a:srgbClr val="0070C0"/>
              </a:solidFill>
            </a:endParaRPr>
          </a:p>
          <a:p>
            <a:pPr marL="0" indent="0">
              <a:spcBef>
                <a:spcPts val="0"/>
              </a:spcBef>
              <a:buNone/>
            </a:pPr>
            <a:r>
              <a:rPr lang="en-US" sz="1500" dirty="0" smtClean="0">
                <a:solidFill>
                  <a:srgbClr val="0070C0"/>
                </a:solidFill>
              </a:rPr>
              <a:t>is performed in the evolution of wheel profiles</a:t>
            </a:r>
            <a:endParaRPr lang="ru-RU" sz="1500" dirty="0" smtClean="0">
              <a:solidFill>
                <a:srgbClr val="0070C0"/>
              </a:solidFill>
            </a:endParaRPr>
          </a:p>
          <a:p>
            <a:pPr marL="0" indent="0">
              <a:spcBef>
                <a:spcPts val="0"/>
              </a:spcBef>
              <a:buNone/>
            </a:pPr>
            <a:r>
              <a:rPr lang="ru-RU" sz="1500" b="1" dirty="0" smtClean="0">
                <a:solidFill>
                  <a:srgbClr val="00B050"/>
                </a:solidFill>
              </a:rPr>
              <a:t>Оценка износа                </a:t>
            </a:r>
            <a:endParaRPr lang="en-US" sz="1500" b="1" dirty="0" smtClean="0">
              <a:solidFill>
                <a:srgbClr val="00B050"/>
              </a:solidFill>
            </a:endParaRPr>
          </a:p>
          <a:p>
            <a:pPr marL="0" indent="0">
              <a:spcBef>
                <a:spcPts val="0"/>
              </a:spcBef>
              <a:buNone/>
            </a:pPr>
            <a:r>
              <a:rPr lang="ru-RU" sz="1500" dirty="0" smtClean="0">
                <a:solidFill>
                  <a:srgbClr val="00B050"/>
                </a:solidFill>
              </a:rPr>
              <a:t>выполняется в процессе эволюции профилей колес. </a:t>
            </a:r>
            <a:endParaRPr lang="en-US" sz="1500" dirty="0" smtClean="0">
              <a:solidFill>
                <a:srgbClr val="00B050"/>
              </a:solidFill>
            </a:endParaRPr>
          </a:p>
          <a:p>
            <a:pPr marL="0" indent="0">
              <a:buNone/>
            </a:pPr>
            <a:r>
              <a:rPr lang="en-US" sz="1500" b="1" dirty="0" smtClean="0">
                <a:solidFill>
                  <a:srgbClr val="0070C0"/>
                </a:solidFill>
              </a:rPr>
              <a:t>Two </a:t>
            </a:r>
            <a:r>
              <a:rPr lang="en-US" sz="1500" b="1" dirty="0">
                <a:solidFill>
                  <a:srgbClr val="0070C0"/>
                </a:solidFill>
              </a:rPr>
              <a:t>wear indicators </a:t>
            </a:r>
            <a:r>
              <a:rPr lang="en-US" sz="1500" b="1" dirty="0" smtClean="0">
                <a:solidFill>
                  <a:srgbClr val="0070C0"/>
                </a:solidFill>
              </a:rPr>
              <a:t>for the wheel profile</a:t>
            </a:r>
          </a:p>
          <a:p>
            <a:pPr marL="0" indent="0">
              <a:spcBef>
                <a:spcPts val="0"/>
              </a:spcBef>
            </a:pPr>
            <a:r>
              <a:rPr lang="en-US" sz="1500" dirty="0" smtClean="0">
                <a:solidFill>
                  <a:srgbClr val="0070C0"/>
                </a:solidFill>
              </a:rPr>
              <a:t> Tread wear;</a:t>
            </a:r>
          </a:p>
          <a:p>
            <a:pPr marL="0" indent="0">
              <a:spcBef>
                <a:spcPts val="0"/>
              </a:spcBef>
            </a:pPr>
            <a:r>
              <a:rPr lang="en-US" sz="1500" dirty="0" smtClean="0">
                <a:solidFill>
                  <a:srgbClr val="0070C0"/>
                </a:solidFill>
              </a:rPr>
              <a:t> Flange wear.</a:t>
            </a:r>
            <a:endParaRPr lang="ru-RU" sz="1500" dirty="0" smtClean="0">
              <a:solidFill>
                <a:srgbClr val="0070C0"/>
              </a:solidFill>
            </a:endParaRPr>
          </a:p>
          <a:p>
            <a:pPr marL="0" indent="0">
              <a:spcBef>
                <a:spcPts val="0"/>
              </a:spcBef>
              <a:buNone/>
            </a:pPr>
            <a:r>
              <a:rPr lang="ru-RU" sz="1500" b="1" dirty="0" smtClean="0">
                <a:solidFill>
                  <a:srgbClr val="00B050"/>
                </a:solidFill>
              </a:rPr>
              <a:t>Два показатели износа профиля колес</a:t>
            </a:r>
          </a:p>
          <a:p>
            <a:pPr marL="0" indent="0">
              <a:spcBef>
                <a:spcPts val="0"/>
              </a:spcBef>
              <a:buFont typeface="Wingdings" pitchFamily="2" charset="2"/>
              <a:buChar char="Ø"/>
            </a:pPr>
            <a:r>
              <a:rPr lang="en-US" sz="1500" dirty="0" smtClean="0">
                <a:solidFill>
                  <a:srgbClr val="00B050"/>
                </a:solidFill>
              </a:rPr>
              <a:t> </a:t>
            </a:r>
            <a:r>
              <a:rPr lang="ru-RU" sz="1500" dirty="0" smtClean="0">
                <a:solidFill>
                  <a:srgbClr val="00B050"/>
                </a:solidFill>
              </a:rPr>
              <a:t>Износ поверхности катания;</a:t>
            </a:r>
          </a:p>
          <a:p>
            <a:pPr marL="0" lvl="0" indent="0">
              <a:spcBef>
                <a:spcPts val="0"/>
              </a:spcBef>
              <a:buClr>
                <a:srgbClr val="727CA3"/>
              </a:buClr>
              <a:buFont typeface="Wingdings" pitchFamily="2" charset="2"/>
              <a:buChar char="Ø"/>
            </a:pPr>
            <a:r>
              <a:rPr lang="en-US" sz="1500" dirty="0" smtClean="0">
                <a:solidFill>
                  <a:srgbClr val="00B050"/>
                </a:solidFill>
              </a:rPr>
              <a:t> </a:t>
            </a:r>
            <a:r>
              <a:rPr lang="ru-RU" sz="1500" dirty="0" smtClean="0">
                <a:solidFill>
                  <a:srgbClr val="00B050"/>
                </a:solidFill>
              </a:rPr>
              <a:t>Износ гребня.</a:t>
            </a:r>
            <a:r>
              <a:rPr lang="ru-RU" sz="1500" b="1" dirty="0" smtClean="0">
                <a:solidFill>
                  <a:srgbClr val="00B050"/>
                </a:solidFill>
              </a:rPr>
              <a:t> </a:t>
            </a:r>
          </a:p>
          <a:p>
            <a:pPr marL="0" lvl="0" indent="0">
              <a:buClr>
                <a:srgbClr val="727CA3"/>
              </a:buClr>
              <a:buNone/>
            </a:pPr>
            <a:r>
              <a:rPr lang="en-US" sz="1500" b="1" dirty="0" smtClean="0">
                <a:solidFill>
                  <a:srgbClr val="0070C0"/>
                </a:solidFill>
              </a:rPr>
              <a:t>Evolution of the profile</a:t>
            </a:r>
          </a:p>
          <a:p>
            <a:pPr marL="0" lvl="0" indent="0">
              <a:spcBef>
                <a:spcPts val="0"/>
              </a:spcBef>
              <a:buClr>
                <a:srgbClr val="727CA3"/>
              </a:buClr>
              <a:buNone/>
            </a:pPr>
            <a:r>
              <a:rPr lang="en-US" sz="1500" dirty="0" smtClean="0">
                <a:solidFill>
                  <a:srgbClr val="0070C0"/>
                </a:solidFill>
              </a:rPr>
              <a:t>It allows us to estimate intensity of wear of different areas of the wheel profile during the operation.</a:t>
            </a:r>
            <a:endParaRPr lang="ru-RU" sz="1500" dirty="0" smtClean="0">
              <a:solidFill>
                <a:srgbClr val="0070C0"/>
              </a:solidFill>
            </a:endParaRPr>
          </a:p>
          <a:p>
            <a:pPr marL="0" lvl="0" indent="0">
              <a:spcBef>
                <a:spcPts val="0"/>
              </a:spcBef>
              <a:buClr>
                <a:srgbClr val="727CA3"/>
              </a:buClr>
              <a:buNone/>
            </a:pPr>
            <a:r>
              <a:rPr lang="ru-RU" sz="1500" b="1" dirty="0" smtClean="0">
                <a:solidFill>
                  <a:srgbClr val="00B050"/>
                </a:solidFill>
              </a:rPr>
              <a:t>Эволюция профиля                </a:t>
            </a:r>
          </a:p>
          <a:p>
            <a:pPr marL="0" lvl="0" indent="0">
              <a:spcBef>
                <a:spcPts val="0"/>
              </a:spcBef>
              <a:buClr>
                <a:srgbClr val="727CA3"/>
              </a:buClr>
              <a:buNone/>
            </a:pPr>
            <a:r>
              <a:rPr lang="ru-RU" sz="1500" dirty="0" smtClean="0">
                <a:solidFill>
                  <a:srgbClr val="00B050"/>
                </a:solidFill>
              </a:rPr>
              <a:t>позволяет </a:t>
            </a:r>
            <a:r>
              <a:rPr lang="ru-RU" sz="1500" dirty="0">
                <a:solidFill>
                  <a:srgbClr val="00B050"/>
                </a:solidFill>
              </a:rPr>
              <a:t>оценить </a:t>
            </a:r>
            <a:r>
              <a:rPr lang="ru-RU" sz="1500" dirty="0" smtClean="0">
                <a:solidFill>
                  <a:srgbClr val="00B050"/>
                </a:solidFill>
              </a:rPr>
              <a:t>темп износа различных участков профиля колес </a:t>
            </a:r>
            <a:r>
              <a:rPr lang="ru-RU" sz="1500" dirty="0">
                <a:solidFill>
                  <a:srgbClr val="00B050"/>
                </a:solidFill>
              </a:rPr>
              <a:t>в процессе эксплуатации. </a:t>
            </a:r>
          </a:p>
          <a:p>
            <a:pPr marL="180000" indent="180000">
              <a:buFont typeface="Arial" panose="020B0604020202020204" pitchFamily="34" charset="0"/>
              <a:buChar char="•"/>
            </a:pPr>
            <a:endParaRPr lang="ru-RU" sz="1500" dirty="0" smtClean="0"/>
          </a:p>
          <a:p>
            <a:pPr marL="180000" indent="0">
              <a:buNone/>
            </a:pPr>
            <a:endParaRPr lang="ru-RU" sz="1500" dirty="0" smtClean="0"/>
          </a:p>
        </p:txBody>
      </p:sp>
      <p:sp>
        <p:nvSpPr>
          <p:cNvPr id="7" name="Номер слайда 6"/>
          <p:cNvSpPr>
            <a:spLocks noGrp="1"/>
          </p:cNvSpPr>
          <p:nvPr>
            <p:ph type="sldNum" sz="quarter" idx="12"/>
          </p:nvPr>
        </p:nvSpPr>
        <p:spPr/>
        <p:txBody>
          <a:bodyPr/>
          <a:lstStyle/>
          <a:p>
            <a:fld id="{2D0770BA-5E24-4441-91D4-06F960A380A5}" type="slidenum">
              <a:rPr lang="ru-RU" smtClean="0"/>
              <a:pPr/>
              <a:t>4</a:t>
            </a:fld>
            <a:endParaRPr lang="ru-RU"/>
          </a:p>
        </p:txBody>
      </p:sp>
      <p:sp>
        <p:nvSpPr>
          <p:cNvPr id="8" name="Нижний колонтитул 7"/>
          <p:cNvSpPr>
            <a:spLocks noGrp="1"/>
          </p:cNvSpPr>
          <p:nvPr>
            <p:ph type="ftr" sz="quarter" idx="11"/>
          </p:nvPr>
        </p:nvSpPr>
        <p:spPr/>
        <p:txBody>
          <a:bodyPr/>
          <a:lstStyle/>
          <a:p>
            <a:r>
              <a:rPr lang="en-US" smtClean="0"/>
              <a:t>April 3-4, 2018</a:t>
            </a:r>
            <a:endParaRPr lang="ru-RU" dirty="0"/>
          </a:p>
        </p:txBody>
      </p:sp>
      <p:pic>
        <p:nvPicPr>
          <p:cNvPr id="4" name="um_plots_animation_1">
            <a:hlinkClick r:id="" action="ppaction://media"/>
          </p:cNvPr>
          <p:cNvPicPr>
            <a:picLocks noChangeAspect="1"/>
          </p:cNvPicPr>
          <p:nvPr>
            <a:videoFile r:link="rId2"/>
            <p:extLst>
              <p:ext uri="{DAA4B4D4-6D71-4841-9C94-3DE7FCFB9230}">
                <p14:media xmlns:p14="http://schemas.microsoft.com/office/powerpoint/2010/main" xmlns="" r:embed="rId5"/>
              </p:ext>
            </p:extLst>
          </p:nvPr>
        </p:nvPicPr>
        <p:blipFill>
          <a:blip r:embed="rId6" cstate="print"/>
          <a:stretch>
            <a:fillRect/>
          </a:stretch>
        </p:blipFill>
        <p:spPr>
          <a:xfrm>
            <a:off x="4788023" y="1268761"/>
            <a:ext cx="3528393" cy="1223331"/>
          </a:xfrm>
          <a:prstGeom prst="rect">
            <a:avLst/>
          </a:prstGeom>
        </p:spPr>
      </p:pic>
      <p:sp>
        <p:nvSpPr>
          <p:cNvPr id="308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3084" name="Object 12"/>
          <p:cNvGraphicFramePr>
            <a:graphicFrameLocks noChangeAspect="1"/>
          </p:cNvGraphicFramePr>
          <p:nvPr/>
        </p:nvGraphicFramePr>
        <p:xfrm>
          <a:off x="4211960" y="3933056"/>
          <a:ext cx="4392487" cy="2376264"/>
        </p:xfrm>
        <a:graphic>
          <a:graphicData uri="http://schemas.openxmlformats.org/presentationml/2006/ole">
            <p:oleObj spid="_x0000_s3091" name="Диаграмма" r:id="rId7" imgW="5311086" imgH="3093648" progId="MSGraph.Chart.8">
              <p:embed/>
            </p:oleObj>
          </a:graphicData>
        </a:graphic>
      </p:graphicFrame>
      <p:pic>
        <p:nvPicPr>
          <p:cNvPr id="3089" name="Picture 17"/>
          <p:cNvPicPr>
            <a:picLocks noChangeAspect="1" noChangeArrowheads="1"/>
          </p:cNvPicPr>
          <p:nvPr/>
        </p:nvPicPr>
        <p:blipFill>
          <a:blip r:embed="rId8" cstate="print"/>
          <a:srcRect/>
          <a:stretch>
            <a:fillRect/>
          </a:stretch>
        </p:blipFill>
        <p:spPr bwMode="auto">
          <a:xfrm>
            <a:off x="4831560" y="2492896"/>
            <a:ext cx="3534938" cy="1368152"/>
          </a:xfrm>
          <a:prstGeom prst="rect">
            <a:avLst/>
          </a:prstGeom>
          <a:noFill/>
          <a:ln w="9525">
            <a:noFill/>
            <a:miter lim="800000"/>
            <a:headEnd/>
            <a:tailEnd/>
          </a:ln>
        </p:spPr>
      </p:pic>
    </p:spTree>
    <p:extLst>
      <p:ext uri="{BB962C8B-B14F-4D97-AF65-F5344CB8AC3E}">
        <p14:creationId xmlns:p14="http://schemas.microsoft.com/office/powerpoint/2010/main" xmlns="" val="38389189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2400" b="1" dirty="0" smtClean="0">
                <a:solidFill>
                  <a:srgbClr val="0070C0"/>
                </a:solidFill>
              </a:rPr>
              <a:t>Optimal profile for freight cars </a:t>
            </a:r>
            <a:r>
              <a:rPr lang="ru-RU" sz="2400" b="1" dirty="0" smtClean="0">
                <a:solidFill>
                  <a:srgbClr val="0070C0"/>
                </a:solidFill>
              </a:rPr>
              <a:t/>
            </a:r>
            <a:br>
              <a:rPr lang="ru-RU" sz="2400" b="1" dirty="0" smtClean="0">
                <a:solidFill>
                  <a:srgbClr val="0070C0"/>
                </a:solidFill>
              </a:rPr>
            </a:br>
            <a:r>
              <a:rPr lang="ru-RU" sz="2400" b="1" dirty="0" smtClean="0">
                <a:solidFill>
                  <a:srgbClr val="00B050"/>
                </a:solidFill>
              </a:rPr>
              <a:t>Оптимальный профиль для грузовых вагонов</a:t>
            </a:r>
            <a:endParaRPr lang="ru-RU" sz="2400" dirty="0">
              <a:solidFill>
                <a:srgbClr val="00B050"/>
              </a:solidFill>
            </a:endParaRPr>
          </a:p>
        </p:txBody>
      </p:sp>
      <p:sp>
        <p:nvSpPr>
          <p:cNvPr id="3" name="Содержимое 2"/>
          <p:cNvSpPr>
            <a:spLocks noGrp="1"/>
          </p:cNvSpPr>
          <p:nvPr>
            <p:ph sz="quarter" idx="1"/>
          </p:nvPr>
        </p:nvSpPr>
        <p:spPr>
          <a:xfrm>
            <a:off x="685409" y="2276872"/>
            <a:ext cx="3958599" cy="4104456"/>
          </a:xfrm>
        </p:spPr>
        <p:txBody>
          <a:bodyPr>
            <a:noAutofit/>
          </a:bodyPr>
          <a:lstStyle/>
          <a:p>
            <a:pPr marL="0" indent="0">
              <a:spcBef>
                <a:spcPts val="0"/>
              </a:spcBef>
              <a:buNone/>
            </a:pPr>
            <a:r>
              <a:rPr lang="en-US" sz="1600" b="1" dirty="0" smtClean="0">
                <a:solidFill>
                  <a:srgbClr val="0070C0"/>
                </a:solidFill>
              </a:rPr>
              <a:t>Optimal profile P5</a:t>
            </a:r>
          </a:p>
          <a:p>
            <a:pPr marL="0" indent="0">
              <a:spcBef>
                <a:spcPts val="0"/>
              </a:spcBef>
              <a:buNone/>
            </a:pPr>
            <a:r>
              <a:rPr lang="en-US" sz="1600" dirty="0" smtClean="0">
                <a:solidFill>
                  <a:srgbClr val="0070C0"/>
                </a:solidFill>
              </a:rPr>
              <a:t>has significant advantages in terms of wear in comparison with the standard conical profiles </a:t>
            </a:r>
            <a:r>
              <a:rPr lang="ru-RU" sz="1600" dirty="0" smtClean="0">
                <a:solidFill>
                  <a:srgbClr val="0070C0"/>
                </a:solidFill>
              </a:rPr>
              <a:t>(</a:t>
            </a:r>
            <a:r>
              <a:rPr lang="en-US" sz="1600" dirty="0" smtClean="0">
                <a:solidFill>
                  <a:srgbClr val="0070C0"/>
                </a:solidFill>
              </a:rPr>
              <a:t>in accordance with GOST 10791</a:t>
            </a:r>
            <a:r>
              <a:rPr lang="ru-RU" sz="1600" dirty="0" smtClean="0">
                <a:solidFill>
                  <a:srgbClr val="0070C0"/>
                </a:solidFill>
              </a:rPr>
              <a:t>)</a:t>
            </a:r>
            <a:r>
              <a:rPr lang="en-US" sz="1600" dirty="0" smtClean="0">
                <a:solidFill>
                  <a:srgbClr val="0070C0"/>
                </a:solidFill>
              </a:rPr>
              <a:t>. The resource for the wear of the flange is increased by 120 -140 thousand km, and for the wear of the rolling surface by </a:t>
            </a:r>
            <a:r>
              <a:rPr lang="ru-RU" sz="1600" dirty="0" smtClean="0">
                <a:solidFill>
                  <a:srgbClr val="0070C0"/>
                </a:solidFill>
              </a:rPr>
              <a:t>25-</a:t>
            </a:r>
            <a:r>
              <a:rPr lang="en-US" sz="1600" dirty="0" smtClean="0">
                <a:solidFill>
                  <a:srgbClr val="0070C0"/>
                </a:solidFill>
              </a:rPr>
              <a:t>30 thousand km</a:t>
            </a:r>
            <a:r>
              <a:rPr lang="ru-RU" sz="1600" dirty="0" smtClean="0">
                <a:solidFill>
                  <a:srgbClr val="0070C0"/>
                </a:solidFill>
              </a:rPr>
              <a:t>.</a:t>
            </a:r>
          </a:p>
          <a:p>
            <a:pPr marL="0" indent="0">
              <a:buNone/>
            </a:pPr>
            <a:r>
              <a:rPr lang="ru-RU" sz="1600" b="1" dirty="0" smtClean="0">
                <a:solidFill>
                  <a:srgbClr val="00B050"/>
                </a:solidFill>
              </a:rPr>
              <a:t>Оптимальный профиль П5 </a:t>
            </a:r>
          </a:p>
          <a:p>
            <a:pPr marL="0" indent="0">
              <a:spcBef>
                <a:spcPts val="0"/>
              </a:spcBef>
              <a:buNone/>
            </a:pPr>
            <a:r>
              <a:rPr lang="ru-RU" sz="1600" dirty="0" smtClean="0">
                <a:solidFill>
                  <a:srgbClr val="00B050"/>
                </a:solidFill>
              </a:rPr>
              <a:t>имеет существенные преимущества  по износу перед стандартным коническим профилям (по ГОСТ 10791).  Ресурс по износу гребня увеличивается на 120-140 тыс. км., а по износу поверхности катания на 25-30 тыс. км.</a:t>
            </a:r>
            <a:endParaRPr lang="en-US" sz="1600" dirty="0" smtClean="0">
              <a:solidFill>
                <a:srgbClr val="00B050"/>
              </a:solidFill>
            </a:endParaRPr>
          </a:p>
          <a:p>
            <a:pPr marL="0" lvl="0" indent="0">
              <a:buClr>
                <a:srgbClr val="727CA3"/>
              </a:buClr>
              <a:buNone/>
            </a:pPr>
            <a:r>
              <a:rPr lang="ru-RU" sz="1600" dirty="0" smtClean="0">
                <a:solidFill>
                  <a:srgbClr val="00B050"/>
                </a:solidFill>
              </a:rPr>
              <a:t> </a:t>
            </a:r>
            <a:endParaRPr lang="ru-RU" sz="1600" dirty="0">
              <a:solidFill>
                <a:srgbClr val="00B050"/>
              </a:solidFill>
            </a:endParaRPr>
          </a:p>
          <a:p>
            <a:pPr marL="180000" indent="180000">
              <a:buFont typeface="Arial" panose="020B0604020202020204" pitchFamily="34" charset="0"/>
              <a:buChar char="•"/>
            </a:pPr>
            <a:endParaRPr lang="ru-RU" sz="1600" dirty="0" smtClean="0"/>
          </a:p>
          <a:p>
            <a:pPr marL="180000" indent="0">
              <a:buNone/>
            </a:pPr>
            <a:endParaRPr lang="ru-RU" sz="1600" dirty="0" smtClean="0"/>
          </a:p>
        </p:txBody>
      </p:sp>
      <p:sp>
        <p:nvSpPr>
          <p:cNvPr id="7" name="Номер слайда 6"/>
          <p:cNvSpPr>
            <a:spLocks noGrp="1"/>
          </p:cNvSpPr>
          <p:nvPr>
            <p:ph type="sldNum" sz="quarter" idx="12"/>
          </p:nvPr>
        </p:nvSpPr>
        <p:spPr/>
        <p:txBody>
          <a:bodyPr/>
          <a:lstStyle/>
          <a:p>
            <a:fld id="{2D0770BA-5E24-4441-91D4-06F960A380A5}" type="slidenum">
              <a:rPr lang="ru-RU" smtClean="0"/>
              <a:pPr/>
              <a:t>5</a:t>
            </a:fld>
            <a:endParaRPr lang="ru-RU"/>
          </a:p>
        </p:txBody>
      </p:sp>
      <p:sp>
        <p:nvSpPr>
          <p:cNvPr id="8" name="Нижний колонтитул 7"/>
          <p:cNvSpPr>
            <a:spLocks noGrp="1"/>
          </p:cNvSpPr>
          <p:nvPr>
            <p:ph type="ftr" sz="quarter" idx="11"/>
          </p:nvPr>
        </p:nvSpPr>
        <p:spPr/>
        <p:txBody>
          <a:bodyPr/>
          <a:lstStyle/>
          <a:p>
            <a:r>
              <a:rPr lang="en-US" smtClean="0"/>
              <a:t>April 3-4, 2018</a:t>
            </a:r>
            <a:endParaRPr lang="ru-RU" dirty="0"/>
          </a:p>
        </p:txBody>
      </p:sp>
      <p:sp>
        <p:nvSpPr>
          <p:cNvPr id="308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58"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6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74" name="Rectangle 2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pSp>
        <p:nvGrpSpPr>
          <p:cNvPr id="27675" name="Group 27"/>
          <p:cNvGrpSpPr>
            <a:grpSpLocks noChangeAspect="1"/>
          </p:cNvGrpSpPr>
          <p:nvPr/>
        </p:nvGrpSpPr>
        <p:grpSpPr bwMode="auto">
          <a:xfrm>
            <a:off x="4859850" y="2060848"/>
            <a:ext cx="3718108" cy="2016224"/>
            <a:chOff x="1766" y="8297"/>
            <a:chExt cx="8364" cy="4536"/>
          </a:xfrm>
        </p:grpSpPr>
        <p:graphicFrame>
          <p:nvGraphicFramePr>
            <p:cNvPr id="27676" name="Object 28"/>
            <p:cNvGraphicFramePr>
              <a:graphicFrameLocks noChangeAspect="1"/>
            </p:cNvGraphicFramePr>
            <p:nvPr/>
          </p:nvGraphicFramePr>
          <p:xfrm>
            <a:off x="1766" y="8297"/>
            <a:ext cx="8364" cy="4536"/>
          </p:xfrm>
          <a:graphic>
            <a:graphicData uri="http://schemas.openxmlformats.org/presentationml/2006/ole">
              <p:oleObj spid="_x0000_s27694" name="Диаграмма" r:id="rId4" imgW="5311086" imgH="2887908" progId="MSGraph.Chart.8">
                <p:embed/>
              </p:oleObj>
            </a:graphicData>
          </a:graphic>
        </p:graphicFrame>
        <p:cxnSp>
          <p:nvCxnSpPr>
            <p:cNvPr id="27677" name="AutoShape 29"/>
            <p:cNvCxnSpPr>
              <a:cxnSpLocks noChangeAspect="1" noChangeShapeType="1"/>
            </p:cNvCxnSpPr>
            <p:nvPr/>
          </p:nvCxnSpPr>
          <p:spPr bwMode="auto">
            <a:xfrm>
              <a:off x="4499" y="10386"/>
              <a:ext cx="4494" cy="0"/>
            </a:xfrm>
            <a:prstGeom prst="straightConnector1">
              <a:avLst/>
            </a:prstGeom>
            <a:noFill/>
            <a:ln w="19050">
              <a:solidFill>
                <a:srgbClr val="0070C0"/>
              </a:solidFill>
              <a:round/>
              <a:headEnd type="triangle" w="lg" len="lg"/>
              <a:tailEnd type="triangle" w="lg" len="lg"/>
            </a:ln>
          </p:spPr>
        </p:cxnSp>
        <p:sp>
          <p:nvSpPr>
            <p:cNvPr id="27678" name="Text Box 30"/>
            <p:cNvSpPr txBox="1">
              <a:spLocks noChangeAspect="1" noChangeArrowheads="1"/>
            </p:cNvSpPr>
            <p:nvPr/>
          </p:nvSpPr>
          <p:spPr bwMode="auto">
            <a:xfrm>
              <a:off x="5992" y="9923"/>
              <a:ext cx="1880" cy="397"/>
            </a:xfrm>
            <a:prstGeom prst="rect">
              <a:avLst/>
            </a:prstGeom>
            <a:solidFill>
              <a:srgbClr val="FFFFFF"/>
            </a:solidFill>
            <a:ln w="9525">
              <a:noFill/>
              <a:miter lim="800000"/>
              <a:headEnd/>
              <a:tailEnd/>
            </a:ln>
          </p:spPr>
          <p:txBody>
            <a:bodyPr vert="horz" wrap="square" lIns="18000" tIns="10800" rIns="18000" bIns="108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000" b="1" i="0" u="none" strike="noStrike" cap="none" normalizeH="0" baseline="0" smtClean="0">
                  <a:ln>
                    <a:noFill/>
                  </a:ln>
                  <a:solidFill>
                    <a:srgbClr val="0070C0"/>
                  </a:solidFill>
                  <a:effectLst/>
                  <a:latin typeface="Calibri" pitchFamily="34" charset="0"/>
                  <a:cs typeface="Arial" pitchFamily="34" charset="0"/>
                </a:rPr>
                <a:t>140 thous. km.</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27680" name="Rectangle 3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82" name="Rectangle 3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7681" name="Object 33"/>
          <p:cNvGraphicFramePr>
            <a:graphicFrameLocks noChangeAspect="1"/>
          </p:cNvGraphicFramePr>
          <p:nvPr/>
        </p:nvGraphicFramePr>
        <p:xfrm>
          <a:off x="4511201" y="4149080"/>
          <a:ext cx="4381279" cy="2185541"/>
        </p:xfrm>
        <a:graphic>
          <a:graphicData uri="http://schemas.openxmlformats.org/presentationml/2006/ole">
            <p:oleObj spid="_x0000_s27695" name="Диаграмма" r:id="rId5" imgW="4091886" imgH="2049852" progId="MSGraph.Chart.8">
              <p:embed/>
            </p:oleObj>
          </a:graphicData>
        </a:graphic>
      </p:graphicFrame>
      <p:grpSp>
        <p:nvGrpSpPr>
          <p:cNvPr id="26" name="Группа 25"/>
          <p:cNvGrpSpPr/>
          <p:nvPr/>
        </p:nvGrpSpPr>
        <p:grpSpPr>
          <a:xfrm>
            <a:off x="539552" y="1268760"/>
            <a:ext cx="2256252" cy="864096"/>
            <a:chOff x="1091612" y="1124744"/>
            <a:chExt cx="2256252" cy="864096"/>
          </a:xfrm>
        </p:grpSpPr>
        <p:pic>
          <p:nvPicPr>
            <p:cNvPr id="27651" name="Picture 3"/>
            <p:cNvPicPr>
              <a:picLocks noChangeAspect="1" noChangeArrowheads="1"/>
            </p:cNvPicPr>
            <p:nvPr/>
          </p:nvPicPr>
          <p:blipFill>
            <a:blip r:embed="rId6" cstate="print"/>
            <a:srcRect/>
            <a:stretch>
              <a:fillRect/>
            </a:stretch>
          </p:blipFill>
          <p:spPr bwMode="auto">
            <a:xfrm>
              <a:off x="1091612" y="1124744"/>
              <a:ext cx="2256252" cy="864096"/>
            </a:xfrm>
            <a:prstGeom prst="rect">
              <a:avLst/>
            </a:prstGeom>
            <a:noFill/>
            <a:ln w="9525">
              <a:noFill/>
              <a:miter lim="800000"/>
              <a:headEnd/>
              <a:tailEnd/>
            </a:ln>
          </p:spPr>
        </p:pic>
        <p:sp>
          <p:nvSpPr>
            <p:cNvPr id="42" name="TextBox 41"/>
            <p:cNvSpPr txBox="1"/>
            <p:nvPr/>
          </p:nvSpPr>
          <p:spPr>
            <a:xfrm>
              <a:off x="2531772" y="1124744"/>
              <a:ext cx="446845" cy="288147"/>
            </a:xfrm>
            <a:prstGeom prst="rect">
              <a:avLst/>
            </a:prstGeom>
            <a:noFill/>
          </p:spPr>
          <p:txBody>
            <a:bodyPr wrap="none" lIns="36000" tIns="36000" rIns="36000" bIns="36000" rtlCol="0">
              <a:spAutoFit/>
            </a:bodyPr>
            <a:lstStyle/>
            <a:p>
              <a:r>
                <a:rPr lang="ru-RU" sz="1400" dirty="0" smtClean="0"/>
                <a:t>ГОСТ</a:t>
              </a:r>
              <a:endParaRPr lang="ru-RU" sz="1400" dirty="0"/>
            </a:p>
          </p:txBody>
        </p:sp>
        <p:sp>
          <p:nvSpPr>
            <p:cNvPr id="25" name="Прямоугольник 24"/>
            <p:cNvSpPr/>
            <p:nvPr/>
          </p:nvSpPr>
          <p:spPr>
            <a:xfrm>
              <a:off x="1091612" y="1700808"/>
              <a:ext cx="1736629" cy="276999"/>
            </a:xfrm>
            <a:prstGeom prst="rect">
              <a:avLst/>
            </a:prstGeom>
          </p:spPr>
          <p:txBody>
            <a:bodyPr wrap="none">
              <a:spAutoFit/>
            </a:bodyPr>
            <a:lstStyle/>
            <a:p>
              <a:r>
                <a:rPr lang="en-US" sz="1200" dirty="0" smtClean="0"/>
                <a:t>standard conical profiles </a:t>
              </a:r>
              <a:endParaRPr lang="ru-RU" sz="1200" dirty="0"/>
            </a:p>
          </p:txBody>
        </p:sp>
      </p:grpSp>
      <p:grpSp>
        <p:nvGrpSpPr>
          <p:cNvPr id="28" name="Группа 27"/>
          <p:cNvGrpSpPr/>
          <p:nvPr/>
        </p:nvGrpSpPr>
        <p:grpSpPr>
          <a:xfrm>
            <a:off x="2843808" y="1268760"/>
            <a:ext cx="2259182" cy="864097"/>
            <a:chOff x="4977114" y="1124744"/>
            <a:chExt cx="2259182" cy="864097"/>
          </a:xfrm>
        </p:grpSpPr>
        <p:pic>
          <p:nvPicPr>
            <p:cNvPr id="27652" name="Picture 4"/>
            <p:cNvPicPr>
              <a:picLocks noChangeAspect="1" noChangeArrowheads="1"/>
            </p:cNvPicPr>
            <p:nvPr/>
          </p:nvPicPr>
          <p:blipFill>
            <a:blip r:embed="rId7" cstate="print"/>
            <a:srcRect/>
            <a:stretch>
              <a:fillRect/>
            </a:stretch>
          </p:blipFill>
          <p:spPr bwMode="auto">
            <a:xfrm>
              <a:off x="4977114" y="1124744"/>
              <a:ext cx="2259182" cy="864097"/>
            </a:xfrm>
            <a:prstGeom prst="rect">
              <a:avLst/>
            </a:prstGeom>
            <a:noFill/>
            <a:ln w="9525">
              <a:noFill/>
              <a:miter lim="800000"/>
              <a:headEnd/>
              <a:tailEnd/>
            </a:ln>
          </p:spPr>
        </p:pic>
        <p:sp>
          <p:nvSpPr>
            <p:cNvPr id="43" name="TextBox 42"/>
            <p:cNvSpPr txBox="1"/>
            <p:nvPr/>
          </p:nvSpPr>
          <p:spPr>
            <a:xfrm>
              <a:off x="6660232" y="1124744"/>
              <a:ext cx="255445" cy="288147"/>
            </a:xfrm>
            <a:prstGeom prst="rect">
              <a:avLst/>
            </a:prstGeom>
            <a:noFill/>
          </p:spPr>
          <p:txBody>
            <a:bodyPr wrap="none" lIns="36000" tIns="36000" rIns="36000" bIns="36000" rtlCol="0">
              <a:spAutoFit/>
            </a:bodyPr>
            <a:lstStyle/>
            <a:p>
              <a:r>
                <a:rPr lang="en-US" sz="1400" dirty="0" smtClean="0"/>
                <a:t>P</a:t>
              </a:r>
              <a:r>
                <a:rPr lang="ru-RU" sz="1400" dirty="0" smtClean="0"/>
                <a:t>5</a:t>
              </a:r>
              <a:endParaRPr lang="ru-RU" sz="1400" dirty="0"/>
            </a:p>
          </p:txBody>
        </p:sp>
        <p:sp>
          <p:nvSpPr>
            <p:cNvPr id="27" name="Прямоугольник 26"/>
            <p:cNvSpPr/>
            <p:nvPr/>
          </p:nvSpPr>
          <p:spPr>
            <a:xfrm>
              <a:off x="5004048" y="1700808"/>
              <a:ext cx="1176284" cy="276999"/>
            </a:xfrm>
            <a:prstGeom prst="rect">
              <a:avLst/>
            </a:prstGeom>
          </p:spPr>
          <p:txBody>
            <a:bodyPr wrap="none">
              <a:spAutoFit/>
            </a:bodyPr>
            <a:lstStyle/>
            <a:p>
              <a:r>
                <a:rPr lang="en-US" sz="1200" dirty="0" smtClean="0"/>
                <a:t>Optimal profile </a:t>
              </a:r>
              <a:endParaRPr lang="ru-RU" sz="1200" dirty="0"/>
            </a:p>
          </p:txBody>
        </p:sp>
      </p:grpSp>
    </p:spTree>
    <p:extLst>
      <p:ext uri="{BB962C8B-B14F-4D97-AF65-F5344CB8AC3E}">
        <p14:creationId xmlns:p14="http://schemas.microsoft.com/office/powerpoint/2010/main" xmlns="" val="38389189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2200" b="1" dirty="0" smtClean="0">
                <a:solidFill>
                  <a:srgbClr val="0070C0"/>
                </a:solidFill>
              </a:rPr>
              <a:t>Profile P5. Estimation of fatigue life</a:t>
            </a:r>
            <a:r>
              <a:rPr lang="ru-RU" sz="2200" b="1" dirty="0" smtClean="0"/>
              <a:t/>
            </a:r>
            <a:br>
              <a:rPr lang="ru-RU" sz="2200" b="1" dirty="0" smtClean="0"/>
            </a:br>
            <a:r>
              <a:rPr lang="ru-RU" sz="2200" b="1" dirty="0" smtClean="0">
                <a:solidFill>
                  <a:srgbClr val="00B050"/>
                </a:solidFill>
              </a:rPr>
              <a:t>Профиль П5. Оценка усталостной долговечности</a:t>
            </a:r>
            <a:endParaRPr lang="ru-RU" sz="2200" dirty="0">
              <a:solidFill>
                <a:srgbClr val="00B050"/>
              </a:solidFill>
            </a:endParaRPr>
          </a:p>
        </p:txBody>
      </p:sp>
      <p:sp>
        <p:nvSpPr>
          <p:cNvPr id="3" name="Содержимое 2"/>
          <p:cNvSpPr>
            <a:spLocks noGrp="1"/>
          </p:cNvSpPr>
          <p:nvPr>
            <p:ph sz="quarter" idx="1"/>
          </p:nvPr>
        </p:nvSpPr>
        <p:spPr>
          <a:xfrm>
            <a:off x="323528" y="1340768"/>
            <a:ext cx="4104456" cy="4968552"/>
          </a:xfrm>
        </p:spPr>
        <p:txBody>
          <a:bodyPr>
            <a:noAutofit/>
          </a:bodyPr>
          <a:lstStyle/>
          <a:p>
            <a:pPr marL="0" indent="0">
              <a:buNone/>
            </a:pPr>
            <a:r>
              <a:rPr lang="en-US" sz="1400" b="1" dirty="0" smtClean="0">
                <a:solidFill>
                  <a:srgbClr val="0070C0"/>
                </a:solidFill>
              </a:rPr>
              <a:t>The evaluation of fatigue strength </a:t>
            </a:r>
            <a:r>
              <a:rPr lang="en-US" sz="1400" dirty="0" smtClean="0">
                <a:solidFill>
                  <a:srgbClr val="0070C0"/>
                </a:solidFill>
              </a:rPr>
              <a:t>is performed using the UM RCF module, the initial data for which are </a:t>
            </a:r>
            <a:r>
              <a:rPr lang="en-US" sz="1400" dirty="0">
                <a:solidFill>
                  <a:srgbClr val="0070C0"/>
                </a:solidFill>
              </a:rPr>
              <a:t>accumulated </a:t>
            </a:r>
            <a:r>
              <a:rPr lang="en-US" sz="1400" dirty="0" smtClean="0">
                <a:solidFill>
                  <a:srgbClr val="0070C0"/>
                </a:solidFill>
              </a:rPr>
              <a:t>during the calculation of evolution. Thus, the affect of </a:t>
            </a:r>
            <a:r>
              <a:rPr lang="en-US" sz="1400" dirty="0">
                <a:solidFill>
                  <a:srgbClr val="0070C0"/>
                </a:solidFill>
              </a:rPr>
              <a:t>profile wear </a:t>
            </a:r>
            <a:r>
              <a:rPr lang="en-US" sz="1400" dirty="0" smtClean="0">
                <a:solidFill>
                  <a:srgbClr val="0070C0"/>
                </a:solidFill>
              </a:rPr>
              <a:t>on accumulation of contact fatigue damages is taken into account.</a:t>
            </a:r>
          </a:p>
          <a:p>
            <a:pPr marL="0" indent="0">
              <a:buNone/>
            </a:pPr>
            <a:r>
              <a:rPr lang="en-US" sz="1400" dirty="0" smtClean="0">
                <a:solidFill>
                  <a:srgbClr val="0070C0"/>
                </a:solidFill>
              </a:rPr>
              <a:t>As a result, the accumulated damage for each wheel run is calculated relative to the maximum accumulated damage of the standard conical wheel, which is normalized to the value 1.</a:t>
            </a:r>
            <a:endParaRPr lang="ru-RU" sz="1400" dirty="0" smtClean="0">
              <a:solidFill>
                <a:srgbClr val="0070C0"/>
              </a:solidFill>
            </a:endParaRPr>
          </a:p>
          <a:p>
            <a:pPr marL="0" indent="0">
              <a:buNone/>
            </a:pPr>
            <a:r>
              <a:rPr lang="ru-RU" sz="1400" b="1" dirty="0" smtClean="0">
                <a:solidFill>
                  <a:srgbClr val="00B050"/>
                </a:solidFill>
              </a:rPr>
              <a:t>Оценка усталостной прочности    </a:t>
            </a:r>
          </a:p>
          <a:p>
            <a:pPr marL="0" indent="0">
              <a:buNone/>
            </a:pPr>
            <a:r>
              <a:rPr lang="ru-RU" sz="1400" dirty="0" smtClean="0">
                <a:solidFill>
                  <a:srgbClr val="00B050"/>
                </a:solidFill>
              </a:rPr>
              <a:t>Выполняется с использованием модуля </a:t>
            </a:r>
            <a:r>
              <a:rPr lang="en-US" sz="1400" dirty="0" smtClean="0">
                <a:solidFill>
                  <a:srgbClr val="00B050"/>
                </a:solidFill>
              </a:rPr>
              <a:t>RCF</a:t>
            </a:r>
            <a:r>
              <a:rPr lang="ru-RU" sz="1400" dirty="0" smtClean="0">
                <a:solidFill>
                  <a:srgbClr val="00B050"/>
                </a:solidFill>
              </a:rPr>
              <a:t>, исходные данные для которого формируются в процессе расчета эволюции</a:t>
            </a:r>
            <a:r>
              <a:rPr lang="en-US" sz="1400" dirty="0" smtClean="0">
                <a:solidFill>
                  <a:srgbClr val="00B050"/>
                </a:solidFill>
              </a:rPr>
              <a:t>.</a:t>
            </a:r>
            <a:r>
              <a:rPr lang="ru-RU" sz="1400" dirty="0" smtClean="0">
                <a:solidFill>
                  <a:srgbClr val="00B050"/>
                </a:solidFill>
              </a:rPr>
              <a:t>  Таким образом учитывается влияние износа профиля колеса на накопление контактно-усталостных повреждений.</a:t>
            </a:r>
          </a:p>
          <a:p>
            <a:pPr marL="0" indent="0">
              <a:buNone/>
            </a:pPr>
            <a:r>
              <a:rPr lang="ru-RU" sz="1400" dirty="0" smtClean="0">
                <a:solidFill>
                  <a:srgbClr val="00B050"/>
                </a:solidFill>
              </a:rPr>
              <a:t>В результате рассчитывается относительная (по отношению к максимальной накопленной поврежденности стандартного конического колеса) накопленная поврежденность для каждого пробега колеса.</a:t>
            </a:r>
          </a:p>
          <a:p>
            <a:pPr marL="0" indent="0">
              <a:buNone/>
            </a:pPr>
            <a:endParaRPr lang="ru-RU" sz="1400" dirty="0"/>
          </a:p>
        </p:txBody>
      </p:sp>
      <p:pic>
        <p:nvPicPr>
          <p:cNvPr id="6" name="Video rus 1.avi">
            <a:hlinkClick r:id="" action="ppaction://media"/>
          </p:cNvPr>
          <p:cNvPicPr>
            <a:picLocks noRot="1" noChangeAspect="1"/>
          </p:cNvPicPr>
          <p:nvPr>
            <a:videoFile r:link="rId2"/>
          </p:nvPr>
        </p:nvPicPr>
        <p:blipFill>
          <a:blip r:embed="rId5" cstate="print"/>
          <a:srcRect/>
          <a:stretch>
            <a:fillRect/>
          </a:stretch>
        </p:blipFill>
        <p:spPr bwMode="auto">
          <a:xfrm>
            <a:off x="5076056" y="1196752"/>
            <a:ext cx="2448272" cy="1882428"/>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D0770BA-5E24-4441-91D4-06F960A380A5}" type="slidenum">
              <a:rPr lang="ru-RU" smtClean="0"/>
              <a:pPr/>
              <a:t>6</a:t>
            </a:fld>
            <a:endParaRPr lang="ru-RU" dirty="0"/>
          </a:p>
        </p:txBody>
      </p:sp>
      <p:sp>
        <p:nvSpPr>
          <p:cNvPr id="8" name="Нижний колонтитул 7"/>
          <p:cNvSpPr>
            <a:spLocks noGrp="1"/>
          </p:cNvSpPr>
          <p:nvPr>
            <p:ph type="ftr" sz="quarter" idx="11"/>
          </p:nvPr>
        </p:nvSpPr>
        <p:spPr/>
        <p:txBody>
          <a:bodyPr/>
          <a:lstStyle/>
          <a:p>
            <a:r>
              <a:rPr lang="en-US" smtClean="0"/>
              <a:t>April 3-4, 2018</a:t>
            </a:r>
            <a:endParaRPr lang="ru-RU" dirty="0"/>
          </a:p>
        </p:txBody>
      </p:sp>
      <p:sp>
        <p:nvSpPr>
          <p:cNvPr id="327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32769" name="Object 1"/>
          <p:cNvGraphicFramePr>
            <a:graphicFrameLocks noChangeAspect="1"/>
          </p:cNvGraphicFramePr>
          <p:nvPr/>
        </p:nvGraphicFramePr>
        <p:xfrm>
          <a:off x="3981268" y="3068960"/>
          <a:ext cx="4983219" cy="2592288"/>
        </p:xfrm>
        <a:graphic>
          <a:graphicData uri="http://schemas.openxmlformats.org/presentationml/2006/ole">
            <p:oleObj spid="_x0000_s32776" name="Диаграмма" r:id="rId6" imgW="5303520" imgH="2766060" progId="MSGraph.Chart.8">
              <p:embed/>
            </p:oleObj>
          </a:graphicData>
        </a:graphic>
      </p:graphicFrame>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2800" b="1" dirty="0" smtClean="0">
                <a:solidFill>
                  <a:srgbClr val="0070C0"/>
                </a:solidFill>
              </a:rPr>
              <a:t>Profile P5. Checking restrictions </a:t>
            </a:r>
            <a:r>
              <a:rPr lang="ru-RU" sz="2800" b="1" dirty="0" smtClean="0"/>
              <a:t/>
            </a:r>
            <a:br>
              <a:rPr lang="ru-RU" sz="2800" b="1" dirty="0" smtClean="0"/>
            </a:br>
            <a:r>
              <a:rPr lang="ru-RU" sz="2800" b="1" dirty="0" smtClean="0">
                <a:solidFill>
                  <a:srgbClr val="00B050"/>
                </a:solidFill>
              </a:rPr>
              <a:t>Профиль П5. Проверка ограничений</a:t>
            </a:r>
            <a:endParaRPr lang="ru-RU" sz="2800" dirty="0">
              <a:solidFill>
                <a:srgbClr val="00B050"/>
              </a:solidFill>
            </a:endParaRPr>
          </a:p>
        </p:txBody>
      </p:sp>
      <p:sp>
        <p:nvSpPr>
          <p:cNvPr id="3" name="Содержимое 2"/>
          <p:cNvSpPr>
            <a:spLocks noGrp="1"/>
          </p:cNvSpPr>
          <p:nvPr>
            <p:ph sz="quarter" idx="1"/>
          </p:nvPr>
        </p:nvSpPr>
        <p:spPr>
          <a:xfrm>
            <a:off x="323528" y="1196752"/>
            <a:ext cx="3456384" cy="4968552"/>
          </a:xfrm>
        </p:spPr>
        <p:txBody>
          <a:bodyPr>
            <a:noAutofit/>
          </a:bodyPr>
          <a:lstStyle/>
          <a:p>
            <a:pPr marL="0" indent="0">
              <a:buNone/>
            </a:pPr>
            <a:r>
              <a:rPr lang="en-US" sz="1300" b="1" dirty="0" smtClean="0">
                <a:solidFill>
                  <a:srgbClr val="0070C0"/>
                </a:solidFill>
              </a:rPr>
              <a:t>At all stages of evolution, the most important dynamic indicators for the most dangerous modes of motion are checked</a:t>
            </a:r>
          </a:p>
          <a:p>
            <a:pPr marL="0" indent="0">
              <a:buNone/>
            </a:pPr>
            <a:r>
              <a:rPr lang="en-US" sz="1300" b="1" dirty="0" smtClean="0">
                <a:solidFill>
                  <a:srgbClr val="0070C0"/>
                </a:solidFill>
              </a:rPr>
              <a:t>Frame and lateral </a:t>
            </a:r>
            <a:r>
              <a:rPr lang="ru-RU" sz="1300" dirty="0" smtClean="0">
                <a:solidFill>
                  <a:srgbClr val="0070C0"/>
                </a:solidFill>
              </a:rPr>
              <a:t>(</a:t>
            </a:r>
            <a:r>
              <a:rPr lang="en-US" sz="1300" dirty="0" smtClean="0">
                <a:solidFill>
                  <a:srgbClr val="0070C0"/>
                </a:solidFill>
              </a:rPr>
              <a:t>between the wheels</a:t>
            </a:r>
            <a:r>
              <a:rPr lang="ru-RU" sz="1300" dirty="0" smtClean="0">
                <a:solidFill>
                  <a:srgbClr val="0070C0"/>
                </a:solidFill>
              </a:rPr>
              <a:t> </a:t>
            </a:r>
            <a:r>
              <a:rPr lang="en-US" sz="1300" dirty="0" smtClean="0">
                <a:solidFill>
                  <a:srgbClr val="0070C0"/>
                </a:solidFill>
              </a:rPr>
              <a:t>and rail) </a:t>
            </a:r>
            <a:r>
              <a:rPr lang="en-US" sz="1300" b="1" dirty="0" smtClean="0">
                <a:solidFill>
                  <a:srgbClr val="0070C0"/>
                </a:solidFill>
              </a:rPr>
              <a:t>forces</a:t>
            </a:r>
            <a:r>
              <a:rPr lang="en-US" sz="1300" dirty="0" smtClean="0">
                <a:solidFill>
                  <a:srgbClr val="0070C0"/>
                </a:solidFill>
              </a:rPr>
              <a:t> when the loaded car is moving with the maximum permitted speeds.</a:t>
            </a:r>
          </a:p>
          <a:p>
            <a:pPr marL="0" indent="0">
              <a:buNone/>
            </a:pPr>
            <a:r>
              <a:rPr lang="en-US" sz="1300" b="1" dirty="0" smtClean="0">
                <a:solidFill>
                  <a:srgbClr val="0070C0"/>
                </a:solidFill>
              </a:rPr>
              <a:t>Coefficient of stability </a:t>
            </a:r>
            <a:r>
              <a:rPr lang="en-US" sz="1300" dirty="0" smtClean="0">
                <a:solidFill>
                  <a:srgbClr val="0070C0"/>
                </a:solidFill>
              </a:rPr>
              <a:t>(the value is inverse to the </a:t>
            </a:r>
            <a:r>
              <a:rPr lang="en-US" sz="1300" dirty="0" err="1" smtClean="0">
                <a:solidFill>
                  <a:srgbClr val="0070C0"/>
                </a:solidFill>
              </a:rPr>
              <a:t>Nadal's</a:t>
            </a:r>
            <a:r>
              <a:rPr lang="en-US" sz="1300" dirty="0" smtClean="0">
                <a:solidFill>
                  <a:srgbClr val="0070C0"/>
                </a:solidFill>
              </a:rPr>
              <a:t> derailment criterion) for an empty car when driving with the maximum permitted speeds.</a:t>
            </a:r>
            <a:endParaRPr lang="ru-RU" sz="1300" dirty="0" smtClean="0">
              <a:solidFill>
                <a:srgbClr val="0070C0"/>
              </a:solidFill>
            </a:endParaRPr>
          </a:p>
          <a:p>
            <a:pPr marL="0" indent="0">
              <a:buNone/>
            </a:pPr>
            <a:r>
              <a:rPr lang="ru-RU" sz="1300" b="1" dirty="0" smtClean="0">
                <a:solidFill>
                  <a:srgbClr val="00B050"/>
                </a:solidFill>
              </a:rPr>
              <a:t>На всех этапах эволюции проверяются важнейшие динамические показатели для наиболее опасных режимов движения   </a:t>
            </a:r>
          </a:p>
          <a:p>
            <a:pPr marL="0" indent="0">
              <a:buNone/>
            </a:pPr>
            <a:r>
              <a:rPr lang="ru-RU" sz="1300" dirty="0" smtClean="0">
                <a:solidFill>
                  <a:srgbClr val="00B050"/>
                </a:solidFill>
              </a:rPr>
              <a:t>Рамные и боковые по </a:t>
            </a:r>
            <a:r>
              <a:rPr lang="ru-RU" sz="1300" dirty="0" err="1" smtClean="0">
                <a:solidFill>
                  <a:srgbClr val="00B050"/>
                </a:solidFill>
              </a:rPr>
              <a:t>отжатию</a:t>
            </a:r>
            <a:r>
              <a:rPr lang="ru-RU" sz="1300" dirty="0" smtClean="0">
                <a:solidFill>
                  <a:srgbClr val="00B050"/>
                </a:solidFill>
              </a:rPr>
              <a:t> рельса силы при движении груженого вагона с максимальными разрешенными скоростями.</a:t>
            </a:r>
          </a:p>
          <a:p>
            <a:pPr marL="0" indent="0">
              <a:buNone/>
            </a:pPr>
            <a:r>
              <a:rPr lang="ru-RU" sz="1300" dirty="0" smtClean="0">
                <a:solidFill>
                  <a:srgbClr val="00B050"/>
                </a:solidFill>
              </a:rPr>
              <a:t>Коэффициент устойчивости по </a:t>
            </a:r>
            <a:r>
              <a:rPr lang="ru-RU" sz="1300" dirty="0" err="1" smtClean="0">
                <a:solidFill>
                  <a:srgbClr val="00B050"/>
                </a:solidFill>
              </a:rPr>
              <a:t>вкатыванию</a:t>
            </a:r>
            <a:r>
              <a:rPr lang="ru-RU" sz="1300" dirty="0" smtClean="0">
                <a:solidFill>
                  <a:srgbClr val="00B050"/>
                </a:solidFill>
              </a:rPr>
              <a:t> (величина обратная коэффициенту схода </a:t>
            </a:r>
            <a:r>
              <a:rPr lang="ru-RU" sz="1300" dirty="0" err="1" smtClean="0">
                <a:solidFill>
                  <a:srgbClr val="00B050"/>
                </a:solidFill>
              </a:rPr>
              <a:t>Надаля</a:t>
            </a:r>
            <a:r>
              <a:rPr lang="ru-RU" sz="1300" dirty="0" smtClean="0">
                <a:solidFill>
                  <a:srgbClr val="00B050"/>
                </a:solidFill>
              </a:rPr>
              <a:t>) для порожнего вагона при движении с максимальными разрешенными скоростями.</a:t>
            </a:r>
          </a:p>
          <a:p>
            <a:pPr marL="0" indent="0">
              <a:buNone/>
            </a:pPr>
            <a:endParaRPr lang="ru-RU" sz="1300" dirty="0"/>
          </a:p>
        </p:txBody>
      </p:sp>
      <p:sp>
        <p:nvSpPr>
          <p:cNvPr id="7" name="Номер слайда 6"/>
          <p:cNvSpPr>
            <a:spLocks noGrp="1"/>
          </p:cNvSpPr>
          <p:nvPr>
            <p:ph type="sldNum" sz="quarter" idx="12"/>
          </p:nvPr>
        </p:nvSpPr>
        <p:spPr/>
        <p:txBody>
          <a:bodyPr/>
          <a:lstStyle/>
          <a:p>
            <a:fld id="{2D0770BA-5E24-4441-91D4-06F960A380A5}" type="slidenum">
              <a:rPr lang="ru-RU" smtClean="0"/>
              <a:pPr/>
              <a:t>7</a:t>
            </a:fld>
            <a:endParaRPr lang="ru-RU" dirty="0"/>
          </a:p>
        </p:txBody>
      </p:sp>
      <p:sp>
        <p:nvSpPr>
          <p:cNvPr id="8" name="Нижний колонтитул 7"/>
          <p:cNvSpPr>
            <a:spLocks noGrp="1"/>
          </p:cNvSpPr>
          <p:nvPr>
            <p:ph type="ftr" sz="quarter" idx="11"/>
          </p:nvPr>
        </p:nvSpPr>
        <p:spPr/>
        <p:txBody>
          <a:bodyPr/>
          <a:lstStyle/>
          <a:p>
            <a:r>
              <a:rPr lang="en-US" smtClean="0"/>
              <a:t>April 3-4, 2018</a:t>
            </a:r>
            <a:endParaRPr lang="ru-RU" dirty="0"/>
          </a:p>
        </p:txBody>
      </p:sp>
      <p:sp>
        <p:nvSpPr>
          <p:cNvPr id="327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36865" name="Object 1"/>
          <p:cNvGraphicFramePr>
            <a:graphicFrameLocks noChangeAspect="1"/>
          </p:cNvGraphicFramePr>
          <p:nvPr/>
        </p:nvGraphicFramePr>
        <p:xfrm>
          <a:off x="4396670" y="1226344"/>
          <a:ext cx="3199666" cy="1662501"/>
        </p:xfrm>
        <a:graphic>
          <a:graphicData uri="http://schemas.openxmlformats.org/presentationml/2006/ole">
            <p:oleObj spid="_x0000_s36890" name="Диаграмма" r:id="rId4" imgW="5844594" imgH="3169992" progId="MSGraph.Chart.8">
              <p:embed/>
            </p:oleObj>
          </a:graphicData>
        </a:graphic>
      </p:graphicFrame>
      <p:sp>
        <p:nvSpPr>
          <p:cNvPr id="36867" name="Rectangle 3"/>
          <p:cNvSpPr>
            <a:spLocks noChangeArrowheads="1"/>
          </p:cNvSpPr>
          <p:nvPr/>
        </p:nvSpPr>
        <p:spPr bwMode="auto">
          <a:xfrm>
            <a:off x="3851920" y="2836942"/>
            <a:ext cx="4834978"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pPr>
            <a:r>
              <a:rPr lang="en-US" sz="1100" dirty="0" smtClean="0">
                <a:latin typeface="Arial" pitchFamily="34" charset="0"/>
                <a:ea typeface="Calibri" pitchFamily="34" charset="0"/>
                <a:cs typeface="Times New Roman" pitchFamily="18" charset="0"/>
              </a:rPr>
              <a:t>Maximum frame forces in the process of evolution at a speed of 100 km / h</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36868" name="Object 4"/>
          <p:cNvGraphicFramePr>
            <a:graphicFrameLocks noChangeAspect="1"/>
          </p:cNvGraphicFramePr>
          <p:nvPr/>
        </p:nvGraphicFramePr>
        <p:xfrm>
          <a:off x="4356060" y="2996952"/>
          <a:ext cx="3240276" cy="1626949"/>
        </p:xfrm>
        <a:graphic>
          <a:graphicData uri="http://schemas.openxmlformats.org/presentationml/2006/ole">
            <p:oleObj spid="_x0000_s36891" name="Диаграмма" r:id="rId5" imgW="5844594" imgH="2941392" progId="MSGraph.Chart.8">
              <p:embed/>
            </p:oleObj>
          </a:graphicData>
        </a:graphic>
      </p:graphicFrame>
      <p:sp>
        <p:nvSpPr>
          <p:cNvPr id="36870" name="Rectangle 6"/>
          <p:cNvSpPr>
            <a:spLocks noChangeArrowheads="1"/>
          </p:cNvSpPr>
          <p:nvPr/>
        </p:nvSpPr>
        <p:spPr bwMode="auto">
          <a:xfrm>
            <a:off x="3851920" y="4463534"/>
            <a:ext cx="4828566"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pPr>
            <a:r>
              <a:rPr lang="en-US" sz="1100" dirty="0" smtClean="0">
                <a:latin typeface="Arial" pitchFamily="34" charset="0"/>
                <a:ea typeface="Calibri" pitchFamily="34" charset="0"/>
                <a:cs typeface="Times New Roman" pitchFamily="18" charset="0"/>
              </a:rPr>
              <a:t>Maximum lateral forces in the process of evolution at a speed of 100 km / h</a:t>
            </a:r>
            <a:endParaRPr lang="ru-RU" dirty="0" smtClean="0">
              <a:latin typeface="Arial" pitchFamily="34" charset="0"/>
              <a:cs typeface="Arial" pitchFamily="34" charset="0"/>
            </a:endParaRPr>
          </a:p>
        </p:txBody>
      </p:sp>
      <p:graphicFrame>
        <p:nvGraphicFramePr>
          <p:cNvPr id="36871" name="Object 7"/>
          <p:cNvGraphicFramePr>
            <a:graphicFrameLocks noChangeAspect="1"/>
          </p:cNvGraphicFramePr>
          <p:nvPr/>
        </p:nvGraphicFramePr>
        <p:xfrm>
          <a:off x="4499992" y="4607550"/>
          <a:ext cx="3096344" cy="1656184"/>
        </p:xfrm>
        <a:graphic>
          <a:graphicData uri="http://schemas.openxmlformats.org/presentationml/2006/ole">
            <p:oleObj spid="_x0000_s36892" name="Диаграмма" r:id="rId6" imgW="5844594" imgH="3101412" progId="MSGraph.Chart.8">
              <p:embed/>
            </p:oleObj>
          </a:graphicData>
        </a:graphic>
      </p:graphicFrame>
      <p:sp>
        <p:nvSpPr>
          <p:cNvPr id="36873" name="Rectangle 9"/>
          <p:cNvSpPr>
            <a:spLocks noChangeArrowheads="1"/>
          </p:cNvSpPr>
          <p:nvPr/>
        </p:nvSpPr>
        <p:spPr bwMode="auto">
          <a:xfrm>
            <a:off x="3851920" y="6047710"/>
            <a:ext cx="4939173"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pPr>
            <a:r>
              <a:rPr lang="en-US" sz="1100" dirty="0" err="1" smtClean="0">
                <a:latin typeface="Arial" pitchFamily="34" charset="0"/>
                <a:ea typeface="Calibri" pitchFamily="34" charset="0"/>
                <a:cs typeface="Times New Roman" pitchFamily="18" charset="0"/>
              </a:rPr>
              <a:t>Mnimum</a:t>
            </a:r>
            <a:r>
              <a:rPr lang="en-US" sz="1100" dirty="0" smtClean="0">
                <a:latin typeface="Arial" pitchFamily="34" charset="0"/>
                <a:ea typeface="Calibri" pitchFamily="34" charset="0"/>
                <a:cs typeface="Times New Roman" pitchFamily="18" charset="0"/>
              </a:rPr>
              <a:t> lateral forces in the process of evolution at a speed of 100 km / h</a:t>
            </a:r>
            <a:endParaRPr lang="ru-RU" sz="11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2200" b="1" dirty="0" smtClean="0">
                <a:solidFill>
                  <a:srgbClr val="0070C0"/>
                </a:solidFill>
              </a:rPr>
              <a:t>Optimal profile for passenger cars </a:t>
            </a:r>
            <a:r>
              <a:rPr lang="ru-RU" sz="2200" b="1" dirty="0" smtClean="0">
                <a:solidFill>
                  <a:srgbClr val="0070C0"/>
                </a:solidFill>
              </a:rPr>
              <a:t/>
            </a:r>
            <a:br>
              <a:rPr lang="ru-RU" sz="2200" b="1" dirty="0" smtClean="0">
                <a:solidFill>
                  <a:srgbClr val="0070C0"/>
                </a:solidFill>
              </a:rPr>
            </a:br>
            <a:r>
              <a:rPr lang="ru-RU" sz="2200" b="1" dirty="0" smtClean="0">
                <a:solidFill>
                  <a:srgbClr val="00B050"/>
                </a:solidFill>
              </a:rPr>
              <a:t>Оптимальный профиль для пассажирских вагонов</a:t>
            </a:r>
            <a:endParaRPr lang="ru-RU" sz="2200" dirty="0">
              <a:solidFill>
                <a:srgbClr val="00B050"/>
              </a:solidFill>
            </a:endParaRPr>
          </a:p>
        </p:txBody>
      </p:sp>
      <p:sp>
        <p:nvSpPr>
          <p:cNvPr id="3" name="Содержимое 2"/>
          <p:cNvSpPr>
            <a:spLocks noGrp="1"/>
          </p:cNvSpPr>
          <p:nvPr>
            <p:ph sz="quarter" idx="1"/>
          </p:nvPr>
        </p:nvSpPr>
        <p:spPr>
          <a:xfrm>
            <a:off x="685409" y="2276872"/>
            <a:ext cx="4894703" cy="4104456"/>
          </a:xfrm>
        </p:spPr>
        <p:txBody>
          <a:bodyPr>
            <a:noAutofit/>
          </a:bodyPr>
          <a:lstStyle/>
          <a:p>
            <a:pPr marL="0" indent="0">
              <a:spcBef>
                <a:spcPts val="0"/>
              </a:spcBef>
              <a:buNone/>
            </a:pPr>
            <a:r>
              <a:rPr lang="en-US" sz="1600" b="1" dirty="0" smtClean="0">
                <a:solidFill>
                  <a:srgbClr val="0070C0"/>
                </a:solidFill>
              </a:rPr>
              <a:t>Optimal profile P</a:t>
            </a:r>
            <a:r>
              <a:rPr lang="ru-RU" sz="1600" b="1" dirty="0" smtClean="0">
                <a:solidFill>
                  <a:srgbClr val="0070C0"/>
                </a:solidFill>
              </a:rPr>
              <a:t>9</a:t>
            </a:r>
            <a:endParaRPr lang="en-US" sz="1600" b="1" dirty="0" smtClean="0">
              <a:solidFill>
                <a:srgbClr val="0070C0"/>
              </a:solidFill>
            </a:endParaRPr>
          </a:p>
          <a:p>
            <a:pPr marL="0" indent="0">
              <a:spcBef>
                <a:spcPts val="0"/>
              </a:spcBef>
              <a:buNone/>
            </a:pPr>
            <a:r>
              <a:rPr lang="en-US" sz="1600" dirty="0" smtClean="0">
                <a:solidFill>
                  <a:srgbClr val="0070C0"/>
                </a:solidFill>
              </a:rPr>
              <a:t>has significant advantages in terms of wear of flange as compared to the standard conical profiles </a:t>
            </a:r>
            <a:r>
              <a:rPr lang="ru-RU" sz="1600" dirty="0" smtClean="0">
                <a:solidFill>
                  <a:srgbClr val="0070C0"/>
                </a:solidFill>
              </a:rPr>
              <a:t>(</a:t>
            </a:r>
            <a:r>
              <a:rPr lang="en-US" sz="1600" dirty="0" smtClean="0">
                <a:solidFill>
                  <a:srgbClr val="0070C0"/>
                </a:solidFill>
              </a:rPr>
              <a:t>in accordance with GOST 10791</a:t>
            </a:r>
            <a:r>
              <a:rPr lang="ru-RU" sz="1600" dirty="0" smtClean="0">
                <a:solidFill>
                  <a:srgbClr val="0070C0"/>
                </a:solidFill>
              </a:rPr>
              <a:t>)</a:t>
            </a:r>
            <a:r>
              <a:rPr lang="en-US" sz="1600" dirty="0" smtClean="0">
                <a:solidFill>
                  <a:srgbClr val="0070C0"/>
                </a:solidFill>
              </a:rPr>
              <a:t>. Resource for the wear of the flange increases almost unlimited, and the wear of the tread are equivalent.</a:t>
            </a:r>
          </a:p>
          <a:p>
            <a:pPr marL="0" indent="0">
              <a:spcBef>
                <a:spcPts val="0"/>
              </a:spcBef>
              <a:buNone/>
            </a:pPr>
            <a:r>
              <a:rPr lang="en-US" sz="1600" dirty="0" smtClean="0">
                <a:solidFill>
                  <a:srgbClr val="0070C0"/>
                </a:solidFill>
              </a:rPr>
              <a:t>Durability for fatigue strength for the profile of P9 is 80-100 thousand </a:t>
            </a:r>
            <a:r>
              <a:rPr lang="en-US" sz="1600" dirty="0">
                <a:solidFill>
                  <a:srgbClr val="0070C0"/>
                </a:solidFill>
              </a:rPr>
              <a:t>km </a:t>
            </a:r>
            <a:r>
              <a:rPr lang="en-US" sz="1600" dirty="0" smtClean="0">
                <a:solidFill>
                  <a:srgbClr val="0070C0"/>
                </a:solidFill>
              </a:rPr>
              <a:t>greater.</a:t>
            </a:r>
          </a:p>
          <a:p>
            <a:pPr marL="0" indent="0">
              <a:buNone/>
            </a:pPr>
            <a:r>
              <a:rPr lang="ru-RU" sz="1600" b="1" dirty="0" smtClean="0">
                <a:solidFill>
                  <a:srgbClr val="00B050"/>
                </a:solidFill>
              </a:rPr>
              <a:t>Оптимальный профиль П</a:t>
            </a:r>
            <a:r>
              <a:rPr lang="en-US" sz="1600" b="1" dirty="0" smtClean="0">
                <a:solidFill>
                  <a:srgbClr val="00B050"/>
                </a:solidFill>
              </a:rPr>
              <a:t>9</a:t>
            </a:r>
            <a:r>
              <a:rPr lang="ru-RU" sz="1600" b="1" dirty="0" smtClean="0">
                <a:solidFill>
                  <a:srgbClr val="00B050"/>
                </a:solidFill>
              </a:rPr>
              <a:t> </a:t>
            </a:r>
          </a:p>
          <a:p>
            <a:pPr marL="0" indent="0">
              <a:spcBef>
                <a:spcPts val="0"/>
              </a:spcBef>
              <a:buNone/>
            </a:pPr>
            <a:r>
              <a:rPr lang="ru-RU" sz="1600" dirty="0" smtClean="0">
                <a:solidFill>
                  <a:srgbClr val="00B050"/>
                </a:solidFill>
              </a:rPr>
              <a:t>имеет существенные преимущества  по износу </a:t>
            </a:r>
            <a:r>
              <a:rPr lang="en-US" sz="1600" dirty="0" smtClean="0">
                <a:solidFill>
                  <a:srgbClr val="00B050"/>
                </a:solidFill>
              </a:rPr>
              <a:t> </a:t>
            </a:r>
            <a:r>
              <a:rPr lang="ru-RU" sz="1600" dirty="0" smtClean="0">
                <a:solidFill>
                  <a:srgbClr val="00B050"/>
                </a:solidFill>
              </a:rPr>
              <a:t>гребня перед стандартным коническим профилям (по ГОСТ 10791).  Ресурс по износу гребня увеличивается практически неограниченно, а по износу поверхности катания профили эквивалентны.</a:t>
            </a:r>
          </a:p>
          <a:p>
            <a:pPr marL="0" indent="0">
              <a:spcBef>
                <a:spcPts val="0"/>
              </a:spcBef>
              <a:buNone/>
            </a:pPr>
            <a:r>
              <a:rPr lang="ru-RU" sz="1600" dirty="0" smtClean="0">
                <a:solidFill>
                  <a:srgbClr val="00B050"/>
                </a:solidFill>
              </a:rPr>
              <a:t>Долговечность по усталостной прочности у профиля П9 на 80-100 тыс. км. больше.</a:t>
            </a:r>
            <a:endParaRPr lang="en-US" sz="1600" dirty="0" smtClean="0">
              <a:solidFill>
                <a:srgbClr val="00B050"/>
              </a:solidFill>
            </a:endParaRPr>
          </a:p>
          <a:p>
            <a:pPr marL="0" lvl="0" indent="0">
              <a:buClr>
                <a:srgbClr val="727CA3"/>
              </a:buClr>
              <a:buNone/>
            </a:pPr>
            <a:r>
              <a:rPr lang="ru-RU" sz="1600" dirty="0" smtClean="0">
                <a:solidFill>
                  <a:srgbClr val="00B050"/>
                </a:solidFill>
              </a:rPr>
              <a:t> </a:t>
            </a:r>
            <a:endParaRPr lang="ru-RU" sz="1600" dirty="0">
              <a:solidFill>
                <a:srgbClr val="00B050"/>
              </a:solidFill>
            </a:endParaRPr>
          </a:p>
          <a:p>
            <a:pPr marL="180000" indent="180000">
              <a:buFont typeface="Arial" panose="020B0604020202020204" pitchFamily="34" charset="0"/>
              <a:buChar char="•"/>
            </a:pPr>
            <a:endParaRPr lang="ru-RU" sz="1600" dirty="0" smtClean="0"/>
          </a:p>
          <a:p>
            <a:pPr marL="180000" indent="0">
              <a:buNone/>
            </a:pPr>
            <a:endParaRPr lang="ru-RU" sz="1600" dirty="0" smtClean="0"/>
          </a:p>
        </p:txBody>
      </p:sp>
      <p:sp>
        <p:nvSpPr>
          <p:cNvPr id="7" name="Номер слайда 6"/>
          <p:cNvSpPr>
            <a:spLocks noGrp="1"/>
          </p:cNvSpPr>
          <p:nvPr>
            <p:ph type="sldNum" sz="quarter" idx="12"/>
          </p:nvPr>
        </p:nvSpPr>
        <p:spPr/>
        <p:txBody>
          <a:bodyPr/>
          <a:lstStyle/>
          <a:p>
            <a:fld id="{2D0770BA-5E24-4441-91D4-06F960A380A5}" type="slidenum">
              <a:rPr lang="ru-RU" smtClean="0"/>
              <a:pPr/>
              <a:t>8</a:t>
            </a:fld>
            <a:endParaRPr lang="ru-RU"/>
          </a:p>
        </p:txBody>
      </p:sp>
      <p:sp>
        <p:nvSpPr>
          <p:cNvPr id="8" name="Нижний колонтитул 7"/>
          <p:cNvSpPr>
            <a:spLocks noGrp="1"/>
          </p:cNvSpPr>
          <p:nvPr>
            <p:ph type="ftr" sz="quarter" idx="11"/>
          </p:nvPr>
        </p:nvSpPr>
        <p:spPr/>
        <p:txBody>
          <a:bodyPr/>
          <a:lstStyle/>
          <a:p>
            <a:r>
              <a:rPr lang="en-US" smtClean="0"/>
              <a:t>April 3-4, 2018</a:t>
            </a:r>
            <a:endParaRPr lang="ru-RU" dirty="0"/>
          </a:p>
        </p:txBody>
      </p:sp>
      <p:sp>
        <p:nvSpPr>
          <p:cNvPr id="308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58"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6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74" name="Rectangle 2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80" name="Rectangle 3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82" name="Rectangle 3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389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38916" name="Object 4"/>
          <p:cNvGraphicFramePr>
            <a:graphicFrameLocks noChangeAspect="1"/>
          </p:cNvGraphicFramePr>
          <p:nvPr/>
        </p:nvGraphicFramePr>
        <p:xfrm>
          <a:off x="5513176" y="2996952"/>
          <a:ext cx="3379304" cy="1881882"/>
        </p:xfrm>
        <a:graphic>
          <a:graphicData uri="http://schemas.openxmlformats.org/presentationml/2006/ole">
            <p:oleObj spid="_x0000_s38939" name="Диаграмма" r:id="rId4" imgW="5707326" imgH="3177540" progId="MSGraph.Chart.8">
              <p:embed/>
            </p:oleObj>
          </a:graphicData>
        </a:graphic>
      </p:graphicFrame>
      <p:sp>
        <p:nvSpPr>
          <p:cNvPr id="3891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38918" name="Object 6"/>
          <p:cNvGraphicFramePr>
            <a:graphicFrameLocks noChangeAspect="1"/>
          </p:cNvGraphicFramePr>
          <p:nvPr/>
        </p:nvGraphicFramePr>
        <p:xfrm>
          <a:off x="5431396" y="1340768"/>
          <a:ext cx="3461084" cy="2007842"/>
        </p:xfrm>
        <a:graphic>
          <a:graphicData uri="http://schemas.openxmlformats.org/presentationml/2006/ole">
            <p:oleObj spid="_x0000_s38940" name="Диаграмма" r:id="rId5" imgW="5844594" imgH="3398592" progId="MSGraph.Chart.8">
              <p:embed/>
            </p:oleObj>
          </a:graphicData>
        </a:graphic>
      </p:graphicFrame>
      <p:sp>
        <p:nvSpPr>
          <p:cNvPr id="3892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38920" name="Object 8"/>
          <p:cNvGraphicFramePr>
            <a:graphicFrameLocks noChangeAspect="1"/>
          </p:cNvGraphicFramePr>
          <p:nvPr/>
        </p:nvGraphicFramePr>
        <p:xfrm>
          <a:off x="5436096" y="4581128"/>
          <a:ext cx="3456384" cy="1777542"/>
        </p:xfrm>
        <a:graphic>
          <a:graphicData uri="http://schemas.openxmlformats.org/presentationml/2006/ole">
            <p:oleObj spid="_x0000_s38941" name="Диаграмма" r:id="rId6" imgW="5837028" imgH="3002208" progId="MSGraph.Chart.8">
              <p:embed/>
            </p:oleObj>
          </a:graphicData>
        </a:graphic>
      </p:graphicFrame>
      <p:pic>
        <p:nvPicPr>
          <p:cNvPr id="38922" name="Picture 10"/>
          <p:cNvPicPr>
            <a:picLocks noChangeAspect="1" noChangeArrowheads="1"/>
          </p:cNvPicPr>
          <p:nvPr/>
        </p:nvPicPr>
        <p:blipFill>
          <a:blip r:embed="rId7" cstate="print"/>
          <a:srcRect/>
          <a:stretch>
            <a:fillRect/>
          </a:stretch>
        </p:blipFill>
        <p:spPr bwMode="auto">
          <a:xfrm>
            <a:off x="2915816" y="1186593"/>
            <a:ext cx="2592288" cy="936104"/>
          </a:xfrm>
          <a:prstGeom prst="rect">
            <a:avLst/>
          </a:prstGeom>
          <a:noFill/>
          <a:ln w="9525">
            <a:noFill/>
            <a:miter lim="800000"/>
            <a:headEnd/>
            <a:tailEnd/>
          </a:ln>
        </p:spPr>
      </p:pic>
      <p:pic>
        <p:nvPicPr>
          <p:cNvPr id="38923" name="Picture 11"/>
          <p:cNvPicPr>
            <a:picLocks noChangeAspect="1" noChangeArrowheads="1"/>
          </p:cNvPicPr>
          <p:nvPr/>
        </p:nvPicPr>
        <p:blipFill>
          <a:blip r:embed="rId8" cstate="print"/>
          <a:srcRect/>
          <a:stretch>
            <a:fillRect/>
          </a:stretch>
        </p:blipFill>
        <p:spPr bwMode="auto">
          <a:xfrm>
            <a:off x="251521" y="1196753"/>
            <a:ext cx="2592288" cy="936104"/>
          </a:xfrm>
          <a:prstGeom prst="rect">
            <a:avLst/>
          </a:prstGeom>
          <a:noFill/>
          <a:ln w="9525">
            <a:noFill/>
            <a:miter lim="800000"/>
            <a:headEnd/>
            <a:tailEnd/>
          </a:ln>
        </p:spPr>
      </p:pic>
    </p:spTree>
    <p:extLst>
      <p:ext uri="{BB962C8B-B14F-4D97-AF65-F5344CB8AC3E}">
        <p14:creationId xmlns:p14="http://schemas.microsoft.com/office/powerpoint/2010/main" xmlns="" val="38389189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solidFill>
                  <a:srgbClr val="0070C0"/>
                </a:solidFill>
              </a:rPr>
              <a:t>Conclusions</a:t>
            </a:r>
            <a:r>
              <a:rPr lang="ru-RU" b="1" dirty="0" smtClean="0">
                <a:solidFill>
                  <a:srgbClr val="00B050"/>
                </a:solidFill>
              </a:rPr>
              <a:t/>
            </a:r>
            <a:br>
              <a:rPr lang="ru-RU" b="1" dirty="0" smtClean="0">
                <a:solidFill>
                  <a:srgbClr val="00B050"/>
                </a:solidFill>
              </a:rPr>
            </a:br>
            <a:r>
              <a:rPr lang="ru-RU" b="1" dirty="0" smtClean="0">
                <a:solidFill>
                  <a:srgbClr val="00B050"/>
                </a:solidFill>
              </a:rPr>
              <a:t>Выводы</a:t>
            </a:r>
            <a:endParaRPr lang="ru-RU" dirty="0"/>
          </a:p>
        </p:txBody>
      </p:sp>
      <p:sp>
        <p:nvSpPr>
          <p:cNvPr id="3" name="Нижний колонтитул 2"/>
          <p:cNvSpPr>
            <a:spLocks noGrp="1"/>
          </p:cNvSpPr>
          <p:nvPr>
            <p:ph type="ftr" sz="quarter" idx="11"/>
          </p:nvPr>
        </p:nvSpPr>
        <p:spPr/>
        <p:txBody>
          <a:bodyPr/>
          <a:lstStyle/>
          <a:p>
            <a:r>
              <a:rPr lang="en-US" smtClean="0"/>
              <a:t>April 3-4, 2018</a:t>
            </a:r>
            <a:endParaRPr lang="ru-RU"/>
          </a:p>
        </p:txBody>
      </p:sp>
      <p:sp>
        <p:nvSpPr>
          <p:cNvPr id="4" name="Номер слайда 3"/>
          <p:cNvSpPr>
            <a:spLocks noGrp="1"/>
          </p:cNvSpPr>
          <p:nvPr>
            <p:ph type="sldNum" sz="quarter" idx="12"/>
          </p:nvPr>
        </p:nvSpPr>
        <p:spPr/>
        <p:txBody>
          <a:bodyPr/>
          <a:lstStyle/>
          <a:p>
            <a:fld id="{2D0770BA-5E24-4441-91D4-06F960A380A5}" type="slidenum">
              <a:rPr lang="ru-RU" smtClean="0"/>
              <a:pPr/>
              <a:t>9</a:t>
            </a:fld>
            <a:endParaRPr lang="ru-RU"/>
          </a:p>
        </p:txBody>
      </p:sp>
      <p:sp>
        <p:nvSpPr>
          <p:cNvPr id="5" name="Содержимое 4"/>
          <p:cNvSpPr>
            <a:spLocks noGrp="1"/>
          </p:cNvSpPr>
          <p:nvPr>
            <p:ph sz="quarter" idx="1"/>
          </p:nvPr>
        </p:nvSpPr>
        <p:spPr>
          <a:xfrm>
            <a:off x="251520" y="1196752"/>
            <a:ext cx="8784976" cy="2564904"/>
          </a:xfrm>
          <a:ln>
            <a:solidFill>
              <a:schemeClr val="accent1"/>
            </a:solidFill>
          </a:ln>
        </p:spPr>
        <p:txBody>
          <a:bodyPr>
            <a:normAutofit/>
          </a:bodyPr>
          <a:lstStyle/>
          <a:p>
            <a:pPr marL="180000" indent="-180000">
              <a:buFont typeface="+mj-lt"/>
              <a:buAutoNum type="arabicPeriod"/>
            </a:pPr>
            <a:r>
              <a:rPr lang="en-US" sz="1400" dirty="0" smtClean="0">
                <a:solidFill>
                  <a:srgbClr val="0070C0"/>
                </a:solidFill>
              </a:rPr>
              <a:t>The P5 profile for wagons with three-piece </a:t>
            </a:r>
            <a:r>
              <a:rPr lang="en-US" sz="1400" dirty="0" smtClean="0">
                <a:solidFill>
                  <a:srgbClr val="0070C0"/>
                </a:solidFill>
              </a:rPr>
              <a:t>bogies </a:t>
            </a:r>
            <a:r>
              <a:rPr lang="en-US" sz="1400" dirty="0" smtClean="0">
                <a:solidFill>
                  <a:srgbClr val="0070C0"/>
                </a:solidFill>
              </a:rPr>
              <a:t>has significant advantages over the standard conical profile for wear and fatigue life of the </a:t>
            </a:r>
            <a:r>
              <a:rPr lang="en-US" sz="1400" dirty="0" smtClean="0">
                <a:solidFill>
                  <a:srgbClr val="0070C0"/>
                </a:solidFill>
              </a:rPr>
              <a:t>tread.</a:t>
            </a:r>
            <a:endParaRPr lang="en-US" sz="1400" dirty="0" smtClean="0">
              <a:solidFill>
                <a:srgbClr val="0070C0"/>
              </a:solidFill>
            </a:endParaRPr>
          </a:p>
          <a:p>
            <a:pPr marL="180000" indent="-180000">
              <a:buFont typeface="+mj-lt"/>
              <a:buAutoNum type="arabicPeriod"/>
            </a:pPr>
            <a:r>
              <a:rPr lang="en-US" sz="1400" dirty="0" smtClean="0">
                <a:solidFill>
                  <a:srgbClr val="0070C0"/>
                </a:solidFill>
              </a:rPr>
              <a:t>To more fully realize the advantages of the P5 profile it is necessary to use it on </a:t>
            </a:r>
            <a:r>
              <a:rPr lang="en-US" sz="1400" dirty="0" smtClean="0">
                <a:solidFill>
                  <a:srgbClr val="0070C0"/>
                </a:solidFill>
              </a:rPr>
              <a:t>bogies </a:t>
            </a:r>
            <a:r>
              <a:rPr lang="en-US" sz="1400" dirty="0" smtClean="0">
                <a:solidFill>
                  <a:srgbClr val="0070C0"/>
                </a:solidFill>
              </a:rPr>
              <a:t>of the type 18-9855 and type 18-578 equipped with side bearings of constant contact. </a:t>
            </a:r>
            <a:r>
              <a:rPr lang="en-US" sz="1400" dirty="0" smtClean="0">
                <a:solidFill>
                  <a:srgbClr val="0070C0"/>
                </a:solidFill>
              </a:rPr>
              <a:t> At </a:t>
            </a:r>
            <a:r>
              <a:rPr lang="en-US" sz="1400" dirty="0" smtClean="0">
                <a:solidFill>
                  <a:srgbClr val="0070C0"/>
                </a:solidFill>
              </a:rPr>
              <a:t>the same time, stable and satisfactory safety indices of empty car traffic and indicators of lateral impact on the </a:t>
            </a:r>
            <a:r>
              <a:rPr lang="en-US" sz="1400" dirty="0" smtClean="0">
                <a:solidFill>
                  <a:srgbClr val="0070C0"/>
                </a:solidFill>
              </a:rPr>
              <a:t>track </a:t>
            </a:r>
            <a:r>
              <a:rPr lang="en-US" sz="1400" dirty="0" smtClean="0">
                <a:solidFill>
                  <a:srgbClr val="0070C0"/>
                </a:solidFill>
              </a:rPr>
              <a:t>of a laden car will persist throughout the evolution of the profile up to the repair.</a:t>
            </a:r>
          </a:p>
          <a:p>
            <a:pPr marL="180000" indent="-180000">
              <a:buFont typeface="+mj-lt"/>
              <a:buAutoNum type="arabicPeriod"/>
            </a:pPr>
            <a:r>
              <a:rPr lang="en-US" sz="1400" dirty="0" smtClean="0">
                <a:solidFill>
                  <a:srgbClr val="0070C0"/>
                </a:solidFill>
              </a:rPr>
              <a:t>The use of the P5 profile in </a:t>
            </a:r>
            <a:r>
              <a:rPr lang="en-US" sz="1400" dirty="0" smtClean="0">
                <a:solidFill>
                  <a:srgbClr val="0070C0"/>
                </a:solidFill>
              </a:rPr>
              <a:t>bogies </a:t>
            </a:r>
            <a:r>
              <a:rPr lang="en-US" sz="1400" dirty="0" smtClean="0">
                <a:solidFill>
                  <a:srgbClr val="0070C0"/>
                </a:solidFill>
              </a:rPr>
              <a:t>of type 18-100 can result in limiting the permissible speed depending on the state of the track.</a:t>
            </a:r>
          </a:p>
          <a:p>
            <a:pPr marL="180000" indent="-180000">
              <a:buFont typeface="+mj-lt"/>
              <a:buAutoNum type="arabicPeriod"/>
            </a:pPr>
            <a:r>
              <a:rPr lang="en-US" sz="1400" dirty="0" smtClean="0">
                <a:solidFill>
                  <a:srgbClr val="0070C0"/>
                </a:solidFill>
              </a:rPr>
              <a:t>The P9 profile for a passenger car has significant advantages over the standard conical profile for fatigue life of the rolling surface, and there is no problem of </a:t>
            </a:r>
            <a:r>
              <a:rPr lang="en-US" sz="1400" dirty="0" smtClean="0">
                <a:solidFill>
                  <a:srgbClr val="0070C0"/>
                </a:solidFill>
              </a:rPr>
              <a:t>flange </a:t>
            </a:r>
            <a:r>
              <a:rPr lang="en-US" sz="1400" dirty="0" smtClean="0">
                <a:solidFill>
                  <a:srgbClr val="0070C0"/>
                </a:solidFill>
              </a:rPr>
              <a:t>wear for this profile.</a:t>
            </a:r>
            <a:endParaRPr lang="ru-RU" sz="1400" dirty="0" smtClean="0">
              <a:solidFill>
                <a:srgbClr val="0070C0"/>
              </a:solidFill>
            </a:endParaRPr>
          </a:p>
        </p:txBody>
      </p:sp>
      <p:sp>
        <p:nvSpPr>
          <p:cNvPr id="6" name="Содержимое 4"/>
          <p:cNvSpPr txBox="1">
            <a:spLocks/>
          </p:cNvSpPr>
          <p:nvPr/>
        </p:nvSpPr>
        <p:spPr>
          <a:xfrm>
            <a:off x="251520" y="3789040"/>
            <a:ext cx="8784976" cy="2520280"/>
          </a:xfrm>
          <a:prstGeom prst="rect">
            <a:avLst/>
          </a:prstGeom>
          <a:noFill/>
        </p:spPr>
        <p:txBody>
          <a:bodyPr vert="horz">
            <a:normAutofit lnSpcReduction="10000"/>
          </a:bodyPr>
          <a:lstStyle/>
          <a:p>
            <a:pPr marL="180000" marR="0" lvl="0" indent="-180000" algn="l" defTabSz="914400" rtl="0" eaLnBrk="1" fontAlgn="auto" latinLnBrk="0" hangingPunct="1">
              <a:lnSpc>
                <a:spcPct val="100000"/>
              </a:lnSpc>
              <a:spcBef>
                <a:spcPts val="600"/>
              </a:spcBef>
              <a:spcAft>
                <a:spcPts val="0"/>
              </a:spcAft>
              <a:buClr>
                <a:schemeClr val="accent1"/>
              </a:buClr>
              <a:buSzPct val="76000"/>
              <a:buFont typeface="+mj-lt"/>
              <a:buAutoNum type="arabicPeriod"/>
              <a:tabLst/>
              <a:defRPr/>
            </a:pPr>
            <a:r>
              <a:rPr kumimoji="0" lang="ru-RU" sz="1400" b="0" i="0" u="none" strike="noStrike" kern="1200" cap="none" spc="0" normalizeH="0" baseline="0" noProof="0" dirty="0" smtClean="0">
                <a:ln>
                  <a:noFill/>
                </a:ln>
                <a:solidFill>
                  <a:srgbClr val="00B050"/>
                </a:solidFill>
                <a:effectLst/>
                <a:uLnTx/>
                <a:uFillTx/>
                <a:latin typeface="+mn-lt"/>
                <a:ea typeface="+mn-ea"/>
                <a:cs typeface="+mn-cs"/>
              </a:rPr>
              <a:t>Профиль П5 для вагонов с трехэлементными тележками имеет существенные преимущества перед стандартным коническим профилем по износу и усталостной долговечности поверхности.</a:t>
            </a:r>
          </a:p>
          <a:p>
            <a:pPr marL="180000" marR="0" lvl="0" indent="-180000" algn="l" defTabSz="914400" rtl="0" eaLnBrk="1" fontAlgn="auto" latinLnBrk="0" hangingPunct="1">
              <a:lnSpc>
                <a:spcPct val="100000"/>
              </a:lnSpc>
              <a:spcBef>
                <a:spcPts val="600"/>
              </a:spcBef>
              <a:spcAft>
                <a:spcPts val="0"/>
              </a:spcAft>
              <a:buClr>
                <a:schemeClr val="accent1"/>
              </a:buClr>
              <a:buSzPct val="76000"/>
              <a:buFont typeface="+mj-lt"/>
              <a:buAutoNum type="arabicPeriod"/>
              <a:tabLst/>
              <a:defRPr/>
            </a:pPr>
            <a:r>
              <a:rPr kumimoji="0" lang="ru-RU" sz="1400" b="0" i="0" u="none" strike="noStrike" kern="1200" cap="none" spc="0" normalizeH="0" baseline="0" noProof="0" dirty="0" smtClean="0">
                <a:ln>
                  <a:noFill/>
                </a:ln>
                <a:solidFill>
                  <a:srgbClr val="00B050"/>
                </a:solidFill>
                <a:effectLst/>
                <a:uLnTx/>
                <a:uFillTx/>
                <a:latin typeface="+mn-lt"/>
                <a:ea typeface="+mn-ea"/>
                <a:cs typeface="+mn-cs"/>
              </a:rPr>
              <a:t>Для более полной реализации преимуществ профиля П5 необходимо его использовать на тележках типа 18-9855 и типа 18-578, оборудованными боковыми опорами постоянного контакта. При этом будут сохраняться стабильные и удовлетворительные показатели безопасности движения порожнего вагона и показатели бокового воздействия на путь груженого вагона в течении всего срока эволюции профиля вплоть до ремонта.</a:t>
            </a:r>
          </a:p>
          <a:p>
            <a:pPr marL="180000" marR="0" lvl="0" indent="-180000" algn="l" defTabSz="914400" rtl="0" eaLnBrk="1" fontAlgn="auto" latinLnBrk="0" hangingPunct="1">
              <a:lnSpc>
                <a:spcPct val="100000"/>
              </a:lnSpc>
              <a:spcBef>
                <a:spcPts val="600"/>
              </a:spcBef>
              <a:spcAft>
                <a:spcPts val="0"/>
              </a:spcAft>
              <a:buClr>
                <a:schemeClr val="accent1"/>
              </a:buClr>
              <a:buSzPct val="76000"/>
              <a:buFont typeface="+mj-lt"/>
              <a:buAutoNum type="arabicPeriod"/>
              <a:tabLst/>
              <a:defRPr/>
            </a:pPr>
            <a:r>
              <a:rPr kumimoji="0" lang="ru-RU" sz="1400" b="0" i="0" u="none" strike="noStrike" kern="1200" cap="none" spc="0" normalizeH="0" baseline="0" noProof="0" dirty="0" smtClean="0">
                <a:ln>
                  <a:noFill/>
                </a:ln>
                <a:solidFill>
                  <a:srgbClr val="00B050"/>
                </a:solidFill>
                <a:effectLst/>
                <a:uLnTx/>
                <a:uFillTx/>
                <a:latin typeface="+mn-lt"/>
                <a:ea typeface="+mn-ea"/>
                <a:cs typeface="+mn-cs"/>
              </a:rPr>
              <a:t>Использование профиля П5 в тележках типа 18-100 может привести к ограничению допускаемой скорости движения  в зависимости от состояния пути.</a:t>
            </a:r>
          </a:p>
          <a:p>
            <a:pPr marL="180000" marR="0" lvl="0" indent="-180000" algn="l" defTabSz="914400" rtl="0" eaLnBrk="1" fontAlgn="auto" latinLnBrk="0" hangingPunct="1">
              <a:lnSpc>
                <a:spcPct val="100000"/>
              </a:lnSpc>
              <a:spcBef>
                <a:spcPts val="600"/>
              </a:spcBef>
              <a:spcAft>
                <a:spcPts val="0"/>
              </a:spcAft>
              <a:buClr>
                <a:schemeClr val="accent1"/>
              </a:buClr>
              <a:buSzPct val="76000"/>
              <a:buFont typeface="+mj-lt"/>
              <a:buAutoNum type="arabicPeriod"/>
              <a:tabLst/>
              <a:defRPr/>
            </a:pPr>
            <a:r>
              <a:rPr kumimoji="0" lang="ru-RU" sz="1400" b="0" i="0" u="none" strike="noStrike" kern="1200" cap="none" spc="0" normalizeH="0" baseline="0" noProof="0" dirty="0" smtClean="0">
                <a:ln>
                  <a:noFill/>
                </a:ln>
                <a:solidFill>
                  <a:srgbClr val="00B050"/>
                </a:solidFill>
                <a:effectLst/>
                <a:uLnTx/>
                <a:uFillTx/>
                <a:latin typeface="+mn-lt"/>
                <a:ea typeface="+mn-ea"/>
                <a:cs typeface="+mn-cs"/>
              </a:rPr>
              <a:t>Профиль П9 для пассажирского вагона имеет существенные преимущества перед стандартным коническим профилем по усталостной долговечности поверхности катания, при этом проблемы износа гребня для этого профиля нет.</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Начальная">
  <a:themeElements>
    <a:clrScheme name="Начальная">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Начальная">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Начальная">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2823</TotalTime>
  <Words>1821</Words>
  <Application>Microsoft Office PowerPoint</Application>
  <PresentationFormat>Экран (4:3)</PresentationFormat>
  <Paragraphs>165</Paragraphs>
  <Slides>9</Slides>
  <Notes>9</Notes>
  <HiddenSlides>0</HiddenSlides>
  <MMClips>2</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9</vt:i4>
      </vt:variant>
    </vt:vector>
  </HeadingPairs>
  <TitlesOfParts>
    <vt:vector size="11" baseType="lpstr">
      <vt:lpstr>Начальная</vt:lpstr>
      <vt:lpstr>Диаграмма</vt:lpstr>
      <vt:lpstr>Evaluation of the car wheels profiles by the criteria of dynamics, wear and fatigue strength taking into account their evolution during operation  оценка профилей колес вагонов по критериям динамики, износа и усталостной прочности с учётом их эволюции в процессе эксплуатации</vt:lpstr>
      <vt:lpstr>Purpose of the research  Цель исследований</vt:lpstr>
      <vt:lpstr>Research methods  Методы исследования</vt:lpstr>
      <vt:lpstr>Wear estimation Оценка износа</vt:lpstr>
      <vt:lpstr>Optimal profile for freight cars  Оптимальный профиль для грузовых вагонов</vt:lpstr>
      <vt:lpstr>Profile P5. Estimation of fatigue life Профиль П5. Оценка усталостной долговечности</vt:lpstr>
      <vt:lpstr>Profile P5. Checking restrictions  Профиль П5. Проверка ограничений</vt:lpstr>
      <vt:lpstr>Optimal profile for passenger cars  Оптимальный профиль для пассажирских вагонов</vt:lpstr>
      <vt:lpstr>Conclusions Выводы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Оптимизация профилей колес для грузовых и пассажирских вагонов</dc:title>
  <dc:creator>Виталий</dc:creator>
  <cp:lastModifiedBy>Виталий</cp:lastModifiedBy>
  <cp:revision>151</cp:revision>
  <dcterms:created xsi:type="dcterms:W3CDTF">2016-04-01T15:32:00Z</dcterms:created>
  <dcterms:modified xsi:type="dcterms:W3CDTF">2018-04-02T18:20:41Z</dcterms:modified>
</cp:coreProperties>
</file>