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8" r:id="rId2"/>
    <p:sldId id="257" r:id="rId3"/>
    <p:sldId id="259" r:id="rId4"/>
    <p:sldId id="260" r:id="rId5"/>
    <p:sldId id="275" r:id="rId6"/>
    <p:sldId id="265" r:id="rId7"/>
    <p:sldId id="276" r:id="rId8"/>
    <p:sldId id="262" r:id="rId9"/>
    <p:sldId id="263" r:id="rId10"/>
    <p:sldId id="277" r:id="rId11"/>
    <p:sldId id="268" r:id="rId12"/>
    <p:sldId id="283" r:id="rId13"/>
    <p:sldId id="284" r:id="rId14"/>
    <p:sldId id="279" r:id="rId15"/>
    <p:sldId id="280" r:id="rId16"/>
    <p:sldId id="278" r:id="rId17"/>
    <p:sldId id="270" r:id="rId18"/>
    <p:sldId id="269" r:id="rId19"/>
    <p:sldId id="281" r:id="rId20"/>
    <p:sldId id="273" r:id="rId21"/>
    <p:sldId id="282"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73F89"/>
    <a:srgbClr val="CBECDE"/>
    <a:srgbClr val="009900"/>
    <a:srgbClr val="007E00"/>
    <a:srgbClr val="006400"/>
    <a:srgbClr val="00FF00"/>
    <a:srgbClr val="0000FF"/>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257" autoAdjust="0"/>
  </p:normalViewPr>
  <p:slideViewPr>
    <p:cSldViewPr snapToGrid="0" showGuides="1">
      <p:cViewPr varScale="1">
        <p:scale>
          <a:sx n="105" d="100"/>
          <a:sy n="105" d="100"/>
        </p:scale>
        <p:origin x="-1698"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85" d="100"/>
          <a:sy n="85" d="100"/>
        </p:scale>
        <p:origin x="-3834" y="-96"/>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3A9694-2737-487C-A8E4-C5E72566F62F}" type="datetimeFigureOut">
              <a:rPr lang="ru-RU" smtClean="0"/>
              <a:t>06.04.2018</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80C134-E42B-4671-B31F-C6DF126FEEA8}" type="slidenum">
              <a:rPr lang="ru-RU" smtClean="0"/>
              <a:t>‹#›</a:t>
            </a:fld>
            <a:endParaRPr lang="ru-RU" dirty="0"/>
          </a:p>
        </p:txBody>
      </p:sp>
    </p:spTree>
    <p:extLst>
      <p:ext uri="{BB962C8B-B14F-4D97-AF65-F5344CB8AC3E}">
        <p14:creationId xmlns:p14="http://schemas.microsoft.com/office/powerpoint/2010/main" val="3196695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Образ слайда 1"/>
          <p:cNvSpPr>
            <a:spLocks noGrp="1" noRot="1" noChangeAspect="1" noTextEdit="1"/>
          </p:cNvSpPr>
          <p:nvPr>
            <p:ph type="sldImg"/>
          </p:nvPr>
        </p:nvSpPr>
        <p:spPr>
          <a:ln/>
        </p:spPr>
      </p:sp>
      <p:sp>
        <p:nvSpPr>
          <p:cNvPr id="137219" name="Заметки 2"/>
          <p:cNvSpPr>
            <a:spLocks noGrp="1"/>
          </p:cNvSpPr>
          <p:nvPr>
            <p:ph type="body" idx="1"/>
          </p:nvPr>
        </p:nvSpPr>
        <p:spPr>
          <a:noFill/>
          <a:ln/>
        </p:spPr>
        <p:txBody>
          <a:bodyPr/>
          <a:lstStyle/>
          <a:p>
            <a:endParaRPr lang="ru-RU" dirty="0" smtClean="0"/>
          </a:p>
        </p:txBody>
      </p:sp>
      <p:sp>
        <p:nvSpPr>
          <p:cNvPr id="137220" name="Номер слайда 3"/>
          <p:cNvSpPr>
            <a:spLocks noGrp="1"/>
          </p:cNvSpPr>
          <p:nvPr>
            <p:ph type="sldNum" sz="quarter" idx="5"/>
          </p:nvPr>
        </p:nvSpPr>
        <p:spPr>
          <a:noFill/>
        </p:spPr>
        <p:txBody>
          <a:bodyPr/>
          <a:lstStyle/>
          <a:p>
            <a:fld id="{BB7FAB2C-4AA9-4B5F-A12D-8D129B45C911}" type="slidenum">
              <a:rPr lang="en-US" smtClean="0">
                <a:solidFill>
                  <a:prstClr val="black"/>
                </a:solidFill>
              </a:rPr>
              <a:pPr/>
              <a:t>2</a:t>
            </a:fld>
            <a:endParaRPr lang="en-US" dirty="0" smtClean="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Образ слайда 1"/>
          <p:cNvSpPr>
            <a:spLocks noGrp="1" noRot="1" noChangeAspect="1" noTextEdit="1"/>
          </p:cNvSpPr>
          <p:nvPr>
            <p:ph type="sldImg"/>
          </p:nvPr>
        </p:nvSpPr>
        <p:spPr>
          <a:ln/>
        </p:spPr>
      </p:sp>
      <p:sp>
        <p:nvSpPr>
          <p:cNvPr id="137219" name="Заметки 2"/>
          <p:cNvSpPr>
            <a:spLocks noGrp="1"/>
          </p:cNvSpPr>
          <p:nvPr>
            <p:ph type="body" idx="1"/>
          </p:nvPr>
        </p:nvSpPr>
        <p:spPr>
          <a:noFill/>
          <a:ln/>
        </p:spPr>
        <p:txBody>
          <a:bodyPr/>
          <a:lstStyle/>
          <a:p>
            <a:endParaRPr lang="ru-RU" dirty="0" smtClean="0"/>
          </a:p>
        </p:txBody>
      </p:sp>
      <p:sp>
        <p:nvSpPr>
          <p:cNvPr id="137220" name="Номер слайда 3"/>
          <p:cNvSpPr>
            <a:spLocks noGrp="1"/>
          </p:cNvSpPr>
          <p:nvPr>
            <p:ph type="sldNum" sz="quarter" idx="5"/>
          </p:nvPr>
        </p:nvSpPr>
        <p:spPr>
          <a:noFill/>
        </p:spPr>
        <p:txBody>
          <a:bodyPr/>
          <a:lstStyle/>
          <a:p>
            <a:fld id="{BB7FAB2C-4AA9-4B5F-A12D-8D129B45C911}" type="slidenum">
              <a:rPr lang="en-US" smtClean="0">
                <a:solidFill>
                  <a:prstClr val="black"/>
                </a:solidFill>
              </a:rPr>
              <a:pPr/>
              <a:t>5</a:t>
            </a:fld>
            <a:endParaRPr lang="en-US" dirty="0" smtClean="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Образ слайда 1"/>
          <p:cNvSpPr>
            <a:spLocks noGrp="1" noRot="1" noChangeAspect="1" noTextEdit="1"/>
          </p:cNvSpPr>
          <p:nvPr>
            <p:ph type="sldImg"/>
          </p:nvPr>
        </p:nvSpPr>
        <p:spPr>
          <a:ln/>
        </p:spPr>
      </p:sp>
      <p:sp>
        <p:nvSpPr>
          <p:cNvPr id="137219" name="Заметки 2"/>
          <p:cNvSpPr>
            <a:spLocks noGrp="1"/>
          </p:cNvSpPr>
          <p:nvPr>
            <p:ph type="body" idx="1"/>
          </p:nvPr>
        </p:nvSpPr>
        <p:spPr>
          <a:noFill/>
          <a:ln/>
        </p:spPr>
        <p:txBody>
          <a:bodyPr/>
          <a:lstStyle/>
          <a:p>
            <a:endParaRPr lang="ru-RU" dirty="0" smtClean="0"/>
          </a:p>
        </p:txBody>
      </p:sp>
      <p:sp>
        <p:nvSpPr>
          <p:cNvPr id="137220" name="Номер слайда 3"/>
          <p:cNvSpPr>
            <a:spLocks noGrp="1"/>
          </p:cNvSpPr>
          <p:nvPr>
            <p:ph type="sldNum" sz="quarter" idx="5"/>
          </p:nvPr>
        </p:nvSpPr>
        <p:spPr>
          <a:noFill/>
        </p:spPr>
        <p:txBody>
          <a:bodyPr/>
          <a:lstStyle/>
          <a:p>
            <a:fld id="{BB7FAB2C-4AA9-4B5F-A12D-8D129B45C911}" type="slidenum">
              <a:rPr lang="en-US" smtClean="0">
                <a:solidFill>
                  <a:prstClr val="black"/>
                </a:solidFill>
              </a:rPr>
              <a:pPr/>
              <a:t>7</a:t>
            </a:fld>
            <a:endParaRPr lang="en-US" dirty="0" smtClean="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Образ слайда 1"/>
          <p:cNvSpPr>
            <a:spLocks noGrp="1" noRot="1" noChangeAspect="1" noTextEdit="1"/>
          </p:cNvSpPr>
          <p:nvPr>
            <p:ph type="sldImg"/>
          </p:nvPr>
        </p:nvSpPr>
        <p:spPr>
          <a:ln/>
        </p:spPr>
      </p:sp>
      <p:sp>
        <p:nvSpPr>
          <p:cNvPr id="137219" name="Заметки 2"/>
          <p:cNvSpPr>
            <a:spLocks noGrp="1"/>
          </p:cNvSpPr>
          <p:nvPr>
            <p:ph type="body" idx="1"/>
          </p:nvPr>
        </p:nvSpPr>
        <p:spPr>
          <a:noFill/>
          <a:ln/>
        </p:spPr>
        <p:txBody>
          <a:bodyPr/>
          <a:lstStyle/>
          <a:p>
            <a:endParaRPr lang="ru-RU" dirty="0" smtClean="0"/>
          </a:p>
        </p:txBody>
      </p:sp>
      <p:sp>
        <p:nvSpPr>
          <p:cNvPr id="137220" name="Номер слайда 3"/>
          <p:cNvSpPr>
            <a:spLocks noGrp="1"/>
          </p:cNvSpPr>
          <p:nvPr>
            <p:ph type="sldNum" sz="quarter" idx="5"/>
          </p:nvPr>
        </p:nvSpPr>
        <p:spPr>
          <a:noFill/>
        </p:spPr>
        <p:txBody>
          <a:bodyPr/>
          <a:lstStyle/>
          <a:p>
            <a:fld id="{BB7FAB2C-4AA9-4B5F-A12D-8D129B45C911}" type="slidenum">
              <a:rPr lang="en-US" smtClean="0">
                <a:solidFill>
                  <a:prstClr val="black"/>
                </a:solidFill>
              </a:rPr>
              <a:pPr/>
              <a:t>10</a:t>
            </a:fld>
            <a:endParaRPr lang="en-US" dirty="0" smtClean="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Образ слайда 1"/>
          <p:cNvSpPr>
            <a:spLocks noGrp="1" noRot="1" noChangeAspect="1" noTextEdit="1"/>
          </p:cNvSpPr>
          <p:nvPr>
            <p:ph type="sldImg"/>
          </p:nvPr>
        </p:nvSpPr>
        <p:spPr>
          <a:ln/>
        </p:spPr>
      </p:sp>
      <p:sp>
        <p:nvSpPr>
          <p:cNvPr id="137219" name="Заметки 2"/>
          <p:cNvSpPr>
            <a:spLocks noGrp="1"/>
          </p:cNvSpPr>
          <p:nvPr>
            <p:ph type="body" idx="1"/>
          </p:nvPr>
        </p:nvSpPr>
        <p:spPr>
          <a:noFill/>
          <a:ln/>
        </p:spPr>
        <p:txBody>
          <a:bodyPr/>
          <a:lstStyle/>
          <a:p>
            <a:endParaRPr lang="ru-RU" dirty="0" smtClean="0"/>
          </a:p>
        </p:txBody>
      </p:sp>
      <p:sp>
        <p:nvSpPr>
          <p:cNvPr id="137220" name="Номер слайда 3"/>
          <p:cNvSpPr>
            <a:spLocks noGrp="1"/>
          </p:cNvSpPr>
          <p:nvPr>
            <p:ph type="sldNum" sz="quarter" idx="5"/>
          </p:nvPr>
        </p:nvSpPr>
        <p:spPr>
          <a:noFill/>
        </p:spPr>
        <p:txBody>
          <a:bodyPr/>
          <a:lstStyle/>
          <a:p>
            <a:fld id="{BB7FAB2C-4AA9-4B5F-A12D-8D129B45C911}" type="slidenum">
              <a:rPr lang="en-US" smtClean="0">
                <a:solidFill>
                  <a:prstClr val="black"/>
                </a:solidFill>
              </a:rPr>
              <a:pPr/>
              <a:t>14</a:t>
            </a:fld>
            <a:endParaRPr lang="en-US" dirty="0" smtClean="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Образ слайда 1"/>
          <p:cNvSpPr>
            <a:spLocks noGrp="1" noRot="1" noChangeAspect="1" noTextEdit="1"/>
          </p:cNvSpPr>
          <p:nvPr>
            <p:ph type="sldImg"/>
          </p:nvPr>
        </p:nvSpPr>
        <p:spPr>
          <a:ln/>
        </p:spPr>
      </p:sp>
      <p:sp>
        <p:nvSpPr>
          <p:cNvPr id="137219" name="Заметки 2"/>
          <p:cNvSpPr>
            <a:spLocks noGrp="1"/>
          </p:cNvSpPr>
          <p:nvPr>
            <p:ph type="body" idx="1"/>
          </p:nvPr>
        </p:nvSpPr>
        <p:spPr>
          <a:noFill/>
          <a:ln/>
        </p:spPr>
        <p:txBody>
          <a:bodyPr/>
          <a:lstStyle/>
          <a:p>
            <a:endParaRPr lang="ru-RU" dirty="0" smtClean="0"/>
          </a:p>
        </p:txBody>
      </p:sp>
      <p:sp>
        <p:nvSpPr>
          <p:cNvPr id="137220" name="Номер слайда 3"/>
          <p:cNvSpPr>
            <a:spLocks noGrp="1"/>
          </p:cNvSpPr>
          <p:nvPr>
            <p:ph type="sldNum" sz="quarter" idx="5"/>
          </p:nvPr>
        </p:nvSpPr>
        <p:spPr>
          <a:noFill/>
        </p:spPr>
        <p:txBody>
          <a:bodyPr/>
          <a:lstStyle/>
          <a:p>
            <a:fld id="{BB7FAB2C-4AA9-4B5F-A12D-8D129B45C911}" type="slidenum">
              <a:rPr lang="en-US" smtClean="0">
                <a:solidFill>
                  <a:prstClr val="black"/>
                </a:solidFill>
              </a:rPr>
              <a:pPr/>
              <a:t>16</a:t>
            </a:fld>
            <a:endParaRPr lang="en-US" dirty="0"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Образ слайда 1"/>
          <p:cNvSpPr>
            <a:spLocks noGrp="1" noRot="1" noChangeAspect="1" noTextEdit="1"/>
          </p:cNvSpPr>
          <p:nvPr>
            <p:ph type="sldImg"/>
          </p:nvPr>
        </p:nvSpPr>
        <p:spPr>
          <a:ln/>
        </p:spPr>
      </p:sp>
      <p:sp>
        <p:nvSpPr>
          <p:cNvPr id="137219" name="Заметки 2"/>
          <p:cNvSpPr>
            <a:spLocks noGrp="1"/>
          </p:cNvSpPr>
          <p:nvPr>
            <p:ph type="body" idx="1"/>
          </p:nvPr>
        </p:nvSpPr>
        <p:spPr>
          <a:noFill/>
          <a:ln/>
        </p:spPr>
        <p:txBody>
          <a:bodyPr/>
          <a:lstStyle/>
          <a:p>
            <a:endParaRPr lang="ru-RU" dirty="0" smtClean="0"/>
          </a:p>
        </p:txBody>
      </p:sp>
      <p:sp>
        <p:nvSpPr>
          <p:cNvPr id="137220" name="Номер слайда 3"/>
          <p:cNvSpPr>
            <a:spLocks noGrp="1"/>
          </p:cNvSpPr>
          <p:nvPr>
            <p:ph type="sldNum" sz="quarter" idx="5"/>
          </p:nvPr>
        </p:nvSpPr>
        <p:spPr>
          <a:noFill/>
        </p:spPr>
        <p:txBody>
          <a:bodyPr/>
          <a:lstStyle/>
          <a:p>
            <a:fld id="{BB7FAB2C-4AA9-4B5F-A12D-8D129B45C911}" type="slidenum">
              <a:rPr lang="en-US" smtClean="0">
                <a:solidFill>
                  <a:prstClr val="black"/>
                </a:solidFill>
              </a:rPr>
              <a:pPr/>
              <a:t>19</a:t>
            </a:fld>
            <a:endParaRPr lang="en-US" dirty="0" smtClean="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Образец заголовка</a:t>
            </a:r>
            <a:endParaRPr lang="ru-RU" dirty="0"/>
          </a:p>
        </p:txBody>
      </p:sp>
      <p:sp>
        <p:nvSpPr>
          <p:cNvPr id="3" name="Содержимое 2"/>
          <p:cNvSpPr>
            <a:spLocks noGrp="1"/>
          </p:cNvSpPr>
          <p:nvPr>
            <p:ph idx="1"/>
          </p:nvPr>
        </p:nvSpPr>
        <p:spPr>
          <a:xfrm>
            <a:off x="1316038" y="1139825"/>
            <a:ext cx="4876800" cy="4114800"/>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381506096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Два объекта">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036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Два объекта">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1240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Два объекта">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03833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Два объекта">
    <p:spTree>
      <p:nvGrpSpPr>
        <p:cNvPr id="1" name=""/>
        <p:cNvGrpSpPr/>
        <p:nvPr/>
      </p:nvGrpSpPr>
      <p:grpSpPr>
        <a:xfrm>
          <a:off x="0" y="0"/>
          <a:ext cx="0" cy="0"/>
          <a:chOff x="0" y="0"/>
          <a:chExt cx="0" cy="0"/>
        </a:xfrm>
      </p:grpSpPr>
    </p:spTree>
    <p:extLst>
      <p:ext uri="{BB962C8B-B14F-4D97-AF65-F5344CB8AC3E}">
        <p14:creationId xmlns:p14="http://schemas.microsoft.com/office/powerpoint/2010/main" val="601341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316038" y="1139825"/>
            <a:ext cx="23622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830638" y="1139825"/>
            <a:ext cx="23622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3202032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extLst>
      <p:ext uri="{BB962C8B-B14F-4D97-AF65-F5344CB8AC3E}">
        <p14:creationId xmlns:p14="http://schemas.microsoft.com/office/powerpoint/2010/main" val="2665928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63794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566738" y="161925"/>
            <a:ext cx="8334375" cy="225425"/>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1316038" y="1139825"/>
            <a:ext cx="2362200" cy="1981200"/>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3830638" y="1139825"/>
            <a:ext cx="2362200" cy="1981200"/>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1316038" y="3273425"/>
            <a:ext cx="2362200" cy="1981200"/>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3830638" y="3273425"/>
            <a:ext cx="2362200" cy="1981200"/>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2247839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566738" y="161925"/>
            <a:ext cx="8334375" cy="5092700"/>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420463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6738" y="161925"/>
            <a:ext cx="8334375" cy="2254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1316038" y="1139825"/>
            <a:ext cx="2362200" cy="4114800"/>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830638" y="1139825"/>
            <a:ext cx="2362200" cy="4114800"/>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2155647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6738" y="161925"/>
            <a:ext cx="8334375" cy="225425"/>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1316038" y="1139825"/>
            <a:ext cx="2362200" cy="4114800"/>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3830638" y="1139825"/>
            <a:ext cx="2362200" cy="1981200"/>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3830638" y="3273425"/>
            <a:ext cx="2362200" cy="1981200"/>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78683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Два объекта">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169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http://bse.sci-lib.com/pictures/17/01/284936008.jpg" TargetMode="Externa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bse.sci-lib.com/pictures/17/01/284936008.jpg"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5" name="Rectangle 4"/>
          <p:cNvSpPr>
            <a:spLocks noGrp="1" noChangeArrowheads="1"/>
          </p:cNvSpPr>
          <p:nvPr>
            <p:ph type="title"/>
          </p:nvPr>
        </p:nvSpPr>
        <p:spPr bwMode="auto">
          <a:xfrm>
            <a:off x="433092" y="1"/>
            <a:ext cx="8334375" cy="387350"/>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ru-RU" dirty="0" smtClean="0"/>
              <a:t>Образец заголовка</a:t>
            </a:r>
            <a:endParaRPr lang="en-US" dirty="0" smtClean="0"/>
          </a:p>
        </p:txBody>
      </p:sp>
      <p:sp>
        <p:nvSpPr>
          <p:cNvPr id="314378" name="Rectangle 10"/>
          <p:cNvSpPr>
            <a:spLocks noChangeArrowheads="1"/>
          </p:cNvSpPr>
          <p:nvPr/>
        </p:nvSpPr>
        <p:spPr bwMode="auto">
          <a:xfrm>
            <a:off x="180975" y="280988"/>
            <a:ext cx="227013" cy="311150"/>
          </a:xfrm>
          <a:prstGeom prst="rect">
            <a:avLst/>
          </a:prstGeom>
          <a:solidFill>
            <a:srgbClr val="CCECFF"/>
          </a:solidFill>
          <a:ln w="9525">
            <a:noFill/>
            <a:miter lim="800000"/>
            <a:headEnd/>
            <a:tailEnd/>
          </a:ln>
          <a:effectLst/>
        </p:spPr>
        <p:txBody>
          <a:bodyPr lIns="0" tIns="46800" rIns="0" anchor="ctr">
            <a:spAutoFit/>
          </a:bodyPr>
          <a:lstStyle/>
          <a:p>
            <a:pPr eaLnBrk="0" fontAlgn="base" hangingPunct="0">
              <a:spcBef>
                <a:spcPct val="0"/>
              </a:spcBef>
              <a:spcAft>
                <a:spcPct val="0"/>
              </a:spcAft>
              <a:defRPr/>
            </a:pPr>
            <a:endParaRPr lang="ru-RU" dirty="0">
              <a:solidFill>
                <a:srgbClr val="000000"/>
              </a:solidFill>
              <a:latin typeface="Arial" pitchFamily="34" charset="0"/>
            </a:endParaRPr>
          </a:p>
        </p:txBody>
      </p:sp>
      <p:sp>
        <p:nvSpPr>
          <p:cNvPr id="314381" name="Line 13"/>
          <p:cNvSpPr>
            <a:spLocks noChangeShapeType="1"/>
          </p:cNvSpPr>
          <p:nvPr/>
        </p:nvSpPr>
        <p:spPr bwMode="auto">
          <a:xfrm>
            <a:off x="112713" y="406400"/>
            <a:ext cx="8742362" cy="0"/>
          </a:xfrm>
          <a:prstGeom prst="line">
            <a:avLst/>
          </a:prstGeom>
          <a:noFill/>
          <a:ln w="19050">
            <a:solidFill>
              <a:srgbClr val="073F89"/>
            </a:solidFill>
            <a:round/>
            <a:headEnd/>
            <a:tailEnd/>
          </a:ln>
          <a:effectLst/>
        </p:spPr>
        <p:txBody>
          <a:bodyPr lIns="0" tIns="46800" rIns="0">
            <a:spAutoFit/>
          </a:bodyPr>
          <a:lstStyle/>
          <a:p>
            <a:pPr eaLnBrk="0" fontAlgn="base" hangingPunct="0">
              <a:spcBef>
                <a:spcPct val="0"/>
              </a:spcBef>
              <a:spcAft>
                <a:spcPct val="0"/>
              </a:spcAft>
              <a:defRPr/>
            </a:pPr>
            <a:endParaRPr lang="ru-RU" dirty="0">
              <a:solidFill>
                <a:srgbClr val="000000"/>
              </a:solidFill>
              <a:latin typeface="Arial" pitchFamily="34" charset="0"/>
            </a:endParaRPr>
          </a:p>
        </p:txBody>
      </p:sp>
      <p:sp>
        <p:nvSpPr>
          <p:cNvPr id="314382" name="Line 14"/>
          <p:cNvSpPr>
            <a:spLocks noChangeShapeType="1"/>
          </p:cNvSpPr>
          <p:nvPr/>
        </p:nvSpPr>
        <p:spPr bwMode="auto">
          <a:xfrm>
            <a:off x="312738" y="125413"/>
            <a:ext cx="0" cy="525462"/>
          </a:xfrm>
          <a:prstGeom prst="line">
            <a:avLst/>
          </a:prstGeom>
          <a:noFill/>
          <a:ln w="19050">
            <a:solidFill>
              <a:srgbClr val="073F89"/>
            </a:solidFill>
            <a:round/>
            <a:headEnd/>
            <a:tailEnd/>
          </a:ln>
          <a:effectLst/>
        </p:spPr>
        <p:txBody>
          <a:bodyPr lIns="0" tIns="46800" rIns="0">
            <a:spAutoFit/>
          </a:bodyPr>
          <a:lstStyle/>
          <a:p>
            <a:pPr eaLnBrk="0" fontAlgn="base" hangingPunct="0">
              <a:spcBef>
                <a:spcPct val="0"/>
              </a:spcBef>
              <a:spcAft>
                <a:spcPct val="0"/>
              </a:spcAft>
              <a:defRPr/>
            </a:pPr>
            <a:endParaRPr lang="ru-RU" dirty="0">
              <a:solidFill>
                <a:srgbClr val="000000"/>
              </a:solidFill>
              <a:latin typeface="Arial" pitchFamily="34" charset="0"/>
            </a:endParaRPr>
          </a:p>
        </p:txBody>
      </p:sp>
      <p:sp>
        <p:nvSpPr>
          <p:cNvPr id="314388" name="Text Box 20"/>
          <p:cNvSpPr txBox="1">
            <a:spLocks noChangeArrowheads="1"/>
          </p:cNvSpPr>
          <p:nvPr/>
        </p:nvSpPr>
        <p:spPr bwMode="auto">
          <a:xfrm>
            <a:off x="663891" y="6506810"/>
            <a:ext cx="8379173" cy="333375"/>
          </a:xfrm>
          <a:prstGeom prst="rect">
            <a:avLst/>
          </a:prstGeom>
          <a:noFill/>
          <a:ln w="9525">
            <a:noFill/>
            <a:miter lim="800000"/>
            <a:headEnd/>
            <a:tailEnd/>
          </a:ln>
        </p:spPr>
        <p:txBody>
          <a:bodyPr lIns="0" tIns="0" rIns="0" bIns="0"/>
          <a:lstStyle/>
          <a:p>
            <a:r>
              <a:rPr lang="en-US" sz="1100" b="1" kern="1200" dirty="0" smtClean="0">
                <a:solidFill>
                  <a:srgbClr val="073F89"/>
                </a:solidFill>
                <a:effectLst/>
                <a:latin typeface="+mn-lt"/>
                <a:ea typeface="+mn-ea"/>
                <a:cs typeface="+mn-cs"/>
              </a:rPr>
              <a:t>COMPUTER SIMULATION</a:t>
            </a:r>
            <a:r>
              <a:rPr lang="en-US" sz="1100" b="0" kern="1200" baseline="0" dirty="0" smtClean="0">
                <a:solidFill>
                  <a:srgbClr val="073F89"/>
                </a:solidFill>
                <a:effectLst/>
                <a:latin typeface="+mn-lt"/>
                <a:ea typeface="+mn-ea"/>
                <a:cs typeface="+mn-cs"/>
              </a:rPr>
              <a:t> </a:t>
            </a:r>
            <a:r>
              <a:rPr lang="en-US" sz="1100" b="1" kern="1200" dirty="0" smtClean="0">
                <a:solidFill>
                  <a:srgbClr val="073F89"/>
                </a:solidFill>
                <a:effectLst/>
                <a:latin typeface="+mn-lt"/>
                <a:ea typeface="+mn-ea"/>
                <a:cs typeface="+mn-cs"/>
              </a:rPr>
              <a:t>IN RAILWAY TRANSPORT: DYNAMICS, STRENGTH, WEAR</a:t>
            </a:r>
            <a:endParaRPr lang="en-US" sz="1100" b="0" kern="1200" baseline="0" dirty="0" smtClean="0">
              <a:solidFill>
                <a:srgbClr val="073F89"/>
              </a:solidFill>
              <a:effectLst/>
              <a:latin typeface="+mn-lt"/>
              <a:ea typeface="+mn-ea"/>
              <a:cs typeface="+mn-cs"/>
            </a:endParaRPr>
          </a:p>
          <a:p>
            <a:r>
              <a:rPr lang="en-US" sz="1100" b="1" kern="1200" dirty="0" smtClean="0">
                <a:solidFill>
                  <a:srgbClr val="073F89"/>
                </a:solidFill>
                <a:effectLst/>
                <a:latin typeface="+mn-lt"/>
                <a:ea typeface="+mn-ea"/>
                <a:cs typeface="+mn-cs"/>
              </a:rPr>
              <a:t>IV scientific and technical workshop</a:t>
            </a:r>
            <a:r>
              <a:rPr lang="en-US" sz="1100" b="0" kern="1200" baseline="0" dirty="0" smtClean="0">
                <a:solidFill>
                  <a:srgbClr val="073F89"/>
                </a:solidFill>
                <a:effectLst/>
                <a:latin typeface="+mn-lt"/>
                <a:ea typeface="+mn-ea"/>
                <a:cs typeface="+mn-cs"/>
              </a:rPr>
              <a:t> </a:t>
            </a:r>
            <a:r>
              <a:rPr lang="en-US" sz="1100" b="1" kern="1200" dirty="0" smtClean="0">
                <a:solidFill>
                  <a:srgbClr val="073F89"/>
                </a:solidFill>
                <a:effectLst/>
                <a:latin typeface="+mn-lt"/>
                <a:ea typeface="+mn-ea"/>
                <a:cs typeface="+mn-cs"/>
              </a:rPr>
              <a:t>Bryansk, Russia, 3-4 April 2018</a:t>
            </a:r>
            <a:endParaRPr lang="en-US" sz="1100" dirty="0">
              <a:solidFill>
                <a:srgbClr val="073F89"/>
              </a:solidFill>
            </a:endParaRPr>
          </a:p>
        </p:txBody>
      </p:sp>
      <p:sp>
        <p:nvSpPr>
          <p:cNvPr id="314393" name="Line 25"/>
          <p:cNvSpPr>
            <a:spLocks noChangeShapeType="1"/>
          </p:cNvSpPr>
          <p:nvPr/>
        </p:nvSpPr>
        <p:spPr bwMode="auto">
          <a:xfrm>
            <a:off x="541338" y="6472238"/>
            <a:ext cx="5811837" cy="0"/>
          </a:xfrm>
          <a:prstGeom prst="line">
            <a:avLst/>
          </a:prstGeom>
          <a:noFill/>
          <a:ln w="19050">
            <a:solidFill>
              <a:srgbClr val="073F89"/>
            </a:solidFill>
            <a:round/>
            <a:headEnd/>
            <a:tailEnd/>
          </a:ln>
          <a:effectLst/>
        </p:spPr>
        <p:txBody>
          <a:bodyPr lIns="0" tIns="46800" rIns="0">
            <a:spAutoFit/>
          </a:bodyPr>
          <a:lstStyle/>
          <a:p>
            <a:pPr eaLnBrk="0" fontAlgn="base" hangingPunct="0">
              <a:spcBef>
                <a:spcPct val="0"/>
              </a:spcBef>
              <a:spcAft>
                <a:spcPct val="0"/>
              </a:spcAft>
              <a:defRPr/>
            </a:pPr>
            <a:endParaRPr lang="ru-RU" dirty="0">
              <a:solidFill>
                <a:srgbClr val="000000"/>
              </a:solidFill>
              <a:latin typeface="Arial" pitchFamily="34" charset="0"/>
            </a:endParaRPr>
          </a:p>
        </p:txBody>
      </p:sp>
      <p:pic>
        <p:nvPicPr>
          <p:cNvPr id="8" name="Рисунок 7" descr="Картинка 9 из 139">
            <a:hlinkClick r:id="rId15" tgtFrame="_blank"/>
          </p:cNvPr>
          <p:cNvPicPr>
            <a:picLocks noChangeAspect="1"/>
          </p:cNvPicPr>
          <p:nvPr userDrawn="1"/>
        </p:nvPicPr>
        <p:blipFill>
          <a:blip r:embed="rId16" r:link="rId17" cstate="print">
            <a:clrChange>
              <a:clrFrom>
                <a:srgbClr val="F1F1F1"/>
              </a:clrFrom>
              <a:clrTo>
                <a:srgbClr val="F1F1F1">
                  <a:alpha val="0"/>
                </a:srgbClr>
              </a:clrTo>
            </a:clrChange>
            <a:extLst>
              <a:ext uri="{28A0092B-C50C-407E-A947-70E740481C1C}">
                <a14:useLocalDpi xmlns:a14="http://schemas.microsoft.com/office/drawing/2010/main" val="0"/>
              </a:ext>
            </a:extLst>
          </a:blip>
          <a:srcRect/>
          <a:stretch>
            <a:fillRect/>
          </a:stretch>
        </p:blipFill>
        <p:spPr bwMode="auto">
          <a:xfrm>
            <a:off x="82659" y="6001073"/>
            <a:ext cx="486225" cy="786760"/>
          </a:xfrm>
          <a:prstGeom prst="rect">
            <a:avLst/>
          </a:prstGeom>
          <a:noFill/>
          <a:ln>
            <a:noFill/>
          </a:ln>
        </p:spPr>
      </p:pic>
    </p:spTree>
    <p:extLst>
      <p:ext uri="{BB962C8B-B14F-4D97-AF65-F5344CB8AC3E}">
        <p14:creationId xmlns:p14="http://schemas.microsoft.com/office/powerpoint/2010/main" val="19514037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l" rtl="0" eaLnBrk="0" fontAlgn="base" hangingPunct="0">
        <a:spcBef>
          <a:spcPct val="0"/>
        </a:spcBef>
        <a:spcAft>
          <a:spcPct val="0"/>
        </a:spcAft>
        <a:defRPr sz="2400" baseline="0">
          <a:solidFill>
            <a:srgbClr val="073F89"/>
          </a:solidFill>
          <a:latin typeface="+mj-lt"/>
          <a:ea typeface="+mj-ea"/>
          <a:cs typeface="+mj-cs"/>
        </a:defRPr>
      </a:lvl1pPr>
      <a:lvl2pPr algn="l" rtl="0" eaLnBrk="0" fontAlgn="base" hangingPunct="0">
        <a:spcBef>
          <a:spcPct val="0"/>
        </a:spcBef>
        <a:spcAft>
          <a:spcPct val="0"/>
        </a:spcAft>
        <a:defRPr sz="1600">
          <a:solidFill>
            <a:srgbClr val="073F89"/>
          </a:solidFill>
          <a:latin typeface="Arial" pitchFamily="34" charset="0"/>
        </a:defRPr>
      </a:lvl2pPr>
      <a:lvl3pPr algn="l" rtl="0" eaLnBrk="0" fontAlgn="base" hangingPunct="0">
        <a:spcBef>
          <a:spcPct val="0"/>
        </a:spcBef>
        <a:spcAft>
          <a:spcPct val="0"/>
        </a:spcAft>
        <a:defRPr sz="1600">
          <a:solidFill>
            <a:srgbClr val="073F89"/>
          </a:solidFill>
          <a:latin typeface="Arial" pitchFamily="34" charset="0"/>
        </a:defRPr>
      </a:lvl3pPr>
      <a:lvl4pPr algn="l" rtl="0" eaLnBrk="0" fontAlgn="base" hangingPunct="0">
        <a:spcBef>
          <a:spcPct val="0"/>
        </a:spcBef>
        <a:spcAft>
          <a:spcPct val="0"/>
        </a:spcAft>
        <a:defRPr sz="1600">
          <a:solidFill>
            <a:srgbClr val="073F89"/>
          </a:solidFill>
          <a:latin typeface="Arial" pitchFamily="34" charset="0"/>
        </a:defRPr>
      </a:lvl4pPr>
      <a:lvl5pPr algn="l" rtl="0" eaLnBrk="0" fontAlgn="base" hangingPunct="0">
        <a:spcBef>
          <a:spcPct val="0"/>
        </a:spcBef>
        <a:spcAft>
          <a:spcPct val="0"/>
        </a:spcAft>
        <a:defRPr sz="1600">
          <a:solidFill>
            <a:srgbClr val="073F89"/>
          </a:solidFill>
          <a:latin typeface="Arial" pitchFamily="34" charset="0"/>
        </a:defRPr>
      </a:lvl5pPr>
      <a:lvl6pPr marL="457200" algn="l" rtl="0" fontAlgn="base">
        <a:spcBef>
          <a:spcPct val="0"/>
        </a:spcBef>
        <a:spcAft>
          <a:spcPct val="0"/>
        </a:spcAft>
        <a:defRPr>
          <a:solidFill>
            <a:srgbClr val="073F89"/>
          </a:solidFill>
          <a:latin typeface="Arial" pitchFamily="34" charset="0"/>
        </a:defRPr>
      </a:lvl6pPr>
      <a:lvl7pPr marL="914400" algn="l" rtl="0" fontAlgn="base">
        <a:spcBef>
          <a:spcPct val="0"/>
        </a:spcBef>
        <a:spcAft>
          <a:spcPct val="0"/>
        </a:spcAft>
        <a:defRPr>
          <a:solidFill>
            <a:srgbClr val="073F89"/>
          </a:solidFill>
          <a:latin typeface="Arial" pitchFamily="34" charset="0"/>
        </a:defRPr>
      </a:lvl7pPr>
      <a:lvl8pPr marL="1371600" algn="l" rtl="0" fontAlgn="base">
        <a:spcBef>
          <a:spcPct val="0"/>
        </a:spcBef>
        <a:spcAft>
          <a:spcPct val="0"/>
        </a:spcAft>
        <a:defRPr>
          <a:solidFill>
            <a:srgbClr val="073F89"/>
          </a:solidFill>
          <a:latin typeface="Arial" pitchFamily="34" charset="0"/>
        </a:defRPr>
      </a:lvl8pPr>
      <a:lvl9pPr marL="1828800" algn="l" rtl="0" fontAlgn="base">
        <a:spcBef>
          <a:spcPct val="0"/>
        </a:spcBef>
        <a:spcAft>
          <a:spcPct val="0"/>
        </a:spcAft>
        <a:defRPr>
          <a:solidFill>
            <a:srgbClr val="073F89"/>
          </a:solidFill>
          <a:latin typeface="Arial" pitchFamily="34" charset="0"/>
        </a:defRPr>
      </a:lvl9pPr>
    </p:titleStyle>
    <p:bodyStyle>
      <a:lvl1pPr marL="342900" indent="-342900" algn="l" rtl="0" eaLnBrk="0" fontAlgn="base" hangingPunct="0">
        <a:spcBef>
          <a:spcPct val="20000"/>
        </a:spcBef>
        <a:spcAft>
          <a:spcPct val="0"/>
        </a:spcAft>
        <a:buClr>
          <a:srgbClr val="073F89"/>
        </a:buClr>
        <a:buFont typeface="Wingdings" pitchFamily="2" charset="2"/>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073F89"/>
        </a:buClr>
        <a:buChar char="•"/>
        <a:defRPr sz="20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4.xml"/><Relationship Id="rId4" Type="http://schemas.openxmlformats.org/officeDocument/2006/relationships/hyperlink" Target="mailto:rodikov@umlab.ru"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4.xml"/><Relationship Id="rId4" Type="http://schemas.openxmlformats.org/officeDocument/2006/relationships/hyperlink" Target="mailto:rodikov@umlab.r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0.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1983" y="3000994"/>
            <a:ext cx="9207970" cy="830997"/>
          </a:xfrm>
          <a:prstGeom prst="rect">
            <a:avLst/>
          </a:prstGeom>
          <a:noFill/>
        </p:spPr>
        <p:txBody>
          <a:bodyPr wrap="none" rtlCol="0">
            <a:spAutoFit/>
          </a:bodyPr>
          <a:lstStyle/>
          <a:p>
            <a:pPr algn="ctr"/>
            <a:r>
              <a:rPr lang="en-US" sz="2400" b="1" dirty="0">
                <a:solidFill>
                  <a:srgbClr val="000099"/>
                </a:solidFill>
                <a:latin typeface="+mj-lt"/>
              </a:rPr>
              <a:t>Predicting wear of railway wheel profiles in program package </a:t>
            </a:r>
            <a:endParaRPr lang="en-US" sz="2400" b="1" dirty="0" smtClean="0">
              <a:solidFill>
                <a:srgbClr val="000099"/>
              </a:solidFill>
              <a:latin typeface="+mj-lt"/>
            </a:endParaRPr>
          </a:p>
          <a:p>
            <a:pPr algn="ctr"/>
            <a:r>
              <a:rPr lang="en-US" sz="2400" b="1" dirty="0" smtClean="0">
                <a:solidFill>
                  <a:srgbClr val="000099"/>
                </a:solidFill>
                <a:latin typeface="+mj-lt"/>
              </a:rPr>
              <a:t>"</a:t>
            </a:r>
            <a:r>
              <a:rPr lang="en-US" sz="2400" b="1" dirty="0">
                <a:solidFill>
                  <a:srgbClr val="000099"/>
                </a:solidFill>
                <a:latin typeface="+mj-lt"/>
              </a:rPr>
              <a:t>Universal Mechanism": </a:t>
            </a:r>
            <a:r>
              <a:rPr lang="en-US" sz="2400" b="1" dirty="0" smtClean="0">
                <a:solidFill>
                  <a:srgbClr val="000099"/>
                </a:solidFill>
                <a:latin typeface="+mj-lt"/>
              </a:rPr>
              <a:t>methods </a:t>
            </a:r>
            <a:r>
              <a:rPr lang="en-US" sz="2400" b="1" dirty="0">
                <a:solidFill>
                  <a:srgbClr val="000099"/>
                </a:solidFill>
                <a:latin typeface="+mj-lt"/>
              </a:rPr>
              <a:t>and approaches</a:t>
            </a:r>
            <a:endParaRPr lang="ru-RU" sz="2400" b="1" dirty="0">
              <a:solidFill>
                <a:srgbClr val="000099"/>
              </a:solidFill>
              <a:latin typeface="+mj-lt"/>
            </a:endParaRPr>
          </a:p>
        </p:txBody>
      </p:sp>
      <p:pic>
        <p:nvPicPr>
          <p:cNvPr id="7" name="Рисунок 8" descr="Z:\TEXTS\UM\Дизайн 5.0\logo\umid.jpg"/>
          <p:cNvPicPr>
            <a:picLocks noChangeAspect="1" noChangeArrowheads="1"/>
          </p:cNvPicPr>
          <p:nvPr/>
        </p:nvPicPr>
        <p:blipFill>
          <a:blip r:embed="rId2"/>
          <a:srcRect/>
          <a:stretch>
            <a:fillRect/>
          </a:stretch>
        </p:blipFill>
        <p:spPr bwMode="auto">
          <a:xfrm>
            <a:off x="3527884" y="1160748"/>
            <a:ext cx="2350045" cy="1135767"/>
          </a:xfrm>
          <a:prstGeom prst="rect">
            <a:avLst/>
          </a:prstGeom>
          <a:noFill/>
          <a:ln w="9525">
            <a:noFill/>
            <a:miter lim="800000"/>
            <a:headEnd/>
            <a:tailEnd/>
          </a:ln>
        </p:spPr>
      </p:pic>
      <p:cxnSp>
        <p:nvCxnSpPr>
          <p:cNvPr id="8" name="Прямая соединительная линия 7"/>
          <p:cNvCxnSpPr/>
          <p:nvPr/>
        </p:nvCxnSpPr>
        <p:spPr>
          <a:xfrm>
            <a:off x="67800" y="3897052"/>
            <a:ext cx="9000000"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67800" y="2924944"/>
            <a:ext cx="9000000"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Прямоугольник 1"/>
          <p:cNvSpPr/>
          <p:nvPr/>
        </p:nvSpPr>
        <p:spPr>
          <a:xfrm>
            <a:off x="2583256" y="4020712"/>
            <a:ext cx="4132606" cy="369332"/>
          </a:xfrm>
          <a:prstGeom prst="rect">
            <a:avLst/>
          </a:prstGeom>
        </p:spPr>
        <p:txBody>
          <a:bodyPr wrap="none">
            <a:spAutoFit/>
          </a:bodyPr>
          <a:lstStyle/>
          <a:p>
            <a:r>
              <a:rPr lang="en-US" b="1" dirty="0"/>
              <a:t>Alexander </a:t>
            </a:r>
            <a:r>
              <a:rPr lang="en-US" b="1" dirty="0" err="1" smtClean="0"/>
              <a:t>Rodikov</a:t>
            </a:r>
            <a:r>
              <a:rPr lang="en-US" b="1" dirty="0" smtClean="0"/>
              <a:t>,    Dmitry </a:t>
            </a:r>
            <a:r>
              <a:rPr lang="en-US" b="1" dirty="0" err="1" smtClean="0"/>
              <a:t>Pogorelov</a:t>
            </a:r>
            <a:endParaRPr lang="ru-RU" dirty="0"/>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7539" y="4100057"/>
            <a:ext cx="190476" cy="152381"/>
          </a:xfrm>
          <a:prstGeom prst="rect">
            <a:avLst/>
          </a:prstGeom>
        </p:spPr>
      </p:pic>
      <p:pic>
        <p:nvPicPr>
          <p:cNvPr id="10" name="Рисунок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1659" y="4439351"/>
            <a:ext cx="190476" cy="152381"/>
          </a:xfrm>
          <a:prstGeom prst="rect">
            <a:avLst/>
          </a:prstGeom>
        </p:spPr>
      </p:pic>
      <p:sp>
        <p:nvSpPr>
          <p:cNvPr id="4" name="Прямоугольник 3"/>
          <p:cNvSpPr/>
          <p:nvPr/>
        </p:nvSpPr>
        <p:spPr>
          <a:xfrm>
            <a:off x="3525005" y="4373029"/>
            <a:ext cx="2081660" cy="369332"/>
          </a:xfrm>
          <a:prstGeom prst="rect">
            <a:avLst/>
          </a:prstGeom>
        </p:spPr>
        <p:txBody>
          <a:bodyPr wrap="none">
            <a:spAutoFit/>
          </a:bodyPr>
          <a:lstStyle/>
          <a:p>
            <a:r>
              <a:rPr lang="en-US" b="1" dirty="0" smtClean="0">
                <a:hlinkClick r:id="rId4"/>
              </a:rPr>
              <a:t>rodikov@umlab.ru</a:t>
            </a:r>
            <a:endParaRPr lang="ru-RU" dirty="0"/>
          </a:p>
        </p:txBody>
      </p:sp>
    </p:spTree>
    <p:extLst>
      <p:ext uri="{BB962C8B-B14F-4D97-AF65-F5344CB8AC3E}">
        <p14:creationId xmlns:p14="http://schemas.microsoft.com/office/powerpoint/2010/main" val="3838985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idx="1"/>
          </p:nvPr>
        </p:nvSpPr>
        <p:spPr bwMode="auto">
          <a:xfrm>
            <a:off x="323528" y="548680"/>
            <a:ext cx="8456613" cy="5792788"/>
          </a:xfrm>
          <a:no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140000"/>
              </a:lnSpc>
              <a:buFont typeface="Wingdings" pitchFamily="2" charset="2"/>
              <a:buChar char="è"/>
            </a:pPr>
            <a:r>
              <a:rPr lang="en-US" sz="2000" dirty="0">
                <a:solidFill>
                  <a:srgbClr val="073F89"/>
                </a:solidFill>
              </a:rPr>
              <a:t>P</a:t>
            </a:r>
            <a:r>
              <a:rPr lang="en-US" sz="2000" dirty="0" smtClean="0">
                <a:solidFill>
                  <a:srgbClr val="073F89"/>
                </a:solidFill>
              </a:rPr>
              <a:t>arallel </a:t>
            </a:r>
            <a:r>
              <a:rPr lang="en-US" sz="2000" dirty="0">
                <a:solidFill>
                  <a:srgbClr val="073F89"/>
                </a:solidFill>
              </a:rPr>
              <a:t>discrete approach to wear </a:t>
            </a:r>
            <a:r>
              <a:rPr lang="en-US" sz="2000" dirty="0" smtClean="0">
                <a:solidFill>
                  <a:srgbClr val="073F89"/>
                </a:solidFill>
              </a:rPr>
              <a:t>modeling</a:t>
            </a:r>
          </a:p>
          <a:p>
            <a:pPr eaLnBrk="1" hangingPunct="1">
              <a:lnSpc>
                <a:spcPct val="140000"/>
              </a:lnSpc>
              <a:buFont typeface="Wingdings" pitchFamily="2" charset="2"/>
              <a:buChar char="è"/>
            </a:pPr>
            <a:r>
              <a:rPr lang="en-US" sz="2000" dirty="0">
                <a:solidFill>
                  <a:srgbClr val="073F89"/>
                </a:solidFill>
              </a:rPr>
              <a:t>Wheel/rail contact models for wear </a:t>
            </a:r>
            <a:r>
              <a:rPr lang="en-US" sz="2000" dirty="0" smtClean="0">
                <a:solidFill>
                  <a:srgbClr val="073F89"/>
                </a:solidFill>
              </a:rPr>
              <a:t>simulation</a:t>
            </a:r>
          </a:p>
          <a:p>
            <a:pPr eaLnBrk="1" hangingPunct="1">
              <a:lnSpc>
                <a:spcPct val="140000"/>
              </a:lnSpc>
              <a:buFont typeface="Wingdings" pitchFamily="2" charset="2"/>
              <a:buChar char="è"/>
            </a:pPr>
            <a:r>
              <a:rPr lang="en-US" sz="2000" dirty="0">
                <a:solidFill>
                  <a:srgbClr val="073F89"/>
                </a:solidFill>
              </a:rPr>
              <a:t>Wear models</a:t>
            </a:r>
            <a:endParaRPr lang="en-US" sz="2000" dirty="0" smtClean="0">
              <a:solidFill>
                <a:srgbClr val="073F89"/>
              </a:solidFill>
            </a:endParaRPr>
          </a:p>
          <a:p>
            <a:pPr eaLnBrk="1" hangingPunct="1">
              <a:lnSpc>
                <a:spcPct val="140000"/>
              </a:lnSpc>
              <a:buClr>
                <a:srgbClr val="FF0000"/>
              </a:buClr>
              <a:buFont typeface="Wingdings" pitchFamily="2" charset="2"/>
              <a:buChar char="è"/>
            </a:pPr>
            <a:r>
              <a:rPr lang="en-US" sz="2000" dirty="0">
                <a:solidFill>
                  <a:srgbClr val="073F89"/>
                </a:solidFill>
              </a:rPr>
              <a:t>P</a:t>
            </a:r>
            <a:r>
              <a:rPr lang="en-US" sz="2000" dirty="0" smtClean="0">
                <a:solidFill>
                  <a:srgbClr val="073F89"/>
                </a:solidFill>
              </a:rPr>
              <a:t>rofile-updating procedure</a:t>
            </a:r>
          </a:p>
          <a:p>
            <a:pPr eaLnBrk="1" hangingPunct="1">
              <a:lnSpc>
                <a:spcPct val="140000"/>
              </a:lnSpc>
              <a:buFont typeface="Wingdings" pitchFamily="2" charset="2"/>
              <a:buChar char="è"/>
            </a:pPr>
            <a:r>
              <a:rPr lang="en-US" sz="2000" b="1" dirty="0">
                <a:solidFill>
                  <a:srgbClr val="073F89"/>
                </a:solidFill>
              </a:rPr>
              <a:t>UM Loco/Wheel Profile Wear Evolution</a:t>
            </a:r>
            <a:r>
              <a:rPr lang="en-US" sz="2000" dirty="0">
                <a:solidFill>
                  <a:srgbClr val="073F89"/>
                </a:solidFill>
              </a:rPr>
              <a:t> tool</a:t>
            </a:r>
            <a:endParaRPr lang="en-US" sz="2000" dirty="0" smtClean="0">
              <a:solidFill>
                <a:srgbClr val="073F89"/>
              </a:solidFill>
            </a:endParaRPr>
          </a:p>
          <a:p>
            <a:pPr eaLnBrk="1" hangingPunct="1">
              <a:lnSpc>
                <a:spcPct val="140000"/>
              </a:lnSpc>
              <a:buFont typeface="Wingdings" pitchFamily="2" charset="2"/>
              <a:buChar char="è"/>
            </a:pPr>
            <a:r>
              <a:rPr lang="en-US" sz="2000" dirty="0" smtClean="0">
                <a:solidFill>
                  <a:srgbClr val="073F89"/>
                </a:solidFill>
              </a:rPr>
              <a:t>Example</a:t>
            </a:r>
          </a:p>
          <a:p>
            <a:pPr eaLnBrk="1" hangingPunct="1">
              <a:lnSpc>
                <a:spcPct val="140000"/>
              </a:lnSpc>
              <a:buFont typeface="Wingdings" pitchFamily="2" charset="2"/>
              <a:buChar char="è"/>
            </a:pPr>
            <a:r>
              <a:rPr lang="en-US" sz="2000" dirty="0" smtClean="0">
                <a:solidFill>
                  <a:srgbClr val="073F89"/>
                </a:solidFill>
              </a:rPr>
              <a:t>Future work</a:t>
            </a:r>
          </a:p>
          <a:p>
            <a:pPr marL="457200" lvl="1" indent="0" eaLnBrk="1" hangingPunct="1">
              <a:lnSpc>
                <a:spcPct val="140000"/>
              </a:lnSpc>
              <a:buNone/>
            </a:pPr>
            <a:endParaRPr lang="en-US" dirty="0" smtClean="0">
              <a:solidFill>
                <a:srgbClr val="073F89"/>
              </a:solidFill>
            </a:endParaRPr>
          </a:p>
        </p:txBody>
      </p:sp>
      <p:sp>
        <p:nvSpPr>
          <p:cNvPr id="2" name="Заголовок 1"/>
          <p:cNvSpPr>
            <a:spLocks noGrp="1"/>
          </p:cNvSpPr>
          <p:nvPr>
            <p:ph type="title"/>
          </p:nvPr>
        </p:nvSpPr>
        <p:spPr/>
        <p:txBody>
          <a:bodyPr/>
          <a:lstStyle/>
          <a:p>
            <a:r>
              <a:rPr lang="en-US" dirty="0" smtClean="0"/>
              <a:t>Contents</a:t>
            </a:r>
            <a:endParaRPr lang="ru-RU" dirty="0"/>
          </a:p>
        </p:txBody>
      </p:sp>
    </p:spTree>
    <p:extLst>
      <p:ext uri="{BB962C8B-B14F-4D97-AF65-F5344CB8AC3E}">
        <p14:creationId xmlns:p14="http://schemas.microsoft.com/office/powerpoint/2010/main" val="410351609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en-US" dirty="0"/>
              <a:t>Profile-updating procedure</a:t>
            </a:r>
            <a:endParaRPr lang="ru-RU" dirty="0"/>
          </a:p>
        </p:txBody>
      </p:sp>
      <p:sp>
        <p:nvSpPr>
          <p:cNvPr id="14" name="Text Box 28"/>
          <p:cNvSpPr txBox="1">
            <a:spLocks noChangeArrowheads="1"/>
          </p:cNvSpPr>
          <p:nvPr/>
        </p:nvSpPr>
        <p:spPr bwMode="auto">
          <a:xfrm>
            <a:off x="8751888" y="0"/>
            <a:ext cx="392112" cy="5286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800" dirty="0">
                <a:latin typeface="Cambria Math" pitchFamily="18" charset="0"/>
                <a:ea typeface="Cambria Math" pitchFamily="18" charset="0"/>
              </a:rPr>
              <a:t>6</a:t>
            </a:r>
            <a:endParaRPr lang="ru-RU" sz="2800" b="0" dirty="0">
              <a:latin typeface="Cambria Math" pitchFamily="18" charset="0"/>
              <a:ea typeface="Cambria Math"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331" y="1037558"/>
            <a:ext cx="1714739" cy="4944165"/>
          </a:xfrm>
          <a:prstGeom prst="rect">
            <a:avLst/>
          </a:prstGeom>
        </p:spPr>
      </p:pic>
      <p:cxnSp>
        <p:nvCxnSpPr>
          <p:cNvPr id="10" name="Прямая соединительная линия 9"/>
          <p:cNvCxnSpPr/>
          <p:nvPr/>
        </p:nvCxnSpPr>
        <p:spPr bwMode="auto">
          <a:xfrm flipH="1" flipV="1">
            <a:off x="1098597" y="4751111"/>
            <a:ext cx="69569" cy="128048"/>
          </a:xfrm>
          <a:prstGeom prst="line">
            <a:avLst/>
          </a:prstGeom>
          <a:solidFill>
            <a:schemeClr val="accent1"/>
          </a:solidFill>
          <a:ln w="15875" cap="flat" cmpd="sng" algn="ctr">
            <a:solidFill>
              <a:schemeClr val="tx1"/>
            </a:solidFill>
            <a:prstDash val="solid"/>
            <a:round/>
            <a:headEnd type="none" w="med" len="med"/>
            <a:tailEnd type="none" w="med" len="med"/>
          </a:ln>
          <a:effectLst/>
        </p:spPr>
      </p:cxnSp>
      <p:cxnSp>
        <p:nvCxnSpPr>
          <p:cNvPr id="15" name="Прямая соединительная линия 14"/>
          <p:cNvCxnSpPr/>
          <p:nvPr/>
        </p:nvCxnSpPr>
        <p:spPr bwMode="auto">
          <a:xfrm flipH="1" flipV="1">
            <a:off x="1252958" y="4655861"/>
            <a:ext cx="69569" cy="128048"/>
          </a:xfrm>
          <a:prstGeom prst="line">
            <a:avLst/>
          </a:prstGeom>
          <a:solidFill>
            <a:schemeClr val="accent1"/>
          </a:solidFill>
          <a:ln w="15875" cap="flat" cmpd="sng" algn="ctr">
            <a:solidFill>
              <a:schemeClr val="tx1"/>
            </a:solidFill>
            <a:prstDash val="solid"/>
            <a:round/>
            <a:headEnd type="none" w="med" len="med"/>
            <a:tailEnd type="none" w="med" len="med"/>
          </a:ln>
          <a:effectLst/>
        </p:spPr>
      </p:cxnSp>
      <p:sp>
        <p:nvSpPr>
          <p:cNvPr id="26" name="TextBox 25"/>
          <p:cNvSpPr txBox="1"/>
          <p:nvPr/>
        </p:nvSpPr>
        <p:spPr>
          <a:xfrm>
            <a:off x="1215652" y="4847767"/>
            <a:ext cx="984629" cy="307777"/>
          </a:xfrm>
          <a:prstGeom prst="rect">
            <a:avLst/>
          </a:prstGeom>
          <a:solidFill>
            <a:schemeClr val="bg1"/>
          </a:solidFill>
          <a:ln w="12700">
            <a:solidFill>
              <a:schemeClr val="tx1"/>
            </a:solidFill>
          </a:ln>
        </p:spPr>
        <p:txBody>
          <a:bodyPr wrap="none" rtlCol="0">
            <a:spAutoFit/>
          </a:bodyPr>
          <a:lstStyle/>
          <a:p>
            <a:r>
              <a:rPr lang="en-US" sz="1400" dirty="0" smtClean="0"/>
              <a:t>Wear mask</a:t>
            </a:r>
            <a:endParaRPr lang="ru-RU" sz="1400" dirty="0"/>
          </a:p>
        </p:txBody>
      </p:sp>
      <p:cxnSp>
        <p:nvCxnSpPr>
          <p:cNvPr id="34" name="Прямая соединительная линия 33"/>
          <p:cNvCxnSpPr/>
          <p:nvPr/>
        </p:nvCxnSpPr>
        <p:spPr bwMode="auto">
          <a:xfrm>
            <a:off x="368593" y="5825682"/>
            <a:ext cx="0" cy="612068"/>
          </a:xfrm>
          <a:prstGeom prst="line">
            <a:avLst/>
          </a:prstGeom>
          <a:solidFill>
            <a:schemeClr val="accent1"/>
          </a:solidFill>
          <a:ln w="19050" cap="flat" cmpd="sng" algn="ctr">
            <a:solidFill>
              <a:srgbClr val="073F89"/>
            </a:solidFill>
            <a:prstDash val="solid"/>
            <a:round/>
            <a:headEnd type="none" w="med" len="med"/>
            <a:tailEnd type="none" w="med" len="med"/>
          </a:ln>
          <a:effectLst/>
        </p:spPr>
      </p:cxnSp>
      <p:cxnSp>
        <p:nvCxnSpPr>
          <p:cNvPr id="35" name="Прямая со стрелкой 34"/>
          <p:cNvCxnSpPr/>
          <p:nvPr/>
        </p:nvCxnSpPr>
        <p:spPr bwMode="auto">
          <a:xfrm>
            <a:off x="368593" y="6352730"/>
            <a:ext cx="2068215" cy="0"/>
          </a:xfrm>
          <a:prstGeom prst="straightConnector1">
            <a:avLst/>
          </a:prstGeom>
          <a:solidFill>
            <a:schemeClr val="accent1"/>
          </a:solidFill>
          <a:ln w="19050" cap="flat" cmpd="sng" algn="ctr">
            <a:solidFill>
              <a:srgbClr val="073F89"/>
            </a:solidFill>
            <a:prstDash val="solid"/>
            <a:round/>
            <a:headEnd type="arrow" w="med" len="med"/>
            <a:tailEnd type="arrow"/>
          </a:ln>
          <a:effectLst/>
        </p:spPr>
      </p:cxnSp>
      <p:cxnSp>
        <p:nvCxnSpPr>
          <p:cNvPr id="36" name="Прямая соединительная линия 35"/>
          <p:cNvCxnSpPr/>
          <p:nvPr/>
        </p:nvCxnSpPr>
        <p:spPr bwMode="auto">
          <a:xfrm>
            <a:off x="2436808" y="5825682"/>
            <a:ext cx="0" cy="612068"/>
          </a:xfrm>
          <a:prstGeom prst="line">
            <a:avLst/>
          </a:prstGeom>
          <a:solidFill>
            <a:schemeClr val="accent1"/>
          </a:solidFill>
          <a:ln w="19050" cap="flat" cmpd="sng" algn="ctr">
            <a:solidFill>
              <a:srgbClr val="073F89"/>
            </a:solidFill>
            <a:prstDash val="solid"/>
            <a:round/>
            <a:headEnd type="none" w="med" len="med"/>
            <a:tailEnd type="none" w="med" len="med"/>
          </a:ln>
          <a:effectLst/>
        </p:spPr>
      </p:cxnSp>
      <p:sp>
        <p:nvSpPr>
          <p:cNvPr id="38" name="TextBox 37"/>
          <p:cNvSpPr txBox="1"/>
          <p:nvPr/>
        </p:nvSpPr>
        <p:spPr>
          <a:xfrm>
            <a:off x="531683" y="5993354"/>
            <a:ext cx="1710725" cy="369332"/>
          </a:xfrm>
          <a:prstGeom prst="rect">
            <a:avLst/>
          </a:prstGeom>
          <a:noFill/>
        </p:spPr>
        <p:txBody>
          <a:bodyPr wrap="none" rtlCol="0">
            <a:spAutoFit/>
          </a:bodyPr>
          <a:lstStyle/>
          <a:p>
            <a:pPr algn="ctr"/>
            <a:r>
              <a:rPr lang="en-US" dirty="0"/>
              <a:t>before wear step</a:t>
            </a:r>
            <a:endParaRPr lang="ru-RU" dirty="0"/>
          </a:p>
        </p:txBody>
      </p:sp>
      <p:pic>
        <p:nvPicPr>
          <p:cNvPr id="39" name="Рисунок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5399507" y="2647082"/>
            <a:ext cx="4961905" cy="1742857"/>
          </a:xfrm>
          <a:prstGeom prst="rect">
            <a:avLst/>
          </a:prstGeom>
        </p:spPr>
      </p:pic>
      <p:cxnSp>
        <p:nvCxnSpPr>
          <p:cNvPr id="41" name="Прямая соединительная линия 40"/>
          <p:cNvCxnSpPr/>
          <p:nvPr/>
        </p:nvCxnSpPr>
        <p:spPr bwMode="auto">
          <a:xfrm>
            <a:off x="6864643" y="5825682"/>
            <a:ext cx="0" cy="612068"/>
          </a:xfrm>
          <a:prstGeom prst="line">
            <a:avLst/>
          </a:prstGeom>
          <a:solidFill>
            <a:schemeClr val="accent1"/>
          </a:solidFill>
          <a:ln w="19050" cap="flat" cmpd="sng" algn="ctr">
            <a:solidFill>
              <a:srgbClr val="073F89"/>
            </a:solidFill>
            <a:prstDash val="solid"/>
            <a:round/>
            <a:headEnd type="none" w="med" len="med"/>
            <a:tailEnd type="none" w="med" len="med"/>
          </a:ln>
          <a:effectLst/>
        </p:spPr>
      </p:cxnSp>
      <p:cxnSp>
        <p:nvCxnSpPr>
          <p:cNvPr id="42" name="Прямая со стрелкой 41"/>
          <p:cNvCxnSpPr/>
          <p:nvPr/>
        </p:nvCxnSpPr>
        <p:spPr bwMode="auto">
          <a:xfrm>
            <a:off x="6864643" y="6352730"/>
            <a:ext cx="2068215" cy="0"/>
          </a:xfrm>
          <a:prstGeom prst="straightConnector1">
            <a:avLst/>
          </a:prstGeom>
          <a:solidFill>
            <a:schemeClr val="accent1"/>
          </a:solidFill>
          <a:ln w="19050" cap="flat" cmpd="sng" algn="ctr">
            <a:solidFill>
              <a:srgbClr val="073F89"/>
            </a:solidFill>
            <a:prstDash val="solid"/>
            <a:round/>
            <a:headEnd type="arrow" w="med" len="med"/>
            <a:tailEnd type="arrow"/>
          </a:ln>
          <a:effectLst/>
        </p:spPr>
      </p:cxnSp>
      <p:cxnSp>
        <p:nvCxnSpPr>
          <p:cNvPr id="43" name="Прямая соединительная линия 42"/>
          <p:cNvCxnSpPr/>
          <p:nvPr/>
        </p:nvCxnSpPr>
        <p:spPr bwMode="auto">
          <a:xfrm>
            <a:off x="8932858" y="5825682"/>
            <a:ext cx="0" cy="612068"/>
          </a:xfrm>
          <a:prstGeom prst="line">
            <a:avLst/>
          </a:prstGeom>
          <a:solidFill>
            <a:schemeClr val="accent1"/>
          </a:solidFill>
          <a:ln w="19050" cap="flat" cmpd="sng" algn="ctr">
            <a:solidFill>
              <a:srgbClr val="073F89"/>
            </a:solidFill>
            <a:prstDash val="solid"/>
            <a:round/>
            <a:headEnd type="none" w="med" len="med"/>
            <a:tailEnd type="none" w="med" len="med"/>
          </a:ln>
          <a:effectLst/>
        </p:spPr>
      </p:cxnSp>
      <p:sp>
        <p:nvSpPr>
          <p:cNvPr id="44" name="TextBox 43"/>
          <p:cNvSpPr txBox="1"/>
          <p:nvPr/>
        </p:nvSpPr>
        <p:spPr>
          <a:xfrm>
            <a:off x="7111090" y="5993354"/>
            <a:ext cx="1544012" cy="369332"/>
          </a:xfrm>
          <a:prstGeom prst="rect">
            <a:avLst/>
          </a:prstGeom>
          <a:noFill/>
        </p:spPr>
        <p:txBody>
          <a:bodyPr wrap="none" rtlCol="0">
            <a:spAutoFit/>
          </a:bodyPr>
          <a:lstStyle/>
          <a:p>
            <a:pPr algn="ctr"/>
            <a:r>
              <a:rPr lang="en-US" dirty="0" smtClean="0"/>
              <a:t>after </a:t>
            </a:r>
            <a:r>
              <a:rPr lang="en-US" dirty="0"/>
              <a:t>wear step</a:t>
            </a:r>
            <a:endParaRPr lang="ru-RU" dirty="0"/>
          </a:p>
        </p:txBody>
      </p:sp>
      <p:pic>
        <p:nvPicPr>
          <p:cNvPr id="54" name="Рисунок 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46147" y="1240632"/>
            <a:ext cx="3609155" cy="4500000"/>
          </a:xfrm>
          <a:prstGeom prst="rect">
            <a:avLst/>
          </a:prstGeom>
        </p:spPr>
      </p:pic>
      <p:cxnSp>
        <p:nvCxnSpPr>
          <p:cNvPr id="57" name="Прямая со стрелкой 56"/>
          <p:cNvCxnSpPr/>
          <p:nvPr/>
        </p:nvCxnSpPr>
        <p:spPr bwMode="auto">
          <a:xfrm>
            <a:off x="2436808" y="6351282"/>
            <a:ext cx="4427835" cy="0"/>
          </a:xfrm>
          <a:prstGeom prst="straightConnector1">
            <a:avLst/>
          </a:prstGeom>
          <a:solidFill>
            <a:schemeClr val="accent1"/>
          </a:solidFill>
          <a:ln w="19050" cap="flat" cmpd="sng" algn="ctr">
            <a:solidFill>
              <a:srgbClr val="073F89"/>
            </a:solidFill>
            <a:prstDash val="solid"/>
            <a:round/>
            <a:headEnd type="arrow" w="med" len="med"/>
            <a:tailEnd type="arrow"/>
          </a:ln>
          <a:effectLst/>
        </p:spPr>
      </p:cxnSp>
      <p:sp>
        <p:nvSpPr>
          <p:cNvPr id="59" name="TextBox 58"/>
          <p:cNvSpPr txBox="1"/>
          <p:nvPr/>
        </p:nvSpPr>
        <p:spPr>
          <a:xfrm>
            <a:off x="4125389" y="5994882"/>
            <a:ext cx="1063112" cy="369332"/>
          </a:xfrm>
          <a:prstGeom prst="rect">
            <a:avLst/>
          </a:prstGeom>
          <a:noFill/>
        </p:spPr>
        <p:txBody>
          <a:bodyPr wrap="none" rtlCol="0">
            <a:spAutoFit/>
          </a:bodyPr>
          <a:lstStyle/>
          <a:p>
            <a:pPr algn="ctr"/>
            <a:r>
              <a:rPr lang="en-US" dirty="0" smtClean="0"/>
              <a:t>wear </a:t>
            </a:r>
            <a:r>
              <a:rPr lang="en-US" dirty="0"/>
              <a:t>step</a:t>
            </a:r>
            <a:endParaRPr lang="ru-RU" dirty="0"/>
          </a:p>
        </p:txBody>
      </p:sp>
      <p:sp>
        <p:nvSpPr>
          <p:cNvPr id="21" name="Овал 20"/>
          <p:cNvSpPr/>
          <p:nvPr/>
        </p:nvSpPr>
        <p:spPr>
          <a:xfrm>
            <a:off x="468000" y="504000"/>
            <a:ext cx="360000" cy="360000"/>
          </a:xfrm>
          <a:prstGeom prst="ellipse">
            <a:avLst/>
          </a:prstGeom>
          <a:solidFill>
            <a:schemeClr val="bg1"/>
          </a:solid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1</a:t>
            </a:r>
            <a:endParaRPr lang="ru-RU" dirty="0">
              <a:solidFill>
                <a:schemeClr val="tx1"/>
              </a:solidFill>
            </a:endParaRPr>
          </a:p>
        </p:txBody>
      </p:sp>
      <p:sp>
        <p:nvSpPr>
          <p:cNvPr id="2" name="TextBox 1"/>
          <p:cNvSpPr txBox="1"/>
          <p:nvPr/>
        </p:nvSpPr>
        <p:spPr>
          <a:xfrm>
            <a:off x="874143" y="499334"/>
            <a:ext cx="6596678" cy="369332"/>
          </a:xfrm>
          <a:prstGeom prst="rect">
            <a:avLst/>
          </a:prstGeom>
          <a:noFill/>
        </p:spPr>
        <p:txBody>
          <a:bodyPr wrap="none" rtlCol="0">
            <a:spAutoFit/>
          </a:bodyPr>
          <a:lstStyle/>
          <a:p>
            <a:r>
              <a:rPr lang="en-US" dirty="0"/>
              <a:t>Accumulation of volume wear for every separate wheel of a </a:t>
            </a:r>
            <a:r>
              <a:rPr lang="en-US" dirty="0" err="1"/>
              <a:t>wheelset</a:t>
            </a:r>
            <a:endParaRPr lang="ru-RU" dirty="0"/>
          </a:p>
        </p:txBody>
      </p:sp>
      <p:sp>
        <p:nvSpPr>
          <p:cNvPr id="23" name="TextBox 22"/>
          <p:cNvSpPr txBox="1"/>
          <p:nvPr/>
        </p:nvSpPr>
        <p:spPr>
          <a:xfrm>
            <a:off x="7106750" y="4879159"/>
            <a:ext cx="1584000" cy="738664"/>
          </a:xfrm>
          <a:prstGeom prst="rect">
            <a:avLst/>
          </a:prstGeom>
          <a:solidFill>
            <a:schemeClr val="bg1"/>
          </a:solidFill>
          <a:ln w="12700">
            <a:solidFill>
              <a:schemeClr val="tx1"/>
            </a:solidFill>
          </a:ln>
        </p:spPr>
        <p:txBody>
          <a:bodyPr wrap="square" rtlCol="0">
            <a:spAutoFit/>
          </a:bodyPr>
          <a:lstStyle/>
          <a:p>
            <a:pPr algn="ctr"/>
            <a:r>
              <a:rPr lang="en-US" sz="1400" dirty="0"/>
              <a:t>H</a:t>
            </a:r>
            <a:r>
              <a:rPr lang="en-US" sz="1400" dirty="0" smtClean="0"/>
              <a:t>istogram </a:t>
            </a:r>
            <a:r>
              <a:rPr lang="en-US" sz="1400" dirty="0"/>
              <a:t>of distribution of volume wear</a:t>
            </a:r>
            <a:endParaRPr lang="ru-RU" sz="1400" dirty="0"/>
          </a:p>
        </p:txBody>
      </p:sp>
    </p:spTree>
    <p:extLst>
      <p:ext uri="{BB962C8B-B14F-4D97-AF65-F5344CB8AC3E}">
        <p14:creationId xmlns:p14="http://schemas.microsoft.com/office/powerpoint/2010/main" val="10093071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Profile-updating procedure</a:t>
            </a:r>
            <a:endParaRPr lang="ru-RU" dirty="0"/>
          </a:p>
        </p:txBody>
      </p:sp>
      <p:sp>
        <p:nvSpPr>
          <p:cNvPr id="3" name="Text Box 28"/>
          <p:cNvSpPr txBox="1">
            <a:spLocks noChangeArrowheads="1"/>
          </p:cNvSpPr>
          <p:nvPr/>
        </p:nvSpPr>
        <p:spPr bwMode="auto">
          <a:xfrm>
            <a:off x="8751888" y="0"/>
            <a:ext cx="392112" cy="5286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800" b="0" dirty="0" smtClean="0">
                <a:latin typeface="Cambria Math" pitchFamily="18" charset="0"/>
                <a:ea typeface="Cambria Math" pitchFamily="18" charset="0"/>
              </a:rPr>
              <a:t>7</a:t>
            </a:r>
            <a:endParaRPr lang="ru-RU" sz="2800" b="0" dirty="0">
              <a:latin typeface="Cambria Math" pitchFamily="18" charset="0"/>
              <a:ea typeface="Cambria Math" pitchFamily="18" charset="0"/>
            </a:endParaRPr>
          </a:p>
        </p:txBody>
      </p:sp>
      <p:sp>
        <p:nvSpPr>
          <p:cNvPr id="4" name="Овал 3"/>
          <p:cNvSpPr/>
          <p:nvPr/>
        </p:nvSpPr>
        <p:spPr>
          <a:xfrm>
            <a:off x="468000" y="504000"/>
            <a:ext cx="360000" cy="360000"/>
          </a:xfrm>
          <a:prstGeom prst="ellipse">
            <a:avLst/>
          </a:prstGeom>
          <a:solidFill>
            <a:schemeClr val="bg1"/>
          </a:solid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endParaRPr lang="ru-RU" dirty="0">
              <a:solidFill>
                <a:schemeClr val="tx1"/>
              </a:solidFill>
            </a:endParaRPr>
          </a:p>
        </p:txBody>
      </p:sp>
      <mc:AlternateContent xmlns:mc="http://schemas.openxmlformats.org/markup-compatibility/2006" xmlns:a14="http://schemas.microsoft.com/office/drawing/2010/main">
        <mc:Choice Requires="a14">
          <p:sp>
            <p:nvSpPr>
              <p:cNvPr id="5" name="TextBox 4"/>
              <p:cNvSpPr txBox="1"/>
              <p:nvPr/>
            </p:nvSpPr>
            <p:spPr>
              <a:xfrm>
                <a:off x="874143" y="499334"/>
                <a:ext cx="7920000" cy="2836161"/>
              </a:xfrm>
              <a:prstGeom prst="rect">
                <a:avLst/>
              </a:prstGeom>
              <a:noFill/>
            </p:spPr>
            <p:txBody>
              <a:bodyPr wrap="square" rtlCol="0">
                <a:spAutoFit/>
              </a:bodyPr>
              <a:lstStyle/>
              <a:p>
                <a:r>
                  <a:rPr lang="en-US" dirty="0" smtClean="0">
                    <a:solidFill>
                      <a:srgbClr val="000000"/>
                    </a:solidFill>
                  </a:rPr>
                  <a:t>Taking into account the symmetry of wear</a:t>
                </a:r>
              </a:p>
              <a:p>
                <a:pPr marL="285750" indent="-285750">
                  <a:buFont typeface="Arial" panose="020B0604020202020204" pitchFamily="34" charset="0"/>
                  <a:buChar char="•"/>
                </a:pPr>
                <a:r>
                  <a:rPr lang="en-US" dirty="0">
                    <a:solidFill>
                      <a:srgbClr val="000000"/>
                    </a:solidFill>
                  </a:rPr>
                  <a:t>Symmetrical wear of wheel profiles of same </a:t>
                </a:r>
                <a:r>
                  <a:rPr lang="en-US" dirty="0" err="1" smtClean="0">
                    <a:solidFill>
                      <a:srgbClr val="000000"/>
                    </a:solidFill>
                  </a:rPr>
                  <a:t>wheelset</a:t>
                </a:r>
                <a:endParaRPr lang="en-US" dirty="0" smtClean="0">
                  <a:solidFill>
                    <a:srgbClr val="000000"/>
                  </a:solidFill>
                </a:endParaRPr>
              </a:p>
              <a:p>
                <a:pPr/>
                <a14:m>
                  <m:oMathPara xmlns:m="http://schemas.openxmlformats.org/officeDocument/2006/math">
                    <m:oMathParaPr>
                      <m:jc m:val="centerGroup"/>
                    </m:oMathParaPr>
                    <m:oMath xmlns:m="http://schemas.openxmlformats.org/officeDocument/2006/math">
                      <m:sSub>
                        <m:sSubPr>
                          <m:ctrlPr>
                            <a:rPr lang="ru-RU" i="1">
                              <a:solidFill>
                                <a:srgbClr val="000000"/>
                              </a:solidFill>
                              <a:latin typeface="Cambria Math"/>
                            </a:rPr>
                          </m:ctrlPr>
                        </m:sSubPr>
                        <m:e>
                          <m:r>
                            <a:rPr lang="ru-RU" i="1">
                              <a:solidFill>
                                <a:srgbClr val="000000"/>
                              </a:solidFill>
                              <a:latin typeface="Cambria Math"/>
                            </a:rPr>
                            <m:t>𝑤</m:t>
                          </m:r>
                        </m:e>
                        <m:sub>
                          <m:r>
                            <a:rPr lang="ru-RU" i="1">
                              <a:solidFill>
                                <a:srgbClr val="000000"/>
                              </a:solidFill>
                              <a:latin typeface="Cambria Math"/>
                            </a:rPr>
                            <m:t>𝑖𝑗𝑘</m:t>
                          </m:r>
                          <m:r>
                            <a:rPr lang="ru-RU" i="1">
                              <a:solidFill>
                                <a:srgbClr val="000000"/>
                              </a:solidFill>
                              <a:latin typeface="Cambria Math"/>
                            </a:rPr>
                            <m:t>,</m:t>
                          </m:r>
                          <m:r>
                            <a:rPr lang="ru-RU" i="1">
                              <a:solidFill>
                                <a:srgbClr val="000000"/>
                              </a:solidFill>
                              <a:latin typeface="Cambria Math"/>
                            </a:rPr>
                            <m:t>𝑙</m:t>
                          </m:r>
                        </m:sub>
                      </m:sSub>
                      <m:r>
                        <a:rPr lang="ru-RU" i="1">
                          <a:solidFill>
                            <a:srgbClr val="000000"/>
                          </a:solidFill>
                          <a:latin typeface="Cambria Math"/>
                        </a:rPr>
                        <m:t>=</m:t>
                      </m:r>
                      <m:sSub>
                        <m:sSubPr>
                          <m:ctrlPr>
                            <a:rPr lang="ru-RU" i="1">
                              <a:solidFill>
                                <a:srgbClr val="000000"/>
                              </a:solidFill>
                              <a:latin typeface="Cambria Math"/>
                            </a:rPr>
                          </m:ctrlPr>
                        </m:sSubPr>
                        <m:e>
                          <m:r>
                            <a:rPr lang="ru-RU" i="1">
                              <a:solidFill>
                                <a:srgbClr val="000000"/>
                              </a:solidFill>
                              <a:latin typeface="Cambria Math"/>
                            </a:rPr>
                            <m:t>𝑤</m:t>
                          </m:r>
                        </m:e>
                        <m:sub>
                          <m:r>
                            <a:rPr lang="ru-RU" i="1">
                              <a:solidFill>
                                <a:srgbClr val="000000"/>
                              </a:solidFill>
                              <a:latin typeface="Cambria Math"/>
                            </a:rPr>
                            <m:t>𝑖𝑗𝑘</m:t>
                          </m:r>
                          <m:r>
                            <a:rPr lang="ru-RU" i="1">
                              <a:solidFill>
                                <a:srgbClr val="000000"/>
                              </a:solidFill>
                              <a:latin typeface="Cambria Math"/>
                            </a:rPr>
                            <m:t>,</m:t>
                          </m:r>
                          <m:r>
                            <a:rPr lang="ru-RU" i="1">
                              <a:solidFill>
                                <a:srgbClr val="000000"/>
                              </a:solidFill>
                              <a:latin typeface="Cambria Math"/>
                            </a:rPr>
                            <m:t>𝑟</m:t>
                          </m:r>
                        </m:sub>
                      </m:sSub>
                      <m:r>
                        <a:rPr lang="ru-RU" i="1">
                          <a:solidFill>
                            <a:srgbClr val="000000"/>
                          </a:solidFill>
                          <a:latin typeface="Cambria Math"/>
                        </a:rPr>
                        <m:t>=</m:t>
                      </m:r>
                      <m:f>
                        <m:fPr>
                          <m:ctrlPr>
                            <a:rPr lang="ru-RU" i="1">
                              <a:solidFill>
                                <a:srgbClr val="000000"/>
                              </a:solidFill>
                              <a:latin typeface="Cambria Math"/>
                            </a:rPr>
                          </m:ctrlPr>
                        </m:fPr>
                        <m:num>
                          <m:r>
                            <a:rPr lang="ru-RU" i="1">
                              <a:solidFill>
                                <a:srgbClr val="000000"/>
                              </a:solidFill>
                              <a:latin typeface="Cambria Math"/>
                            </a:rPr>
                            <m:t>1</m:t>
                          </m:r>
                        </m:num>
                        <m:den>
                          <m:r>
                            <a:rPr lang="ru-RU" i="1">
                              <a:solidFill>
                                <a:srgbClr val="000000"/>
                              </a:solidFill>
                              <a:latin typeface="Cambria Math"/>
                            </a:rPr>
                            <m:t>2</m:t>
                          </m:r>
                        </m:den>
                      </m:f>
                      <m:d>
                        <m:dPr>
                          <m:ctrlPr>
                            <a:rPr lang="ru-RU" i="1">
                              <a:solidFill>
                                <a:srgbClr val="000000"/>
                              </a:solidFill>
                              <a:latin typeface="Cambria Math"/>
                            </a:rPr>
                          </m:ctrlPr>
                        </m:dPr>
                        <m:e>
                          <m:sSub>
                            <m:sSubPr>
                              <m:ctrlPr>
                                <a:rPr lang="ru-RU" i="1">
                                  <a:solidFill>
                                    <a:srgbClr val="000000"/>
                                  </a:solidFill>
                                  <a:latin typeface="Cambria Math"/>
                                </a:rPr>
                              </m:ctrlPr>
                            </m:sSubPr>
                            <m:e>
                              <m:r>
                                <a:rPr lang="ru-RU" i="1">
                                  <a:solidFill>
                                    <a:srgbClr val="000000"/>
                                  </a:solidFill>
                                  <a:latin typeface="Cambria Math"/>
                                </a:rPr>
                                <m:t>𝑤</m:t>
                              </m:r>
                            </m:e>
                            <m:sub>
                              <m:r>
                                <a:rPr lang="ru-RU" i="1">
                                  <a:solidFill>
                                    <a:srgbClr val="000000"/>
                                  </a:solidFill>
                                  <a:latin typeface="Cambria Math"/>
                                </a:rPr>
                                <m:t>𝑖𝑗𝑘</m:t>
                              </m:r>
                              <m:r>
                                <a:rPr lang="ru-RU" i="1">
                                  <a:solidFill>
                                    <a:srgbClr val="000000"/>
                                  </a:solidFill>
                                  <a:latin typeface="Cambria Math"/>
                                </a:rPr>
                                <m:t>,</m:t>
                              </m:r>
                              <m:r>
                                <a:rPr lang="ru-RU" i="1">
                                  <a:solidFill>
                                    <a:srgbClr val="000000"/>
                                  </a:solidFill>
                                  <a:latin typeface="Cambria Math"/>
                                </a:rPr>
                                <m:t>𝑙</m:t>
                              </m:r>
                            </m:sub>
                          </m:sSub>
                          <m:r>
                            <a:rPr lang="ru-RU" i="1">
                              <a:solidFill>
                                <a:srgbClr val="000000"/>
                              </a:solidFill>
                              <a:latin typeface="Cambria Math"/>
                            </a:rPr>
                            <m:t>+</m:t>
                          </m:r>
                          <m:sSub>
                            <m:sSubPr>
                              <m:ctrlPr>
                                <a:rPr lang="ru-RU" i="1">
                                  <a:solidFill>
                                    <a:srgbClr val="000000"/>
                                  </a:solidFill>
                                  <a:latin typeface="Cambria Math"/>
                                </a:rPr>
                              </m:ctrlPr>
                            </m:sSubPr>
                            <m:e>
                              <m:r>
                                <a:rPr lang="ru-RU" i="1">
                                  <a:solidFill>
                                    <a:srgbClr val="000000"/>
                                  </a:solidFill>
                                  <a:latin typeface="Cambria Math"/>
                                </a:rPr>
                                <m:t>𝑤</m:t>
                              </m:r>
                            </m:e>
                            <m:sub>
                              <m:r>
                                <a:rPr lang="ru-RU" i="1">
                                  <a:solidFill>
                                    <a:srgbClr val="000000"/>
                                  </a:solidFill>
                                  <a:latin typeface="Cambria Math"/>
                                </a:rPr>
                                <m:t>𝑖𝑗𝑘</m:t>
                              </m:r>
                              <m:r>
                                <a:rPr lang="ru-RU" i="1">
                                  <a:solidFill>
                                    <a:srgbClr val="000000"/>
                                  </a:solidFill>
                                  <a:latin typeface="Cambria Math"/>
                                </a:rPr>
                                <m:t>,</m:t>
                              </m:r>
                              <m:r>
                                <a:rPr lang="ru-RU" i="1">
                                  <a:solidFill>
                                    <a:srgbClr val="000000"/>
                                  </a:solidFill>
                                  <a:latin typeface="Cambria Math"/>
                                </a:rPr>
                                <m:t>𝑟</m:t>
                              </m:r>
                            </m:sub>
                          </m:sSub>
                        </m:e>
                      </m:d>
                      <m:r>
                        <a:rPr lang="en-US" b="0" i="1" smtClean="0">
                          <a:solidFill>
                            <a:srgbClr val="000000"/>
                          </a:solidFill>
                          <a:latin typeface="Cambria Math"/>
                        </a:rPr>
                        <m:t>,</m:t>
                      </m:r>
                    </m:oMath>
                  </m:oMathPara>
                </a14:m>
                <a:endParaRPr lang="en-US" dirty="0" smtClean="0">
                  <a:solidFill>
                    <a:srgbClr val="000000"/>
                  </a:solidFill>
                </a:endParaRPr>
              </a:p>
              <a:p>
                <a:pPr marL="628650" indent="-628650"/>
                <a:r>
                  <a:rPr lang="en-US" dirty="0" smtClean="0">
                    <a:solidFill>
                      <a:srgbClr val="000000"/>
                    </a:solidFill>
                  </a:rPr>
                  <a:t>where </a:t>
                </a:r>
                <a14:m>
                  <m:oMath xmlns:m="http://schemas.openxmlformats.org/officeDocument/2006/math">
                    <m:sSub>
                      <m:sSubPr>
                        <m:ctrlPr>
                          <a:rPr lang="ru-RU" i="1">
                            <a:solidFill>
                              <a:srgbClr val="000000"/>
                            </a:solidFill>
                            <a:latin typeface="Cambria Math"/>
                          </a:rPr>
                        </m:ctrlPr>
                      </m:sSubPr>
                      <m:e>
                        <m:r>
                          <a:rPr lang="ru-RU" i="1">
                            <a:solidFill>
                              <a:srgbClr val="000000"/>
                            </a:solidFill>
                            <a:latin typeface="Cambria Math"/>
                          </a:rPr>
                          <m:t>𝑤</m:t>
                        </m:r>
                      </m:e>
                      <m:sub>
                        <m:r>
                          <a:rPr lang="ru-RU" i="1">
                            <a:solidFill>
                              <a:srgbClr val="000000"/>
                            </a:solidFill>
                            <a:latin typeface="Cambria Math"/>
                          </a:rPr>
                          <m:t>𝑖𝑗𝑘</m:t>
                        </m:r>
                        <m:r>
                          <a:rPr lang="ru-RU" i="1">
                            <a:solidFill>
                              <a:srgbClr val="000000"/>
                            </a:solidFill>
                            <a:latin typeface="Cambria Math"/>
                          </a:rPr>
                          <m:t>,</m:t>
                        </m:r>
                        <m:r>
                          <a:rPr lang="ru-RU" i="1">
                            <a:solidFill>
                              <a:srgbClr val="000000"/>
                            </a:solidFill>
                            <a:latin typeface="Cambria Math"/>
                          </a:rPr>
                          <m:t>𝑙</m:t>
                        </m:r>
                      </m:sub>
                    </m:sSub>
                  </m:oMath>
                </a14:m>
                <a:r>
                  <a:rPr lang="en-US" dirty="0" smtClean="0">
                    <a:solidFill>
                      <a:srgbClr val="000000"/>
                    </a:solidFill>
                  </a:rPr>
                  <a:t>, </a:t>
                </a:r>
                <a14:m>
                  <m:oMath xmlns:m="http://schemas.openxmlformats.org/officeDocument/2006/math">
                    <m:sSub>
                      <m:sSubPr>
                        <m:ctrlPr>
                          <a:rPr lang="ru-RU" i="1">
                            <a:solidFill>
                              <a:srgbClr val="000000"/>
                            </a:solidFill>
                            <a:latin typeface="Cambria Math"/>
                          </a:rPr>
                        </m:ctrlPr>
                      </m:sSubPr>
                      <m:e>
                        <m:r>
                          <a:rPr lang="ru-RU" i="1">
                            <a:solidFill>
                              <a:srgbClr val="000000"/>
                            </a:solidFill>
                            <a:latin typeface="Cambria Math"/>
                          </a:rPr>
                          <m:t>𝑤</m:t>
                        </m:r>
                      </m:e>
                      <m:sub>
                        <m:r>
                          <a:rPr lang="ru-RU" i="1">
                            <a:solidFill>
                              <a:srgbClr val="000000"/>
                            </a:solidFill>
                            <a:latin typeface="Cambria Math"/>
                          </a:rPr>
                          <m:t>𝑖𝑗𝑘</m:t>
                        </m:r>
                        <m:r>
                          <a:rPr lang="ru-RU" i="1">
                            <a:solidFill>
                              <a:srgbClr val="000000"/>
                            </a:solidFill>
                            <a:latin typeface="Cambria Math"/>
                          </a:rPr>
                          <m:t>,</m:t>
                        </m:r>
                        <m:r>
                          <a:rPr lang="ru-RU" i="1">
                            <a:solidFill>
                              <a:srgbClr val="000000"/>
                            </a:solidFill>
                            <a:latin typeface="Cambria Math"/>
                          </a:rPr>
                          <m:t>𝑟</m:t>
                        </m:r>
                      </m:sub>
                    </m:sSub>
                  </m:oMath>
                </a14:m>
                <a:r>
                  <a:rPr lang="en-US" dirty="0" smtClean="0">
                    <a:solidFill>
                      <a:srgbClr val="000000"/>
                    </a:solidFill>
                  </a:rPr>
                  <a:t> </a:t>
                </a:r>
                <a:r>
                  <a:rPr lang="en-US" dirty="0">
                    <a:solidFill>
                      <a:srgbClr val="000000"/>
                    </a:solidFill>
                  </a:rPr>
                  <a:t>is </a:t>
                </a:r>
                <a:r>
                  <a:rPr lang="en-US" dirty="0" smtClean="0">
                    <a:solidFill>
                      <a:srgbClr val="000000"/>
                    </a:solidFill>
                  </a:rPr>
                  <a:t>volume </a:t>
                </a:r>
                <a:r>
                  <a:rPr lang="en-US" dirty="0">
                    <a:solidFill>
                      <a:srgbClr val="000000"/>
                    </a:solidFill>
                  </a:rPr>
                  <a:t>wear for the </a:t>
                </a:r>
                <a:r>
                  <a:rPr lang="en-US" dirty="0" smtClean="0">
                    <a:solidFill>
                      <a:srgbClr val="000000"/>
                    </a:solidFill>
                  </a:rPr>
                  <a:t>left </a:t>
                </a:r>
                <a14:m>
                  <m:oMath xmlns:m="http://schemas.openxmlformats.org/officeDocument/2006/math">
                    <m:d>
                      <m:dPr>
                        <m:ctrlPr>
                          <a:rPr lang="ru-RU" i="1" smtClean="0">
                            <a:solidFill>
                              <a:srgbClr val="000000"/>
                            </a:solidFill>
                            <a:latin typeface="Cambria Math"/>
                          </a:rPr>
                        </m:ctrlPr>
                      </m:dPr>
                      <m:e>
                        <m:r>
                          <a:rPr lang="ru-RU" i="1">
                            <a:solidFill>
                              <a:srgbClr val="000000"/>
                            </a:solidFill>
                            <a:latin typeface="Cambria Math"/>
                          </a:rPr>
                          <m:t>𝑙</m:t>
                        </m:r>
                      </m:e>
                    </m:d>
                  </m:oMath>
                </a14:m>
                <a:r>
                  <a:rPr lang="en-US" dirty="0" smtClean="0">
                    <a:solidFill>
                      <a:srgbClr val="000000"/>
                    </a:solidFill>
                  </a:rPr>
                  <a:t> and </a:t>
                </a:r>
                <a:r>
                  <a:rPr lang="en-US" dirty="0">
                    <a:solidFill>
                      <a:srgbClr val="000000"/>
                    </a:solidFill>
                  </a:rPr>
                  <a:t>the right </a:t>
                </a:r>
                <a14:m>
                  <m:oMath xmlns:m="http://schemas.openxmlformats.org/officeDocument/2006/math">
                    <m:d>
                      <m:dPr>
                        <m:ctrlPr>
                          <a:rPr lang="ru-RU" i="1">
                            <a:solidFill>
                              <a:srgbClr val="000000"/>
                            </a:solidFill>
                            <a:latin typeface="Cambria Math"/>
                          </a:rPr>
                        </m:ctrlPr>
                      </m:dPr>
                      <m:e>
                        <m:r>
                          <a:rPr lang="en-US" b="0" i="1" smtClean="0">
                            <a:solidFill>
                              <a:srgbClr val="000000"/>
                            </a:solidFill>
                            <a:latin typeface="Cambria Math"/>
                          </a:rPr>
                          <m:t>𝑟</m:t>
                        </m:r>
                      </m:e>
                    </m:d>
                  </m:oMath>
                </a14:m>
                <a:r>
                  <a:rPr lang="en-US" dirty="0">
                    <a:solidFill>
                      <a:srgbClr val="000000"/>
                    </a:solidFill>
                  </a:rPr>
                  <a:t> wheels of the </a:t>
                </a:r>
                <a:r>
                  <a:rPr lang="en-US" dirty="0" err="1">
                    <a:solidFill>
                      <a:srgbClr val="000000"/>
                    </a:solidFill>
                  </a:rPr>
                  <a:t>wheelset</a:t>
                </a:r>
                <a:r>
                  <a:rPr lang="en-US" dirty="0">
                    <a:solidFill>
                      <a:srgbClr val="000000"/>
                    </a:solidFill>
                  </a:rPr>
                  <a:t> </a:t>
                </a:r>
                <a14:m>
                  <m:oMath xmlns:m="http://schemas.openxmlformats.org/officeDocument/2006/math">
                    <m:r>
                      <a:rPr lang="en-US" b="0" i="1" smtClean="0">
                        <a:solidFill>
                          <a:srgbClr val="000000"/>
                        </a:solidFill>
                        <a:latin typeface="Cambria Math"/>
                      </a:rPr>
                      <m:t>𝑘</m:t>
                    </m:r>
                  </m:oMath>
                </a14:m>
                <a:r>
                  <a:rPr lang="en-US" dirty="0" smtClean="0">
                    <a:solidFill>
                      <a:srgbClr val="000000"/>
                    </a:solidFill>
                  </a:rPr>
                  <a:t> calculated </a:t>
                </a:r>
                <a:r>
                  <a:rPr lang="en-US" dirty="0">
                    <a:solidFill>
                      <a:srgbClr val="000000"/>
                    </a:solidFill>
                  </a:rPr>
                  <a:t>for the </a:t>
                </a:r>
                <a:r>
                  <a:rPr lang="en-US" dirty="0" smtClean="0">
                    <a:solidFill>
                      <a:srgbClr val="000000"/>
                    </a:solidFill>
                  </a:rPr>
                  <a:t>configuration </a:t>
                </a:r>
                <a14:m>
                  <m:oMath xmlns:m="http://schemas.openxmlformats.org/officeDocument/2006/math">
                    <m:r>
                      <a:rPr lang="en-US" b="0" i="1" smtClean="0">
                        <a:solidFill>
                          <a:srgbClr val="000000"/>
                        </a:solidFill>
                        <a:latin typeface="Cambria Math"/>
                      </a:rPr>
                      <m:t>𝑖</m:t>
                    </m:r>
                  </m:oMath>
                </a14:m>
                <a:r>
                  <a:rPr lang="en-US" dirty="0" smtClean="0">
                    <a:solidFill>
                      <a:srgbClr val="000000"/>
                    </a:solidFill>
                  </a:rPr>
                  <a:t> at </a:t>
                </a:r>
                <a:r>
                  <a:rPr lang="en-US" dirty="0">
                    <a:solidFill>
                      <a:srgbClr val="000000"/>
                    </a:solidFill>
                  </a:rPr>
                  <a:t>motion with </a:t>
                </a:r>
                <a:r>
                  <a:rPr lang="en-US" dirty="0" smtClean="0">
                    <a:solidFill>
                      <a:srgbClr val="000000"/>
                    </a:solidFill>
                  </a:rPr>
                  <a:t>speed </a:t>
                </a:r>
                <a14:m>
                  <m:oMath xmlns:m="http://schemas.openxmlformats.org/officeDocument/2006/math">
                    <m:sSub>
                      <m:sSubPr>
                        <m:ctrlPr>
                          <a:rPr lang="ru-RU" i="1">
                            <a:latin typeface="Cambria Math"/>
                          </a:rPr>
                        </m:ctrlPr>
                      </m:sSubPr>
                      <m:e>
                        <m:r>
                          <a:rPr lang="ru-RU" i="1">
                            <a:latin typeface="Cambria Math"/>
                          </a:rPr>
                          <m:t>𝑣</m:t>
                        </m:r>
                      </m:e>
                      <m:sub>
                        <m:r>
                          <a:rPr lang="ru-RU" i="1">
                            <a:latin typeface="Cambria Math"/>
                          </a:rPr>
                          <m:t>𝑖𝑗</m:t>
                        </m:r>
                      </m:sub>
                    </m:sSub>
                  </m:oMath>
                </a14:m>
                <a:r>
                  <a:rPr lang="en-US" dirty="0" smtClean="0">
                    <a:solidFill>
                      <a:srgbClr val="000000"/>
                    </a:solidFill>
                  </a:rPr>
                  <a:t>.   </a:t>
                </a:r>
              </a:p>
              <a:p>
                <a:pPr marL="285750" indent="-285750">
                  <a:buFont typeface="Arial" panose="020B0604020202020204" pitchFamily="34" charset="0"/>
                  <a:buChar char="•"/>
                </a:pPr>
                <a:r>
                  <a:rPr lang="en-US" dirty="0">
                    <a:solidFill>
                      <a:srgbClr val="000000"/>
                    </a:solidFill>
                  </a:rPr>
                  <a:t>Symmetrical wear of </a:t>
                </a:r>
                <a:r>
                  <a:rPr lang="en-US" dirty="0" smtClean="0">
                    <a:solidFill>
                      <a:srgbClr val="000000"/>
                    </a:solidFill>
                  </a:rPr>
                  <a:t>wheelsets</a:t>
                </a:r>
              </a:p>
              <a:p>
                <a:pPr/>
                <a14:m>
                  <m:oMathPara xmlns:m="http://schemas.openxmlformats.org/officeDocument/2006/math">
                    <m:oMathParaPr>
                      <m:jc m:val="center"/>
                    </m:oMathParaPr>
                    <m:oMath xmlns:m="http://schemas.openxmlformats.org/officeDocument/2006/math">
                      <m:sSub>
                        <m:sSubPr>
                          <m:ctrlPr>
                            <a:rPr lang="ru-RU" i="1">
                              <a:solidFill>
                                <a:srgbClr val="000000"/>
                              </a:solidFill>
                              <a:latin typeface="Cambria Math"/>
                            </a:rPr>
                          </m:ctrlPr>
                        </m:sSubPr>
                        <m:e>
                          <m:r>
                            <a:rPr lang="ru-RU" i="1">
                              <a:solidFill>
                                <a:srgbClr val="000000"/>
                              </a:solidFill>
                              <a:latin typeface="Cambria Math"/>
                            </a:rPr>
                            <m:t>𝑤</m:t>
                          </m:r>
                        </m:e>
                        <m:sub>
                          <m:r>
                            <a:rPr lang="ru-RU" i="1">
                              <a:solidFill>
                                <a:srgbClr val="000000"/>
                              </a:solidFill>
                              <a:latin typeface="Cambria Math"/>
                            </a:rPr>
                            <m:t>𝑖𝑗𝑘</m:t>
                          </m:r>
                          <m:r>
                            <a:rPr lang="ru-RU" i="1">
                              <a:solidFill>
                                <a:srgbClr val="000000"/>
                              </a:solidFill>
                              <a:latin typeface="Cambria Math"/>
                            </a:rPr>
                            <m:t>,</m:t>
                          </m:r>
                          <m:r>
                            <a:rPr lang="ru-RU" i="1">
                              <a:solidFill>
                                <a:srgbClr val="000000"/>
                              </a:solidFill>
                              <a:latin typeface="Cambria Math"/>
                            </a:rPr>
                            <m:t>𝑚</m:t>
                          </m:r>
                        </m:sub>
                      </m:sSub>
                      <m:r>
                        <a:rPr lang="ru-RU" i="1">
                          <a:solidFill>
                            <a:srgbClr val="000000"/>
                          </a:solidFill>
                          <a:latin typeface="Cambria Math"/>
                        </a:rPr>
                        <m:t>=</m:t>
                      </m:r>
                      <m:sSub>
                        <m:sSubPr>
                          <m:ctrlPr>
                            <a:rPr lang="ru-RU" i="1">
                              <a:solidFill>
                                <a:srgbClr val="000000"/>
                              </a:solidFill>
                              <a:latin typeface="Cambria Math"/>
                            </a:rPr>
                          </m:ctrlPr>
                        </m:sSubPr>
                        <m:e>
                          <m:r>
                            <a:rPr lang="ru-RU" i="1">
                              <a:solidFill>
                                <a:srgbClr val="000000"/>
                              </a:solidFill>
                              <a:latin typeface="Cambria Math"/>
                            </a:rPr>
                            <m:t>𝑤</m:t>
                          </m:r>
                        </m:e>
                        <m:sub>
                          <m:r>
                            <a:rPr lang="ru-RU" i="1">
                              <a:solidFill>
                                <a:srgbClr val="000000"/>
                              </a:solidFill>
                              <a:latin typeface="Cambria Math"/>
                            </a:rPr>
                            <m:t>𝑖𝑗</m:t>
                          </m:r>
                          <m:r>
                            <a:rPr lang="ru-RU" i="1">
                              <a:solidFill>
                                <a:srgbClr val="000000"/>
                              </a:solidFill>
                              <a:latin typeface="Cambria Math"/>
                            </a:rPr>
                            <m:t>(</m:t>
                          </m:r>
                          <m:r>
                            <a:rPr lang="ru-RU" i="1">
                              <a:solidFill>
                                <a:srgbClr val="000000"/>
                              </a:solidFill>
                              <a:latin typeface="Cambria Math"/>
                            </a:rPr>
                            <m:t>𝑁</m:t>
                          </m:r>
                          <m:r>
                            <a:rPr lang="ru-RU" i="1">
                              <a:solidFill>
                                <a:srgbClr val="000000"/>
                              </a:solidFill>
                              <a:latin typeface="Cambria Math"/>
                            </a:rPr>
                            <m:t>−</m:t>
                          </m:r>
                          <m:r>
                            <a:rPr lang="ru-RU" i="1">
                              <a:solidFill>
                                <a:srgbClr val="000000"/>
                              </a:solidFill>
                              <a:latin typeface="Cambria Math"/>
                            </a:rPr>
                            <m:t>𝑘</m:t>
                          </m:r>
                          <m:r>
                            <a:rPr lang="ru-RU" i="1">
                              <a:solidFill>
                                <a:srgbClr val="000000"/>
                              </a:solidFill>
                              <a:latin typeface="Cambria Math"/>
                            </a:rPr>
                            <m:t>+1),</m:t>
                          </m:r>
                          <m:r>
                            <a:rPr lang="ru-RU" i="1">
                              <a:solidFill>
                                <a:srgbClr val="000000"/>
                              </a:solidFill>
                              <a:latin typeface="Cambria Math"/>
                            </a:rPr>
                            <m:t>𝑚</m:t>
                          </m:r>
                        </m:sub>
                      </m:sSub>
                      <m:r>
                        <a:rPr lang="ru-RU" i="1">
                          <a:solidFill>
                            <a:srgbClr val="000000"/>
                          </a:solidFill>
                          <a:latin typeface="Cambria Math"/>
                        </a:rPr>
                        <m:t>=</m:t>
                      </m:r>
                      <m:f>
                        <m:fPr>
                          <m:ctrlPr>
                            <a:rPr lang="ru-RU" i="1">
                              <a:solidFill>
                                <a:srgbClr val="000000"/>
                              </a:solidFill>
                              <a:latin typeface="Cambria Math"/>
                            </a:rPr>
                          </m:ctrlPr>
                        </m:fPr>
                        <m:num>
                          <m:r>
                            <a:rPr lang="ru-RU" i="1">
                              <a:solidFill>
                                <a:srgbClr val="000000"/>
                              </a:solidFill>
                              <a:latin typeface="Cambria Math"/>
                            </a:rPr>
                            <m:t>1</m:t>
                          </m:r>
                        </m:num>
                        <m:den>
                          <m:r>
                            <a:rPr lang="ru-RU" i="1">
                              <a:solidFill>
                                <a:srgbClr val="000000"/>
                              </a:solidFill>
                              <a:latin typeface="Cambria Math"/>
                            </a:rPr>
                            <m:t>2</m:t>
                          </m:r>
                        </m:den>
                      </m:f>
                      <m:d>
                        <m:dPr>
                          <m:ctrlPr>
                            <a:rPr lang="ru-RU" i="1">
                              <a:solidFill>
                                <a:srgbClr val="000000"/>
                              </a:solidFill>
                              <a:latin typeface="Cambria Math"/>
                            </a:rPr>
                          </m:ctrlPr>
                        </m:dPr>
                        <m:e>
                          <m:sSub>
                            <m:sSubPr>
                              <m:ctrlPr>
                                <a:rPr lang="ru-RU" i="1">
                                  <a:solidFill>
                                    <a:srgbClr val="000000"/>
                                  </a:solidFill>
                                  <a:latin typeface="Cambria Math"/>
                                </a:rPr>
                              </m:ctrlPr>
                            </m:sSubPr>
                            <m:e>
                              <m:r>
                                <a:rPr lang="ru-RU" i="1">
                                  <a:solidFill>
                                    <a:srgbClr val="000000"/>
                                  </a:solidFill>
                                  <a:latin typeface="Cambria Math"/>
                                </a:rPr>
                                <m:t>𝑤</m:t>
                              </m:r>
                            </m:e>
                            <m:sub>
                              <m:r>
                                <a:rPr lang="ru-RU" i="1">
                                  <a:solidFill>
                                    <a:srgbClr val="000000"/>
                                  </a:solidFill>
                                  <a:latin typeface="Cambria Math"/>
                                </a:rPr>
                                <m:t>𝑖𝑗𝑘</m:t>
                              </m:r>
                              <m:r>
                                <a:rPr lang="ru-RU" i="1">
                                  <a:solidFill>
                                    <a:srgbClr val="000000"/>
                                  </a:solidFill>
                                  <a:latin typeface="Cambria Math"/>
                                </a:rPr>
                                <m:t>,</m:t>
                              </m:r>
                              <m:r>
                                <a:rPr lang="ru-RU" i="1">
                                  <a:solidFill>
                                    <a:srgbClr val="000000"/>
                                  </a:solidFill>
                                  <a:latin typeface="Cambria Math"/>
                                </a:rPr>
                                <m:t>𝑚</m:t>
                              </m:r>
                            </m:sub>
                          </m:sSub>
                          <m:r>
                            <a:rPr lang="ru-RU" i="1">
                              <a:solidFill>
                                <a:srgbClr val="000000"/>
                              </a:solidFill>
                              <a:latin typeface="Cambria Math"/>
                            </a:rPr>
                            <m:t>+</m:t>
                          </m:r>
                          <m:sSub>
                            <m:sSubPr>
                              <m:ctrlPr>
                                <a:rPr lang="ru-RU" i="1">
                                  <a:solidFill>
                                    <a:srgbClr val="000000"/>
                                  </a:solidFill>
                                  <a:latin typeface="Cambria Math"/>
                                </a:rPr>
                              </m:ctrlPr>
                            </m:sSubPr>
                            <m:e>
                              <m:r>
                                <a:rPr lang="ru-RU" i="1">
                                  <a:solidFill>
                                    <a:srgbClr val="000000"/>
                                  </a:solidFill>
                                  <a:latin typeface="Cambria Math"/>
                                </a:rPr>
                                <m:t>𝑤</m:t>
                              </m:r>
                            </m:e>
                            <m:sub>
                              <m:r>
                                <a:rPr lang="ru-RU" i="1">
                                  <a:solidFill>
                                    <a:srgbClr val="000000"/>
                                  </a:solidFill>
                                  <a:latin typeface="Cambria Math"/>
                                </a:rPr>
                                <m:t>𝑖𝑗</m:t>
                              </m:r>
                              <m:r>
                                <a:rPr lang="ru-RU" i="1">
                                  <a:solidFill>
                                    <a:srgbClr val="000000"/>
                                  </a:solidFill>
                                  <a:latin typeface="Cambria Math"/>
                                </a:rPr>
                                <m:t>(</m:t>
                              </m:r>
                              <m:r>
                                <a:rPr lang="ru-RU" i="1">
                                  <a:solidFill>
                                    <a:srgbClr val="000000"/>
                                  </a:solidFill>
                                  <a:latin typeface="Cambria Math"/>
                                </a:rPr>
                                <m:t>𝑁</m:t>
                              </m:r>
                              <m:r>
                                <a:rPr lang="ru-RU" i="1">
                                  <a:solidFill>
                                    <a:srgbClr val="000000"/>
                                  </a:solidFill>
                                  <a:latin typeface="Cambria Math"/>
                                </a:rPr>
                                <m:t>−</m:t>
                              </m:r>
                              <m:r>
                                <a:rPr lang="ru-RU" i="1">
                                  <a:solidFill>
                                    <a:srgbClr val="000000"/>
                                  </a:solidFill>
                                  <a:latin typeface="Cambria Math"/>
                                </a:rPr>
                                <m:t>𝑘</m:t>
                              </m:r>
                              <m:r>
                                <a:rPr lang="ru-RU" i="1">
                                  <a:solidFill>
                                    <a:srgbClr val="000000"/>
                                  </a:solidFill>
                                  <a:latin typeface="Cambria Math"/>
                                </a:rPr>
                                <m:t>+1),</m:t>
                              </m:r>
                              <m:r>
                                <a:rPr lang="ru-RU" i="1">
                                  <a:solidFill>
                                    <a:srgbClr val="000000"/>
                                  </a:solidFill>
                                  <a:latin typeface="Cambria Math"/>
                                </a:rPr>
                                <m:t>𝑚</m:t>
                              </m:r>
                            </m:sub>
                          </m:sSub>
                        </m:e>
                      </m:d>
                      <m:r>
                        <a:rPr lang="ru-RU" i="1">
                          <a:solidFill>
                            <a:srgbClr val="000000"/>
                          </a:solidFill>
                          <a:latin typeface="Cambria Math"/>
                        </a:rPr>
                        <m:t>,  </m:t>
                      </m:r>
                      <m:r>
                        <a:rPr lang="ru-RU" i="1">
                          <a:solidFill>
                            <a:srgbClr val="000000"/>
                          </a:solidFill>
                          <a:latin typeface="Cambria Math"/>
                        </a:rPr>
                        <m:t>𝑚</m:t>
                      </m:r>
                      <m:r>
                        <a:rPr lang="ru-RU" i="1">
                          <a:solidFill>
                            <a:srgbClr val="000000"/>
                          </a:solidFill>
                          <a:latin typeface="Cambria Math"/>
                        </a:rPr>
                        <m:t>=</m:t>
                      </m:r>
                      <m:r>
                        <a:rPr lang="ru-RU" i="1">
                          <a:solidFill>
                            <a:srgbClr val="000000"/>
                          </a:solidFill>
                          <a:latin typeface="Cambria Math"/>
                        </a:rPr>
                        <m:t>𝑙</m:t>
                      </m:r>
                      <m:r>
                        <a:rPr lang="ru-RU" i="1">
                          <a:solidFill>
                            <a:srgbClr val="000000"/>
                          </a:solidFill>
                          <a:latin typeface="Cambria Math"/>
                        </a:rPr>
                        <m:t>,</m:t>
                      </m:r>
                      <m:r>
                        <a:rPr lang="ru-RU" i="1">
                          <a:solidFill>
                            <a:srgbClr val="000000"/>
                          </a:solidFill>
                          <a:latin typeface="Cambria Math"/>
                        </a:rPr>
                        <m:t>𝑟</m:t>
                      </m:r>
                      <m:r>
                        <a:rPr lang="ru-RU" i="1">
                          <a:solidFill>
                            <a:srgbClr val="000000"/>
                          </a:solidFill>
                          <a:latin typeface="Cambria Math"/>
                        </a:rPr>
                        <m:t>,</m:t>
                      </m:r>
                    </m:oMath>
                  </m:oMathPara>
                </a14:m>
                <a:endParaRPr lang="en-US" dirty="0" smtClean="0">
                  <a:solidFill>
                    <a:srgbClr val="000000"/>
                  </a:solidFill>
                </a:endParaRPr>
              </a:p>
              <a:p>
                <a:r>
                  <a:rPr lang="en-US" dirty="0" smtClean="0">
                    <a:solidFill>
                      <a:srgbClr val="000000"/>
                    </a:solidFill>
                  </a:rPr>
                  <a:t>where </a:t>
                </a:r>
                <a14:m>
                  <m:oMath xmlns:m="http://schemas.openxmlformats.org/officeDocument/2006/math">
                    <m:r>
                      <a:rPr lang="ru-RU" i="1">
                        <a:solidFill>
                          <a:srgbClr val="000000"/>
                        </a:solidFill>
                        <a:latin typeface="Cambria Math"/>
                      </a:rPr>
                      <m:t>𝑁</m:t>
                    </m:r>
                  </m:oMath>
                </a14:m>
                <a:r>
                  <a:rPr lang="en-US" dirty="0" smtClean="0">
                    <a:solidFill>
                      <a:srgbClr val="000000"/>
                    </a:solidFill>
                  </a:rPr>
                  <a:t> is a number of wheelsets. </a:t>
                </a:r>
                <a:endParaRPr lang="ru-RU" dirty="0">
                  <a:solidFill>
                    <a:srgbClr val="000000"/>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874143" y="499334"/>
                <a:ext cx="7920000" cy="2836161"/>
              </a:xfrm>
              <a:prstGeom prst="rect">
                <a:avLst/>
              </a:prstGeom>
              <a:blipFill rotWithShape="1">
                <a:blip r:embed="rId2"/>
                <a:stretch>
                  <a:fillRect l="-615" t="-1075" b="-2581"/>
                </a:stretch>
              </a:blipFill>
            </p:spPr>
            <p:txBody>
              <a:bodyPr/>
              <a:lstStyle/>
              <a:p>
                <a:r>
                  <a:rPr lang="ru-RU">
                    <a:noFill/>
                  </a:rPr>
                  <a:t> </a:t>
                </a:r>
              </a:p>
            </p:txBody>
          </p:sp>
        </mc:Fallback>
      </mc:AlternateContent>
      <p:sp>
        <p:nvSpPr>
          <p:cNvPr id="6" name="Овал 5"/>
          <p:cNvSpPr/>
          <p:nvPr/>
        </p:nvSpPr>
        <p:spPr>
          <a:xfrm>
            <a:off x="468000" y="3483774"/>
            <a:ext cx="360000" cy="360000"/>
          </a:xfrm>
          <a:prstGeom prst="ellipse">
            <a:avLst/>
          </a:prstGeom>
          <a:solidFill>
            <a:schemeClr val="bg1"/>
          </a:solid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endParaRPr lang="ru-RU" dirty="0">
              <a:solidFill>
                <a:schemeClr val="tx1"/>
              </a:solidFill>
            </a:endParaRPr>
          </a:p>
        </p:txBody>
      </p:sp>
      <p:sp>
        <p:nvSpPr>
          <p:cNvPr id="7" name="TextBox 6"/>
          <p:cNvSpPr txBox="1"/>
          <p:nvPr/>
        </p:nvSpPr>
        <p:spPr>
          <a:xfrm>
            <a:off x="874143" y="3479108"/>
            <a:ext cx="7920000" cy="369332"/>
          </a:xfrm>
          <a:prstGeom prst="rect">
            <a:avLst/>
          </a:prstGeom>
          <a:noFill/>
        </p:spPr>
        <p:txBody>
          <a:bodyPr wrap="none" rtlCol="0">
            <a:spAutoFit/>
          </a:bodyPr>
          <a:lstStyle/>
          <a:p>
            <a:r>
              <a:rPr lang="en-US" dirty="0" smtClean="0"/>
              <a:t>Scaling </a:t>
            </a:r>
            <a:r>
              <a:rPr lang="en-US" dirty="0"/>
              <a:t>volume wear according to a mileage assigned to one wear step</a:t>
            </a:r>
            <a:endParaRPr lang="ru-RU" dirty="0"/>
          </a:p>
        </p:txBody>
      </p:sp>
      <p:sp>
        <p:nvSpPr>
          <p:cNvPr id="8" name="Овал 7"/>
          <p:cNvSpPr/>
          <p:nvPr/>
        </p:nvSpPr>
        <p:spPr>
          <a:xfrm>
            <a:off x="462740" y="3983026"/>
            <a:ext cx="360000" cy="360000"/>
          </a:xfrm>
          <a:prstGeom prst="ellipse">
            <a:avLst/>
          </a:prstGeom>
          <a:solidFill>
            <a:schemeClr val="bg1"/>
          </a:solid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4</a:t>
            </a:r>
            <a:endParaRPr lang="ru-RU" dirty="0">
              <a:solidFill>
                <a:schemeClr val="tx1"/>
              </a:solidFill>
            </a:endParaRPr>
          </a:p>
        </p:txBody>
      </p:sp>
      <mc:AlternateContent xmlns:mc="http://schemas.openxmlformats.org/markup-compatibility/2006" xmlns:a14="http://schemas.microsoft.com/office/drawing/2010/main">
        <mc:Choice Requires="a14">
          <p:sp>
            <p:nvSpPr>
              <p:cNvPr id="9" name="TextBox 8"/>
              <p:cNvSpPr txBox="1"/>
              <p:nvPr/>
            </p:nvSpPr>
            <p:spPr>
              <a:xfrm>
                <a:off x="868879" y="3978360"/>
                <a:ext cx="7920000" cy="2074350"/>
              </a:xfrm>
              <a:prstGeom prst="rect">
                <a:avLst/>
              </a:prstGeom>
              <a:noFill/>
            </p:spPr>
            <p:txBody>
              <a:bodyPr wrap="none" rtlCol="0">
                <a:spAutoFit/>
              </a:bodyPr>
              <a:lstStyle/>
              <a:p>
                <a:r>
                  <a:rPr lang="en-US" dirty="0" smtClean="0"/>
                  <a:t>Sum of volume wear for every wheel</a:t>
                </a:r>
              </a:p>
              <a:p>
                <a:pPr/>
                <a14:m>
                  <m:oMathPara xmlns:m="http://schemas.openxmlformats.org/officeDocument/2006/math">
                    <m:oMathParaPr>
                      <m:jc m:val="centerGroup"/>
                    </m:oMathParaPr>
                    <m:oMath xmlns:m="http://schemas.openxmlformats.org/officeDocument/2006/math">
                      <m:sSub>
                        <m:sSubPr>
                          <m:ctrlPr>
                            <a:rPr lang="ru-RU" i="1">
                              <a:latin typeface="Cambria Math"/>
                            </a:rPr>
                          </m:ctrlPr>
                        </m:sSubPr>
                        <m:e>
                          <m:r>
                            <a:rPr lang="ru-RU" i="1">
                              <a:latin typeface="Cambria Math"/>
                            </a:rPr>
                            <m:t>𝑤</m:t>
                          </m:r>
                        </m:e>
                        <m:sub>
                          <m:r>
                            <a:rPr lang="ru-RU" i="1">
                              <a:latin typeface="Cambria Math"/>
                            </a:rPr>
                            <m:t>𝑘</m:t>
                          </m:r>
                          <m:r>
                            <a:rPr lang="ru-RU" i="1">
                              <a:latin typeface="Cambria Math"/>
                            </a:rPr>
                            <m:t>,</m:t>
                          </m:r>
                          <m:r>
                            <a:rPr lang="ru-RU" i="1">
                              <a:latin typeface="Cambria Math"/>
                            </a:rPr>
                            <m:t>𝑚</m:t>
                          </m:r>
                        </m:sub>
                      </m:sSub>
                      <m:r>
                        <a:rPr lang="ru-RU" i="1">
                          <a:latin typeface="Cambria Math"/>
                        </a:rPr>
                        <m:t>=</m:t>
                      </m:r>
                      <m:nary>
                        <m:naryPr>
                          <m:chr m:val="∑"/>
                          <m:limLoc m:val="undOvr"/>
                          <m:ctrlPr>
                            <a:rPr lang="ru-RU" i="1">
                              <a:latin typeface="Cambria Math"/>
                            </a:rPr>
                          </m:ctrlPr>
                        </m:naryPr>
                        <m:sub>
                          <m:r>
                            <a:rPr lang="ru-RU" i="1">
                              <a:latin typeface="Cambria Math"/>
                            </a:rPr>
                            <m:t>𝑖</m:t>
                          </m:r>
                          <m:r>
                            <a:rPr lang="ru-RU" i="1">
                              <a:latin typeface="Cambria Math"/>
                            </a:rPr>
                            <m:t>=1</m:t>
                          </m:r>
                        </m:sub>
                        <m:sup>
                          <m:sSub>
                            <m:sSubPr>
                              <m:ctrlPr>
                                <a:rPr lang="ru-RU" i="1">
                                  <a:latin typeface="Cambria Math"/>
                                </a:rPr>
                              </m:ctrlPr>
                            </m:sSubPr>
                            <m:e>
                              <m:r>
                                <a:rPr lang="ru-RU" i="1">
                                  <a:latin typeface="Cambria Math"/>
                                </a:rPr>
                                <m:t>𝑁</m:t>
                              </m:r>
                            </m:e>
                            <m:sub>
                              <m:r>
                                <a:rPr lang="ru-RU" i="1">
                                  <a:latin typeface="Cambria Math"/>
                                </a:rPr>
                                <m:t>𝐶</m:t>
                              </m:r>
                            </m:sub>
                          </m:sSub>
                        </m:sup>
                        <m:e>
                          <m:sSub>
                            <m:sSubPr>
                              <m:ctrlPr>
                                <a:rPr lang="ru-RU" i="1">
                                  <a:latin typeface="Cambria Math"/>
                                </a:rPr>
                              </m:ctrlPr>
                            </m:sSubPr>
                            <m:e>
                              <m:r>
                                <a:rPr lang="ru-RU" i="1">
                                  <a:latin typeface="Cambria Math"/>
                                </a:rPr>
                                <m:t>𝛼</m:t>
                              </m:r>
                            </m:e>
                            <m:sub>
                              <m:r>
                                <a:rPr lang="ru-RU" i="1">
                                  <a:latin typeface="Cambria Math"/>
                                </a:rPr>
                                <m:t>𝑖</m:t>
                              </m:r>
                            </m:sub>
                          </m:sSub>
                        </m:e>
                      </m:nary>
                      <m:nary>
                        <m:naryPr>
                          <m:chr m:val="∑"/>
                          <m:limLoc m:val="undOvr"/>
                          <m:ctrlPr>
                            <a:rPr lang="ru-RU" i="1">
                              <a:latin typeface="Cambria Math"/>
                            </a:rPr>
                          </m:ctrlPr>
                        </m:naryPr>
                        <m:sub>
                          <m:r>
                            <a:rPr lang="ru-RU" i="1">
                              <a:latin typeface="Cambria Math"/>
                            </a:rPr>
                            <m:t>𝑗</m:t>
                          </m:r>
                          <m:r>
                            <a:rPr lang="ru-RU" i="1">
                              <a:latin typeface="Cambria Math"/>
                            </a:rPr>
                            <m:t>=1</m:t>
                          </m:r>
                        </m:sub>
                        <m:sup>
                          <m:sSub>
                            <m:sSubPr>
                              <m:ctrlPr>
                                <a:rPr lang="ru-RU" i="1">
                                  <a:latin typeface="Cambria Math"/>
                                </a:rPr>
                              </m:ctrlPr>
                            </m:sSubPr>
                            <m:e>
                              <m:r>
                                <a:rPr lang="ru-RU" i="1">
                                  <a:latin typeface="Cambria Math"/>
                                </a:rPr>
                                <m:t>𝑁</m:t>
                              </m:r>
                            </m:e>
                            <m:sub>
                              <m:sSub>
                                <m:sSubPr>
                                  <m:ctrlPr>
                                    <a:rPr lang="ru-RU" i="1">
                                      <a:latin typeface="Cambria Math"/>
                                    </a:rPr>
                                  </m:ctrlPr>
                                </m:sSubPr>
                                <m:e>
                                  <m:r>
                                    <a:rPr lang="ru-RU" i="1">
                                      <a:latin typeface="Cambria Math"/>
                                    </a:rPr>
                                    <m:t>𝑣</m:t>
                                  </m:r>
                                </m:e>
                                <m:sub>
                                  <m:r>
                                    <a:rPr lang="ru-RU" i="1">
                                      <a:latin typeface="Cambria Math"/>
                                    </a:rPr>
                                    <m:t>𝑖</m:t>
                                  </m:r>
                                </m:sub>
                              </m:sSub>
                            </m:sub>
                          </m:sSub>
                        </m:sup>
                        <m:e>
                          <m:sSub>
                            <m:sSubPr>
                              <m:ctrlPr>
                                <a:rPr lang="ru-RU" i="1">
                                  <a:latin typeface="Cambria Math"/>
                                </a:rPr>
                              </m:ctrlPr>
                            </m:sSubPr>
                            <m:e>
                              <m:r>
                                <a:rPr lang="ru-RU" i="1">
                                  <a:latin typeface="Cambria Math"/>
                                </a:rPr>
                                <m:t>𝛽</m:t>
                              </m:r>
                            </m:e>
                            <m:sub>
                              <m:r>
                                <a:rPr lang="ru-RU" i="1">
                                  <a:latin typeface="Cambria Math"/>
                                </a:rPr>
                                <m:t>𝑖𝑗</m:t>
                              </m:r>
                            </m:sub>
                          </m:sSub>
                          <m:sSub>
                            <m:sSubPr>
                              <m:ctrlPr>
                                <a:rPr lang="ru-RU" i="1">
                                  <a:latin typeface="Cambria Math"/>
                                </a:rPr>
                              </m:ctrlPr>
                            </m:sSubPr>
                            <m:e>
                              <m:r>
                                <a:rPr lang="ru-RU" i="1">
                                  <a:latin typeface="Cambria Math"/>
                                </a:rPr>
                                <m:t>𝑤</m:t>
                              </m:r>
                            </m:e>
                            <m:sub>
                              <m:r>
                                <a:rPr lang="ru-RU" i="1">
                                  <a:latin typeface="Cambria Math"/>
                                </a:rPr>
                                <m:t>𝑖𝑗𝑘</m:t>
                              </m:r>
                              <m:r>
                                <a:rPr lang="ru-RU" i="1">
                                  <a:latin typeface="Cambria Math"/>
                                </a:rPr>
                                <m:t>,</m:t>
                              </m:r>
                              <m:r>
                                <a:rPr lang="ru-RU" i="1">
                                  <a:latin typeface="Cambria Math"/>
                                </a:rPr>
                                <m:t>𝑚</m:t>
                              </m:r>
                            </m:sub>
                          </m:sSub>
                          <m:r>
                            <a:rPr lang="ru-RU" i="1">
                              <a:latin typeface="Cambria Math"/>
                            </a:rPr>
                            <m:t>,</m:t>
                          </m:r>
                        </m:e>
                      </m:nary>
                      <m:r>
                        <a:rPr lang="ru-RU" i="1">
                          <a:latin typeface="Cambria Math"/>
                        </a:rPr>
                        <m:t>  </m:t>
                      </m:r>
                      <m:r>
                        <a:rPr lang="ru-RU" i="1">
                          <a:latin typeface="Cambria Math"/>
                        </a:rPr>
                        <m:t>𝑚</m:t>
                      </m:r>
                      <m:r>
                        <a:rPr lang="ru-RU" i="1">
                          <a:latin typeface="Cambria Math"/>
                        </a:rPr>
                        <m:t>=</m:t>
                      </m:r>
                      <m:r>
                        <a:rPr lang="ru-RU" i="1">
                          <a:latin typeface="Cambria Math"/>
                        </a:rPr>
                        <m:t>𝑙</m:t>
                      </m:r>
                      <m:r>
                        <a:rPr lang="ru-RU" i="1">
                          <a:latin typeface="Cambria Math"/>
                        </a:rPr>
                        <m:t>,</m:t>
                      </m:r>
                      <m:r>
                        <a:rPr lang="ru-RU" i="1">
                          <a:latin typeface="Cambria Math"/>
                        </a:rPr>
                        <m:t>𝑟</m:t>
                      </m:r>
                      <m:r>
                        <a:rPr lang="en-US" b="0" i="1" smtClean="0">
                          <a:latin typeface="Cambria Math"/>
                        </a:rPr>
                        <m:t>,</m:t>
                      </m:r>
                    </m:oMath>
                  </m:oMathPara>
                </a14:m>
                <a:endParaRPr lang="en-US" dirty="0" smtClean="0"/>
              </a:p>
              <a:p>
                <a:r>
                  <a:rPr lang="en-US" dirty="0" smtClean="0"/>
                  <a:t>where </a:t>
                </a:r>
                <a14:m>
                  <m:oMath xmlns:m="http://schemas.openxmlformats.org/officeDocument/2006/math">
                    <m:sSub>
                      <m:sSubPr>
                        <m:ctrlPr>
                          <a:rPr lang="ru-RU" i="1">
                            <a:latin typeface="Cambria Math"/>
                          </a:rPr>
                        </m:ctrlPr>
                      </m:sSubPr>
                      <m:e>
                        <m:r>
                          <a:rPr lang="ru-RU" i="1">
                            <a:latin typeface="Cambria Math"/>
                          </a:rPr>
                          <m:t>𝛼</m:t>
                        </m:r>
                      </m:e>
                      <m:sub>
                        <m:r>
                          <a:rPr lang="ru-RU" i="1">
                            <a:latin typeface="Cambria Math"/>
                          </a:rPr>
                          <m:t>𝑖</m:t>
                        </m:r>
                      </m:sub>
                    </m:sSub>
                  </m:oMath>
                </a14:m>
                <a:r>
                  <a:rPr lang="en-US" dirty="0" smtClean="0"/>
                  <a:t> </a:t>
                </a:r>
                <a:r>
                  <a:rPr lang="en-US" dirty="0"/>
                  <a:t>is </a:t>
                </a:r>
                <a:r>
                  <a:rPr lang="en-US" dirty="0" smtClean="0"/>
                  <a:t>weight </a:t>
                </a:r>
                <a:r>
                  <a:rPr lang="en-US" dirty="0"/>
                  <a:t>of </a:t>
                </a:r>
                <a:r>
                  <a:rPr lang="en-US" dirty="0" smtClean="0"/>
                  <a:t>configuration;</a:t>
                </a:r>
              </a:p>
              <a:p>
                <a:pPr marL="630238"/>
                <a14:m>
                  <m:oMath xmlns:m="http://schemas.openxmlformats.org/officeDocument/2006/math">
                    <m:sSub>
                      <m:sSubPr>
                        <m:ctrlPr>
                          <a:rPr lang="ru-RU" i="1">
                            <a:latin typeface="Cambria Math"/>
                          </a:rPr>
                        </m:ctrlPr>
                      </m:sSubPr>
                      <m:e>
                        <m:r>
                          <a:rPr lang="ru-RU" i="1">
                            <a:latin typeface="Cambria Math"/>
                          </a:rPr>
                          <m:t>𝛽</m:t>
                        </m:r>
                      </m:e>
                      <m:sub>
                        <m:r>
                          <a:rPr lang="ru-RU" i="1">
                            <a:latin typeface="Cambria Math"/>
                          </a:rPr>
                          <m:t>𝑖𝑗</m:t>
                        </m:r>
                      </m:sub>
                    </m:sSub>
                  </m:oMath>
                </a14:m>
                <a:r>
                  <a:rPr lang="en-US" dirty="0" smtClean="0"/>
                  <a:t> is weight </a:t>
                </a:r>
                <a:r>
                  <a:rPr lang="en-US" dirty="0"/>
                  <a:t>of </a:t>
                </a:r>
                <a:r>
                  <a:rPr lang="en-US" dirty="0" smtClean="0"/>
                  <a:t>speed;</a:t>
                </a:r>
              </a:p>
              <a:p>
                <a:pPr marL="630238"/>
                <a14:m>
                  <m:oMath xmlns:m="http://schemas.openxmlformats.org/officeDocument/2006/math">
                    <m:sSub>
                      <m:sSubPr>
                        <m:ctrlPr>
                          <a:rPr lang="ru-RU" i="1">
                            <a:latin typeface="Cambria Math"/>
                          </a:rPr>
                        </m:ctrlPr>
                      </m:sSubPr>
                      <m:e>
                        <m:r>
                          <a:rPr lang="ru-RU" i="1">
                            <a:latin typeface="Cambria Math"/>
                          </a:rPr>
                          <m:t>𝑁</m:t>
                        </m:r>
                      </m:e>
                      <m:sub>
                        <m:r>
                          <a:rPr lang="ru-RU" i="1">
                            <a:latin typeface="Cambria Math"/>
                          </a:rPr>
                          <m:t>𝐶</m:t>
                        </m:r>
                      </m:sub>
                    </m:sSub>
                  </m:oMath>
                </a14:m>
                <a:r>
                  <a:rPr lang="en-US" dirty="0" smtClean="0"/>
                  <a:t> is number of configurations.  </a:t>
                </a:r>
              </a:p>
            </p:txBody>
          </p:sp>
        </mc:Choice>
        <mc:Fallback xmlns="">
          <p:sp>
            <p:nvSpPr>
              <p:cNvPr id="9" name="TextBox 8"/>
              <p:cNvSpPr txBox="1">
                <a:spLocks noRot="1" noChangeAspect="1" noMove="1" noResize="1" noEditPoints="1" noAdjustHandles="1" noChangeArrowheads="1" noChangeShapeType="1" noTextEdit="1"/>
              </p:cNvSpPr>
              <p:nvPr/>
            </p:nvSpPr>
            <p:spPr>
              <a:xfrm>
                <a:off x="868879" y="3978360"/>
                <a:ext cx="7920000" cy="2074350"/>
              </a:xfrm>
              <a:prstGeom prst="rect">
                <a:avLst/>
              </a:prstGeom>
              <a:blipFill rotWithShape="1">
                <a:blip r:embed="rId3"/>
                <a:stretch>
                  <a:fillRect l="-693" t="-1471" b="-3824"/>
                </a:stretch>
              </a:blipFill>
            </p:spPr>
            <p:txBody>
              <a:bodyPr/>
              <a:lstStyle/>
              <a:p>
                <a:r>
                  <a:rPr lang="ru-RU">
                    <a:noFill/>
                  </a:rPr>
                  <a:t> </a:t>
                </a:r>
              </a:p>
            </p:txBody>
          </p:sp>
        </mc:Fallback>
      </mc:AlternateContent>
    </p:spTree>
    <p:extLst>
      <p:ext uri="{BB962C8B-B14F-4D97-AF65-F5344CB8AC3E}">
        <p14:creationId xmlns:p14="http://schemas.microsoft.com/office/powerpoint/2010/main" val="23221899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Profile-updating procedure</a:t>
            </a:r>
            <a:endParaRPr lang="ru-RU" dirty="0"/>
          </a:p>
        </p:txBody>
      </p:sp>
      <p:sp>
        <p:nvSpPr>
          <p:cNvPr id="3" name="Text Box 28"/>
          <p:cNvSpPr txBox="1">
            <a:spLocks noChangeArrowheads="1"/>
          </p:cNvSpPr>
          <p:nvPr/>
        </p:nvSpPr>
        <p:spPr bwMode="auto">
          <a:xfrm>
            <a:off x="8751888" y="0"/>
            <a:ext cx="392112" cy="5286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800" dirty="0">
                <a:latin typeface="Cambria Math" pitchFamily="18" charset="0"/>
                <a:ea typeface="Cambria Math" pitchFamily="18" charset="0"/>
              </a:rPr>
              <a:t>8</a:t>
            </a:r>
            <a:endParaRPr lang="ru-RU" sz="2800" b="0" dirty="0">
              <a:latin typeface="Cambria Math" pitchFamily="18" charset="0"/>
              <a:ea typeface="Cambria Math" pitchFamily="18" charset="0"/>
            </a:endParaRPr>
          </a:p>
        </p:txBody>
      </p:sp>
      <p:sp>
        <p:nvSpPr>
          <p:cNvPr id="4" name="Овал 3"/>
          <p:cNvSpPr/>
          <p:nvPr/>
        </p:nvSpPr>
        <p:spPr>
          <a:xfrm>
            <a:off x="468000" y="504000"/>
            <a:ext cx="360000" cy="360000"/>
          </a:xfrm>
          <a:prstGeom prst="ellipse">
            <a:avLst/>
          </a:prstGeom>
          <a:solidFill>
            <a:schemeClr val="bg1"/>
          </a:solid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5</a:t>
            </a:r>
            <a:endParaRPr lang="ru-RU" dirty="0">
              <a:solidFill>
                <a:schemeClr val="tx1"/>
              </a:solidFill>
            </a:endParaRPr>
          </a:p>
        </p:txBody>
      </p:sp>
      <mc:AlternateContent xmlns:mc="http://schemas.openxmlformats.org/markup-compatibility/2006">
        <mc:Choice xmlns:a14="http://schemas.microsoft.com/office/drawing/2010/main" Requires="a14">
          <p:sp>
            <p:nvSpPr>
              <p:cNvPr id="5" name="TextBox 4"/>
              <p:cNvSpPr txBox="1"/>
              <p:nvPr/>
            </p:nvSpPr>
            <p:spPr>
              <a:xfrm>
                <a:off x="874139" y="499334"/>
                <a:ext cx="7920000" cy="2095061"/>
              </a:xfrm>
              <a:prstGeom prst="rect">
                <a:avLst/>
              </a:prstGeom>
              <a:noFill/>
            </p:spPr>
            <p:txBody>
              <a:bodyPr wrap="none" rtlCol="0">
                <a:spAutoFit/>
              </a:bodyPr>
              <a:lstStyle/>
              <a:p>
                <a:r>
                  <a:rPr lang="en-US" dirty="0" smtClean="0"/>
                  <a:t>Calculation of wear depth in the center </a:t>
                </a:r>
                <a:r>
                  <a:rPr lang="en-US" dirty="0" smtClean="0"/>
                  <a:t>of each </a:t>
                </a:r>
                <a:r>
                  <a:rPr lang="en-US" dirty="0"/>
                  <a:t>circumferential </a:t>
                </a:r>
                <a:r>
                  <a:rPr lang="en-US" dirty="0" smtClean="0"/>
                  <a:t>strip</a:t>
                </a:r>
              </a:p>
              <a:p>
                <a:pPr/>
                <a14:m>
                  <m:oMathPara xmlns:m="http://schemas.openxmlformats.org/officeDocument/2006/math">
                    <m:oMathParaPr>
                      <m:jc m:val="centerGroup"/>
                    </m:oMathParaPr>
                    <m:oMath xmlns:m="http://schemas.openxmlformats.org/officeDocument/2006/math">
                      <m:sSub>
                        <m:sSubPr>
                          <m:ctrlPr>
                            <a:rPr lang="ru-RU" i="1">
                              <a:latin typeface="Cambria Math"/>
                            </a:rPr>
                          </m:ctrlPr>
                        </m:sSubPr>
                        <m:e>
                          <m:r>
                            <a:rPr lang="ru-RU" i="1">
                              <a:latin typeface="Cambria Math"/>
                            </a:rPr>
                            <m:t>𝛿</m:t>
                          </m:r>
                        </m:e>
                        <m:sub>
                          <m:r>
                            <a:rPr lang="ru-RU" i="1">
                              <a:latin typeface="Cambria Math"/>
                            </a:rPr>
                            <m:t>𝑘</m:t>
                          </m:r>
                          <m:r>
                            <a:rPr lang="ru-RU" i="1">
                              <a:latin typeface="Cambria Math"/>
                            </a:rPr>
                            <m:t>,</m:t>
                          </m:r>
                          <m:r>
                            <a:rPr lang="ru-RU" i="1">
                              <a:latin typeface="Cambria Math"/>
                            </a:rPr>
                            <m:t>𝑚</m:t>
                          </m:r>
                        </m:sub>
                      </m:sSub>
                      <m:d>
                        <m:dPr>
                          <m:ctrlPr>
                            <a:rPr lang="ru-RU" i="1">
                              <a:latin typeface="Cambria Math"/>
                            </a:rPr>
                          </m:ctrlPr>
                        </m:dPr>
                        <m:e>
                          <m:sSub>
                            <m:sSubPr>
                              <m:ctrlPr>
                                <a:rPr lang="ru-RU" i="1">
                                  <a:latin typeface="Cambria Math"/>
                                </a:rPr>
                              </m:ctrlPr>
                            </m:sSubPr>
                            <m:e>
                              <m:r>
                                <a:rPr lang="ru-RU" i="1">
                                  <a:latin typeface="Cambria Math"/>
                                </a:rPr>
                                <m:t>𝑠</m:t>
                              </m:r>
                            </m:e>
                            <m:sub>
                              <m:r>
                                <a:rPr lang="ru-RU" i="1">
                                  <a:latin typeface="Cambria Math"/>
                                </a:rPr>
                                <m:t>𝑖</m:t>
                              </m:r>
                            </m:sub>
                          </m:sSub>
                        </m:e>
                      </m:d>
                      <m:r>
                        <a:rPr lang="ru-RU" i="1">
                          <a:latin typeface="Cambria Math"/>
                        </a:rPr>
                        <m:t>=</m:t>
                      </m:r>
                      <m:f>
                        <m:fPr>
                          <m:ctrlPr>
                            <a:rPr lang="ru-RU" i="1">
                              <a:latin typeface="Cambria Math"/>
                            </a:rPr>
                          </m:ctrlPr>
                        </m:fPr>
                        <m:num>
                          <m:sSub>
                            <m:sSubPr>
                              <m:ctrlPr>
                                <a:rPr lang="ru-RU" i="1">
                                  <a:latin typeface="Cambria Math"/>
                                </a:rPr>
                              </m:ctrlPr>
                            </m:sSubPr>
                            <m:e>
                              <m:acc>
                                <m:accPr>
                                  <m:chr m:val="̃"/>
                                  <m:ctrlPr>
                                    <a:rPr lang="ru-RU" i="1">
                                      <a:latin typeface="Cambria Math"/>
                                    </a:rPr>
                                  </m:ctrlPr>
                                </m:accPr>
                                <m:e>
                                  <m:r>
                                    <a:rPr lang="ru-RU" i="1">
                                      <a:latin typeface="Cambria Math"/>
                                    </a:rPr>
                                    <m:t>𝑤</m:t>
                                  </m:r>
                                </m:e>
                              </m:acc>
                            </m:e>
                            <m:sub>
                              <m:r>
                                <a:rPr lang="ru-RU" i="1">
                                  <a:latin typeface="Cambria Math"/>
                                </a:rPr>
                                <m:t>𝑘</m:t>
                              </m:r>
                              <m:r>
                                <a:rPr lang="ru-RU" i="1">
                                  <a:latin typeface="Cambria Math"/>
                                </a:rPr>
                                <m:t>,</m:t>
                              </m:r>
                              <m:r>
                                <a:rPr lang="ru-RU" i="1">
                                  <a:latin typeface="Cambria Math"/>
                                </a:rPr>
                                <m:t>𝑚</m:t>
                              </m:r>
                            </m:sub>
                          </m:sSub>
                          <m:d>
                            <m:dPr>
                              <m:ctrlPr>
                                <a:rPr lang="ru-RU" i="1">
                                  <a:latin typeface="Cambria Math"/>
                                </a:rPr>
                              </m:ctrlPr>
                            </m:dPr>
                            <m:e>
                              <m:sSub>
                                <m:sSubPr>
                                  <m:ctrlPr>
                                    <a:rPr lang="ru-RU" i="1">
                                      <a:latin typeface="Cambria Math"/>
                                    </a:rPr>
                                  </m:ctrlPr>
                                </m:sSubPr>
                                <m:e>
                                  <m:r>
                                    <a:rPr lang="ru-RU" i="1">
                                      <a:latin typeface="Cambria Math"/>
                                    </a:rPr>
                                    <m:t>𝑠</m:t>
                                  </m:r>
                                </m:e>
                                <m:sub>
                                  <m:r>
                                    <a:rPr lang="ru-RU" i="1">
                                      <a:latin typeface="Cambria Math"/>
                                    </a:rPr>
                                    <m:t>𝑖</m:t>
                                  </m:r>
                                </m:sub>
                              </m:sSub>
                            </m:e>
                          </m:d>
                        </m:num>
                        <m:den>
                          <m:r>
                            <a:rPr lang="ru-RU" i="1">
                              <a:latin typeface="Cambria Math"/>
                            </a:rPr>
                            <m:t>2</m:t>
                          </m:r>
                          <m:r>
                            <a:rPr lang="ru-RU" i="1">
                              <a:latin typeface="Cambria Math"/>
                            </a:rPr>
                            <m:t>𝜋</m:t>
                          </m:r>
                          <m:sSub>
                            <m:sSubPr>
                              <m:ctrlPr>
                                <a:rPr lang="ru-RU" i="1">
                                  <a:latin typeface="Cambria Math"/>
                                </a:rPr>
                              </m:ctrlPr>
                            </m:sSubPr>
                            <m:e>
                              <m:r>
                                <a:rPr lang="ru-RU" i="1">
                                  <a:latin typeface="Cambria Math"/>
                                </a:rPr>
                                <m:t>𝑅</m:t>
                              </m:r>
                            </m:e>
                            <m:sub>
                              <m:r>
                                <a:rPr lang="ru-RU" i="1" smtClean="0">
                                  <a:latin typeface="Cambria Math"/>
                                </a:rPr>
                                <m:t>𝑘</m:t>
                              </m:r>
                              <m:r>
                                <a:rPr lang="en-US" b="0" i="1" smtClean="0">
                                  <a:latin typeface="Cambria Math"/>
                                </a:rPr>
                                <m:t>,</m:t>
                              </m:r>
                              <m:r>
                                <a:rPr lang="en-US" b="0" i="1" smtClean="0">
                                  <a:latin typeface="Cambria Math"/>
                                </a:rPr>
                                <m:t>𝑚</m:t>
                              </m:r>
                            </m:sub>
                          </m:sSub>
                          <m:d>
                            <m:dPr>
                              <m:ctrlPr>
                                <a:rPr lang="ru-RU" i="1">
                                  <a:latin typeface="Cambria Math"/>
                                </a:rPr>
                              </m:ctrlPr>
                            </m:dPr>
                            <m:e>
                              <m:sSub>
                                <m:sSubPr>
                                  <m:ctrlPr>
                                    <a:rPr lang="ru-RU" i="1">
                                      <a:latin typeface="Cambria Math"/>
                                    </a:rPr>
                                  </m:ctrlPr>
                                </m:sSubPr>
                                <m:e>
                                  <m:r>
                                    <a:rPr lang="ru-RU" i="1">
                                      <a:latin typeface="Cambria Math"/>
                                    </a:rPr>
                                    <m:t>𝑠</m:t>
                                  </m:r>
                                </m:e>
                                <m:sub>
                                  <m:r>
                                    <a:rPr lang="ru-RU" i="1">
                                      <a:latin typeface="Cambria Math"/>
                                    </a:rPr>
                                    <m:t>𝑖</m:t>
                                  </m:r>
                                </m:sub>
                              </m:sSub>
                            </m:e>
                          </m:d>
                          <m:r>
                            <a:rPr lang="ru-RU" i="1">
                              <a:latin typeface="Cambria Math"/>
                            </a:rPr>
                            <m:t>h</m:t>
                          </m:r>
                        </m:den>
                      </m:f>
                      <m:r>
                        <a:rPr lang="ru-RU" i="1">
                          <a:latin typeface="Cambria Math"/>
                        </a:rPr>
                        <m:t>,  </m:t>
                      </m:r>
                      <m:r>
                        <a:rPr lang="ru-RU" i="1">
                          <a:latin typeface="Cambria Math"/>
                        </a:rPr>
                        <m:t>𝑚</m:t>
                      </m:r>
                      <m:r>
                        <a:rPr lang="ru-RU" i="1">
                          <a:latin typeface="Cambria Math"/>
                        </a:rPr>
                        <m:t>=</m:t>
                      </m:r>
                      <m:r>
                        <a:rPr lang="ru-RU" i="1">
                          <a:latin typeface="Cambria Math"/>
                        </a:rPr>
                        <m:t>𝑙</m:t>
                      </m:r>
                      <m:r>
                        <a:rPr lang="ru-RU" i="1">
                          <a:latin typeface="Cambria Math"/>
                        </a:rPr>
                        <m:t>,</m:t>
                      </m:r>
                      <m:r>
                        <a:rPr lang="ru-RU" i="1">
                          <a:latin typeface="Cambria Math"/>
                        </a:rPr>
                        <m:t>𝑟</m:t>
                      </m:r>
                      <m:r>
                        <a:rPr lang="ru-RU" i="1">
                          <a:latin typeface="Cambria Math"/>
                        </a:rPr>
                        <m:t>,</m:t>
                      </m:r>
                    </m:oMath>
                  </m:oMathPara>
                </a14:m>
                <a:endParaRPr lang="en-US" dirty="0" smtClean="0"/>
              </a:p>
              <a:p>
                <a:r>
                  <a:rPr lang="en-US" dirty="0" smtClean="0"/>
                  <a:t>where </a:t>
                </a:r>
                <a14:m>
                  <m:oMath xmlns:m="http://schemas.openxmlformats.org/officeDocument/2006/math">
                    <m:sSub>
                      <m:sSubPr>
                        <m:ctrlPr>
                          <a:rPr lang="ru-RU" i="1">
                            <a:latin typeface="Cambria Math"/>
                          </a:rPr>
                        </m:ctrlPr>
                      </m:sSubPr>
                      <m:e>
                        <m:acc>
                          <m:accPr>
                            <m:chr m:val="̃"/>
                            <m:ctrlPr>
                              <a:rPr lang="ru-RU" i="1">
                                <a:latin typeface="Cambria Math"/>
                              </a:rPr>
                            </m:ctrlPr>
                          </m:accPr>
                          <m:e>
                            <m:r>
                              <a:rPr lang="ru-RU" i="1">
                                <a:latin typeface="Cambria Math"/>
                              </a:rPr>
                              <m:t>𝑤</m:t>
                            </m:r>
                          </m:e>
                        </m:acc>
                      </m:e>
                      <m:sub>
                        <m:r>
                          <a:rPr lang="ru-RU" i="1">
                            <a:latin typeface="Cambria Math"/>
                          </a:rPr>
                          <m:t>𝑘</m:t>
                        </m:r>
                        <m:r>
                          <a:rPr lang="ru-RU" i="1">
                            <a:latin typeface="Cambria Math"/>
                          </a:rPr>
                          <m:t>,</m:t>
                        </m:r>
                        <m:r>
                          <a:rPr lang="ru-RU" i="1">
                            <a:latin typeface="Cambria Math"/>
                          </a:rPr>
                          <m:t>𝑚</m:t>
                        </m:r>
                      </m:sub>
                    </m:sSub>
                  </m:oMath>
                </a14:m>
                <a:r>
                  <a:rPr lang="en-US" dirty="0" smtClean="0"/>
                  <a:t> is smoothed volume wear;</a:t>
                </a:r>
              </a:p>
              <a:p>
                <a:pPr marL="630238"/>
                <a14:m>
                  <m:oMath xmlns:m="http://schemas.openxmlformats.org/officeDocument/2006/math">
                    <m:sSub>
                      <m:sSubPr>
                        <m:ctrlPr>
                          <a:rPr lang="ru-RU" i="1">
                            <a:latin typeface="Cambria Math"/>
                          </a:rPr>
                        </m:ctrlPr>
                      </m:sSubPr>
                      <m:e>
                        <m:r>
                          <a:rPr lang="ru-RU" i="1">
                            <a:latin typeface="Cambria Math"/>
                          </a:rPr>
                          <m:t>𝑠</m:t>
                        </m:r>
                      </m:e>
                      <m:sub>
                        <m:r>
                          <a:rPr lang="ru-RU" i="1">
                            <a:latin typeface="Cambria Math"/>
                          </a:rPr>
                          <m:t>𝑖</m:t>
                        </m:r>
                      </m:sub>
                    </m:sSub>
                  </m:oMath>
                </a14:m>
                <a:r>
                  <a:rPr lang="en-US" dirty="0" smtClean="0"/>
                  <a:t> is </a:t>
                </a:r>
                <a:r>
                  <a:rPr lang="ru-RU" dirty="0" err="1"/>
                  <a:t>arc-coordinate</a:t>
                </a:r>
                <a:r>
                  <a:rPr lang="ru-RU" dirty="0"/>
                  <a:t> </a:t>
                </a:r>
                <a:r>
                  <a:rPr lang="ru-RU" dirty="0" err="1"/>
                  <a:t>of</a:t>
                </a:r>
                <a:r>
                  <a:rPr lang="ru-RU" dirty="0"/>
                  <a:t> </a:t>
                </a:r>
                <a:r>
                  <a:rPr lang="ru-RU" dirty="0" err="1" smtClean="0"/>
                  <a:t>the</a:t>
                </a:r>
                <a:r>
                  <a:rPr lang="en-US" dirty="0" smtClean="0"/>
                  <a:t> center of the strip </a:t>
                </a:r>
                <a14:m>
                  <m:oMath xmlns:m="http://schemas.openxmlformats.org/officeDocument/2006/math">
                    <m:r>
                      <a:rPr lang="ru-RU" i="1">
                        <a:latin typeface="Cambria Math"/>
                      </a:rPr>
                      <m:t>𝑖</m:t>
                    </m:r>
                  </m:oMath>
                </a14:m>
                <a:r>
                  <a:rPr lang="en-US" dirty="0" smtClean="0"/>
                  <a:t>;</a:t>
                </a:r>
              </a:p>
              <a:p>
                <a:pPr marL="630238"/>
                <a14:m>
                  <m:oMath xmlns:m="http://schemas.openxmlformats.org/officeDocument/2006/math">
                    <m:sSub>
                      <m:sSubPr>
                        <m:ctrlPr>
                          <a:rPr lang="ru-RU" i="1">
                            <a:latin typeface="Cambria Math"/>
                          </a:rPr>
                        </m:ctrlPr>
                      </m:sSubPr>
                      <m:e>
                        <m:r>
                          <a:rPr lang="ru-RU" i="1">
                            <a:latin typeface="Cambria Math"/>
                          </a:rPr>
                          <m:t>𝑅</m:t>
                        </m:r>
                      </m:e>
                      <m:sub>
                        <m:r>
                          <a:rPr lang="ru-RU" i="1">
                            <a:latin typeface="Cambria Math"/>
                          </a:rPr>
                          <m:t>𝑘</m:t>
                        </m:r>
                        <m:r>
                          <a:rPr lang="en-US" b="0" i="1" smtClean="0">
                            <a:latin typeface="Cambria Math"/>
                          </a:rPr>
                          <m:t>,</m:t>
                        </m:r>
                        <m:r>
                          <a:rPr lang="en-US" b="0" i="1" smtClean="0">
                            <a:latin typeface="Cambria Math"/>
                          </a:rPr>
                          <m:t>𝑚</m:t>
                        </m:r>
                      </m:sub>
                    </m:sSub>
                  </m:oMath>
                </a14:m>
                <a:r>
                  <a:rPr lang="en-US" dirty="0" smtClean="0"/>
                  <a:t> </a:t>
                </a:r>
                <a:r>
                  <a:rPr lang="en-US" dirty="0"/>
                  <a:t>is </a:t>
                </a:r>
                <a:r>
                  <a:rPr lang="en-US" dirty="0" smtClean="0"/>
                  <a:t>wheel radius;</a:t>
                </a:r>
              </a:p>
              <a:p>
                <a:pPr marL="630238"/>
                <a14:m>
                  <m:oMath xmlns:m="http://schemas.openxmlformats.org/officeDocument/2006/math">
                    <m:r>
                      <a:rPr lang="ru-RU" i="1">
                        <a:latin typeface="Cambria Math"/>
                      </a:rPr>
                      <m:t>h</m:t>
                    </m:r>
                  </m:oMath>
                </a14:m>
                <a:r>
                  <a:rPr lang="en-US" dirty="0" smtClean="0"/>
                  <a:t> </a:t>
                </a:r>
                <a:r>
                  <a:rPr lang="en-US" dirty="0"/>
                  <a:t>is width of </a:t>
                </a:r>
                <a:r>
                  <a:rPr lang="en-US" dirty="0" smtClean="0"/>
                  <a:t>wear </a:t>
                </a:r>
                <a:r>
                  <a:rPr lang="en-US" dirty="0"/>
                  <a:t>accumulation </a:t>
                </a:r>
                <a:r>
                  <a:rPr lang="en-US" dirty="0" smtClean="0"/>
                  <a:t>interval. </a:t>
                </a:r>
                <a:endParaRPr lang="ru-RU" dirty="0"/>
              </a:p>
            </p:txBody>
          </p:sp>
        </mc:Choice>
        <mc:Fallback>
          <p:sp>
            <p:nvSpPr>
              <p:cNvPr id="5" name="TextBox 4"/>
              <p:cNvSpPr txBox="1">
                <a:spLocks noRot="1" noChangeAspect="1" noMove="1" noResize="1" noEditPoints="1" noAdjustHandles="1" noChangeArrowheads="1" noChangeShapeType="1" noTextEdit="1"/>
              </p:cNvSpPr>
              <p:nvPr/>
            </p:nvSpPr>
            <p:spPr>
              <a:xfrm>
                <a:off x="874139" y="499334"/>
                <a:ext cx="7920000" cy="2095061"/>
              </a:xfrm>
              <a:prstGeom prst="rect">
                <a:avLst/>
              </a:prstGeom>
              <a:blipFill rotWithShape="1">
                <a:blip r:embed="rId2"/>
                <a:stretch>
                  <a:fillRect l="-615" t="-1453" b="-4360"/>
                </a:stretch>
              </a:blipFill>
            </p:spPr>
            <p:txBody>
              <a:bodyPr/>
              <a:lstStyle/>
              <a:p>
                <a:r>
                  <a:rPr lang="ru-RU">
                    <a:noFill/>
                  </a:rPr>
                  <a:t> </a:t>
                </a:r>
              </a:p>
            </p:txBody>
          </p:sp>
        </mc:Fallback>
      </mc:AlternateContent>
      <p:sp>
        <p:nvSpPr>
          <p:cNvPr id="6" name="Овал 5"/>
          <p:cNvSpPr/>
          <p:nvPr/>
        </p:nvSpPr>
        <p:spPr>
          <a:xfrm>
            <a:off x="468000" y="2711240"/>
            <a:ext cx="360000" cy="360000"/>
          </a:xfrm>
          <a:prstGeom prst="ellipse">
            <a:avLst/>
          </a:prstGeom>
          <a:solidFill>
            <a:schemeClr val="bg1"/>
          </a:solid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6</a:t>
            </a:r>
            <a:endParaRPr lang="ru-RU" dirty="0">
              <a:solidFill>
                <a:schemeClr val="tx1"/>
              </a:solidFill>
            </a:endParaRPr>
          </a:p>
        </p:txBody>
      </p:sp>
      <mc:AlternateContent xmlns:mc="http://schemas.openxmlformats.org/markup-compatibility/2006" xmlns:a14="http://schemas.microsoft.com/office/drawing/2010/main">
        <mc:Choice Requires="a14">
          <p:sp>
            <p:nvSpPr>
              <p:cNvPr id="7" name="TextBox 6"/>
              <p:cNvSpPr txBox="1"/>
              <p:nvPr/>
            </p:nvSpPr>
            <p:spPr>
              <a:xfrm>
                <a:off x="874142" y="2706574"/>
                <a:ext cx="7465570" cy="1042145"/>
              </a:xfrm>
              <a:prstGeom prst="rect">
                <a:avLst/>
              </a:prstGeom>
              <a:noFill/>
            </p:spPr>
            <p:txBody>
              <a:bodyPr wrap="none" rtlCol="0">
                <a:spAutoFit/>
              </a:bodyPr>
              <a:lstStyle/>
              <a:p>
                <a:r>
                  <a:rPr lang="en-US" dirty="0" smtClean="0"/>
                  <a:t>Profile updating</a:t>
                </a:r>
              </a:p>
              <a:p>
                <a:pPr/>
                <a14:m>
                  <m:oMathPara xmlns:m="http://schemas.openxmlformats.org/officeDocument/2006/math">
                    <m:oMathParaPr>
                      <m:jc m:val="centerGroup"/>
                    </m:oMathParaPr>
                    <m:oMath xmlns:m="http://schemas.openxmlformats.org/officeDocument/2006/math">
                      <m:sSub>
                        <m:sSubPr>
                          <m:ctrlPr>
                            <a:rPr lang="ru-RU" i="1">
                              <a:latin typeface="Cambria Math"/>
                            </a:rPr>
                          </m:ctrlPr>
                        </m:sSubPr>
                        <m:e>
                          <m:sSup>
                            <m:sSupPr>
                              <m:ctrlPr>
                                <a:rPr lang="ru-RU" i="1">
                                  <a:latin typeface="Cambria Math"/>
                                </a:rPr>
                              </m:ctrlPr>
                            </m:sSupPr>
                            <m:e>
                              <m:sSub>
                                <m:sSubPr>
                                  <m:ctrlPr>
                                    <a:rPr lang="ru-RU" i="1" smtClean="0">
                                      <a:latin typeface="Cambria Math"/>
                                    </a:rPr>
                                  </m:ctrlPr>
                                </m:sSubPr>
                                <m:e>
                                  <m:sSup>
                                    <m:sSupPr>
                                      <m:ctrlPr>
                                        <a:rPr lang="ru-RU" i="1">
                                          <a:latin typeface="Cambria Math"/>
                                        </a:rPr>
                                      </m:ctrlPr>
                                    </m:sSupPr>
                                    <m:e>
                                      <m:d>
                                        <m:dPr>
                                          <m:ctrlPr>
                                            <a:rPr lang="ru-RU" i="1">
                                              <a:latin typeface="Cambria Math"/>
                                            </a:rPr>
                                          </m:ctrlPr>
                                        </m:dPr>
                                        <m:e>
                                          <m:m>
                                            <m:mPr>
                                              <m:mcs>
                                                <m:mc>
                                                  <m:mcPr>
                                                    <m:count m:val="2"/>
                                                    <m:mcJc m:val="center"/>
                                                  </m:mcPr>
                                                </m:mc>
                                              </m:mcs>
                                              <m:ctrlPr>
                                                <a:rPr lang="ru-RU" i="1">
                                                  <a:latin typeface="Cambria Math"/>
                                                </a:rPr>
                                              </m:ctrlPr>
                                            </m:mPr>
                                            <m:mr>
                                              <m:e>
                                                <m:sSub>
                                                  <m:sSubPr>
                                                    <m:ctrlPr>
                                                      <a:rPr lang="ru-RU" i="1">
                                                        <a:latin typeface="Cambria Math"/>
                                                      </a:rPr>
                                                    </m:ctrlPr>
                                                  </m:sSubPr>
                                                  <m:e>
                                                    <m:r>
                                                      <a:rPr lang="ru-RU" i="1">
                                                        <a:latin typeface="Cambria Math"/>
                                                      </a:rPr>
                                                      <m:t>𝑥</m:t>
                                                    </m:r>
                                                  </m:e>
                                                  <m:sub>
                                                    <m:r>
                                                      <a:rPr lang="ru-RU" i="1">
                                                        <a:latin typeface="Cambria Math"/>
                                                      </a:rPr>
                                                      <m:t>𝑖</m:t>
                                                    </m:r>
                                                  </m:sub>
                                                </m:sSub>
                                              </m:e>
                                              <m:e>
                                                <m:sSub>
                                                  <m:sSubPr>
                                                    <m:ctrlPr>
                                                      <a:rPr lang="ru-RU" i="1">
                                                        <a:latin typeface="Cambria Math"/>
                                                      </a:rPr>
                                                    </m:ctrlPr>
                                                  </m:sSubPr>
                                                  <m:e>
                                                    <m:r>
                                                      <a:rPr lang="ru-RU" i="1">
                                                        <a:latin typeface="Cambria Math"/>
                                                      </a:rPr>
                                                      <m:t>𝑦</m:t>
                                                    </m:r>
                                                  </m:e>
                                                  <m:sub>
                                                    <m:r>
                                                      <a:rPr lang="ru-RU" i="1">
                                                        <a:latin typeface="Cambria Math"/>
                                                      </a:rPr>
                                                      <m:t>𝑖</m:t>
                                                    </m:r>
                                                  </m:sub>
                                                </m:sSub>
                                              </m:e>
                                            </m:mr>
                                          </m:m>
                                        </m:e>
                                      </m:d>
                                    </m:e>
                                    <m:sup>
                                      <m:r>
                                        <a:rPr lang="ru-RU" i="1">
                                          <a:latin typeface="Cambria Math"/>
                                        </a:rPr>
                                        <m:t>𝑇</m:t>
                                      </m:r>
                                    </m:sup>
                                  </m:sSup>
                                </m:e>
                                <m:sub>
                                  <m:r>
                                    <a:rPr lang="en-US" b="0" i="1" smtClean="0">
                                      <a:latin typeface="Cambria Math"/>
                                    </a:rPr>
                                    <m:t>𝑘</m:t>
                                  </m:r>
                                  <m:r>
                                    <a:rPr lang="en-US" b="0" i="1" smtClean="0">
                                      <a:latin typeface="Cambria Math"/>
                                    </a:rPr>
                                    <m:t>,</m:t>
                                  </m:r>
                                  <m:r>
                                    <a:rPr lang="en-US" b="0" i="1" smtClean="0">
                                      <a:latin typeface="Cambria Math"/>
                                    </a:rPr>
                                    <m:t>𝑚</m:t>
                                  </m:r>
                                </m:sub>
                              </m:sSub>
                              <m:r>
                                <a:rPr lang="ru-RU" i="1">
                                  <a:latin typeface="Cambria Math"/>
                                </a:rPr>
                                <m:t>=</m:t>
                              </m:r>
                              <m:d>
                                <m:dPr>
                                  <m:ctrlPr>
                                    <a:rPr lang="ru-RU" i="1">
                                      <a:latin typeface="Cambria Math"/>
                                    </a:rPr>
                                  </m:ctrlPr>
                                </m:dPr>
                                <m:e>
                                  <m:m>
                                    <m:mPr>
                                      <m:mcs>
                                        <m:mc>
                                          <m:mcPr>
                                            <m:count m:val="2"/>
                                            <m:mcJc m:val="center"/>
                                          </m:mcPr>
                                        </m:mc>
                                      </m:mcs>
                                      <m:ctrlPr>
                                        <a:rPr lang="ru-RU" i="1">
                                          <a:latin typeface="Cambria Math"/>
                                        </a:rPr>
                                      </m:ctrlPr>
                                    </m:mPr>
                                    <m:mr>
                                      <m:e>
                                        <m:r>
                                          <a:rPr lang="ru-RU" i="1">
                                            <a:latin typeface="Cambria Math"/>
                                          </a:rPr>
                                          <m:t>𝑥</m:t>
                                        </m:r>
                                        <m:d>
                                          <m:dPr>
                                            <m:ctrlPr>
                                              <a:rPr lang="ru-RU" i="1">
                                                <a:latin typeface="Cambria Math"/>
                                              </a:rPr>
                                            </m:ctrlPr>
                                          </m:dPr>
                                          <m:e>
                                            <m:sSub>
                                              <m:sSubPr>
                                                <m:ctrlPr>
                                                  <a:rPr lang="ru-RU" i="1">
                                                    <a:latin typeface="Cambria Math"/>
                                                  </a:rPr>
                                                </m:ctrlPr>
                                              </m:sSubPr>
                                              <m:e>
                                                <m:r>
                                                  <a:rPr lang="ru-RU" i="1">
                                                    <a:latin typeface="Cambria Math"/>
                                                  </a:rPr>
                                                  <m:t>𝑠</m:t>
                                                </m:r>
                                              </m:e>
                                              <m:sub>
                                                <m:r>
                                                  <a:rPr lang="ru-RU" i="1">
                                                    <a:latin typeface="Cambria Math"/>
                                                  </a:rPr>
                                                  <m:t>𝑖</m:t>
                                                </m:r>
                                              </m:sub>
                                            </m:sSub>
                                          </m:e>
                                        </m:d>
                                      </m:e>
                                      <m:e>
                                        <m:r>
                                          <a:rPr lang="ru-RU" i="1">
                                            <a:latin typeface="Cambria Math"/>
                                          </a:rPr>
                                          <m:t>𝑦</m:t>
                                        </m:r>
                                        <m:d>
                                          <m:dPr>
                                            <m:ctrlPr>
                                              <a:rPr lang="ru-RU" i="1">
                                                <a:latin typeface="Cambria Math"/>
                                              </a:rPr>
                                            </m:ctrlPr>
                                          </m:dPr>
                                          <m:e>
                                            <m:sSub>
                                              <m:sSubPr>
                                                <m:ctrlPr>
                                                  <a:rPr lang="ru-RU" i="1">
                                                    <a:latin typeface="Cambria Math"/>
                                                  </a:rPr>
                                                </m:ctrlPr>
                                              </m:sSubPr>
                                              <m:e>
                                                <m:r>
                                                  <a:rPr lang="ru-RU" i="1">
                                                    <a:latin typeface="Cambria Math"/>
                                                  </a:rPr>
                                                  <m:t>𝑠</m:t>
                                                </m:r>
                                              </m:e>
                                              <m:sub>
                                                <m:r>
                                                  <a:rPr lang="ru-RU" i="1">
                                                    <a:latin typeface="Cambria Math"/>
                                                  </a:rPr>
                                                  <m:t>𝑖</m:t>
                                                </m:r>
                                              </m:sub>
                                            </m:sSub>
                                          </m:e>
                                        </m:d>
                                      </m:e>
                                    </m:mr>
                                  </m:m>
                                </m:e>
                              </m:d>
                            </m:e>
                            <m:sup>
                              <m:r>
                                <a:rPr lang="ru-RU" i="1">
                                  <a:latin typeface="Cambria Math"/>
                                </a:rPr>
                                <m:t>𝑇</m:t>
                              </m:r>
                            </m:sup>
                          </m:sSup>
                        </m:e>
                        <m:sub>
                          <m:r>
                            <a:rPr lang="ru-RU" i="1">
                              <a:latin typeface="Cambria Math"/>
                            </a:rPr>
                            <m:t>𝑘</m:t>
                          </m:r>
                          <m:r>
                            <a:rPr lang="ru-RU" i="1">
                              <a:latin typeface="Cambria Math"/>
                            </a:rPr>
                            <m:t>,</m:t>
                          </m:r>
                          <m:r>
                            <a:rPr lang="ru-RU" i="1">
                              <a:latin typeface="Cambria Math"/>
                            </a:rPr>
                            <m:t>𝑚</m:t>
                          </m:r>
                        </m:sub>
                      </m:sSub>
                      <m:r>
                        <a:rPr lang="ru-RU" i="1">
                          <a:latin typeface="Cambria Math"/>
                        </a:rPr>
                        <m:t>−</m:t>
                      </m:r>
                      <m:sSub>
                        <m:sSubPr>
                          <m:ctrlPr>
                            <a:rPr lang="ru-RU" i="1">
                              <a:latin typeface="Cambria Math"/>
                            </a:rPr>
                          </m:ctrlPr>
                        </m:sSubPr>
                        <m:e>
                          <m:r>
                            <a:rPr lang="ru-RU" i="1">
                              <a:latin typeface="Cambria Math"/>
                            </a:rPr>
                            <m:t>𝛿</m:t>
                          </m:r>
                        </m:e>
                        <m:sub>
                          <m:r>
                            <a:rPr lang="ru-RU" i="1">
                              <a:latin typeface="Cambria Math"/>
                            </a:rPr>
                            <m:t>𝑘</m:t>
                          </m:r>
                          <m:r>
                            <a:rPr lang="ru-RU" i="1">
                              <a:latin typeface="Cambria Math"/>
                            </a:rPr>
                            <m:t>,</m:t>
                          </m:r>
                          <m:r>
                            <a:rPr lang="ru-RU" i="1">
                              <a:latin typeface="Cambria Math"/>
                            </a:rPr>
                            <m:t>𝑚</m:t>
                          </m:r>
                        </m:sub>
                      </m:sSub>
                      <m:d>
                        <m:dPr>
                          <m:ctrlPr>
                            <a:rPr lang="ru-RU" i="1">
                              <a:latin typeface="Cambria Math"/>
                            </a:rPr>
                          </m:ctrlPr>
                        </m:dPr>
                        <m:e>
                          <m:sSub>
                            <m:sSubPr>
                              <m:ctrlPr>
                                <a:rPr lang="ru-RU" i="1">
                                  <a:latin typeface="Cambria Math"/>
                                </a:rPr>
                              </m:ctrlPr>
                            </m:sSubPr>
                            <m:e>
                              <m:r>
                                <a:rPr lang="ru-RU" i="1">
                                  <a:latin typeface="Cambria Math"/>
                                </a:rPr>
                                <m:t>𝑠</m:t>
                              </m:r>
                            </m:e>
                            <m:sub>
                              <m:r>
                                <a:rPr lang="ru-RU" i="1">
                                  <a:latin typeface="Cambria Math"/>
                                </a:rPr>
                                <m:t>𝑖</m:t>
                              </m:r>
                            </m:sub>
                          </m:sSub>
                        </m:e>
                      </m:d>
                      <m:sSub>
                        <m:sSubPr>
                          <m:ctrlPr>
                            <a:rPr lang="ru-RU" i="1">
                              <a:latin typeface="Cambria Math"/>
                            </a:rPr>
                          </m:ctrlPr>
                        </m:sSubPr>
                        <m:e>
                          <m:r>
                            <a:rPr lang="ru-RU" b="1" i="1">
                              <a:latin typeface="Cambria Math"/>
                            </a:rPr>
                            <m:t>𝐧</m:t>
                          </m:r>
                        </m:e>
                        <m:sub>
                          <m:r>
                            <a:rPr lang="ru-RU" i="1">
                              <a:latin typeface="Cambria Math"/>
                            </a:rPr>
                            <m:t>𝑘</m:t>
                          </m:r>
                          <m:r>
                            <a:rPr lang="ru-RU" i="1">
                              <a:latin typeface="Cambria Math"/>
                            </a:rPr>
                            <m:t>,</m:t>
                          </m:r>
                          <m:r>
                            <a:rPr lang="ru-RU" i="1">
                              <a:latin typeface="Cambria Math"/>
                            </a:rPr>
                            <m:t>𝑚</m:t>
                          </m:r>
                        </m:sub>
                      </m:sSub>
                      <m:d>
                        <m:dPr>
                          <m:ctrlPr>
                            <a:rPr lang="ru-RU" i="1">
                              <a:latin typeface="Cambria Math"/>
                            </a:rPr>
                          </m:ctrlPr>
                        </m:dPr>
                        <m:e>
                          <m:sSub>
                            <m:sSubPr>
                              <m:ctrlPr>
                                <a:rPr lang="ru-RU" i="1">
                                  <a:latin typeface="Cambria Math"/>
                                </a:rPr>
                              </m:ctrlPr>
                            </m:sSubPr>
                            <m:e>
                              <m:r>
                                <a:rPr lang="ru-RU" i="1">
                                  <a:latin typeface="Cambria Math"/>
                                </a:rPr>
                                <m:t>𝑠</m:t>
                              </m:r>
                            </m:e>
                            <m:sub>
                              <m:r>
                                <a:rPr lang="ru-RU" i="1">
                                  <a:latin typeface="Cambria Math"/>
                                </a:rPr>
                                <m:t>𝑖</m:t>
                              </m:r>
                            </m:sub>
                          </m:sSub>
                        </m:e>
                      </m:d>
                      <m:r>
                        <a:rPr lang="ru-RU" i="1">
                          <a:latin typeface="Cambria Math"/>
                        </a:rPr>
                        <m:t>,  </m:t>
                      </m:r>
                      <m:r>
                        <a:rPr lang="ru-RU" i="1">
                          <a:latin typeface="Cambria Math"/>
                        </a:rPr>
                        <m:t>𝑚</m:t>
                      </m:r>
                      <m:r>
                        <a:rPr lang="ru-RU" i="1">
                          <a:latin typeface="Cambria Math"/>
                        </a:rPr>
                        <m:t>=</m:t>
                      </m:r>
                      <m:r>
                        <a:rPr lang="ru-RU" i="1">
                          <a:latin typeface="Cambria Math"/>
                        </a:rPr>
                        <m:t>𝑙</m:t>
                      </m:r>
                      <m:r>
                        <a:rPr lang="ru-RU" i="1">
                          <a:latin typeface="Cambria Math"/>
                        </a:rPr>
                        <m:t>,</m:t>
                      </m:r>
                      <m:r>
                        <a:rPr lang="ru-RU" i="1">
                          <a:latin typeface="Cambria Math"/>
                        </a:rPr>
                        <m:t>𝑟</m:t>
                      </m:r>
                      <m:r>
                        <a:rPr lang="ru-RU" i="1">
                          <a:latin typeface="Cambria Math"/>
                        </a:rPr>
                        <m:t>,</m:t>
                      </m:r>
                    </m:oMath>
                  </m:oMathPara>
                </a14:m>
                <a:endParaRPr lang="en-US" dirty="0" smtClean="0"/>
              </a:p>
              <a:p>
                <a:r>
                  <a:rPr lang="en-US" dirty="0" smtClean="0"/>
                  <a:t>where </a:t>
                </a:r>
                <a14:m>
                  <m:oMath xmlns:m="http://schemas.openxmlformats.org/officeDocument/2006/math">
                    <m:sSub>
                      <m:sSubPr>
                        <m:ctrlPr>
                          <a:rPr lang="ru-RU" i="1">
                            <a:latin typeface="Cambria Math"/>
                          </a:rPr>
                        </m:ctrlPr>
                      </m:sSubPr>
                      <m:e>
                        <m:r>
                          <a:rPr lang="ru-RU" b="1" i="1">
                            <a:latin typeface="Cambria Math"/>
                          </a:rPr>
                          <m:t>𝐧</m:t>
                        </m:r>
                      </m:e>
                      <m:sub>
                        <m:r>
                          <a:rPr lang="ru-RU" i="1">
                            <a:latin typeface="Cambria Math"/>
                          </a:rPr>
                          <m:t>𝑘</m:t>
                        </m:r>
                        <m:r>
                          <a:rPr lang="ru-RU" i="1">
                            <a:latin typeface="Cambria Math"/>
                          </a:rPr>
                          <m:t>,</m:t>
                        </m:r>
                        <m:r>
                          <a:rPr lang="ru-RU" i="1">
                            <a:latin typeface="Cambria Math"/>
                          </a:rPr>
                          <m:t>𝑚</m:t>
                        </m:r>
                      </m:sub>
                    </m:sSub>
                  </m:oMath>
                </a14:m>
                <a:r>
                  <a:rPr lang="en-US" dirty="0" smtClean="0"/>
                  <a:t> </a:t>
                </a:r>
                <a:r>
                  <a:rPr lang="en-US" dirty="0"/>
                  <a:t>is </a:t>
                </a:r>
                <a:r>
                  <a:rPr lang="en-US" dirty="0" smtClean="0"/>
                  <a:t>external normal for the wheel profile.</a:t>
                </a:r>
                <a:endParaRPr lang="ru-RU" dirty="0"/>
              </a:p>
            </p:txBody>
          </p:sp>
        </mc:Choice>
        <mc:Fallback xmlns="">
          <p:sp>
            <p:nvSpPr>
              <p:cNvPr id="7" name="TextBox 6"/>
              <p:cNvSpPr txBox="1">
                <a:spLocks noRot="1" noChangeAspect="1" noMove="1" noResize="1" noEditPoints="1" noAdjustHandles="1" noChangeArrowheads="1" noChangeShapeType="1" noTextEdit="1"/>
              </p:cNvSpPr>
              <p:nvPr/>
            </p:nvSpPr>
            <p:spPr>
              <a:xfrm>
                <a:off x="874142" y="2706574"/>
                <a:ext cx="7465570" cy="1042145"/>
              </a:xfrm>
              <a:prstGeom prst="rect">
                <a:avLst/>
              </a:prstGeom>
              <a:blipFill rotWithShape="1">
                <a:blip r:embed="rId3"/>
                <a:stretch>
                  <a:fillRect l="-653" t="-2924" b="-7018"/>
                </a:stretch>
              </a:blipFill>
            </p:spPr>
            <p:txBody>
              <a:bodyPr/>
              <a:lstStyle/>
              <a:p>
                <a:r>
                  <a:rPr lang="ru-RU">
                    <a:noFill/>
                  </a:rPr>
                  <a:t> </a:t>
                </a:r>
              </a:p>
            </p:txBody>
          </p:sp>
        </mc:Fallback>
      </mc:AlternateContent>
    </p:spTree>
    <p:extLst>
      <p:ext uri="{BB962C8B-B14F-4D97-AF65-F5344CB8AC3E}">
        <p14:creationId xmlns:p14="http://schemas.microsoft.com/office/powerpoint/2010/main" val="29638943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idx="1"/>
          </p:nvPr>
        </p:nvSpPr>
        <p:spPr bwMode="auto">
          <a:xfrm>
            <a:off x="323528" y="548680"/>
            <a:ext cx="8456613" cy="5792788"/>
          </a:xfrm>
          <a:no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140000"/>
              </a:lnSpc>
              <a:buFont typeface="Wingdings" pitchFamily="2" charset="2"/>
              <a:buChar char="è"/>
            </a:pPr>
            <a:r>
              <a:rPr lang="en-US" sz="2000" dirty="0">
                <a:solidFill>
                  <a:srgbClr val="073F89"/>
                </a:solidFill>
              </a:rPr>
              <a:t>P</a:t>
            </a:r>
            <a:r>
              <a:rPr lang="en-US" sz="2000" dirty="0" smtClean="0">
                <a:solidFill>
                  <a:srgbClr val="073F89"/>
                </a:solidFill>
              </a:rPr>
              <a:t>arallel </a:t>
            </a:r>
            <a:r>
              <a:rPr lang="en-US" sz="2000" dirty="0">
                <a:solidFill>
                  <a:srgbClr val="073F89"/>
                </a:solidFill>
              </a:rPr>
              <a:t>discrete approach to wear </a:t>
            </a:r>
            <a:r>
              <a:rPr lang="en-US" sz="2000" dirty="0" smtClean="0">
                <a:solidFill>
                  <a:srgbClr val="073F89"/>
                </a:solidFill>
              </a:rPr>
              <a:t>modeling</a:t>
            </a:r>
          </a:p>
          <a:p>
            <a:pPr eaLnBrk="1" hangingPunct="1">
              <a:lnSpc>
                <a:spcPct val="140000"/>
              </a:lnSpc>
              <a:buFont typeface="Wingdings" pitchFamily="2" charset="2"/>
              <a:buChar char="è"/>
            </a:pPr>
            <a:r>
              <a:rPr lang="en-US" sz="2000" dirty="0">
                <a:solidFill>
                  <a:srgbClr val="073F89"/>
                </a:solidFill>
              </a:rPr>
              <a:t>Wheel/rail contact models for wear </a:t>
            </a:r>
            <a:r>
              <a:rPr lang="en-US" sz="2000" dirty="0" smtClean="0">
                <a:solidFill>
                  <a:srgbClr val="073F89"/>
                </a:solidFill>
              </a:rPr>
              <a:t>simulation</a:t>
            </a:r>
          </a:p>
          <a:p>
            <a:pPr eaLnBrk="1" hangingPunct="1">
              <a:lnSpc>
                <a:spcPct val="140000"/>
              </a:lnSpc>
              <a:buFont typeface="Wingdings" pitchFamily="2" charset="2"/>
              <a:buChar char="è"/>
            </a:pPr>
            <a:r>
              <a:rPr lang="en-US" sz="2000" dirty="0">
                <a:solidFill>
                  <a:srgbClr val="073F89"/>
                </a:solidFill>
              </a:rPr>
              <a:t>Wear models</a:t>
            </a:r>
            <a:endParaRPr lang="en-US" sz="2000" dirty="0" smtClean="0">
              <a:solidFill>
                <a:srgbClr val="073F89"/>
              </a:solidFill>
            </a:endParaRPr>
          </a:p>
          <a:p>
            <a:pPr eaLnBrk="1" hangingPunct="1">
              <a:lnSpc>
                <a:spcPct val="140000"/>
              </a:lnSpc>
              <a:buFont typeface="Wingdings" pitchFamily="2" charset="2"/>
              <a:buChar char="è"/>
            </a:pPr>
            <a:r>
              <a:rPr lang="en-US" sz="2000" dirty="0">
                <a:solidFill>
                  <a:srgbClr val="073F89"/>
                </a:solidFill>
              </a:rPr>
              <a:t>P</a:t>
            </a:r>
            <a:r>
              <a:rPr lang="en-US" sz="2000" dirty="0" smtClean="0">
                <a:solidFill>
                  <a:srgbClr val="073F89"/>
                </a:solidFill>
              </a:rPr>
              <a:t>rofile-updating procedure</a:t>
            </a:r>
          </a:p>
          <a:p>
            <a:pPr eaLnBrk="1" hangingPunct="1">
              <a:lnSpc>
                <a:spcPct val="140000"/>
              </a:lnSpc>
              <a:buClr>
                <a:srgbClr val="FF0000"/>
              </a:buClr>
              <a:buFont typeface="Wingdings" pitchFamily="2" charset="2"/>
              <a:buChar char="è"/>
            </a:pPr>
            <a:r>
              <a:rPr lang="en-US" sz="2000" b="1" dirty="0">
                <a:solidFill>
                  <a:srgbClr val="073F89"/>
                </a:solidFill>
              </a:rPr>
              <a:t>UM Loco/Wheel Profile Wear Evolution</a:t>
            </a:r>
            <a:r>
              <a:rPr lang="en-US" sz="2000" dirty="0">
                <a:solidFill>
                  <a:srgbClr val="073F89"/>
                </a:solidFill>
              </a:rPr>
              <a:t> tool</a:t>
            </a:r>
            <a:endParaRPr lang="en-US" sz="2000" dirty="0" smtClean="0">
              <a:solidFill>
                <a:srgbClr val="073F89"/>
              </a:solidFill>
            </a:endParaRPr>
          </a:p>
          <a:p>
            <a:pPr eaLnBrk="1" hangingPunct="1">
              <a:lnSpc>
                <a:spcPct val="140000"/>
              </a:lnSpc>
              <a:buFont typeface="Wingdings" pitchFamily="2" charset="2"/>
              <a:buChar char="è"/>
            </a:pPr>
            <a:r>
              <a:rPr lang="en-US" sz="2000" dirty="0" smtClean="0">
                <a:solidFill>
                  <a:srgbClr val="073F89"/>
                </a:solidFill>
              </a:rPr>
              <a:t>Example</a:t>
            </a:r>
          </a:p>
          <a:p>
            <a:pPr eaLnBrk="1" hangingPunct="1">
              <a:lnSpc>
                <a:spcPct val="140000"/>
              </a:lnSpc>
              <a:buFont typeface="Wingdings" pitchFamily="2" charset="2"/>
              <a:buChar char="è"/>
            </a:pPr>
            <a:r>
              <a:rPr lang="en-US" sz="2000" dirty="0" smtClean="0">
                <a:solidFill>
                  <a:srgbClr val="073F89"/>
                </a:solidFill>
              </a:rPr>
              <a:t>Future work</a:t>
            </a:r>
          </a:p>
          <a:p>
            <a:pPr marL="457200" lvl="1" indent="0" eaLnBrk="1" hangingPunct="1">
              <a:lnSpc>
                <a:spcPct val="140000"/>
              </a:lnSpc>
              <a:buNone/>
            </a:pPr>
            <a:endParaRPr lang="en-US" dirty="0" smtClean="0">
              <a:solidFill>
                <a:srgbClr val="073F89"/>
              </a:solidFill>
            </a:endParaRPr>
          </a:p>
        </p:txBody>
      </p:sp>
      <p:sp>
        <p:nvSpPr>
          <p:cNvPr id="2" name="Заголовок 1"/>
          <p:cNvSpPr>
            <a:spLocks noGrp="1"/>
          </p:cNvSpPr>
          <p:nvPr>
            <p:ph type="title"/>
          </p:nvPr>
        </p:nvSpPr>
        <p:spPr/>
        <p:txBody>
          <a:bodyPr/>
          <a:lstStyle/>
          <a:p>
            <a:r>
              <a:rPr lang="en-US" dirty="0" smtClean="0"/>
              <a:t>Contents</a:t>
            </a:r>
            <a:endParaRPr lang="ru-RU" dirty="0"/>
          </a:p>
        </p:txBody>
      </p:sp>
    </p:spTree>
    <p:extLst>
      <p:ext uri="{BB962C8B-B14F-4D97-AF65-F5344CB8AC3E}">
        <p14:creationId xmlns:p14="http://schemas.microsoft.com/office/powerpoint/2010/main" val="37014609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en-US" dirty="0"/>
              <a:t>UM Loco/Wheel Profile Wear Evolution tool</a:t>
            </a:r>
            <a:endParaRPr lang="ru-RU" dirty="0"/>
          </a:p>
        </p:txBody>
      </p:sp>
      <p:sp>
        <p:nvSpPr>
          <p:cNvPr id="6" name="Text Box 28"/>
          <p:cNvSpPr txBox="1">
            <a:spLocks noChangeArrowheads="1"/>
          </p:cNvSpPr>
          <p:nvPr/>
        </p:nvSpPr>
        <p:spPr bwMode="auto">
          <a:xfrm>
            <a:off x="8751888" y="0"/>
            <a:ext cx="392112" cy="5286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800" dirty="0">
                <a:latin typeface="Cambria Math" pitchFamily="18" charset="0"/>
                <a:ea typeface="Cambria Math" pitchFamily="18" charset="0"/>
              </a:rPr>
              <a:t>9</a:t>
            </a:r>
            <a:endParaRPr lang="ru-RU" sz="2800" b="0" dirty="0">
              <a:latin typeface="Cambria Math" pitchFamily="18" charset="0"/>
              <a:ea typeface="Cambria Math" pitchFamily="18" charset="0"/>
            </a:endParaRPr>
          </a:p>
        </p:txBody>
      </p:sp>
      <p:pic>
        <p:nvPicPr>
          <p:cNvPr id="7" name="Рисунок 6"/>
          <p:cNvPicPr/>
          <p:nvPr/>
        </p:nvPicPr>
        <p:blipFill>
          <a:blip r:embed="rId2">
            <a:extLst>
              <a:ext uri="{28A0092B-C50C-407E-A947-70E740481C1C}">
                <a14:useLocalDpi xmlns:a14="http://schemas.microsoft.com/office/drawing/2010/main" val="0"/>
              </a:ext>
            </a:extLst>
          </a:blip>
          <a:stretch>
            <a:fillRect/>
          </a:stretch>
        </p:blipFill>
        <p:spPr>
          <a:xfrm>
            <a:off x="1915160" y="581660"/>
            <a:ext cx="5313680" cy="5694680"/>
          </a:xfrm>
          <a:prstGeom prst="rect">
            <a:avLst/>
          </a:prstGeom>
        </p:spPr>
      </p:pic>
    </p:spTree>
    <p:extLst>
      <p:ext uri="{BB962C8B-B14F-4D97-AF65-F5344CB8AC3E}">
        <p14:creationId xmlns:p14="http://schemas.microsoft.com/office/powerpoint/2010/main" val="11403673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idx="1"/>
          </p:nvPr>
        </p:nvSpPr>
        <p:spPr bwMode="auto">
          <a:xfrm>
            <a:off x="323528" y="548680"/>
            <a:ext cx="8456613" cy="5792788"/>
          </a:xfrm>
          <a:no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140000"/>
              </a:lnSpc>
              <a:buFont typeface="Wingdings" pitchFamily="2" charset="2"/>
              <a:buChar char="è"/>
            </a:pPr>
            <a:r>
              <a:rPr lang="en-US" sz="2000" dirty="0">
                <a:solidFill>
                  <a:srgbClr val="073F89"/>
                </a:solidFill>
              </a:rPr>
              <a:t>P</a:t>
            </a:r>
            <a:r>
              <a:rPr lang="en-US" sz="2000" dirty="0" smtClean="0">
                <a:solidFill>
                  <a:srgbClr val="073F89"/>
                </a:solidFill>
              </a:rPr>
              <a:t>arallel </a:t>
            </a:r>
            <a:r>
              <a:rPr lang="en-US" sz="2000" dirty="0">
                <a:solidFill>
                  <a:srgbClr val="073F89"/>
                </a:solidFill>
              </a:rPr>
              <a:t>discrete approach to wear </a:t>
            </a:r>
            <a:r>
              <a:rPr lang="en-US" sz="2000" dirty="0" smtClean="0">
                <a:solidFill>
                  <a:srgbClr val="073F89"/>
                </a:solidFill>
              </a:rPr>
              <a:t>modeling</a:t>
            </a:r>
          </a:p>
          <a:p>
            <a:pPr eaLnBrk="1" hangingPunct="1">
              <a:lnSpc>
                <a:spcPct val="140000"/>
              </a:lnSpc>
              <a:buFont typeface="Wingdings" pitchFamily="2" charset="2"/>
              <a:buChar char="è"/>
            </a:pPr>
            <a:r>
              <a:rPr lang="en-US" sz="2000" dirty="0">
                <a:solidFill>
                  <a:srgbClr val="073F89"/>
                </a:solidFill>
              </a:rPr>
              <a:t>Wheel/rail contact models for wear </a:t>
            </a:r>
            <a:r>
              <a:rPr lang="en-US" sz="2000" dirty="0" smtClean="0">
                <a:solidFill>
                  <a:srgbClr val="073F89"/>
                </a:solidFill>
              </a:rPr>
              <a:t>simulation</a:t>
            </a:r>
          </a:p>
          <a:p>
            <a:pPr eaLnBrk="1" hangingPunct="1">
              <a:lnSpc>
                <a:spcPct val="140000"/>
              </a:lnSpc>
              <a:buFont typeface="Wingdings" pitchFamily="2" charset="2"/>
              <a:buChar char="è"/>
            </a:pPr>
            <a:r>
              <a:rPr lang="en-US" sz="2000" dirty="0">
                <a:solidFill>
                  <a:srgbClr val="073F89"/>
                </a:solidFill>
              </a:rPr>
              <a:t>Wear models</a:t>
            </a:r>
            <a:endParaRPr lang="en-US" sz="2000" dirty="0" smtClean="0">
              <a:solidFill>
                <a:srgbClr val="073F89"/>
              </a:solidFill>
            </a:endParaRPr>
          </a:p>
          <a:p>
            <a:pPr eaLnBrk="1" hangingPunct="1">
              <a:lnSpc>
                <a:spcPct val="140000"/>
              </a:lnSpc>
              <a:buFont typeface="Wingdings" pitchFamily="2" charset="2"/>
              <a:buChar char="è"/>
            </a:pPr>
            <a:r>
              <a:rPr lang="en-US" sz="2000" dirty="0">
                <a:solidFill>
                  <a:srgbClr val="073F89"/>
                </a:solidFill>
              </a:rPr>
              <a:t>P</a:t>
            </a:r>
            <a:r>
              <a:rPr lang="en-US" sz="2000" dirty="0" smtClean="0">
                <a:solidFill>
                  <a:srgbClr val="073F89"/>
                </a:solidFill>
              </a:rPr>
              <a:t>rofile-updating procedure</a:t>
            </a:r>
          </a:p>
          <a:p>
            <a:pPr eaLnBrk="1" hangingPunct="1">
              <a:lnSpc>
                <a:spcPct val="140000"/>
              </a:lnSpc>
              <a:buFont typeface="Wingdings" pitchFamily="2" charset="2"/>
              <a:buChar char="è"/>
            </a:pPr>
            <a:r>
              <a:rPr lang="en-US" sz="2000" b="1" dirty="0">
                <a:solidFill>
                  <a:srgbClr val="073F89"/>
                </a:solidFill>
              </a:rPr>
              <a:t>UM Loco/Wheel Profile Wear Evolution</a:t>
            </a:r>
            <a:r>
              <a:rPr lang="en-US" sz="2000" dirty="0">
                <a:solidFill>
                  <a:srgbClr val="073F89"/>
                </a:solidFill>
              </a:rPr>
              <a:t> tool</a:t>
            </a:r>
            <a:endParaRPr lang="en-US" sz="2000" dirty="0" smtClean="0">
              <a:solidFill>
                <a:srgbClr val="073F89"/>
              </a:solidFill>
            </a:endParaRPr>
          </a:p>
          <a:p>
            <a:pPr eaLnBrk="1" hangingPunct="1">
              <a:lnSpc>
                <a:spcPct val="140000"/>
              </a:lnSpc>
              <a:buClr>
                <a:srgbClr val="FF0000"/>
              </a:buClr>
              <a:buFont typeface="Wingdings" pitchFamily="2" charset="2"/>
              <a:buChar char="è"/>
            </a:pPr>
            <a:r>
              <a:rPr lang="en-US" sz="2000" dirty="0" smtClean="0">
                <a:solidFill>
                  <a:srgbClr val="073F89"/>
                </a:solidFill>
              </a:rPr>
              <a:t>Example</a:t>
            </a:r>
          </a:p>
          <a:p>
            <a:pPr eaLnBrk="1" hangingPunct="1">
              <a:lnSpc>
                <a:spcPct val="140000"/>
              </a:lnSpc>
              <a:buFont typeface="Wingdings" pitchFamily="2" charset="2"/>
              <a:buChar char="è"/>
            </a:pPr>
            <a:r>
              <a:rPr lang="en-US" sz="2000" dirty="0" smtClean="0">
                <a:solidFill>
                  <a:srgbClr val="073F89"/>
                </a:solidFill>
              </a:rPr>
              <a:t>Future work</a:t>
            </a:r>
          </a:p>
          <a:p>
            <a:pPr marL="457200" lvl="1" indent="0" eaLnBrk="1" hangingPunct="1">
              <a:lnSpc>
                <a:spcPct val="140000"/>
              </a:lnSpc>
              <a:buNone/>
            </a:pPr>
            <a:endParaRPr lang="en-US" dirty="0" smtClean="0">
              <a:solidFill>
                <a:srgbClr val="073F89"/>
              </a:solidFill>
            </a:endParaRPr>
          </a:p>
        </p:txBody>
      </p:sp>
      <p:sp>
        <p:nvSpPr>
          <p:cNvPr id="2" name="Заголовок 1"/>
          <p:cNvSpPr>
            <a:spLocks noGrp="1"/>
          </p:cNvSpPr>
          <p:nvPr>
            <p:ph type="title"/>
          </p:nvPr>
        </p:nvSpPr>
        <p:spPr/>
        <p:txBody>
          <a:bodyPr/>
          <a:lstStyle/>
          <a:p>
            <a:r>
              <a:rPr lang="en-US" dirty="0" smtClean="0"/>
              <a:t>Contents</a:t>
            </a:r>
            <a:endParaRPr lang="ru-RU" dirty="0"/>
          </a:p>
        </p:txBody>
      </p:sp>
    </p:spTree>
    <p:extLst>
      <p:ext uri="{BB962C8B-B14F-4D97-AF65-F5344CB8AC3E}">
        <p14:creationId xmlns:p14="http://schemas.microsoft.com/office/powerpoint/2010/main" val="37014609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Example</a:t>
            </a:r>
            <a:endParaRPr lang="ru-RU" dirty="0"/>
          </a:p>
        </p:txBody>
      </p:sp>
      <p:sp>
        <p:nvSpPr>
          <p:cNvPr id="3" name="Text Box 28"/>
          <p:cNvSpPr txBox="1">
            <a:spLocks noChangeArrowheads="1"/>
          </p:cNvSpPr>
          <p:nvPr/>
        </p:nvSpPr>
        <p:spPr bwMode="auto">
          <a:xfrm>
            <a:off x="8481848" y="0"/>
            <a:ext cx="662152" cy="52322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2800" dirty="0" smtClean="0">
                <a:latin typeface="Cambria Math" pitchFamily="18" charset="0"/>
                <a:ea typeface="Cambria Math" pitchFamily="18" charset="0"/>
              </a:rPr>
              <a:t>10</a:t>
            </a:r>
            <a:endParaRPr lang="ru-RU" sz="2800" b="0" dirty="0">
              <a:latin typeface="Cambria Math" pitchFamily="18" charset="0"/>
              <a:ea typeface="Cambria Math" pitchFamily="18" charset="0"/>
            </a:endParaRPr>
          </a:p>
        </p:txBody>
      </p:sp>
      <p:pic>
        <p:nvPicPr>
          <p:cNvPr id="4"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0197" y="442913"/>
            <a:ext cx="3322638" cy="202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443831" y="2494135"/>
            <a:ext cx="3115369" cy="369332"/>
          </a:xfrm>
          <a:prstGeom prst="rect">
            <a:avLst/>
          </a:prstGeom>
          <a:noFill/>
        </p:spPr>
        <p:txBody>
          <a:bodyPr wrap="square" rtlCol="0">
            <a:spAutoFit/>
          </a:bodyPr>
          <a:lstStyle/>
          <a:p>
            <a:r>
              <a:rPr lang="en-US" dirty="0"/>
              <a:t>Freight car with </a:t>
            </a:r>
            <a:r>
              <a:rPr lang="en-US" dirty="0" smtClean="0"/>
              <a:t>2</a:t>
            </a:r>
            <a:r>
              <a:rPr lang="ru-RU" dirty="0" smtClean="0"/>
              <a:t>3</a:t>
            </a:r>
            <a:r>
              <a:rPr lang="en-US" dirty="0" smtClean="0"/>
              <a:t>t axle-load</a:t>
            </a:r>
            <a:endParaRPr lang="ru-RU" dirty="0"/>
          </a:p>
        </p:txBody>
      </p:sp>
      <p:graphicFrame>
        <p:nvGraphicFramePr>
          <p:cNvPr id="7" name="Таблица 6"/>
          <p:cNvGraphicFramePr>
            <a:graphicFrameLocks noGrp="1"/>
          </p:cNvGraphicFramePr>
          <p:nvPr>
            <p:extLst>
              <p:ext uri="{D42A27DB-BD31-4B8C-83A1-F6EECF244321}">
                <p14:modId xmlns:p14="http://schemas.microsoft.com/office/powerpoint/2010/main" val="42835048"/>
              </p:ext>
            </p:extLst>
          </p:nvPr>
        </p:nvGraphicFramePr>
        <p:xfrm>
          <a:off x="601363" y="3421797"/>
          <a:ext cx="4717556" cy="2504440"/>
        </p:xfrm>
        <a:graphic>
          <a:graphicData uri="http://schemas.openxmlformats.org/drawingml/2006/table">
            <a:tbl>
              <a:tblPr firstRow="1" bandRow="1">
                <a:tableStyleId>{5C22544A-7EE6-4342-B048-85BDC9FD1C3A}</a:tableStyleId>
              </a:tblPr>
              <a:tblGrid>
                <a:gridCol w="497981"/>
                <a:gridCol w="1581150"/>
                <a:gridCol w="790575"/>
                <a:gridCol w="962025"/>
                <a:gridCol w="885825"/>
              </a:tblGrid>
              <a:tr h="370840">
                <a:tc>
                  <a:txBody>
                    <a:bodyPr/>
                    <a:lstStyle/>
                    <a:p>
                      <a:r>
                        <a:rPr lang="en-US" sz="1400" dirty="0" smtClean="0"/>
                        <a:t>No.</a:t>
                      </a:r>
                      <a:endParaRPr lang="ru-RU" sz="1400" dirty="0"/>
                    </a:p>
                  </a:txBody>
                  <a:tcPr/>
                </a:tc>
                <a:tc>
                  <a:txBody>
                    <a:bodyPr/>
                    <a:lstStyle/>
                    <a:p>
                      <a:r>
                        <a:rPr lang="en-US" sz="1400" dirty="0" smtClean="0"/>
                        <a:t>Macrogeometry</a:t>
                      </a:r>
                      <a:endParaRPr lang="ru-RU" sz="1400" dirty="0"/>
                    </a:p>
                  </a:txBody>
                  <a:tcPr/>
                </a:tc>
                <a:tc>
                  <a:txBody>
                    <a:bodyPr/>
                    <a:lstStyle/>
                    <a:p>
                      <a:r>
                        <a:rPr lang="en-US" sz="1400" dirty="0" smtClean="0"/>
                        <a:t>Weight</a:t>
                      </a:r>
                      <a:endParaRPr lang="ru-RU" sz="1400" dirty="0"/>
                    </a:p>
                  </a:txBody>
                  <a:tcPr/>
                </a:tc>
                <a:tc>
                  <a:txBody>
                    <a:bodyPr/>
                    <a:lstStyle/>
                    <a:p>
                      <a:r>
                        <a:rPr lang="en-US" sz="1400" dirty="0" smtClean="0"/>
                        <a:t>V [km/h]</a:t>
                      </a:r>
                      <a:endParaRPr lang="ru-RU" sz="1400" dirty="0"/>
                    </a:p>
                  </a:txBody>
                  <a:tcPr/>
                </a:tc>
                <a:tc>
                  <a:txBody>
                    <a:bodyPr/>
                    <a:lstStyle/>
                    <a:p>
                      <a:r>
                        <a:rPr lang="en-US" sz="1400" dirty="0" smtClean="0"/>
                        <a:t>Weights</a:t>
                      </a:r>
                      <a:endParaRPr lang="ru-RU" sz="1400" dirty="0"/>
                    </a:p>
                  </a:txBody>
                  <a:tcPr/>
                </a:tc>
              </a:tr>
              <a:tr h="123613">
                <a:tc rowSpan="3">
                  <a:txBody>
                    <a:bodyPr/>
                    <a:lstStyle/>
                    <a:p>
                      <a:pPr algn="ctr"/>
                      <a:r>
                        <a:rPr lang="en-US" sz="1400" dirty="0" smtClean="0"/>
                        <a:t>1</a:t>
                      </a:r>
                      <a:endParaRPr lang="ru-RU" sz="1400" dirty="0"/>
                    </a:p>
                  </a:txBody>
                  <a:tcPr anchor="ctr"/>
                </a:tc>
                <a:tc rowSpan="3">
                  <a:txBody>
                    <a:bodyPr/>
                    <a:lstStyle/>
                    <a:p>
                      <a:r>
                        <a:rPr lang="en-US" sz="1400" dirty="0" smtClean="0"/>
                        <a:t>Tangent</a:t>
                      </a:r>
                      <a:endParaRPr lang="ru-RU" sz="1400" dirty="0"/>
                    </a:p>
                  </a:txBody>
                  <a:tcPr anchor="ctr"/>
                </a:tc>
                <a:tc rowSpan="3">
                  <a:txBody>
                    <a:bodyPr/>
                    <a:lstStyle/>
                    <a:p>
                      <a:pPr algn="ctr"/>
                      <a:r>
                        <a:rPr lang="en-US" sz="1400" dirty="0" smtClean="0"/>
                        <a:t>0.8</a:t>
                      </a:r>
                      <a:endParaRPr lang="ru-RU" sz="1400" dirty="0"/>
                    </a:p>
                  </a:txBody>
                  <a:tcPr anchor="ctr"/>
                </a:tc>
                <a:tc>
                  <a:txBody>
                    <a:bodyPr/>
                    <a:lstStyle/>
                    <a:p>
                      <a:pPr algn="ctr"/>
                      <a:r>
                        <a:rPr lang="en-US" sz="1400" dirty="0" smtClean="0"/>
                        <a:t>40</a:t>
                      </a:r>
                      <a:endParaRPr lang="ru-RU" sz="1400" dirty="0"/>
                    </a:p>
                  </a:txBody>
                  <a:tcPr/>
                </a:tc>
                <a:tc>
                  <a:txBody>
                    <a:bodyPr/>
                    <a:lstStyle/>
                    <a:p>
                      <a:pPr algn="ctr"/>
                      <a:r>
                        <a:rPr lang="en-US" sz="1400" dirty="0" smtClean="0"/>
                        <a:t>0.294</a:t>
                      </a:r>
                      <a:endParaRPr lang="ru-RU" sz="1400" dirty="0"/>
                    </a:p>
                  </a:txBody>
                  <a:tcPr/>
                </a:tc>
              </a:tr>
              <a:tr h="24214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en-US" sz="1400" dirty="0" smtClean="0"/>
                        <a:t>60</a:t>
                      </a:r>
                      <a:endParaRPr lang="ru-RU" sz="1400" dirty="0"/>
                    </a:p>
                  </a:txBody>
                  <a:tcPr>
                    <a:solidFill>
                      <a:srgbClr val="CBECDE"/>
                    </a:solidFill>
                  </a:tcPr>
                </a:tc>
                <a:tc>
                  <a:txBody>
                    <a:bodyPr/>
                    <a:lstStyle/>
                    <a:p>
                      <a:pPr algn="ctr"/>
                      <a:r>
                        <a:rPr lang="en-US" sz="1400" dirty="0" smtClean="0"/>
                        <a:t>0.540</a:t>
                      </a:r>
                      <a:endParaRPr lang="ru-RU" sz="1400" dirty="0"/>
                    </a:p>
                  </a:txBody>
                  <a:tcPr>
                    <a:solidFill>
                      <a:srgbClr val="CBECDE"/>
                    </a:solidFill>
                  </a:tcPr>
                </a:tc>
              </a:tr>
              <a:tr h="123613">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en-US" sz="1400" dirty="0" smtClean="0"/>
                        <a:t>80</a:t>
                      </a:r>
                      <a:endParaRPr lang="ru-RU" sz="1400" dirty="0"/>
                    </a:p>
                  </a:txBody>
                  <a:tcPr/>
                </a:tc>
                <a:tc>
                  <a:txBody>
                    <a:bodyPr/>
                    <a:lstStyle/>
                    <a:p>
                      <a:pPr algn="ctr"/>
                      <a:r>
                        <a:rPr lang="en-US" sz="1400" dirty="0" smtClean="0"/>
                        <a:t>0.166</a:t>
                      </a:r>
                      <a:endParaRPr lang="ru-RU" sz="1400" dirty="0"/>
                    </a:p>
                  </a:txBody>
                  <a:tcPr/>
                </a:tc>
              </a:tr>
              <a:tr h="0">
                <a:tc rowSpan="3">
                  <a:txBody>
                    <a:bodyPr/>
                    <a:lstStyle/>
                    <a:p>
                      <a:pPr algn="ctr"/>
                      <a:r>
                        <a:rPr lang="en-US" sz="1400" dirty="0" smtClean="0"/>
                        <a:t>2</a:t>
                      </a:r>
                      <a:endParaRPr lang="ru-RU" sz="1400" dirty="0"/>
                    </a:p>
                  </a:txBody>
                  <a:tcPr anchor="ctr">
                    <a:solidFill>
                      <a:srgbClr val="CBECDE"/>
                    </a:solidFill>
                  </a:tcPr>
                </a:tc>
                <a:tc rowSpan="3">
                  <a:txBody>
                    <a:bodyPr/>
                    <a:lstStyle/>
                    <a:p>
                      <a:r>
                        <a:rPr lang="en-US" sz="1400" dirty="0" smtClean="0"/>
                        <a:t>Curve R = 650 m</a:t>
                      </a:r>
                      <a:endParaRPr lang="ru-RU" sz="1400" dirty="0"/>
                    </a:p>
                  </a:txBody>
                  <a:tcPr anchor="ctr">
                    <a:solidFill>
                      <a:srgbClr val="CBECDE"/>
                    </a:solidFill>
                  </a:tcPr>
                </a:tc>
                <a:tc rowSpan="3">
                  <a:txBody>
                    <a:bodyPr/>
                    <a:lstStyle/>
                    <a:p>
                      <a:pPr algn="ctr"/>
                      <a:r>
                        <a:rPr lang="en-US" sz="1400" dirty="0" smtClean="0"/>
                        <a:t>0.15</a:t>
                      </a:r>
                      <a:endParaRPr lang="ru-RU" sz="1400" dirty="0"/>
                    </a:p>
                  </a:txBody>
                  <a:tcPr anchor="ctr">
                    <a:solidFill>
                      <a:srgbClr val="CBECDE"/>
                    </a:solidFill>
                  </a:tcPr>
                </a:tc>
                <a:tc>
                  <a:txBody>
                    <a:bodyPr/>
                    <a:lstStyle/>
                    <a:p>
                      <a:pPr algn="ctr"/>
                      <a:r>
                        <a:rPr lang="en-US" sz="1400" dirty="0" smtClean="0"/>
                        <a:t>40</a:t>
                      </a:r>
                      <a:endParaRPr lang="ru-RU" sz="1400" dirty="0"/>
                    </a:p>
                  </a:txBody>
                  <a:tcPr>
                    <a:solidFill>
                      <a:srgbClr val="CBECDE"/>
                    </a:solidFill>
                  </a:tcPr>
                </a:tc>
                <a:tc>
                  <a:txBody>
                    <a:bodyPr/>
                    <a:lstStyle/>
                    <a:p>
                      <a:pPr algn="ctr"/>
                      <a:r>
                        <a:rPr lang="en-US" sz="1400" dirty="0" smtClean="0"/>
                        <a:t>0.294</a:t>
                      </a:r>
                      <a:endParaRPr lang="ru-RU" sz="1400" dirty="0"/>
                    </a:p>
                  </a:txBody>
                  <a:tcPr>
                    <a:solidFill>
                      <a:srgbClr val="CBECDE"/>
                    </a:solidFill>
                  </a:tcPr>
                </a:tc>
              </a:tr>
              <a:tr h="20320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en-US" sz="1400" dirty="0" smtClean="0"/>
                        <a:t>60</a:t>
                      </a:r>
                      <a:endParaRPr lang="ru-RU" sz="1400" dirty="0"/>
                    </a:p>
                  </a:txBody>
                  <a:tcPr/>
                </a:tc>
                <a:tc>
                  <a:txBody>
                    <a:bodyPr/>
                    <a:lstStyle/>
                    <a:p>
                      <a:pPr algn="ctr"/>
                      <a:r>
                        <a:rPr lang="en-US" sz="1400" dirty="0" smtClean="0"/>
                        <a:t>0.540</a:t>
                      </a:r>
                      <a:endParaRPr lang="ru-RU" sz="1400" dirty="0"/>
                    </a:p>
                  </a:txBody>
                  <a:tcPr/>
                </a:tc>
              </a:tr>
              <a:tr h="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en-US" sz="1400" dirty="0" smtClean="0"/>
                        <a:t>80</a:t>
                      </a:r>
                      <a:endParaRPr lang="ru-RU" sz="1400" dirty="0"/>
                    </a:p>
                  </a:txBody>
                  <a:tcPr>
                    <a:solidFill>
                      <a:srgbClr val="CBECDE"/>
                    </a:solidFill>
                  </a:tcPr>
                </a:tc>
                <a:tc>
                  <a:txBody>
                    <a:bodyPr/>
                    <a:lstStyle/>
                    <a:p>
                      <a:pPr algn="ctr"/>
                      <a:r>
                        <a:rPr lang="en-US" sz="1400" dirty="0" smtClean="0"/>
                        <a:t>0.166</a:t>
                      </a:r>
                      <a:endParaRPr lang="ru-RU" sz="1400" dirty="0"/>
                    </a:p>
                  </a:txBody>
                  <a:tcPr>
                    <a:solidFill>
                      <a:srgbClr val="CBECDE"/>
                    </a:solidFill>
                  </a:tcPr>
                </a:tc>
              </a:tr>
              <a:tr h="123613">
                <a:tc>
                  <a:txBody>
                    <a:bodyPr/>
                    <a:lstStyle/>
                    <a:p>
                      <a:pPr algn="ctr"/>
                      <a:r>
                        <a:rPr lang="en-US" sz="1400" dirty="0" smtClean="0"/>
                        <a:t>3</a:t>
                      </a:r>
                      <a:endParaRPr lang="ru-RU" sz="1400" dirty="0"/>
                    </a:p>
                  </a:txBody>
                  <a:tcPr anchor="ctr"/>
                </a:tc>
                <a:tc>
                  <a:txBody>
                    <a:bodyPr/>
                    <a:lstStyle/>
                    <a:p>
                      <a:r>
                        <a:rPr lang="en-US" sz="1400" dirty="0" smtClean="0"/>
                        <a:t>Curve R = 350 m</a:t>
                      </a:r>
                      <a:endParaRPr lang="ru-RU" sz="1400" dirty="0"/>
                    </a:p>
                  </a:txBody>
                  <a:tcPr anchor="ctr"/>
                </a:tc>
                <a:tc>
                  <a:txBody>
                    <a:bodyPr/>
                    <a:lstStyle/>
                    <a:p>
                      <a:pPr algn="ctr"/>
                      <a:r>
                        <a:rPr lang="en-US" sz="1400" dirty="0" smtClean="0"/>
                        <a:t>0.05</a:t>
                      </a:r>
                      <a:endParaRPr lang="ru-RU" sz="1400" dirty="0"/>
                    </a:p>
                  </a:txBody>
                  <a:tcPr anchor="ctr"/>
                </a:tc>
                <a:tc>
                  <a:txBody>
                    <a:bodyPr/>
                    <a:lstStyle/>
                    <a:p>
                      <a:pPr algn="ctr"/>
                      <a:r>
                        <a:rPr lang="en-US" sz="1400" dirty="0" smtClean="0"/>
                        <a:t>50</a:t>
                      </a:r>
                      <a:endParaRPr lang="ru-RU" sz="1400" dirty="0"/>
                    </a:p>
                  </a:txBody>
                  <a:tcPr/>
                </a:tc>
                <a:tc>
                  <a:txBody>
                    <a:bodyPr/>
                    <a:lstStyle/>
                    <a:p>
                      <a:pPr algn="ctr"/>
                      <a:r>
                        <a:rPr lang="en-US" sz="1400" dirty="0" smtClean="0"/>
                        <a:t>1</a:t>
                      </a:r>
                      <a:endParaRPr lang="ru-RU" sz="1400" dirty="0"/>
                    </a:p>
                  </a:txBody>
                  <a:tcPr/>
                </a:tc>
              </a:tr>
            </a:tbl>
          </a:graphicData>
        </a:graphic>
      </p:graphicFrame>
      <p:sp>
        <p:nvSpPr>
          <p:cNvPr id="8" name="TextBox 7"/>
          <p:cNvSpPr txBox="1"/>
          <p:nvPr/>
        </p:nvSpPr>
        <p:spPr>
          <a:xfrm>
            <a:off x="1763483" y="2959522"/>
            <a:ext cx="2446504" cy="400110"/>
          </a:xfrm>
          <a:prstGeom prst="rect">
            <a:avLst/>
          </a:prstGeom>
          <a:noFill/>
        </p:spPr>
        <p:txBody>
          <a:bodyPr wrap="none" rtlCol="0">
            <a:spAutoFit/>
          </a:bodyPr>
          <a:lstStyle/>
          <a:p>
            <a:pPr algn="ctr"/>
            <a:r>
              <a:rPr lang="en-US" sz="2000" b="1" dirty="0" smtClean="0">
                <a:solidFill>
                  <a:srgbClr val="073F89"/>
                </a:solidFill>
              </a:rPr>
              <a:t>Set of configurations</a:t>
            </a:r>
            <a:endParaRPr lang="ru-RU" sz="2000" b="1" dirty="0">
              <a:solidFill>
                <a:srgbClr val="073F89"/>
              </a:solidFill>
            </a:endParaRPr>
          </a:p>
        </p:txBody>
      </p:sp>
      <p:sp>
        <p:nvSpPr>
          <p:cNvPr id="10" name="TextBox 9"/>
          <p:cNvSpPr txBox="1"/>
          <p:nvPr/>
        </p:nvSpPr>
        <p:spPr>
          <a:xfrm>
            <a:off x="638175" y="5977672"/>
            <a:ext cx="5141151" cy="307777"/>
          </a:xfrm>
          <a:prstGeom prst="rect">
            <a:avLst/>
          </a:prstGeom>
          <a:noFill/>
        </p:spPr>
        <p:txBody>
          <a:bodyPr wrap="none" rtlCol="0">
            <a:spAutoFit/>
          </a:bodyPr>
          <a:lstStyle/>
          <a:p>
            <a:r>
              <a:rPr lang="en-US" sz="1400" dirty="0" smtClean="0"/>
              <a:t>*Synthetic </a:t>
            </a:r>
            <a:r>
              <a:rPr lang="en-US" sz="1400" dirty="0"/>
              <a:t>track </a:t>
            </a:r>
            <a:r>
              <a:rPr lang="en-US" sz="1400" dirty="0" smtClean="0"/>
              <a:t>irregularities correspond </a:t>
            </a:r>
            <a:r>
              <a:rPr lang="en-US" sz="1400" dirty="0"/>
              <a:t>to </a:t>
            </a:r>
            <a:r>
              <a:rPr lang="en-US" sz="1400" dirty="0" smtClean="0"/>
              <a:t>a track of a </a:t>
            </a:r>
            <a:r>
              <a:rPr lang="en-US" sz="1400" dirty="0"/>
              <a:t>good </a:t>
            </a:r>
            <a:r>
              <a:rPr lang="en-US" sz="1400" dirty="0" smtClean="0"/>
              <a:t> quality</a:t>
            </a:r>
            <a:endParaRPr lang="ru-RU" sz="1400" dirty="0"/>
          </a:p>
        </p:txBody>
      </p:sp>
      <p:pic>
        <p:nvPicPr>
          <p:cNvPr id="21" name="Рисунок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1547" y="2586146"/>
            <a:ext cx="3066667" cy="1761905"/>
          </a:xfrm>
          <a:prstGeom prst="rect">
            <a:avLst/>
          </a:prstGeom>
        </p:spPr>
      </p:pic>
      <p:pic>
        <p:nvPicPr>
          <p:cNvPr id="22" name="Рисунок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9046" y="631140"/>
            <a:ext cx="3066667" cy="1761905"/>
          </a:xfrm>
          <a:prstGeom prst="rect">
            <a:avLst/>
          </a:prstGeom>
        </p:spPr>
      </p:pic>
      <p:pic>
        <p:nvPicPr>
          <p:cNvPr id="23" name="Рисунок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11547" y="4549395"/>
            <a:ext cx="3066667" cy="1761905"/>
          </a:xfrm>
          <a:prstGeom prst="rect">
            <a:avLst/>
          </a:prstGeom>
        </p:spPr>
      </p:pic>
      <p:sp>
        <p:nvSpPr>
          <p:cNvPr id="18" name="TextBox 17"/>
          <p:cNvSpPr txBox="1"/>
          <p:nvPr/>
        </p:nvSpPr>
        <p:spPr>
          <a:xfrm>
            <a:off x="5822766" y="2119266"/>
            <a:ext cx="3042000" cy="261610"/>
          </a:xfrm>
          <a:prstGeom prst="rect">
            <a:avLst/>
          </a:prstGeom>
          <a:solidFill>
            <a:schemeClr val="bg1"/>
          </a:solidFill>
          <a:ln w="12700">
            <a:solidFill>
              <a:schemeClr val="tx1"/>
            </a:solidFill>
          </a:ln>
        </p:spPr>
        <p:txBody>
          <a:bodyPr wrap="square" rtlCol="0">
            <a:spAutoFit/>
          </a:bodyPr>
          <a:lstStyle/>
          <a:p>
            <a:pPr algn="ctr"/>
            <a:r>
              <a:rPr lang="en-US" sz="1100" b="1" dirty="0" smtClean="0"/>
              <a:t>GOST 10791-2011 </a:t>
            </a:r>
            <a:r>
              <a:rPr lang="en-US" sz="1100" b="1" dirty="0"/>
              <a:t>wheel profile</a:t>
            </a:r>
            <a:endParaRPr lang="ru-RU" sz="1100" b="1" dirty="0"/>
          </a:p>
        </p:txBody>
      </p:sp>
      <p:sp>
        <p:nvSpPr>
          <p:cNvPr id="28" name="TextBox 27"/>
          <p:cNvSpPr txBox="1"/>
          <p:nvPr/>
        </p:nvSpPr>
        <p:spPr>
          <a:xfrm>
            <a:off x="5821511" y="4075236"/>
            <a:ext cx="3045600" cy="261610"/>
          </a:xfrm>
          <a:prstGeom prst="rect">
            <a:avLst/>
          </a:prstGeom>
          <a:solidFill>
            <a:schemeClr val="bg1"/>
          </a:solidFill>
          <a:ln w="12700">
            <a:solidFill>
              <a:schemeClr val="tx1"/>
            </a:solidFill>
          </a:ln>
        </p:spPr>
        <p:txBody>
          <a:bodyPr wrap="square" rtlCol="0">
            <a:spAutoFit/>
          </a:bodyPr>
          <a:lstStyle/>
          <a:p>
            <a:pPr algn="ctr"/>
            <a:r>
              <a:rPr lang="en-US" sz="1100" b="1" dirty="0" smtClean="0"/>
              <a:t>R65 rail profile</a:t>
            </a:r>
            <a:endParaRPr lang="ru-RU" sz="1100" b="1" dirty="0"/>
          </a:p>
        </p:txBody>
      </p:sp>
      <p:sp>
        <p:nvSpPr>
          <p:cNvPr id="29" name="TextBox 28"/>
          <p:cNvSpPr txBox="1"/>
          <p:nvPr/>
        </p:nvSpPr>
        <p:spPr>
          <a:xfrm>
            <a:off x="5821511" y="6036250"/>
            <a:ext cx="3045125" cy="261610"/>
          </a:xfrm>
          <a:prstGeom prst="rect">
            <a:avLst/>
          </a:prstGeom>
          <a:solidFill>
            <a:schemeClr val="bg1"/>
          </a:solidFill>
          <a:ln w="12700">
            <a:solidFill>
              <a:schemeClr val="tx1"/>
            </a:solidFill>
          </a:ln>
        </p:spPr>
        <p:txBody>
          <a:bodyPr wrap="square" rtlCol="0">
            <a:spAutoFit/>
          </a:bodyPr>
          <a:lstStyle/>
          <a:p>
            <a:pPr algn="ctr"/>
            <a:r>
              <a:rPr lang="en-US" sz="1100" b="1" dirty="0"/>
              <a:t>W</a:t>
            </a:r>
            <a:r>
              <a:rPr lang="en-US" sz="1100" b="1" dirty="0" smtClean="0"/>
              <a:t>orn R65 rail profile</a:t>
            </a:r>
            <a:endParaRPr lang="ru-RU" sz="1100" b="1" dirty="0"/>
          </a:p>
        </p:txBody>
      </p:sp>
    </p:spTree>
    <p:extLst>
      <p:ext uri="{BB962C8B-B14F-4D97-AF65-F5344CB8AC3E}">
        <p14:creationId xmlns:p14="http://schemas.microsoft.com/office/powerpoint/2010/main" val="21175856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Рисунок 3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142" y="457359"/>
            <a:ext cx="8085715" cy="2552381"/>
          </a:xfrm>
          <a:prstGeom prst="rect">
            <a:avLst/>
          </a:prstGeom>
        </p:spPr>
      </p:pic>
      <p:sp>
        <p:nvSpPr>
          <p:cNvPr id="2" name="Заголовок 1"/>
          <p:cNvSpPr>
            <a:spLocks noGrp="1"/>
          </p:cNvSpPr>
          <p:nvPr>
            <p:ph type="title"/>
          </p:nvPr>
        </p:nvSpPr>
        <p:spPr/>
        <p:txBody>
          <a:bodyPr/>
          <a:lstStyle/>
          <a:p>
            <a:r>
              <a:rPr lang="en-US" dirty="0"/>
              <a:t>Example</a:t>
            </a:r>
            <a:endParaRPr lang="ru-RU" dirty="0"/>
          </a:p>
        </p:txBody>
      </p:sp>
      <p:cxnSp>
        <p:nvCxnSpPr>
          <p:cNvPr id="10" name="Прямая соединительная линия 9"/>
          <p:cNvCxnSpPr/>
          <p:nvPr/>
        </p:nvCxnSpPr>
        <p:spPr bwMode="auto">
          <a:xfrm>
            <a:off x="6486211" y="1744025"/>
            <a:ext cx="246185"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16" name="Прямая соединительная линия 15"/>
          <p:cNvCxnSpPr/>
          <p:nvPr/>
        </p:nvCxnSpPr>
        <p:spPr bwMode="auto">
          <a:xfrm flipH="1" flipV="1">
            <a:off x="4263146" y="1031352"/>
            <a:ext cx="2" cy="106072"/>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20" name="Прямая со стрелкой 19"/>
          <p:cNvCxnSpPr/>
          <p:nvPr/>
        </p:nvCxnSpPr>
        <p:spPr bwMode="auto">
          <a:xfrm flipH="1">
            <a:off x="6609303" y="937371"/>
            <a:ext cx="447871" cy="806654"/>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22" name="TextBox 21"/>
          <p:cNvSpPr txBox="1"/>
          <p:nvPr/>
        </p:nvSpPr>
        <p:spPr>
          <a:xfrm>
            <a:off x="6486211" y="596671"/>
            <a:ext cx="1194558" cy="338554"/>
          </a:xfrm>
          <a:prstGeom prst="rect">
            <a:avLst/>
          </a:prstGeom>
          <a:noFill/>
          <a:ln w="15875">
            <a:solidFill>
              <a:schemeClr val="tx1"/>
            </a:solidFill>
          </a:ln>
        </p:spPr>
        <p:txBody>
          <a:bodyPr wrap="none" rtlCol="0">
            <a:spAutoFit/>
          </a:bodyPr>
          <a:lstStyle/>
          <a:p>
            <a:r>
              <a:rPr lang="en-US" sz="1600" dirty="0" smtClean="0"/>
              <a:t>Flange wear</a:t>
            </a:r>
            <a:endParaRPr lang="ru-RU" sz="1600" dirty="0"/>
          </a:p>
        </p:txBody>
      </p:sp>
      <p:cxnSp>
        <p:nvCxnSpPr>
          <p:cNvPr id="24" name="Прямая со стрелкой 23"/>
          <p:cNvCxnSpPr/>
          <p:nvPr/>
        </p:nvCxnSpPr>
        <p:spPr bwMode="auto">
          <a:xfrm flipH="1" flipV="1">
            <a:off x="4263148" y="1084388"/>
            <a:ext cx="911786" cy="622956"/>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27" name="TextBox 26"/>
          <p:cNvSpPr txBox="1"/>
          <p:nvPr/>
        </p:nvSpPr>
        <p:spPr>
          <a:xfrm>
            <a:off x="4621352" y="1707344"/>
            <a:ext cx="1107163" cy="338554"/>
          </a:xfrm>
          <a:prstGeom prst="rect">
            <a:avLst/>
          </a:prstGeom>
          <a:noFill/>
          <a:ln w="15875">
            <a:solidFill>
              <a:schemeClr val="tx1"/>
            </a:solidFill>
          </a:ln>
        </p:spPr>
        <p:txBody>
          <a:bodyPr wrap="none" rtlCol="0">
            <a:spAutoFit/>
          </a:bodyPr>
          <a:lstStyle/>
          <a:p>
            <a:r>
              <a:rPr lang="en-US" sz="1600" dirty="0" smtClean="0"/>
              <a:t>Tread wear</a:t>
            </a:r>
            <a:endParaRPr lang="ru-RU" sz="1600" dirty="0"/>
          </a:p>
        </p:txBody>
      </p:sp>
      <p:sp>
        <p:nvSpPr>
          <p:cNvPr id="32" name="TextBox 31"/>
          <p:cNvSpPr txBox="1"/>
          <p:nvPr/>
        </p:nvSpPr>
        <p:spPr>
          <a:xfrm>
            <a:off x="1899633" y="3012772"/>
            <a:ext cx="5344733" cy="338554"/>
          </a:xfrm>
          <a:prstGeom prst="rect">
            <a:avLst/>
          </a:prstGeom>
          <a:noFill/>
        </p:spPr>
        <p:txBody>
          <a:bodyPr wrap="none" rtlCol="0">
            <a:spAutoFit/>
          </a:bodyPr>
          <a:lstStyle/>
          <a:p>
            <a:pPr algn="ctr"/>
            <a:r>
              <a:rPr lang="en-US" sz="1600" dirty="0"/>
              <a:t>Wheel profile </a:t>
            </a:r>
            <a:r>
              <a:rPr lang="en-US" sz="1600" dirty="0" smtClean="0"/>
              <a:t>in </a:t>
            </a:r>
            <a:r>
              <a:rPr lang="en-US" sz="1600" dirty="0"/>
              <a:t>new state and after a mileage of </a:t>
            </a:r>
            <a:r>
              <a:rPr lang="en-US" sz="1600" dirty="0" smtClean="0"/>
              <a:t>200 thou. </a:t>
            </a:r>
            <a:r>
              <a:rPr lang="en-US" sz="1600" dirty="0"/>
              <a:t>km</a:t>
            </a:r>
            <a:endParaRPr lang="ru-RU" sz="1600" dirty="0"/>
          </a:p>
        </p:txBody>
      </p:sp>
      <p:pic>
        <p:nvPicPr>
          <p:cNvPr id="38" name="Рисунок 3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285" y="3456778"/>
            <a:ext cx="8571429" cy="2580953"/>
          </a:xfrm>
          <a:prstGeom prst="rect">
            <a:avLst/>
          </a:prstGeom>
        </p:spPr>
      </p:pic>
      <p:sp>
        <p:nvSpPr>
          <p:cNvPr id="39" name="TextBox 38"/>
          <p:cNvSpPr txBox="1"/>
          <p:nvPr/>
        </p:nvSpPr>
        <p:spPr>
          <a:xfrm>
            <a:off x="1581437" y="6052568"/>
            <a:ext cx="5981125" cy="338554"/>
          </a:xfrm>
          <a:prstGeom prst="rect">
            <a:avLst/>
          </a:prstGeom>
          <a:noFill/>
        </p:spPr>
        <p:txBody>
          <a:bodyPr wrap="none" rtlCol="0">
            <a:spAutoFit/>
          </a:bodyPr>
          <a:lstStyle/>
          <a:p>
            <a:pPr algn="ctr"/>
            <a:r>
              <a:rPr lang="en-US" sz="1600" dirty="0"/>
              <a:t>Thread and flange wear of left wheels of the 1st and the 2nd </a:t>
            </a:r>
            <a:r>
              <a:rPr lang="en-US" sz="1600" dirty="0" smtClean="0"/>
              <a:t>wheelsets</a:t>
            </a:r>
            <a:endParaRPr lang="ru-RU" sz="1600" dirty="0"/>
          </a:p>
        </p:txBody>
      </p:sp>
      <p:sp>
        <p:nvSpPr>
          <p:cNvPr id="17" name="Text Box 28"/>
          <p:cNvSpPr txBox="1">
            <a:spLocks noChangeArrowheads="1"/>
          </p:cNvSpPr>
          <p:nvPr/>
        </p:nvSpPr>
        <p:spPr bwMode="auto">
          <a:xfrm>
            <a:off x="8481848" y="0"/>
            <a:ext cx="662152" cy="52322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2800" dirty="0" smtClean="0">
                <a:latin typeface="Cambria Math" pitchFamily="18" charset="0"/>
                <a:ea typeface="Cambria Math" pitchFamily="18" charset="0"/>
              </a:rPr>
              <a:t>11</a:t>
            </a:r>
            <a:endParaRPr lang="ru-RU" sz="2800" b="0" dirty="0">
              <a:latin typeface="Cambria Math" pitchFamily="18" charset="0"/>
              <a:ea typeface="Cambria Math" pitchFamily="18" charset="0"/>
            </a:endParaRPr>
          </a:p>
        </p:txBody>
      </p:sp>
    </p:spTree>
    <p:extLst>
      <p:ext uri="{BB962C8B-B14F-4D97-AF65-F5344CB8AC3E}">
        <p14:creationId xmlns:p14="http://schemas.microsoft.com/office/powerpoint/2010/main" val="28764571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idx="1"/>
          </p:nvPr>
        </p:nvSpPr>
        <p:spPr bwMode="auto">
          <a:xfrm>
            <a:off x="323528" y="548680"/>
            <a:ext cx="8456613" cy="5792788"/>
          </a:xfrm>
          <a:no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140000"/>
              </a:lnSpc>
              <a:buFont typeface="Wingdings" pitchFamily="2" charset="2"/>
              <a:buChar char="è"/>
            </a:pPr>
            <a:r>
              <a:rPr lang="en-US" sz="2000" dirty="0">
                <a:solidFill>
                  <a:srgbClr val="073F89"/>
                </a:solidFill>
              </a:rPr>
              <a:t>P</a:t>
            </a:r>
            <a:r>
              <a:rPr lang="en-US" sz="2000" dirty="0" smtClean="0">
                <a:solidFill>
                  <a:srgbClr val="073F89"/>
                </a:solidFill>
              </a:rPr>
              <a:t>arallel </a:t>
            </a:r>
            <a:r>
              <a:rPr lang="en-US" sz="2000" dirty="0">
                <a:solidFill>
                  <a:srgbClr val="073F89"/>
                </a:solidFill>
              </a:rPr>
              <a:t>discrete approach to wear </a:t>
            </a:r>
            <a:r>
              <a:rPr lang="en-US" sz="2000" dirty="0" smtClean="0">
                <a:solidFill>
                  <a:srgbClr val="073F89"/>
                </a:solidFill>
              </a:rPr>
              <a:t>modeling</a:t>
            </a:r>
          </a:p>
          <a:p>
            <a:pPr eaLnBrk="1" hangingPunct="1">
              <a:lnSpc>
                <a:spcPct val="140000"/>
              </a:lnSpc>
              <a:buFont typeface="Wingdings" pitchFamily="2" charset="2"/>
              <a:buChar char="è"/>
            </a:pPr>
            <a:r>
              <a:rPr lang="en-US" sz="2000" dirty="0">
                <a:solidFill>
                  <a:srgbClr val="073F89"/>
                </a:solidFill>
              </a:rPr>
              <a:t>Wheel/rail contact models for wear </a:t>
            </a:r>
            <a:r>
              <a:rPr lang="en-US" sz="2000" dirty="0" smtClean="0">
                <a:solidFill>
                  <a:srgbClr val="073F89"/>
                </a:solidFill>
              </a:rPr>
              <a:t>simulation</a:t>
            </a:r>
          </a:p>
          <a:p>
            <a:pPr eaLnBrk="1" hangingPunct="1">
              <a:lnSpc>
                <a:spcPct val="140000"/>
              </a:lnSpc>
              <a:buFont typeface="Wingdings" pitchFamily="2" charset="2"/>
              <a:buChar char="è"/>
            </a:pPr>
            <a:r>
              <a:rPr lang="en-US" sz="2000" dirty="0">
                <a:solidFill>
                  <a:srgbClr val="073F89"/>
                </a:solidFill>
              </a:rPr>
              <a:t>Wear models</a:t>
            </a:r>
            <a:endParaRPr lang="en-US" sz="2000" dirty="0" smtClean="0">
              <a:solidFill>
                <a:srgbClr val="073F89"/>
              </a:solidFill>
            </a:endParaRPr>
          </a:p>
          <a:p>
            <a:pPr eaLnBrk="1" hangingPunct="1">
              <a:lnSpc>
                <a:spcPct val="140000"/>
              </a:lnSpc>
              <a:buFont typeface="Wingdings" pitchFamily="2" charset="2"/>
              <a:buChar char="è"/>
            </a:pPr>
            <a:r>
              <a:rPr lang="en-US" sz="2000" dirty="0">
                <a:solidFill>
                  <a:srgbClr val="073F89"/>
                </a:solidFill>
              </a:rPr>
              <a:t>P</a:t>
            </a:r>
            <a:r>
              <a:rPr lang="en-US" sz="2000" dirty="0" smtClean="0">
                <a:solidFill>
                  <a:srgbClr val="073F89"/>
                </a:solidFill>
              </a:rPr>
              <a:t>rofile-updating procedure</a:t>
            </a:r>
          </a:p>
          <a:p>
            <a:pPr eaLnBrk="1" hangingPunct="1">
              <a:lnSpc>
                <a:spcPct val="140000"/>
              </a:lnSpc>
              <a:buFont typeface="Wingdings" pitchFamily="2" charset="2"/>
              <a:buChar char="è"/>
            </a:pPr>
            <a:r>
              <a:rPr lang="en-US" sz="2000" b="1" dirty="0">
                <a:solidFill>
                  <a:srgbClr val="073F89"/>
                </a:solidFill>
              </a:rPr>
              <a:t>UM Loco/Wheel Profile Wear Evolution</a:t>
            </a:r>
            <a:r>
              <a:rPr lang="en-US" sz="2000" dirty="0">
                <a:solidFill>
                  <a:srgbClr val="073F89"/>
                </a:solidFill>
              </a:rPr>
              <a:t> tool</a:t>
            </a:r>
            <a:endParaRPr lang="en-US" sz="2000" dirty="0" smtClean="0">
              <a:solidFill>
                <a:srgbClr val="073F89"/>
              </a:solidFill>
            </a:endParaRPr>
          </a:p>
          <a:p>
            <a:pPr eaLnBrk="1" hangingPunct="1">
              <a:lnSpc>
                <a:spcPct val="140000"/>
              </a:lnSpc>
              <a:buFont typeface="Wingdings" pitchFamily="2" charset="2"/>
              <a:buChar char="è"/>
            </a:pPr>
            <a:r>
              <a:rPr lang="en-US" sz="2000" dirty="0" smtClean="0">
                <a:solidFill>
                  <a:srgbClr val="073F89"/>
                </a:solidFill>
              </a:rPr>
              <a:t>Example</a:t>
            </a:r>
          </a:p>
          <a:p>
            <a:pPr eaLnBrk="1" hangingPunct="1">
              <a:lnSpc>
                <a:spcPct val="140000"/>
              </a:lnSpc>
              <a:buClr>
                <a:srgbClr val="FF0000"/>
              </a:buClr>
              <a:buFont typeface="Wingdings" pitchFamily="2" charset="2"/>
              <a:buChar char="è"/>
            </a:pPr>
            <a:r>
              <a:rPr lang="en-US" sz="2000" dirty="0" smtClean="0">
                <a:solidFill>
                  <a:srgbClr val="073F89"/>
                </a:solidFill>
              </a:rPr>
              <a:t>Future work</a:t>
            </a:r>
          </a:p>
          <a:p>
            <a:pPr marL="457200" lvl="1" indent="0" eaLnBrk="1" hangingPunct="1">
              <a:lnSpc>
                <a:spcPct val="140000"/>
              </a:lnSpc>
              <a:buNone/>
            </a:pPr>
            <a:endParaRPr lang="en-US" dirty="0" smtClean="0">
              <a:solidFill>
                <a:srgbClr val="073F89"/>
              </a:solidFill>
            </a:endParaRPr>
          </a:p>
        </p:txBody>
      </p:sp>
      <p:sp>
        <p:nvSpPr>
          <p:cNvPr id="2" name="Заголовок 1"/>
          <p:cNvSpPr>
            <a:spLocks noGrp="1"/>
          </p:cNvSpPr>
          <p:nvPr>
            <p:ph type="title"/>
          </p:nvPr>
        </p:nvSpPr>
        <p:spPr/>
        <p:txBody>
          <a:bodyPr/>
          <a:lstStyle/>
          <a:p>
            <a:r>
              <a:rPr lang="en-US" dirty="0" smtClean="0"/>
              <a:t>Contents</a:t>
            </a:r>
            <a:endParaRPr lang="ru-RU" dirty="0"/>
          </a:p>
        </p:txBody>
      </p:sp>
    </p:spTree>
    <p:extLst>
      <p:ext uri="{BB962C8B-B14F-4D97-AF65-F5344CB8AC3E}">
        <p14:creationId xmlns:p14="http://schemas.microsoft.com/office/powerpoint/2010/main" val="427665911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idx="1"/>
          </p:nvPr>
        </p:nvSpPr>
        <p:spPr bwMode="auto">
          <a:xfrm>
            <a:off x="323528" y="548680"/>
            <a:ext cx="8456613" cy="5792788"/>
          </a:xfrm>
          <a:no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140000"/>
              </a:lnSpc>
              <a:buClr>
                <a:srgbClr val="FF0000"/>
              </a:buClr>
              <a:buFont typeface="Wingdings" pitchFamily="2" charset="2"/>
              <a:buChar char="è"/>
            </a:pPr>
            <a:r>
              <a:rPr lang="en-US" sz="2000" dirty="0">
                <a:solidFill>
                  <a:srgbClr val="073F89"/>
                </a:solidFill>
              </a:rPr>
              <a:t>P</a:t>
            </a:r>
            <a:r>
              <a:rPr lang="en-US" sz="2000" dirty="0" smtClean="0">
                <a:solidFill>
                  <a:srgbClr val="073F89"/>
                </a:solidFill>
              </a:rPr>
              <a:t>arallel </a:t>
            </a:r>
            <a:r>
              <a:rPr lang="en-US" sz="2000" dirty="0">
                <a:solidFill>
                  <a:srgbClr val="073F89"/>
                </a:solidFill>
              </a:rPr>
              <a:t>discrete approach to wear </a:t>
            </a:r>
            <a:r>
              <a:rPr lang="en-US" sz="2000" dirty="0" smtClean="0">
                <a:solidFill>
                  <a:srgbClr val="073F89"/>
                </a:solidFill>
              </a:rPr>
              <a:t>modeling</a:t>
            </a:r>
          </a:p>
          <a:p>
            <a:pPr eaLnBrk="1" hangingPunct="1">
              <a:lnSpc>
                <a:spcPct val="140000"/>
              </a:lnSpc>
              <a:buFont typeface="Wingdings" pitchFamily="2" charset="2"/>
              <a:buChar char="è"/>
            </a:pPr>
            <a:r>
              <a:rPr lang="en-US" sz="2000" dirty="0">
                <a:solidFill>
                  <a:srgbClr val="073F89"/>
                </a:solidFill>
              </a:rPr>
              <a:t>Wheel/rail contact models for wear </a:t>
            </a:r>
            <a:r>
              <a:rPr lang="en-US" sz="2000" dirty="0" smtClean="0">
                <a:solidFill>
                  <a:srgbClr val="073F89"/>
                </a:solidFill>
              </a:rPr>
              <a:t>simulation</a:t>
            </a:r>
          </a:p>
          <a:p>
            <a:pPr eaLnBrk="1" hangingPunct="1">
              <a:lnSpc>
                <a:spcPct val="140000"/>
              </a:lnSpc>
              <a:buFont typeface="Wingdings" pitchFamily="2" charset="2"/>
              <a:buChar char="è"/>
            </a:pPr>
            <a:r>
              <a:rPr lang="en-US" sz="2000" dirty="0">
                <a:solidFill>
                  <a:srgbClr val="073F89"/>
                </a:solidFill>
              </a:rPr>
              <a:t>Wear models</a:t>
            </a:r>
            <a:endParaRPr lang="en-US" sz="2000" dirty="0" smtClean="0">
              <a:solidFill>
                <a:srgbClr val="073F89"/>
              </a:solidFill>
            </a:endParaRPr>
          </a:p>
          <a:p>
            <a:pPr eaLnBrk="1" hangingPunct="1">
              <a:lnSpc>
                <a:spcPct val="140000"/>
              </a:lnSpc>
              <a:buFont typeface="Wingdings" pitchFamily="2" charset="2"/>
              <a:buChar char="è"/>
            </a:pPr>
            <a:r>
              <a:rPr lang="en-US" sz="2000" dirty="0">
                <a:solidFill>
                  <a:srgbClr val="073F89"/>
                </a:solidFill>
              </a:rPr>
              <a:t>P</a:t>
            </a:r>
            <a:r>
              <a:rPr lang="en-US" sz="2000" dirty="0" smtClean="0">
                <a:solidFill>
                  <a:srgbClr val="073F89"/>
                </a:solidFill>
              </a:rPr>
              <a:t>rofile-updating procedure</a:t>
            </a:r>
          </a:p>
          <a:p>
            <a:pPr eaLnBrk="1" hangingPunct="1">
              <a:lnSpc>
                <a:spcPct val="140000"/>
              </a:lnSpc>
              <a:buFont typeface="Wingdings" pitchFamily="2" charset="2"/>
              <a:buChar char="è"/>
            </a:pPr>
            <a:r>
              <a:rPr lang="en-US" sz="2000" b="1" dirty="0">
                <a:solidFill>
                  <a:srgbClr val="073F89"/>
                </a:solidFill>
              </a:rPr>
              <a:t>UM Loco/Wheel Profile Wear Evolution</a:t>
            </a:r>
            <a:r>
              <a:rPr lang="en-US" sz="2000" dirty="0">
                <a:solidFill>
                  <a:srgbClr val="073F89"/>
                </a:solidFill>
              </a:rPr>
              <a:t> tool</a:t>
            </a:r>
            <a:endParaRPr lang="en-US" sz="2000" dirty="0" smtClean="0">
              <a:solidFill>
                <a:srgbClr val="073F89"/>
              </a:solidFill>
            </a:endParaRPr>
          </a:p>
          <a:p>
            <a:pPr eaLnBrk="1" hangingPunct="1">
              <a:lnSpc>
                <a:spcPct val="140000"/>
              </a:lnSpc>
              <a:buFont typeface="Wingdings" pitchFamily="2" charset="2"/>
              <a:buChar char="è"/>
            </a:pPr>
            <a:r>
              <a:rPr lang="en-US" sz="2000" dirty="0" smtClean="0">
                <a:solidFill>
                  <a:srgbClr val="073F89"/>
                </a:solidFill>
              </a:rPr>
              <a:t>Example</a:t>
            </a:r>
          </a:p>
          <a:p>
            <a:pPr eaLnBrk="1" hangingPunct="1">
              <a:lnSpc>
                <a:spcPct val="140000"/>
              </a:lnSpc>
              <a:buFont typeface="Wingdings" pitchFamily="2" charset="2"/>
              <a:buChar char="è"/>
            </a:pPr>
            <a:r>
              <a:rPr lang="en-US" sz="2000" dirty="0" smtClean="0">
                <a:solidFill>
                  <a:srgbClr val="073F89"/>
                </a:solidFill>
              </a:rPr>
              <a:t>Future work</a:t>
            </a:r>
          </a:p>
          <a:p>
            <a:pPr marL="457200" lvl="1" indent="0" eaLnBrk="1" hangingPunct="1">
              <a:lnSpc>
                <a:spcPct val="140000"/>
              </a:lnSpc>
              <a:buNone/>
            </a:pPr>
            <a:endParaRPr lang="en-US" dirty="0" smtClean="0">
              <a:solidFill>
                <a:srgbClr val="073F89"/>
              </a:solidFill>
            </a:endParaRPr>
          </a:p>
        </p:txBody>
      </p:sp>
      <p:sp>
        <p:nvSpPr>
          <p:cNvPr id="2" name="Заголовок 1"/>
          <p:cNvSpPr>
            <a:spLocks noGrp="1"/>
          </p:cNvSpPr>
          <p:nvPr>
            <p:ph type="title"/>
          </p:nvPr>
        </p:nvSpPr>
        <p:spPr/>
        <p:txBody>
          <a:bodyPr/>
          <a:lstStyle/>
          <a:p>
            <a:r>
              <a:rPr lang="en-US" dirty="0" smtClean="0"/>
              <a:t>Contents</a:t>
            </a:r>
            <a:endParaRPr lang="ru-RU" dirty="0"/>
          </a:p>
        </p:txBody>
      </p:sp>
    </p:spTree>
    <p:extLst>
      <p:ext uri="{BB962C8B-B14F-4D97-AF65-F5344CB8AC3E}">
        <p14:creationId xmlns:p14="http://schemas.microsoft.com/office/powerpoint/2010/main" val="3033817385"/>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en-US" dirty="0" smtClean="0"/>
              <a:t>Future work</a:t>
            </a:r>
            <a:endParaRPr lang="ru-RU" dirty="0"/>
          </a:p>
        </p:txBody>
      </p:sp>
      <p:sp>
        <p:nvSpPr>
          <p:cNvPr id="6" name="TextBox 5"/>
          <p:cNvSpPr txBox="1"/>
          <p:nvPr/>
        </p:nvSpPr>
        <p:spPr>
          <a:xfrm>
            <a:off x="234000" y="648000"/>
            <a:ext cx="8517888" cy="1446550"/>
          </a:xfrm>
          <a:prstGeom prst="rect">
            <a:avLst/>
          </a:prstGeom>
          <a:noFill/>
        </p:spPr>
        <p:txBody>
          <a:bodyPr wrap="square" rtlCol="0">
            <a:spAutoFit/>
          </a:bodyPr>
          <a:lstStyle/>
          <a:p>
            <a:pPr marL="342900" indent="-342900">
              <a:buFont typeface="Arial" panose="020B0604020202020204" pitchFamily="34" charset="0"/>
              <a:buChar char="•"/>
            </a:pPr>
            <a:r>
              <a:rPr lang="en-US" sz="2200" dirty="0"/>
              <a:t>Refinement of algorithms </a:t>
            </a:r>
            <a:r>
              <a:rPr lang="en-US" sz="2200" dirty="0" smtClean="0"/>
              <a:t>of parallel </a:t>
            </a:r>
            <a:r>
              <a:rPr lang="en-US" sz="2200" dirty="0"/>
              <a:t>calculation of </a:t>
            </a:r>
            <a:r>
              <a:rPr lang="en-US" sz="2200" dirty="0" smtClean="0"/>
              <a:t>configurations </a:t>
            </a:r>
            <a:r>
              <a:rPr lang="en-US" sz="2200" dirty="0"/>
              <a:t>on multithreading CPUs;</a:t>
            </a:r>
            <a:endParaRPr lang="en-US" sz="2200" dirty="0" smtClean="0"/>
          </a:p>
          <a:p>
            <a:pPr marL="342900" indent="-342900">
              <a:buFont typeface="Arial" panose="020B0604020202020204" pitchFamily="34" charset="0"/>
              <a:buChar char="•"/>
            </a:pPr>
            <a:r>
              <a:rPr lang="en-US" sz="2200" dirty="0"/>
              <a:t>Refinement </a:t>
            </a:r>
            <a:r>
              <a:rPr lang="en-US" sz="2200" dirty="0" smtClean="0"/>
              <a:t>of wheel/rail contact </a:t>
            </a:r>
            <a:r>
              <a:rPr lang="en-US" sz="2200" dirty="0"/>
              <a:t>models for conformal contact scenarios.</a:t>
            </a:r>
            <a:endParaRPr lang="ru-RU" sz="2200" dirty="0"/>
          </a:p>
        </p:txBody>
      </p:sp>
      <p:sp>
        <p:nvSpPr>
          <p:cNvPr id="4" name="Text Box 28"/>
          <p:cNvSpPr txBox="1">
            <a:spLocks noChangeArrowheads="1"/>
          </p:cNvSpPr>
          <p:nvPr/>
        </p:nvSpPr>
        <p:spPr bwMode="auto">
          <a:xfrm>
            <a:off x="8481848" y="0"/>
            <a:ext cx="662152" cy="52322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2800" dirty="0" smtClean="0">
                <a:latin typeface="Cambria Math" pitchFamily="18" charset="0"/>
                <a:ea typeface="Cambria Math" pitchFamily="18" charset="0"/>
              </a:rPr>
              <a:t>12</a:t>
            </a:r>
            <a:endParaRPr lang="ru-RU" sz="2800" b="0" dirty="0">
              <a:latin typeface="Cambria Math" pitchFamily="18" charset="0"/>
              <a:ea typeface="Cambria Math" pitchFamily="18" charset="0"/>
            </a:endParaRPr>
          </a:p>
        </p:txBody>
      </p:sp>
    </p:spTree>
    <p:extLst>
      <p:ext uri="{BB962C8B-B14F-4D97-AF65-F5344CB8AC3E}">
        <p14:creationId xmlns:p14="http://schemas.microsoft.com/office/powerpoint/2010/main" val="21328998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1983" y="3000994"/>
            <a:ext cx="9207970" cy="830997"/>
          </a:xfrm>
          <a:prstGeom prst="rect">
            <a:avLst/>
          </a:prstGeom>
          <a:noFill/>
        </p:spPr>
        <p:txBody>
          <a:bodyPr wrap="none" rtlCol="0">
            <a:spAutoFit/>
          </a:bodyPr>
          <a:lstStyle/>
          <a:p>
            <a:pPr algn="ctr"/>
            <a:r>
              <a:rPr lang="en-US" sz="2400" b="1" dirty="0">
                <a:solidFill>
                  <a:srgbClr val="000099"/>
                </a:solidFill>
                <a:latin typeface="+mj-lt"/>
              </a:rPr>
              <a:t>Predicting wear of railway wheel profiles in program package </a:t>
            </a:r>
            <a:endParaRPr lang="en-US" sz="2400" b="1" dirty="0" smtClean="0">
              <a:solidFill>
                <a:srgbClr val="000099"/>
              </a:solidFill>
              <a:latin typeface="+mj-lt"/>
            </a:endParaRPr>
          </a:p>
          <a:p>
            <a:pPr algn="ctr"/>
            <a:r>
              <a:rPr lang="en-US" sz="2400" b="1" dirty="0" smtClean="0">
                <a:solidFill>
                  <a:srgbClr val="000099"/>
                </a:solidFill>
                <a:latin typeface="+mj-lt"/>
              </a:rPr>
              <a:t>"</a:t>
            </a:r>
            <a:r>
              <a:rPr lang="en-US" sz="2400" b="1" dirty="0">
                <a:solidFill>
                  <a:srgbClr val="000099"/>
                </a:solidFill>
                <a:latin typeface="+mj-lt"/>
              </a:rPr>
              <a:t>Universal Mechanism": </a:t>
            </a:r>
            <a:r>
              <a:rPr lang="en-US" sz="2400" b="1" dirty="0" smtClean="0">
                <a:solidFill>
                  <a:srgbClr val="000099"/>
                </a:solidFill>
                <a:latin typeface="+mj-lt"/>
              </a:rPr>
              <a:t>methods </a:t>
            </a:r>
            <a:r>
              <a:rPr lang="en-US" sz="2400" b="1" dirty="0">
                <a:solidFill>
                  <a:srgbClr val="000099"/>
                </a:solidFill>
                <a:latin typeface="+mj-lt"/>
              </a:rPr>
              <a:t>and approaches</a:t>
            </a:r>
            <a:endParaRPr lang="ru-RU" sz="2400" b="1" dirty="0">
              <a:solidFill>
                <a:srgbClr val="000099"/>
              </a:solidFill>
              <a:latin typeface="+mj-lt"/>
            </a:endParaRPr>
          </a:p>
        </p:txBody>
      </p:sp>
      <p:pic>
        <p:nvPicPr>
          <p:cNvPr id="7" name="Рисунок 8" descr="Z:\TEXTS\UM\Дизайн 5.0\logo\umid.jpg"/>
          <p:cNvPicPr>
            <a:picLocks noChangeAspect="1" noChangeArrowheads="1"/>
          </p:cNvPicPr>
          <p:nvPr/>
        </p:nvPicPr>
        <p:blipFill>
          <a:blip r:embed="rId2"/>
          <a:srcRect/>
          <a:stretch>
            <a:fillRect/>
          </a:stretch>
        </p:blipFill>
        <p:spPr bwMode="auto">
          <a:xfrm>
            <a:off x="3527884" y="1160748"/>
            <a:ext cx="2350045" cy="1135767"/>
          </a:xfrm>
          <a:prstGeom prst="rect">
            <a:avLst/>
          </a:prstGeom>
          <a:noFill/>
          <a:ln w="9525">
            <a:noFill/>
            <a:miter lim="800000"/>
            <a:headEnd/>
            <a:tailEnd/>
          </a:ln>
        </p:spPr>
      </p:pic>
      <p:cxnSp>
        <p:nvCxnSpPr>
          <p:cNvPr id="8" name="Прямая соединительная линия 7"/>
          <p:cNvCxnSpPr/>
          <p:nvPr/>
        </p:nvCxnSpPr>
        <p:spPr>
          <a:xfrm>
            <a:off x="67800" y="3897052"/>
            <a:ext cx="9000000"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67800" y="2924944"/>
            <a:ext cx="9000000"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Прямоугольник 1"/>
          <p:cNvSpPr/>
          <p:nvPr/>
        </p:nvSpPr>
        <p:spPr>
          <a:xfrm>
            <a:off x="2583256" y="4020712"/>
            <a:ext cx="4132606" cy="369332"/>
          </a:xfrm>
          <a:prstGeom prst="rect">
            <a:avLst/>
          </a:prstGeom>
        </p:spPr>
        <p:txBody>
          <a:bodyPr wrap="none">
            <a:spAutoFit/>
          </a:bodyPr>
          <a:lstStyle/>
          <a:p>
            <a:r>
              <a:rPr lang="en-US" b="1" dirty="0"/>
              <a:t>Alexander </a:t>
            </a:r>
            <a:r>
              <a:rPr lang="en-US" b="1" dirty="0" err="1" smtClean="0"/>
              <a:t>Rodikov</a:t>
            </a:r>
            <a:r>
              <a:rPr lang="en-US" b="1" dirty="0" smtClean="0"/>
              <a:t>,    Dmitry </a:t>
            </a:r>
            <a:r>
              <a:rPr lang="en-US" b="1" dirty="0" err="1" smtClean="0"/>
              <a:t>Pogorelov</a:t>
            </a:r>
            <a:endParaRPr lang="ru-RU" dirty="0"/>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7539" y="4100057"/>
            <a:ext cx="190476" cy="152381"/>
          </a:xfrm>
          <a:prstGeom prst="rect">
            <a:avLst/>
          </a:prstGeom>
        </p:spPr>
      </p:pic>
      <p:pic>
        <p:nvPicPr>
          <p:cNvPr id="10" name="Рисунок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1659" y="4439351"/>
            <a:ext cx="190476" cy="152381"/>
          </a:xfrm>
          <a:prstGeom prst="rect">
            <a:avLst/>
          </a:prstGeom>
        </p:spPr>
      </p:pic>
      <p:sp>
        <p:nvSpPr>
          <p:cNvPr id="4" name="Прямоугольник 3"/>
          <p:cNvSpPr/>
          <p:nvPr/>
        </p:nvSpPr>
        <p:spPr>
          <a:xfrm>
            <a:off x="3525005" y="4373029"/>
            <a:ext cx="2081660" cy="369332"/>
          </a:xfrm>
          <a:prstGeom prst="rect">
            <a:avLst/>
          </a:prstGeom>
        </p:spPr>
        <p:txBody>
          <a:bodyPr wrap="none">
            <a:spAutoFit/>
          </a:bodyPr>
          <a:lstStyle/>
          <a:p>
            <a:r>
              <a:rPr lang="en-US" b="1" dirty="0" smtClean="0">
                <a:hlinkClick r:id="rId4"/>
              </a:rPr>
              <a:t>rodikov@umlab.ru</a:t>
            </a:r>
            <a:endParaRPr lang="ru-RU" dirty="0"/>
          </a:p>
        </p:txBody>
      </p:sp>
    </p:spTree>
    <p:extLst>
      <p:ext uri="{BB962C8B-B14F-4D97-AF65-F5344CB8AC3E}">
        <p14:creationId xmlns:p14="http://schemas.microsoft.com/office/powerpoint/2010/main" val="34446338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en-US" dirty="0" smtClean="0">
                <a:latin typeface="Arial" charset="0"/>
              </a:rPr>
              <a:t>The parallel </a:t>
            </a:r>
            <a:r>
              <a:rPr lang="en-US" dirty="0">
                <a:latin typeface="Arial" charset="0"/>
              </a:rPr>
              <a:t>discrete approach to wear modeling</a:t>
            </a:r>
            <a:endParaRPr lang="ru-RU" dirty="0"/>
          </a:p>
        </p:txBody>
      </p:sp>
      <p:sp>
        <p:nvSpPr>
          <p:cNvPr id="6" name="Text Box 28"/>
          <p:cNvSpPr txBox="1">
            <a:spLocks noChangeArrowheads="1"/>
          </p:cNvSpPr>
          <p:nvPr/>
        </p:nvSpPr>
        <p:spPr bwMode="auto">
          <a:xfrm>
            <a:off x="8751888" y="0"/>
            <a:ext cx="392112" cy="5286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ru-RU" sz="2800" b="0" dirty="0" smtClean="0">
                <a:latin typeface="Cambria Math" pitchFamily="18" charset="0"/>
                <a:ea typeface="Cambria Math" pitchFamily="18" charset="0"/>
              </a:rPr>
              <a:t>1</a:t>
            </a:r>
            <a:endParaRPr lang="ru-RU" sz="2800" b="0" dirty="0">
              <a:latin typeface="Cambria Math" pitchFamily="18" charset="0"/>
              <a:ea typeface="Cambria Math" pitchFamily="18" charset="0"/>
            </a:endParaRPr>
          </a:p>
        </p:txBody>
      </p:sp>
      <p:sp>
        <p:nvSpPr>
          <p:cNvPr id="7" name="Прямоугольник 6"/>
          <p:cNvSpPr/>
          <p:nvPr/>
        </p:nvSpPr>
        <p:spPr>
          <a:xfrm>
            <a:off x="234000" y="648000"/>
            <a:ext cx="8662194" cy="1785104"/>
          </a:xfrm>
          <a:prstGeom prst="rect">
            <a:avLst/>
          </a:prstGeom>
        </p:spPr>
        <p:txBody>
          <a:bodyPr wrap="square">
            <a:spAutoFit/>
          </a:bodyPr>
          <a:lstStyle/>
          <a:p>
            <a:pPr algn="just"/>
            <a:r>
              <a:rPr lang="en-US" sz="2200" dirty="0"/>
              <a:t>The </a:t>
            </a:r>
            <a:r>
              <a:rPr lang="en-US" sz="2200" b="1" u="sng" dirty="0">
                <a:solidFill>
                  <a:srgbClr val="FF0000"/>
                </a:solidFill>
              </a:rPr>
              <a:t>"Parallel"</a:t>
            </a:r>
            <a:r>
              <a:rPr lang="en-US" sz="2200" dirty="0"/>
              <a:t> means that different configurations of rail vehicles are modeled in parallel, with the same wheel profiles for all </a:t>
            </a:r>
            <a:r>
              <a:rPr lang="en-US" sz="2200" dirty="0" smtClean="0"/>
              <a:t>configurations. </a:t>
            </a:r>
            <a:r>
              <a:rPr lang="en-US" sz="2200" dirty="0"/>
              <a:t>Configurations differ in track macrogeometry, track irregularities, vehicle mass and so on. </a:t>
            </a:r>
            <a:r>
              <a:rPr lang="en-US" sz="2200" i="1" dirty="0"/>
              <a:t>The set of configurations should be a representative set of conditions in which the rail vehicle is operated</a:t>
            </a:r>
            <a:r>
              <a:rPr lang="en-US" sz="2200" dirty="0"/>
              <a:t>.</a:t>
            </a:r>
            <a:endParaRPr lang="ru-RU" sz="2200" dirty="0"/>
          </a:p>
        </p:txBody>
      </p:sp>
      <p:sp>
        <p:nvSpPr>
          <p:cNvPr id="9" name="Прямоугольник 8"/>
          <p:cNvSpPr/>
          <p:nvPr/>
        </p:nvSpPr>
        <p:spPr>
          <a:xfrm>
            <a:off x="234000" y="2616903"/>
            <a:ext cx="8662194" cy="2800767"/>
          </a:xfrm>
          <a:prstGeom prst="rect">
            <a:avLst/>
          </a:prstGeom>
        </p:spPr>
        <p:txBody>
          <a:bodyPr wrap="square">
            <a:spAutoFit/>
          </a:bodyPr>
          <a:lstStyle/>
          <a:p>
            <a:pPr algn="just"/>
            <a:r>
              <a:rPr lang="en-US" sz="2200" dirty="0"/>
              <a:t>The </a:t>
            </a:r>
            <a:r>
              <a:rPr lang="en-US" sz="2200" b="1" u="sng" dirty="0">
                <a:solidFill>
                  <a:srgbClr val="FF0000"/>
                </a:solidFill>
              </a:rPr>
              <a:t>"Discrete"</a:t>
            </a:r>
            <a:r>
              <a:rPr lang="en-US" sz="2200" dirty="0"/>
              <a:t> means that the track length traveled by the vehicle during the simulation is divided into a sequence of intervals (wear steps). The number of intervals is the same for all configurations. Within each interval the profiles are not changed. At the end of each wear step, a wear depth is scaled according to a mileage assigned to one wear </a:t>
            </a:r>
            <a:r>
              <a:rPr lang="en-US" sz="2200" dirty="0" smtClean="0"/>
              <a:t>step. </a:t>
            </a:r>
            <a:r>
              <a:rPr lang="en-US" sz="2200" dirty="0"/>
              <a:t>After scaling, the wear depth is summarized for the respective wheels by taking into account the weight (statistical) factors of the configurations and the wear symmetry, if any. Then the profiles are updated according to accumulated wear </a:t>
            </a:r>
            <a:r>
              <a:rPr lang="en-US" sz="2200" dirty="0" smtClean="0"/>
              <a:t>depth.</a:t>
            </a:r>
            <a:endParaRPr lang="ru-RU" sz="2200" dirty="0"/>
          </a:p>
        </p:txBody>
      </p:sp>
    </p:spTree>
    <p:extLst>
      <p:ext uri="{BB962C8B-B14F-4D97-AF65-F5344CB8AC3E}">
        <p14:creationId xmlns:p14="http://schemas.microsoft.com/office/powerpoint/2010/main" val="960269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Arial" charset="0"/>
              </a:rPr>
              <a:t>The parallel discrete approach to wear modeling</a:t>
            </a:r>
            <a:endParaRPr lang="ru-RU" dirty="0"/>
          </a:p>
        </p:txBody>
      </p:sp>
      <p:sp>
        <p:nvSpPr>
          <p:cNvPr id="3" name="Text Box 28"/>
          <p:cNvSpPr txBox="1">
            <a:spLocks noChangeArrowheads="1"/>
          </p:cNvSpPr>
          <p:nvPr/>
        </p:nvSpPr>
        <p:spPr bwMode="auto">
          <a:xfrm>
            <a:off x="8751888" y="0"/>
            <a:ext cx="392112" cy="5286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800" dirty="0">
                <a:latin typeface="Cambria Math" pitchFamily="18" charset="0"/>
                <a:ea typeface="Cambria Math" pitchFamily="18" charset="0"/>
              </a:rPr>
              <a:t>2</a:t>
            </a:r>
            <a:endParaRPr lang="ru-RU" sz="2800" b="0" dirty="0">
              <a:latin typeface="Cambria Math" pitchFamily="18" charset="0"/>
              <a:ea typeface="Cambria Math"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7902" y="771831"/>
            <a:ext cx="5638096" cy="4895238"/>
          </a:xfrm>
          <a:prstGeom prst="rect">
            <a:avLst/>
          </a:prstGeom>
        </p:spPr>
      </p:pic>
      <p:sp>
        <p:nvSpPr>
          <p:cNvPr id="5" name="Прямоугольник 4"/>
          <p:cNvSpPr/>
          <p:nvPr/>
        </p:nvSpPr>
        <p:spPr>
          <a:xfrm>
            <a:off x="2914677" y="5768459"/>
            <a:ext cx="3321743" cy="430887"/>
          </a:xfrm>
          <a:prstGeom prst="rect">
            <a:avLst/>
          </a:prstGeom>
        </p:spPr>
        <p:txBody>
          <a:bodyPr wrap="none">
            <a:spAutoFit/>
          </a:bodyPr>
          <a:lstStyle/>
          <a:p>
            <a:pPr algn="ctr"/>
            <a:r>
              <a:rPr lang="en-US" sz="2200" dirty="0"/>
              <a:t>Scheme of wear simulation</a:t>
            </a:r>
            <a:r>
              <a:rPr lang="en-US" dirty="0"/>
              <a:t> </a:t>
            </a:r>
            <a:endParaRPr lang="ru-RU"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700" y="1851818"/>
            <a:ext cx="2911475" cy="313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cxnSp>
        <p:nvCxnSpPr>
          <p:cNvPr id="7" name="Прямая соединительная линия 6"/>
          <p:cNvCxnSpPr/>
          <p:nvPr/>
        </p:nvCxnSpPr>
        <p:spPr bwMode="auto">
          <a:xfrm flipV="1">
            <a:off x="627062" y="3536155"/>
            <a:ext cx="814388" cy="119063"/>
          </a:xfrm>
          <a:prstGeom prst="line">
            <a:avLst/>
          </a:prstGeom>
          <a:solidFill>
            <a:schemeClr val="accent1"/>
          </a:solidFill>
          <a:ln w="19050" cap="flat" cmpd="sng" algn="ctr">
            <a:solidFill>
              <a:srgbClr val="073F89"/>
            </a:solidFill>
            <a:prstDash val="solid"/>
            <a:round/>
            <a:headEnd type="none" w="med" len="med"/>
            <a:tailEnd type="none" w="med" len="med"/>
          </a:ln>
          <a:effectLst/>
        </p:spPr>
      </p:cxnSp>
      <p:cxnSp>
        <p:nvCxnSpPr>
          <p:cNvPr id="8" name="Прямая соединительная линия 7"/>
          <p:cNvCxnSpPr/>
          <p:nvPr/>
        </p:nvCxnSpPr>
        <p:spPr bwMode="auto">
          <a:xfrm flipV="1">
            <a:off x="258762" y="3069430"/>
            <a:ext cx="765175" cy="39688"/>
          </a:xfrm>
          <a:prstGeom prst="line">
            <a:avLst/>
          </a:prstGeom>
          <a:solidFill>
            <a:schemeClr val="accent1"/>
          </a:solidFill>
          <a:ln w="19050" cap="flat" cmpd="sng" algn="ctr">
            <a:solidFill>
              <a:srgbClr val="073F89"/>
            </a:solidFill>
            <a:prstDash val="solid"/>
            <a:round/>
            <a:headEnd type="none" w="med" len="med"/>
            <a:tailEnd type="none" w="med" len="med"/>
          </a:ln>
          <a:effectLst/>
        </p:spPr>
      </p:cxnSp>
      <p:cxnSp>
        <p:nvCxnSpPr>
          <p:cNvPr id="9" name="Прямая соединительная линия 8"/>
          <p:cNvCxnSpPr/>
          <p:nvPr/>
        </p:nvCxnSpPr>
        <p:spPr bwMode="auto">
          <a:xfrm>
            <a:off x="165100" y="2680493"/>
            <a:ext cx="431800" cy="0"/>
          </a:xfrm>
          <a:prstGeom prst="line">
            <a:avLst/>
          </a:prstGeom>
          <a:solidFill>
            <a:schemeClr val="accent1"/>
          </a:solidFill>
          <a:ln w="19050" cap="flat" cmpd="sng" algn="ctr">
            <a:solidFill>
              <a:srgbClr val="073F89"/>
            </a:solidFill>
            <a:prstDash val="solid"/>
            <a:round/>
            <a:headEnd type="none" w="med" len="med"/>
            <a:tailEnd type="none" w="med" len="med"/>
          </a:ln>
          <a:effectLst/>
        </p:spPr>
      </p:cxnSp>
      <p:cxnSp>
        <p:nvCxnSpPr>
          <p:cNvPr id="10" name="Прямая соединительная линия 9"/>
          <p:cNvCxnSpPr/>
          <p:nvPr/>
        </p:nvCxnSpPr>
        <p:spPr bwMode="auto">
          <a:xfrm>
            <a:off x="304800" y="2383630"/>
            <a:ext cx="331787" cy="79375"/>
          </a:xfrm>
          <a:prstGeom prst="line">
            <a:avLst/>
          </a:prstGeom>
          <a:solidFill>
            <a:schemeClr val="accent1"/>
          </a:solidFill>
          <a:ln w="19050" cap="flat" cmpd="sng" algn="ctr">
            <a:solidFill>
              <a:srgbClr val="073F89"/>
            </a:solidFill>
            <a:prstDash val="solid"/>
            <a:round/>
            <a:headEnd type="none" w="med" len="med"/>
            <a:tailEnd type="none" w="med" len="med"/>
          </a:ln>
          <a:effectLst/>
        </p:spPr>
      </p:cxnSp>
      <p:cxnSp>
        <p:nvCxnSpPr>
          <p:cNvPr id="11" name="Прямая соединительная линия 10"/>
          <p:cNvCxnSpPr/>
          <p:nvPr/>
        </p:nvCxnSpPr>
        <p:spPr bwMode="auto">
          <a:xfrm>
            <a:off x="682625" y="2243930"/>
            <a:ext cx="217487" cy="114300"/>
          </a:xfrm>
          <a:prstGeom prst="line">
            <a:avLst/>
          </a:prstGeom>
          <a:solidFill>
            <a:schemeClr val="accent1"/>
          </a:solidFill>
          <a:ln w="19050" cap="flat" cmpd="sng" algn="ctr">
            <a:solidFill>
              <a:srgbClr val="073F89"/>
            </a:solidFill>
            <a:prstDash val="solid"/>
            <a:round/>
            <a:headEnd type="none" w="med" len="med"/>
            <a:tailEnd type="none" w="med" len="med"/>
          </a:ln>
          <a:effectLst/>
        </p:spPr>
      </p:cxnSp>
      <p:cxnSp>
        <p:nvCxnSpPr>
          <p:cNvPr id="12" name="Прямая соединительная линия 11"/>
          <p:cNvCxnSpPr/>
          <p:nvPr/>
        </p:nvCxnSpPr>
        <p:spPr bwMode="auto">
          <a:xfrm rot="16200000" flipH="1">
            <a:off x="1002506" y="2178049"/>
            <a:ext cx="138113" cy="123825"/>
          </a:xfrm>
          <a:prstGeom prst="line">
            <a:avLst/>
          </a:prstGeom>
          <a:solidFill>
            <a:schemeClr val="accent1"/>
          </a:solidFill>
          <a:ln w="19050" cap="flat" cmpd="sng" algn="ctr">
            <a:solidFill>
              <a:srgbClr val="073F89"/>
            </a:solidFill>
            <a:prstDash val="solid"/>
            <a:round/>
            <a:headEnd type="none" w="med" len="med"/>
            <a:tailEnd type="none" w="med" len="med"/>
          </a:ln>
          <a:effectLst/>
        </p:spPr>
      </p:cxnSp>
      <p:cxnSp>
        <p:nvCxnSpPr>
          <p:cNvPr id="13" name="Прямая соединительная линия 12"/>
          <p:cNvCxnSpPr/>
          <p:nvPr/>
        </p:nvCxnSpPr>
        <p:spPr bwMode="auto">
          <a:xfrm rot="16200000" flipH="1">
            <a:off x="1282699" y="2172493"/>
            <a:ext cx="142875" cy="69850"/>
          </a:xfrm>
          <a:prstGeom prst="line">
            <a:avLst/>
          </a:prstGeom>
          <a:solidFill>
            <a:schemeClr val="accent1"/>
          </a:solidFill>
          <a:ln w="19050" cap="flat" cmpd="sng" algn="ctr">
            <a:solidFill>
              <a:srgbClr val="073F89"/>
            </a:solidFill>
            <a:prstDash val="solid"/>
            <a:round/>
            <a:headEnd type="none" w="med" len="med"/>
            <a:tailEnd type="none" w="med" len="med"/>
          </a:ln>
          <a:effectLst/>
        </p:spPr>
      </p:cxnSp>
      <p:cxnSp>
        <p:nvCxnSpPr>
          <p:cNvPr id="14" name="Прямая соединительная линия 13"/>
          <p:cNvCxnSpPr/>
          <p:nvPr/>
        </p:nvCxnSpPr>
        <p:spPr bwMode="auto">
          <a:xfrm rot="16200000" flipH="1">
            <a:off x="1552575" y="2145505"/>
            <a:ext cx="128587" cy="42863"/>
          </a:xfrm>
          <a:prstGeom prst="line">
            <a:avLst/>
          </a:prstGeom>
          <a:solidFill>
            <a:schemeClr val="accent1"/>
          </a:solidFill>
          <a:ln w="19050" cap="flat" cmpd="sng" algn="ctr">
            <a:solidFill>
              <a:srgbClr val="073F89"/>
            </a:solidFill>
            <a:prstDash val="solid"/>
            <a:round/>
            <a:headEnd type="none" w="med" len="med"/>
            <a:tailEnd type="none" w="med" len="med"/>
          </a:ln>
          <a:effectLst/>
        </p:spPr>
      </p:cxnSp>
      <p:cxnSp>
        <p:nvCxnSpPr>
          <p:cNvPr id="15" name="Прямая соединительная линия 14"/>
          <p:cNvCxnSpPr/>
          <p:nvPr/>
        </p:nvCxnSpPr>
        <p:spPr bwMode="auto">
          <a:xfrm rot="16200000" flipH="1">
            <a:off x="1806575" y="2129630"/>
            <a:ext cx="139700" cy="28575"/>
          </a:xfrm>
          <a:prstGeom prst="line">
            <a:avLst/>
          </a:prstGeom>
          <a:solidFill>
            <a:schemeClr val="accent1"/>
          </a:solidFill>
          <a:ln w="19050" cap="flat" cmpd="sng" algn="ctr">
            <a:solidFill>
              <a:srgbClr val="073F89"/>
            </a:solidFill>
            <a:prstDash val="solid"/>
            <a:round/>
            <a:headEnd type="none" w="med" len="med"/>
            <a:tailEnd type="none" w="med" len="med"/>
          </a:ln>
          <a:effectLst/>
        </p:spPr>
      </p:cxnSp>
      <p:cxnSp>
        <p:nvCxnSpPr>
          <p:cNvPr id="16" name="Прямая соединительная линия 15"/>
          <p:cNvCxnSpPr/>
          <p:nvPr/>
        </p:nvCxnSpPr>
        <p:spPr bwMode="auto">
          <a:xfrm rot="16200000" flipH="1">
            <a:off x="2046287" y="2118518"/>
            <a:ext cx="117475" cy="19050"/>
          </a:xfrm>
          <a:prstGeom prst="line">
            <a:avLst/>
          </a:prstGeom>
          <a:solidFill>
            <a:schemeClr val="accent1"/>
          </a:solidFill>
          <a:ln w="19050" cap="flat" cmpd="sng" algn="ctr">
            <a:solidFill>
              <a:srgbClr val="073F89"/>
            </a:solidFill>
            <a:prstDash val="solid"/>
            <a:round/>
            <a:headEnd type="none" w="med" len="med"/>
            <a:tailEnd type="none" w="med" len="med"/>
          </a:ln>
          <a:effectLst/>
        </p:spPr>
      </p:cxnSp>
      <p:cxnSp>
        <p:nvCxnSpPr>
          <p:cNvPr id="17" name="Прямая соединительная линия 16"/>
          <p:cNvCxnSpPr/>
          <p:nvPr/>
        </p:nvCxnSpPr>
        <p:spPr bwMode="auto">
          <a:xfrm rot="16200000" flipH="1">
            <a:off x="2243930" y="2097087"/>
            <a:ext cx="100013" cy="12700"/>
          </a:xfrm>
          <a:prstGeom prst="line">
            <a:avLst/>
          </a:prstGeom>
          <a:solidFill>
            <a:schemeClr val="accent1"/>
          </a:solidFill>
          <a:ln w="19050" cap="flat" cmpd="sng" algn="ctr">
            <a:solidFill>
              <a:srgbClr val="073F89"/>
            </a:solidFill>
            <a:prstDash val="solid"/>
            <a:round/>
            <a:headEnd type="none" w="med" len="med"/>
            <a:tailEnd type="none" w="med" len="med"/>
          </a:ln>
          <a:effectLst/>
        </p:spPr>
      </p:cxnSp>
      <p:sp>
        <p:nvSpPr>
          <p:cNvPr id="18" name="TextBox 61"/>
          <p:cNvSpPr txBox="1">
            <a:spLocks noChangeArrowheads="1"/>
          </p:cNvSpPr>
          <p:nvPr/>
        </p:nvSpPr>
        <p:spPr bwMode="auto">
          <a:xfrm>
            <a:off x="2140541" y="1749171"/>
            <a:ext cx="3762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algn="ctr" eaLnBrk="0" fontAlgn="base" hangingPunct="0">
              <a:spcBef>
                <a:spcPct val="0"/>
              </a:spcBef>
              <a:spcAft>
                <a:spcPct val="0"/>
              </a:spcAft>
              <a:defRPr sz="1600">
                <a:solidFill>
                  <a:schemeClr val="tx1"/>
                </a:solidFill>
                <a:latin typeface="Times New Roman" pitchFamily="18" charset="0"/>
              </a:defRPr>
            </a:lvl6pPr>
            <a:lvl7pPr marL="2971800" indent="-228600" algn="ctr" eaLnBrk="0" fontAlgn="base" hangingPunct="0">
              <a:spcBef>
                <a:spcPct val="0"/>
              </a:spcBef>
              <a:spcAft>
                <a:spcPct val="0"/>
              </a:spcAft>
              <a:defRPr sz="1600">
                <a:solidFill>
                  <a:schemeClr val="tx1"/>
                </a:solidFill>
                <a:latin typeface="Times New Roman" pitchFamily="18" charset="0"/>
              </a:defRPr>
            </a:lvl7pPr>
            <a:lvl8pPr marL="3429000" indent="-228600" algn="ctr" eaLnBrk="0" fontAlgn="base" hangingPunct="0">
              <a:spcBef>
                <a:spcPct val="0"/>
              </a:spcBef>
              <a:spcAft>
                <a:spcPct val="0"/>
              </a:spcAft>
              <a:defRPr sz="1600">
                <a:solidFill>
                  <a:schemeClr val="tx1"/>
                </a:solidFill>
                <a:latin typeface="Times New Roman" pitchFamily="18" charset="0"/>
              </a:defRPr>
            </a:lvl8pPr>
            <a:lvl9pPr marL="3886200" indent="-228600" algn="ctr" eaLnBrk="0" fontAlgn="base" hangingPunct="0">
              <a:spcBef>
                <a:spcPct val="0"/>
              </a:spcBef>
              <a:spcAft>
                <a:spcPct val="0"/>
              </a:spcAft>
              <a:defRPr sz="1600">
                <a:solidFill>
                  <a:schemeClr val="tx1"/>
                </a:solidFill>
                <a:latin typeface="Times New Roman" pitchFamily="18" charset="0"/>
              </a:defRPr>
            </a:lvl9pPr>
          </a:lstStyle>
          <a:p>
            <a:pPr eaLnBrk="1" hangingPunct="1"/>
            <a:r>
              <a:rPr lang="en-US" altLang="ru-RU" sz="1800" dirty="0">
                <a:solidFill>
                  <a:srgbClr val="073F89"/>
                </a:solidFill>
              </a:rPr>
              <a:t>n</a:t>
            </a:r>
            <a:endParaRPr lang="ru-RU" altLang="ru-RU" sz="1800" dirty="0">
              <a:solidFill>
                <a:srgbClr val="073F89"/>
              </a:solidFill>
            </a:endParaRPr>
          </a:p>
        </p:txBody>
      </p:sp>
      <p:sp>
        <p:nvSpPr>
          <p:cNvPr id="19" name="TextBox 62"/>
          <p:cNvSpPr txBox="1">
            <a:spLocks noChangeArrowheads="1"/>
          </p:cNvSpPr>
          <p:nvPr/>
        </p:nvSpPr>
        <p:spPr bwMode="auto">
          <a:xfrm>
            <a:off x="1012825" y="4079080"/>
            <a:ext cx="376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algn="ctr" eaLnBrk="0" fontAlgn="base" hangingPunct="0">
              <a:spcBef>
                <a:spcPct val="0"/>
              </a:spcBef>
              <a:spcAft>
                <a:spcPct val="0"/>
              </a:spcAft>
              <a:defRPr sz="1600">
                <a:solidFill>
                  <a:schemeClr val="tx1"/>
                </a:solidFill>
                <a:latin typeface="Times New Roman" pitchFamily="18" charset="0"/>
              </a:defRPr>
            </a:lvl6pPr>
            <a:lvl7pPr marL="2971800" indent="-228600" algn="ctr" eaLnBrk="0" fontAlgn="base" hangingPunct="0">
              <a:spcBef>
                <a:spcPct val="0"/>
              </a:spcBef>
              <a:spcAft>
                <a:spcPct val="0"/>
              </a:spcAft>
              <a:defRPr sz="1600">
                <a:solidFill>
                  <a:schemeClr val="tx1"/>
                </a:solidFill>
                <a:latin typeface="Times New Roman" pitchFamily="18" charset="0"/>
              </a:defRPr>
            </a:lvl7pPr>
            <a:lvl8pPr marL="3429000" indent="-228600" algn="ctr" eaLnBrk="0" fontAlgn="base" hangingPunct="0">
              <a:spcBef>
                <a:spcPct val="0"/>
              </a:spcBef>
              <a:spcAft>
                <a:spcPct val="0"/>
              </a:spcAft>
              <a:defRPr sz="1600">
                <a:solidFill>
                  <a:schemeClr val="tx1"/>
                </a:solidFill>
                <a:latin typeface="Times New Roman" pitchFamily="18" charset="0"/>
              </a:defRPr>
            </a:lvl8pPr>
            <a:lvl9pPr marL="3886200" indent="-228600" algn="ctr" eaLnBrk="0" fontAlgn="base" hangingPunct="0">
              <a:spcBef>
                <a:spcPct val="0"/>
              </a:spcBef>
              <a:spcAft>
                <a:spcPct val="0"/>
              </a:spcAft>
              <a:defRPr sz="1600">
                <a:solidFill>
                  <a:schemeClr val="tx1"/>
                </a:solidFill>
                <a:latin typeface="Times New Roman" pitchFamily="18" charset="0"/>
              </a:defRPr>
            </a:lvl9pPr>
          </a:lstStyle>
          <a:p>
            <a:pPr eaLnBrk="1" hangingPunct="1"/>
            <a:r>
              <a:rPr lang="ru-RU" altLang="ru-RU" sz="1800" b="1" dirty="0">
                <a:solidFill>
                  <a:srgbClr val="073F89"/>
                </a:solidFill>
              </a:rPr>
              <a:t>1</a:t>
            </a:r>
          </a:p>
        </p:txBody>
      </p:sp>
      <p:sp>
        <p:nvSpPr>
          <p:cNvPr id="20" name="TextBox 63"/>
          <p:cNvSpPr txBox="1">
            <a:spLocks noChangeArrowheads="1"/>
          </p:cNvSpPr>
          <p:nvPr/>
        </p:nvSpPr>
        <p:spPr bwMode="auto">
          <a:xfrm>
            <a:off x="261937" y="3177380"/>
            <a:ext cx="3746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algn="ctr" eaLnBrk="0" fontAlgn="base" hangingPunct="0">
              <a:spcBef>
                <a:spcPct val="0"/>
              </a:spcBef>
              <a:spcAft>
                <a:spcPct val="0"/>
              </a:spcAft>
              <a:defRPr sz="1600">
                <a:solidFill>
                  <a:schemeClr val="tx1"/>
                </a:solidFill>
                <a:latin typeface="Times New Roman" pitchFamily="18" charset="0"/>
              </a:defRPr>
            </a:lvl6pPr>
            <a:lvl7pPr marL="2971800" indent="-228600" algn="ctr" eaLnBrk="0" fontAlgn="base" hangingPunct="0">
              <a:spcBef>
                <a:spcPct val="0"/>
              </a:spcBef>
              <a:spcAft>
                <a:spcPct val="0"/>
              </a:spcAft>
              <a:defRPr sz="1600">
                <a:solidFill>
                  <a:schemeClr val="tx1"/>
                </a:solidFill>
                <a:latin typeface="Times New Roman" pitchFamily="18" charset="0"/>
              </a:defRPr>
            </a:lvl7pPr>
            <a:lvl8pPr marL="3429000" indent="-228600" algn="ctr" eaLnBrk="0" fontAlgn="base" hangingPunct="0">
              <a:spcBef>
                <a:spcPct val="0"/>
              </a:spcBef>
              <a:spcAft>
                <a:spcPct val="0"/>
              </a:spcAft>
              <a:defRPr sz="1600">
                <a:solidFill>
                  <a:schemeClr val="tx1"/>
                </a:solidFill>
                <a:latin typeface="Times New Roman" pitchFamily="18" charset="0"/>
              </a:defRPr>
            </a:lvl8pPr>
            <a:lvl9pPr marL="3886200" indent="-228600" algn="ctr" eaLnBrk="0" fontAlgn="base" hangingPunct="0">
              <a:spcBef>
                <a:spcPct val="0"/>
              </a:spcBef>
              <a:spcAft>
                <a:spcPct val="0"/>
              </a:spcAft>
              <a:defRPr sz="1600">
                <a:solidFill>
                  <a:schemeClr val="tx1"/>
                </a:solidFill>
                <a:latin typeface="Times New Roman" pitchFamily="18" charset="0"/>
              </a:defRPr>
            </a:lvl9pPr>
          </a:lstStyle>
          <a:p>
            <a:pPr eaLnBrk="1" hangingPunct="1"/>
            <a:r>
              <a:rPr lang="ru-RU" altLang="ru-RU" sz="1800" b="1" dirty="0">
                <a:solidFill>
                  <a:srgbClr val="073F89"/>
                </a:solidFill>
              </a:rPr>
              <a:t>2</a:t>
            </a:r>
          </a:p>
        </p:txBody>
      </p:sp>
      <p:sp>
        <p:nvSpPr>
          <p:cNvPr id="21" name="TextBox 64"/>
          <p:cNvSpPr txBox="1">
            <a:spLocks noChangeArrowheads="1"/>
          </p:cNvSpPr>
          <p:nvPr/>
        </p:nvSpPr>
        <p:spPr bwMode="auto">
          <a:xfrm>
            <a:off x="61912" y="2690018"/>
            <a:ext cx="3762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algn="ctr" eaLnBrk="0" fontAlgn="base" hangingPunct="0">
              <a:spcBef>
                <a:spcPct val="0"/>
              </a:spcBef>
              <a:spcAft>
                <a:spcPct val="0"/>
              </a:spcAft>
              <a:defRPr sz="1600">
                <a:solidFill>
                  <a:schemeClr val="tx1"/>
                </a:solidFill>
                <a:latin typeface="Times New Roman" pitchFamily="18" charset="0"/>
              </a:defRPr>
            </a:lvl6pPr>
            <a:lvl7pPr marL="2971800" indent="-228600" algn="ctr" eaLnBrk="0" fontAlgn="base" hangingPunct="0">
              <a:spcBef>
                <a:spcPct val="0"/>
              </a:spcBef>
              <a:spcAft>
                <a:spcPct val="0"/>
              </a:spcAft>
              <a:defRPr sz="1600">
                <a:solidFill>
                  <a:schemeClr val="tx1"/>
                </a:solidFill>
                <a:latin typeface="Times New Roman" pitchFamily="18" charset="0"/>
              </a:defRPr>
            </a:lvl7pPr>
            <a:lvl8pPr marL="3429000" indent="-228600" algn="ctr" eaLnBrk="0" fontAlgn="base" hangingPunct="0">
              <a:spcBef>
                <a:spcPct val="0"/>
              </a:spcBef>
              <a:spcAft>
                <a:spcPct val="0"/>
              </a:spcAft>
              <a:defRPr sz="1600">
                <a:solidFill>
                  <a:schemeClr val="tx1"/>
                </a:solidFill>
                <a:latin typeface="Times New Roman" pitchFamily="18" charset="0"/>
              </a:defRPr>
            </a:lvl8pPr>
            <a:lvl9pPr marL="3886200" indent="-228600" algn="ctr" eaLnBrk="0" fontAlgn="base" hangingPunct="0">
              <a:spcBef>
                <a:spcPct val="0"/>
              </a:spcBef>
              <a:spcAft>
                <a:spcPct val="0"/>
              </a:spcAft>
              <a:defRPr sz="1600">
                <a:solidFill>
                  <a:schemeClr val="tx1"/>
                </a:solidFill>
                <a:latin typeface="Times New Roman" pitchFamily="18" charset="0"/>
              </a:defRPr>
            </a:lvl9pPr>
          </a:lstStyle>
          <a:p>
            <a:pPr eaLnBrk="1" hangingPunct="1"/>
            <a:r>
              <a:rPr lang="ru-RU" altLang="ru-RU" sz="1800" b="1" dirty="0">
                <a:solidFill>
                  <a:srgbClr val="073F89"/>
                </a:solidFill>
              </a:rPr>
              <a:t>3</a:t>
            </a:r>
          </a:p>
        </p:txBody>
      </p:sp>
      <p:sp>
        <p:nvSpPr>
          <p:cNvPr id="29" name="TextBox 28"/>
          <p:cNvSpPr txBox="1"/>
          <p:nvPr/>
        </p:nvSpPr>
        <p:spPr>
          <a:xfrm>
            <a:off x="506837" y="5021263"/>
            <a:ext cx="2257349" cy="338554"/>
          </a:xfrm>
          <a:prstGeom prst="rect">
            <a:avLst/>
          </a:prstGeom>
          <a:noFill/>
        </p:spPr>
        <p:txBody>
          <a:bodyPr wrap="none" rtlCol="0">
            <a:spAutoFit/>
          </a:bodyPr>
          <a:lstStyle/>
          <a:p>
            <a:r>
              <a:rPr lang="en-US" sz="1600" dirty="0" smtClean="0"/>
              <a:t>n – number of wear step</a:t>
            </a:r>
            <a:r>
              <a:rPr lang="en-US" sz="1600" dirty="0"/>
              <a:t>s</a:t>
            </a:r>
            <a:endParaRPr lang="ru-RU" sz="1600" dirty="0"/>
          </a:p>
        </p:txBody>
      </p:sp>
    </p:spTree>
    <p:extLst>
      <p:ext uri="{BB962C8B-B14F-4D97-AF65-F5344CB8AC3E}">
        <p14:creationId xmlns:p14="http://schemas.microsoft.com/office/powerpoint/2010/main" val="42817269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idx="1"/>
          </p:nvPr>
        </p:nvSpPr>
        <p:spPr bwMode="auto">
          <a:xfrm>
            <a:off x="323528" y="548680"/>
            <a:ext cx="8456613" cy="5792788"/>
          </a:xfrm>
          <a:no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140000"/>
              </a:lnSpc>
              <a:buFont typeface="Wingdings" pitchFamily="2" charset="2"/>
              <a:buChar char="è"/>
            </a:pPr>
            <a:r>
              <a:rPr lang="en-US" sz="2000" dirty="0">
                <a:solidFill>
                  <a:srgbClr val="073F89"/>
                </a:solidFill>
              </a:rPr>
              <a:t>P</a:t>
            </a:r>
            <a:r>
              <a:rPr lang="en-US" sz="2000" dirty="0" smtClean="0">
                <a:solidFill>
                  <a:srgbClr val="073F89"/>
                </a:solidFill>
              </a:rPr>
              <a:t>arallel </a:t>
            </a:r>
            <a:r>
              <a:rPr lang="en-US" sz="2000" dirty="0">
                <a:solidFill>
                  <a:srgbClr val="073F89"/>
                </a:solidFill>
              </a:rPr>
              <a:t>discrete approach to wear </a:t>
            </a:r>
            <a:r>
              <a:rPr lang="en-US" sz="2000" dirty="0" smtClean="0">
                <a:solidFill>
                  <a:srgbClr val="073F89"/>
                </a:solidFill>
              </a:rPr>
              <a:t>modeling</a:t>
            </a:r>
          </a:p>
          <a:p>
            <a:pPr eaLnBrk="1" hangingPunct="1">
              <a:lnSpc>
                <a:spcPct val="140000"/>
              </a:lnSpc>
              <a:buClr>
                <a:srgbClr val="FF0000"/>
              </a:buClr>
              <a:buFont typeface="Wingdings" pitchFamily="2" charset="2"/>
              <a:buChar char="è"/>
            </a:pPr>
            <a:r>
              <a:rPr lang="en-US" sz="2000" dirty="0">
                <a:solidFill>
                  <a:srgbClr val="073F89"/>
                </a:solidFill>
              </a:rPr>
              <a:t>Wheel/rail contact models for wear </a:t>
            </a:r>
            <a:r>
              <a:rPr lang="en-US" sz="2000" dirty="0" smtClean="0">
                <a:solidFill>
                  <a:srgbClr val="073F89"/>
                </a:solidFill>
              </a:rPr>
              <a:t>simulation</a:t>
            </a:r>
          </a:p>
          <a:p>
            <a:pPr eaLnBrk="1" hangingPunct="1">
              <a:lnSpc>
                <a:spcPct val="140000"/>
              </a:lnSpc>
              <a:buFont typeface="Wingdings" pitchFamily="2" charset="2"/>
              <a:buChar char="è"/>
            </a:pPr>
            <a:r>
              <a:rPr lang="en-US" sz="2000" dirty="0">
                <a:solidFill>
                  <a:srgbClr val="073F89"/>
                </a:solidFill>
              </a:rPr>
              <a:t>Wear models</a:t>
            </a:r>
            <a:endParaRPr lang="en-US" sz="2000" dirty="0" smtClean="0">
              <a:solidFill>
                <a:srgbClr val="073F89"/>
              </a:solidFill>
            </a:endParaRPr>
          </a:p>
          <a:p>
            <a:pPr eaLnBrk="1" hangingPunct="1">
              <a:lnSpc>
                <a:spcPct val="140000"/>
              </a:lnSpc>
              <a:buFont typeface="Wingdings" pitchFamily="2" charset="2"/>
              <a:buChar char="è"/>
            </a:pPr>
            <a:r>
              <a:rPr lang="en-US" sz="2000" dirty="0">
                <a:solidFill>
                  <a:srgbClr val="073F89"/>
                </a:solidFill>
              </a:rPr>
              <a:t>P</a:t>
            </a:r>
            <a:r>
              <a:rPr lang="en-US" sz="2000" dirty="0" smtClean="0">
                <a:solidFill>
                  <a:srgbClr val="073F89"/>
                </a:solidFill>
              </a:rPr>
              <a:t>rofile-updating procedure</a:t>
            </a:r>
          </a:p>
          <a:p>
            <a:pPr eaLnBrk="1" hangingPunct="1">
              <a:lnSpc>
                <a:spcPct val="140000"/>
              </a:lnSpc>
              <a:buFont typeface="Wingdings" pitchFamily="2" charset="2"/>
              <a:buChar char="è"/>
            </a:pPr>
            <a:r>
              <a:rPr lang="en-US" sz="2000" b="1" dirty="0">
                <a:solidFill>
                  <a:srgbClr val="073F89"/>
                </a:solidFill>
              </a:rPr>
              <a:t>UM Loco/Wheel Profile Wear Evolution</a:t>
            </a:r>
            <a:r>
              <a:rPr lang="en-US" sz="2000" dirty="0">
                <a:solidFill>
                  <a:srgbClr val="073F89"/>
                </a:solidFill>
              </a:rPr>
              <a:t> tool</a:t>
            </a:r>
            <a:endParaRPr lang="en-US" sz="2000" dirty="0" smtClean="0">
              <a:solidFill>
                <a:srgbClr val="073F89"/>
              </a:solidFill>
            </a:endParaRPr>
          </a:p>
          <a:p>
            <a:pPr eaLnBrk="1" hangingPunct="1">
              <a:lnSpc>
                <a:spcPct val="140000"/>
              </a:lnSpc>
              <a:buFont typeface="Wingdings" pitchFamily="2" charset="2"/>
              <a:buChar char="è"/>
            </a:pPr>
            <a:r>
              <a:rPr lang="en-US" sz="2000" dirty="0" smtClean="0">
                <a:solidFill>
                  <a:srgbClr val="073F89"/>
                </a:solidFill>
              </a:rPr>
              <a:t>Example</a:t>
            </a:r>
          </a:p>
          <a:p>
            <a:pPr eaLnBrk="1" hangingPunct="1">
              <a:lnSpc>
                <a:spcPct val="140000"/>
              </a:lnSpc>
              <a:buFont typeface="Wingdings" pitchFamily="2" charset="2"/>
              <a:buChar char="è"/>
            </a:pPr>
            <a:r>
              <a:rPr lang="en-US" sz="2000" dirty="0" smtClean="0">
                <a:solidFill>
                  <a:srgbClr val="073F89"/>
                </a:solidFill>
              </a:rPr>
              <a:t>Future work</a:t>
            </a:r>
          </a:p>
          <a:p>
            <a:pPr marL="457200" lvl="1" indent="0" eaLnBrk="1" hangingPunct="1">
              <a:lnSpc>
                <a:spcPct val="140000"/>
              </a:lnSpc>
              <a:buNone/>
            </a:pPr>
            <a:endParaRPr lang="en-US" dirty="0" smtClean="0">
              <a:solidFill>
                <a:srgbClr val="073F89"/>
              </a:solidFill>
            </a:endParaRPr>
          </a:p>
        </p:txBody>
      </p:sp>
      <p:sp>
        <p:nvSpPr>
          <p:cNvPr id="2" name="Заголовок 1"/>
          <p:cNvSpPr>
            <a:spLocks noGrp="1"/>
          </p:cNvSpPr>
          <p:nvPr>
            <p:ph type="title"/>
          </p:nvPr>
        </p:nvSpPr>
        <p:spPr/>
        <p:txBody>
          <a:bodyPr/>
          <a:lstStyle/>
          <a:p>
            <a:r>
              <a:rPr lang="en-US" dirty="0" smtClean="0"/>
              <a:t>Contents</a:t>
            </a:r>
            <a:endParaRPr lang="ru-RU" dirty="0"/>
          </a:p>
        </p:txBody>
      </p:sp>
    </p:spTree>
    <p:extLst>
      <p:ext uri="{BB962C8B-B14F-4D97-AF65-F5344CB8AC3E}">
        <p14:creationId xmlns:p14="http://schemas.microsoft.com/office/powerpoint/2010/main" val="410351609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en-US" dirty="0" smtClean="0"/>
              <a:t>Wheel/rail contact models for wear simulation</a:t>
            </a:r>
            <a:endParaRPr lang="ru-RU" dirty="0"/>
          </a:p>
        </p:txBody>
      </p:sp>
      <p:sp>
        <p:nvSpPr>
          <p:cNvPr id="6" name="Text Box 28"/>
          <p:cNvSpPr txBox="1">
            <a:spLocks noChangeArrowheads="1"/>
          </p:cNvSpPr>
          <p:nvPr/>
        </p:nvSpPr>
        <p:spPr bwMode="auto">
          <a:xfrm>
            <a:off x="8751888" y="0"/>
            <a:ext cx="392112" cy="5286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800" dirty="0">
                <a:latin typeface="Cambria Math" pitchFamily="18" charset="0"/>
                <a:ea typeface="Cambria Math" pitchFamily="18" charset="0"/>
              </a:rPr>
              <a:t>3</a:t>
            </a:r>
            <a:endParaRPr lang="ru-RU" sz="2800" b="0" dirty="0">
              <a:latin typeface="Cambria Math" pitchFamily="18" charset="0"/>
              <a:ea typeface="Cambria Math" pitchFamily="18" charset="0"/>
            </a:endParaRPr>
          </a:p>
        </p:txBody>
      </p:sp>
      <p:sp>
        <p:nvSpPr>
          <p:cNvPr id="2" name="TextBox 1"/>
          <p:cNvSpPr txBox="1"/>
          <p:nvPr/>
        </p:nvSpPr>
        <p:spPr>
          <a:xfrm>
            <a:off x="234000" y="648000"/>
            <a:ext cx="8517888" cy="769441"/>
          </a:xfrm>
          <a:prstGeom prst="rect">
            <a:avLst/>
          </a:prstGeom>
          <a:noFill/>
        </p:spPr>
        <p:txBody>
          <a:bodyPr wrap="square" rtlCol="0">
            <a:spAutoFit/>
          </a:bodyPr>
          <a:lstStyle/>
          <a:p>
            <a:pPr marL="266700" indent="-266700">
              <a:buFont typeface="+mj-lt"/>
              <a:buAutoNum type="arabicPeriod"/>
            </a:pPr>
            <a:r>
              <a:rPr lang="en-US" sz="2200" dirty="0"/>
              <a:t>Contact model by W. </a:t>
            </a:r>
            <a:r>
              <a:rPr lang="en-US" sz="2200" dirty="0" err="1"/>
              <a:t>Kik</a:t>
            </a:r>
            <a:r>
              <a:rPr lang="en-US" sz="2200" dirty="0"/>
              <a:t> and J. </a:t>
            </a:r>
            <a:r>
              <a:rPr lang="en-US" sz="2200" dirty="0" err="1"/>
              <a:t>Piotrowski</a:t>
            </a:r>
            <a:r>
              <a:rPr lang="en-US" sz="2200" dirty="0"/>
              <a:t> + FASTSIM algorithm</a:t>
            </a:r>
            <a:r>
              <a:rPr lang="en-US" sz="2200" dirty="0" smtClean="0"/>
              <a:t>;</a:t>
            </a:r>
          </a:p>
          <a:p>
            <a:pPr marL="266700" indent="-266700">
              <a:buFont typeface="+mj-lt"/>
              <a:buAutoNum type="arabicPeriod"/>
            </a:pPr>
            <a:r>
              <a:rPr lang="en-US" sz="2200" dirty="0" smtClean="0"/>
              <a:t>CONTACT library.</a:t>
            </a:r>
            <a:endParaRPr lang="ru-RU" sz="2200" dirty="0"/>
          </a:p>
        </p:txBody>
      </p:sp>
      <p:pic>
        <p:nvPicPr>
          <p:cNvPr id="4" name="wheel-rail contact.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347787" y="1456256"/>
            <a:ext cx="6448425" cy="4288952"/>
          </a:xfrm>
          <a:prstGeom prst="rect">
            <a:avLst/>
          </a:prstGeom>
        </p:spPr>
      </p:pic>
      <p:sp>
        <p:nvSpPr>
          <p:cNvPr id="7" name="Прямоугольник 6"/>
          <p:cNvSpPr/>
          <p:nvPr/>
        </p:nvSpPr>
        <p:spPr>
          <a:xfrm>
            <a:off x="1205527" y="5882759"/>
            <a:ext cx="6732933" cy="430887"/>
          </a:xfrm>
          <a:prstGeom prst="rect">
            <a:avLst/>
          </a:prstGeom>
        </p:spPr>
        <p:txBody>
          <a:bodyPr wrap="none">
            <a:spAutoFit/>
          </a:bodyPr>
          <a:lstStyle/>
          <a:p>
            <a:pPr algn="ctr"/>
            <a:r>
              <a:rPr lang="en-US" sz="2200" dirty="0"/>
              <a:t>Example of a multi-point non-</a:t>
            </a:r>
            <a:r>
              <a:rPr lang="en-US" sz="2200" dirty="0" err="1"/>
              <a:t>Hertzian</a:t>
            </a:r>
            <a:r>
              <a:rPr lang="en-US" sz="2200" dirty="0"/>
              <a:t> wheel/rail contact</a:t>
            </a:r>
            <a:r>
              <a:rPr lang="en-US" dirty="0" smtClean="0"/>
              <a:t> </a:t>
            </a:r>
            <a:endParaRPr lang="ru-RU" dirty="0"/>
          </a:p>
        </p:txBody>
      </p:sp>
    </p:spTree>
    <p:extLst>
      <p:ext uri="{BB962C8B-B14F-4D97-AF65-F5344CB8AC3E}">
        <p14:creationId xmlns:p14="http://schemas.microsoft.com/office/powerpoint/2010/main" val="2244999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99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idx="1"/>
          </p:nvPr>
        </p:nvSpPr>
        <p:spPr bwMode="auto">
          <a:xfrm>
            <a:off x="323528" y="548680"/>
            <a:ext cx="8456613" cy="5792788"/>
          </a:xfrm>
          <a:no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140000"/>
              </a:lnSpc>
              <a:buFont typeface="Wingdings" pitchFamily="2" charset="2"/>
              <a:buChar char="è"/>
            </a:pPr>
            <a:r>
              <a:rPr lang="en-US" sz="2000" dirty="0">
                <a:solidFill>
                  <a:srgbClr val="073F89"/>
                </a:solidFill>
              </a:rPr>
              <a:t>P</a:t>
            </a:r>
            <a:r>
              <a:rPr lang="en-US" sz="2000" dirty="0" smtClean="0">
                <a:solidFill>
                  <a:srgbClr val="073F89"/>
                </a:solidFill>
              </a:rPr>
              <a:t>arallel </a:t>
            </a:r>
            <a:r>
              <a:rPr lang="en-US" sz="2000" dirty="0">
                <a:solidFill>
                  <a:srgbClr val="073F89"/>
                </a:solidFill>
              </a:rPr>
              <a:t>discrete approach to wear </a:t>
            </a:r>
            <a:r>
              <a:rPr lang="en-US" sz="2000" dirty="0" smtClean="0">
                <a:solidFill>
                  <a:srgbClr val="073F89"/>
                </a:solidFill>
              </a:rPr>
              <a:t>modeling</a:t>
            </a:r>
          </a:p>
          <a:p>
            <a:pPr eaLnBrk="1" hangingPunct="1">
              <a:lnSpc>
                <a:spcPct val="140000"/>
              </a:lnSpc>
              <a:buFont typeface="Wingdings" pitchFamily="2" charset="2"/>
              <a:buChar char="è"/>
            </a:pPr>
            <a:r>
              <a:rPr lang="en-US" sz="2000" dirty="0">
                <a:solidFill>
                  <a:srgbClr val="073F89"/>
                </a:solidFill>
              </a:rPr>
              <a:t>Wheel/rail contact models for wear </a:t>
            </a:r>
            <a:r>
              <a:rPr lang="en-US" sz="2000" dirty="0" smtClean="0">
                <a:solidFill>
                  <a:srgbClr val="073F89"/>
                </a:solidFill>
              </a:rPr>
              <a:t>simulation</a:t>
            </a:r>
          </a:p>
          <a:p>
            <a:pPr eaLnBrk="1" hangingPunct="1">
              <a:lnSpc>
                <a:spcPct val="140000"/>
              </a:lnSpc>
              <a:buClr>
                <a:srgbClr val="FF0000"/>
              </a:buClr>
              <a:buFont typeface="Wingdings" pitchFamily="2" charset="2"/>
              <a:buChar char="è"/>
            </a:pPr>
            <a:r>
              <a:rPr lang="en-US" sz="2000" dirty="0">
                <a:solidFill>
                  <a:srgbClr val="073F89"/>
                </a:solidFill>
              </a:rPr>
              <a:t>Wear models</a:t>
            </a:r>
            <a:endParaRPr lang="en-US" sz="2000" dirty="0" smtClean="0">
              <a:solidFill>
                <a:srgbClr val="073F89"/>
              </a:solidFill>
            </a:endParaRPr>
          </a:p>
          <a:p>
            <a:pPr eaLnBrk="1" hangingPunct="1">
              <a:lnSpc>
                <a:spcPct val="140000"/>
              </a:lnSpc>
              <a:buFont typeface="Wingdings" pitchFamily="2" charset="2"/>
              <a:buChar char="è"/>
            </a:pPr>
            <a:r>
              <a:rPr lang="en-US" sz="2000" dirty="0">
                <a:solidFill>
                  <a:srgbClr val="073F89"/>
                </a:solidFill>
              </a:rPr>
              <a:t>P</a:t>
            </a:r>
            <a:r>
              <a:rPr lang="en-US" sz="2000" dirty="0" smtClean="0">
                <a:solidFill>
                  <a:srgbClr val="073F89"/>
                </a:solidFill>
              </a:rPr>
              <a:t>rofile-updating procedure</a:t>
            </a:r>
          </a:p>
          <a:p>
            <a:pPr eaLnBrk="1" hangingPunct="1">
              <a:lnSpc>
                <a:spcPct val="140000"/>
              </a:lnSpc>
              <a:buFont typeface="Wingdings" pitchFamily="2" charset="2"/>
              <a:buChar char="è"/>
            </a:pPr>
            <a:r>
              <a:rPr lang="en-US" sz="2000" b="1" dirty="0">
                <a:solidFill>
                  <a:srgbClr val="073F89"/>
                </a:solidFill>
              </a:rPr>
              <a:t>UM Loco/Wheel Profile Wear Evolution</a:t>
            </a:r>
            <a:r>
              <a:rPr lang="en-US" sz="2000" dirty="0">
                <a:solidFill>
                  <a:srgbClr val="073F89"/>
                </a:solidFill>
              </a:rPr>
              <a:t> tool</a:t>
            </a:r>
            <a:endParaRPr lang="en-US" sz="2000" dirty="0" smtClean="0">
              <a:solidFill>
                <a:srgbClr val="073F89"/>
              </a:solidFill>
            </a:endParaRPr>
          </a:p>
          <a:p>
            <a:pPr eaLnBrk="1" hangingPunct="1">
              <a:lnSpc>
                <a:spcPct val="140000"/>
              </a:lnSpc>
              <a:buFont typeface="Wingdings" pitchFamily="2" charset="2"/>
              <a:buChar char="è"/>
            </a:pPr>
            <a:r>
              <a:rPr lang="en-US" sz="2000" dirty="0" smtClean="0">
                <a:solidFill>
                  <a:srgbClr val="073F89"/>
                </a:solidFill>
              </a:rPr>
              <a:t>Example</a:t>
            </a:r>
          </a:p>
          <a:p>
            <a:pPr eaLnBrk="1" hangingPunct="1">
              <a:lnSpc>
                <a:spcPct val="140000"/>
              </a:lnSpc>
              <a:buFont typeface="Wingdings" pitchFamily="2" charset="2"/>
              <a:buChar char="è"/>
            </a:pPr>
            <a:r>
              <a:rPr lang="en-US" sz="2000" dirty="0" smtClean="0">
                <a:solidFill>
                  <a:srgbClr val="073F89"/>
                </a:solidFill>
              </a:rPr>
              <a:t>Future work</a:t>
            </a:r>
          </a:p>
          <a:p>
            <a:pPr marL="457200" lvl="1" indent="0" eaLnBrk="1" hangingPunct="1">
              <a:lnSpc>
                <a:spcPct val="140000"/>
              </a:lnSpc>
              <a:buNone/>
            </a:pPr>
            <a:endParaRPr lang="en-US" dirty="0" smtClean="0">
              <a:solidFill>
                <a:srgbClr val="073F89"/>
              </a:solidFill>
            </a:endParaRPr>
          </a:p>
        </p:txBody>
      </p:sp>
      <p:sp>
        <p:nvSpPr>
          <p:cNvPr id="2" name="Заголовок 1"/>
          <p:cNvSpPr>
            <a:spLocks noGrp="1"/>
          </p:cNvSpPr>
          <p:nvPr>
            <p:ph type="title"/>
          </p:nvPr>
        </p:nvSpPr>
        <p:spPr/>
        <p:txBody>
          <a:bodyPr/>
          <a:lstStyle/>
          <a:p>
            <a:r>
              <a:rPr lang="en-US" dirty="0" smtClean="0"/>
              <a:t>Contents</a:t>
            </a:r>
            <a:endParaRPr lang="ru-RU" dirty="0"/>
          </a:p>
        </p:txBody>
      </p:sp>
    </p:spTree>
    <p:extLst>
      <p:ext uri="{BB962C8B-B14F-4D97-AF65-F5344CB8AC3E}">
        <p14:creationId xmlns:p14="http://schemas.microsoft.com/office/powerpoint/2010/main" val="410351609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4"/>
          <p:cNvSpPr>
            <a:spLocks noChangeArrowheads="1"/>
          </p:cNvSpPr>
          <p:nvPr/>
        </p:nvSpPr>
        <p:spPr bwMode="auto">
          <a:xfrm>
            <a:off x="327089" y="540000"/>
            <a:ext cx="2160000" cy="36000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46800" rIns="0">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algn="ctr" eaLnBrk="0" fontAlgn="base" hangingPunct="0">
              <a:spcBef>
                <a:spcPct val="0"/>
              </a:spcBef>
              <a:spcAft>
                <a:spcPct val="0"/>
              </a:spcAft>
              <a:defRPr sz="1600">
                <a:solidFill>
                  <a:schemeClr val="tx1"/>
                </a:solidFill>
                <a:latin typeface="Times New Roman" pitchFamily="18" charset="0"/>
              </a:defRPr>
            </a:lvl6pPr>
            <a:lvl7pPr marL="2971800" indent="-228600" algn="ctr" eaLnBrk="0" fontAlgn="base" hangingPunct="0">
              <a:spcBef>
                <a:spcPct val="0"/>
              </a:spcBef>
              <a:spcAft>
                <a:spcPct val="0"/>
              </a:spcAft>
              <a:defRPr sz="1600">
                <a:solidFill>
                  <a:schemeClr val="tx1"/>
                </a:solidFill>
                <a:latin typeface="Times New Roman" pitchFamily="18" charset="0"/>
              </a:defRPr>
            </a:lvl7pPr>
            <a:lvl8pPr marL="3429000" indent="-228600" algn="ctr" eaLnBrk="0" fontAlgn="base" hangingPunct="0">
              <a:spcBef>
                <a:spcPct val="0"/>
              </a:spcBef>
              <a:spcAft>
                <a:spcPct val="0"/>
              </a:spcAft>
              <a:defRPr sz="1600">
                <a:solidFill>
                  <a:schemeClr val="tx1"/>
                </a:solidFill>
                <a:latin typeface="Times New Roman" pitchFamily="18" charset="0"/>
              </a:defRPr>
            </a:lvl8pPr>
            <a:lvl9pPr marL="3886200" indent="-228600" algn="ctr" eaLnBrk="0" fontAlgn="base" hangingPunct="0">
              <a:spcBef>
                <a:spcPct val="0"/>
              </a:spcBef>
              <a:spcAft>
                <a:spcPct val="0"/>
              </a:spcAft>
              <a:defRPr sz="1600">
                <a:solidFill>
                  <a:schemeClr val="tx1"/>
                </a:solidFill>
                <a:latin typeface="Times New Roman" pitchFamily="18" charset="0"/>
              </a:defRPr>
            </a:lvl9pPr>
          </a:lstStyle>
          <a:p>
            <a:pPr eaLnBrk="1" hangingPunct="1"/>
            <a:endParaRPr lang="ru-RU" altLang="ru-RU" dirty="0">
              <a:solidFill>
                <a:srgbClr val="073F89"/>
              </a:solidFill>
            </a:endParaRPr>
          </a:p>
        </p:txBody>
      </p:sp>
      <p:sp>
        <p:nvSpPr>
          <p:cNvPr id="6" name="Заголовок 5"/>
          <p:cNvSpPr>
            <a:spLocks noGrp="1"/>
          </p:cNvSpPr>
          <p:nvPr>
            <p:ph type="title"/>
          </p:nvPr>
        </p:nvSpPr>
        <p:spPr/>
        <p:txBody>
          <a:bodyPr/>
          <a:lstStyle/>
          <a:p>
            <a:r>
              <a:rPr lang="en-US" dirty="0"/>
              <a:t>Wear models</a:t>
            </a:r>
            <a:endParaRPr lang="ru-RU" dirty="0"/>
          </a:p>
        </p:txBody>
      </p:sp>
      <p:sp>
        <p:nvSpPr>
          <p:cNvPr id="5" name="Text Box 28"/>
          <p:cNvSpPr txBox="1">
            <a:spLocks noChangeArrowheads="1"/>
          </p:cNvSpPr>
          <p:nvPr/>
        </p:nvSpPr>
        <p:spPr bwMode="auto">
          <a:xfrm>
            <a:off x="8751888" y="0"/>
            <a:ext cx="392112" cy="5286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800" dirty="0">
                <a:latin typeface="Cambria Math" pitchFamily="18" charset="0"/>
                <a:ea typeface="Cambria Math" pitchFamily="18" charset="0"/>
              </a:rPr>
              <a:t>4</a:t>
            </a:r>
            <a:endParaRPr lang="ru-RU" sz="2800" b="0" dirty="0">
              <a:latin typeface="Cambria Math" pitchFamily="18" charset="0"/>
              <a:ea typeface="Cambria Math" pitchFamily="18" charset="0"/>
            </a:endParaRPr>
          </a:p>
        </p:txBody>
      </p:sp>
      <mc:AlternateContent xmlns:mc="http://schemas.openxmlformats.org/markup-compatibility/2006" xmlns:a14="http://schemas.microsoft.com/office/drawing/2010/main">
        <mc:Choice Requires="a14">
          <p:sp>
            <p:nvSpPr>
              <p:cNvPr id="2" name="Прямоугольник 1"/>
              <p:cNvSpPr/>
              <p:nvPr/>
            </p:nvSpPr>
            <p:spPr>
              <a:xfrm>
                <a:off x="327089" y="540000"/>
                <a:ext cx="8477980" cy="5966313"/>
              </a:xfrm>
              <a:prstGeom prst="rect">
                <a:avLst/>
              </a:prstGeom>
            </p:spPr>
            <p:txBody>
              <a:bodyPr wrap="square">
                <a:spAutoFit/>
              </a:bodyPr>
              <a:lstStyle/>
              <a:p>
                <a:r>
                  <a:rPr lang="en-US" b="1" dirty="0" smtClean="0"/>
                  <a:t>Archard model</a:t>
                </a:r>
              </a:p>
              <a:p>
                <a:pPr/>
                <a14:m>
                  <m:oMathPara xmlns:m="http://schemas.openxmlformats.org/officeDocument/2006/math">
                    <m:oMathParaPr>
                      <m:jc m:val="centerGroup"/>
                    </m:oMathParaPr>
                    <m:oMath xmlns:m="http://schemas.openxmlformats.org/officeDocument/2006/math">
                      <m:r>
                        <a:rPr lang="ru-RU" i="1">
                          <a:latin typeface="Cambria Math"/>
                        </a:rPr>
                        <m:t>𝑊</m:t>
                      </m:r>
                      <m:r>
                        <a:rPr lang="ru-RU" i="1">
                          <a:latin typeface="Cambria Math"/>
                        </a:rPr>
                        <m:t>=</m:t>
                      </m:r>
                      <m:sSub>
                        <m:sSubPr>
                          <m:ctrlPr>
                            <a:rPr lang="ru-RU" i="1">
                              <a:latin typeface="Cambria Math"/>
                            </a:rPr>
                          </m:ctrlPr>
                        </m:sSubPr>
                        <m:e>
                          <m:r>
                            <a:rPr lang="ru-RU" i="1">
                              <a:latin typeface="Cambria Math"/>
                            </a:rPr>
                            <m:t>𝑘</m:t>
                          </m:r>
                        </m:e>
                        <m:sub>
                          <m:r>
                            <a:rPr lang="ru-RU" i="1">
                              <a:latin typeface="Cambria Math"/>
                            </a:rPr>
                            <m:t>𝑉</m:t>
                          </m:r>
                        </m:sub>
                      </m:sSub>
                      <m:r>
                        <a:rPr lang="ru-RU" i="1">
                          <a:latin typeface="Cambria Math"/>
                        </a:rPr>
                        <m:t>𝐴</m:t>
                      </m:r>
                      <m:r>
                        <a:rPr lang="ru-RU" i="1">
                          <a:latin typeface="Cambria Math"/>
                        </a:rPr>
                        <m:t>,</m:t>
                      </m:r>
                    </m:oMath>
                  </m:oMathPara>
                </a14:m>
                <a:endParaRPr lang="en-US" dirty="0" smtClean="0"/>
              </a:p>
              <a:p>
                <a:r>
                  <a:rPr lang="en-US" dirty="0" smtClean="0"/>
                  <a:t>where </a:t>
                </a:r>
                <a14:m>
                  <m:oMath xmlns:m="http://schemas.openxmlformats.org/officeDocument/2006/math">
                    <m:r>
                      <a:rPr lang="ru-RU" i="1">
                        <a:latin typeface="Cambria Math"/>
                      </a:rPr>
                      <m:t>𝑊</m:t>
                    </m:r>
                  </m:oMath>
                </a14:m>
                <a:r>
                  <a:rPr lang="en-US" dirty="0" smtClean="0"/>
                  <a:t> is the volume wear [</a:t>
                </a:r>
                <a:r>
                  <a:rPr lang="en-US" dirty="0"/>
                  <a:t>m</a:t>
                </a:r>
                <a:r>
                  <a:rPr lang="en-US" baseline="30000" dirty="0"/>
                  <a:t>3</a:t>
                </a:r>
                <a:r>
                  <a:rPr lang="en-US" dirty="0" smtClean="0"/>
                  <a:t>];</a:t>
                </a:r>
              </a:p>
              <a:p>
                <a:pPr marL="628650"/>
                <a14:m>
                  <m:oMath xmlns:m="http://schemas.openxmlformats.org/officeDocument/2006/math">
                    <m:sSub>
                      <m:sSubPr>
                        <m:ctrlPr>
                          <a:rPr lang="ru-RU" i="1">
                            <a:latin typeface="Cambria Math"/>
                          </a:rPr>
                        </m:ctrlPr>
                      </m:sSubPr>
                      <m:e>
                        <m:r>
                          <a:rPr lang="ru-RU" i="1">
                            <a:latin typeface="Cambria Math"/>
                          </a:rPr>
                          <m:t>𝑘</m:t>
                        </m:r>
                      </m:e>
                      <m:sub>
                        <m:r>
                          <a:rPr lang="ru-RU" i="1">
                            <a:latin typeface="Cambria Math"/>
                          </a:rPr>
                          <m:t>𝑉</m:t>
                        </m:r>
                      </m:sub>
                    </m:sSub>
                  </m:oMath>
                </a14:m>
                <a:r>
                  <a:rPr lang="en-US" dirty="0" smtClean="0"/>
                  <a:t> </a:t>
                </a:r>
                <a:r>
                  <a:rPr lang="en-US" dirty="0"/>
                  <a:t>is the wear coefficient </a:t>
                </a:r>
                <a:r>
                  <a:rPr lang="en-US" dirty="0" smtClean="0"/>
                  <a:t>[m</a:t>
                </a:r>
                <a:r>
                  <a:rPr lang="en-US" baseline="30000" dirty="0" smtClean="0"/>
                  <a:t>3</a:t>
                </a:r>
                <a:r>
                  <a:rPr lang="en-US" dirty="0"/>
                  <a:t>/J];</a:t>
                </a:r>
                <a:endParaRPr lang="en-US" dirty="0" smtClean="0"/>
              </a:p>
              <a:p>
                <a:pPr marL="628650"/>
                <a14:m>
                  <m:oMath xmlns:m="http://schemas.openxmlformats.org/officeDocument/2006/math">
                    <m:r>
                      <a:rPr lang="ru-RU" i="1">
                        <a:latin typeface="Cambria Math"/>
                      </a:rPr>
                      <m:t>𝐴</m:t>
                    </m:r>
                  </m:oMath>
                </a14:m>
                <a:r>
                  <a:rPr lang="en-US" dirty="0" smtClean="0"/>
                  <a:t> is the </a:t>
                </a:r>
                <a:r>
                  <a:rPr lang="en-US" dirty="0"/>
                  <a:t>work of </a:t>
                </a:r>
                <a:r>
                  <a:rPr lang="en-US" dirty="0" smtClean="0"/>
                  <a:t>frictional forces [J].</a:t>
                </a:r>
              </a:p>
              <a:p>
                <a:pPr algn="ctr"/>
                <a14:m>
                  <m:oMathPara xmlns:m="http://schemas.openxmlformats.org/officeDocument/2006/math">
                    <m:oMathParaPr>
                      <m:jc m:val="center"/>
                    </m:oMathParaPr>
                    <m:oMath xmlns:m="http://schemas.openxmlformats.org/officeDocument/2006/math">
                      <m:r>
                        <a:rPr lang="en-US" b="0" i="1" smtClean="0">
                          <a:latin typeface="Cambria Math"/>
                        </a:rPr>
                        <m:t>𝐴</m:t>
                      </m:r>
                      <m:r>
                        <a:rPr lang="en-US" b="0" i="1" smtClean="0">
                          <a:latin typeface="Cambria Math"/>
                        </a:rPr>
                        <m:t>=</m:t>
                      </m:r>
                      <m:nary>
                        <m:naryPr>
                          <m:ctrlPr>
                            <a:rPr lang="en-US" b="0" i="1" smtClean="0">
                              <a:latin typeface="Cambria Math"/>
                            </a:rPr>
                          </m:ctrlPr>
                        </m:naryPr>
                        <m:sub>
                          <m:r>
                            <m:rPr>
                              <m:brk m:alnAt="23"/>
                            </m:rPr>
                            <a:rPr lang="en-US" b="0" i="1" smtClean="0">
                              <a:latin typeface="Cambria Math"/>
                            </a:rPr>
                            <m:t>0</m:t>
                          </m:r>
                        </m:sub>
                        <m:sup>
                          <m:r>
                            <a:rPr lang="en-US" b="0" i="1" smtClean="0">
                              <a:latin typeface="Cambria Math"/>
                            </a:rPr>
                            <m:t>𝑡</m:t>
                          </m:r>
                        </m:sup>
                        <m:e>
                          <m:r>
                            <a:rPr lang="en-US" b="0" i="1" smtClean="0">
                              <a:latin typeface="Cambria Math"/>
                            </a:rPr>
                            <m:t>𝑃</m:t>
                          </m:r>
                        </m:e>
                      </m:nary>
                      <m:r>
                        <a:rPr lang="en-US" b="0" i="1" smtClean="0">
                          <a:latin typeface="Cambria Math"/>
                        </a:rPr>
                        <m:t>𝑑𝑡</m:t>
                      </m:r>
                      <m:r>
                        <a:rPr lang="en-US" b="0" i="1" smtClean="0">
                          <a:latin typeface="Cambria Math"/>
                        </a:rPr>
                        <m:t>,</m:t>
                      </m:r>
                    </m:oMath>
                  </m:oMathPara>
                </a14:m>
                <a:endParaRPr lang="en-US" b="0" dirty="0" smtClean="0"/>
              </a:p>
              <a:p>
                <a:r>
                  <a:rPr lang="en-US" b="0" dirty="0" smtClean="0"/>
                  <a:t>where </a:t>
                </a:r>
                <a14:m>
                  <m:oMath xmlns:m="http://schemas.openxmlformats.org/officeDocument/2006/math">
                    <m:r>
                      <a:rPr lang="en-US" i="1">
                        <a:latin typeface="Cambria Math"/>
                      </a:rPr>
                      <m:t>𝑃</m:t>
                    </m:r>
                  </m:oMath>
                </a14:m>
                <a:r>
                  <a:rPr lang="en-US" b="0" dirty="0" smtClean="0"/>
                  <a:t> is the power of frictional forces [W].</a:t>
                </a:r>
              </a:p>
              <a:p>
                <a:pPr/>
                <a14:m>
                  <m:oMathPara xmlns:m="http://schemas.openxmlformats.org/officeDocument/2006/math">
                    <m:oMathParaPr>
                      <m:jc m:val="center"/>
                    </m:oMathParaPr>
                    <m:oMath xmlns:m="http://schemas.openxmlformats.org/officeDocument/2006/math">
                      <m:r>
                        <a:rPr lang="en-US" b="0" i="1" smtClean="0">
                          <a:latin typeface="Cambria Math"/>
                        </a:rPr>
                        <m:t>𝑃</m:t>
                      </m:r>
                      <m:r>
                        <a:rPr lang="en-US" i="1">
                          <a:latin typeface="Cambria Math"/>
                        </a:rPr>
                        <m:t>=</m:t>
                      </m:r>
                      <m:nary>
                        <m:naryPr>
                          <m:supHide m:val="on"/>
                          <m:ctrlPr>
                            <a:rPr lang="en-US" i="1">
                              <a:latin typeface="Cambria Math"/>
                            </a:rPr>
                          </m:ctrlPr>
                        </m:naryPr>
                        <m:sub>
                          <m:r>
                            <m:rPr>
                              <m:brk m:alnAt="23"/>
                            </m:rPr>
                            <a:rPr lang="en-US" b="0" i="1" smtClean="0">
                              <a:latin typeface="Cambria Math"/>
                            </a:rPr>
                            <m:t>𝐹</m:t>
                          </m:r>
                        </m:sub>
                        <m:sup/>
                        <m:e>
                          <m:r>
                            <a:rPr lang="en-US" b="1">
                              <a:latin typeface="Cambria Math"/>
                              <a:ea typeface="Cambria Math"/>
                            </a:rPr>
                            <m:t>𝛕</m:t>
                          </m:r>
                          <m:r>
                            <a:rPr lang="en-US" b="1">
                              <a:latin typeface="Cambria Math"/>
                              <a:ea typeface="Cambria Math"/>
                            </a:rPr>
                            <m:t>𝐬</m:t>
                          </m:r>
                        </m:e>
                      </m:nary>
                      <m:r>
                        <a:rPr lang="en-US" i="1">
                          <a:latin typeface="Cambria Math"/>
                        </a:rPr>
                        <m:t>𝑑</m:t>
                      </m:r>
                      <m:r>
                        <a:rPr lang="en-US" b="0" i="1" smtClean="0">
                          <a:latin typeface="Cambria Math"/>
                        </a:rPr>
                        <m:t>𝐹</m:t>
                      </m:r>
                      <m:r>
                        <a:rPr lang="en-US" b="0" i="1" smtClean="0">
                          <a:latin typeface="Cambria Math"/>
                        </a:rPr>
                        <m:t>,</m:t>
                      </m:r>
                    </m:oMath>
                  </m:oMathPara>
                </a14:m>
                <a:endParaRPr lang="en-US" dirty="0"/>
              </a:p>
              <a:p>
                <a:r>
                  <a:rPr lang="en-US" dirty="0" smtClean="0"/>
                  <a:t>w</a:t>
                </a:r>
                <a:r>
                  <a:rPr lang="en-US" b="0" dirty="0" smtClean="0"/>
                  <a:t>here </a:t>
                </a:r>
                <a14:m>
                  <m:oMath xmlns:m="http://schemas.openxmlformats.org/officeDocument/2006/math">
                    <m:r>
                      <a:rPr lang="en-US" b="1">
                        <a:latin typeface="Cambria Math"/>
                        <a:ea typeface="Cambria Math"/>
                      </a:rPr>
                      <m:t>𝛕</m:t>
                    </m:r>
                  </m:oMath>
                </a14:m>
                <a:r>
                  <a:rPr lang="en-US" b="0" dirty="0" smtClean="0"/>
                  <a:t> is the tangential tractio</a:t>
                </a:r>
                <a:r>
                  <a:rPr lang="en-US" dirty="0" smtClean="0"/>
                  <a:t>n [Pa];</a:t>
                </a:r>
                <a:r>
                  <a:rPr lang="en-US" b="0" dirty="0" smtClean="0"/>
                  <a:t> </a:t>
                </a:r>
              </a:p>
              <a:p>
                <a:pPr marL="628650"/>
                <a14:m>
                  <m:oMath xmlns:m="http://schemas.openxmlformats.org/officeDocument/2006/math">
                    <m:r>
                      <a:rPr lang="en-US" b="1">
                        <a:latin typeface="Cambria Math"/>
                        <a:ea typeface="Cambria Math"/>
                      </a:rPr>
                      <m:t>𝐬</m:t>
                    </m:r>
                  </m:oMath>
                </a14:m>
                <a:r>
                  <a:rPr lang="en-US" dirty="0" smtClean="0"/>
                  <a:t> </a:t>
                </a:r>
                <a:r>
                  <a:rPr lang="en-US" dirty="0"/>
                  <a:t>i</a:t>
                </a:r>
                <a:r>
                  <a:rPr lang="en-US" dirty="0" smtClean="0"/>
                  <a:t>s the sliding velocity [m/s];</a:t>
                </a:r>
              </a:p>
              <a:p>
                <a:pPr marL="628650"/>
                <a14:m>
                  <m:oMath xmlns:m="http://schemas.openxmlformats.org/officeDocument/2006/math">
                    <m:r>
                      <a:rPr lang="en-US" i="1">
                        <a:latin typeface="Cambria Math"/>
                      </a:rPr>
                      <m:t>𝐹</m:t>
                    </m:r>
                  </m:oMath>
                </a14:m>
                <a:r>
                  <a:rPr lang="en-US" b="0" dirty="0" smtClean="0"/>
                  <a:t> </a:t>
                </a:r>
                <a:r>
                  <a:rPr lang="en-US" dirty="0"/>
                  <a:t>is </a:t>
                </a:r>
                <a:r>
                  <a:rPr lang="en-US" dirty="0" smtClean="0"/>
                  <a:t>the </a:t>
                </a:r>
                <a:r>
                  <a:rPr lang="en-US" dirty="0"/>
                  <a:t>contact patch </a:t>
                </a:r>
                <a:r>
                  <a:rPr lang="en-US" dirty="0" smtClean="0"/>
                  <a:t>area [m</a:t>
                </a:r>
                <a:r>
                  <a:rPr lang="en-US" baseline="30000" dirty="0" smtClean="0"/>
                  <a:t>2</a:t>
                </a:r>
                <a:r>
                  <a:rPr lang="en-US" dirty="0" smtClean="0"/>
                  <a:t>].</a:t>
                </a:r>
              </a:p>
              <a:p>
                <a:pPr indent="266700"/>
                <a:r>
                  <a:rPr lang="en-US" dirty="0" smtClean="0"/>
                  <a:t>While </a:t>
                </a:r>
                <a:r>
                  <a:rPr lang="en-US" dirty="0"/>
                  <a:t>using the FASTSIM-like algorithms, the work of frictional forces is calculated according to the following formula</a:t>
                </a:r>
                <a:r>
                  <a:rPr lang="en-US" dirty="0" smtClean="0"/>
                  <a:t>:</a:t>
                </a:r>
              </a:p>
              <a:p>
                <a:pPr indent="266700"/>
                <a14:m>
                  <m:oMathPara xmlns:m="http://schemas.openxmlformats.org/officeDocument/2006/math">
                    <m:oMathParaPr>
                      <m:jc m:val="center"/>
                    </m:oMathParaPr>
                    <m:oMath xmlns:m="http://schemas.openxmlformats.org/officeDocument/2006/math">
                      <m:r>
                        <a:rPr lang="en-US" i="1">
                          <a:latin typeface="Cambria Math"/>
                        </a:rPr>
                        <m:t>𝐴</m:t>
                      </m:r>
                      <m:r>
                        <a:rPr lang="en-US" b="0" i="1" smtClean="0">
                          <a:latin typeface="Cambria Math"/>
                        </a:rPr>
                        <m:t>=</m:t>
                      </m:r>
                      <m:r>
                        <a:rPr lang="en-US" b="0" i="1" smtClean="0">
                          <a:latin typeface="Cambria Math"/>
                        </a:rPr>
                        <m:t>𝑣</m:t>
                      </m:r>
                      <m:r>
                        <m:rPr>
                          <m:sty m:val="p"/>
                        </m:rPr>
                        <a:rPr lang="el-GR" b="0" i="1" smtClean="0">
                          <a:latin typeface="Cambria Math"/>
                          <a:ea typeface="Cambria Math"/>
                        </a:rPr>
                        <m:t>Δ</m:t>
                      </m:r>
                      <m:r>
                        <a:rPr lang="en-US" b="0" i="1" smtClean="0">
                          <a:latin typeface="Cambria Math"/>
                          <a:ea typeface="Cambria Math"/>
                        </a:rPr>
                        <m:t>𝑡</m:t>
                      </m:r>
                      <m:nary>
                        <m:naryPr>
                          <m:chr m:val="∑"/>
                          <m:ctrlPr>
                            <a:rPr lang="en-US" b="0" i="1" smtClean="0">
                              <a:latin typeface="Cambria Math"/>
                              <a:ea typeface="Cambria Math"/>
                            </a:rPr>
                          </m:ctrlPr>
                        </m:naryPr>
                        <m:sub>
                          <m:r>
                            <m:rPr>
                              <m:brk m:alnAt="23"/>
                            </m:rPr>
                            <a:rPr lang="en-US" b="0" i="1" smtClean="0">
                              <a:latin typeface="Cambria Math"/>
                              <a:ea typeface="Cambria Math"/>
                            </a:rPr>
                            <m:t>𝑖</m:t>
                          </m:r>
                          <m:r>
                            <a:rPr lang="en-US" b="0" i="1" smtClean="0">
                              <a:latin typeface="Cambria Math"/>
                              <a:ea typeface="Cambria Math"/>
                            </a:rPr>
                            <m:t>=1</m:t>
                          </m:r>
                        </m:sub>
                        <m:sup>
                          <m:r>
                            <a:rPr lang="en-US" b="0" i="1" smtClean="0">
                              <a:latin typeface="Cambria Math"/>
                              <a:ea typeface="Cambria Math"/>
                            </a:rPr>
                            <m:t>𝑁</m:t>
                          </m:r>
                        </m:sup>
                        <m:e>
                          <m:nary>
                            <m:naryPr>
                              <m:chr m:val="∑"/>
                              <m:ctrlPr>
                                <a:rPr lang="en-US" b="0" i="1" smtClean="0">
                                  <a:latin typeface="Cambria Math"/>
                                  <a:ea typeface="Cambria Math"/>
                                </a:rPr>
                              </m:ctrlPr>
                            </m:naryPr>
                            <m:sub>
                              <m:r>
                                <m:rPr>
                                  <m:brk m:alnAt="23"/>
                                </m:rPr>
                                <a:rPr lang="en-US" b="0" i="1" smtClean="0">
                                  <a:latin typeface="Cambria Math"/>
                                  <a:ea typeface="Cambria Math"/>
                                </a:rPr>
                                <m:t>𝑗</m:t>
                              </m:r>
                              <m:r>
                                <a:rPr lang="en-US" b="0" i="1" smtClean="0">
                                  <a:latin typeface="Cambria Math"/>
                                  <a:ea typeface="Cambria Math"/>
                                </a:rPr>
                                <m:t>=1</m:t>
                              </m:r>
                            </m:sub>
                            <m:sup>
                              <m:r>
                                <a:rPr lang="en-US" b="0" i="1" smtClean="0">
                                  <a:latin typeface="Cambria Math"/>
                                  <a:ea typeface="Cambria Math"/>
                                </a:rPr>
                                <m:t>𝑀</m:t>
                              </m:r>
                            </m:sup>
                            <m:e>
                              <m:sSub>
                                <m:sSubPr>
                                  <m:ctrlPr>
                                    <a:rPr lang="en-US" i="1">
                                      <a:latin typeface="Cambria Math"/>
                                      <a:ea typeface="Cambria Math"/>
                                    </a:rPr>
                                  </m:ctrlPr>
                                </m:sSubPr>
                                <m:e>
                                  <m:r>
                                    <a:rPr lang="en-US" b="1">
                                      <a:latin typeface="Cambria Math"/>
                                      <a:ea typeface="Cambria Math"/>
                                    </a:rPr>
                                    <m:t>𝛕</m:t>
                                  </m:r>
                                </m:e>
                                <m:sub>
                                  <m:r>
                                    <a:rPr lang="en-US" i="1">
                                      <a:latin typeface="Cambria Math"/>
                                      <a:ea typeface="Cambria Math"/>
                                    </a:rPr>
                                    <m:t>𝑖𝑗</m:t>
                                  </m:r>
                                </m:sub>
                              </m:sSub>
                              <m:sSub>
                                <m:sSubPr>
                                  <m:ctrlPr>
                                    <a:rPr lang="en-US" i="1">
                                      <a:latin typeface="Cambria Math"/>
                                      <a:ea typeface="Cambria Math"/>
                                    </a:rPr>
                                  </m:ctrlPr>
                                </m:sSubPr>
                                <m:e>
                                  <m:r>
                                    <a:rPr lang="en-US" b="1">
                                      <a:latin typeface="Cambria Math"/>
                                      <a:ea typeface="Cambria Math"/>
                                    </a:rPr>
                                    <m:t>𝐰</m:t>
                                  </m:r>
                                </m:e>
                                <m:sub>
                                  <m:r>
                                    <a:rPr lang="en-US" i="1">
                                      <a:latin typeface="Cambria Math"/>
                                      <a:ea typeface="Cambria Math"/>
                                    </a:rPr>
                                    <m:t>𝑖𝑗</m:t>
                                  </m:r>
                                </m:sub>
                              </m:sSub>
                              <m:r>
                                <a:rPr lang="en-US" b="0" i="1" smtClean="0">
                                  <a:latin typeface="Cambria Math"/>
                                  <a:ea typeface="Cambria Math"/>
                                </a:rPr>
                                <m:t>𝑑</m:t>
                              </m:r>
                              <m:sSub>
                                <m:sSubPr>
                                  <m:ctrlPr>
                                    <a:rPr lang="en-US" b="0" i="1" smtClean="0">
                                      <a:latin typeface="Cambria Math"/>
                                      <a:ea typeface="Cambria Math"/>
                                    </a:rPr>
                                  </m:ctrlPr>
                                </m:sSubPr>
                                <m:e>
                                  <m:r>
                                    <a:rPr lang="en-US" b="0" i="1" smtClean="0">
                                      <a:latin typeface="Cambria Math"/>
                                      <a:ea typeface="Cambria Math"/>
                                    </a:rPr>
                                    <m:t>𝐹</m:t>
                                  </m:r>
                                </m:e>
                                <m:sub>
                                  <m:r>
                                    <a:rPr lang="en-US" b="0" i="1" smtClean="0">
                                      <a:latin typeface="Cambria Math"/>
                                      <a:ea typeface="Cambria Math"/>
                                    </a:rPr>
                                    <m:t>𝑖𝑗</m:t>
                                  </m:r>
                                </m:sub>
                              </m:sSub>
                            </m:e>
                          </m:nary>
                        </m:e>
                      </m:nary>
                    </m:oMath>
                  </m:oMathPara>
                </a14:m>
                <a:endParaRPr lang="en-US" b="0" dirty="0" smtClean="0"/>
              </a:p>
              <a:p>
                <a:r>
                  <a:rPr lang="en-US" b="0" dirty="0" smtClean="0"/>
                  <a:t>where </a:t>
                </a:r>
                <a14:m>
                  <m:oMath xmlns:m="http://schemas.openxmlformats.org/officeDocument/2006/math">
                    <m:r>
                      <a:rPr lang="en-US" i="1">
                        <a:latin typeface="Cambria Math"/>
                      </a:rPr>
                      <m:t>𝑣</m:t>
                    </m:r>
                  </m:oMath>
                </a14:m>
                <a:r>
                  <a:rPr lang="en-US" b="0" dirty="0" smtClean="0"/>
                  <a:t> is the wheelset velocity [</a:t>
                </a:r>
                <a:r>
                  <a:rPr lang="en-US" dirty="0" smtClean="0"/>
                  <a:t>m/s</a:t>
                </a:r>
                <a:r>
                  <a:rPr lang="en-US" b="0" dirty="0" smtClean="0"/>
                  <a:t>];</a:t>
                </a:r>
              </a:p>
              <a:p>
                <a:pPr marL="628650"/>
                <a14:m>
                  <m:oMath xmlns:m="http://schemas.openxmlformats.org/officeDocument/2006/math">
                    <m:r>
                      <m:rPr>
                        <m:sty m:val="p"/>
                      </m:rPr>
                      <a:rPr lang="el-GR" i="1">
                        <a:latin typeface="Cambria Math"/>
                        <a:ea typeface="Cambria Math"/>
                      </a:rPr>
                      <m:t>Δ</m:t>
                    </m:r>
                    <m:r>
                      <a:rPr lang="en-US" i="1">
                        <a:latin typeface="Cambria Math"/>
                        <a:ea typeface="Cambria Math"/>
                      </a:rPr>
                      <m:t>𝑡</m:t>
                    </m:r>
                  </m:oMath>
                </a14:m>
                <a:r>
                  <a:rPr lang="en-US" b="0" dirty="0" smtClean="0"/>
                  <a:t> </a:t>
                </a:r>
                <a:r>
                  <a:rPr lang="en-US" dirty="0"/>
                  <a:t>is the integration time step </a:t>
                </a:r>
                <a:r>
                  <a:rPr lang="en-US" dirty="0" smtClean="0"/>
                  <a:t>size [s]</a:t>
                </a:r>
              </a:p>
              <a:p>
                <a:pPr marL="628650"/>
                <a14:m>
                  <m:oMath xmlns:m="http://schemas.openxmlformats.org/officeDocument/2006/math">
                    <m:r>
                      <a:rPr lang="en-US" b="1">
                        <a:latin typeface="Cambria Math"/>
                        <a:ea typeface="Cambria Math"/>
                      </a:rPr>
                      <m:t>𝐰</m:t>
                    </m:r>
                  </m:oMath>
                </a14:m>
                <a:r>
                  <a:rPr lang="en-US" b="0" dirty="0" smtClean="0"/>
                  <a:t> is the creep [</a:t>
                </a:r>
                <a:r>
                  <a:rPr lang="ru-RU" b="0" dirty="0" smtClean="0"/>
                  <a:t>-</a:t>
                </a:r>
                <a:r>
                  <a:rPr lang="en-US" b="0" dirty="0" smtClean="0"/>
                  <a:t>]</a:t>
                </a:r>
                <a:r>
                  <a:rPr lang="ru-RU" b="0" dirty="0" smtClean="0"/>
                  <a:t>.</a:t>
                </a:r>
                <a:r>
                  <a:rPr lang="en-US" b="0" dirty="0" smtClean="0"/>
                  <a:t> </a:t>
                </a:r>
              </a:p>
            </p:txBody>
          </p:sp>
        </mc:Choice>
        <mc:Fallback xmlns="">
          <p:sp>
            <p:nvSpPr>
              <p:cNvPr id="2" name="Прямоугольник 1"/>
              <p:cNvSpPr>
                <a:spLocks noRot="1" noChangeAspect="1" noMove="1" noResize="1" noEditPoints="1" noAdjustHandles="1" noChangeArrowheads="1" noChangeShapeType="1" noTextEdit="1"/>
              </p:cNvSpPr>
              <p:nvPr/>
            </p:nvSpPr>
            <p:spPr>
              <a:xfrm>
                <a:off x="327089" y="540000"/>
                <a:ext cx="8477980" cy="5966313"/>
              </a:xfrm>
              <a:prstGeom prst="rect">
                <a:avLst/>
              </a:prstGeom>
              <a:blipFill rotWithShape="1">
                <a:blip r:embed="rId2"/>
                <a:stretch>
                  <a:fillRect l="-647" t="-511" b="-716"/>
                </a:stretch>
              </a:blipFill>
            </p:spPr>
            <p:txBody>
              <a:bodyPr/>
              <a:lstStyle/>
              <a:p>
                <a:r>
                  <a:rPr lang="ru-RU">
                    <a:noFill/>
                  </a:rPr>
                  <a:t> </a:t>
                </a:r>
              </a:p>
            </p:txBody>
          </p:sp>
        </mc:Fallback>
      </mc:AlternateContent>
      <p:grpSp>
        <p:nvGrpSpPr>
          <p:cNvPr id="14" name="Группа 13"/>
          <p:cNvGrpSpPr/>
          <p:nvPr/>
        </p:nvGrpSpPr>
        <p:grpSpPr>
          <a:xfrm>
            <a:off x="6371298" y="4501860"/>
            <a:ext cx="2764647" cy="2346109"/>
            <a:chOff x="6371298" y="4501860"/>
            <a:chExt cx="2764647" cy="2346109"/>
          </a:xfrm>
        </p:grpSpPr>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31683" y="4501860"/>
              <a:ext cx="2537254" cy="2133600"/>
            </a:xfrm>
            <a:prstGeom prst="rect">
              <a:avLst/>
            </a:prstGeom>
          </p:spPr>
        </p:pic>
        <mc:AlternateContent xmlns:mc="http://schemas.openxmlformats.org/markup-compatibility/2006" xmlns:a14="http://schemas.microsoft.com/office/drawing/2010/main">
          <mc:Choice Requires="a14">
            <p:sp>
              <p:nvSpPr>
                <p:cNvPr id="9" name="TextBox 8"/>
                <p:cNvSpPr txBox="1"/>
                <p:nvPr/>
              </p:nvSpPr>
              <p:spPr>
                <a:xfrm>
                  <a:off x="6531683" y="4587585"/>
                  <a:ext cx="714375" cy="358368"/>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sSub>
                          <m:sSubPr>
                            <m:ctrlPr>
                              <a:rPr lang="en-US" sz="1600" i="1" smtClean="0">
                                <a:latin typeface="Cambria Math"/>
                                <a:ea typeface="Cambria Math"/>
                              </a:rPr>
                            </m:ctrlPr>
                          </m:sSubPr>
                          <m:e>
                            <m:r>
                              <a:rPr lang="en-US" sz="1600" b="1">
                                <a:latin typeface="Cambria Math"/>
                                <a:ea typeface="Cambria Math"/>
                              </a:rPr>
                              <m:t>𝛕</m:t>
                            </m:r>
                          </m:e>
                          <m:sub>
                            <m:r>
                              <a:rPr lang="en-US" sz="1600" i="1">
                                <a:latin typeface="Cambria Math"/>
                                <a:ea typeface="Cambria Math"/>
                              </a:rPr>
                              <m:t>𝑖𝑗</m:t>
                            </m:r>
                          </m:sub>
                        </m:sSub>
                        <m:r>
                          <a:rPr lang="en-US" sz="1600" b="0" i="1" smtClean="0">
                            <a:latin typeface="Cambria Math"/>
                            <a:ea typeface="Cambria Math"/>
                          </a:rPr>
                          <m:t>,</m:t>
                        </m:r>
                        <m:sSub>
                          <m:sSubPr>
                            <m:ctrlPr>
                              <a:rPr lang="en-US" sz="1600" i="1">
                                <a:latin typeface="Cambria Math"/>
                                <a:ea typeface="Cambria Math"/>
                              </a:rPr>
                            </m:ctrlPr>
                          </m:sSubPr>
                          <m:e>
                            <m:r>
                              <a:rPr lang="en-US" sz="1600" b="1">
                                <a:latin typeface="Cambria Math"/>
                                <a:ea typeface="Cambria Math"/>
                              </a:rPr>
                              <m:t>𝐰</m:t>
                            </m:r>
                          </m:e>
                          <m:sub>
                            <m:r>
                              <a:rPr lang="en-US" sz="1600" i="1">
                                <a:latin typeface="Cambria Math"/>
                                <a:ea typeface="Cambria Math"/>
                              </a:rPr>
                              <m:t>𝑖𝑗</m:t>
                            </m:r>
                          </m:sub>
                        </m:sSub>
                      </m:oMath>
                    </m:oMathPara>
                  </a14:m>
                  <a:endParaRPr lang="ru-RU" sz="1600" dirty="0"/>
                </a:p>
              </p:txBody>
            </p:sp>
          </mc:Choice>
          <mc:Fallback xmlns="">
            <p:sp>
              <p:nvSpPr>
                <p:cNvPr id="9" name="TextBox 8"/>
                <p:cNvSpPr txBox="1">
                  <a:spLocks noRot="1" noChangeAspect="1" noMove="1" noResize="1" noEditPoints="1" noAdjustHandles="1" noChangeArrowheads="1" noChangeShapeType="1" noTextEdit="1"/>
                </p:cNvSpPr>
                <p:nvPr/>
              </p:nvSpPr>
              <p:spPr>
                <a:xfrm>
                  <a:off x="6531683" y="4587585"/>
                  <a:ext cx="714375" cy="358368"/>
                </a:xfrm>
                <a:prstGeom prst="rect">
                  <a:avLst/>
                </a:prstGeom>
                <a:blipFill rotWithShape="1">
                  <a:blip r:embed="rId4"/>
                  <a:stretch>
                    <a:fillRect r="-4237" b="-8621"/>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7045666" y="6509415"/>
                  <a:ext cx="589294" cy="338554"/>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r>
                          <a:rPr lang="en-US" sz="1600" i="1" smtClean="0">
                            <a:latin typeface="Cambria Math"/>
                            <a:ea typeface="Cambria Math"/>
                          </a:rPr>
                          <m:t>𝑖</m:t>
                        </m:r>
                        <m:r>
                          <a:rPr lang="en-US" sz="1600" i="1" smtClean="0">
                            <a:latin typeface="Cambria Math"/>
                            <a:ea typeface="Cambria Math"/>
                          </a:rPr>
                          <m:t>⟶</m:t>
                        </m:r>
                      </m:oMath>
                    </m:oMathPara>
                  </a14:m>
                  <a:endParaRPr lang="ru-RU" sz="1600" dirty="0"/>
                </a:p>
              </p:txBody>
            </p:sp>
          </mc:Choice>
          <mc:Fallback xmlns="">
            <p:sp>
              <p:nvSpPr>
                <p:cNvPr id="10" name="TextBox 9"/>
                <p:cNvSpPr txBox="1">
                  <a:spLocks noRot="1" noChangeAspect="1" noMove="1" noResize="1" noEditPoints="1" noAdjustHandles="1" noChangeArrowheads="1" noChangeShapeType="1" noTextEdit="1"/>
                </p:cNvSpPr>
                <p:nvPr/>
              </p:nvSpPr>
              <p:spPr>
                <a:xfrm>
                  <a:off x="7045666" y="6509415"/>
                  <a:ext cx="589294" cy="338554"/>
                </a:xfrm>
                <a:prstGeom prst="rect">
                  <a:avLst/>
                </a:prstGeom>
                <a:blipFill rotWithShape="1">
                  <a:blip r:embed="rId5"/>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rot="16200000">
                  <a:off x="6235874" y="6083895"/>
                  <a:ext cx="609402" cy="338554"/>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r>
                          <a:rPr lang="en-US" sz="1600" b="0" i="1" smtClean="0">
                            <a:latin typeface="Cambria Math"/>
                            <a:ea typeface="Cambria Math"/>
                          </a:rPr>
                          <m:t>𝑗</m:t>
                        </m:r>
                        <m:r>
                          <a:rPr lang="en-US" sz="1600" i="1" smtClean="0">
                            <a:latin typeface="Cambria Math"/>
                            <a:ea typeface="Cambria Math"/>
                          </a:rPr>
                          <m:t>⟶</m:t>
                        </m:r>
                      </m:oMath>
                    </m:oMathPara>
                  </a14:m>
                  <a:endParaRPr lang="ru-RU" sz="1600" dirty="0"/>
                </a:p>
              </p:txBody>
            </p:sp>
          </mc:Choice>
          <mc:Fallback xmlns="">
            <p:sp>
              <p:nvSpPr>
                <p:cNvPr id="11" name="TextBox 10"/>
                <p:cNvSpPr txBox="1">
                  <a:spLocks noRot="1" noChangeAspect="1" noMove="1" noResize="1" noEditPoints="1" noAdjustHandles="1" noChangeArrowheads="1" noChangeShapeType="1" noTextEdit="1"/>
                </p:cNvSpPr>
                <p:nvPr/>
              </p:nvSpPr>
              <p:spPr>
                <a:xfrm rot="16200000">
                  <a:off x="6235874" y="6083895"/>
                  <a:ext cx="609402" cy="338554"/>
                </a:xfrm>
                <a:prstGeom prst="rect">
                  <a:avLst/>
                </a:prstGeom>
                <a:blipFill rotWithShape="1">
                  <a:blip r:embed="rId6"/>
                  <a:stretch>
                    <a:fillRect r="-8929"/>
                  </a:stretch>
                </a:blipFill>
              </p:spPr>
              <p:txBody>
                <a:bodyPr/>
                <a:lstStyle/>
                <a:p>
                  <a:r>
                    <a:rPr lang="ru-RU">
                      <a:noFill/>
                    </a:rPr>
                    <a:t> </a:t>
                  </a:r>
                </a:p>
              </p:txBody>
            </p:sp>
          </mc:Fallback>
        </mc:AlternateContent>
        <p:sp>
          <p:nvSpPr>
            <p:cNvPr id="12" name="TextBox 11"/>
            <p:cNvSpPr txBox="1"/>
            <p:nvPr/>
          </p:nvSpPr>
          <p:spPr>
            <a:xfrm>
              <a:off x="8848687" y="5778121"/>
              <a:ext cx="287258" cy="369332"/>
            </a:xfrm>
            <a:prstGeom prst="rect">
              <a:avLst/>
            </a:prstGeom>
            <a:noFill/>
          </p:spPr>
          <p:txBody>
            <a:bodyPr wrap="none" rtlCol="0">
              <a:spAutoFit/>
            </a:bodyPr>
            <a:lstStyle/>
            <a:p>
              <a:r>
                <a:rPr lang="en-US" i="1" dirty="0" smtClean="0"/>
                <a:t>x</a:t>
              </a:r>
              <a:endParaRPr lang="ru-RU" i="1" dirty="0"/>
            </a:p>
          </p:txBody>
        </p:sp>
        <p:sp>
          <p:nvSpPr>
            <p:cNvPr id="13" name="TextBox 12"/>
            <p:cNvSpPr txBox="1"/>
            <p:nvPr/>
          </p:nvSpPr>
          <p:spPr>
            <a:xfrm>
              <a:off x="7484015" y="4666155"/>
              <a:ext cx="287258" cy="369332"/>
            </a:xfrm>
            <a:prstGeom prst="rect">
              <a:avLst/>
            </a:prstGeom>
            <a:noFill/>
          </p:spPr>
          <p:txBody>
            <a:bodyPr wrap="none" rtlCol="0">
              <a:spAutoFit/>
            </a:bodyPr>
            <a:lstStyle/>
            <a:p>
              <a:r>
                <a:rPr lang="en-US" i="1" dirty="0" smtClean="0"/>
                <a:t>y</a:t>
              </a:r>
              <a:endParaRPr lang="ru-RU" i="1" dirty="0"/>
            </a:p>
          </p:txBody>
        </p:sp>
      </p:grpSp>
    </p:spTree>
    <p:extLst>
      <p:ext uri="{BB962C8B-B14F-4D97-AF65-F5344CB8AC3E}">
        <p14:creationId xmlns:p14="http://schemas.microsoft.com/office/powerpoint/2010/main" val="38257891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4"/>
          <p:cNvSpPr>
            <a:spLocks noChangeArrowheads="1"/>
          </p:cNvSpPr>
          <p:nvPr/>
        </p:nvSpPr>
        <p:spPr bwMode="auto">
          <a:xfrm>
            <a:off x="327089" y="540000"/>
            <a:ext cx="2160000" cy="36000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46800" rIns="0">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algn="ctr" eaLnBrk="0" fontAlgn="base" hangingPunct="0">
              <a:spcBef>
                <a:spcPct val="0"/>
              </a:spcBef>
              <a:spcAft>
                <a:spcPct val="0"/>
              </a:spcAft>
              <a:defRPr sz="1600">
                <a:solidFill>
                  <a:schemeClr val="tx1"/>
                </a:solidFill>
                <a:latin typeface="Times New Roman" pitchFamily="18" charset="0"/>
              </a:defRPr>
            </a:lvl6pPr>
            <a:lvl7pPr marL="2971800" indent="-228600" algn="ctr" eaLnBrk="0" fontAlgn="base" hangingPunct="0">
              <a:spcBef>
                <a:spcPct val="0"/>
              </a:spcBef>
              <a:spcAft>
                <a:spcPct val="0"/>
              </a:spcAft>
              <a:defRPr sz="1600">
                <a:solidFill>
                  <a:schemeClr val="tx1"/>
                </a:solidFill>
                <a:latin typeface="Times New Roman" pitchFamily="18" charset="0"/>
              </a:defRPr>
            </a:lvl7pPr>
            <a:lvl8pPr marL="3429000" indent="-228600" algn="ctr" eaLnBrk="0" fontAlgn="base" hangingPunct="0">
              <a:spcBef>
                <a:spcPct val="0"/>
              </a:spcBef>
              <a:spcAft>
                <a:spcPct val="0"/>
              </a:spcAft>
              <a:defRPr sz="1600">
                <a:solidFill>
                  <a:schemeClr val="tx1"/>
                </a:solidFill>
                <a:latin typeface="Times New Roman" pitchFamily="18" charset="0"/>
              </a:defRPr>
            </a:lvl8pPr>
            <a:lvl9pPr marL="3886200" indent="-228600" algn="ctr" eaLnBrk="0" fontAlgn="base" hangingPunct="0">
              <a:spcBef>
                <a:spcPct val="0"/>
              </a:spcBef>
              <a:spcAft>
                <a:spcPct val="0"/>
              </a:spcAft>
              <a:defRPr sz="1600">
                <a:solidFill>
                  <a:schemeClr val="tx1"/>
                </a:solidFill>
                <a:latin typeface="Times New Roman" pitchFamily="18" charset="0"/>
              </a:defRPr>
            </a:lvl9pPr>
          </a:lstStyle>
          <a:p>
            <a:pPr eaLnBrk="1" hangingPunct="1"/>
            <a:endParaRPr lang="ru-RU" altLang="ru-RU" dirty="0">
              <a:solidFill>
                <a:srgbClr val="073F89"/>
              </a:solidFill>
            </a:endParaRPr>
          </a:p>
        </p:txBody>
      </p:sp>
      <p:sp>
        <p:nvSpPr>
          <p:cNvPr id="4" name="Заголовок 5"/>
          <p:cNvSpPr>
            <a:spLocks noGrp="1"/>
          </p:cNvSpPr>
          <p:nvPr>
            <p:ph type="title"/>
          </p:nvPr>
        </p:nvSpPr>
        <p:spPr>
          <a:xfrm>
            <a:off x="433092" y="1"/>
            <a:ext cx="8334375" cy="387350"/>
          </a:xfrm>
        </p:spPr>
        <p:txBody>
          <a:bodyPr/>
          <a:lstStyle/>
          <a:p>
            <a:r>
              <a:rPr lang="en-US" dirty="0"/>
              <a:t>Wear models</a:t>
            </a:r>
            <a:endParaRPr lang="ru-RU" dirty="0"/>
          </a:p>
        </p:txBody>
      </p:sp>
      <p:sp>
        <p:nvSpPr>
          <p:cNvPr id="5" name="Text Box 28"/>
          <p:cNvSpPr txBox="1">
            <a:spLocks noChangeArrowheads="1"/>
          </p:cNvSpPr>
          <p:nvPr/>
        </p:nvSpPr>
        <p:spPr bwMode="auto">
          <a:xfrm>
            <a:off x="8751888" y="0"/>
            <a:ext cx="392112" cy="5286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800" dirty="0" smtClean="0">
                <a:latin typeface="Cambria Math" pitchFamily="18" charset="0"/>
                <a:ea typeface="Cambria Math" pitchFamily="18" charset="0"/>
              </a:rPr>
              <a:t>5</a:t>
            </a:r>
            <a:endParaRPr lang="ru-RU" sz="2800" b="0" dirty="0">
              <a:latin typeface="Cambria Math" pitchFamily="18" charset="0"/>
              <a:ea typeface="Cambria Math" pitchFamily="18" charset="0"/>
            </a:endParaRPr>
          </a:p>
        </p:txBody>
      </p:sp>
      <mc:AlternateContent xmlns:mc="http://schemas.openxmlformats.org/markup-compatibility/2006" xmlns:a14="http://schemas.microsoft.com/office/drawing/2010/main">
        <mc:Choice Requires="a14">
          <p:sp>
            <p:nvSpPr>
              <p:cNvPr id="6" name="Прямоугольник 5"/>
              <p:cNvSpPr/>
              <p:nvPr/>
            </p:nvSpPr>
            <p:spPr>
              <a:xfrm>
                <a:off x="327089" y="540000"/>
                <a:ext cx="8477980" cy="1468928"/>
              </a:xfrm>
              <a:prstGeom prst="rect">
                <a:avLst/>
              </a:prstGeom>
            </p:spPr>
            <p:txBody>
              <a:bodyPr wrap="square">
                <a:spAutoFit/>
              </a:bodyPr>
              <a:lstStyle/>
              <a:p>
                <a:r>
                  <a:rPr lang="en-US" b="1" dirty="0" smtClean="0"/>
                  <a:t>Specht model</a:t>
                </a:r>
              </a:p>
              <a:p>
                <a:pPr/>
                <a14:m>
                  <m:oMathPara xmlns:m="http://schemas.openxmlformats.org/officeDocument/2006/math">
                    <m:oMathParaPr>
                      <m:jc m:val="centerGroup"/>
                    </m:oMathParaPr>
                    <m:oMath xmlns:m="http://schemas.openxmlformats.org/officeDocument/2006/math">
                      <m:r>
                        <a:rPr lang="ru-RU" i="1">
                          <a:latin typeface="Cambria Math"/>
                        </a:rPr>
                        <m:t>𝑊</m:t>
                      </m:r>
                      <m:r>
                        <a:rPr lang="ru-RU" i="1">
                          <a:latin typeface="Cambria Math"/>
                        </a:rPr>
                        <m:t>=</m:t>
                      </m:r>
                      <m:d>
                        <m:dPr>
                          <m:begChr m:val="{"/>
                          <m:endChr m:val=""/>
                          <m:ctrlPr>
                            <a:rPr lang="ru-RU" i="1">
                              <a:latin typeface="Cambria Math"/>
                            </a:rPr>
                          </m:ctrlPr>
                        </m:dPr>
                        <m:e>
                          <m:m>
                            <m:mPr>
                              <m:mcs>
                                <m:mc>
                                  <m:mcPr>
                                    <m:count m:val="2"/>
                                    <m:mcJc m:val="center"/>
                                  </m:mcPr>
                                </m:mc>
                              </m:mcs>
                              <m:ctrlPr>
                                <a:rPr lang="ru-RU" i="1">
                                  <a:latin typeface="Cambria Math"/>
                                </a:rPr>
                              </m:ctrlPr>
                            </m:mPr>
                            <m:mr>
                              <m:e>
                                <m:sSub>
                                  <m:sSubPr>
                                    <m:ctrlPr>
                                      <a:rPr lang="ru-RU" i="1">
                                        <a:latin typeface="Cambria Math"/>
                                      </a:rPr>
                                    </m:ctrlPr>
                                  </m:sSubPr>
                                  <m:e>
                                    <m:r>
                                      <a:rPr lang="ru-RU" i="1">
                                        <a:latin typeface="Cambria Math"/>
                                      </a:rPr>
                                      <m:t>𝑘</m:t>
                                    </m:r>
                                  </m:e>
                                  <m:sub>
                                    <m:r>
                                      <a:rPr lang="ru-RU" i="1">
                                        <a:latin typeface="Cambria Math"/>
                                      </a:rPr>
                                      <m:t>𝑉</m:t>
                                    </m:r>
                                  </m:sub>
                                </m:sSub>
                                <m:r>
                                  <a:rPr lang="ru-RU" i="1">
                                    <a:latin typeface="Cambria Math"/>
                                  </a:rPr>
                                  <m:t>𝐴</m:t>
                                </m:r>
                                <m:r>
                                  <a:rPr lang="ru-RU" i="1">
                                    <a:latin typeface="Cambria Math"/>
                                  </a:rPr>
                                  <m:t>,</m:t>
                                </m:r>
                              </m:e>
                              <m:e>
                                <m:r>
                                  <a:rPr lang="en-US" b="0" i="1" smtClean="0">
                                    <a:latin typeface="Cambria Math"/>
                                  </a:rPr>
                                  <m:t>𝑝</m:t>
                                </m:r>
                                <m:r>
                                  <a:rPr lang="ru-RU" i="1">
                                    <a:latin typeface="Cambria Math"/>
                                  </a:rPr>
                                  <m:t>&lt;</m:t>
                                </m:r>
                                <m:sSub>
                                  <m:sSubPr>
                                    <m:ctrlPr>
                                      <a:rPr lang="ru-RU" i="1">
                                        <a:latin typeface="Cambria Math"/>
                                      </a:rPr>
                                    </m:ctrlPr>
                                  </m:sSubPr>
                                  <m:e>
                                    <m:r>
                                      <a:rPr lang="en-US" b="0" i="1" smtClean="0">
                                        <a:latin typeface="Cambria Math"/>
                                      </a:rPr>
                                      <m:t>𝑝</m:t>
                                    </m:r>
                                  </m:e>
                                  <m:sub>
                                    <m:r>
                                      <a:rPr lang="en-US" b="0" i="1" smtClean="0">
                                        <a:latin typeface="Cambria Math"/>
                                      </a:rPr>
                                      <m:t>𝑐𝑟</m:t>
                                    </m:r>
                                  </m:sub>
                                </m:sSub>
                                <m:r>
                                  <a:rPr lang="ru-RU" i="1">
                                    <a:latin typeface="Cambria Math"/>
                                  </a:rPr>
                                  <m:t>,</m:t>
                                </m:r>
                              </m:e>
                            </m:mr>
                            <m:mr>
                              <m:e>
                                <m:sSub>
                                  <m:sSubPr>
                                    <m:ctrlPr>
                                      <a:rPr lang="ru-RU" i="1">
                                        <a:latin typeface="Cambria Math"/>
                                      </a:rPr>
                                    </m:ctrlPr>
                                  </m:sSubPr>
                                  <m:e>
                                    <m:r>
                                      <a:rPr lang="ru-RU" i="1">
                                        <a:latin typeface="Cambria Math"/>
                                      </a:rPr>
                                      <m:t>𝑘</m:t>
                                    </m:r>
                                  </m:e>
                                  <m:sub>
                                    <m:r>
                                      <a:rPr lang="ru-RU" i="1">
                                        <a:latin typeface="Cambria Math"/>
                                      </a:rPr>
                                      <m:t>𝑉</m:t>
                                    </m:r>
                                  </m:sub>
                                </m:sSub>
                                <m:r>
                                  <a:rPr lang="ru-RU" i="1">
                                    <a:latin typeface="Cambria Math"/>
                                  </a:rPr>
                                  <m:t>𝛾</m:t>
                                </m:r>
                                <m:r>
                                  <a:rPr lang="ru-RU" i="1">
                                    <a:latin typeface="Cambria Math"/>
                                  </a:rPr>
                                  <m:t>𝐴</m:t>
                                </m:r>
                                <m:r>
                                  <a:rPr lang="ru-RU" i="1">
                                    <a:latin typeface="Cambria Math"/>
                                  </a:rPr>
                                  <m:t>,</m:t>
                                </m:r>
                              </m:e>
                              <m:e>
                                <m:r>
                                  <a:rPr lang="en-US" b="0" i="1" smtClean="0">
                                    <a:latin typeface="Cambria Math"/>
                                  </a:rPr>
                                  <m:t>𝑝</m:t>
                                </m:r>
                                <m:r>
                                  <a:rPr lang="ru-RU" i="1">
                                    <a:latin typeface="Cambria Math"/>
                                  </a:rPr>
                                  <m:t>≥</m:t>
                                </m:r>
                                <m:sSub>
                                  <m:sSubPr>
                                    <m:ctrlPr>
                                      <a:rPr lang="ru-RU" i="1">
                                        <a:latin typeface="Cambria Math"/>
                                      </a:rPr>
                                    </m:ctrlPr>
                                  </m:sSubPr>
                                  <m:e>
                                    <m:r>
                                      <a:rPr lang="en-US" b="0" i="1" smtClean="0">
                                        <a:latin typeface="Cambria Math"/>
                                      </a:rPr>
                                      <m:t>𝑝</m:t>
                                    </m:r>
                                  </m:e>
                                  <m:sub>
                                    <m:r>
                                      <a:rPr lang="en-US" b="0" i="1" smtClean="0">
                                        <a:latin typeface="Cambria Math"/>
                                      </a:rPr>
                                      <m:t>𝑐𝑟</m:t>
                                    </m:r>
                                  </m:sub>
                                </m:sSub>
                                <m:r>
                                  <a:rPr lang="ru-RU" i="1">
                                    <a:latin typeface="Cambria Math"/>
                                  </a:rPr>
                                  <m:t>,</m:t>
                                </m:r>
                              </m:e>
                            </m:mr>
                          </m:m>
                        </m:e>
                      </m:d>
                    </m:oMath>
                  </m:oMathPara>
                </a14:m>
                <a:endParaRPr lang="en-US" dirty="0" smtClean="0"/>
              </a:p>
              <a:p>
                <a:r>
                  <a:rPr lang="en-US" dirty="0" smtClean="0"/>
                  <a:t>where </a:t>
                </a:r>
                <a14:m>
                  <m:oMath xmlns:m="http://schemas.openxmlformats.org/officeDocument/2006/math">
                    <m:sSub>
                      <m:sSubPr>
                        <m:ctrlPr>
                          <a:rPr lang="ru-RU" i="1">
                            <a:latin typeface="Cambria Math"/>
                          </a:rPr>
                        </m:ctrlPr>
                      </m:sSubPr>
                      <m:e>
                        <m:r>
                          <a:rPr lang="en-US" b="0" i="1" smtClean="0">
                            <a:latin typeface="Cambria Math"/>
                          </a:rPr>
                          <m:t>𝑝</m:t>
                        </m:r>
                      </m:e>
                      <m:sub>
                        <m:r>
                          <a:rPr lang="en-US" i="1">
                            <a:latin typeface="Cambria Math"/>
                          </a:rPr>
                          <m:t>𝑐𝑟</m:t>
                        </m:r>
                      </m:sub>
                    </m:sSub>
                  </m:oMath>
                </a14:m>
                <a:r>
                  <a:rPr lang="en-US" dirty="0" smtClean="0"/>
                  <a:t> is the critical </a:t>
                </a:r>
                <a:r>
                  <a:rPr lang="en-US" dirty="0"/>
                  <a:t>power </a:t>
                </a:r>
                <a:r>
                  <a:rPr lang="en-US" dirty="0" smtClean="0"/>
                  <a:t>density of </a:t>
                </a:r>
                <a:r>
                  <a:rPr lang="en-US" dirty="0"/>
                  <a:t>frictional forces [</a:t>
                </a:r>
                <a:r>
                  <a:rPr lang="en-US" dirty="0" smtClean="0"/>
                  <a:t>W/m</a:t>
                </a:r>
                <a:r>
                  <a:rPr lang="en-US" baseline="30000" dirty="0" smtClean="0"/>
                  <a:t>2</a:t>
                </a:r>
                <a:r>
                  <a:rPr lang="en-US" dirty="0" smtClean="0"/>
                  <a:t>];</a:t>
                </a:r>
              </a:p>
              <a:p>
                <a:pPr marL="628650"/>
                <a14:m>
                  <m:oMath xmlns:m="http://schemas.openxmlformats.org/officeDocument/2006/math">
                    <m:r>
                      <a:rPr lang="ru-RU" i="1">
                        <a:latin typeface="Cambria Math"/>
                      </a:rPr>
                      <m:t>𝛾</m:t>
                    </m:r>
                  </m:oMath>
                </a14:m>
                <a:r>
                  <a:rPr lang="en-US" dirty="0" smtClean="0"/>
                  <a:t> is the jump coefficient [</a:t>
                </a:r>
                <a:r>
                  <a:rPr lang="ru-RU" dirty="0" smtClean="0"/>
                  <a:t>-</a:t>
                </a:r>
                <a:r>
                  <a:rPr lang="en-US" dirty="0" smtClean="0"/>
                  <a:t>].   </a:t>
                </a:r>
                <a:endParaRPr lang="en-US" b="0" dirty="0" smtClean="0"/>
              </a:p>
            </p:txBody>
          </p:sp>
        </mc:Choice>
        <mc:Fallback xmlns="">
          <p:sp>
            <p:nvSpPr>
              <p:cNvPr id="6" name="Прямоугольник 5"/>
              <p:cNvSpPr>
                <a:spLocks noRot="1" noChangeAspect="1" noMove="1" noResize="1" noEditPoints="1" noAdjustHandles="1" noChangeArrowheads="1" noChangeShapeType="1" noTextEdit="1"/>
              </p:cNvSpPr>
              <p:nvPr/>
            </p:nvSpPr>
            <p:spPr>
              <a:xfrm>
                <a:off x="327089" y="540000"/>
                <a:ext cx="8477980" cy="1468928"/>
              </a:xfrm>
              <a:prstGeom prst="rect">
                <a:avLst/>
              </a:prstGeom>
              <a:blipFill rotWithShape="1">
                <a:blip r:embed="rId2"/>
                <a:stretch>
                  <a:fillRect l="-647" t="-2075" b="-4564"/>
                </a:stretch>
              </a:blipFill>
            </p:spPr>
            <p:txBody>
              <a:bodyPr/>
              <a:lstStyle/>
              <a:p>
                <a:r>
                  <a:rPr lang="ru-RU">
                    <a:noFill/>
                  </a:rPr>
                  <a:t> </a:t>
                </a:r>
              </a:p>
            </p:txBody>
          </p:sp>
        </mc:Fallback>
      </mc:AlternateContent>
      <p:pic>
        <p:nvPicPr>
          <p:cNvPr id="10" name="Рисунок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9507" y="2038616"/>
            <a:ext cx="3495092" cy="3809734"/>
          </a:xfrm>
          <a:prstGeom prst="rect">
            <a:avLst/>
          </a:prstGeom>
        </p:spPr>
      </p:pic>
      <p:sp>
        <p:nvSpPr>
          <p:cNvPr id="11" name="Прямоугольник 10"/>
          <p:cNvSpPr/>
          <p:nvPr/>
        </p:nvSpPr>
        <p:spPr>
          <a:xfrm>
            <a:off x="3925066" y="5819775"/>
            <a:ext cx="1284923" cy="369332"/>
          </a:xfrm>
          <a:prstGeom prst="rect">
            <a:avLst/>
          </a:prstGeom>
        </p:spPr>
        <p:txBody>
          <a:bodyPr wrap="square">
            <a:spAutoFit/>
          </a:bodyPr>
          <a:lstStyle/>
          <a:p>
            <a:r>
              <a:rPr lang="en-US" dirty="0" smtClean="0"/>
              <a:t>A [J/</a:t>
            </a:r>
            <a:r>
              <a:rPr lang="en-US" dirty="0"/>
              <a:t> </a:t>
            </a:r>
            <a:r>
              <a:rPr lang="en-US" dirty="0" smtClean="0"/>
              <a:t>mm</a:t>
            </a:r>
            <a:r>
              <a:rPr lang="en-US" baseline="30000" dirty="0" smtClean="0"/>
              <a:t>2</a:t>
            </a:r>
            <a:r>
              <a:rPr lang="en-US" dirty="0" smtClean="0"/>
              <a:t>]</a:t>
            </a:r>
            <a:endParaRPr lang="ru-RU" dirty="0"/>
          </a:p>
        </p:txBody>
      </p:sp>
      <p:sp>
        <p:nvSpPr>
          <p:cNvPr id="13" name="Прямоугольник 12"/>
          <p:cNvSpPr/>
          <p:nvPr/>
        </p:nvSpPr>
        <p:spPr>
          <a:xfrm>
            <a:off x="6046590" y="4774168"/>
            <a:ext cx="1813317" cy="369332"/>
          </a:xfrm>
          <a:prstGeom prst="rect">
            <a:avLst/>
          </a:prstGeom>
          <a:ln w="19050">
            <a:solidFill>
              <a:srgbClr val="009900"/>
            </a:solidFill>
          </a:ln>
        </p:spPr>
        <p:txBody>
          <a:bodyPr wrap="none">
            <a:spAutoFit/>
          </a:bodyPr>
          <a:lstStyle/>
          <a:p>
            <a:pPr algn="ctr"/>
            <a:r>
              <a:rPr lang="en-US" dirty="0"/>
              <a:t>m</a:t>
            </a:r>
            <a:r>
              <a:rPr lang="en-US" dirty="0" smtClean="0"/>
              <a:t>ild wear regime</a:t>
            </a:r>
            <a:endParaRPr lang="ru-RU" dirty="0"/>
          </a:p>
        </p:txBody>
      </p:sp>
      <p:sp>
        <p:nvSpPr>
          <p:cNvPr id="14" name="Прямоугольник 13"/>
          <p:cNvSpPr/>
          <p:nvPr/>
        </p:nvSpPr>
        <p:spPr>
          <a:xfrm rot="16200000">
            <a:off x="1835714" y="3248025"/>
            <a:ext cx="1549121" cy="369332"/>
          </a:xfrm>
          <a:prstGeom prst="rect">
            <a:avLst/>
          </a:prstGeom>
        </p:spPr>
        <p:txBody>
          <a:bodyPr wrap="square">
            <a:spAutoFit/>
          </a:bodyPr>
          <a:lstStyle/>
          <a:p>
            <a:r>
              <a:rPr lang="en-US" dirty="0"/>
              <a:t>W</a:t>
            </a:r>
            <a:r>
              <a:rPr lang="en-US" dirty="0" smtClean="0"/>
              <a:t> [</a:t>
            </a:r>
            <a:r>
              <a:rPr lang="el-GR" dirty="0" smtClean="0"/>
              <a:t>μ</a:t>
            </a:r>
            <a:r>
              <a:rPr lang="en-US" dirty="0" smtClean="0"/>
              <a:t>g/ mm</a:t>
            </a:r>
            <a:r>
              <a:rPr lang="en-US" baseline="30000" dirty="0" smtClean="0"/>
              <a:t>2</a:t>
            </a:r>
            <a:r>
              <a:rPr lang="en-US" dirty="0" smtClean="0"/>
              <a:t>]</a:t>
            </a:r>
            <a:endParaRPr lang="ru-RU" dirty="0"/>
          </a:p>
        </p:txBody>
      </p:sp>
      <p:sp>
        <p:nvSpPr>
          <p:cNvPr id="15" name="Прямоугольник 14"/>
          <p:cNvSpPr/>
          <p:nvPr/>
        </p:nvSpPr>
        <p:spPr>
          <a:xfrm>
            <a:off x="5925134" y="1840601"/>
            <a:ext cx="1980029" cy="369332"/>
          </a:xfrm>
          <a:prstGeom prst="rect">
            <a:avLst/>
          </a:prstGeom>
          <a:ln w="19050">
            <a:solidFill>
              <a:srgbClr val="FF0000"/>
            </a:solidFill>
          </a:ln>
        </p:spPr>
        <p:txBody>
          <a:bodyPr wrap="none">
            <a:spAutoFit/>
          </a:bodyPr>
          <a:lstStyle/>
          <a:p>
            <a:pPr algn="ctr"/>
            <a:r>
              <a:rPr lang="en-US" dirty="0" smtClean="0"/>
              <a:t>severe wear regime</a:t>
            </a:r>
            <a:endParaRPr lang="ru-RU" dirty="0"/>
          </a:p>
        </p:txBody>
      </p:sp>
    </p:spTree>
    <p:extLst>
      <p:ext uri="{BB962C8B-B14F-4D97-AF65-F5344CB8AC3E}">
        <p14:creationId xmlns:p14="http://schemas.microsoft.com/office/powerpoint/2010/main" val="173785098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CC"/>
      </a:hlink>
      <a:folHlink>
        <a:srgbClr val="B2B2B2"/>
      </a:folHlink>
    </a:clrScheme>
    <a:fontScheme name="Default Design">
      <a:majorFont>
        <a:latin typeface="Arial"/>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none" lIns="0" tIns="46800" rIns="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none" lIns="0" tIns="46800" rIns="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3301</TotalTime>
  <Words>1351</Words>
  <Application>Microsoft Office PowerPoint</Application>
  <PresentationFormat>Экран (4:3)</PresentationFormat>
  <Paragraphs>209</Paragraphs>
  <Slides>21</Slides>
  <Notes>7</Notes>
  <HiddenSlides>0</HiddenSlides>
  <MMClips>1</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1_Default Design</vt:lpstr>
      <vt:lpstr>Презентация PowerPoint</vt:lpstr>
      <vt:lpstr>Contents</vt:lpstr>
      <vt:lpstr>The parallel discrete approach to wear modeling</vt:lpstr>
      <vt:lpstr>The parallel discrete approach to wear modeling</vt:lpstr>
      <vt:lpstr>Contents</vt:lpstr>
      <vt:lpstr>Wheel/rail contact models for wear simulation</vt:lpstr>
      <vt:lpstr>Contents</vt:lpstr>
      <vt:lpstr>Wear models</vt:lpstr>
      <vt:lpstr>Wear models</vt:lpstr>
      <vt:lpstr>Contents</vt:lpstr>
      <vt:lpstr>Profile-updating procedure</vt:lpstr>
      <vt:lpstr>Profile-updating procedure</vt:lpstr>
      <vt:lpstr>Profile-updating procedure</vt:lpstr>
      <vt:lpstr>Contents</vt:lpstr>
      <vt:lpstr>UM Loco/Wheel Profile Wear Evolution tool</vt:lpstr>
      <vt:lpstr>Contents</vt:lpstr>
      <vt:lpstr>Example</vt:lpstr>
      <vt:lpstr>Example</vt:lpstr>
      <vt:lpstr>Contents</vt:lpstr>
      <vt:lpstr>Future work</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AleX</dc:creator>
  <cp:lastModifiedBy>AleX</cp:lastModifiedBy>
  <cp:revision>306</cp:revision>
  <dcterms:created xsi:type="dcterms:W3CDTF">2016-04-27T17:59:57Z</dcterms:created>
  <dcterms:modified xsi:type="dcterms:W3CDTF">2018-04-06T13:45:54Z</dcterms:modified>
</cp:coreProperties>
</file>