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78" r:id="rId1"/>
  </p:sldMasterIdLst>
  <p:notesMasterIdLst>
    <p:notesMasterId r:id="rId42"/>
  </p:notesMasterIdLst>
  <p:sldIdLst>
    <p:sldId id="445" r:id="rId2"/>
    <p:sldId id="446" r:id="rId3"/>
    <p:sldId id="447" r:id="rId4"/>
    <p:sldId id="259" r:id="rId5"/>
    <p:sldId id="482" r:id="rId6"/>
    <p:sldId id="351" r:id="rId7"/>
    <p:sldId id="349" r:id="rId8"/>
    <p:sldId id="358" r:id="rId9"/>
    <p:sldId id="359" r:id="rId10"/>
    <p:sldId id="360" r:id="rId11"/>
    <p:sldId id="361" r:id="rId12"/>
    <p:sldId id="362" r:id="rId13"/>
    <p:sldId id="364" r:id="rId14"/>
    <p:sldId id="350" r:id="rId15"/>
    <p:sldId id="450" r:id="rId16"/>
    <p:sldId id="452" r:id="rId17"/>
    <p:sldId id="454" r:id="rId18"/>
    <p:sldId id="455" r:id="rId19"/>
    <p:sldId id="456" r:id="rId20"/>
    <p:sldId id="457" r:id="rId21"/>
    <p:sldId id="458" r:id="rId22"/>
    <p:sldId id="459" r:id="rId23"/>
    <p:sldId id="460" r:id="rId24"/>
    <p:sldId id="461" r:id="rId25"/>
    <p:sldId id="481" r:id="rId26"/>
    <p:sldId id="462" r:id="rId27"/>
    <p:sldId id="463" r:id="rId28"/>
    <p:sldId id="464" r:id="rId29"/>
    <p:sldId id="451" r:id="rId30"/>
    <p:sldId id="465" r:id="rId31"/>
    <p:sldId id="466" r:id="rId32"/>
    <p:sldId id="467" r:id="rId33"/>
    <p:sldId id="468" r:id="rId34"/>
    <p:sldId id="469" r:id="rId35"/>
    <p:sldId id="470" r:id="rId36"/>
    <p:sldId id="471" r:id="rId37"/>
    <p:sldId id="472" r:id="rId38"/>
    <p:sldId id="473" r:id="rId39"/>
    <p:sldId id="474" r:id="rId40"/>
    <p:sldId id="480" r:id="rId41"/>
  </p:sldIdLst>
  <p:sldSz cx="12190413" cy="6858000"/>
  <p:notesSz cx="6858000" cy="9144000"/>
  <p:defaultTextStyle>
    <a:defPPr>
      <a:defRPr lang="zh-CN"/>
    </a:defPPr>
    <a:lvl1pPr marL="0" algn="l" defTabSz="956737" rtl="0" eaLnBrk="1" latinLnBrk="0" hangingPunct="1">
      <a:defRPr sz="1900" kern="1200">
        <a:solidFill>
          <a:schemeClr val="tx1"/>
        </a:solidFill>
        <a:latin typeface="+mn-lt"/>
        <a:ea typeface="+mn-ea"/>
        <a:cs typeface="+mn-cs"/>
      </a:defRPr>
    </a:lvl1pPr>
    <a:lvl2pPr marL="478368" algn="l" defTabSz="956737" rtl="0" eaLnBrk="1" latinLnBrk="0" hangingPunct="1">
      <a:defRPr sz="1900" kern="1200">
        <a:solidFill>
          <a:schemeClr val="tx1"/>
        </a:solidFill>
        <a:latin typeface="+mn-lt"/>
        <a:ea typeface="+mn-ea"/>
        <a:cs typeface="+mn-cs"/>
      </a:defRPr>
    </a:lvl2pPr>
    <a:lvl3pPr marL="956737" algn="l" defTabSz="956737" rtl="0" eaLnBrk="1" latinLnBrk="0" hangingPunct="1">
      <a:defRPr sz="1900" kern="1200">
        <a:solidFill>
          <a:schemeClr val="tx1"/>
        </a:solidFill>
        <a:latin typeface="+mn-lt"/>
        <a:ea typeface="+mn-ea"/>
        <a:cs typeface="+mn-cs"/>
      </a:defRPr>
    </a:lvl3pPr>
    <a:lvl4pPr marL="1435105" algn="l" defTabSz="956737" rtl="0" eaLnBrk="1" latinLnBrk="0" hangingPunct="1">
      <a:defRPr sz="1900" kern="1200">
        <a:solidFill>
          <a:schemeClr val="tx1"/>
        </a:solidFill>
        <a:latin typeface="+mn-lt"/>
        <a:ea typeface="+mn-ea"/>
        <a:cs typeface="+mn-cs"/>
      </a:defRPr>
    </a:lvl4pPr>
    <a:lvl5pPr marL="1913473" algn="l" defTabSz="956737" rtl="0" eaLnBrk="1" latinLnBrk="0" hangingPunct="1">
      <a:defRPr sz="1900" kern="1200">
        <a:solidFill>
          <a:schemeClr val="tx1"/>
        </a:solidFill>
        <a:latin typeface="+mn-lt"/>
        <a:ea typeface="+mn-ea"/>
        <a:cs typeface="+mn-cs"/>
      </a:defRPr>
    </a:lvl5pPr>
    <a:lvl6pPr marL="2391842" algn="l" defTabSz="956737" rtl="0" eaLnBrk="1" latinLnBrk="0" hangingPunct="1">
      <a:defRPr sz="1900" kern="1200">
        <a:solidFill>
          <a:schemeClr val="tx1"/>
        </a:solidFill>
        <a:latin typeface="+mn-lt"/>
        <a:ea typeface="+mn-ea"/>
        <a:cs typeface="+mn-cs"/>
      </a:defRPr>
    </a:lvl6pPr>
    <a:lvl7pPr marL="2870210" algn="l" defTabSz="956737" rtl="0" eaLnBrk="1" latinLnBrk="0" hangingPunct="1">
      <a:defRPr sz="1900" kern="1200">
        <a:solidFill>
          <a:schemeClr val="tx1"/>
        </a:solidFill>
        <a:latin typeface="+mn-lt"/>
        <a:ea typeface="+mn-ea"/>
        <a:cs typeface="+mn-cs"/>
      </a:defRPr>
    </a:lvl7pPr>
    <a:lvl8pPr marL="3348579" algn="l" defTabSz="956737" rtl="0" eaLnBrk="1" latinLnBrk="0" hangingPunct="1">
      <a:defRPr sz="1900" kern="1200">
        <a:solidFill>
          <a:schemeClr val="tx1"/>
        </a:solidFill>
        <a:latin typeface="+mn-lt"/>
        <a:ea typeface="+mn-ea"/>
        <a:cs typeface="+mn-cs"/>
      </a:defRPr>
    </a:lvl8pPr>
    <a:lvl9pPr marL="3826947" algn="l" defTabSz="956737"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0053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75" autoAdjust="0"/>
    <p:restoredTop sz="81265" autoAdjust="0"/>
  </p:normalViewPr>
  <p:slideViewPr>
    <p:cSldViewPr>
      <p:cViewPr varScale="1">
        <p:scale>
          <a:sx n="92" d="100"/>
          <a:sy n="92" d="100"/>
        </p:scale>
        <p:origin x="-1122" y="-102"/>
      </p:cViewPr>
      <p:guideLst>
        <p:guide orient="horz" pos="2161"/>
        <p:guide pos="3841"/>
      </p:guideLst>
    </p:cSldViewPr>
  </p:slideViewPr>
  <p:notesTextViewPr>
    <p:cViewPr>
      <p:scale>
        <a:sx n="100" d="100"/>
        <a:sy n="100" d="100"/>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10" Type="http://schemas.openxmlformats.org/officeDocument/2006/relationships/image" Target="../media/image54.emf"/><Relationship Id="rId4" Type="http://schemas.openxmlformats.org/officeDocument/2006/relationships/image" Target="../media/image48.wmf"/><Relationship Id="rId9" Type="http://schemas.openxmlformats.org/officeDocument/2006/relationships/image" Target="../media/image53.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image" Target="../media/image61.wmf"/><Relationship Id="rId1" Type="http://schemas.openxmlformats.org/officeDocument/2006/relationships/image" Target="../media/image60.wmf"/><Relationship Id="rId4" Type="http://schemas.openxmlformats.org/officeDocument/2006/relationships/image" Target="../media/image6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 Id="rId4" Type="http://schemas.openxmlformats.org/officeDocument/2006/relationships/image" Target="../media/image6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6" Type="http://schemas.openxmlformats.org/officeDocument/2006/relationships/image" Target="../media/image73.emf"/><Relationship Id="rId5" Type="http://schemas.openxmlformats.org/officeDocument/2006/relationships/image" Target="../media/image72.emf"/><Relationship Id="rId4" Type="http://schemas.openxmlformats.org/officeDocument/2006/relationships/image" Target="../media/image7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image" Target="../media/image74.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8.emf"/><Relationship Id="rId1" Type="http://schemas.openxmlformats.org/officeDocument/2006/relationships/image" Target="../media/image77.emf"/><Relationship Id="rId4" Type="http://schemas.openxmlformats.org/officeDocument/2006/relationships/image" Target="../media/image8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image" Target="../media/image81.e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emf"/><Relationship Id="rId1" Type="http://schemas.openxmlformats.org/officeDocument/2006/relationships/image" Target="../media/image83.emf"/><Relationship Id="rId4" Type="http://schemas.openxmlformats.org/officeDocument/2006/relationships/image" Target="../media/image8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 Id="rId4" Type="http://schemas.openxmlformats.org/officeDocument/2006/relationships/image" Target="../media/image16.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9.emf"/><Relationship Id="rId2" Type="http://schemas.openxmlformats.org/officeDocument/2006/relationships/image" Target="../media/image88.emf"/><Relationship Id="rId1" Type="http://schemas.openxmlformats.org/officeDocument/2006/relationships/image" Target="../media/image87.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image" Target="../media/image90.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image" Target="../media/image93.emf"/><Relationship Id="rId1" Type="http://schemas.openxmlformats.org/officeDocument/2006/relationships/image" Target="../media/image92.emf"/><Relationship Id="rId4" Type="http://schemas.openxmlformats.org/officeDocument/2006/relationships/image" Target="../media/image9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wmf"/><Relationship Id="rId1" Type="http://schemas.openxmlformats.org/officeDocument/2006/relationships/image" Target="../media/image33.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EB125B-A8F1-4DF9-A612-AC6909E53EB0}" type="datetimeFigureOut">
              <a:rPr lang="zh-CN" altLang="en-US" smtClean="0"/>
              <a:pPr/>
              <a:t>2018/10/18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CBA110-623A-45B7-A255-97C3506396AF}" type="slidenum">
              <a:rPr lang="zh-CN" altLang="en-US" smtClean="0"/>
              <a:pPr/>
              <a:t>‹#›</a:t>
            </a:fld>
            <a:endParaRPr lang="zh-CN" altLang="en-US"/>
          </a:p>
        </p:txBody>
      </p:sp>
    </p:spTree>
    <p:extLst>
      <p:ext uri="{BB962C8B-B14F-4D97-AF65-F5344CB8AC3E}">
        <p14:creationId xmlns:p14="http://schemas.microsoft.com/office/powerpoint/2010/main" val="2791222278"/>
      </p:ext>
    </p:extLst>
  </p:cSld>
  <p:clrMap bg1="lt1" tx1="dk1" bg2="lt2" tx2="dk2" accent1="accent1" accent2="accent2" accent3="accent3" accent4="accent4" accent5="accent5" accent6="accent6" hlink="hlink" folHlink="folHlink"/>
  <p:notesStyle>
    <a:lvl1pPr marL="0" algn="l" defTabSz="956737" rtl="0" eaLnBrk="1" latinLnBrk="0" hangingPunct="1">
      <a:defRPr sz="1300" kern="1200">
        <a:solidFill>
          <a:schemeClr val="tx1"/>
        </a:solidFill>
        <a:latin typeface="+mn-lt"/>
        <a:ea typeface="+mn-ea"/>
        <a:cs typeface="+mn-cs"/>
      </a:defRPr>
    </a:lvl1pPr>
    <a:lvl2pPr marL="478368" algn="l" defTabSz="956737" rtl="0" eaLnBrk="1" latinLnBrk="0" hangingPunct="1">
      <a:defRPr sz="1300" kern="1200">
        <a:solidFill>
          <a:schemeClr val="tx1"/>
        </a:solidFill>
        <a:latin typeface="+mn-lt"/>
        <a:ea typeface="+mn-ea"/>
        <a:cs typeface="+mn-cs"/>
      </a:defRPr>
    </a:lvl2pPr>
    <a:lvl3pPr marL="956737" algn="l" defTabSz="956737" rtl="0" eaLnBrk="1" latinLnBrk="0" hangingPunct="1">
      <a:defRPr sz="1300" kern="1200">
        <a:solidFill>
          <a:schemeClr val="tx1"/>
        </a:solidFill>
        <a:latin typeface="+mn-lt"/>
        <a:ea typeface="+mn-ea"/>
        <a:cs typeface="+mn-cs"/>
      </a:defRPr>
    </a:lvl3pPr>
    <a:lvl4pPr marL="1435105" algn="l" defTabSz="956737" rtl="0" eaLnBrk="1" latinLnBrk="0" hangingPunct="1">
      <a:defRPr sz="1300" kern="1200">
        <a:solidFill>
          <a:schemeClr val="tx1"/>
        </a:solidFill>
        <a:latin typeface="+mn-lt"/>
        <a:ea typeface="+mn-ea"/>
        <a:cs typeface="+mn-cs"/>
      </a:defRPr>
    </a:lvl4pPr>
    <a:lvl5pPr marL="1913473" algn="l" defTabSz="956737" rtl="0" eaLnBrk="1" latinLnBrk="0" hangingPunct="1">
      <a:defRPr sz="1300" kern="1200">
        <a:solidFill>
          <a:schemeClr val="tx1"/>
        </a:solidFill>
        <a:latin typeface="+mn-lt"/>
        <a:ea typeface="+mn-ea"/>
        <a:cs typeface="+mn-cs"/>
      </a:defRPr>
    </a:lvl5pPr>
    <a:lvl6pPr marL="2391842" algn="l" defTabSz="956737" rtl="0" eaLnBrk="1" latinLnBrk="0" hangingPunct="1">
      <a:defRPr sz="1300" kern="1200">
        <a:solidFill>
          <a:schemeClr val="tx1"/>
        </a:solidFill>
        <a:latin typeface="+mn-lt"/>
        <a:ea typeface="+mn-ea"/>
        <a:cs typeface="+mn-cs"/>
      </a:defRPr>
    </a:lvl6pPr>
    <a:lvl7pPr marL="2870210" algn="l" defTabSz="956737" rtl="0" eaLnBrk="1" latinLnBrk="0" hangingPunct="1">
      <a:defRPr sz="1300" kern="1200">
        <a:solidFill>
          <a:schemeClr val="tx1"/>
        </a:solidFill>
        <a:latin typeface="+mn-lt"/>
        <a:ea typeface="+mn-ea"/>
        <a:cs typeface="+mn-cs"/>
      </a:defRPr>
    </a:lvl7pPr>
    <a:lvl8pPr marL="3348579" algn="l" defTabSz="956737" rtl="0" eaLnBrk="1" latinLnBrk="0" hangingPunct="1">
      <a:defRPr sz="1300" kern="1200">
        <a:solidFill>
          <a:schemeClr val="tx1"/>
        </a:solidFill>
        <a:latin typeface="+mn-lt"/>
        <a:ea typeface="+mn-ea"/>
        <a:cs typeface="+mn-cs"/>
      </a:defRPr>
    </a:lvl8pPr>
    <a:lvl9pPr marL="3826947" algn="l" defTabSz="95673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56737" rtl="0" eaLnBrk="1" fontAlgn="auto" latinLnBrk="0" hangingPunct="1">
              <a:lnSpc>
                <a:spcPct val="100000"/>
              </a:lnSpc>
              <a:spcBef>
                <a:spcPts val="0"/>
              </a:spcBef>
              <a:spcAft>
                <a:spcPts val="0"/>
              </a:spcAft>
              <a:buClrTx/>
              <a:buSzTx/>
              <a:buFontTx/>
              <a:buNone/>
              <a:tabLst/>
              <a:defRPr/>
            </a:pPr>
            <a:r>
              <a:rPr lang="zh-CN" altLang="en-US" dirty="0" smtClean="0"/>
              <a:t>截至</a:t>
            </a:r>
            <a:r>
              <a:rPr lang="en-US" altLang="zh-CN" dirty="0" smtClean="0"/>
              <a:t>2017</a:t>
            </a:r>
            <a:r>
              <a:rPr lang="zh-CN" altLang="en-US" dirty="0" smtClean="0"/>
              <a:t>年</a:t>
            </a:r>
            <a:r>
              <a:rPr lang="en-US" altLang="zh-CN" dirty="0" smtClean="0"/>
              <a:t>12</a:t>
            </a:r>
            <a:r>
              <a:rPr lang="zh-CN" altLang="en-US" dirty="0" smtClean="0"/>
              <a:t>月份，中国大陆已有</a:t>
            </a:r>
            <a:r>
              <a:rPr lang="en-US" altLang="zh-CN" dirty="0" smtClean="0"/>
              <a:t>34</a:t>
            </a:r>
            <a:r>
              <a:rPr lang="zh-CN" altLang="en-US" dirty="0" smtClean="0"/>
              <a:t>个城市建成并投入运营城市轨道交通线路</a:t>
            </a:r>
            <a:r>
              <a:rPr lang="en-US" altLang="zh-CN" dirty="0" smtClean="0"/>
              <a:t>5021.7 km</a:t>
            </a:r>
            <a:r>
              <a:rPr lang="zh-CN" altLang="en-US" dirty="0" smtClean="0"/>
              <a:t>。城市轨道交通车辆在地面、隧道、高架上行驶时产生的振动和噪声对周围环境的影响日益显著。这成为限制城市轨道交通进一步发展的突出问题之一。弹性车轮在轮芯和轮箍之间安装橡胶元件，使其在三维方向上，能够很好的降低轮轨噪声与振动。</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4</a:t>
            </a:fld>
            <a:endParaRPr lang="zh-CN" altLang="en-US"/>
          </a:p>
        </p:txBody>
      </p:sp>
    </p:spTree>
    <p:extLst>
      <p:ext uri="{BB962C8B-B14F-4D97-AF65-F5344CB8AC3E}">
        <p14:creationId xmlns:p14="http://schemas.microsoft.com/office/powerpoint/2010/main" val="1365806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a:t>
            </a:r>
            <a:r>
              <a:rPr lang="en-US" altLang="zh-CN" dirty="0" smtClean="0"/>
              <a:t>2002</a:t>
            </a:r>
            <a:r>
              <a:rPr lang="zh-CN" altLang="en-US" dirty="0" smtClean="0"/>
              <a:t>年</a:t>
            </a:r>
            <a:r>
              <a:rPr lang="en-US" altLang="zh-CN" dirty="0" smtClean="0"/>
              <a:t>5</a:t>
            </a:r>
            <a:r>
              <a:rPr lang="zh-CN" altLang="en-US" smtClean="0"/>
              <a:t>月，戚墅堰机车车辆工艺研究所开始自主研发弹性车轮，其设计的弹性车轮已在国内各地轻轨列车上投入使用并取得良好效果。在弹性车轮被广泛应用的同时，众多学者也对弹性车轮的相关特性进行了研究。</a:t>
            </a:r>
          </a:p>
          <a:p>
            <a:endParaRPr lang="zh-CN" altLang="en-US"/>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14</a:t>
            </a:fld>
            <a:endParaRPr lang="zh-CN" altLang="en-US"/>
          </a:p>
        </p:txBody>
      </p:sp>
    </p:spTree>
    <p:extLst>
      <p:ext uri="{BB962C8B-B14F-4D97-AF65-F5344CB8AC3E}">
        <p14:creationId xmlns:p14="http://schemas.microsoft.com/office/powerpoint/2010/main" val="986224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由于前期受到多体动力学分析软件的限制，以及对弹性车轮本身结构研究的不够深入，传统的弹性车轮动力学模型仅将弹性车轮轮对分成两个轮箍与除去轮箍的车轴与轮芯，即相当于在轮箍与轮芯之间添加弹簧和阻尼组成的悬挂系统，仅考虑了径向和轴向刚度无法准确的模拟弹性车轮的动力学性能。弹性车轮轮箍相对于轮芯具有</a:t>
            </a:r>
            <a:r>
              <a:rPr lang="en-US" altLang="zh-CN" dirty="0" smtClean="0"/>
              <a:t>6</a:t>
            </a:r>
            <a:r>
              <a:rPr lang="zh-CN" altLang="en-US" dirty="0" smtClean="0"/>
              <a:t>个方向的刚度，对于弹性轮对除去将橡胶元件用刚度阻尼模拟外，还有车轴、轮芯以及</a:t>
            </a:r>
            <a:r>
              <a:rPr lang="en-US" altLang="zh-CN" dirty="0" smtClean="0"/>
              <a:t>2</a:t>
            </a:r>
            <a:r>
              <a:rPr lang="zh-CN" altLang="en-US" dirty="0" smtClean="0"/>
              <a:t>个完全独立的轮箍，每一个部件在动力学模型中都应当予以体现，本文提出弹性车轮</a:t>
            </a:r>
            <a:r>
              <a:rPr lang="en-US" altLang="zh-CN" dirty="0" smtClean="0"/>
              <a:t>6</a:t>
            </a:r>
            <a:r>
              <a:rPr lang="zh-CN" altLang="en-US" dirty="0" smtClean="0"/>
              <a:t>自由度复合模型，每个轮箍通过力元单独与轮芯连接。</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16</a:t>
            </a:fld>
            <a:endParaRPr lang="zh-CN" altLang="en-US"/>
          </a:p>
        </p:txBody>
      </p:sp>
    </p:spTree>
    <p:extLst>
      <p:ext uri="{BB962C8B-B14F-4D97-AF65-F5344CB8AC3E}">
        <p14:creationId xmlns:p14="http://schemas.microsoft.com/office/powerpoint/2010/main" val="112679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在进行车辆动力学性能计算时以</a:t>
            </a:r>
            <a:r>
              <a:rPr lang="zh-CN" altLang="zh-CN" dirty="0" smtClean="0">
                <a:latin typeface="微软雅黑" pitchFamily="34" charset="-122"/>
                <a:ea typeface="微软雅黑" pitchFamily="34" charset="-122"/>
              </a:rPr>
              <a:t>广州电力机车有限公司设计的</a:t>
            </a:r>
            <a:r>
              <a:rPr lang="zh-CN" altLang="en-US" dirty="0" smtClean="0">
                <a:latin typeface="微软雅黑" pitchFamily="34" charset="-122"/>
                <a:ea typeface="微软雅黑" pitchFamily="34" charset="-122"/>
              </a:rPr>
              <a:t>三模块</a:t>
            </a:r>
            <a:r>
              <a:rPr lang="en-US" altLang="zh-CN" dirty="0" smtClean="0">
                <a:latin typeface="微软雅黑" pitchFamily="34" charset="-122"/>
                <a:ea typeface="微软雅黑" pitchFamily="34" charset="-122"/>
              </a:rPr>
              <a:t>70%</a:t>
            </a:r>
            <a:r>
              <a:rPr lang="zh-CN" altLang="zh-CN" dirty="0" smtClean="0">
                <a:latin typeface="微软雅黑" pitchFamily="34" charset="-122"/>
                <a:ea typeface="微软雅黑" pitchFamily="34" charset="-122"/>
              </a:rPr>
              <a:t>低地板有轨电车为研究对象。</a:t>
            </a:r>
            <a:r>
              <a:rPr lang="zh-CN" altLang="en-US" dirty="0" smtClean="0">
                <a:latin typeface="微软雅黑" pitchFamily="34" charset="-122"/>
                <a:ea typeface="微软雅黑" pitchFamily="34" charset="-122"/>
              </a:rPr>
              <a:t> 广州电力机车有限公司设计的</a:t>
            </a:r>
            <a:r>
              <a:rPr lang="en-US" altLang="zh-CN" dirty="0" smtClean="0">
                <a:latin typeface="微软雅黑" pitchFamily="34" charset="-122"/>
                <a:ea typeface="微软雅黑" pitchFamily="34" charset="-122"/>
              </a:rPr>
              <a:t>70%</a:t>
            </a:r>
            <a:r>
              <a:rPr lang="zh-CN" altLang="en-US" dirty="0" smtClean="0">
                <a:latin typeface="微软雅黑" pitchFamily="34" charset="-122"/>
                <a:ea typeface="微软雅黑" pitchFamily="34" charset="-122"/>
              </a:rPr>
              <a:t>低地板有轨电车为研究对象，对弹性车轮对车辆动力学性能影响进行研究。该车辆采用“</a:t>
            </a:r>
            <a:r>
              <a:rPr lang="en-US" altLang="zh-CN" dirty="0" smtClean="0">
                <a:latin typeface="微软雅黑" pitchFamily="34" charset="-122"/>
                <a:ea typeface="微软雅黑" pitchFamily="34" charset="-122"/>
              </a:rPr>
              <a:t>M+T+M”</a:t>
            </a:r>
            <a:r>
              <a:rPr lang="zh-CN" altLang="en-US" dirty="0" smtClean="0">
                <a:latin typeface="微软雅黑" pitchFamily="34" charset="-122"/>
                <a:ea typeface="微软雅黑" pitchFamily="34" charset="-122"/>
              </a:rPr>
              <a:t>两动一拖的编组形式如图所示，两个车体模块之间使用转动铰、固定铰及自由铰铰接使其形成静定结构。</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17</a:t>
            </a:fld>
            <a:endParaRPr lang="zh-CN" altLang="en-US"/>
          </a:p>
        </p:txBody>
      </p:sp>
    </p:spTree>
    <p:extLst>
      <p:ext uri="{BB962C8B-B14F-4D97-AF65-F5344CB8AC3E}">
        <p14:creationId xmlns:p14="http://schemas.microsoft.com/office/powerpoint/2010/main" val="16846902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该车辆</a:t>
            </a:r>
            <a:r>
              <a:rPr lang="zh-CN" altLang="zh-CN" dirty="0" smtClean="0">
                <a:latin typeface="微软雅黑" pitchFamily="34" charset="-122"/>
                <a:ea typeface="微软雅黑" pitchFamily="34" charset="-122"/>
              </a:rPr>
              <a:t>两端车支承在动力转向架上</a:t>
            </a:r>
            <a:r>
              <a:rPr lang="zh-CN" altLang="en-US" dirty="0" smtClean="0"/>
              <a:t>动力转向架采用</a:t>
            </a:r>
            <a:r>
              <a:rPr lang="zh-CN" altLang="zh-CN" dirty="0" smtClean="0">
                <a:solidFill>
                  <a:srgbClr val="FF0000"/>
                </a:solidFill>
                <a:latin typeface="微软雅黑" pitchFamily="34" charset="-122"/>
                <a:ea typeface="微软雅黑" pitchFamily="34" charset="-122"/>
              </a:rPr>
              <a:t>轴箱外置式带摇枕结构</a:t>
            </a:r>
            <a:r>
              <a:rPr lang="zh-CN" altLang="en-US" dirty="0" smtClean="0">
                <a:solidFill>
                  <a:srgbClr val="FF0000"/>
                </a:solidFill>
                <a:latin typeface="微软雅黑" pitchFamily="34" charset="-122"/>
                <a:ea typeface="微软雅黑" pitchFamily="34" charset="-122"/>
              </a:rPr>
              <a:t>，非动力转向架采用</a:t>
            </a:r>
            <a:r>
              <a:rPr lang="zh-CN" altLang="zh-CN" dirty="0" smtClean="0">
                <a:solidFill>
                  <a:srgbClr val="FF0000"/>
                </a:solidFill>
                <a:latin typeface="微软雅黑" pitchFamily="34" charset="-122"/>
                <a:ea typeface="微软雅黑" pitchFamily="34" charset="-122"/>
              </a:rPr>
              <a:t>轴箱外置无摇枕结构</a:t>
            </a:r>
            <a:r>
              <a:rPr lang="zh-CN" altLang="en-US" dirty="0" smtClean="0">
                <a:solidFill>
                  <a:srgbClr val="FF0000"/>
                </a:solidFill>
                <a:latin typeface="微软雅黑" pitchFamily="34" charset="-122"/>
                <a:ea typeface="微软雅黑" pitchFamily="34" charset="-122"/>
              </a:rPr>
              <a:t>。</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18</a:t>
            </a:fld>
            <a:endParaRPr lang="zh-CN" altLang="en-US"/>
          </a:p>
        </p:txBody>
      </p:sp>
    </p:spTree>
    <p:extLst>
      <p:ext uri="{BB962C8B-B14F-4D97-AF65-F5344CB8AC3E}">
        <p14:creationId xmlns:p14="http://schemas.microsoft.com/office/powerpoint/2010/main" val="2730804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踏面采用</a:t>
            </a:r>
            <a:r>
              <a:rPr lang="zh-CN" altLang="en-US" dirty="0" smtClean="0">
                <a:latin typeface="微软雅黑" pitchFamily="34" charset="-122"/>
                <a:ea typeface="微软雅黑" pitchFamily="34" charset="-122"/>
              </a:rPr>
              <a:t>专为其设计的非标准踏面，轨道为</a:t>
            </a:r>
            <a:r>
              <a:rPr lang="en-US" altLang="zh-CN" dirty="0" smtClean="0">
                <a:latin typeface="微软雅黑" pitchFamily="34" charset="-122"/>
                <a:ea typeface="微软雅黑" pitchFamily="34" charset="-122"/>
              </a:rPr>
              <a:t>59R2</a:t>
            </a:r>
            <a:r>
              <a:rPr lang="zh-CN" altLang="en-US" dirty="0" smtClean="0">
                <a:latin typeface="微软雅黑" pitchFamily="34" charset="-122"/>
                <a:ea typeface="微软雅黑" pitchFamily="34" charset="-122"/>
              </a:rPr>
              <a:t>槽型轨。轮轨切向接触力通过</a:t>
            </a:r>
            <a:r>
              <a:rPr lang="en-US" altLang="zh-CN" dirty="0" err="1" smtClean="0">
                <a:latin typeface="微软雅黑" pitchFamily="34" charset="-122"/>
                <a:ea typeface="微软雅黑" pitchFamily="34" charset="-122"/>
              </a:rPr>
              <a:t>Kalker</a:t>
            </a:r>
            <a:r>
              <a:rPr lang="zh-CN" altLang="en-US" dirty="0" smtClean="0">
                <a:latin typeface="微软雅黑" pitchFamily="34" charset="-122"/>
                <a:ea typeface="微软雅黑" pitchFamily="34" charset="-122"/>
              </a:rPr>
              <a:t>简化理论</a:t>
            </a:r>
            <a:r>
              <a:rPr lang="en-US" altLang="zh-CN" dirty="0" smtClean="0">
                <a:latin typeface="微软雅黑" pitchFamily="34" charset="-122"/>
                <a:ea typeface="微软雅黑" pitchFamily="34" charset="-122"/>
              </a:rPr>
              <a:t>FASTSIM</a:t>
            </a:r>
            <a:r>
              <a:rPr lang="zh-CN" altLang="en-US" dirty="0" smtClean="0">
                <a:latin typeface="微软雅黑" pitchFamily="34" charset="-122"/>
                <a:ea typeface="微软雅黑" pitchFamily="34" charset="-122"/>
              </a:rPr>
              <a:t>算法进行计算。在</a:t>
            </a:r>
            <a:r>
              <a:rPr lang="en-US" altLang="zh-CN" dirty="0" err="1" smtClean="0">
                <a:latin typeface="微软雅黑" pitchFamily="34" charset="-122"/>
                <a:ea typeface="微软雅黑" pitchFamily="34" charset="-122"/>
              </a:rPr>
              <a:t>simpack</a:t>
            </a:r>
            <a:r>
              <a:rPr lang="zh-CN" altLang="en-US" dirty="0" smtClean="0">
                <a:latin typeface="微软雅黑" pitchFamily="34" charset="-122"/>
                <a:ea typeface="微软雅黑" pitchFamily="34" charset="-122"/>
              </a:rPr>
              <a:t>中建立整车动力学模型，验证弹性车轮复合动力学模型的合理性。</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19</a:t>
            </a:fld>
            <a:endParaRPr lang="zh-CN" altLang="en-US"/>
          </a:p>
        </p:txBody>
      </p:sp>
    </p:spTree>
    <p:extLst>
      <p:ext uri="{BB962C8B-B14F-4D97-AF65-F5344CB8AC3E}">
        <p14:creationId xmlns:p14="http://schemas.microsoft.com/office/powerpoint/2010/main" val="3778102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结果显示</a:t>
            </a:r>
            <a:r>
              <a:rPr lang="zh-CN" altLang="en-US" dirty="0" smtClean="0">
                <a:latin typeface="微软雅黑" pitchFamily="34" charset="-122"/>
                <a:ea typeface="微软雅黑" pitchFamily="34" charset="-122"/>
              </a:rPr>
              <a:t>车辆的左右车轮横动量、角速度有微小的差别，运动趋势相同，说明左右轮对已经解耦，仅通过弹性连接，具有独立的运动。</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20</a:t>
            </a:fld>
            <a:endParaRPr lang="zh-CN" altLang="en-US"/>
          </a:p>
        </p:txBody>
      </p:sp>
    </p:spTree>
    <p:extLst>
      <p:ext uri="{BB962C8B-B14F-4D97-AF65-F5344CB8AC3E}">
        <p14:creationId xmlns:p14="http://schemas.microsoft.com/office/powerpoint/2010/main" val="3550460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弹性车轮存在</a:t>
            </a:r>
            <a:r>
              <a:rPr lang="en-US" altLang="zh-CN" dirty="0" smtClean="0"/>
              <a:t>6</a:t>
            </a:r>
            <a:r>
              <a:rPr lang="zh-CN" altLang="en-US" dirty="0" smtClean="0"/>
              <a:t>个方向的刚度，会使整个转向架的悬挂系统变得柔软，对车辆动力学性能带来一定的影响。若弹性车轮参数与转向架悬挂参数匹配不当，不仅不能发挥弹性车轮本身的优势，可能会对车辆的本身的动力学性能造成一定的不良影响。本文采用一种基于代理模型及遗传算法的优化方法来研究弹性车轮等效刚度匹配关系。该方法主要分为两个部分，第一部分建代理模型</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21</a:t>
            </a:fld>
            <a:endParaRPr lang="zh-CN" altLang="en-US"/>
          </a:p>
        </p:txBody>
      </p:sp>
    </p:spTree>
    <p:extLst>
      <p:ext uri="{BB962C8B-B14F-4D97-AF65-F5344CB8AC3E}">
        <p14:creationId xmlns:p14="http://schemas.microsoft.com/office/powerpoint/2010/main" val="4045514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首先对悬挂参数进行取样，根据动力学计算程序得到样本点的响应值，利用样本点及响应值建立</a:t>
            </a:r>
            <a:r>
              <a:rPr lang="zh-CN" altLang="en-US" baseline="0" dirty="0" smtClean="0"/>
              <a:t> 车辆动力学代理模型，并对代理模型的精度进行验证。其中取样时采用</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22</a:t>
            </a:fld>
            <a:endParaRPr lang="zh-CN" altLang="en-US"/>
          </a:p>
        </p:txBody>
      </p:sp>
    </p:spTree>
    <p:extLst>
      <p:ext uri="{BB962C8B-B14F-4D97-AF65-F5344CB8AC3E}">
        <p14:creationId xmlns:p14="http://schemas.microsoft.com/office/powerpoint/2010/main" val="41804085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计算每一项动力学评价指标的误差指标的值，其中</a:t>
            </a:r>
            <a:r>
              <a:rPr lang="zh-CN" altLang="zh-CN" sz="1200" dirty="0" smtClean="0">
                <a:latin typeface="微软雅黑" pitchFamily="34" charset="-122"/>
                <a:ea typeface="微软雅黑" pitchFamily="34" charset="-122"/>
              </a:rPr>
              <a:t>可信度指标越大</a:t>
            </a:r>
            <a:r>
              <a:rPr lang="zh-CN" altLang="en-US" sz="1200" dirty="0" smtClean="0">
                <a:latin typeface="微软雅黑" pitchFamily="34" charset="-122"/>
                <a:ea typeface="微软雅黑" pitchFamily="34" charset="-122"/>
              </a:rPr>
              <a:t>约接近</a:t>
            </a:r>
            <a:r>
              <a:rPr lang="en-US" altLang="zh-CN" sz="1200" dirty="0" smtClean="0">
                <a:latin typeface="微软雅黑" pitchFamily="34" charset="-122"/>
                <a:ea typeface="微软雅黑" pitchFamily="34" charset="-122"/>
              </a:rPr>
              <a:t>1</a:t>
            </a:r>
            <a:r>
              <a:rPr lang="zh-CN" altLang="zh-CN" sz="1200" dirty="0" smtClean="0">
                <a:latin typeface="微软雅黑" pitchFamily="34" charset="-122"/>
                <a:ea typeface="微软雅黑" pitchFamily="34" charset="-122"/>
              </a:rPr>
              <a:t>近似模型越精确</a:t>
            </a:r>
            <a:r>
              <a:rPr lang="zh-CN" altLang="en-US" sz="1200" dirty="0" smtClean="0">
                <a:latin typeface="微软雅黑" pitchFamily="34" charset="-122"/>
                <a:ea typeface="微软雅黑" pitchFamily="34" charset="-122"/>
              </a:rPr>
              <a:t>，其他越小越精确故采用</a:t>
            </a:r>
            <a:r>
              <a:rPr lang="en-US" altLang="zh-CN" sz="1200" dirty="0" smtClean="0">
                <a:latin typeface="微软雅黑" pitchFamily="34" charset="-122"/>
                <a:ea typeface="微软雅黑" pitchFamily="34" charset="-122"/>
              </a:rPr>
              <a:t>1-r2</a:t>
            </a:r>
          </a:p>
          <a:p>
            <a:r>
              <a:rPr lang="zh-CN" altLang="en-US" sz="1200" dirty="0" smtClean="0">
                <a:latin typeface="微软雅黑" pitchFamily="34" charset="-122"/>
                <a:ea typeface="微软雅黑" pitchFamily="34" charset="-122"/>
              </a:rPr>
              <a:t>与其他指标求和，值越小代理模型约精确。</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23</a:t>
            </a:fld>
            <a:endParaRPr lang="zh-CN" altLang="en-US"/>
          </a:p>
        </p:txBody>
      </p:sp>
    </p:spTree>
    <p:extLst>
      <p:ext uri="{BB962C8B-B14F-4D97-AF65-F5344CB8AC3E}">
        <p14:creationId xmlns:p14="http://schemas.microsoft.com/office/powerpoint/2010/main" val="1980790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论文使用</a:t>
            </a:r>
            <a:r>
              <a:rPr lang="en-US" altLang="zh-CN" dirty="0" smtClean="0"/>
              <a:t>NSGA-II</a:t>
            </a:r>
            <a:r>
              <a:rPr lang="zh-CN" altLang="en-US" dirty="0" smtClean="0"/>
              <a:t>遗传算法对车辆动力学性能进行优化，结果显示轮轨横向力降低了</a:t>
            </a:r>
            <a:r>
              <a:rPr lang="en-US" altLang="zh-CN" dirty="0" smtClean="0"/>
              <a:t>700</a:t>
            </a:r>
            <a:r>
              <a:rPr lang="zh-CN" altLang="en-US" dirty="0" smtClean="0"/>
              <a:t>余牛轮轴横向力降低了</a:t>
            </a:r>
            <a:r>
              <a:rPr lang="en-US" altLang="zh-CN" dirty="0" smtClean="0"/>
              <a:t>500</a:t>
            </a:r>
            <a:r>
              <a:rPr lang="zh-CN" altLang="en-US" dirty="0" smtClean="0"/>
              <a:t>余牛。该方法的最大有点能够极大缩短计算时间，减小人工参与度。基于上述参数计算使用弹性车轮车辆的动力学性能。</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24</a:t>
            </a:fld>
            <a:endParaRPr lang="zh-CN" altLang="en-US"/>
          </a:p>
        </p:txBody>
      </p:sp>
    </p:spTree>
    <p:extLst>
      <p:ext uri="{BB962C8B-B14F-4D97-AF65-F5344CB8AC3E}">
        <p14:creationId xmlns:p14="http://schemas.microsoft.com/office/powerpoint/2010/main" val="22156737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smtClean="0"/>
              <a:t>弹性车轮的应用过程的出现过一些问题，例如</a:t>
            </a:r>
            <a:r>
              <a:rPr lang="en-US" altLang="zh-CN" dirty="0" smtClean="0"/>
              <a:t>1998</a:t>
            </a:r>
            <a:r>
              <a:rPr lang="zh-CN" altLang="en-US" dirty="0" smtClean="0"/>
              <a:t>年由慕尼黑开往汉堡的</a:t>
            </a:r>
            <a:r>
              <a:rPr lang="en-US" altLang="zh-CN" dirty="0" smtClean="0"/>
              <a:t>ICE</a:t>
            </a:r>
            <a:r>
              <a:rPr lang="zh-CN" altLang="en-US" dirty="0" smtClean="0"/>
              <a:t>列车，由于轮箍内表面产生裂纹而破损断裂致使车辆脱轨，造成</a:t>
            </a:r>
            <a:r>
              <a:rPr lang="en-US" altLang="zh-CN" dirty="0" smtClean="0"/>
              <a:t>101</a:t>
            </a:r>
            <a:r>
              <a:rPr lang="zh-CN" altLang="en-US" dirty="0" smtClean="0"/>
              <a:t>位乘客死亡的惨剧。事故发生的主要原因是未能对车轮定期进行超声检测及探伤，是完全可以避免的。不能应将弹性车轮全盘否定，认为其不适用于轨车辆。应对弹性车轮进行更深入的研究，使其成为一种安全有效地轨道交通车辆车轮形式。</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5</a:t>
            </a:fld>
            <a:endParaRPr lang="zh-CN" altLang="en-US"/>
          </a:p>
        </p:txBody>
      </p:sp>
    </p:spTree>
    <p:extLst>
      <p:ext uri="{BB962C8B-B14F-4D97-AF65-F5344CB8AC3E}">
        <p14:creationId xmlns:p14="http://schemas.microsoft.com/office/powerpoint/2010/main" val="1167498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与刚性车轮车辆分析结果相比，基于复合模型的弹性车轮车辆非线性临界速度低约</a:t>
            </a:r>
            <a:r>
              <a:rPr lang="en-US" altLang="zh-CN" dirty="0" smtClean="0"/>
              <a:t>7.1</a:t>
            </a:r>
            <a:r>
              <a:rPr lang="zh-CN" altLang="en-US" dirty="0" smtClean="0"/>
              <a:t>％，主要是由于弹性车轮的使用降低了悬挂系统的刚度，使得车辆的临界速度有所降低。</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26</a:t>
            </a:fld>
            <a:endParaRPr lang="zh-CN" altLang="en-US"/>
          </a:p>
        </p:txBody>
      </p:sp>
    </p:spTree>
    <p:extLst>
      <p:ext uri="{BB962C8B-B14F-4D97-AF65-F5344CB8AC3E}">
        <p14:creationId xmlns:p14="http://schemas.microsoft.com/office/powerpoint/2010/main" val="1265526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车辆的横向、垂向平稳性要优于采用刚性车轮的车辆；</a:t>
            </a:r>
          </a:p>
          <a:p>
            <a:r>
              <a:rPr lang="zh-CN" altLang="en-US" dirty="0" smtClean="0"/>
              <a:t>传统模型得到的不同速度下车辆横向平稳性、垂向平稳性优于基于复合模型和采用整体刚性车轮车辆的。</a:t>
            </a:r>
          </a:p>
          <a:p>
            <a:r>
              <a:rPr lang="zh-CN" altLang="zh-CN" sz="1200" kern="1200" dirty="0" smtClean="0">
                <a:solidFill>
                  <a:schemeClr val="tx1"/>
                </a:solidFill>
                <a:effectLst/>
                <a:latin typeface="+mn-lt"/>
                <a:ea typeface="+mn-ea"/>
                <a:cs typeface="+mn-cs"/>
              </a:rPr>
              <a:t>因为在传统模型中未考虑扭转刚度和偏转刚度的缘故</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27</a:t>
            </a:fld>
            <a:endParaRPr lang="zh-CN" altLang="en-US"/>
          </a:p>
        </p:txBody>
      </p:sp>
    </p:spTree>
    <p:extLst>
      <p:ext uri="{BB962C8B-B14F-4D97-AF65-F5344CB8AC3E}">
        <p14:creationId xmlns:p14="http://schemas.microsoft.com/office/powerpoint/2010/main" val="1704577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随着车速的增大轮轨横向力的降低比率逐渐增大，最高约为</a:t>
            </a:r>
            <a:r>
              <a:rPr lang="en-US" altLang="zh-CN" dirty="0" smtClean="0"/>
              <a:t>9.6%</a:t>
            </a:r>
            <a:r>
              <a:rPr lang="zh-CN" altLang="en-US" dirty="0" smtClean="0"/>
              <a:t>；轮轴横向力最高降低比率约为</a:t>
            </a:r>
            <a:r>
              <a:rPr lang="en-US" altLang="zh-CN" dirty="0" smtClean="0"/>
              <a:t>25%</a:t>
            </a:r>
            <a:r>
              <a:rPr lang="zh-CN" altLang="en-US" dirty="0" smtClean="0"/>
              <a:t>；弹性车轮的等效刚度渡车辆的动力学性能产生了一定的影响，前面研究发现，弹性车轮等效刚度变化范围较大，下面将对弹性车轮等效刚度的变化对车辆的动力学性能的影响进行研究。</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28</a:t>
            </a:fld>
            <a:endParaRPr lang="zh-CN" altLang="en-US"/>
          </a:p>
        </p:txBody>
      </p:sp>
    </p:spTree>
    <p:extLst>
      <p:ext uri="{BB962C8B-B14F-4D97-AF65-F5344CB8AC3E}">
        <p14:creationId xmlns:p14="http://schemas.microsoft.com/office/powerpoint/2010/main" val="3211570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在刚性车轮纵向振动方面，罗世辉、姚远、马卫华等做了大量的研究，结果</a:t>
            </a:r>
            <a:r>
              <a:rPr lang="zh-CN" altLang="en-US" baseline="0" dirty="0" smtClean="0"/>
              <a:t>纵向黏滑振动会带来车轮踏面严重剥离，车体强烈颤振，以及可会引起轨道波磨及车轮多边形。那么弹性车轮 是否存在黏滑振动，又应如何控制，本章将进行研究。</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30</a:t>
            </a:fld>
            <a:endParaRPr lang="zh-CN" altLang="en-US"/>
          </a:p>
        </p:txBody>
      </p:sp>
    </p:spTree>
    <p:extLst>
      <p:ext uri="{BB962C8B-B14F-4D97-AF65-F5344CB8AC3E}">
        <p14:creationId xmlns:p14="http://schemas.microsoft.com/office/powerpoint/2010/main" val="7943390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当发生黏滑振动时，轮轨间的相对滑动速度较大</a:t>
            </a:r>
            <a:r>
              <a:rPr lang="en-US" altLang="zh-CN" dirty="0" smtClean="0"/>
              <a:t>,</a:t>
            </a:r>
            <a:r>
              <a:rPr lang="zh-CN" altLang="en-US" sz="1200" dirty="0" smtClean="0">
                <a:latin typeface="微软雅黑" pitchFamily="34" charset="-122"/>
                <a:ea typeface="微软雅黑" pitchFamily="34" charset="-122"/>
              </a:rPr>
              <a:t>轮轨接触斑温度升高，轮轨黏着系数会随着温度升高而降低，这称之为黏着曲线的负斜率特性。</a:t>
            </a:r>
            <a:r>
              <a:rPr lang="en-US" altLang="zh-CN" sz="1200" dirty="0" err="1" smtClean="0">
                <a:latin typeface="微软雅黑" pitchFamily="34" charset="-122"/>
                <a:ea typeface="微软雅黑" pitchFamily="34" charset="-122"/>
              </a:rPr>
              <a:t>Kaller</a:t>
            </a:r>
            <a:r>
              <a:rPr lang="zh-CN" altLang="en-US" sz="1200" dirty="0" smtClean="0">
                <a:latin typeface="微软雅黑" pitchFamily="34" charset="-122"/>
                <a:ea typeface="微软雅黑" pitchFamily="34" charset="-122"/>
              </a:rPr>
              <a:t>的简化理论</a:t>
            </a:r>
            <a:r>
              <a:rPr lang="en-US" altLang="zh-CN" sz="1200" dirty="0" err="1" smtClean="0">
                <a:latin typeface="微软雅黑" pitchFamily="34" charset="-122"/>
                <a:ea typeface="微软雅黑" pitchFamily="34" charset="-122"/>
              </a:rPr>
              <a:t>Kalker</a:t>
            </a:r>
            <a:r>
              <a:rPr lang="zh-CN" altLang="en-US" sz="1200" dirty="0" smtClean="0">
                <a:latin typeface="微软雅黑" pitchFamily="34" charset="-122"/>
                <a:ea typeface="微软雅黑" pitchFamily="34" charset="-122"/>
              </a:rPr>
              <a:t>简化理论（</a:t>
            </a:r>
            <a:r>
              <a:rPr lang="en-US" altLang="zh-CN" sz="1200" dirty="0" err="1" smtClean="0">
                <a:latin typeface="微软雅黑" pitchFamily="34" charset="-122"/>
                <a:ea typeface="微软雅黑" pitchFamily="34" charset="-122"/>
              </a:rPr>
              <a:t>Fastsim</a:t>
            </a:r>
            <a:r>
              <a:rPr lang="zh-CN" altLang="en-US" sz="1200" dirty="0" smtClean="0">
                <a:latin typeface="微软雅黑" pitchFamily="34" charset="-122"/>
                <a:ea typeface="微软雅黑" pitchFamily="34" charset="-122"/>
              </a:rPr>
              <a:t>算法）认为在蠕滑率升高到一定数值时，黏着系数不再变化，无法考虑农作曲线的负斜率特性。本证采用 </a:t>
            </a:r>
            <a:r>
              <a:rPr lang="en-US" altLang="zh-CN" sz="1200" dirty="0" smtClean="0">
                <a:latin typeface="微软雅黑" pitchFamily="34" charset="-122"/>
                <a:ea typeface="微软雅黑" pitchFamily="34" charset="-122"/>
              </a:rPr>
              <a:t>Polach</a:t>
            </a:r>
            <a:r>
              <a:rPr lang="zh-CN" altLang="en-US" sz="1200" dirty="0" smtClean="0">
                <a:latin typeface="微软雅黑" pitchFamily="34" charset="-122"/>
                <a:ea typeface="微软雅黑" pitchFamily="34" charset="-122"/>
              </a:rPr>
              <a:t>轮轨蠕滑理论，这一理论能够很好的模拟黏着曲线的负斜率特性，在计算黏着系数时考虑了不同滑动速度的影响。</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31</a:t>
            </a:fld>
            <a:endParaRPr lang="zh-CN" altLang="en-US"/>
          </a:p>
        </p:txBody>
      </p:sp>
    </p:spTree>
    <p:extLst>
      <p:ext uri="{BB962C8B-B14F-4D97-AF65-F5344CB8AC3E}">
        <p14:creationId xmlns:p14="http://schemas.microsoft.com/office/powerpoint/2010/main" val="7943390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根据车辆的实际运行确定以下三种计算工况，在低速起动时，低黏着高速运行工况，黏滑曲线的负斜率特性并不十分明显，计算时使用</a:t>
            </a:r>
            <a:r>
              <a:rPr lang="en-US" altLang="zh-CN" dirty="0" err="1"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Fastsim</a:t>
            </a:r>
            <a:r>
              <a:rPr lang="zh-CN" altLang="en-US" dirty="0"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算法。高速考虑黏滑曲线负斜率特性工况时通过突然增大牵引力矩时车轮空转，进入滑动状态。计算时采用</a:t>
            </a:r>
            <a:r>
              <a:rPr lang="en-US" altLang="zh-CN" dirty="0" err="1" smtClean="0">
                <a:solidFill>
                  <a:prstClr val="black">
                    <a:lumMod val="95000"/>
                    <a:lumOff val="5000"/>
                  </a:prstClr>
                </a:solidFill>
                <a:latin typeface="Arial" panose="020B0604020202020204" pitchFamily="34" charset="0"/>
                <a:ea typeface="微软雅黑" panose="020B0503020204020204" pitchFamily="34" charset="-122"/>
              </a:rPr>
              <a:t>Polach</a:t>
            </a:r>
            <a:r>
              <a:rPr lang="zh-CN" altLang="en-US" dirty="0" smtClean="0">
                <a:solidFill>
                  <a:prstClr val="black">
                    <a:lumMod val="95000"/>
                    <a:lumOff val="5000"/>
                  </a:prstClr>
                </a:solidFill>
                <a:latin typeface="Arial" panose="020B0604020202020204" pitchFamily="34" charset="0"/>
                <a:ea typeface="微软雅黑" panose="020B0503020204020204" pitchFamily="34" charset="-122"/>
              </a:rPr>
              <a:t>轮轨接触理论。</a:t>
            </a:r>
            <a:r>
              <a:rPr lang="zh-CN" altLang="en-US" dirty="0"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 在研究惰行工况时由于蠕滑较小，采用</a:t>
            </a:r>
            <a:r>
              <a:rPr lang="en-US" altLang="zh-CN" dirty="0" err="1"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Fastsim</a:t>
            </a:r>
            <a:r>
              <a:rPr lang="zh-CN" altLang="en-US" dirty="0"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算法计算所有计算工况均是在直线上运行，轨道激励采用美国五级谱。</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32</a:t>
            </a:fld>
            <a:endParaRPr lang="zh-CN" altLang="en-US"/>
          </a:p>
        </p:txBody>
      </p:sp>
    </p:spTree>
    <p:extLst>
      <p:ext uri="{BB962C8B-B14F-4D97-AF65-F5344CB8AC3E}">
        <p14:creationId xmlns:p14="http://schemas.microsoft.com/office/powerpoint/2010/main" val="7943390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在低速驱动工况时，随着速度增加纵向蠕化率的波动变大，</a:t>
            </a:r>
            <a:r>
              <a:rPr lang="zh-CN" altLang="en-US" sz="1200" dirty="0" smtClean="0">
                <a:latin typeface="微软雅黑" pitchFamily="34" charset="-122"/>
                <a:ea typeface="微软雅黑" pitchFamily="34" charset="-122"/>
              </a:rPr>
              <a:t> 两红线之间部分为一个黏着</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滑动</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再黏着过程，其中部分时间黏着利用系数到达</a:t>
            </a:r>
            <a:r>
              <a:rPr lang="en-US" altLang="zh-CN" sz="1200" dirty="0" smtClean="0">
                <a:latin typeface="微软雅黑" pitchFamily="34" charset="-122"/>
                <a:ea typeface="微软雅黑" pitchFamily="34" charset="-122"/>
              </a:rPr>
              <a:t>0.3</a:t>
            </a:r>
            <a:r>
              <a:rPr lang="zh-CN" altLang="en-US" sz="1200" dirty="0" smtClean="0">
                <a:latin typeface="微软雅黑" pitchFamily="34" charset="-122"/>
                <a:ea typeface="微软雅黑" pitchFamily="34" charset="-122"/>
              </a:rPr>
              <a:t>，车轮进入滑动状态。</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驱动过程中弹性车轮的蠕滑率大于刚性车轮，但其蠕滑率变化趋势基本相同。</a:t>
            </a:r>
            <a:endParaRPr lang="en-US" altLang="zh-CN" sz="1200" dirty="0" smtClean="0">
              <a:latin typeface="微软雅黑" pitchFamily="34" charset="-122"/>
              <a:ea typeface="微软雅黑" pitchFamily="34"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latin typeface="微软雅黑" pitchFamily="34" charset="-122"/>
                <a:ea typeface="微软雅黑" pitchFamily="34" charset="-122"/>
              </a:rPr>
              <a:t>当黏着系数为</a:t>
            </a:r>
            <a:r>
              <a:rPr lang="en-US" altLang="zh-CN" sz="1200" dirty="0" smtClean="0">
                <a:latin typeface="微软雅黑" pitchFamily="34" charset="-122"/>
                <a:ea typeface="微软雅黑" pitchFamily="34" charset="-122"/>
              </a:rPr>
              <a:t>0.4</a:t>
            </a:r>
            <a:r>
              <a:rPr lang="zh-CN" altLang="en-US" sz="1200" dirty="0" smtClean="0">
                <a:latin typeface="微软雅黑" pitchFamily="34" charset="-122"/>
                <a:ea typeface="微软雅黑" pitchFamily="34" charset="-122"/>
              </a:rPr>
              <a:t>时，驱动力低于黏着极限较多，在起动过程中蠕滑率波动不明显，且其蠕滑率远低于黏着系数为</a:t>
            </a:r>
            <a:r>
              <a:rPr lang="en-US" altLang="zh-CN" sz="1200" dirty="0" smtClean="0">
                <a:latin typeface="微软雅黑" pitchFamily="34" charset="-122"/>
                <a:ea typeface="微软雅黑" pitchFamily="34" charset="-122"/>
              </a:rPr>
              <a:t>0.3</a:t>
            </a:r>
            <a:r>
              <a:rPr lang="zh-CN" altLang="en-US" sz="1200" dirty="0" smtClean="0">
                <a:latin typeface="微软雅黑" pitchFamily="34" charset="-122"/>
                <a:ea typeface="微软雅黑" pitchFamily="34" charset="-122"/>
              </a:rPr>
              <a:t>时。</a:t>
            </a:r>
            <a:endParaRPr lang="en-US" altLang="zh-CN" sz="1200" dirty="0" smtClean="0">
              <a:latin typeface="微软雅黑" pitchFamily="34" charset="-122"/>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33</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黏着高速运行工况，当速度为</a:t>
            </a:r>
            <a:r>
              <a:rPr lang="en-US" altLang="zh-CN" dirty="0" smtClean="0"/>
              <a:t>60 km/h</a:t>
            </a:r>
            <a:r>
              <a:rPr lang="zh-CN" altLang="en-US" sz="1200" dirty="0" smtClean="0">
                <a:latin typeface="微软雅黑" pitchFamily="34" charset="-122"/>
                <a:ea typeface="微软雅黑" pitchFamily="34" charset="-122"/>
              </a:rPr>
              <a:t> 在运行过程中弹性车轮的蠕滑率大于刚性车轮，黏着利用系数的波动大于刚性车轮，在该速度下弹性车轮、刚性车轮振动无本质区别。当速度提高到</a:t>
            </a:r>
            <a:r>
              <a:rPr lang="en-US" altLang="zh-CN" sz="1200" dirty="0" smtClean="0">
                <a:latin typeface="微软雅黑" pitchFamily="34" charset="-122"/>
                <a:ea typeface="微软雅黑" pitchFamily="34" charset="-122"/>
              </a:rPr>
              <a:t>80 km/h</a:t>
            </a:r>
            <a:r>
              <a:rPr lang="zh-CN" altLang="en-US" sz="1200" dirty="0" smtClean="0">
                <a:latin typeface="微软雅黑" pitchFamily="34" charset="-122"/>
                <a:ea typeface="微软雅黑" pitchFamily="34" charset="-122"/>
              </a:rPr>
              <a:t>从蠕滑率及黏着利用系数分析可知，该振动为接触区域内黏着</a:t>
            </a:r>
            <a:r>
              <a:rPr lang="en-US" altLang="zh-CN" sz="1200" dirty="0" smtClean="0">
                <a:latin typeface="微软雅黑" pitchFamily="34" charset="-122"/>
                <a:ea typeface="微软雅黑" pitchFamily="34" charset="-122"/>
              </a:rPr>
              <a:t>-</a:t>
            </a:r>
            <a:r>
              <a:rPr lang="zh-CN" altLang="en-US" sz="1200" dirty="0" smtClean="0">
                <a:latin typeface="微软雅黑" pitchFamily="34" charset="-122"/>
                <a:ea typeface="微软雅黑" pitchFamily="34" charset="-122"/>
              </a:rPr>
              <a:t>滑动往复循环的过程，在该过程弹性车轮出现黏滑自激振动。刚性车轮则不存在这一现象，弹性车轮一旦被激起黏滑振动，其蠕滑率为刚性车轮的近</a:t>
            </a: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倍。</a:t>
            </a:r>
          </a:p>
          <a:p>
            <a:endParaRPr lang="en-US" altLang="zh-CN" sz="1200" dirty="0" smtClean="0">
              <a:latin typeface="微软雅黑" pitchFamily="34" charset="-122"/>
              <a:ea typeface="微软雅黑" pitchFamily="34" charset="-122"/>
            </a:endParaRPr>
          </a:p>
          <a:p>
            <a:endParaRPr lang="en-US" altLang="zh-CN" dirty="0" smtClean="0"/>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34</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研究不同工况的黏滑振动情况，</a:t>
            </a:r>
            <a:r>
              <a:rPr lang="zh-CN" altLang="en-US" sz="1200" dirty="0" smtClean="0">
                <a:latin typeface="微软雅黑" pitchFamily="34" charset="-122"/>
                <a:ea typeface="微软雅黑" pitchFamily="34" charset="-122"/>
              </a:rPr>
              <a:t>轨道不平顺是黏滑振动形成的重要因素，</a:t>
            </a:r>
            <a:r>
              <a:rPr lang="zh-CN" altLang="zh-CN" sz="1200" dirty="0" smtClean="0">
                <a:latin typeface="微软雅黑" pitchFamily="34" charset="-122"/>
                <a:ea typeface="微软雅黑" pitchFamily="34" charset="-122"/>
              </a:rPr>
              <a:t>随着线路条件变优，弹性车轮纵向振动得到缓解。</a:t>
            </a:r>
            <a:r>
              <a:rPr lang="zh-CN" altLang="en-US" sz="1200" dirty="0" smtClean="0">
                <a:latin typeface="微软雅黑" pitchFamily="34" charset="-122"/>
                <a:ea typeface="微软雅黑" pitchFamily="34" charset="-122"/>
              </a:rPr>
              <a:t> 黏着系数越小车轮的滑动量越大，说明轨道污染越严重，轮轨黏着系数越小，弹性车轮的黏滑振动越剧烈，在实际的运行工况下应当保证轨道的洁净程度。</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latin typeface="微软雅黑" pitchFamily="34" charset="-122"/>
              <a:ea typeface="微软雅黑" pitchFamily="34" charset="-122"/>
            </a:endParaRPr>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35</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smtClean="0"/>
              <a:t>研究表明</a:t>
            </a: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电机吊杆刚度、</a:t>
            </a:r>
            <a:r>
              <a:rPr lang="zh-CN" altLang="en-US" sz="1200" dirty="0" smtClean="0">
                <a:latin typeface="微软雅黑" pitchFamily="34" charset="-122"/>
                <a:ea typeface="微软雅黑" pitchFamily="34" charset="-122"/>
                <a:cs typeface="Times New Roman" pitchFamily="18" charset="0"/>
              </a:rPr>
              <a:t>弹性车轮径向刚度、弹性车轮扭转刚度、一系纵向定位刚度是影响弹性车轮纵向振动的主要因素。</a:t>
            </a:r>
            <a:r>
              <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    </a:t>
            </a:r>
            <a:endParaRPr kumimoji="0" lang="zh-CN" altLang="en-US" sz="12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r>
              <a:rPr lang="zh-CN" altLang="en-US" dirty="0" smtClean="0"/>
              <a:t>黏滑振动的幅值随着电机吊杆刚度及一系纵向刚度的增加而增加。弹性车轮径向刚度、扭转刚度数值越大，弹性车轮黏滑振动幅值越小。</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36</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由于弹性车轮使用橡胶件应力</a:t>
            </a:r>
            <a:r>
              <a:rPr lang="en-US" altLang="zh-CN" dirty="0" smtClean="0"/>
              <a:t>-</a:t>
            </a:r>
            <a:r>
              <a:rPr lang="zh-CN" altLang="en-US" dirty="0" smtClean="0"/>
              <a:t>应变关系具有明显的非线性特征，给弹性车轮的性能分析带来了诸多不便，相关的研究成果也比较有限。但这些成果对弹性车轮投入实际应用的指导作用是远远不够的。在国内大规模生产和运用弹性车轮之前，深入研究弹性车轮动力学特性、等效刚度与转向架悬挂参数的最佳匹配关系、纵向振动机理和轮轨磨耗规律是十分重要的。</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6</a:t>
            </a:fld>
            <a:endParaRPr lang="zh-CN" altLang="en-US"/>
          </a:p>
        </p:txBody>
      </p:sp>
    </p:spTree>
    <p:extLst>
      <p:ext uri="{BB962C8B-B14F-4D97-AF65-F5344CB8AC3E}">
        <p14:creationId xmlns:p14="http://schemas.microsoft.com/office/powerpoint/2010/main" val="669066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1" dirty="0" smtClean="0">
                <a:solidFill>
                  <a:srgbClr val="0053A3"/>
                </a:solidFill>
                <a:latin typeface="微软雅黑" panose="020B0503020204020204" pitchFamily="34" charset="-122"/>
                <a:ea typeface="微软雅黑" panose="020B0503020204020204" pitchFamily="34" charset="-122"/>
              </a:rPr>
              <a:t>高速考虑黏滑曲线负斜率特性工况时采用突然增加驱动力使其进入空转状态。</a:t>
            </a:r>
            <a:r>
              <a:rPr lang="zh-CN" altLang="zh-CN" sz="1200" kern="1200" dirty="0" smtClean="0">
                <a:solidFill>
                  <a:schemeClr val="tx1"/>
                </a:solidFill>
                <a:effectLst/>
                <a:latin typeface="+mn-lt"/>
                <a:ea typeface="+mn-ea"/>
                <a:cs typeface="+mn-cs"/>
              </a:rPr>
              <a:t>初始情况下驱动力矩为</a:t>
            </a:r>
            <a:r>
              <a:rPr lang="en-US" altLang="zh-CN" sz="1200" kern="1200" dirty="0" smtClean="0">
                <a:solidFill>
                  <a:schemeClr val="tx1"/>
                </a:solidFill>
                <a:effectLst/>
                <a:latin typeface="+mn-lt"/>
                <a:ea typeface="+mn-ea"/>
                <a:cs typeface="+mn-cs"/>
              </a:rPr>
              <a:t>12 </a:t>
            </a:r>
            <a:r>
              <a:rPr lang="en-US" altLang="zh-CN" sz="1200" kern="1200" dirty="0" err="1" smtClean="0">
                <a:solidFill>
                  <a:schemeClr val="tx1"/>
                </a:solidFill>
                <a:effectLst/>
                <a:latin typeface="+mn-lt"/>
                <a:ea typeface="+mn-ea"/>
                <a:cs typeface="+mn-cs"/>
              </a:rPr>
              <a:t>kN.m</a:t>
            </a:r>
            <a:r>
              <a:rPr lang="zh-CN" altLang="zh-CN" sz="1200" kern="1200" dirty="0" smtClean="0">
                <a:solidFill>
                  <a:schemeClr val="tx1"/>
                </a:solidFill>
                <a:effectLst/>
                <a:latin typeface="+mn-lt"/>
                <a:ea typeface="+mn-ea"/>
                <a:cs typeface="+mn-cs"/>
              </a:rPr>
              <a:t>，该力矩小于黏着极限，</a:t>
            </a:r>
            <a:r>
              <a:rPr lang="en-US" altLang="zh-CN" sz="1200" kern="1200" dirty="0" smtClean="0">
                <a:solidFill>
                  <a:schemeClr val="tx1"/>
                </a:solidFill>
                <a:effectLst/>
                <a:latin typeface="+mn-lt"/>
                <a:ea typeface="+mn-ea"/>
                <a:cs typeface="+mn-cs"/>
              </a:rPr>
              <a:t>11s</a:t>
            </a:r>
            <a:r>
              <a:rPr lang="zh-CN" altLang="zh-CN" sz="1200" kern="1200" dirty="0" smtClean="0">
                <a:solidFill>
                  <a:schemeClr val="tx1"/>
                </a:solidFill>
                <a:effectLst/>
                <a:latin typeface="+mn-lt"/>
                <a:ea typeface="+mn-ea"/>
                <a:cs typeface="+mn-cs"/>
              </a:rPr>
              <a:t>时在</a:t>
            </a:r>
            <a:r>
              <a:rPr lang="en-US" altLang="zh-CN" sz="1200" kern="1200" dirty="0" smtClean="0">
                <a:solidFill>
                  <a:schemeClr val="tx1"/>
                </a:solidFill>
                <a:effectLst/>
                <a:latin typeface="+mn-lt"/>
                <a:ea typeface="+mn-ea"/>
                <a:cs typeface="+mn-cs"/>
              </a:rPr>
              <a:t>0.01s</a:t>
            </a:r>
            <a:r>
              <a:rPr lang="zh-CN" altLang="zh-CN" sz="1200" kern="1200" dirty="0" smtClean="0">
                <a:solidFill>
                  <a:schemeClr val="tx1"/>
                </a:solidFill>
                <a:effectLst/>
                <a:latin typeface="+mn-lt"/>
                <a:ea typeface="+mn-ea"/>
                <a:cs typeface="+mn-cs"/>
              </a:rPr>
              <a:t>内增加到</a:t>
            </a:r>
            <a:r>
              <a:rPr lang="en-US" altLang="zh-CN" sz="1200" kern="1200" dirty="0" smtClean="0">
                <a:solidFill>
                  <a:schemeClr val="tx1"/>
                </a:solidFill>
                <a:effectLst/>
                <a:latin typeface="+mn-lt"/>
                <a:ea typeface="+mn-ea"/>
                <a:cs typeface="+mn-cs"/>
              </a:rPr>
              <a:t>16kN.m,</a:t>
            </a:r>
            <a:r>
              <a:rPr lang="zh-CN" altLang="zh-CN" sz="1200" kern="1200" dirty="0" smtClean="0">
                <a:solidFill>
                  <a:schemeClr val="tx1"/>
                </a:solidFill>
                <a:effectLst/>
                <a:latin typeface="+mn-lt"/>
                <a:ea typeface="+mn-ea"/>
                <a:cs typeface="+mn-cs"/>
              </a:rPr>
              <a:t>该力矩大于黏着极限，使车轮产生空转，保持</a:t>
            </a:r>
            <a:r>
              <a:rPr lang="en-US" altLang="zh-CN" sz="1200" kern="1200" dirty="0" smtClean="0">
                <a:solidFill>
                  <a:schemeClr val="tx1"/>
                </a:solidFill>
                <a:effectLst/>
                <a:latin typeface="+mn-lt"/>
                <a:ea typeface="+mn-ea"/>
                <a:cs typeface="+mn-cs"/>
              </a:rPr>
              <a:t>0.3s</a:t>
            </a:r>
            <a:r>
              <a:rPr lang="zh-CN" altLang="zh-CN" sz="1200" kern="1200" dirty="0" smtClean="0">
                <a:solidFill>
                  <a:schemeClr val="tx1"/>
                </a:solidFill>
                <a:effectLst/>
                <a:latin typeface="+mn-lt"/>
                <a:ea typeface="+mn-ea"/>
                <a:cs typeface="+mn-cs"/>
              </a:rPr>
              <a:t>后在</a:t>
            </a:r>
            <a:r>
              <a:rPr lang="en-US" altLang="zh-CN" sz="1200" kern="1200" dirty="0" smtClean="0">
                <a:solidFill>
                  <a:schemeClr val="tx1"/>
                </a:solidFill>
                <a:effectLst/>
                <a:latin typeface="+mn-lt"/>
                <a:ea typeface="+mn-ea"/>
                <a:cs typeface="+mn-cs"/>
              </a:rPr>
              <a:t>0.01</a:t>
            </a:r>
            <a:r>
              <a:rPr lang="zh-CN" altLang="zh-CN" sz="1200" kern="1200" dirty="0" smtClean="0">
                <a:solidFill>
                  <a:schemeClr val="tx1"/>
                </a:solidFill>
                <a:effectLst/>
                <a:latin typeface="+mn-lt"/>
                <a:ea typeface="+mn-ea"/>
                <a:cs typeface="+mn-cs"/>
              </a:rPr>
              <a:t>秒内降低到恢复黏着水平，</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37</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smtClean="0">
                <a:latin typeface="微软雅黑" pitchFamily="34" charset="-122"/>
                <a:ea typeface="微软雅黑" pitchFamily="34" charset="-122"/>
                <a:cs typeface="Times New Roman" pitchFamily="18" charset="0"/>
              </a:rPr>
              <a:t> 弹性车轮与刚性车轮相比在恢复黏着过程中发生黏滑振动，振动加速度幅值高达</a:t>
            </a:r>
            <a:r>
              <a:rPr lang="en-US" altLang="zh-CN" sz="1200" dirty="0" smtClean="0">
                <a:latin typeface="微软雅黑" pitchFamily="34" charset="-122"/>
                <a:ea typeface="微软雅黑" pitchFamily="34" charset="-122"/>
                <a:cs typeface="Times New Roman" pitchFamily="18" charset="0"/>
              </a:rPr>
              <a:t>2000 m/s</a:t>
            </a:r>
            <a:r>
              <a:rPr lang="en-US" altLang="zh-CN" sz="1200" baseline="30000" dirty="0" smtClean="0">
                <a:latin typeface="微软雅黑" pitchFamily="34" charset="-122"/>
                <a:ea typeface="微软雅黑" pitchFamily="34" charset="-122"/>
                <a:cs typeface="Times New Roman" pitchFamily="18" charset="0"/>
              </a:rPr>
              <a:t>2</a:t>
            </a:r>
            <a:r>
              <a:rPr lang="zh-CN" altLang="en-US" sz="1200" baseline="30000" dirty="0" smtClean="0">
                <a:latin typeface="微软雅黑" pitchFamily="34" charset="-122"/>
                <a:ea typeface="微软雅黑" pitchFamily="34" charset="-122"/>
                <a:cs typeface="Times New Roman" pitchFamily="18" charset="0"/>
              </a:rPr>
              <a:t>，</a:t>
            </a:r>
            <a:r>
              <a:rPr lang="zh-CN" altLang="en-US" sz="1200" dirty="0" smtClean="0">
                <a:latin typeface="微软雅黑" pitchFamily="34" charset="-122"/>
                <a:ea typeface="微软雅黑" pitchFamily="34" charset="-122"/>
                <a:cs typeface="Times New Roman" pitchFamily="18" charset="0"/>
              </a:rPr>
              <a:t>随着驱动力的增加振动加速度幅值增加。频率均存在</a:t>
            </a:r>
            <a:r>
              <a:rPr lang="en-US" altLang="zh-CN" sz="1200" dirty="0" smtClean="0">
                <a:latin typeface="微软雅黑" pitchFamily="34" charset="-122"/>
                <a:ea typeface="微软雅黑" pitchFamily="34" charset="-122"/>
                <a:cs typeface="Times New Roman" pitchFamily="18" charset="0"/>
              </a:rPr>
              <a:t>148 Hz</a:t>
            </a:r>
            <a:r>
              <a:rPr lang="zh-CN" altLang="en-US" sz="1200" dirty="0" smtClean="0">
                <a:latin typeface="微软雅黑" pitchFamily="34" charset="-122"/>
                <a:ea typeface="微软雅黑" pitchFamily="34" charset="-122"/>
                <a:cs typeface="Times New Roman" pitchFamily="18" charset="0"/>
              </a:rPr>
              <a:t>成分，与在前文中推导的系统自激振动的频率总是接近于系统结构某一个失稳模态的自然频率相对应。而刚性车轮的振动加速度基本不随驱动力的改变而改变，振动加速度幅值在正常的范围之内。</a:t>
            </a:r>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38</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39</a:t>
            </a:fld>
            <a:endParaRPr lang="zh-CN" altLang="en-US"/>
          </a:p>
        </p:txBody>
      </p:sp>
    </p:spTree>
    <p:extLst>
      <p:ext uri="{BB962C8B-B14F-4D97-AF65-F5344CB8AC3E}">
        <p14:creationId xmlns:p14="http://schemas.microsoft.com/office/powerpoint/2010/main" val="1671469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弹性车轮按橡胶元件承载方式不同弹性车轮可分为压缩型、剪切型和压剪复合型三种类型，在运行过程中不同的形式的弹性车轮主要承受的载荷也有所不同。由于压剪复合型弹性车轮可以通过改变</a:t>
            </a:r>
            <a:r>
              <a:rPr lang="en-US" altLang="zh-CN" dirty="0" smtClean="0"/>
              <a:t>V</a:t>
            </a:r>
            <a:r>
              <a:rPr lang="zh-CN" altLang="en-US" dirty="0" smtClean="0"/>
              <a:t>型橡胶元件的角度来合理匹配轴向和径向刚度，且其安装检修方便，生产制造成本低，得到了广泛的应用，本文将以压剪复合型弹性车轮为研究对象。 </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7</a:t>
            </a:fld>
            <a:endParaRPr lang="zh-CN" altLang="en-US"/>
          </a:p>
        </p:txBody>
      </p:sp>
    </p:spTree>
    <p:extLst>
      <p:ext uri="{BB962C8B-B14F-4D97-AF65-F5344CB8AC3E}">
        <p14:creationId xmlns:p14="http://schemas.microsoft.com/office/powerpoint/2010/main" val="2462263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2000" dirty="0" smtClean="0"/>
              <a:t>弹性车轮主要由轮芯、轮箍、压环、锁紧环、橡胶元件及接地导线组成，根据橡胶弹性元件结构形式不同压剪复合型弹性车轮可分为块式弹性车轮和圈式弹性车轮，对于橡胶环圈式弹性车轮所使用的橡胶元件在制造时需要大型模具，并且对模具要求高</a:t>
            </a:r>
            <a:r>
              <a:rPr lang="en-US" altLang="zh-CN" sz="2000" dirty="0" smtClean="0"/>
              <a:t>,</a:t>
            </a:r>
            <a:r>
              <a:rPr lang="en-US" altLang="zh-CN" sz="2000" dirty="0" err="1" smtClean="0"/>
              <a:t>er</a:t>
            </a:r>
            <a:r>
              <a:rPr lang="en-US" altLang="zh-CN" sz="2000" dirty="0" smtClean="0"/>
              <a:t> </a:t>
            </a:r>
            <a:r>
              <a:rPr lang="en-US" altLang="zh-CN" sz="2000" dirty="0" err="1" smtClean="0"/>
              <a:t>kuaishi</a:t>
            </a:r>
            <a:r>
              <a:rPr lang="en-US" altLang="zh-CN" sz="2000" dirty="0" smtClean="0"/>
              <a:t> </a:t>
            </a:r>
            <a:r>
              <a:rPr lang="zh-CN" altLang="en-US" sz="2000" dirty="0" smtClean="0"/>
              <a:t>橡胶元件只需要小型模具，结构简单，生产成本低，但其 设计难度 交大。因此亟需对新型的块式橡胶弹性车轮进行研究和开发 </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8</a:t>
            </a:fld>
            <a:endParaRPr lang="zh-CN" altLang="en-US"/>
          </a:p>
        </p:txBody>
      </p:sp>
    </p:spTree>
    <p:extLst>
      <p:ext uri="{BB962C8B-B14F-4D97-AF65-F5344CB8AC3E}">
        <p14:creationId xmlns:p14="http://schemas.microsoft.com/office/powerpoint/2010/main" val="75912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但是由于当时橡胶材料生产工艺及性能的限制，所以一直停留在试验阶段，未投入实际使用。直到</a:t>
            </a:r>
            <a:r>
              <a:rPr lang="en-US" altLang="zh-CN" dirty="0" smtClean="0"/>
              <a:t>1950</a:t>
            </a:r>
            <a:r>
              <a:rPr lang="zh-CN" altLang="en-US" dirty="0" smtClean="0"/>
              <a:t>年</a:t>
            </a:r>
            <a:r>
              <a:rPr lang="en-US" altLang="zh-CN" dirty="0" err="1" smtClean="0"/>
              <a:t>Bochumer</a:t>
            </a:r>
            <a:r>
              <a:rPr lang="en-US" altLang="zh-CN" dirty="0" smtClean="0"/>
              <a:t> </a:t>
            </a:r>
            <a:r>
              <a:rPr lang="en-US" altLang="zh-CN" dirty="0" err="1" smtClean="0"/>
              <a:t>Verein</a:t>
            </a:r>
            <a:r>
              <a:rPr lang="en-US" altLang="zh-CN" dirty="0" smtClean="0"/>
              <a:t> </a:t>
            </a:r>
            <a:r>
              <a:rPr lang="en-US" altLang="zh-CN" dirty="0" err="1" smtClean="0"/>
              <a:t>Verkehrstechnik</a:t>
            </a:r>
            <a:r>
              <a:rPr lang="en-US" altLang="zh-CN" dirty="0" smtClean="0"/>
              <a:t> GmbH(BVV)</a:t>
            </a:r>
            <a:r>
              <a:rPr lang="zh-CN" altLang="en-US" dirty="0" smtClean="0"/>
              <a:t>公司成功研制了第一个可以用于商业运营的橡胶弹性车轮，在接下来的近</a:t>
            </a:r>
            <a:r>
              <a:rPr lang="en-US" altLang="zh-CN" dirty="0" smtClean="0"/>
              <a:t>70</a:t>
            </a:r>
            <a:r>
              <a:rPr lang="zh-CN" altLang="en-US" dirty="0" smtClean="0"/>
              <a:t>年中弹性车轮得到了不断的完善与发展。</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10</a:t>
            </a:fld>
            <a:endParaRPr lang="zh-CN" altLang="en-US"/>
          </a:p>
        </p:txBody>
      </p:sp>
    </p:spTree>
    <p:extLst>
      <p:ext uri="{BB962C8B-B14F-4D97-AF65-F5344CB8AC3E}">
        <p14:creationId xmlns:p14="http://schemas.microsoft.com/office/powerpoint/2010/main" val="1273811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这是</a:t>
            </a:r>
            <a:r>
              <a:rPr lang="en-US" altLang="zh-CN" dirty="0" smtClean="0"/>
              <a:t>BVV</a:t>
            </a:r>
            <a:r>
              <a:rPr lang="zh-CN" altLang="en-US" dirty="0" smtClean="0"/>
              <a:t>公司设计的弹性车轮方案，轮芯与压环使用螺栓紧固，不同型号的弹性车轮主要是其橡胶件的结构不同。不同的橡胶件结构也造成了等效刚度具有较大的差异，</a:t>
            </a:r>
            <a:r>
              <a:rPr lang="en-US" altLang="zh-CN" dirty="0" smtClean="0"/>
              <a:t>Bo-06</a:t>
            </a:r>
            <a:r>
              <a:rPr lang="zh-CN" altLang="en-US" dirty="0" smtClean="0"/>
              <a:t>弹性车轮的径向刚度是</a:t>
            </a:r>
            <a:r>
              <a:rPr lang="en-US" altLang="zh-CN" dirty="0" err="1" smtClean="0"/>
              <a:t>LoRa</a:t>
            </a:r>
            <a:r>
              <a:rPr lang="zh-CN" altLang="en-US" dirty="0" smtClean="0"/>
              <a:t>的</a:t>
            </a:r>
            <a:r>
              <a:rPr lang="en-US" altLang="zh-CN" dirty="0" smtClean="0"/>
              <a:t>12.5</a:t>
            </a:r>
            <a:r>
              <a:rPr lang="zh-CN" altLang="en-US" dirty="0" smtClean="0"/>
              <a:t>倍，</a:t>
            </a:r>
            <a:r>
              <a:rPr lang="en-US" altLang="zh-CN" dirty="0" smtClean="0"/>
              <a:t>Bo-2000</a:t>
            </a:r>
            <a:r>
              <a:rPr lang="zh-CN" altLang="en-US" dirty="0" smtClean="0"/>
              <a:t>的</a:t>
            </a:r>
            <a:r>
              <a:rPr lang="en-US" altLang="zh-CN" dirty="0" smtClean="0"/>
              <a:t>10</a:t>
            </a:r>
            <a:r>
              <a:rPr lang="zh-CN" altLang="en-US" dirty="0" smtClean="0"/>
              <a:t>倍，而</a:t>
            </a:r>
            <a:r>
              <a:rPr lang="en-US" altLang="zh-CN" dirty="0" err="1" smtClean="0"/>
              <a:t>LoRa</a:t>
            </a:r>
            <a:r>
              <a:rPr lang="zh-CN" altLang="en-US" dirty="0" smtClean="0"/>
              <a:t>弹性车轮轴向刚度是自身径向刚度的</a:t>
            </a:r>
            <a:r>
              <a:rPr lang="en-US" altLang="zh-CN" dirty="0" smtClean="0"/>
              <a:t>3</a:t>
            </a:r>
            <a:r>
              <a:rPr lang="zh-CN" altLang="en-US" dirty="0" smtClean="0"/>
              <a:t>倍。弹性车轮刚度变化对车辆动力学性能的影响是值得关注的。 </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11</a:t>
            </a:fld>
            <a:endParaRPr lang="zh-CN" altLang="en-US"/>
          </a:p>
        </p:txBody>
      </p:sp>
    </p:spTree>
    <p:extLst>
      <p:ext uri="{BB962C8B-B14F-4D97-AF65-F5344CB8AC3E}">
        <p14:creationId xmlns:p14="http://schemas.microsoft.com/office/powerpoint/2010/main" val="4070637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dirty="0" smtClean="0"/>
              <a:t>这是</a:t>
            </a:r>
            <a:r>
              <a:rPr lang="en-US" altLang="zh-CN" dirty="0" smtClean="0"/>
              <a:t>BONATRANS['</a:t>
            </a:r>
            <a:r>
              <a:rPr lang="en-US" altLang="zh-CN" dirty="0" err="1" smtClean="0"/>
              <a:t>bəʊnətrɑːnz</a:t>
            </a:r>
            <a:r>
              <a:rPr lang="en-US" altLang="zh-CN" dirty="0" smtClean="0"/>
              <a:t>]</a:t>
            </a:r>
            <a:r>
              <a:rPr lang="zh-CN" altLang="en-US" dirty="0" smtClean="0"/>
              <a:t>公司设计的产品，与</a:t>
            </a:r>
            <a:r>
              <a:rPr lang="en-US" altLang="zh-CN" dirty="0" smtClean="0"/>
              <a:t>BVV</a:t>
            </a:r>
            <a:r>
              <a:rPr lang="zh-CN" altLang="en-US" dirty="0" smtClean="0"/>
              <a:t>公司最大的区别是不在使用螺栓连接，而是通过锁紧环将轮芯与压环固定。</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12</a:t>
            </a:fld>
            <a:endParaRPr lang="zh-CN" altLang="en-US"/>
          </a:p>
        </p:txBody>
      </p:sp>
    </p:spTree>
    <p:extLst>
      <p:ext uri="{BB962C8B-B14F-4D97-AF65-F5344CB8AC3E}">
        <p14:creationId xmlns:p14="http://schemas.microsoft.com/office/powerpoint/2010/main" val="2495232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我国对弹性车轮的研究较晚，第一代弹性车轮为</a:t>
            </a:r>
            <a:r>
              <a:rPr lang="en-US" altLang="zh-CN" dirty="0" smtClean="0"/>
              <a:t>1969</a:t>
            </a:r>
            <a:r>
              <a:rPr lang="zh-CN" altLang="en-US" dirty="0" smtClean="0"/>
              <a:t>年四方车辆研究所为北京地铁研制，主要用来解决地铁车辆在隧道中运行时的综合噪声问题。由于当时国内尚无弹性车轮的运用及维修经验，出于安全考虑，该项目于</a:t>
            </a:r>
            <a:r>
              <a:rPr lang="en-US" altLang="zh-CN" dirty="0" smtClean="0"/>
              <a:t>1971</a:t>
            </a:r>
            <a:r>
              <a:rPr lang="zh-CN" altLang="en-US" dirty="0" smtClean="0"/>
              <a:t>年被终止。</a:t>
            </a:r>
            <a:r>
              <a:rPr lang="en-US" altLang="zh-CN" dirty="0" smtClean="0"/>
              <a:t>2000</a:t>
            </a:r>
            <a:r>
              <a:rPr lang="zh-CN" altLang="en-US" dirty="0" smtClean="0"/>
              <a:t>年大连机车研究所设计生产的弹性车轮在</a:t>
            </a:r>
            <a:r>
              <a:rPr lang="en-US" altLang="zh-CN" dirty="0" smtClean="0"/>
              <a:t>DL6W</a:t>
            </a:r>
            <a:r>
              <a:rPr lang="zh-CN" altLang="en-US" dirty="0" smtClean="0"/>
              <a:t>型</a:t>
            </a:r>
            <a:r>
              <a:rPr lang="en-US" altLang="zh-CN" dirty="0" smtClean="0"/>
              <a:t>70%</a:t>
            </a:r>
            <a:r>
              <a:rPr lang="zh-CN" altLang="en-US" dirty="0" smtClean="0"/>
              <a:t>低地板双铰接城市有轨电车上应用。</a:t>
            </a:r>
          </a:p>
          <a:p>
            <a:endParaRPr lang="zh-CN" altLang="en-US" dirty="0"/>
          </a:p>
        </p:txBody>
      </p:sp>
      <p:sp>
        <p:nvSpPr>
          <p:cNvPr id="4" name="灯片编号占位符 3"/>
          <p:cNvSpPr>
            <a:spLocks noGrp="1"/>
          </p:cNvSpPr>
          <p:nvPr>
            <p:ph type="sldNum" sz="quarter" idx="10"/>
          </p:nvPr>
        </p:nvSpPr>
        <p:spPr/>
        <p:txBody>
          <a:bodyPr/>
          <a:lstStyle/>
          <a:p>
            <a:fld id="{DACBA110-623A-45B7-A255-97C3506396AF}" type="slidenum">
              <a:rPr lang="zh-CN" altLang="en-US" smtClean="0"/>
              <a:pPr/>
              <a:t>13</a:t>
            </a:fld>
            <a:endParaRPr lang="zh-CN" altLang="en-US"/>
          </a:p>
        </p:txBody>
      </p:sp>
    </p:spTree>
    <p:extLst>
      <p:ext uri="{BB962C8B-B14F-4D97-AF65-F5344CB8AC3E}">
        <p14:creationId xmlns:p14="http://schemas.microsoft.com/office/powerpoint/2010/main" val="1394146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9"/>
            <a:ext cx="10361851"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5" name="页脚占位符 4"/>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789438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1600204"/>
            <a:ext cx="10971372"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4"/>
            <a:ext cx="2844430" cy="365125"/>
          </a:xfrm>
          <a:prstGeom prst="rect">
            <a:avLst/>
          </a:prstGeom>
        </p:spPr>
        <p:txBody>
          <a:bodyPr/>
          <a:lstStyle/>
          <a:p>
            <a:fld id="{F3131F9E-604E-4343-9F29-EF72E8231CAD}" type="datetime4">
              <a:rPr lang="en-US" smtClean="0"/>
              <a:pPr/>
              <a:t>October 18, 2018</a:t>
            </a:fld>
            <a:endParaRPr lang="en-US"/>
          </a:p>
        </p:txBody>
      </p:sp>
      <p:sp>
        <p:nvSpPr>
          <p:cNvPr id="5" name="页脚占位符 4"/>
          <p:cNvSpPr>
            <a:spLocks noGrp="1"/>
          </p:cNvSpPr>
          <p:nvPr>
            <p:ph type="ftr" sz="quarter" idx="11"/>
          </p:nvPr>
        </p:nvSpPr>
        <p:spPr>
          <a:xfrm>
            <a:off x="4165058" y="6356354"/>
            <a:ext cx="3860297" cy="365125"/>
          </a:xfrm>
          <a:prstGeom prst="rect">
            <a:avLst/>
          </a:prstGeom>
        </p:spPr>
        <p:txBody>
          <a:bodyPr/>
          <a:lstStyle/>
          <a:p>
            <a:endParaRPr lang="en-US"/>
          </a:p>
        </p:txBody>
      </p:sp>
      <p:sp>
        <p:nvSpPr>
          <p:cNvPr id="6" name="灯片编号占位符 5"/>
          <p:cNvSpPr>
            <a:spLocks noGrp="1"/>
          </p:cNvSpPr>
          <p:nvPr>
            <p:ph type="sldNum" sz="quarter" idx="12"/>
          </p:nvPr>
        </p:nvSpPr>
        <p:spPr>
          <a:xfrm>
            <a:off x="8736463" y="6356354"/>
            <a:ext cx="2844430" cy="365125"/>
          </a:xfrm>
          <a:prstGeom prst="rect">
            <a:avLst/>
          </a:prstGeom>
        </p:spPr>
        <p:txBody>
          <a:bodyPr/>
          <a:lstStyle/>
          <a:p>
            <a:fld id="{F38DF745-7D3F-47F4-83A3-874385CFAA69}" type="slidenum">
              <a:rPr lang="en-US" smtClean="0"/>
              <a:pPr/>
              <a:t>‹#›</a:t>
            </a:fld>
            <a:endParaRPr lang="en-US"/>
          </a:p>
        </p:txBody>
      </p:sp>
    </p:spTree>
    <p:extLst>
      <p:ext uri="{BB962C8B-B14F-4D97-AF65-F5344CB8AC3E}">
        <p14:creationId xmlns:p14="http://schemas.microsoft.com/office/powerpoint/2010/main" val="1987043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42808" y="274642"/>
            <a:ext cx="3085698"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713" y="274642"/>
            <a:ext cx="9053922"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5" name="页脚占位符 4"/>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3536824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13720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2" y="2130433"/>
            <a:ext cx="10361851" cy="1470025"/>
          </a:xfrm>
          <a:prstGeom prst="rect">
            <a:avLst/>
          </a:prstGeom>
        </p:spPr>
        <p:txBody>
          <a:bodyPr lIns="95674" tIns="47837" rIns="95674" bIns="47837"/>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4" y="3886201"/>
            <a:ext cx="8533289" cy="1752601"/>
          </a:xfrm>
          <a:prstGeom prst="rect">
            <a:avLst/>
          </a:prstGeom>
        </p:spPr>
        <p:txBody>
          <a:bodyPr lIns="95674" tIns="47837" rIns="95674" bIns="47837"/>
          <a:lstStyle>
            <a:lvl1pPr marL="0" indent="0" algn="ctr">
              <a:buNone/>
              <a:defRPr>
                <a:solidFill>
                  <a:schemeClr val="tx1">
                    <a:tint val="75000"/>
                  </a:schemeClr>
                </a:solidFill>
              </a:defRPr>
            </a:lvl1pPr>
            <a:lvl2pPr marL="478368" indent="0" algn="ctr">
              <a:buNone/>
              <a:defRPr>
                <a:solidFill>
                  <a:schemeClr val="tx1">
                    <a:tint val="75000"/>
                  </a:schemeClr>
                </a:solidFill>
              </a:defRPr>
            </a:lvl2pPr>
            <a:lvl3pPr marL="956737" indent="0" algn="ctr">
              <a:buNone/>
              <a:defRPr>
                <a:solidFill>
                  <a:schemeClr val="tx1">
                    <a:tint val="75000"/>
                  </a:schemeClr>
                </a:solidFill>
              </a:defRPr>
            </a:lvl3pPr>
            <a:lvl4pPr marL="1435105" indent="0" algn="ctr">
              <a:buNone/>
              <a:defRPr>
                <a:solidFill>
                  <a:schemeClr val="tx1">
                    <a:tint val="75000"/>
                  </a:schemeClr>
                </a:solidFill>
              </a:defRPr>
            </a:lvl4pPr>
            <a:lvl5pPr marL="1913473" indent="0" algn="ctr">
              <a:buNone/>
              <a:defRPr>
                <a:solidFill>
                  <a:schemeClr val="tx1">
                    <a:tint val="75000"/>
                  </a:schemeClr>
                </a:solidFill>
              </a:defRPr>
            </a:lvl5pPr>
            <a:lvl6pPr marL="2391842" indent="0" algn="ctr">
              <a:buNone/>
              <a:defRPr>
                <a:solidFill>
                  <a:schemeClr val="tx1">
                    <a:tint val="75000"/>
                  </a:schemeClr>
                </a:solidFill>
              </a:defRPr>
            </a:lvl6pPr>
            <a:lvl7pPr marL="2870210" indent="0" algn="ctr">
              <a:buNone/>
              <a:defRPr>
                <a:solidFill>
                  <a:schemeClr val="tx1">
                    <a:tint val="75000"/>
                  </a:schemeClr>
                </a:solidFill>
              </a:defRPr>
            </a:lvl7pPr>
            <a:lvl8pPr marL="3348579" indent="0" algn="ctr">
              <a:buNone/>
              <a:defRPr>
                <a:solidFill>
                  <a:schemeClr val="tx1">
                    <a:tint val="75000"/>
                  </a:schemeClr>
                </a:solidFill>
              </a:defRPr>
            </a:lvl8pPr>
            <a:lvl9pPr marL="382694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523" y="6356356"/>
            <a:ext cx="2844430" cy="365126"/>
          </a:xfrm>
          <a:prstGeom prst="rect">
            <a:avLst/>
          </a:prstGeom>
        </p:spPr>
        <p:txBody>
          <a:bodyPr/>
          <a:lstStyle/>
          <a:p>
            <a:fld id="{AEC9650C-C94F-4748-98C6-07DC319047CE}" type="datetimeFigureOut">
              <a:rPr lang="zh-CN" altLang="en-US" smtClean="0"/>
              <a:pPr/>
              <a:t>2018/10/18</a:t>
            </a:fld>
            <a:endParaRPr lang="zh-CN" altLang="en-US"/>
          </a:p>
        </p:txBody>
      </p:sp>
      <p:sp>
        <p:nvSpPr>
          <p:cNvPr id="5" name="页脚占位符 4"/>
          <p:cNvSpPr>
            <a:spLocks noGrp="1"/>
          </p:cNvSpPr>
          <p:nvPr>
            <p:ph type="ftr" sz="quarter" idx="11"/>
          </p:nvPr>
        </p:nvSpPr>
        <p:spPr>
          <a:xfrm>
            <a:off x="4165062" y="6356356"/>
            <a:ext cx="3860299" cy="365126"/>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7" y="6356356"/>
            <a:ext cx="2844430" cy="365126"/>
          </a:xfrm>
          <a:prstGeom prst="rect">
            <a:avLst/>
          </a:prstGeom>
        </p:spPr>
        <p:txBody>
          <a:bodyPr/>
          <a:lstStyle/>
          <a:p>
            <a:fld id="{9C862150-3999-425E-8204-41979EAECDE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523" y="6356356"/>
            <a:ext cx="2844430" cy="365126"/>
          </a:xfrm>
          <a:prstGeom prst="rect">
            <a:avLst/>
          </a:prstGeom>
        </p:spPr>
        <p:txBody>
          <a:bodyPr/>
          <a:lstStyle/>
          <a:p>
            <a:fld id="{AEC9650C-C94F-4748-98C6-07DC319047CE}" type="datetimeFigureOut">
              <a:rPr lang="zh-CN" altLang="en-US" smtClean="0"/>
              <a:pPr/>
              <a:t>2018/10/18</a:t>
            </a:fld>
            <a:endParaRPr lang="zh-CN" altLang="en-US"/>
          </a:p>
        </p:txBody>
      </p:sp>
      <p:sp>
        <p:nvSpPr>
          <p:cNvPr id="5" name="页脚占位符 4"/>
          <p:cNvSpPr>
            <a:spLocks noGrp="1"/>
          </p:cNvSpPr>
          <p:nvPr>
            <p:ph type="ftr" sz="quarter" idx="11"/>
          </p:nvPr>
        </p:nvSpPr>
        <p:spPr>
          <a:xfrm>
            <a:off x="4165062" y="6356356"/>
            <a:ext cx="3860299" cy="365126"/>
          </a:xfrm>
          <a:prstGeom prst="rect">
            <a:avLst/>
          </a:prstGeom>
        </p:spPr>
        <p:txBody>
          <a:bodyPr/>
          <a:lstStyle/>
          <a:p>
            <a:endParaRPr lang="zh-CN" altLang="en-US" dirty="0"/>
          </a:p>
        </p:txBody>
      </p:sp>
      <p:sp>
        <p:nvSpPr>
          <p:cNvPr id="6" name="灯片编号占位符 5"/>
          <p:cNvSpPr>
            <a:spLocks noGrp="1"/>
          </p:cNvSpPr>
          <p:nvPr>
            <p:ph type="sldNum" sz="quarter" idx="12"/>
          </p:nvPr>
        </p:nvSpPr>
        <p:spPr>
          <a:xfrm>
            <a:off x="8736467" y="6356356"/>
            <a:ext cx="2844430" cy="365126"/>
          </a:xfrm>
          <a:prstGeom prst="rect">
            <a:avLst/>
          </a:prstGeom>
        </p:spPr>
        <p:txBody>
          <a:bodyPr/>
          <a:lstStyle/>
          <a:p>
            <a:fld id="{9C862150-3999-425E-8204-41979EAECDE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521" y="1600204"/>
            <a:ext cx="10971372"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5" name="页脚占位符 4"/>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1065443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4"/>
            <a:ext cx="10361851"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5" name="页脚占位符 4"/>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502010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713" y="1600204"/>
            <a:ext cx="606981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58694" y="1600204"/>
            <a:ext cx="606981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6" name="页脚占位符 5"/>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1066630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3" y="1535113"/>
            <a:ext cx="538833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3" y="2174875"/>
            <a:ext cx="538833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8" name="页脚占位符 7"/>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3403592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4" name="页脚占位符 3"/>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3431292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3" name="页脚占位符 2"/>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3452268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050"/>
            <a:ext cx="4010562"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4"/>
            <a:ext cx="681478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3" y="1435103"/>
            <a:ext cx="4010562"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6" name="页脚占位符 5"/>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13064628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521" y="6356354"/>
            <a:ext cx="2844430" cy="365125"/>
          </a:xfrm>
          <a:prstGeom prst="rect">
            <a:avLst/>
          </a:prstGeom>
        </p:spPr>
        <p:txBody>
          <a:bodyPr/>
          <a:lstStyle/>
          <a:p>
            <a:fld id="{AEC9650C-C94F-4748-98C6-07DC319047CE}" type="datetimeFigureOut">
              <a:rPr lang="zh-CN" altLang="en-US" smtClean="0"/>
              <a:pPr/>
              <a:t>2018/10/18</a:t>
            </a:fld>
            <a:endParaRPr lang="zh-CN" altLang="en-US"/>
          </a:p>
        </p:txBody>
      </p:sp>
      <p:sp>
        <p:nvSpPr>
          <p:cNvPr id="6" name="页脚占位符 5"/>
          <p:cNvSpPr>
            <a:spLocks noGrp="1"/>
          </p:cNvSpPr>
          <p:nvPr>
            <p:ph type="ftr" sz="quarter" idx="11"/>
          </p:nvPr>
        </p:nvSpPr>
        <p:spPr>
          <a:xfrm>
            <a:off x="4165058" y="6356354"/>
            <a:ext cx="3860297"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6463" y="6356354"/>
            <a:ext cx="2844430" cy="365125"/>
          </a:xfrm>
          <a:prstGeom prst="rect">
            <a:avLst/>
          </a:prstGeom>
        </p:spPr>
        <p:txBody>
          <a:bodyPr/>
          <a:lstStyle/>
          <a:p>
            <a:fld id="{9C862150-3999-425E-8204-41979EAECDE3}" type="slidenum">
              <a:rPr lang="zh-CN" altLang="en-US" smtClean="0"/>
              <a:pPr/>
              <a:t>‹#›</a:t>
            </a:fld>
            <a:endParaRPr lang="zh-CN" altLang="en-US"/>
          </a:p>
        </p:txBody>
      </p:sp>
    </p:spTree>
    <p:extLst>
      <p:ext uri="{BB962C8B-B14F-4D97-AF65-F5344CB8AC3E}">
        <p14:creationId xmlns:p14="http://schemas.microsoft.com/office/powerpoint/2010/main" val="409160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矩形 16"/>
          <p:cNvSpPr/>
          <p:nvPr userDrawn="1"/>
        </p:nvSpPr>
        <p:spPr>
          <a:xfrm>
            <a:off x="-11573" y="6237288"/>
            <a:ext cx="12204000" cy="627062"/>
          </a:xfrm>
          <a:prstGeom prst="rect">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userDrawn="1"/>
        </p:nvSpPr>
        <p:spPr>
          <a:xfrm>
            <a:off x="-11573" y="6092825"/>
            <a:ext cx="12204000" cy="166688"/>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pic>
        <p:nvPicPr>
          <p:cNvPr id="19" name="图片 3" descr="图片1gg.png"/>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00580" y="6384925"/>
            <a:ext cx="152761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5"/>
          <p:cNvSpPr>
            <a:spLocks noChangeArrowheads="1"/>
          </p:cNvSpPr>
          <p:nvPr userDrawn="1"/>
        </p:nvSpPr>
        <p:spPr bwMode="auto">
          <a:xfrm>
            <a:off x="2747131" y="0"/>
            <a:ext cx="487808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a:lnSpc>
                <a:spcPct val="125000"/>
              </a:lnSpc>
              <a:spcBef>
                <a:spcPct val="90000"/>
              </a:spcBef>
            </a:pPr>
            <a:r>
              <a:rPr lang="zh-CN" altLang="en-US" sz="2000" b="1">
                <a:solidFill>
                  <a:srgbClr val="014E86"/>
                </a:solidFill>
                <a:latin typeface="微软雅黑" panose="020B0503020204020204" pitchFamily="34" charset="-122"/>
                <a:ea typeface="微软雅黑" panose="020B0503020204020204" pitchFamily="34" charset="-122"/>
              </a:rPr>
              <a:t>       </a:t>
            </a:r>
          </a:p>
        </p:txBody>
      </p:sp>
      <p:grpSp>
        <p:nvGrpSpPr>
          <p:cNvPr id="21" name="组合 32"/>
          <p:cNvGrpSpPr>
            <a:grpSpLocks/>
          </p:cNvGrpSpPr>
          <p:nvPr userDrawn="1"/>
        </p:nvGrpSpPr>
        <p:grpSpPr bwMode="auto">
          <a:xfrm>
            <a:off x="0" y="188913"/>
            <a:ext cx="855270" cy="476250"/>
            <a:chOff x="-161776" y="0"/>
            <a:chExt cx="4585808" cy="260648"/>
          </a:xfrm>
        </p:grpSpPr>
        <p:sp>
          <p:nvSpPr>
            <p:cNvPr id="22" name="平行四边形 28"/>
            <p:cNvSpPr/>
            <p:nvPr/>
          </p:nvSpPr>
          <p:spPr>
            <a:xfrm>
              <a:off x="896489" y="0"/>
              <a:ext cx="3527543" cy="260648"/>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平行四边形 31"/>
            <p:cNvSpPr/>
            <p:nvPr/>
          </p:nvSpPr>
          <p:spPr>
            <a:xfrm>
              <a:off x="-161776" y="0"/>
              <a:ext cx="3527543" cy="260648"/>
            </a:xfrm>
            <a:prstGeom prst="rect">
              <a:avLst/>
            </a:prstGeom>
            <a:solidFill>
              <a:srgbClr val="014E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cxnSp>
        <p:nvCxnSpPr>
          <p:cNvPr id="24" name="直接连接符 23"/>
          <p:cNvCxnSpPr/>
          <p:nvPr userDrawn="1"/>
        </p:nvCxnSpPr>
        <p:spPr>
          <a:xfrm>
            <a:off x="-1" y="663575"/>
            <a:ext cx="6840000"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30"/>
          <p:cNvSpPr txBox="1"/>
          <p:nvPr userDrawn="1"/>
        </p:nvSpPr>
        <p:spPr>
          <a:xfrm>
            <a:off x="7824192" y="6260263"/>
            <a:ext cx="4167229" cy="1606594"/>
          </a:xfrm>
          <a:prstGeom prst="rect">
            <a:avLst/>
          </a:prstGeom>
          <a:noFill/>
        </p:spPr>
        <p:txBody>
          <a:bodyPr wrap="square">
            <a:spAutoFit/>
          </a:bodyPr>
          <a:lstStyle/>
          <a:p>
            <a:pPr marL="0" marR="0" lvl="0" indent="0" algn="ctr" defTabSz="914400" rtl="0" eaLnBrk="1" fontAlgn="auto" latinLnBrk="0" hangingPunct="0">
              <a:lnSpc>
                <a:spcPct val="115000"/>
              </a:lnSpc>
              <a:spcBef>
                <a:spcPct val="50000"/>
              </a:spcBef>
              <a:spcAft>
                <a:spcPts val="0"/>
              </a:spcAft>
              <a:buClrTx/>
              <a:buSzTx/>
              <a:buFontTx/>
              <a:buNone/>
              <a:tabLst/>
              <a:defRPr/>
            </a:pPr>
            <a:r>
              <a:rPr lang="zh-CN" altLang="en-US" sz="1200" b="1" dirty="0" smtClean="0">
                <a:solidFill>
                  <a:schemeClr val="tx2">
                    <a:lumMod val="40000"/>
                    <a:lumOff val="60000"/>
                  </a:schemeClr>
                </a:solidFill>
                <a:latin typeface="微软雅黑" panose="020B0503020204020204" pitchFamily="34" charset="-122"/>
                <a:ea typeface="微软雅黑" panose="020B0503020204020204" pitchFamily="34" charset="-122"/>
              </a:rPr>
              <a:t>压剪复合弹性车轮作用下轮轨动态特性研究</a:t>
            </a:r>
            <a:endParaRPr lang="en-US" altLang="zh-CN" sz="1200" b="1" dirty="0" smtClean="0">
              <a:solidFill>
                <a:schemeClr val="tx2">
                  <a:lumMod val="40000"/>
                  <a:lumOff val="60000"/>
                </a:schemeClr>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0">
              <a:lnSpc>
                <a:spcPct val="115000"/>
              </a:lnSpc>
              <a:spcBef>
                <a:spcPct val="50000"/>
              </a:spcBef>
              <a:spcAft>
                <a:spcPts val="0"/>
              </a:spcAft>
              <a:buClrTx/>
              <a:buSzTx/>
              <a:buFontTx/>
              <a:buNone/>
              <a:tabLst/>
              <a:defRPr/>
            </a:pPr>
            <a:r>
              <a:rPr lang="en-US" altLang="zh-CN" sz="800" b="1" dirty="0" smtClean="0">
                <a:solidFill>
                  <a:schemeClr val="tx2">
                    <a:lumMod val="60000"/>
                    <a:lumOff val="40000"/>
                  </a:schemeClr>
                </a:solidFill>
                <a:latin typeface="微软雅黑" panose="020B0503020204020204" pitchFamily="34" charset="-122"/>
                <a:ea typeface="微软雅黑" panose="020B0503020204020204" pitchFamily="34" charset="-122"/>
              </a:rPr>
              <a:t>Study on Wheel / Rail Dynamic Characteristics under Compression-shear Composite Resilient Wheel</a:t>
            </a:r>
            <a:endParaRPr lang="zh-CN" altLang="en-US" sz="800" b="1" dirty="0" smtClean="0">
              <a:solidFill>
                <a:schemeClr val="tx2">
                  <a:lumMod val="60000"/>
                  <a:lumOff val="40000"/>
                </a:schemeClr>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0">
              <a:lnSpc>
                <a:spcPct val="115000"/>
              </a:lnSpc>
              <a:spcBef>
                <a:spcPct val="50000"/>
              </a:spcBef>
              <a:spcAft>
                <a:spcPts val="0"/>
              </a:spcAft>
              <a:buClrTx/>
              <a:buSzTx/>
              <a:buFontTx/>
              <a:buNone/>
              <a:tabLst/>
              <a:defRPr/>
            </a:pPr>
            <a:endParaRPr lang="en-US" altLang="zh-CN" sz="1200" b="1" dirty="0" smtClean="0">
              <a:solidFill>
                <a:schemeClr val="accent1">
                  <a:lumMod val="75000"/>
                </a:schemeClr>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0">
              <a:lnSpc>
                <a:spcPct val="115000"/>
              </a:lnSpc>
              <a:spcBef>
                <a:spcPct val="50000"/>
              </a:spcBef>
              <a:spcAft>
                <a:spcPts val="0"/>
              </a:spcAft>
              <a:buClrTx/>
              <a:buSzTx/>
              <a:buFontTx/>
              <a:buNone/>
              <a:tabLst/>
              <a:defRPr/>
            </a:pPr>
            <a:endParaRPr kumimoji="0" lang="zh-CN" altLang="en-US" sz="1200" b="1" i="0" u="none" strike="noStrike" kern="1200" cap="none" spc="0" normalizeH="0" baseline="0" noProof="0" dirty="0" smtClean="0">
              <a:ln>
                <a:noFill/>
              </a:ln>
              <a:solidFill>
                <a:schemeClr val="accent1">
                  <a:lumMod val="75000"/>
                </a:schemeClr>
              </a:solidFill>
              <a:effectLst/>
              <a:uLnTx/>
              <a:uFillTx/>
              <a:latin typeface="微软雅黑" panose="020B0503020204020204" pitchFamily="34" charset="-122"/>
              <a:ea typeface="微软雅黑" panose="020B0503020204020204" pitchFamily="34" charset="-122"/>
            </a:endParaRPr>
          </a:p>
          <a:p>
            <a:pPr algn="ctr" eaLnBrk="1" fontAlgn="auto">
              <a:lnSpc>
                <a:spcPct val="115000"/>
              </a:lnSpc>
              <a:spcBef>
                <a:spcPct val="50000"/>
              </a:spcBef>
              <a:spcAft>
                <a:spcPts val="0"/>
              </a:spcAft>
              <a:defRPr/>
            </a:pPr>
            <a:endParaRPr lang="zh-CN" altLang="en-US" sz="1200" kern="10" dirty="0" smtClean="0">
              <a:solidFill>
                <a:srgbClr val="95CBFA"/>
              </a:solidFill>
              <a:latin typeface="微软雅黑" pitchFamily="34" charset="-122"/>
              <a:ea typeface="微软雅黑" pitchFamily="34" charset="-122"/>
            </a:endParaRPr>
          </a:p>
        </p:txBody>
      </p:sp>
      <p:sp>
        <p:nvSpPr>
          <p:cNvPr id="26" name="等腰三角形 25"/>
          <p:cNvSpPr/>
          <p:nvPr userDrawn="1"/>
        </p:nvSpPr>
        <p:spPr>
          <a:xfrm rot="16200000">
            <a:off x="11992586" y="6461548"/>
            <a:ext cx="215900" cy="218230"/>
          </a:xfrm>
          <a:prstGeom prst="triangle">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70879181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49" r:id="rId13"/>
    <p:sldLayoutId id="2147483658"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17.emf"/><Relationship Id="rId4" Type="http://schemas.openxmlformats.org/officeDocument/2006/relationships/oleObject" Target="../embeddings/oleObject8.bin"/></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8.xml"/><Relationship Id="rId7" Type="http://schemas.openxmlformats.org/officeDocument/2006/relationships/image" Target="../media/image25.png"/><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24.png"/><Relationship Id="rId11" Type="http://schemas.openxmlformats.org/officeDocument/2006/relationships/image" Target="../media/image29.jpeg"/><Relationship Id="rId5" Type="http://schemas.openxmlformats.org/officeDocument/2006/relationships/image" Target="../media/image23.emf"/><Relationship Id="rId10" Type="http://schemas.openxmlformats.org/officeDocument/2006/relationships/image" Target="../media/image28.png"/><Relationship Id="rId4" Type="http://schemas.openxmlformats.org/officeDocument/2006/relationships/oleObject" Target="../embeddings/oleObject9.bin"/><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1.wmf"/><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image" Target="../media/image30.w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oleObject" Target="../embeddings/oleObject13.bin"/><Relationship Id="rId5" Type="http://schemas.openxmlformats.org/officeDocument/2006/relationships/image" Target="../media/image32.wmf"/><Relationship Id="rId4" Type="http://schemas.openxmlformats.org/officeDocument/2006/relationships/oleObject" Target="../embeddings/oleObject12.bin"/></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notesSlide" Target="../notesSlides/notesSlide11.xml"/><Relationship Id="rId7" Type="http://schemas.openxmlformats.org/officeDocument/2006/relationships/image" Target="../media/image34.wmf"/><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oleObject" Target="../embeddings/oleObject15.bin"/><Relationship Id="rId5" Type="http://schemas.openxmlformats.org/officeDocument/2006/relationships/image" Target="../media/image33.emf"/><Relationship Id="rId4" Type="http://schemas.openxmlformats.org/officeDocument/2006/relationships/oleObject" Target="../embeddings/oleObject14.bin"/><Relationship Id="rId9" Type="http://schemas.openxmlformats.org/officeDocument/2006/relationships/image" Target="../media/image35.emf"/></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1.emf"/><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oleObject" Target="../embeddings/oleObject18.bin"/><Relationship Id="rId5" Type="http://schemas.openxmlformats.org/officeDocument/2006/relationships/image" Target="../media/image40.emf"/><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3.emf"/><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oleObject" Target="../embeddings/oleObject20.bin"/><Relationship Id="rId5" Type="http://schemas.openxmlformats.org/officeDocument/2006/relationships/image" Target="../media/image42.emf"/><Relationship Id="rId4" Type="http://schemas.openxmlformats.org/officeDocument/2006/relationships/oleObject" Target="../embeddings/oleObject19.bin"/></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46.wmf"/><Relationship Id="rId13" Type="http://schemas.openxmlformats.org/officeDocument/2006/relationships/oleObject" Target="../embeddings/oleObject25.bin"/><Relationship Id="rId18" Type="http://schemas.openxmlformats.org/officeDocument/2006/relationships/image" Target="../media/image51.wmf"/><Relationship Id="rId3" Type="http://schemas.openxmlformats.org/officeDocument/2006/relationships/notesSlide" Target="../notesSlides/notesSlide17.xml"/><Relationship Id="rId21" Type="http://schemas.openxmlformats.org/officeDocument/2006/relationships/oleObject" Target="../embeddings/oleObject29.bin"/><Relationship Id="rId7" Type="http://schemas.openxmlformats.org/officeDocument/2006/relationships/oleObject" Target="../embeddings/oleObject22.bin"/><Relationship Id="rId12" Type="http://schemas.openxmlformats.org/officeDocument/2006/relationships/image" Target="../media/image48.wmf"/><Relationship Id="rId17" Type="http://schemas.openxmlformats.org/officeDocument/2006/relationships/oleObject" Target="../embeddings/oleObject27.bin"/><Relationship Id="rId2" Type="http://schemas.openxmlformats.org/officeDocument/2006/relationships/slideLayout" Target="../slideLayouts/slideLayout12.xml"/><Relationship Id="rId16" Type="http://schemas.openxmlformats.org/officeDocument/2006/relationships/image" Target="../media/image50.wmf"/><Relationship Id="rId20" Type="http://schemas.openxmlformats.org/officeDocument/2006/relationships/image" Target="../media/image52.wmf"/><Relationship Id="rId1" Type="http://schemas.openxmlformats.org/officeDocument/2006/relationships/vmlDrawing" Target="../drawings/vmlDrawing10.vml"/><Relationship Id="rId6" Type="http://schemas.openxmlformats.org/officeDocument/2006/relationships/image" Target="../media/image45.wmf"/><Relationship Id="rId11" Type="http://schemas.openxmlformats.org/officeDocument/2006/relationships/oleObject" Target="../embeddings/oleObject24.bin"/><Relationship Id="rId24" Type="http://schemas.openxmlformats.org/officeDocument/2006/relationships/image" Target="../media/image54.emf"/><Relationship Id="rId5" Type="http://schemas.openxmlformats.org/officeDocument/2006/relationships/oleObject" Target="../embeddings/oleObject21.bin"/><Relationship Id="rId15" Type="http://schemas.openxmlformats.org/officeDocument/2006/relationships/oleObject" Target="../embeddings/oleObject26.bin"/><Relationship Id="rId23" Type="http://schemas.openxmlformats.org/officeDocument/2006/relationships/oleObject" Target="../embeddings/oleObject30.bin"/><Relationship Id="rId10" Type="http://schemas.openxmlformats.org/officeDocument/2006/relationships/image" Target="../media/image47.wmf"/><Relationship Id="rId19" Type="http://schemas.openxmlformats.org/officeDocument/2006/relationships/oleObject" Target="../embeddings/oleObject28.bin"/><Relationship Id="rId4" Type="http://schemas.openxmlformats.org/officeDocument/2006/relationships/image" Target="../media/image55.png"/><Relationship Id="rId9" Type="http://schemas.openxmlformats.org/officeDocument/2006/relationships/oleObject" Target="../embeddings/oleObject23.bin"/><Relationship Id="rId14" Type="http://schemas.openxmlformats.org/officeDocument/2006/relationships/image" Target="../media/image49.wmf"/><Relationship Id="rId22" Type="http://schemas.openxmlformats.org/officeDocument/2006/relationships/image" Target="../media/image53.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57.wmf"/><Relationship Id="rId2" Type="http://schemas.openxmlformats.org/officeDocument/2006/relationships/slideLayout" Target="../slideLayouts/slideLayout12.xml"/><Relationship Id="rId1" Type="http://schemas.openxmlformats.org/officeDocument/2006/relationships/vmlDrawing" Target="../drawings/vmlDrawing11.vml"/><Relationship Id="rId6" Type="http://schemas.openxmlformats.org/officeDocument/2006/relationships/oleObject" Target="../embeddings/oleObject32.bin"/><Relationship Id="rId5" Type="http://schemas.openxmlformats.org/officeDocument/2006/relationships/image" Target="../media/image56.emf"/><Relationship Id="rId4" Type="http://schemas.openxmlformats.org/officeDocument/2006/relationships/oleObject" Target="../embeddings/oleObject31.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59.wmf"/><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oleObject" Target="../embeddings/oleObject34.bin"/><Relationship Id="rId5" Type="http://schemas.openxmlformats.org/officeDocument/2006/relationships/image" Target="../media/image58.wmf"/><Relationship Id="rId4" Type="http://schemas.openxmlformats.org/officeDocument/2006/relationships/oleObject" Target="../embeddings/oleObject33.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37.bin"/><Relationship Id="rId3" Type="http://schemas.openxmlformats.org/officeDocument/2006/relationships/notesSlide" Target="../notesSlides/notesSlide21.xml"/><Relationship Id="rId7" Type="http://schemas.openxmlformats.org/officeDocument/2006/relationships/image" Target="../media/image61.wmf"/><Relationship Id="rId2" Type="http://schemas.openxmlformats.org/officeDocument/2006/relationships/slideLayout" Target="../slideLayouts/slideLayout12.xml"/><Relationship Id="rId1" Type="http://schemas.openxmlformats.org/officeDocument/2006/relationships/vmlDrawing" Target="../drawings/vmlDrawing13.vml"/><Relationship Id="rId6" Type="http://schemas.openxmlformats.org/officeDocument/2006/relationships/oleObject" Target="../embeddings/oleObject36.bin"/><Relationship Id="rId11" Type="http://schemas.openxmlformats.org/officeDocument/2006/relationships/image" Target="../media/image63.wmf"/><Relationship Id="rId5" Type="http://schemas.openxmlformats.org/officeDocument/2006/relationships/image" Target="../media/image60.wmf"/><Relationship Id="rId10" Type="http://schemas.openxmlformats.org/officeDocument/2006/relationships/oleObject" Target="../embeddings/oleObject38.bin"/><Relationship Id="rId4" Type="http://schemas.openxmlformats.org/officeDocument/2006/relationships/oleObject" Target="../embeddings/oleObject35.bin"/><Relationship Id="rId9" Type="http://schemas.openxmlformats.org/officeDocument/2006/relationships/image" Target="../media/image62.wmf"/></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notesSlide" Target="../notesSlides/notesSlide22.xml"/><Relationship Id="rId7" Type="http://schemas.openxmlformats.org/officeDocument/2006/relationships/image" Target="../media/image65.wmf"/><Relationship Id="rId2" Type="http://schemas.openxmlformats.org/officeDocument/2006/relationships/slideLayout" Target="../slideLayouts/slideLayout12.xml"/><Relationship Id="rId1" Type="http://schemas.openxmlformats.org/officeDocument/2006/relationships/vmlDrawing" Target="../drawings/vmlDrawing14.vml"/><Relationship Id="rId6" Type="http://schemas.openxmlformats.org/officeDocument/2006/relationships/oleObject" Target="../embeddings/oleObject40.bin"/><Relationship Id="rId11" Type="http://schemas.openxmlformats.org/officeDocument/2006/relationships/image" Target="../media/image67.wmf"/><Relationship Id="rId5" Type="http://schemas.openxmlformats.org/officeDocument/2006/relationships/image" Target="../media/image64.wmf"/><Relationship Id="rId10" Type="http://schemas.openxmlformats.org/officeDocument/2006/relationships/oleObject" Target="../embeddings/oleObject42.bin"/><Relationship Id="rId4" Type="http://schemas.openxmlformats.org/officeDocument/2006/relationships/oleObject" Target="../embeddings/oleObject39.bin"/><Relationship Id="rId9" Type="http://schemas.openxmlformats.org/officeDocument/2006/relationships/image" Target="../media/image66.wmf"/></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45.bin"/><Relationship Id="rId13" Type="http://schemas.openxmlformats.org/officeDocument/2006/relationships/image" Target="../media/image72.emf"/><Relationship Id="rId3" Type="http://schemas.openxmlformats.org/officeDocument/2006/relationships/notesSlide" Target="../notesSlides/notesSlide24.xml"/><Relationship Id="rId7" Type="http://schemas.openxmlformats.org/officeDocument/2006/relationships/image" Target="../media/image69.wmf"/><Relationship Id="rId12" Type="http://schemas.openxmlformats.org/officeDocument/2006/relationships/oleObject" Target="../embeddings/oleObject47.bin"/><Relationship Id="rId2" Type="http://schemas.openxmlformats.org/officeDocument/2006/relationships/slideLayout" Target="../slideLayouts/slideLayout12.xml"/><Relationship Id="rId1" Type="http://schemas.openxmlformats.org/officeDocument/2006/relationships/vmlDrawing" Target="../drawings/vmlDrawing15.vml"/><Relationship Id="rId6" Type="http://schemas.openxmlformats.org/officeDocument/2006/relationships/oleObject" Target="../embeddings/oleObject44.bin"/><Relationship Id="rId11" Type="http://schemas.openxmlformats.org/officeDocument/2006/relationships/image" Target="../media/image71.wmf"/><Relationship Id="rId5" Type="http://schemas.openxmlformats.org/officeDocument/2006/relationships/image" Target="../media/image68.wmf"/><Relationship Id="rId15" Type="http://schemas.openxmlformats.org/officeDocument/2006/relationships/image" Target="../media/image73.emf"/><Relationship Id="rId10" Type="http://schemas.openxmlformats.org/officeDocument/2006/relationships/oleObject" Target="../embeddings/oleObject46.bin"/><Relationship Id="rId4" Type="http://schemas.openxmlformats.org/officeDocument/2006/relationships/oleObject" Target="../embeddings/oleObject43.bin"/><Relationship Id="rId9" Type="http://schemas.openxmlformats.org/officeDocument/2006/relationships/image" Target="../media/image70.wmf"/><Relationship Id="rId14" Type="http://schemas.openxmlformats.org/officeDocument/2006/relationships/oleObject" Target="../embeddings/oleObject48.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notesSlide" Target="../notesSlides/notesSlide26.xml"/><Relationship Id="rId7" Type="http://schemas.openxmlformats.org/officeDocument/2006/relationships/image" Target="../media/image75.emf"/><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oleObject" Target="../embeddings/oleObject50.bin"/><Relationship Id="rId5" Type="http://schemas.openxmlformats.org/officeDocument/2006/relationships/image" Target="../media/image74.emf"/><Relationship Id="rId4" Type="http://schemas.openxmlformats.org/officeDocument/2006/relationships/oleObject" Target="../embeddings/oleObject49.bin"/><Relationship Id="rId9" Type="http://schemas.openxmlformats.org/officeDocument/2006/relationships/image" Target="../media/image76.emf"/></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54.bin"/><Relationship Id="rId3" Type="http://schemas.openxmlformats.org/officeDocument/2006/relationships/notesSlide" Target="../notesSlides/notesSlide27.xml"/><Relationship Id="rId7" Type="http://schemas.openxmlformats.org/officeDocument/2006/relationships/image" Target="../media/image78.emf"/><Relationship Id="rId2" Type="http://schemas.openxmlformats.org/officeDocument/2006/relationships/slideLayout" Target="../slideLayouts/slideLayout12.xml"/><Relationship Id="rId1" Type="http://schemas.openxmlformats.org/officeDocument/2006/relationships/vmlDrawing" Target="../drawings/vmlDrawing17.vml"/><Relationship Id="rId6" Type="http://schemas.openxmlformats.org/officeDocument/2006/relationships/oleObject" Target="../embeddings/oleObject53.bin"/><Relationship Id="rId11" Type="http://schemas.openxmlformats.org/officeDocument/2006/relationships/image" Target="../media/image80.emf"/><Relationship Id="rId5" Type="http://schemas.openxmlformats.org/officeDocument/2006/relationships/image" Target="../media/image77.emf"/><Relationship Id="rId10" Type="http://schemas.openxmlformats.org/officeDocument/2006/relationships/oleObject" Target="../embeddings/oleObject55.bin"/><Relationship Id="rId4" Type="http://schemas.openxmlformats.org/officeDocument/2006/relationships/oleObject" Target="../embeddings/oleObject52.bin"/><Relationship Id="rId9" Type="http://schemas.openxmlformats.org/officeDocument/2006/relationships/image" Target="../media/image79.e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82.emf"/><Relationship Id="rId2" Type="http://schemas.openxmlformats.org/officeDocument/2006/relationships/slideLayout" Target="../slideLayouts/slideLayout12.xml"/><Relationship Id="rId1" Type="http://schemas.openxmlformats.org/officeDocument/2006/relationships/vmlDrawing" Target="../drawings/vmlDrawing18.vml"/><Relationship Id="rId6" Type="http://schemas.openxmlformats.org/officeDocument/2006/relationships/oleObject" Target="../embeddings/oleObject57.bin"/><Relationship Id="rId5" Type="http://schemas.openxmlformats.org/officeDocument/2006/relationships/image" Target="../media/image81.emf"/><Relationship Id="rId4" Type="http://schemas.openxmlformats.org/officeDocument/2006/relationships/oleObject" Target="../embeddings/oleObject56.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60.bin"/><Relationship Id="rId3" Type="http://schemas.openxmlformats.org/officeDocument/2006/relationships/notesSlide" Target="../notesSlides/notesSlide29.xml"/><Relationship Id="rId7" Type="http://schemas.openxmlformats.org/officeDocument/2006/relationships/image" Target="../media/image84.emf"/><Relationship Id="rId2" Type="http://schemas.openxmlformats.org/officeDocument/2006/relationships/slideLayout" Target="../slideLayouts/slideLayout12.xml"/><Relationship Id="rId1" Type="http://schemas.openxmlformats.org/officeDocument/2006/relationships/vmlDrawing" Target="../drawings/vmlDrawing19.vml"/><Relationship Id="rId6" Type="http://schemas.openxmlformats.org/officeDocument/2006/relationships/oleObject" Target="../embeddings/oleObject59.bin"/><Relationship Id="rId11" Type="http://schemas.openxmlformats.org/officeDocument/2006/relationships/image" Target="../media/image86.emf"/><Relationship Id="rId5" Type="http://schemas.openxmlformats.org/officeDocument/2006/relationships/image" Target="../media/image83.emf"/><Relationship Id="rId10" Type="http://schemas.openxmlformats.org/officeDocument/2006/relationships/oleObject" Target="../embeddings/oleObject61.bin"/><Relationship Id="rId4" Type="http://schemas.openxmlformats.org/officeDocument/2006/relationships/oleObject" Target="../embeddings/oleObject58.bin"/><Relationship Id="rId9" Type="http://schemas.openxmlformats.org/officeDocument/2006/relationships/image" Target="../media/image85.emf"/></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64.bin"/><Relationship Id="rId3" Type="http://schemas.openxmlformats.org/officeDocument/2006/relationships/notesSlide" Target="../notesSlides/notesSlide30.xml"/><Relationship Id="rId7" Type="http://schemas.openxmlformats.org/officeDocument/2006/relationships/image" Target="../media/image88.emf"/><Relationship Id="rId2" Type="http://schemas.openxmlformats.org/officeDocument/2006/relationships/slideLayout" Target="../slideLayouts/slideLayout12.xml"/><Relationship Id="rId1" Type="http://schemas.openxmlformats.org/officeDocument/2006/relationships/vmlDrawing" Target="../drawings/vmlDrawing20.vml"/><Relationship Id="rId6" Type="http://schemas.openxmlformats.org/officeDocument/2006/relationships/oleObject" Target="../embeddings/oleObject63.bin"/><Relationship Id="rId5" Type="http://schemas.openxmlformats.org/officeDocument/2006/relationships/image" Target="../media/image87.emf"/><Relationship Id="rId4" Type="http://schemas.openxmlformats.org/officeDocument/2006/relationships/oleObject" Target="../embeddings/oleObject62.bin"/><Relationship Id="rId9" Type="http://schemas.openxmlformats.org/officeDocument/2006/relationships/image" Target="../media/image89.em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91.emf"/><Relationship Id="rId2" Type="http://schemas.openxmlformats.org/officeDocument/2006/relationships/slideLayout" Target="../slideLayouts/slideLayout12.xml"/><Relationship Id="rId1" Type="http://schemas.openxmlformats.org/officeDocument/2006/relationships/vmlDrawing" Target="../drawings/vmlDrawing21.vml"/><Relationship Id="rId6" Type="http://schemas.openxmlformats.org/officeDocument/2006/relationships/oleObject" Target="../embeddings/oleObject66.bin"/><Relationship Id="rId5" Type="http://schemas.openxmlformats.org/officeDocument/2006/relationships/image" Target="../media/image90.emf"/><Relationship Id="rId4" Type="http://schemas.openxmlformats.org/officeDocument/2006/relationships/oleObject" Target="../embeddings/oleObject65.bin"/></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69.bin"/><Relationship Id="rId3" Type="http://schemas.openxmlformats.org/officeDocument/2006/relationships/notesSlide" Target="../notesSlides/notesSlide32.xml"/><Relationship Id="rId7" Type="http://schemas.openxmlformats.org/officeDocument/2006/relationships/image" Target="../media/image93.emf"/><Relationship Id="rId2" Type="http://schemas.openxmlformats.org/officeDocument/2006/relationships/slideLayout" Target="../slideLayouts/slideLayout12.xml"/><Relationship Id="rId1" Type="http://schemas.openxmlformats.org/officeDocument/2006/relationships/vmlDrawing" Target="../drawings/vmlDrawing22.vml"/><Relationship Id="rId6" Type="http://schemas.openxmlformats.org/officeDocument/2006/relationships/oleObject" Target="../embeddings/oleObject68.bin"/><Relationship Id="rId11" Type="http://schemas.openxmlformats.org/officeDocument/2006/relationships/image" Target="../media/image95.emf"/><Relationship Id="rId5" Type="http://schemas.openxmlformats.org/officeDocument/2006/relationships/image" Target="../media/image92.emf"/><Relationship Id="rId10" Type="http://schemas.openxmlformats.org/officeDocument/2006/relationships/oleObject" Target="../embeddings/oleObject70.bin"/><Relationship Id="rId4" Type="http://schemas.openxmlformats.org/officeDocument/2006/relationships/oleObject" Target="../embeddings/oleObject67.bin"/><Relationship Id="rId9" Type="http://schemas.openxmlformats.org/officeDocument/2006/relationships/image" Target="../media/image94.em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4.xml"/><Relationship Id="rId7" Type="http://schemas.openxmlformats.org/officeDocument/2006/relationships/image" Target="../media/image11.emf"/><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0.emf"/><Relationship Id="rId4" Type="http://schemas.openxmlformats.org/officeDocument/2006/relationships/oleObject" Target="../embeddings/oleObject1.bin"/><Relationship Id="rId9" Type="http://schemas.openxmlformats.org/officeDocument/2006/relationships/image" Target="../media/image12.e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notesSlide" Target="../notesSlides/notesSlide5.xml"/><Relationship Id="rId7" Type="http://schemas.openxmlformats.org/officeDocument/2006/relationships/image" Target="../media/image14.emf"/><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16.emf"/><Relationship Id="rId5" Type="http://schemas.openxmlformats.org/officeDocument/2006/relationships/image" Target="../media/image13.e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1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矩形 16"/>
          <p:cNvSpPr/>
          <p:nvPr/>
        </p:nvSpPr>
        <p:spPr>
          <a:xfrm>
            <a:off x="1" y="4076704"/>
            <a:ext cx="12190412" cy="432416"/>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1" y="1988840"/>
            <a:ext cx="12190412" cy="2089150"/>
          </a:xfrm>
          <a:prstGeom prst="rect">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a:lnSpc>
                <a:spcPct val="115000"/>
              </a:lnSpc>
              <a:spcBef>
                <a:spcPct val="35000"/>
              </a:spcBef>
            </a:pPr>
            <a:endParaRPr lang="en-US" altLang="zh-CN" b="1" kern="0" dirty="0">
              <a:solidFill>
                <a:srgbClr val="FFFFFF"/>
              </a:solidFill>
              <a:effectLst>
                <a:outerShdw blurRad="38100" dist="38100" dir="2700000" algn="tl">
                  <a:srgbClr val="000000">
                    <a:alpha val="43137"/>
                  </a:srgbClr>
                </a:outerShdw>
              </a:effectLst>
              <a:latin typeface="新宋体" pitchFamily="49" charset="-122"/>
              <a:ea typeface="新宋体" pitchFamily="49" charset="-122"/>
            </a:endParaRPr>
          </a:p>
        </p:txBody>
      </p:sp>
      <p:sp>
        <p:nvSpPr>
          <p:cNvPr id="4" name="TextBox 3"/>
          <p:cNvSpPr txBox="1"/>
          <p:nvPr/>
        </p:nvSpPr>
        <p:spPr>
          <a:xfrm>
            <a:off x="2987320" y="2248182"/>
            <a:ext cx="7992616" cy="2332946"/>
          </a:xfrm>
          <a:prstGeom prst="rect">
            <a:avLst/>
          </a:prstGeom>
          <a:noFill/>
        </p:spPr>
        <p:txBody>
          <a:bodyPr wrap="square">
            <a:spAutoFit/>
          </a:bodyPr>
          <a:lstStyle/>
          <a:p>
            <a:pPr algn="ctr">
              <a:lnSpc>
                <a:spcPct val="115000"/>
              </a:lnSpc>
              <a:spcBef>
                <a:spcPct val="50000"/>
              </a:spcBef>
              <a:defRPr/>
            </a:pPr>
            <a:r>
              <a:rPr lang="zh-CN" altLang="en-US" sz="3200" b="1" kern="10" dirty="0" smtClean="0">
                <a:solidFill>
                  <a:srgbClr val="FFFF00"/>
                </a:solidFill>
                <a:latin typeface="微软雅黑" panose="020B0503020204020204" pitchFamily="34" charset="-122"/>
                <a:ea typeface="微软雅黑" panose="020B0503020204020204" pitchFamily="34" charset="-122"/>
              </a:rPr>
              <a:t>压剪</a:t>
            </a:r>
            <a:r>
              <a:rPr lang="zh-CN" altLang="en-US" sz="3200" b="1" kern="10" dirty="0">
                <a:solidFill>
                  <a:srgbClr val="FFFF00"/>
                </a:solidFill>
                <a:latin typeface="微软雅黑" panose="020B0503020204020204" pitchFamily="34" charset="-122"/>
                <a:ea typeface="微软雅黑" panose="020B0503020204020204" pitchFamily="34" charset="-122"/>
              </a:rPr>
              <a:t>复合弹性车轮作用下轮轨动态特性</a:t>
            </a:r>
            <a:r>
              <a:rPr lang="zh-CN" altLang="en-US" sz="3200" b="1" kern="10" dirty="0" smtClean="0">
                <a:solidFill>
                  <a:srgbClr val="FFFF00"/>
                </a:solidFill>
                <a:latin typeface="微软雅黑" panose="020B0503020204020204" pitchFamily="34" charset="-122"/>
                <a:ea typeface="微软雅黑" panose="020B0503020204020204" pitchFamily="34" charset="-122"/>
              </a:rPr>
              <a:t>研究</a:t>
            </a:r>
            <a:endParaRPr lang="en-US" altLang="zh-CN" sz="3200" b="1" kern="10" dirty="0" smtClean="0">
              <a:solidFill>
                <a:srgbClr val="FFFF00"/>
              </a:solidFill>
              <a:latin typeface="微软雅黑" panose="020B0503020204020204" pitchFamily="34" charset="-122"/>
              <a:ea typeface="微软雅黑" panose="020B0503020204020204" pitchFamily="34" charset="-122"/>
            </a:endParaRPr>
          </a:p>
          <a:p>
            <a:pPr algn="ctr">
              <a:lnSpc>
                <a:spcPct val="115000"/>
              </a:lnSpc>
              <a:spcBef>
                <a:spcPct val="50000"/>
              </a:spcBef>
              <a:defRPr/>
            </a:pPr>
            <a:r>
              <a:rPr lang="en-US" altLang="zh-CN" sz="2000" b="1" kern="10" dirty="0">
                <a:solidFill>
                  <a:schemeClr val="bg1"/>
                </a:solidFill>
                <a:latin typeface="微软雅黑" panose="020B0503020204020204" pitchFamily="34" charset="-122"/>
                <a:ea typeface="微软雅黑" panose="020B0503020204020204" pitchFamily="34" charset="-122"/>
              </a:rPr>
              <a:t>Study on Wheel / Rail Dynamic Characteristics under Compression-shear Composite Resilient Wheel</a:t>
            </a:r>
          </a:p>
          <a:p>
            <a:pPr algn="ctr">
              <a:lnSpc>
                <a:spcPct val="115000"/>
              </a:lnSpc>
              <a:spcBef>
                <a:spcPct val="50000"/>
              </a:spcBef>
              <a:defRPr/>
            </a:pPr>
            <a:endParaRPr lang="zh-CN" altLang="en-US" sz="3200" b="1" kern="10" dirty="0">
              <a:solidFill>
                <a:srgbClr val="FFFF00"/>
              </a:solidFill>
              <a:latin typeface="微软雅黑" panose="020B0503020204020204" pitchFamily="34" charset="-122"/>
              <a:ea typeface="微软雅黑" panose="020B0503020204020204" pitchFamily="34" charset="-122"/>
            </a:endParaRPr>
          </a:p>
        </p:txBody>
      </p:sp>
      <p:pic>
        <p:nvPicPr>
          <p:cNvPr id="10" name="图片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82520" y="6165854"/>
            <a:ext cx="2982525"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323" y="188640"/>
            <a:ext cx="3799496" cy="432706"/>
          </a:xfrm>
          <a:prstGeom prst="rect">
            <a:avLst/>
          </a:prstGeom>
        </p:spPr>
      </p:pic>
      <p:sp>
        <p:nvSpPr>
          <p:cNvPr id="12" name="Rectangle 17"/>
          <p:cNvSpPr>
            <a:spLocks noChangeArrowheads="1"/>
          </p:cNvSpPr>
          <p:nvPr/>
        </p:nvSpPr>
        <p:spPr bwMode="auto">
          <a:xfrm>
            <a:off x="3988983" y="5517233"/>
            <a:ext cx="4845333" cy="107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a:lnSpc>
                <a:spcPct val="115000"/>
              </a:lnSpc>
              <a:spcBef>
                <a:spcPct val="35000"/>
              </a:spcBef>
            </a:pPr>
            <a:r>
              <a:rPr lang="zh-CN" altLang="en-US" sz="2400" b="1" kern="0" dirty="0" smtClean="0">
                <a:effectLst>
                  <a:outerShdw blurRad="38100" dist="38100" dir="2700000" algn="tl">
                    <a:srgbClr val="000000">
                      <a:alpha val="43137"/>
                    </a:srgbClr>
                  </a:outerShdw>
                </a:effectLst>
                <a:latin typeface="新宋体" pitchFamily="49" charset="-122"/>
                <a:ea typeface="新宋体" pitchFamily="49" charset="-122"/>
              </a:rPr>
              <a:t>中国</a:t>
            </a:r>
            <a:r>
              <a:rPr lang="en-US" altLang="zh-CN" sz="2400" b="1" kern="0" dirty="0" smtClean="0">
                <a:effectLst>
                  <a:outerShdw blurRad="38100" dist="38100" dir="2700000" algn="tl">
                    <a:srgbClr val="000000">
                      <a:alpha val="43137"/>
                    </a:srgbClr>
                  </a:outerShdw>
                </a:effectLst>
                <a:latin typeface="新宋体" pitchFamily="49" charset="-122"/>
                <a:ea typeface="新宋体" pitchFamily="49" charset="-122"/>
              </a:rPr>
              <a:t>·</a:t>
            </a:r>
            <a:r>
              <a:rPr lang="zh-CN" altLang="en-US" sz="2400" b="1" kern="0" dirty="0" smtClean="0">
                <a:effectLst>
                  <a:outerShdw blurRad="38100" dist="38100" dir="2700000" algn="tl">
                    <a:srgbClr val="000000">
                      <a:alpha val="43137"/>
                    </a:srgbClr>
                  </a:outerShdw>
                </a:effectLst>
                <a:latin typeface="新宋体" pitchFamily="49" charset="-122"/>
                <a:ea typeface="新宋体" pitchFamily="49" charset="-122"/>
              </a:rPr>
              <a:t>彭山</a:t>
            </a:r>
            <a:endParaRPr lang="en-US" altLang="zh-CN" sz="2400" b="1" kern="0" dirty="0">
              <a:effectLst>
                <a:outerShdw blurRad="38100" dist="38100" dir="2700000" algn="tl">
                  <a:srgbClr val="000000">
                    <a:alpha val="43137"/>
                  </a:srgbClr>
                </a:outerShdw>
              </a:effectLst>
              <a:latin typeface="新宋体" pitchFamily="49" charset="-122"/>
              <a:ea typeface="新宋体" pitchFamily="49" charset="-122"/>
            </a:endParaRPr>
          </a:p>
          <a:p>
            <a:pPr algn="ctr" eaLnBrk="1">
              <a:lnSpc>
                <a:spcPct val="115000"/>
              </a:lnSpc>
              <a:spcBef>
                <a:spcPct val="35000"/>
              </a:spcBef>
            </a:pPr>
            <a:r>
              <a:rPr lang="en-US" altLang="zh-CN" sz="2400" b="1" kern="0" dirty="0" smtClean="0">
                <a:effectLst>
                  <a:outerShdw blurRad="38100" dist="38100" dir="2700000" algn="tl">
                    <a:srgbClr val="000000">
                      <a:alpha val="43137"/>
                    </a:srgbClr>
                  </a:outerShdw>
                </a:effectLst>
                <a:latin typeface="新宋体" pitchFamily="49" charset="-122"/>
                <a:ea typeface="新宋体" pitchFamily="49" charset="-122"/>
              </a:rPr>
              <a:t>2018</a:t>
            </a:r>
            <a:r>
              <a:rPr lang="zh-CN" altLang="en-US" sz="2400" b="1" kern="0" dirty="0" smtClean="0">
                <a:effectLst>
                  <a:outerShdw blurRad="38100" dist="38100" dir="2700000" algn="tl">
                    <a:srgbClr val="000000">
                      <a:alpha val="43137"/>
                    </a:srgbClr>
                  </a:outerShdw>
                </a:effectLst>
                <a:latin typeface="新宋体" pitchFamily="49" charset="-122"/>
                <a:ea typeface="新宋体" pitchFamily="49" charset="-122"/>
              </a:rPr>
              <a:t>年</a:t>
            </a:r>
            <a:r>
              <a:rPr lang="en-US" altLang="zh-CN" sz="2400" b="1" kern="0" dirty="0" smtClean="0">
                <a:effectLst>
                  <a:outerShdw blurRad="38100" dist="38100" dir="2700000" algn="tl">
                    <a:srgbClr val="000000">
                      <a:alpha val="43137"/>
                    </a:srgbClr>
                  </a:outerShdw>
                </a:effectLst>
                <a:latin typeface="新宋体" pitchFamily="49" charset="-122"/>
                <a:ea typeface="新宋体" pitchFamily="49" charset="-122"/>
              </a:rPr>
              <a:t>10</a:t>
            </a:r>
            <a:r>
              <a:rPr lang="zh-CN" altLang="en-US" sz="2400" b="1" kern="0" dirty="0" smtClean="0">
                <a:effectLst>
                  <a:outerShdw blurRad="38100" dist="38100" dir="2700000" algn="tl">
                    <a:srgbClr val="000000">
                      <a:alpha val="43137"/>
                    </a:srgbClr>
                  </a:outerShdw>
                </a:effectLst>
                <a:latin typeface="新宋体" pitchFamily="49" charset="-122"/>
                <a:ea typeface="新宋体" pitchFamily="49" charset="-122"/>
              </a:rPr>
              <a:t>月</a:t>
            </a:r>
            <a:endParaRPr lang="zh-CN" altLang="en-US" sz="2400" b="1" kern="0" dirty="0">
              <a:effectLst>
                <a:outerShdw blurRad="38100" dist="38100" dir="2700000" algn="tl">
                  <a:srgbClr val="000000">
                    <a:alpha val="43137"/>
                  </a:srgbClr>
                </a:outerShdw>
              </a:effectLst>
              <a:latin typeface="新宋体" pitchFamily="49" charset="-122"/>
              <a:ea typeface="新宋体" pitchFamily="49" charset="-122"/>
            </a:endParaRPr>
          </a:p>
        </p:txBody>
      </p:sp>
      <p:pic>
        <p:nvPicPr>
          <p:cNvPr id="13" name="图片 21"/>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0" b="100000" l="4955" r="100000"/>
                    </a14:imgEffect>
                  </a14:imgLayer>
                </a14:imgProps>
              </a:ext>
              <a:ext uri="{28A0092B-C50C-407E-A947-70E740481C1C}">
                <a14:useLocalDpi xmlns:a14="http://schemas.microsoft.com/office/drawing/2010/main" val="0"/>
              </a:ext>
            </a:extLst>
          </a:blip>
          <a:srcRect l="5778" t="-7818" r="2775" b="-1"/>
          <a:stretch/>
        </p:blipFill>
        <p:spPr bwMode="auto">
          <a:xfrm>
            <a:off x="766614" y="1196752"/>
            <a:ext cx="2191458" cy="275400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11135" y="4139788"/>
            <a:ext cx="1579278" cy="369332"/>
          </a:xfrm>
          <a:prstGeom prst="rect">
            <a:avLst/>
          </a:prstGeom>
          <a:noFill/>
        </p:spPr>
        <p:txBody>
          <a:bodyPr wrap="none" rtlCol="0">
            <a:spAutoFit/>
          </a:bodyPr>
          <a:lstStyle/>
          <a:p>
            <a:r>
              <a:rPr lang="zh-CN" altLang="en-US" sz="1800" b="1" dirty="0" smtClean="0">
                <a:solidFill>
                  <a:schemeClr val="bg1"/>
                </a:solidFill>
              </a:rPr>
              <a:t>报告人：杨阳</a:t>
            </a:r>
            <a:endParaRPr lang="zh-CN" altLang="en-US" sz="1800" b="1" dirty="0">
              <a:solidFill>
                <a:schemeClr val="bg1"/>
              </a:solidFill>
            </a:endParaRPr>
          </a:p>
        </p:txBody>
      </p:sp>
    </p:spTree>
    <p:extLst>
      <p:ext uri="{BB962C8B-B14F-4D97-AF65-F5344CB8AC3E}">
        <p14:creationId xmlns:p14="http://schemas.microsoft.com/office/powerpoint/2010/main" val="1490634324"/>
      </p:ext>
    </p:ext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2" y="225578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ctr">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8" name="Rectangle 6"/>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7" name="Rectangle 10"/>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582791535"/>
              </p:ext>
            </p:extLst>
          </p:nvPr>
        </p:nvGraphicFramePr>
        <p:xfrm>
          <a:off x="1103308" y="3622462"/>
          <a:ext cx="9817573" cy="1966787"/>
        </p:xfrm>
        <a:graphic>
          <a:graphicData uri="http://schemas.openxmlformats.org/presentationml/2006/ole">
            <mc:AlternateContent xmlns:mc="http://schemas.openxmlformats.org/markup-compatibility/2006">
              <mc:Choice xmlns:v="urn:schemas-microsoft-com:vml" Requires="v">
                <p:oleObj spid="_x0000_s169017" name="Visio" r:id="rId4" imgW="7487437" imgH="5598072" progId="Visio.Drawing.11">
                  <p:embed/>
                </p:oleObj>
              </mc:Choice>
              <mc:Fallback>
                <p:oleObj name="Visio" r:id="rId4" imgW="7487437" imgH="5598072"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t="31154" b="39113"/>
                      <a:stretch>
                        <a:fillRect/>
                      </a:stretch>
                    </p:blipFill>
                    <p:spPr bwMode="auto">
                      <a:xfrm>
                        <a:off x="1103308" y="3622462"/>
                        <a:ext cx="9817573" cy="1966787"/>
                      </a:xfrm>
                      <a:prstGeom prst="rect">
                        <a:avLst/>
                      </a:prstGeom>
                      <a:noFill/>
                    </p:spPr>
                  </p:pic>
                </p:oleObj>
              </mc:Fallback>
            </mc:AlternateContent>
          </a:graphicData>
        </a:graphic>
      </p:graphicFrame>
      <p:sp>
        <p:nvSpPr>
          <p:cNvPr id="10" name="矩形 9"/>
          <p:cNvSpPr/>
          <p:nvPr/>
        </p:nvSpPr>
        <p:spPr>
          <a:xfrm>
            <a:off x="4871070" y="5589239"/>
            <a:ext cx="2624973" cy="388996"/>
          </a:xfrm>
          <a:prstGeom prst="rect">
            <a:avLst/>
          </a:prstGeom>
        </p:spPr>
        <p:txBody>
          <a:bodyPr wrap="none" lIns="95674" tIns="47837" rIns="95674" bIns="47837">
            <a:spAutoFit/>
          </a:bodyPr>
          <a:lstStyle/>
          <a:p>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BVV</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弹性车轮发展历史</a:t>
            </a:r>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527316" y="1117832"/>
            <a:ext cx="10655796" cy="1927879"/>
          </a:xfrm>
          <a:prstGeom prst="rect">
            <a:avLst/>
          </a:prstGeom>
        </p:spPr>
        <p:txBody>
          <a:bodyPr wrap="square" lIns="95674" tIns="47837" rIns="95674" bIns="47837">
            <a:spAutoFit/>
          </a:bodyPr>
          <a:lstStyle/>
          <a:p>
            <a:pPr marL="298980" indent="-298980">
              <a:buFont typeface="Wingdings" pitchFamily="2" charset="2"/>
              <a:buChar char="Ø"/>
            </a:pP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1880</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年提出可应用于轨道交通车辆的弹性车轮方案，但是由于当时橡胶材料生产工艺及性能的限制，所以一直停留在试验阶段，未投入实际使用。</a:t>
            </a:r>
            <a:endPar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直到</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1950</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年</a:t>
            </a:r>
            <a:r>
              <a:rPr lang="en-US" altLang="zh-CN" sz="1700" dirty="0" err="1">
                <a:solidFill>
                  <a:schemeClr val="tx1">
                    <a:lumMod val="95000"/>
                    <a:lumOff val="5000"/>
                    <a:alpha val="75000"/>
                  </a:schemeClr>
                </a:solidFill>
                <a:latin typeface="微软雅黑" panose="020B0503020204020204" pitchFamily="34" charset="-122"/>
                <a:ea typeface="微软雅黑" panose="020B0503020204020204" pitchFamily="34" charset="-122"/>
              </a:rPr>
              <a:t>Bochumer</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sz="1700" dirty="0" err="1">
                <a:solidFill>
                  <a:schemeClr val="tx1">
                    <a:lumMod val="95000"/>
                    <a:lumOff val="5000"/>
                    <a:alpha val="75000"/>
                  </a:schemeClr>
                </a:solidFill>
                <a:latin typeface="微软雅黑" panose="020B0503020204020204" pitchFamily="34" charset="-122"/>
                <a:ea typeface="微软雅黑" panose="020B0503020204020204" pitchFamily="34" charset="-122"/>
              </a:rPr>
              <a:t>Verein</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sz="1700" dirty="0" err="1">
                <a:solidFill>
                  <a:schemeClr val="tx1">
                    <a:lumMod val="95000"/>
                    <a:lumOff val="5000"/>
                    <a:alpha val="75000"/>
                  </a:schemeClr>
                </a:solidFill>
                <a:latin typeface="微软雅黑" panose="020B0503020204020204" pitchFamily="34" charset="-122"/>
                <a:ea typeface="微软雅黑" panose="020B0503020204020204" pitchFamily="34" charset="-122"/>
              </a:rPr>
              <a:t>Verkehrstechnik</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 GmbH(BVV)</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公司成功研制了第一个可以用于商业运营的橡胶弹性车轮，从此弹性车轮不断地发展和完善。</a:t>
            </a:r>
            <a:endPar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在近</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70</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年的发展历程中该公司生产的弹性车轮，如具有代表性的</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Bo-54</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Bo-84</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型弹性车轮均为该公司生产。</a:t>
            </a:r>
            <a:endPar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目前</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BVV</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公司生产的弹性车轮已在世界各地广泛使用，装车数量已经超过</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30</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多万个，并在运用过程取得了良好的效果。</a:t>
            </a:r>
          </a:p>
        </p:txBody>
      </p:sp>
      <p:sp>
        <p:nvSpPr>
          <p:cNvPr id="14" name="文本框 27"/>
          <p:cNvSpPr txBox="1"/>
          <p:nvPr/>
        </p:nvSpPr>
        <p:spPr>
          <a:xfrm>
            <a:off x="-25474" y="189688"/>
            <a:ext cx="1065718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1.4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弹性车轮发展现状</a:t>
            </a:r>
            <a:r>
              <a:rPr lang="en-US" altLang="zh-CN" sz="2500" b="1" dirty="0" smtClean="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Development of resilient wheel</a:t>
            </a:r>
          </a:p>
        </p:txBody>
      </p:sp>
    </p:spTree>
    <p:extLst>
      <p:ext uri="{BB962C8B-B14F-4D97-AF65-F5344CB8AC3E}">
        <p14:creationId xmlns:p14="http://schemas.microsoft.com/office/powerpoint/2010/main" val="3212489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2" y="225578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ctr">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8" name="Rectangle 6"/>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7" name="Rectangle 10"/>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pic>
        <p:nvPicPr>
          <p:cNvPr id="169987" name="Picture 3" descr="bo_01_gif_副本"/>
          <p:cNvPicPr>
            <a:picLocks noChangeAspect="1" noChangeArrowheads="1"/>
          </p:cNvPicPr>
          <p:nvPr/>
        </p:nvPicPr>
        <p:blipFill>
          <a:blip r:embed="rId3">
            <a:extLst>
              <a:ext uri="{28A0092B-C50C-407E-A947-70E740481C1C}">
                <a14:useLocalDpi xmlns:a14="http://schemas.microsoft.com/office/drawing/2010/main" val="0"/>
              </a:ext>
            </a:extLst>
          </a:blip>
          <a:srcRect r="49249" b="49156"/>
          <a:stretch>
            <a:fillRect/>
          </a:stretch>
        </p:blipFill>
        <p:spPr bwMode="auto">
          <a:xfrm>
            <a:off x="239322" y="3515410"/>
            <a:ext cx="1799765"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699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1239" y="3515410"/>
            <a:ext cx="2103573"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69985" name="Picture 1" descr="无标题"/>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5283" y="3515410"/>
            <a:ext cx="2103573" cy="2160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4"/>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7" name="Rectangle 5"/>
          <p:cNvSpPr>
            <a:spLocks noChangeArrowheads="1"/>
          </p:cNvSpPr>
          <p:nvPr/>
        </p:nvSpPr>
        <p:spPr bwMode="auto">
          <a:xfrm>
            <a:off x="2" y="277775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base">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9" name="Rectangle 6"/>
          <p:cNvSpPr>
            <a:spLocks noChangeArrowheads="1"/>
          </p:cNvSpPr>
          <p:nvPr/>
        </p:nvSpPr>
        <p:spPr bwMode="auto">
          <a:xfrm>
            <a:off x="1" y="5155197"/>
            <a:ext cx="359929"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base">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pic>
        <p:nvPicPr>
          <p:cNvPr id="169992" name="Picture 8" descr="1_副本"/>
          <p:cNvPicPr>
            <a:picLocks noChangeAspect="1" noChangeArrowheads="1"/>
          </p:cNvPicPr>
          <p:nvPr/>
        </p:nvPicPr>
        <p:blipFill>
          <a:blip r:embed="rId6">
            <a:extLst>
              <a:ext uri="{28A0092B-C50C-407E-A947-70E740481C1C}">
                <a14:useLocalDpi xmlns:a14="http://schemas.microsoft.com/office/drawing/2010/main" val="0"/>
              </a:ext>
            </a:extLst>
          </a:blip>
          <a:srcRect r="47792" b="46539"/>
          <a:stretch>
            <a:fillRect/>
          </a:stretch>
        </p:blipFill>
        <p:spPr bwMode="auto">
          <a:xfrm>
            <a:off x="911311" y="1009771"/>
            <a:ext cx="1753619" cy="2160000"/>
          </a:xfrm>
          <a:prstGeom prst="rect">
            <a:avLst/>
          </a:prstGeom>
          <a:noFill/>
          <a:extLst>
            <a:ext uri="{909E8E84-426E-40DD-AFC4-6F175D3DCCD1}">
              <a14:hiddenFill xmlns:a14="http://schemas.microsoft.com/office/drawing/2010/main">
                <a:solidFill>
                  <a:srgbClr val="FFFFFF"/>
                </a:solidFill>
              </a14:hiddenFill>
            </a:ext>
          </a:extLst>
        </p:spPr>
      </p:pic>
      <p:pic>
        <p:nvPicPr>
          <p:cNvPr id="169991" name="Picture 7" descr="ssss3_副本"/>
          <p:cNvPicPr>
            <a:picLocks noChangeAspect="1" noChangeArrowheads="1"/>
          </p:cNvPicPr>
          <p:nvPr/>
        </p:nvPicPr>
        <p:blipFill>
          <a:blip r:embed="rId7">
            <a:extLst>
              <a:ext uri="{28A0092B-C50C-407E-A947-70E740481C1C}">
                <a14:useLocalDpi xmlns:a14="http://schemas.microsoft.com/office/drawing/2010/main" val="0"/>
              </a:ext>
            </a:extLst>
          </a:blip>
          <a:srcRect r="49583" b="49374"/>
          <a:stretch>
            <a:fillRect/>
          </a:stretch>
        </p:blipFill>
        <p:spPr bwMode="auto">
          <a:xfrm>
            <a:off x="4020275" y="1009531"/>
            <a:ext cx="1790153" cy="21600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a:spLocks noChangeArrowheads="1"/>
          </p:cNvSpPr>
          <p:nvPr/>
        </p:nvSpPr>
        <p:spPr bwMode="auto">
          <a:xfrm>
            <a:off x="6160096" y="308875"/>
            <a:ext cx="276573"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algn="ctr" fontAlgn="base">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12" name="Rectangle 10"/>
          <p:cNvSpPr>
            <a:spLocks noChangeArrowheads="1"/>
          </p:cNvSpPr>
          <p:nvPr/>
        </p:nvSpPr>
        <p:spPr bwMode="auto">
          <a:xfrm>
            <a:off x="5826672" y="2960637"/>
            <a:ext cx="943422"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algn="ctr" fontAlgn="base">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22" name="矩形 21"/>
          <p:cNvSpPr/>
          <p:nvPr/>
        </p:nvSpPr>
        <p:spPr>
          <a:xfrm>
            <a:off x="1236335" y="3109145"/>
            <a:ext cx="882508" cy="358218"/>
          </a:xfrm>
          <a:prstGeom prst="rect">
            <a:avLst/>
          </a:prstGeom>
        </p:spPr>
        <p:txBody>
          <a:bodyPr wrap="none" lIns="95674" tIns="47837" rIns="95674" bIns="47837">
            <a:spAutoFit/>
          </a:bodyPr>
          <a:lstStyle/>
          <a:p>
            <a:r>
              <a:rPr lang="en-US" altLang="zh-CN" sz="1700" dirty="0" smtClean="0">
                <a:latin typeface="微软雅黑" pitchFamily="34" charset="-122"/>
                <a:ea typeface="微软雅黑" pitchFamily="34" charset="-122"/>
              </a:rPr>
              <a:t> Bo-54</a:t>
            </a:r>
            <a:endParaRPr lang="zh-CN" altLang="en-US" sz="1700" dirty="0">
              <a:latin typeface="微软雅黑" pitchFamily="34" charset="-122"/>
              <a:ea typeface="微软雅黑" pitchFamily="34" charset="-122"/>
            </a:endParaRPr>
          </a:p>
        </p:txBody>
      </p:sp>
      <p:sp>
        <p:nvSpPr>
          <p:cNvPr id="23" name="矩形 22"/>
          <p:cNvSpPr/>
          <p:nvPr/>
        </p:nvSpPr>
        <p:spPr>
          <a:xfrm>
            <a:off x="631700" y="5675650"/>
            <a:ext cx="6711483" cy="358218"/>
          </a:xfrm>
          <a:prstGeom prst="rect">
            <a:avLst/>
          </a:prstGeom>
        </p:spPr>
        <p:txBody>
          <a:bodyPr wrap="square" lIns="95674" tIns="47837" rIns="95674" bIns="47837">
            <a:spAutoFit/>
          </a:bodyPr>
          <a:lstStyle/>
          <a:p>
            <a:r>
              <a:rPr lang="en-US" altLang="zh-CN" sz="1700" dirty="0" smtClean="0">
                <a:latin typeface="微软雅黑" pitchFamily="34" charset="-122"/>
                <a:ea typeface="微软雅黑" pitchFamily="34" charset="-122"/>
              </a:rPr>
              <a:t>Bo-01                         </a:t>
            </a:r>
            <a:r>
              <a:rPr lang="en-US" altLang="zh-CN" sz="1700" dirty="0" err="1" smtClean="0">
                <a:latin typeface="微软雅黑" pitchFamily="34" charset="-122"/>
                <a:ea typeface="微软雅黑" pitchFamily="34" charset="-122"/>
              </a:rPr>
              <a:t>LoRa</a:t>
            </a:r>
            <a:r>
              <a:rPr lang="zh-CN" altLang="en-US" sz="1700" dirty="0" smtClean="0">
                <a:latin typeface="微软雅黑" pitchFamily="34" charset="-122"/>
                <a:ea typeface="微软雅黑" pitchFamily="34" charset="-122"/>
              </a:rPr>
              <a:t>                                 </a:t>
            </a:r>
            <a:r>
              <a:rPr lang="en-US" altLang="zh-CN" sz="1700" dirty="0" smtClean="0">
                <a:latin typeface="微软雅黑" pitchFamily="34" charset="-122"/>
                <a:ea typeface="微软雅黑" pitchFamily="34" charset="-122"/>
              </a:rPr>
              <a:t>TDAN</a:t>
            </a:r>
            <a:endParaRPr lang="zh-CN" altLang="en-US" sz="1700" dirty="0">
              <a:latin typeface="微软雅黑" pitchFamily="34" charset="-122"/>
              <a:ea typeface="微软雅黑" pitchFamily="34" charset="-122"/>
            </a:endParaRPr>
          </a:p>
        </p:txBody>
      </p:sp>
      <p:sp>
        <p:nvSpPr>
          <p:cNvPr id="24" name="矩形 23"/>
          <p:cNvSpPr/>
          <p:nvPr/>
        </p:nvSpPr>
        <p:spPr>
          <a:xfrm>
            <a:off x="4369181" y="3169771"/>
            <a:ext cx="1010748" cy="358218"/>
          </a:xfrm>
          <a:prstGeom prst="rect">
            <a:avLst/>
          </a:prstGeom>
        </p:spPr>
        <p:txBody>
          <a:bodyPr wrap="none" lIns="95674" tIns="47837" rIns="95674" bIns="47837">
            <a:spAutoFit/>
          </a:bodyPr>
          <a:lstStyle/>
          <a:p>
            <a:r>
              <a:rPr lang="en-US" altLang="zh-CN" sz="1700" dirty="0" smtClean="0">
                <a:latin typeface="微软雅黑" pitchFamily="34" charset="-122"/>
                <a:ea typeface="微软雅黑" pitchFamily="34" charset="-122"/>
              </a:rPr>
              <a:t>   Bo-84</a:t>
            </a:r>
            <a:endParaRPr lang="zh-CN" altLang="en-US" sz="1700" dirty="0">
              <a:latin typeface="微软雅黑" pitchFamily="34" charset="-122"/>
              <a:ea typeface="微软雅黑" pitchFamily="34" charset="-122"/>
            </a:endParaRPr>
          </a:p>
        </p:txBody>
      </p:sp>
      <p:graphicFrame>
        <p:nvGraphicFramePr>
          <p:cNvPr id="15" name="表格 14"/>
          <p:cNvGraphicFramePr>
            <a:graphicFrameLocks noGrp="1"/>
          </p:cNvGraphicFramePr>
          <p:nvPr>
            <p:extLst>
              <p:ext uri="{D42A27DB-BD31-4B8C-83A1-F6EECF244321}">
                <p14:modId xmlns:p14="http://schemas.microsoft.com/office/powerpoint/2010/main" val="1732348439"/>
              </p:ext>
            </p:extLst>
          </p:nvPr>
        </p:nvGraphicFramePr>
        <p:xfrm>
          <a:off x="7144854" y="2025953"/>
          <a:ext cx="4687335" cy="3785379"/>
        </p:xfrm>
        <a:graphic>
          <a:graphicData uri="http://schemas.openxmlformats.org/drawingml/2006/table">
            <a:tbl>
              <a:tblPr firstRow="1" firstCol="1" bandRow="1">
                <a:tableStyleId>{5C22544A-7EE6-4342-B048-85BDC9FD1C3A}</a:tableStyleId>
              </a:tblPr>
              <a:tblGrid>
                <a:gridCol w="1680415"/>
                <a:gridCol w="1374952"/>
                <a:gridCol w="1631968"/>
              </a:tblGrid>
              <a:tr h="1161197">
                <a:tc>
                  <a:txBody>
                    <a:bodyPr/>
                    <a:lstStyle/>
                    <a:p>
                      <a:pPr indent="304800" algn="ctr">
                        <a:spcAft>
                          <a:spcPts val="0"/>
                        </a:spcAft>
                      </a:pPr>
                      <a:r>
                        <a:rPr lang="zh-CN" sz="1900" kern="100" dirty="0">
                          <a:effectLst/>
                          <a:latin typeface="微软雅黑" pitchFamily="34" charset="-122"/>
                          <a:ea typeface="微软雅黑" pitchFamily="34" charset="-122"/>
                        </a:rPr>
                        <a:t>型号</a:t>
                      </a:r>
                    </a:p>
                  </a:txBody>
                  <a:tcPr marL="91429" marR="91429" marT="0" marB="0" anchor="ctr"/>
                </a:tc>
                <a:tc>
                  <a:txBody>
                    <a:bodyPr/>
                    <a:lstStyle/>
                    <a:p>
                      <a:pPr algn="ctr">
                        <a:spcAft>
                          <a:spcPts val="0"/>
                        </a:spcAft>
                      </a:pPr>
                      <a:r>
                        <a:rPr lang="zh-CN" sz="1900" kern="100" dirty="0">
                          <a:effectLst/>
                          <a:latin typeface="微软雅黑" pitchFamily="34" charset="-122"/>
                          <a:ea typeface="微软雅黑" pitchFamily="34" charset="-122"/>
                        </a:rPr>
                        <a:t>径向刚度</a:t>
                      </a:r>
                    </a:p>
                    <a:p>
                      <a:pPr algn="ctr">
                        <a:spcAft>
                          <a:spcPts val="0"/>
                        </a:spcAft>
                      </a:pPr>
                      <a:r>
                        <a:rPr lang="en-US" sz="1900" kern="100" dirty="0" err="1">
                          <a:effectLst/>
                          <a:latin typeface="微软雅黑" pitchFamily="34" charset="-122"/>
                          <a:ea typeface="微软雅黑" pitchFamily="34" charset="-122"/>
                        </a:rPr>
                        <a:t>kN</a:t>
                      </a:r>
                      <a:r>
                        <a:rPr lang="en-US" sz="1900" kern="100" dirty="0">
                          <a:effectLst/>
                          <a:latin typeface="微软雅黑" pitchFamily="34" charset="-122"/>
                          <a:ea typeface="微软雅黑" pitchFamily="34" charset="-122"/>
                        </a:rPr>
                        <a:t>/mm</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zh-CN" sz="1900" kern="100">
                          <a:effectLst/>
                          <a:latin typeface="微软雅黑" pitchFamily="34" charset="-122"/>
                          <a:ea typeface="微软雅黑" pitchFamily="34" charset="-122"/>
                        </a:rPr>
                        <a:t>轴向刚度</a:t>
                      </a:r>
                    </a:p>
                    <a:p>
                      <a:pPr algn="ctr">
                        <a:spcAft>
                          <a:spcPts val="0"/>
                        </a:spcAft>
                      </a:pPr>
                      <a:r>
                        <a:rPr lang="en-US" sz="1900" kern="100">
                          <a:effectLst/>
                          <a:latin typeface="微软雅黑" pitchFamily="34" charset="-122"/>
                          <a:ea typeface="微软雅黑" pitchFamily="34" charset="-122"/>
                        </a:rPr>
                        <a:t>kN/mm</a:t>
                      </a:r>
                      <a:endParaRPr lang="zh-CN" sz="1900" kern="100">
                        <a:effectLst/>
                        <a:latin typeface="微软雅黑" pitchFamily="34" charset="-122"/>
                        <a:ea typeface="微软雅黑" pitchFamily="34" charset="-122"/>
                      </a:endParaRPr>
                    </a:p>
                  </a:txBody>
                  <a:tcPr marL="91429" marR="91429" marT="0" marB="0" anchor="ctr"/>
                </a:tc>
              </a:tr>
              <a:tr h="292608">
                <a:tc>
                  <a:txBody>
                    <a:bodyPr/>
                    <a:lstStyle/>
                    <a:p>
                      <a:pPr indent="0" algn="ctr">
                        <a:spcAft>
                          <a:spcPts val="0"/>
                        </a:spcAft>
                      </a:pPr>
                      <a:r>
                        <a:rPr lang="en-US" sz="1900" kern="100" dirty="0">
                          <a:effectLst/>
                          <a:latin typeface="微软雅黑" pitchFamily="34" charset="-122"/>
                          <a:ea typeface="微软雅黑" pitchFamily="34" charset="-122"/>
                        </a:rPr>
                        <a:t>Bo-54</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80</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9</a:t>
                      </a:r>
                      <a:endParaRPr lang="zh-CN" sz="1900" kern="100" dirty="0">
                        <a:effectLst/>
                        <a:latin typeface="微软雅黑" pitchFamily="34" charset="-122"/>
                        <a:ea typeface="微软雅黑" pitchFamily="34" charset="-122"/>
                      </a:endParaRPr>
                    </a:p>
                  </a:txBody>
                  <a:tcPr marL="91429" marR="91429" marT="0" marB="0" anchor="ctr"/>
                </a:tc>
              </a:tr>
              <a:tr h="580571">
                <a:tc>
                  <a:txBody>
                    <a:bodyPr/>
                    <a:lstStyle/>
                    <a:p>
                      <a:pPr indent="0" algn="ctr">
                        <a:spcAft>
                          <a:spcPts val="0"/>
                        </a:spcAft>
                      </a:pPr>
                      <a:r>
                        <a:rPr lang="en-US" sz="1900" kern="100" dirty="0">
                          <a:effectLst/>
                          <a:latin typeface="微软雅黑" pitchFamily="34" charset="-122"/>
                          <a:ea typeface="微软雅黑" pitchFamily="34" charset="-122"/>
                        </a:rPr>
                        <a:t>Bo-011</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50</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9</a:t>
                      </a:r>
                      <a:endParaRPr lang="zh-CN" sz="1900" kern="100" dirty="0">
                        <a:effectLst/>
                        <a:latin typeface="微软雅黑" pitchFamily="34" charset="-122"/>
                        <a:ea typeface="微软雅黑" pitchFamily="34" charset="-122"/>
                      </a:endParaRPr>
                    </a:p>
                  </a:txBody>
                  <a:tcPr marL="91429" marR="91429" marT="0" marB="0" anchor="ctr"/>
                </a:tc>
              </a:tr>
              <a:tr h="292608">
                <a:tc>
                  <a:txBody>
                    <a:bodyPr/>
                    <a:lstStyle/>
                    <a:p>
                      <a:pPr indent="0" algn="ctr">
                        <a:spcAft>
                          <a:spcPts val="0"/>
                        </a:spcAft>
                      </a:pPr>
                      <a:r>
                        <a:rPr lang="en-US" sz="1900" kern="100" dirty="0">
                          <a:effectLst/>
                          <a:latin typeface="微软雅黑" pitchFamily="34" charset="-122"/>
                          <a:ea typeface="微软雅黑" pitchFamily="34" charset="-122"/>
                        </a:rPr>
                        <a:t>Bo-84</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100</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12</a:t>
                      </a:r>
                      <a:endParaRPr lang="zh-CN" sz="1900" kern="100" dirty="0">
                        <a:effectLst/>
                        <a:latin typeface="微软雅黑" pitchFamily="34" charset="-122"/>
                        <a:ea typeface="微软雅黑" pitchFamily="34" charset="-122"/>
                      </a:endParaRPr>
                    </a:p>
                  </a:txBody>
                  <a:tcPr marL="91429" marR="91429" marT="0" marB="0" anchor="ctr"/>
                </a:tc>
              </a:tr>
              <a:tr h="580571">
                <a:tc>
                  <a:txBody>
                    <a:bodyPr/>
                    <a:lstStyle/>
                    <a:p>
                      <a:pPr indent="0" algn="ctr">
                        <a:spcAft>
                          <a:spcPts val="0"/>
                        </a:spcAft>
                      </a:pPr>
                      <a:r>
                        <a:rPr lang="en-US" sz="1900" kern="100" dirty="0">
                          <a:effectLst/>
                          <a:latin typeface="微软雅黑" pitchFamily="34" charset="-122"/>
                          <a:ea typeface="微软雅黑" pitchFamily="34" charset="-122"/>
                        </a:rPr>
                        <a:t>Bo-2000</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a:effectLst/>
                          <a:latin typeface="微软雅黑" pitchFamily="34" charset="-122"/>
                          <a:ea typeface="微软雅黑" pitchFamily="34" charset="-122"/>
                        </a:rPr>
                        <a:t>200</a:t>
                      </a:r>
                      <a:endParaRPr lang="zh-CN" sz="1900" kern="10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20</a:t>
                      </a:r>
                      <a:endParaRPr lang="zh-CN" sz="1900" kern="100" dirty="0">
                        <a:effectLst/>
                        <a:latin typeface="微软雅黑" pitchFamily="34" charset="-122"/>
                        <a:ea typeface="微软雅黑" pitchFamily="34" charset="-122"/>
                      </a:endParaRPr>
                    </a:p>
                  </a:txBody>
                  <a:tcPr marL="91429" marR="91429" marT="0" marB="0" anchor="ctr"/>
                </a:tc>
              </a:tr>
              <a:tr h="292608">
                <a:tc>
                  <a:txBody>
                    <a:bodyPr/>
                    <a:lstStyle/>
                    <a:p>
                      <a:pPr indent="0" algn="ctr">
                        <a:spcAft>
                          <a:spcPts val="0"/>
                        </a:spcAft>
                      </a:pPr>
                      <a:r>
                        <a:rPr lang="en-US" sz="1900" kern="100" dirty="0">
                          <a:effectLst/>
                          <a:latin typeface="微软雅黑" pitchFamily="34" charset="-122"/>
                          <a:ea typeface="微软雅黑" pitchFamily="34" charset="-122"/>
                        </a:rPr>
                        <a:t>Bo-06</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250</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40</a:t>
                      </a:r>
                      <a:endParaRPr lang="zh-CN" sz="1900" kern="100" dirty="0">
                        <a:effectLst/>
                        <a:latin typeface="微软雅黑" pitchFamily="34" charset="-122"/>
                        <a:ea typeface="微软雅黑" pitchFamily="34" charset="-122"/>
                      </a:endParaRPr>
                    </a:p>
                  </a:txBody>
                  <a:tcPr marL="91429" marR="91429" marT="0" marB="0" anchor="ctr"/>
                </a:tc>
              </a:tr>
              <a:tr h="292608">
                <a:tc>
                  <a:txBody>
                    <a:bodyPr/>
                    <a:lstStyle/>
                    <a:p>
                      <a:pPr indent="0" algn="ctr">
                        <a:spcAft>
                          <a:spcPts val="0"/>
                        </a:spcAft>
                      </a:pPr>
                      <a:r>
                        <a:rPr lang="en-US" sz="1900" kern="100" dirty="0" err="1">
                          <a:effectLst/>
                          <a:latin typeface="微软雅黑" pitchFamily="34" charset="-122"/>
                          <a:ea typeface="微软雅黑" pitchFamily="34" charset="-122"/>
                        </a:rPr>
                        <a:t>LoRa</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a:effectLst/>
                          <a:latin typeface="微软雅黑" pitchFamily="34" charset="-122"/>
                          <a:ea typeface="微软雅黑" pitchFamily="34" charset="-122"/>
                        </a:rPr>
                        <a:t>20</a:t>
                      </a:r>
                      <a:endParaRPr lang="zh-CN" sz="1900" kern="10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60</a:t>
                      </a:r>
                      <a:endParaRPr lang="zh-CN" sz="1900" kern="100" dirty="0">
                        <a:effectLst/>
                        <a:latin typeface="微软雅黑" pitchFamily="34" charset="-122"/>
                        <a:ea typeface="微软雅黑" pitchFamily="34" charset="-122"/>
                      </a:endParaRPr>
                    </a:p>
                  </a:txBody>
                  <a:tcPr marL="91429" marR="91429" marT="0" marB="0" anchor="ctr"/>
                </a:tc>
              </a:tr>
              <a:tr h="292608">
                <a:tc>
                  <a:txBody>
                    <a:bodyPr/>
                    <a:lstStyle/>
                    <a:p>
                      <a:pPr indent="0" algn="ctr">
                        <a:spcAft>
                          <a:spcPts val="0"/>
                        </a:spcAft>
                      </a:pPr>
                      <a:r>
                        <a:rPr lang="en-US" sz="1900" kern="100" dirty="0">
                          <a:effectLst/>
                          <a:latin typeface="微软雅黑" pitchFamily="34" charset="-122"/>
                          <a:ea typeface="微软雅黑" pitchFamily="34" charset="-122"/>
                        </a:rPr>
                        <a:t>TDAN</a:t>
                      </a:r>
                      <a:endParaRPr lang="zh-CN" sz="1900" kern="100" dirty="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a:effectLst/>
                          <a:latin typeface="微软雅黑" pitchFamily="34" charset="-122"/>
                          <a:ea typeface="微软雅黑" pitchFamily="34" charset="-122"/>
                        </a:rPr>
                        <a:t>25</a:t>
                      </a:r>
                      <a:endParaRPr lang="zh-CN" sz="1900" kern="100">
                        <a:effectLst/>
                        <a:latin typeface="微软雅黑" pitchFamily="34" charset="-122"/>
                        <a:ea typeface="微软雅黑" pitchFamily="34" charset="-122"/>
                      </a:endParaRPr>
                    </a:p>
                  </a:txBody>
                  <a:tcPr marL="91429" marR="91429" marT="0" marB="0" anchor="ctr"/>
                </a:tc>
                <a:tc>
                  <a:txBody>
                    <a:bodyPr/>
                    <a:lstStyle/>
                    <a:p>
                      <a:pPr algn="ctr">
                        <a:spcAft>
                          <a:spcPts val="0"/>
                        </a:spcAft>
                      </a:pPr>
                      <a:r>
                        <a:rPr lang="en-US" sz="1900" kern="100" dirty="0">
                          <a:effectLst/>
                          <a:latin typeface="微软雅黑" pitchFamily="34" charset="-122"/>
                          <a:ea typeface="微软雅黑" pitchFamily="34" charset="-122"/>
                        </a:rPr>
                        <a:t>65</a:t>
                      </a:r>
                      <a:endParaRPr lang="zh-CN" sz="1900" kern="100" dirty="0">
                        <a:effectLst/>
                        <a:latin typeface="微软雅黑" pitchFamily="34" charset="-122"/>
                        <a:ea typeface="微软雅黑" pitchFamily="34" charset="-122"/>
                      </a:endParaRPr>
                    </a:p>
                  </a:txBody>
                  <a:tcPr marL="91429" marR="91429" marT="0" marB="0" anchor="ctr"/>
                </a:tc>
              </a:tr>
            </a:tbl>
          </a:graphicData>
        </a:graphic>
      </p:graphicFrame>
      <p:sp>
        <p:nvSpPr>
          <p:cNvPr id="16" name="Rectangle 11"/>
          <p:cNvSpPr>
            <a:spLocks noChangeArrowheads="1"/>
          </p:cNvSpPr>
          <p:nvPr/>
        </p:nvSpPr>
        <p:spPr bwMode="auto">
          <a:xfrm>
            <a:off x="7438979" y="1417869"/>
            <a:ext cx="4178681" cy="681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674" tIns="47837" rIns="95674" bIns="47837" numCol="1" anchor="ctr" anchorCtr="0" compatLnSpc="1">
            <a:prstTxWarp prst="textNoShape">
              <a:avLst/>
            </a:prstTxWarp>
            <a:spAutoFit/>
          </a:bodyPr>
          <a:lstStyle/>
          <a:p>
            <a:pPr indent="318912" fontAlgn="base">
              <a:spcBef>
                <a:spcPct val="0"/>
              </a:spcBef>
              <a:spcAft>
                <a:spcPct val="0"/>
              </a:spcAft>
            </a:pPr>
            <a:r>
              <a:rPr kumimoji="0" lang="en-US" alt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 BVV</a:t>
            </a:r>
            <a:r>
              <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弹性车轮刚度参数</a:t>
            </a:r>
            <a:endParaRPr kumimoji="0" lang="zh-CN" altLang="en-US"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indent="318912" eaLnBrk="0" fontAlgn="base" hangingPunct="0">
              <a:spcBef>
                <a:spcPct val="0"/>
              </a:spcBef>
              <a:spcAft>
                <a:spcPct val="0"/>
              </a:spcAft>
            </a:pPr>
            <a:endParaRPr lang="zh-CN" altLang="en-US" dirty="0">
              <a:latin typeface="Arial" pitchFamily="34" charset="0"/>
              <a:ea typeface="宋体" pitchFamily="2" charset="-122"/>
              <a:cs typeface="宋体" pitchFamily="2" charset="-122"/>
            </a:endParaRPr>
          </a:p>
        </p:txBody>
      </p:sp>
      <p:sp>
        <p:nvSpPr>
          <p:cNvPr id="25" name="文本框 27"/>
          <p:cNvSpPr txBox="1"/>
          <p:nvPr/>
        </p:nvSpPr>
        <p:spPr>
          <a:xfrm>
            <a:off x="-25474" y="189688"/>
            <a:ext cx="1065718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1.4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弹性车轮发展现状</a:t>
            </a:r>
            <a:r>
              <a:rPr lang="en-US" altLang="zh-CN" sz="2500" b="1" dirty="0" smtClean="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Development of resilient wheel</a:t>
            </a:r>
          </a:p>
        </p:txBody>
      </p:sp>
    </p:spTree>
    <p:extLst>
      <p:ext uri="{BB962C8B-B14F-4D97-AF65-F5344CB8AC3E}">
        <p14:creationId xmlns:p14="http://schemas.microsoft.com/office/powerpoint/2010/main" val="181718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69987"/>
                                        </p:tgtEl>
                                        <p:attrNameLst>
                                          <p:attrName>style.visibility</p:attrName>
                                        </p:attrNameLst>
                                      </p:cBhvr>
                                      <p:to>
                                        <p:strVal val="visible"/>
                                      </p:to>
                                    </p:set>
                                    <p:animEffect transition="in" filter="fade">
                                      <p:cBhvr>
                                        <p:cTn id="31" dur="500"/>
                                        <p:tgtEl>
                                          <p:spTgt spid="169987"/>
                                        </p:tgtEl>
                                      </p:cBhvr>
                                    </p:animEffect>
                                  </p:childTnLst>
                                </p:cTn>
                              </p:par>
                              <p:par>
                                <p:cTn id="32" presetID="10" presetClass="entr" presetSubtype="0" fill="hold" nodeType="withEffect">
                                  <p:stCondLst>
                                    <p:cond delay="0"/>
                                  </p:stCondLst>
                                  <p:childTnLst>
                                    <p:set>
                                      <p:cBhvr>
                                        <p:cTn id="33" dur="1" fill="hold">
                                          <p:stCondLst>
                                            <p:cond delay="0"/>
                                          </p:stCondLst>
                                        </p:cTn>
                                        <p:tgtEl>
                                          <p:spTgt spid="169986"/>
                                        </p:tgtEl>
                                        <p:attrNameLst>
                                          <p:attrName>style.visibility</p:attrName>
                                        </p:attrNameLst>
                                      </p:cBhvr>
                                      <p:to>
                                        <p:strVal val="visible"/>
                                      </p:to>
                                    </p:set>
                                    <p:animEffect transition="in" filter="fade">
                                      <p:cBhvr>
                                        <p:cTn id="34" dur="500"/>
                                        <p:tgtEl>
                                          <p:spTgt spid="169986"/>
                                        </p:tgtEl>
                                      </p:cBhvr>
                                    </p:animEffect>
                                  </p:childTnLst>
                                </p:cTn>
                              </p:par>
                              <p:par>
                                <p:cTn id="35" presetID="10" presetClass="entr" presetSubtype="0" fill="hold" nodeType="withEffect">
                                  <p:stCondLst>
                                    <p:cond delay="0"/>
                                  </p:stCondLst>
                                  <p:childTnLst>
                                    <p:set>
                                      <p:cBhvr>
                                        <p:cTn id="36" dur="1" fill="hold">
                                          <p:stCondLst>
                                            <p:cond delay="0"/>
                                          </p:stCondLst>
                                        </p:cTn>
                                        <p:tgtEl>
                                          <p:spTgt spid="169985"/>
                                        </p:tgtEl>
                                        <p:attrNameLst>
                                          <p:attrName>style.visibility</p:attrName>
                                        </p:attrNameLst>
                                      </p:cBhvr>
                                      <p:to>
                                        <p:strVal val="visible"/>
                                      </p:to>
                                    </p:set>
                                    <p:animEffect transition="in" filter="fade">
                                      <p:cBhvr>
                                        <p:cTn id="37" dur="500"/>
                                        <p:tgtEl>
                                          <p:spTgt spid="169985"/>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0" presetClass="entr" presetSubtype="0" fill="hold" nodeType="withEffect">
                                  <p:stCondLst>
                                    <p:cond delay="0"/>
                                  </p:stCondLst>
                                  <p:childTnLst>
                                    <p:set>
                                      <p:cBhvr>
                                        <p:cTn id="48" dur="1" fill="hold">
                                          <p:stCondLst>
                                            <p:cond delay="0"/>
                                          </p:stCondLst>
                                        </p:cTn>
                                        <p:tgtEl>
                                          <p:spTgt spid="169992"/>
                                        </p:tgtEl>
                                        <p:attrNameLst>
                                          <p:attrName>style.visibility</p:attrName>
                                        </p:attrNameLst>
                                      </p:cBhvr>
                                      <p:to>
                                        <p:strVal val="visible"/>
                                      </p:to>
                                    </p:set>
                                    <p:animEffect transition="in" filter="fade">
                                      <p:cBhvr>
                                        <p:cTn id="49" dur="500"/>
                                        <p:tgtEl>
                                          <p:spTgt spid="169992"/>
                                        </p:tgtEl>
                                      </p:cBhvr>
                                    </p:animEffect>
                                  </p:childTnLst>
                                </p:cTn>
                              </p:par>
                              <p:par>
                                <p:cTn id="50" presetID="10" presetClass="entr" presetSubtype="0" fill="hold" nodeType="withEffect">
                                  <p:stCondLst>
                                    <p:cond delay="0"/>
                                  </p:stCondLst>
                                  <p:childTnLst>
                                    <p:set>
                                      <p:cBhvr>
                                        <p:cTn id="51" dur="1" fill="hold">
                                          <p:stCondLst>
                                            <p:cond delay="0"/>
                                          </p:stCondLst>
                                        </p:cTn>
                                        <p:tgtEl>
                                          <p:spTgt spid="169991"/>
                                        </p:tgtEl>
                                        <p:attrNameLst>
                                          <p:attrName>style.visibility</p:attrName>
                                        </p:attrNameLst>
                                      </p:cBhvr>
                                      <p:to>
                                        <p:strVal val="visible"/>
                                      </p:to>
                                    </p:set>
                                    <p:animEffect transition="in" filter="fade">
                                      <p:cBhvr>
                                        <p:cTn id="52" dur="500"/>
                                        <p:tgtEl>
                                          <p:spTgt spid="16999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P spid="4" grpId="0"/>
      <p:bldP spid="6" grpId="0"/>
      <p:bldP spid="8" grpId="0"/>
      <p:bldP spid="17" grpId="0"/>
      <p:bldP spid="2" grpId="0"/>
      <p:bldP spid="7" grpId="0"/>
      <p:bldP spid="9" grpId="0"/>
      <p:bldP spid="10" grpId="0"/>
      <p:bldP spid="12" grpId="0"/>
      <p:bldP spid="22" grpId="0"/>
      <p:bldP spid="23" grpId="0"/>
      <p:bldP spid="24" grpId="0"/>
      <p:bldP spid="16"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2" y="225578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ctr">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8" name="Rectangle 6"/>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7" name="Rectangle 10"/>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4159323085"/>
              </p:ext>
            </p:extLst>
          </p:nvPr>
        </p:nvGraphicFramePr>
        <p:xfrm>
          <a:off x="1975209" y="1119896"/>
          <a:ext cx="2584144" cy="2092926"/>
        </p:xfrm>
        <a:graphic>
          <a:graphicData uri="http://schemas.openxmlformats.org/presentationml/2006/ole">
            <mc:AlternateContent xmlns:mc="http://schemas.openxmlformats.org/markup-compatibility/2006">
              <mc:Choice xmlns:v="urn:schemas-microsoft-com:vml" Requires="v">
                <p:oleObj spid="_x0000_s171071" name="Visio" r:id="rId4" imgW="1847709" imgH="1659960" progId="Visio.Drawing.11">
                  <p:embed/>
                </p:oleObj>
              </mc:Choice>
              <mc:Fallback>
                <p:oleObj name="Visio" r:id="rId4" imgW="1847709" imgH="165996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5209" y="1119896"/>
                        <a:ext cx="2584144" cy="2092926"/>
                      </a:xfrm>
                      <a:prstGeom prst="rect">
                        <a:avLst/>
                      </a:prstGeom>
                      <a:noFill/>
                      <a:extLst/>
                    </p:spPr>
                  </p:pic>
                </p:oleObj>
              </mc:Fallback>
            </mc:AlternateContent>
          </a:graphicData>
        </a:graphic>
      </p:graphicFrame>
      <p:pic>
        <p:nvPicPr>
          <p:cNvPr id="1710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2880" y="1067610"/>
            <a:ext cx="1037034" cy="2158366"/>
          </a:xfrm>
          <a:prstGeom prst="rect">
            <a:avLst/>
          </a:prstGeom>
          <a:noFill/>
          <a:extLst>
            <a:ext uri="{909E8E84-426E-40DD-AFC4-6F175D3DCCD1}">
              <a14:hiddenFill xmlns:a14="http://schemas.microsoft.com/office/drawing/2010/main">
                <a:solidFill>
                  <a:srgbClr val="FFFFFF"/>
                </a:solidFill>
              </a14:hiddenFill>
            </a:ext>
          </a:extLst>
        </p:spPr>
      </p:pic>
      <p:pic>
        <p:nvPicPr>
          <p:cNvPr id="171011" name="图片 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4670" y="1057143"/>
            <a:ext cx="2162952" cy="215836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5"/>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0" name="Rectangle 6"/>
          <p:cNvSpPr>
            <a:spLocks noChangeArrowheads="1"/>
          </p:cNvSpPr>
          <p:nvPr/>
        </p:nvSpPr>
        <p:spPr bwMode="auto">
          <a:xfrm>
            <a:off x="5727693" y="2558683"/>
            <a:ext cx="735032"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algn="ctr" fontAlgn="base">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pic>
        <p:nvPicPr>
          <p:cNvPr id="171015"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15450" y="3789959"/>
            <a:ext cx="3358715" cy="69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6" name="Picture 8" descr="1111111_副本"/>
          <p:cNvPicPr>
            <a:picLocks noChangeAspect="1" noChangeArrowheads="1"/>
          </p:cNvPicPr>
          <p:nvPr/>
        </p:nvPicPr>
        <p:blipFill>
          <a:blip r:embed="rId9">
            <a:extLst>
              <a:ext uri="{28A0092B-C50C-407E-A947-70E740481C1C}">
                <a14:useLocalDpi xmlns:a14="http://schemas.microsoft.com/office/drawing/2010/main" val="0"/>
              </a:ext>
            </a:extLst>
          </a:blip>
          <a:srcRect r="50000" b="77229"/>
          <a:stretch>
            <a:fillRect/>
          </a:stretch>
        </p:blipFill>
        <p:spPr bwMode="auto">
          <a:xfrm>
            <a:off x="1715451" y="4693635"/>
            <a:ext cx="1590159" cy="866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7" name="Picture 9" descr="111111_副本"/>
          <p:cNvPicPr>
            <a:picLocks noChangeAspect="1" noChangeArrowheads="1"/>
          </p:cNvPicPr>
          <p:nvPr/>
        </p:nvPicPr>
        <p:blipFill>
          <a:blip r:embed="rId10">
            <a:extLst>
              <a:ext uri="{28A0092B-C50C-407E-A947-70E740481C1C}">
                <a14:useLocalDpi xmlns:a14="http://schemas.microsoft.com/office/drawing/2010/main" val="0"/>
              </a:ext>
            </a:extLst>
          </a:blip>
          <a:srcRect r="46875" b="66838"/>
          <a:stretch>
            <a:fillRect/>
          </a:stretch>
        </p:blipFill>
        <p:spPr bwMode="auto">
          <a:xfrm>
            <a:off x="3608330" y="4481475"/>
            <a:ext cx="1565338" cy="117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1018" name="Picture 10" descr="application-pcs-wheel-5"/>
          <p:cNvPicPr>
            <a:picLocks noChangeAspect="1" noChangeArrowheads="1"/>
          </p:cNvPicPr>
          <p:nvPr/>
        </p:nvPicPr>
        <p:blipFill>
          <a:blip r:embed="rId11" cstate="print">
            <a:extLst>
              <a:ext uri="{28A0092B-C50C-407E-A947-70E740481C1C}">
                <a14:useLocalDpi xmlns:a14="http://schemas.microsoft.com/office/drawing/2010/main" val="0"/>
              </a:ext>
            </a:extLst>
          </a:blip>
          <a:srcRect l="27200" t="316" r="27699"/>
          <a:stretch>
            <a:fillRect/>
          </a:stretch>
        </p:blipFill>
        <p:spPr bwMode="auto">
          <a:xfrm>
            <a:off x="7499535" y="3729579"/>
            <a:ext cx="1499211" cy="186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1733091" y="3275301"/>
            <a:ext cx="2629781" cy="388996"/>
          </a:xfrm>
          <a:prstGeom prst="rect">
            <a:avLst/>
          </a:prstGeom>
        </p:spPr>
        <p:txBody>
          <a:bodyPr wrap="none" lIns="95674" tIns="47837" rIns="95674" bIns="47837">
            <a:spAutoFit/>
          </a:bodyPr>
          <a:lstStyle/>
          <a:p>
            <a:r>
              <a:rPr lang="zh-CN" altLang="en-US" dirty="0" smtClean="0">
                <a:latin typeface="微软雅黑" pitchFamily="34" charset="-122"/>
                <a:ea typeface="微软雅黑" pitchFamily="34" charset="-122"/>
              </a:rPr>
              <a:t>阿尔斯通城市有轨电车</a:t>
            </a:r>
            <a:endParaRPr lang="zh-CN" altLang="en-US" dirty="0">
              <a:latin typeface="微软雅黑" pitchFamily="34" charset="-122"/>
              <a:ea typeface="微软雅黑" pitchFamily="34" charset="-122"/>
            </a:endParaRPr>
          </a:p>
        </p:txBody>
      </p:sp>
      <p:sp>
        <p:nvSpPr>
          <p:cNvPr id="14" name="矩形 13"/>
          <p:cNvSpPr/>
          <p:nvPr/>
        </p:nvSpPr>
        <p:spPr>
          <a:xfrm>
            <a:off x="6900485" y="3275301"/>
            <a:ext cx="2142468" cy="388996"/>
          </a:xfrm>
          <a:prstGeom prst="rect">
            <a:avLst/>
          </a:prstGeom>
        </p:spPr>
        <p:txBody>
          <a:bodyPr wrap="none" lIns="95674" tIns="47837" rIns="95674" bIns="47837">
            <a:spAutoFit/>
          </a:bodyPr>
          <a:lstStyle/>
          <a:p>
            <a:r>
              <a:rPr lang="zh-CN" altLang="zh-CN" dirty="0">
                <a:latin typeface="微软雅黑" pitchFamily="34" charset="-122"/>
                <a:ea typeface="微软雅黑" pitchFamily="34" charset="-122"/>
              </a:rPr>
              <a:t>制动盘的弹性车轮</a:t>
            </a:r>
            <a:endParaRPr lang="zh-CN" altLang="en-US" dirty="0">
              <a:latin typeface="微软雅黑" pitchFamily="34" charset="-122"/>
              <a:ea typeface="微软雅黑" pitchFamily="34" charset="-122"/>
            </a:endParaRPr>
          </a:p>
        </p:txBody>
      </p:sp>
      <p:sp>
        <p:nvSpPr>
          <p:cNvPr id="15" name="矩形 14"/>
          <p:cNvSpPr/>
          <p:nvPr/>
        </p:nvSpPr>
        <p:spPr>
          <a:xfrm>
            <a:off x="1827430" y="5655135"/>
            <a:ext cx="2767832" cy="388996"/>
          </a:xfrm>
          <a:prstGeom prst="rect">
            <a:avLst/>
          </a:prstGeom>
        </p:spPr>
        <p:txBody>
          <a:bodyPr wrap="none" lIns="95674" tIns="47837" rIns="95674" bIns="47837">
            <a:spAutoFit/>
          </a:bodyPr>
          <a:lstStyle/>
          <a:p>
            <a:r>
              <a:rPr lang="en-US" altLang="zh-CN" dirty="0">
                <a:latin typeface="微软雅黑" pitchFamily="34" charset="-122"/>
                <a:ea typeface="微软雅黑" pitchFamily="34" charset="-122"/>
              </a:rPr>
              <a:t>SKODA 15 t</a:t>
            </a:r>
            <a:r>
              <a:rPr lang="zh-CN" altLang="zh-CN" dirty="0">
                <a:latin typeface="微软雅黑" pitchFamily="34" charset="-122"/>
                <a:ea typeface="微软雅黑" pitchFamily="34" charset="-122"/>
              </a:rPr>
              <a:t>地板轨电车</a:t>
            </a:r>
            <a:endParaRPr lang="zh-CN" altLang="en-US" dirty="0">
              <a:latin typeface="微软雅黑" pitchFamily="34" charset="-122"/>
              <a:ea typeface="微软雅黑" pitchFamily="34" charset="-122"/>
            </a:endParaRPr>
          </a:p>
        </p:txBody>
      </p:sp>
      <p:sp>
        <p:nvSpPr>
          <p:cNvPr id="16" name="矩形 15"/>
          <p:cNvSpPr/>
          <p:nvPr/>
        </p:nvSpPr>
        <p:spPr>
          <a:xfrm>
            <a:off x="7206997" y="5657630"/>
            <a:ext cx="1655155" cy="388996"/>
          </a:xfrm>
          <a:prstGeom prst="rect">
            <a:avLst/>
          </a:prstGeom>
        </p:spPr>
        <p:txBody>
          <a:bodyPr wrap="none" lIns="95674" tIns="47837" rIns="95674" bIns="47837">
            <a:spAutoFit/>
          </a:bodyPr>
          <a:lstStyle/>
          <a:p>
            <a:r>
              <a:rPr lang="zh-CN" altLang="zh-CN" dirty="0">
                <a:latin typeface="微软雅黑" pitchFamily="34" charset="-122"/>
                <a:ea typeface="微软雅黑" pitchFamily="34" charset="-122"/>
              </a:rPr>
              <a:t>超级弹性车轮</a:t>
            </a:r>
            <a:endParaRPr lang="zh-CN" altLang="en-US" dirty="0">
              <a:latin typeface="微软雅黑" pitchFamily="34" charset="-122"/>
              <a:ea typeface="微软雅黑" pitchFamily="34" charset="-122"/>
            </a:endParaRPr>
          </a:p>
        </p:txBody>
      </p:sp>
      <p:sp>
        <p:nvSpPr>
          <p:cNvPr id="24" name="文本框 27"/>
          <p:cNvSpPr txBox="1"/>
          <p:nvPr/>
        </p:nvSpPr>
        <p:spPr>
          <a:xfrm>
            <a:off x="-25474" y="189688"/>
            <a:ext cx="1065718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1.4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弹性车轮发展现状</a:t>
            </a:r>
            <a:r>
              <a:rPr lang="en-US" altLang="zh-CN" sz="2500" b="1" dirty="0" smtClean="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Development of resilient wheel</a:t>
            </a:r>
          </a:p>
        </p:txBody>
      </p:sp>
    </p:spTree>
    <p:extLst>
      <p:ext uri="{BB962C8B-B14F-4D97-AF65-F5344CB8AC3E}">
        <p14:creationId xmlns:p14="http://schemas.microsoft.com/office/powerpoint/2010/main" val="181718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10"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nodeType="withEffect">
                                  <p:stCondLst>
                                    <p:cond delay="0"/>
                                  </p:stCondLst>
                                  <p:childTnLst>
                                    <p:set>
                                      <p:cBhvr>
                                        <p:cTn id="36" dur="1" fill="hold">
                                          <p:stCondLst>
                                            <p:cond delay="0"/>
                                          </p:stCondLst>
                                        </p:cTn>
                                        <p:tgtEl>
                                          <p:spTgt spid="171012"/>
                                        </p:tgtEl>
                                        <p:attrNameLst>
                                          <p:attrName>style.visibility</p:attrName>
                                        </p:attrNameLst>
                                      </p:cBhvr>
                                      <p:to>
                                        <p:strVal val="visible"/>
                                      </p:to>
                                    </p:set>
                                    <p:animEffect transition="in" filter="fade">
                                      <p:cBhvr>
                                        <p:cTn id="37" dur="500"/>
                                        <p:tgtEl>
                                          <p:spTgt spid="171012"/>
                                        </p:tgtEl>
                                      </p:cBhvr>
                                    </p:animEffect>
                                  </p:childTnLst>
                                </p:cTn>
                              </p:par>
                              <p:par>
                                <p:cTn id="38" presetID="10" presetClass="entr" presetSubtype="0" fill="hold" nodeType="withEffect">
                                  <p:stCondLst>
                                    <p:cond delay="0"/>
                                  </p:stCondLst>
                                  <p:childTnLst>
                                    <p:set>
                                      <p:cBhvr>
                                        <p:cTn id="39" dur="1" fill="hold">
                                          <p:stCondLst>
                                            <p:cond delay="0"/>
                                          </p:stCondLst>
                                        </p:cTn>
                                        <p:tgtEl>
                                          <p:spTgt spid="171011"/>
                                        </p:tgtEl>
                                        <p:attrNameLst>
                                          <p:attrName>style.visibility</p:attrName>
                                        </p:attrNameLst>
                                      </p:cBhvr>
                                      <p:to>
                                        <p:strVal val="visible"/>
                                      </p:to>
                                    </p:set>
                                    <p:animEffect transition="in" filter="fade">
                                      <p:cBhvr>
                                        <p:cTn id="40" dur="500"/>
                                        <p:tgtEl>
                                          <p:spTgt spid="171011"/>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nodeType="withEffect">
                                  <p:stCondLst>
                                    <p:cond delay="0"/>
                                  </p:stCondLst>
                                  <p:childTnLst>
                                    <p:set>
                                      <p:cBhvr>
                                        <p:cTn id="48" dur="1" fill="hold">
                                          <p:stCondLst>
                                            <p:cond delay="0"/>
                                          </p:stCondLst>
                                        </p:cTn>
                                        <p:tgtEl>
                                          <p:spTgt spid="171015"/>
                                        </p:tgtEl>
                                        <p:attrNameLst>
                                          <p:attrName>style.visibility</p:attrName>
                                        </p:attrNameLst>
                                      </p:cBhvr>
                                      <p:to>
                                        <p:strVal val="visible"/>
                                      </p:to>
                                    </p:set>
                                    <p:animEffect transition="in" filter="fade">
                                      <p:cBhvr>
                                        <p:cTn id="49" dur="500"/>
                                        <p:tgtEl>
                                          <p:spTgt spid="171015"/>
                                        </p:tgtEl>
                                      </p:cBhvr>
                                    </p:animEffect>
                                  </p:childTnLst>
                                </p:cTn>
                              </p:par>
                              <p:par>
                                <p:cTn id="50" presetID="10" presetClass="entr" presetSubtype="0" fill="hold" nodeType="withEffect">
                                  <p:stCondLst>
                                    <p:cond delay="0"/>
                                  </p:stCondLst>
                                  <p:childTnLst>
                                    <p:set>
                                      <p:cBhvr>
                                        <p:cTn id="51" dur="1" fill="hold">
                                          <p:stCondLst>
                                            <p:cond delay="0"/>
                                          </p:stCondLst>
                                        </p:cTn>
                                        <p:tgtEl>
                                          <p:spTgt spid="171016"/>
                                        </p:tgtEl>
                                        <p:attrNameLst>
                                          <p:attrName>style.visibility</p:attrName>
                                        </p:attrNameLst>
                                      </p:cBhvr>
                                      <p:to>
                                        <p:strVal val="visible"/>
                                      </p:to>
                                    </p:set>
                                    <p:animEffect transition="in" filter="fade">
                                      <p:cBhvr>
                                        <p:cTn id="52" dur="500"/>
                                        <p:tgtEl>
                                          <p:spTgt spid="171016"/>
                                        </p:tgtEl>
                                      </p:cBhvr>
                                    </p:animEffect>
                                  </p:childTnLst>
                                </p:cTn>
                              </p:par>
                              <p:par>
                                <p:cTn id="53" presetID="10" presetClass="entr" presetSubtype="0" fill="hold" nodeType="withEffect">
                                  <p:stCondLst>
                                    <p:cond delay="0"/>
                                  </p:stCondLst>
                                  <p:childTnLst>
                                    <p:set>
                                      <p:cBhvr>
                                        <p:cTn id="54" dur="1" fill="hold">
                                          <p:stCondLst>
                                            <p:cond delay="0"/>
                                          </p:stCondLst>
                                        </p:cTn>
                                        <p:tgtEl>
                                          <p:spTgt spid="171017"/>
                                        </p:tgtEl>
                                        <p:attrNameLst>
                                          <p:attrName>style.visibility</p:attrName>
                                        </p:attrNameLst>
                                      </p:cBhvr>
                                      <p:to>
                                        <p:strVal val="visible"/>
                                      </p:to>
                                    </p:set>
                                    <p:animEffect transition="in" filter="fade">
                                      <p:cBhvr>
                                        <p:cTn id="55" dur="500"/>
                                        <p:tgtEl>
                                          <p:spTgt spid="171017"/>
                                        </p:tgtEl>
                                      </p:cBhvr>
                                    </p:animEffect>
                                  </p:childTnLst>
                                </p:cTn>
                              </p:par>
                              <p:par>
                                <p:cTn id="56" presetID="10" presetClass="entr" presetSubtype="0" fill="hold" nodeType="withEffect">
                                  <p:stCondLst>
                                    <p:cond delay="0"/>
                                  </p:stCondLst>
                                  <p:childTnLst>
                                    <p:set>
                                      <p:cBhvr>
                                        <p:cTn id="57" dur="1" fill="hold">
                                          <p:stCondLst>
                                            <p:cond delay="0"/>
                                          </p:stCondLst>
                                        </p:cTn>
                                        <p:tgtEl>
                                          <p:spTgt spid="171018"/>
                                        </p:tgtEl>
                                        <p:attrNameLst>
                                          <p:attrName>style.visibility</p:attrName>
                                        </p:attrNameLst>
                                      </p:cBhvr>
                                      <p:to>
                                        <p:strVal val="visible"/>
                                      </p:to>
                                    </p:set>
                                    <p:animEffect transition="in" filter="fade">
                                      <p:cBhvr>
                                        <p:cTn id="58" dur="500"/>
                                        <p:tgtEl>
                                          <p:spTgt spid="17101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500"/>
                                        <p:tgtEl>
                                          <p:spTgt spid="1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P spid="4" grpId="0"/>
      <p:bldP spid="6" grpId="0"/>
      <p:bldP spid="8" grpId="0"/>
      <p:bldP spid="17" grpId="0"/>
      <p:bldP spid="2" grpId="0"/>
      <p:bldP spid="9" grpId="0"/>
      <p:bldP spid="10" grpId="0"/>
      <p:bldP spid="12" grpId="0"/>
      <p:bldP spid="14" grpId="0"/>
      <p:bldP spid="15" grpId="0"/>
      <p:bldP spid="16"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2" y="225578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ctr">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8" name="Rectangle 6"/>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7" name="Rectangle 10"/>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2"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367433171"/>
              </p:ext>
            </p:extLst>
          </p:nvPr>
        </p:nvGraphicFramePr>
        <p:xfrm>
          <a:off x="1888087" y="2902482"/>
          <a:ext cx="2677257" cy="2497505"/>
        </p:xfrm>
        <a:graphic>
          <a:graphicData uri="http://schemas.openxmlformats.org/presentationml/2006/ole">
            <mc:AlternateContent xmlns:mc="http://schemas.openxmlformats.org/markup-compatibility/2006">
              <mc:Choice xmlns:v="urn:schemas-microsoft-com:vml" Requires="v">
                <p:oleObj spid="_x0000_s174183" name="AutoCAD Drawing" r:id="rId4" imgW="11049000" imgH="4998720" progId="AutoCAD.Drawing.19">
                  <p:embed/>
                </p:oleObj>
              </mc:Choice>
              <mc:Fallback>
                <p:oleObj name="AutoCAD Drawing" r:id="rId4" imgW="11049000" imgH="4998720" progId="AutoCAD.Drawing.19">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27051" t="4790" r="41537" b="6917"/>
                      <a:stretch>
                        <a:fillRect/>
                      </a:stretch>
                    </p:blipFill>
                    <p:spPr bwMode="auto">
                      <a:xfrm>
                        <a:off x="1888087" y="2902482"/>
                        <a:ext cx="2677257" cy="2497505"/>
                      </a:xfrm>
                      <a:prstGeom prst="rect">
                        <a:avLst/>
                      </a:prstGeom>
                      <a:noFill/>
                    </p:spPr>
                  </p:pic>
                </p:oleObj>
              </mc:Fallback>
            </mc:AlternateContent>
          </a:graphicData>
        </a:graphic>
      </p:graphicFrame>
      <p:sp>
        <p:nvSpPr>
          <p:cNvPr id="9" name="Rectangle 4"/>
          <p:cNvSpPr>
            <a:spLocks noChangeArrowheads="1"/>
          </p:cNvSpPr>
          <p:nvPr/>
        </p:nvSpPr>
        <p:spPr bwMode="auto">
          <a:xfrm>
            <a:off x="2"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411845644"/>
              </p:ext>
            </p:extLst>
          </p:nvPr>
        </p:nvGraphicFramePr>
        <p:xfrm>
          <a:off x="6817279" y="3212427"/>
          <a:ext cx="3920271" cy="1870799"/>
        </p:xfrm>
        <a:graphic>
          <a:graphicData uri="http://schemas.openxmlformats.org/presentationml/2006/ole">
            <mc:AlternateContent xmlns:mc="http://schemas.openxmlformats.org/markup-compatibility/2006">
              <mc:Choice xmlns:v="urn:schemas-microsoft-com:vml" Requires="v">
                <p:oleObj spid="_x0000_s174184" name="AutoCAD Drawing" r:id="rId6" imgW="11049000" imgH="4998720" progId="AutoCAD.Drawing.19">
                  <p:embed/>
                </p:oleObj>
              </mc:Choice>
              <mc:Fallback>
                <p:oleObj name="AutoCAD Drawing" r:id="rId6" imgW="11049000" imgH="4998720" progId="AutoCAD.Drawing.19">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l="3911" t="25313" r="51486" b="13446"/>
                      <a:stretch>
                        <a:fillRect/>
                      </a:stretch>
                    </p:blipFill>
                    <p:spPr bwMode="auto">
                      <a:xfrm>
                        <a:off x="6817279" y="3212427"/>
                        <a:ext cx="3920271" cy="1870799"/>
                      </a:xfrm>
                      <a:prstGeom prst="rect">
                        <a:avLst/>
                      </a:prstGeom>
                      <a:noFill/>
                    </p:spPr>
                  </p:pic>
                </p:oleObj>
              </mc:Fallback>
            </mc:AlternateContent>
          </a:graphicData>
        </a:graphic>
      </p:graphicFrame>
      <p:sp>
        <p:nvSpPr>
          <p:cNvPr id="12" name="矩形 11"/>
          <p:cNvSpPr/>
          <p:nvPr/>
        </p:nvSpPr>
        <p:spPr>
          <a:xfrm>
            <a:off x="1505622" y="5594754"/>
            <a:ext cx="2629781" cy="388996"/>
          </a:xfrm>
          <a:prstGeom prst="rect">
            <a:avLst/>
          </a:prstGeom>
        </p:spPr>
        <p:txBody>
          <a:bodyPr wrap="none" lIns="95674" tIns="47837" rIns="95674" bIns="47837">
            <a:spAutoFit/>
          </a:bodyPr>
          <a:lstStyle/>
          <a:p>
            <a:r>
              <a:rPr lang="zh-CN" altLang="zh-CN" dirty="0">
                <a:latin typeface="微软雅黑" pitchFamily="34" charset="-122"/>
                <a:ea typeface="微软雅黑" pitchFamily="34" charset="-122"/>
              </a:rPr>
              <a:t>北京地铁试验弹性车轮</a:t>
            </a:r>
            <a:endParaRPr lang="zh-CN" altLang="en-US" dirty="0">
              <a:latin typeface="微软雅黑" pitchFamily="34" charset="-122"/>
              <a:ea typeface="微软雅黑" pitchFamily="34" charset="-122"/>
            </a:endParaRPr>
          </a:p>
        </p:txBody>
      </p:sp>
      <p:sp>
        <p:nvSpPr>
          <p:cNvPr id="14" name="矩形 13"/>
          <p:cNvSpPr/>
          <p:nvPr/>
        </p:nvSpPr>
        <p:spPr>
          <a:xfrm>
            <a:off x="7199746" y="5594754"/>
            <a:ext cx="2844583" cy="388996"/>
          </a:xfrm>
          <a:prstGeom prst="rect">
            <a:avLst/>
          </a:prstGeom>
        </p:spPr>
        <p:txBody>
          <a:bodyPr wrap="none" lIns="95674" tIns="47837" rIns="95674" bIns="47837">
            <a:spAutoFit/>
          </a:bodyPr>
          <a:lstStyle/>
          <a:p>
            <a:r>
              <a:rPr lang="en-US" altLang="zh-CN" dirty="0">
                <a:latin typeface="微软雅黑" pitchFamily="34" charset="-122"/>
                <a:ea typeface="微软雅黑" pitchFamily="34" charset="-122"/>
              </a:rPr>
              <a:t>DL6W</a:t>
            </a:r>
            <a:r>
              <a:rPr lang="zh-CN" altLang="zh-CN" dirty="0">
                <a:latin typeface="微软雅黑" pitchFamily="34" charset="-122"/>
                <a:ea typeface="微软雅黑" pitchFamily="34" charset="-122"/>
              </a:rPr>
              <a:t>型轻轨车弹性车轮</a:t>
            </a:r>
            <a:endParaRPr lang="zh-CN" altLang="en-US" dirty="0">
              <a:latin typeface="微软雅黑" pitchFamily="34" charset="-122"/>
              <a:ea typeface="微软雅黑" pitchFamily="34" charset="-122"/>
            </a:endParaRPr>
          </a:p>
        </p:txBody>
      </p:sp>
      <p:sp>
        <p:nvSpPr>
          <p:cNvPr id="15" name="矩形 14"/>
          <p:cNvSpPr/>
          <p:nvPr/>
        </p:nvSpPr>
        <p:spPr>
          <a:xfrm>
            <a:off x="740691" y="1341610"/>
            <a:ext cx="4493969" cy="973772"/>
          </a:xfrm>
          <a:prstGeom prst="rect">
            <a:avLst/>
          </a:prstGeom>
        </p:spPr>
        <p:txBody>
          <a:bodyPr wrap="square" lIns="95674" tIns="47837" rIns="95674" bIns="47837">
            <a:spAutoFit/>
          </a:bodyPr>
          <a:lstStyle/>
          <a:p>
            <a:pPr algn="just"/>
            <a:r>
              <a:rPr lang="zh-CN" altLang="en-US" dirty="0" smtClean="0">
                <a:latin typeface="微软雅黑" pitchFamily="34" charset="-122"/>
                <a:ea typeface="微软雅黑" pitchFamily="34" charset="-122"/>
              </a:rPr>
              <a:t>         第</a:t>
            </a:r>
            <a:r>
              <a:rPr lang="zh-CN" altLang="en-US" dirty="0">
                <a:latin typeface="微软雅黑" pitchFamily="34" charset="-122"/>
                <a:ea typeface="微软雅黑" pitchFamily="34" charset="-122"/>
              </a:rPr>
              <a:t>一代弹性车轮是由四方车辆研究所于</a:t>
            </a:r>
            <a:r>
              <a:rPr lang="en-US" altLang="zh-CN" dirty="0">
                <a:latin typeface="微软雅黑" pitchFamily="34" charset="-122"/>
                <a:ea typeface="微软雅黑" pitchFamily="34" charset="-122"/>
              </a:rPr>
              <a:t>1969</a:t>
            </a:r>
            <a:r>
              <a:rPr lang="zh-CN" altLang="en-US" dirty="0">
                <a:latin typeface="微软雅黑" pitchFamily="34" charset="-122"/>
                <a:ea typeface="微软雅黑" pitchFamily="34" charset="-122"/>
              </a:rPr>
              <a:t>年为北京地铁研制，采用压剪复合型</a:t>
            </a:r>
            <a:r>
              <a:rPr lang="zh-CN" altLang="en-US" dirty="0" smtClean="0">
                <a:latin typeface="微软雅黑" pitchFamily="34" charset="-122"/>
                <a:ea typeface="微软雅黑" pitchFamily="34" charset="-122"/>
              </a:rPr>
              <a:t>结构。</a:t>
            </a:r>
            <a:endParaRPr lang="zh-CN" altLang="en-US" dirty="0">
              <a:latin typeface="微软雅黑" pitchFamily="34" charset="-122"/>
              <a:ea typeface="微软雅黑" pitchFamily="34" charset="-122"/>
            </a:endParaRPr>
          </a:p>
        </p:txBody>
      </p:sp>
      <p:sp>
        <p:nvSpPr>
          <p:cNvPr id="18" name="矩形 17"/>
          <p:cNvSpPr/>
          <p:nvPr/>
        </p:nvSpPr>
        <p:spPr>
          <a:xfrm>
            <a:off x="6382056" y="1342048"/>
            <a:ext cx="4493969" cy="973772"/>
          </a:xfrm>
          <a:prstGeom prst="rect">
            <a:avLst/>
          </a:prstGeom>
        </p:spPr>
        <p:txBody>
          <a:bodyPr wrap="square" lIns="95674" tIns="47837" rIns="95674" bIns="47837">
            <a:spAutoFit/>
          </a:bodyPr>
          <a:lstStyle/>
          <a:p>
            <a:pPr algn="just"/>
            <a:r>
              <a:rPr lang="en-US" altLang="zh-CN" dirty="0">
                <a:latin typeface="微软雅黑" pitchFamily="34" charset="-122"/>
                <a:ea typeface="微软雅黑" pitchFamily="34" charset="-122"/>
              </a:rPr>
              <a:t>       </a:t>
            </a:r>
            <a:r>
              <a:rPr lang="en-US" altLang="zh-CN" dirty="0" smtClean="0">
                <a:latin typeface="微软雅黑" pitchFamily="34" charset="-122"/>
                <a:ea typeface="微软雅黑" pitchFamily="34" charset="-122"/>
              </a:rPr>
              <a:t>2000</a:t>
            </a:r>
            <a:r>
              <a:rPr lang="zh-CN" altLang="zh-CN" dirty="0">
                <a:latin typeface="微软雅黑" pitchFamily="34" charset="-122"/>
                <a:ea typeface="微软雅黑" pitchFamily="34" charset="-122"/>
              </a:rPr>
              <a:t>年大连机车研究所设计</a:t>
            </a:r>
            <a:r>
              <a:rPr lang="zh-CN" altLang="zh-CN" dirty="0" smtClean="0">
                <a:latin typeface="微软雅黑" pitchFamily="34" charset="-122"/>
                <a:ea typeface="微软雅黑" pitchFamily="34" charset="-122"/>
              </a:rPr>
              <a:t>生产</a:t>
            </a:r>
            <a:r>
              <a:rPr lang="zh-CN" altLang="en-US" dirty="0" smtClean="0">
                <a:latin typeface="微软雅黑" pitchFamily="34" charset="-122"/>
                <a:ea typeface="微软雅黑" pitchFamily="34" charset="-122"/>
              </a:rPr>
              <a:t>应用于</a:t>
            </a:r>
            <a:r>
              <a:rPr lang="en-US" altLang="zh-CN" dirty="0" smtClean="0">
                <a:latin typeface="微软雅黑" pitchFamily="34" charset="-122"/>
                <a:ea typeface="微软雅黑" pitchFamily="34" charset="-122"/>
              </a:rPr>
              <a:t>DL6W</a:t>
            </a:r>
            <a:r>
              <a:rPr lang="zh-CN" altLang="zh-CN" dirty="0">
                <a:latin typeface="微软雅黑" pitchFamily="34" charset="-122"/>
                <a:ea typeface="微软雅黑" pitchFamily="34" charset="-122"/>
              </a:rPr>
              <a:t>型</a:t>
            </a:r>
            <a:r>
              <a:rPr lang="en-US" altLang="zh-CN" dirty="0">
                <a:latin typeface="微软雅黑" pitchFamily="34" charset="-122"/>
                <a:ea typeface="微软雅黑" pitchFamily="34" charset="-122"/>
              </a:rPr>
              <a:t>70%</a:t>
            </a:r>
            <a:r>
              <a:rPr lang="zh-CN" altLang="zh-CN" dirty="0">
                <a:latin typeface="微软雅黑" pitchFamily="34" charset="-122"/>
                <a:ea typeface="微软雅黑" pitchFamily="34" charset="-122"/>
              </a:rPr>
              <a:t>低地板双铰接城市有轨电车上</a:t>
            </a:r>
            <a:r>
              <a:rPr lang="zh-CN" altLang="zh-CN" dirty="0" smtClean="0">
                <a:latin typeface="微软雅黑" pitchFamily="34" charset="-122"/>
                <a:ea typeface="微软雅黑" pitchFamily="34" charset="-122"/>
              </a:rPr>
              <a:t>应用</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9" name="文本框 27"/>
          <p:cNvSpPr txBox="1"/>
          <p:nvPr/>
        </p:nvSpPr>
        <p:spPr>
          <a:xfrm>
            <a:off x="-25474" y="189688"/>
            <a:ext cx="1065718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1.4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弹性车轮发展现状</a:t>
            </a:r>
            <a:r>
              <a:rPr lang="en-US" altLang="zh-CN" sz="2500" b="1" dirty="0" smtClean="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Development of resilient wheel</a:t>
            </a:r>
          </a:p>
        </p:txBody>
      </p:sp>
    </p:spTree>
    <p:extLst>
      <p:ext uri="{BB962C8B-B14F-4D97-AF65-F5344CB8AC3E}">
        <p14:creationId xmlns:p14="http://schemas.microsoft.com/office/powerpoint/2010/main" val="181718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3" grpId="0"/>
      <p:bldP spid="4" grpId="0"/>
      <p:bldP spid="6" grpId="0"/>
      <p:bldP spid="8" grpId="0"/>
      <p:bldP spid="17" grpId="0"/>
      <p:bldP spid="2" grpId="0"/>
      <p:bldP spid="9" grpId="0"/>
      <p:bldP spid="12" grpId="0"/>
      <p:bldP spid="14" grpId="0"/>
      <p:bldP spid="15"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4838002"/>
              </p:ext>
            </p:extLst>
          </p:nvPr>
        </p:nvGraphicFramePr>
        <p:xfrm>
          <a:off x="1389474" y="3140235"/>
          <a:ext cx="3928289" cy="2275025"/>
        </p:xfrm>
        <a:graphic>
          <a:graphicData uri="http://schemas.openxmlformats.org/presentationml/2006/ole">
            <mc:AlternateContent xmlns:mc="http://schemas.openxmlformats.org/markup-compatibility/2006">
              <mc:Choice xmlns:v="urn:schemas-microsoft-com:vml" Requires="v">
                <p:oleObj spid="_x0000_s175205" name="AutoCAD Drawing" r:id="rId4" imgW="11049000" imgH="5608320" progId="AutoCAD.Drawing.19">
                  <p:embed/>
                </p:oleObj>
              </mc:Choice>
              <mc:Fallback>
                <p:oleObj name="AutoCAD Drawing" r:id="rId4" imgW="11049000" imgH="5608320" progId="AutoCAD.Drawing.19">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l="2223" t="28841" r="78259" b="42020"/>
                      <a:stretch>
                        <a:fillRect/>
                      </a:stretch>
                    </p:blipFill>
                    <p:spPr bwMode="auto">
                      <a:xfrm>
                        <a:off x="1389474" y="3140235"/>
                        <a:ext cx="3928289" cy="2275025"/>
                      </a:xfrm>
                      <a:prstGeom prst="rect">
                        <a:avLst/>
                      </a:prstGeom>
                      <a:noFill/>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662968905"/>
              </p:ext>
            </p:extLst>
          </p:nvPr>
        </p:nvGraphicFramePr>
        <p:xfrm>
          <a:off x="8252428" y="3140235"/>
          <a:ext cx="1059136" cy="2310139"/>
        </p:xfrm>
        <a:graphic>
          <a:graphicData uri="http://schemas.openxmlformats.org/presentationml/2006/ole">
            <mc:AlternateContent xmlns:mc="http://schemas.openxmlformats.org/markup-compatibility/2006">
              <mc:Choice xmlns:v="urn:schemas-microsoft-com:vml" Requires="v">
                <p:oleObj spid="_x0000_s175206" name="AutoCAD Drawing" r:id="rId6" imgW="11049000" imgH="5608320" progId="AutoCAD.Drawing.19">
                  <p:embed/>
                </p:oleObj>
              </mc:Choice>
              <mc:Fallback>
                <p:oleObj name="AutoCAD Drawing" r:id="rId6" imgW="11049000" imgH="5608320" progId="AutoCAD.Drawing.19">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34496" t="28841" r="60402" b="42020"/>
                      <a:stretch>
                        <a:fillRect/>
                      </a:stretch>
                    </p:blipFill>
                    <p:spPr bwMode="auto">
                      <a:xfrm>
                        <a:off x="8252428" y="3140235"/>
                        <a:ext cx="1059136" cy="2310139"/>
                      </a:xfrm>
                      <a:prstGeom prst="rect">
                        <a:avLst/>
                      </a:prstGeom>
                      <a:noFill/>
                    </p:spPr>
                  </p:pic>
                </p:oleObj>
              </mc:Fallback>
            </mc:AlternateContent>
          </a:graphicData>
        </a:graphic>
      </p:graphicFrame>
      <p:sp>
        <p:nvSpPr>
          <p:cNvPr id="5" name="Rectangle 3"/>
          <p:cNvSpPr>
            <a:spLocks noChangeArrowheads="1"/>
          </p:cNvSpPr>
          <p:nvPr/>
        </p:nvSpPr>
        <p:spPr bwMode="auto">
          <a:xfrm>
            <a:off x="2" y="34685"/>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3" y="2296296"/>
            <a:ext cx="1334555"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indent="470064" fontAlgn="base">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7" name="矩形 6"/>
          <p:cNvSpPr/>
          <p:nvPr/>
        </p:nvSpPr>
        <p:spPr>
          <a:xfrm>
            <a:off x="1555607" y="5522563"/>
            <a:ext cx="3761501" cy="388996"/>
          </a:xfrm>
          <a:prstGeom prst="rect">
            <a:avLst/>
          </a:prstGeom>
        </p:spPr>
        <p:txBody>
          <a:bodyPr wrap="none" lIns="95674" tIns="47837" rIns="95674" bIns="47837">
            <a:spAutoFit/>
          </a:bodyPr>
          <a:lstStyle/>
          <a:p>
            <a:r>
              <a:rPr lang="zh-CN" altLang="zh-CN" dirty="0">
                <a:latin typeface="微软雅黑" pitchFamily="34" charset="-122"/>
                <a:ea typeface="微软雅黑" pitchFamily="34" charset="-122"/>
              </a:rPr>
              <a:t>大同厂</a:t>
            </a:r>
            <a:r>
              <a:rPr lang="en-US" altLang="zh-CN" dirty="0">
                <a:latin typeface="微软雅黑" pitchFamily="34" charset="-122"/>
                <a:ea typeface="微软雅黑" pitchFamily="34" charset="-122"/>
              </a:rPr>
              <a:t>100%</a:t>
            </a:r>
            <a:r>
              <a:rPr lang="zh-CN" altLang="zh-CN" dirty="0">
                <a:latin typeface="微软雅黑" pitchFamily="34" charset="-122"/>
                <a:ea typeface="微软雅黑" pitchFamily="34" charset="-122"/>
              </a:rPr>
              <a:t>低地板弹性车轮方案</a:t>
            </a:r>
            <a:endParaRPr lang="zh-CN" altLang="en-US" dirty="0">
              <a:latin typeface="微软雅黑" pitchFamily="34" charset="-122"/>
              <a:ea typeface="微软雅黑" pitchFamily="34" charset="-122"/>
            </a:endParaRPr>
          </a:p>
        </p:txBody>
      </p:sp>
      <p:sp>
        <p:nvSpPr>
          <p:cNvPr id="8" name="矩形 7"/>
          <p:cNvSpPr/>
          <p:nvPr/>
        </p:nvSpPr>
        <p:spPr>
          <a:xfrm>
            <a:off x="6955754" y="5522563"/>
            <a:ext cx="3375178" cy="388996"/>
          </a:xfrm>
          <a:prstGeom prst="rect">
            <a:avLst/>
          </a:prstGeom>
        </p:spPr>
        <p:txBody>
          <a:bodyPr wrap="none" lIns="95674" tIns="47837" rIns="95674" bIns="47837">
            <a:spAutoFit/>
          </a:bodyPr>
          <a:lstStyle/>
          <a:p>
            <a:r>
              <a:rPr lang="zh-CN" altLang="zh-CN" dirty="0">
                <a:latin typeface="微软雅黑" pitchFamily="34" charset="-122"/>
                <a:ea typeface="微软雅黑" pitchFamily="34" charset="-122"/>
              </a:rPr>
              <a:t>广机</a:t>
            </a:r>
            <a:r>
              <a:rPr lang="en-US" altLang="zh-CN" dirty="0">
                <a:latin typeface="微软雅黑" pitchFamily="34" charset="-122"/>
                <a:ea typeface="微软雅黑" pitchFamily="34" charset="-122"/>
              </a:rPr>
              <a:t>70%</a:t>
            </a:r>
            <a:r>
              <a:rPr lang="zh-CN" altLang="zh-CN" dirty="0">
                <a:latin typeface="微软雅黑" pitchFamily="34" charset="-122"/>
                <a:ea typeface="微软雅黑" pitchFamily="34" charset="-122"/>
              </a:rPr>
              <a:t>低地板弹性车轮方案</a:t>
            </a:r>
            <a:endParaRPr lang="zh-CN" altLang="en-US" dirty="0">
              <a:latin typeface="微软雅黑" pitchFamily="34" charset="-122"/>
              <a:ea typeface="微软雅黑" pitchFamily="34" charset="-122"/>
            </a:endParaRPr>
          </a:p>
        </p:txBody>
      </p:sp>
      <p:sp>
        <p:nvSpPr>
          <p:cNvPr id="9" name="矩形 8"/>
          <p:cNvSpPr/>
          <p:nvPr/>
        </p:nvSpPr>
        <p:spPr>
          <a:xfrm>
            <a:off x="959326" y="1407631"/>
            <a:ext cx="10203548" cy="973772"/>
          </a:xfrm>
          <a:prstGeom prst="rect">
            <a:avLst/>
          </a:prstGeom>
        </p:spPr>
        <p:txBody>
          <a:bodyPr wrap="square" lIns="95674" tIns="47837" rIns="95674" bIns="47837">
            <a:spAutoFit/>
          </a:bodyPr>
          <a:lstStyle/>
          <a:p>
            <a:r>
              <a:rPr lang="en-US" altLang="zh-CN" dirty="0" smtClean="0">
                <a:latin typeface="微软雅黑" pitchFamily="34" charset="-122"/>
                <a:ea typeface="微软雅黑" pitchFamily="34" charset="-122"/>
              </a:rPr>
              <a:t>       </a:t>
            </a:r>
            <a:r>
              <a:rPr lang="en-US" altLang="zh-CN" dirty="0">
                <a:latin typeface="微软雅黑" pitchFamily="34" charset="-122"/>
                <a:ea typeface="微软雅黑" pitchFamily="34" charset="-122"/>
              </a:rPr>
              <a:t>2002</a:t>
            </a:r>
            <a:r>
              <a:rPr lang="zh-CN" altLang="zh-CN" dirty="0">
                <a:latin typeface="微软雅黑" pitchFamily="34" charset="-122"/>
                <a:ea typeface="微软雅黑" pitchFamily="34" charset="-122"/>
              </a:rPr>
              <a:t>年</a:t>
            </a:r>
            <a:r>
              <a:rPr lang="en-US" altLang="zh-CN" dirty="0">
                <a:latin typeface="微软雅黑" pitchFamily="34" charset="-122"/>
                <a:ea typeface="微软雅黑" pitchFamily="34" charset="-122"/>
              </a:rPr>
              <a:t>5</a:t>
            </a:r>
            <a:r>
              <a:rPr lang="zh-CN" altLang="zh-CN" dirty="0">
                <a:latin typeface="微软雅黑" pitchFamily="34" charset="-122"/>
                <a:ea typeface="微软雅黑" pitchFamily="34" charset="-122"/>
              </a:rPr>
              <a:t>月，戚墅堰机车车辆工艺研究所开始自主研发弹性车轮，目前戚墅堰机车车辆工艺研究所研制的弹性车轮，已在国内各地轻轨列车上投入使用并取得良好效果，我国自行研发的弹性车轮已在轨道交通领域发挥积极</a:t>
            </a:r>
            <a:r>
              <a:rPr lang="zh-CN" altLang="zh-CN" dirty="0" smtClean="0">
                <a:latin typeface="微软雅黑" pitchFamily="34" charset="-122"/>
                <a:ea typeface="微软雅黑" pitchFamily="34" charset="-122"/>
              </a:rPr>
              <a:t>作用</a:t>
            </a:r>
            <a:r>
              <a:rPr lang="zh-CN" altLang="en-US" dirty="0" smtClean="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sp>
        <p:nvSpPr>
          <p:cNvPr id="10" name="文本框 27"/>
          <p:cNvSpPr txBox="1"/>
          <p:nvPr/>
        </p:nvSpPr>
        <p:spPr>
          <a:xfrm>
            <a:off x="-25474" y="189688"/>
            <a:ext cx="1065718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1.4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弹性车轮发展现状</a:t>
            </a:r>
            <a:r>
              <a:rPr lang="en-US" altLang="zh-CN" sz="2500" b="1" dirty="0" smtClean="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Development of resilient wheel</a:t>
            </a:r>
          </a:p>
        </p:txBody>
      </p:sp>
    </p:spTree>
    <p:extLst>
      <p:ext uri="{BB962C8B-B14F-4D97-AF65-F5344CB8AC3E}">
        <p14:creationId xmlns:p14="http://schemas.microsoft.com/office/powerpoint/2010/main" val="3114474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对角圆角矩形 8"/>
          <p:cNvSpPr/>
          <p:nvPr/>
        </p:nvSpPr>
        <p:spPr>
          <a:xfrm>
            <a:off x="5130" y="2205042"/>
            <a:ext cx="12202411" cy="1201737"/>
          </a:xfrm>
          <a:prstGeom prst="round2DiagRect">
            <a:avLst>
              <a:gd name="adj1" fmla="val 50000"/>
              <a:gd name="adj2" fmla="val 0"/>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a:spLocks noChangeArrowheads="1"/>
          </p:cNvSpPr>
          <p:nvPr/>
        </p:nvSpPr>
        <p:spPr bwMode="auto">
          <a:xfrm>
            <a:off x="4149066" y="2348880"/>
            <a:ext cx="8498868" cy="990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3000"/>
              </a:lnSpc>
            </a:pPr>
            <a:r>
              <a:rPr lang="zh-CN" altLang="en-US" sz="2800" b="1" dirty="0" smtClean="0">
                <a:solidFill>
                  <a:srgbClr val="FFFF00"/>
                </a:solidFill>
                <a:latin typeface="微软雅黑" panose="020B0503020204020204" pitchFamily="34" charset="-122"/>
                <a:ea typeface="微软雅黑" panose="020B0503020204020204" pitchFamily="34" charset="-122"/>
              </a:rPr>
              <a:t>动力学模型及其性能研究</a:t>
            </a:r>
          </a:p>
          <a:p>
            <a:pPr>
              <a:lnSpc>
                <a:spcPts val="4000"/>
              </a:lnSpc>
            </a:pPr>
            <a:r>
              <a:rPr lang="en-US" altLang="zh-CN" sz="2400" b="1" dirty="0">
                <a:solidFill>
                  <a:srgbClr val="92D050"/>
                </a:solidFill>
                <a:latin typeface="微软雅黑" panose="020B0503020204020204" pitchFamily="34" charset="-122"/>
                <a:ea typeface="微软雅黑" panose="020B0503020204020204" pitchFamily="34" charset="-122"/>
              </a:rPr>
              <a:t>Dynamic Model and Its Performance Study</a:t>
            </a:r>
          </a:p>
        </p:txBody>
      </p:sp>
      <p:sp>
        <p:nvSpPr>
          <p:cNvPr id="12" name="TextBox 11"/>
          <p:cNvSpPr txBox="1"/>
          <p:nvPr/>
        </p:nvSpPr>
        <p:spPr>
          <a:xfrm>
            <a:off x="7391350" y="3649665"/>
            <a:ext cx="4571679" cy="1806648"/>
          </a:xfrm>
          <a:prstGeom prst="rect">
            <a:avLst/>
          </a:prstGeom>
          <a:noFill/>
        </p:spPr>
        <p:txBody>
          <a:bodyPr wrap="square">
            <a:spAutoFit/>
          </a:bodyPr>
          <a:lstStyle/>
          <a:p>
            <a:pPr algn="dist">
              <a:lnSpc>
                <a:spcPct val="115000"/>
              </a:lnSpc>
              <a:spcBef>
                <a:spcPct val="50000"/>
              </a:spcBef>
              <a:defRPr/>
            </a:pPr>
            <a:r>
              <a:rPr lang="zh-CN" altLang="en-US" sz="1600" kern="10" dirty="0">
                <a:solidFill>
                  <a:srgbClr val="014E86"/>
                </a:solidFill>
                <a:latin typeface="微软雅黑" pitchFamily="34" charset="-122"/>
                <a:ea typeface="微软雅黑" pitchFamily="34" charset="-122"/>
              </a:rPr>
              <a:t>压剪复合弹性车轮作用下轮轨动态特性</a:t>
            </a:r>
            <a:r>
              <a:rPr lang="zh-CN" altLang="en-US" sz="1600" kern="10" dirty="0" smtClean="0">
                <a:solidFill>
                  <a:srgbClr val="014E86"/>
                </a:solidFill>
                <a:latin typeface="微软雅黑" pitchFamily="34" charset="-122"/>
                <a:ea typeface="微软雅黑" pitchFamily="34" charset="-122"/>
              </a:rPr>
              <a:t>研究</a:t>
            </a:r>
            <a:endParaRPr lang="en-US" altLang="zh-CN" sz="1600" kern="10" dirty="0" smtClean="0">
              <a:solidFill>
                <a:srgbClr val="014E86"/>
              </a:solidFill>
              <a:latin typeface="微软雅黑" pitchFamily="34" charset="-122"/>
              <a:ea typeface="微软雅黑" pitchFamily="34" charset="-122"/>
            </a:endParaRPr>
          </a:p>
          <a:p>
            <a:pPr algn="ctr">
              <a:lnSpc>
                <a:spcPct val="115000"/>
              </a:lnSpc>
              <a:spcBef>
                <a:spcPct val="50000"/>
              </a:spcBef>
              <a:defRPr/>
            </a:pPr>
            <a:r>
              <a:rPr lang="en-US" altLang="zh-CN" sz="1200" kern="10" dirty="0">
                <a:solidFill>
                  <a:srgbClr val="014E86"/>
                </a:solidFill>
                <a:latin typeface="微软雅黑" pitchFamily="34" charset="-122"/>
                <a:ea typeface="微软雅黑" pitchFamily="34" charset="-122"/>
              </a:rPr>
              <a:t>Study on Wheel / Rail Dynamic Characteristics under Compression-shear Composite Resilient Wheel</a:t>
            </a:r>
          </a:p>
          <a:p>
            <a:pPr algn="dist">
              <a:lnSpc>
                <a:spcPct val="115000"/>
              </a:lnSpc>
              <a:spcBef>
                <a:spcPct val="50000"/>
              </a:spcBef>
              <a:defRPr/>
            </a:pPr>
            <a:endParaRPr lang="zh-CN" altLang="en-US" sz="2000" kern="10" dirty="0">
              <a:solidFill>
                <a:srgbClr val="014E86"/>
              </a:solidFill>
              <a:latin typeface="微软雅黑" pitchFamily="34" charset="-122"/>
              <a:ea typeface="微软雅黑" pitchFamily="34" charset="-122"/>
            </a:endParaRPr>
          </a:p>
          <a:p>
            <a:pPr algn="dist">
              <a:lnSpc>
                <a:spcPct val="115000"/>
              </a:lnSpc>
              <a:spcBef>
                <a:spcPct val="50000"/>
              </a:spcBef>
              <a:defRPr/>
            </a:pPr>
            <a:endParaRPr lang="zh-CN" altLang="en-US" sz="1600" kern="10" dirty="0">
              <a:solidFill>
                <a:srgbClr val="014E86"/>
              </a:solidFill>
              <a:latin typeface="微软雅黑" pitchFamily="34" charset="-122"/>
              <a:ea typeface="微软雅黑" pitchFamily="34" charset="-122"/>
            </a:endParaRPr>
          </a:p>
        </p:txBody>
      </p:sp>
      <p:pic>
        <p:nvPicPr>
          <p:cNvPr id="16389" name="图片 14" descr="图片1gg.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065" y="2266950"/>
            <a:ext cx="1782531"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130" y="3429000"/>
            <a:ext cx="12202411" cy="165100"/>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 name="组合 7"/>
          <p:cNvGrpSpPr>
            <a:grpSpLocks/>
          </p:cNvGrpSpPr>
          <p:nvPr/>
        </p:nvGrpSpPr>
        <p:grpSpPr bwMode="auto">
          <a:xfrm>
            <a:off x="5127" y="1341442"/>
            <a:ext cx="3659934" cy="1425575"/>
            <a:chOff x="-87312" y="1978952"/>
            <a:chExt cx="4246016" cy="1654791"/>
          </a:xfrm>
        </p:grpSpPr>
        <p:sp>
          <p:nvSpPr>
            <p:cNvPr id="7" name="矩形 6"/>
            <p:cNvSpPr/>
            <p:nvPr/>
          </p:nvSpPr>
          <p:spPr>
            <a:xfrm>
              <a:off x="-87312" y="2734480"/>
              <a:ext cx="2935310" cy="143735"/>
            </a:xfrm>
            <a:prstGeom prst="rect">
              <a:avLst/>
            </a:prstGeom>
            <a:solidFill>
              <a:srgbClr val="014E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2503219" y="1978952"/>
              <a:ext cx="1655485" cy="1654791"/>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611865" y="2085832"/>
              <a:ext cx="1440033" cy="144103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b="1" dirty="0" smtClean="0">
                  <a:latin typeface="微软雅黑" pitchFamily="34" charset="-122"/>
                  <a:ea typeface="微软雅黑" pitchFamily="34" charset="-122"/>
                </a:rPr>
                <a:t>2</a:t>
              </a:r>
              <a:endParaRPr lang="zh-CN" altLang="en-US" sz="6000" b="1" dirty="0">
                <a:latin typeface="微软雅黑" pitchFamily="34" charset="-122"/>
                <a:ea typeface="微软雅黑" pitchFamily="34" charset="-122"/>
              </a:endParaRPr>
            </a:p>
          </p:txBody>
        </p:sp>
      </p:grpSp>
      <p:sp>
        <p:nvSpPr>
          <p:cNvPr id="13" name="Text Box 4"/>
          <p:cNvSpPr txBox="1">
            <a:spLocks noChangeArrowheads="1"/>
          </p:cNvSpPr>
          <p:nvPr/>
        </p:nvSpPr>
        <p:spPr bwMode="auto">
          <a:xfrm>
            <a:off x="9803380" y="116632"/>
            <a:ext cx="2447681"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1400" b="1" dirty="0">
                <a:solidFill>
                  <a:schemeClr val="accent1"/>
                </a:solidFill>
                <a:latin typeface="Verdana" panose="020B0604030504040204" pitchFamily="34" charset="0"/>
                <a:ea typeface="宋体" panose="02010600030101010101" pitchFamily="2" charset="-122"/>
              </a:rPr>
              <a:t>www.creegc.com</a:t>
            </a:r>
          </a:p>
        </p:txBody>
      </p:sp>
    </p:spTree>
    <p:extLst>
      <p:ext uri="{BB962C8B-B14F-4D97-AF65-F5344CB8AC3E}">
        <p14:creationId xmlns:p14="http://schemas.microsoft.com/office/powerpoint/2010/main" val="52944764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3998565756"/>
              </p:ext>
            </p:extLst>
          </p:nvPr>
        </p:nvGraphicFramePr>
        <p:xfrm>
          <a:off x="549457" y="1985164"/>
          <a:ext cx="3327717" cy="2897894"/>
        </p:xfrm>
        <a:graphic>
          <a:graphicData uri="http://schemas.openxmlformats.org/presentationml/2006/ole">
            <mc:AlternateContent xmlns:mc="http://schemas.openxmlformats.org/markup-compatibility/2006">
              <mc:Choice xmlns:v="urn:schemas-microsoft-com:vml" Requires="v">
                <p:oleObj spid="_x0000_s220243" name="Visio" r:id="rId4" imgW="4541259" imgH="4425624" progId="Visio.Drawing.11">
                  <p:embed/>
                </p:oleObj>
              </mc:Choice>
              <mc:Fallback>
                <p:oleObj name="Visio" r:id="rId4" imgW="4541259" imgH="442562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13107" t="9604" r="10957"/>
                      <a:stretch>
                        <a:fillRect/>
                      </a:stretch>
                    </p:blipFill>
                    <p:spPr bwMode="auto">
                      <a:xfrm>
                        <a:off x="549457" y="1985164"/>
                        <a:ext cx="3327717" cy="2897894"/>
                      </a:xfrm>
                      <a:prstGeom prst="rect">
                        <a:avLst/>
                      </a:prstGeom>
                      <a:noFill/>
                    </p:spPr>
                  </p:pic>
                </p:oleObj>
              </mc:Fallback>
            </mc:AlternateContent>
          </a:graphicData>
        </a:graphic>
      </p:graphicFrame>
      <p:sp>
        <p:nvSpPr>
          <p:cNvPr id="5" name="矩形 4"/>
          <p:cNvSpPr/>
          <p:nvPr/>
        </p:nvSpPr>
        <p:spPr>
          <a:xfrm>
            <a:off x="694606" y="5007904"/>
            <a:ext cx="3729038" cy="402163"/>
          </a:xfrm>
          <a:prstGeom prst="rect">
            <a:avLst/>
          </a:prstGeom>
        </p:spPr>
        <p:txBody>
          <a:bodyPr wrap="square" lIns="108713" tIns="54357" rIns="108713" bIns="54357">
            <a:spAutoFit/>
          </a:bodyPr>
          <a:lstStyle/>
          <a:p>
            <a:r>
              <a:rPr lang="zh-CN" altLang="zh-CN" dirty="0">
                <a:latin typeface="微软雅黑" pitchFamily="34" charset="-122"/>
                <a:ea typeface="微软雅黑" pitchFamily="34" charset="-122"/>
              </a:rPr>
              <a:t>弹性车轮传统动力学模型</a:t>
            </a:r>
            <a:endParaRPr lang="zh-CN" altLang="en-US" dirty="0">
              <a:latin typeface="微软雅黑" pitchFamily="34" charset="-122"/>
              <a:ea typeface="微软雅黑" pitchFamily="34" charset="-122"/>
            </a:endParaRPr>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0" name="Rectangle 7"/>
          <p:cNvSpPr>
            <a:spLocks noChangeArrowheads="1"/>
          </p:cNvSpPr>
          <p:nvPr/>
        </p:nvSpPr>
        <p:spPr bwMode="auto">
          <a:xfrm>
            <a:off x="1" y="2907748"/>
            <a:ext cx="219614" cy="432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defTabSz="1087130" fontAlgn="base">
              <a:spcBef>
                <a:spcPct val="0"/>
              </a:spcBef>
              <a:spcAft>
                <a:spcPct val="0"/>
              </a:spcAft>
            </a:pPr>
            <a:endParaRPr lang="zh-CN" altLang="zh-CN" sz="2100">
              <a:latin typeface="Arial" pitchFamily="34" charset="0"/>
              <a:ea typeface="宋体" pitchFamily="2" charset="-122"/>
              <a:cs typeface="宋体" pitchFamily="2" charset="-122"/>
            </a:endParaRPr>
          </a:p>
        </p:txBody>
      </p:sp>
      <p:grpSp>
        <p:nvGrpSpPr>
          <p:cNvPr id="11" name="组合 10"/>
          <p:cNvGrpSpPr/>
          <p:nvPr/>
        </p:nvGrpSpPr>
        <p:grpSpPr>
          <a:xfrm>
            <a:off x="4852195" y="1263245"/>
            <a:ext cx="7208008" cy="4367505"/>
            <a:chOff x="3654153" y="1260029"/>
            <a:chExt cx="5428299" cy="4356384"/>
          </a:xfrm>
        </p:grpSpPr>
        <p:graphicFrame>
          <p:nvGraphicFramePr>
            <p:cNvPr id="6" name="对象 5"/>
            <p:cNvGraphicFramePr>
              <a:graphicFrameLocks noChangeAspect="1"/>
            </p:cNvGraphicFramePr>
            <p:nvPr>
              <p:extLst>
                <p:ext uri="{D42A27DB-BD31-4B8C-83A1-F6EECF244321}">
                  <p14:modId xmlns:p14="http://schemas.microsoft.com/office/powerpoint/2010/main" val="355179488"/>
                </p:ext>
              </p:extLst>
            </p:nvPr>
          </p:nvGraphicFramePr>
          <p:xfrm>
            <a:off x="4450127" y="1908101"/>
            <a:ext cx="4632325" cy="2659063"/>
          </p:xfrm>
          <a:graphic>
            <a:graphicData uri="http://schemas.openxmlformats.org/presentationml/2006/ole">
              <mc:AlternateContent xmlns:mc="http://schemas.openxmlformats.org/markup-compatibility/2006">
                <mc:Choice xmlns:v="urn:schemas-microsoft-com:vml" Requires="v">
                  <p:oleObj spid="_x0000_s220244" name="AutoCAD Drawing" r:id="rId6" imgW="11049000" imgH="4983480" progId="AutoCAD.Drawing.19">
                    <p:embed/>
                  </p:oleObj>
                </mc:Choice>
                <mc:Fallback>
                  <p:oleObj name="AutoCAD Drawing" r:id="rId6" imgW="11049000" imgH="4983480" progId="AutoCAD.Drawing.19">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17897" t="25200" r="38399" b="18994"/>
                        <a:stretch>
                          <a:fillRect/>
                        </a:stretch>
                      </p:blipFill>
                      <p:spPr bwMode="auto">
                        <a:xfrm>
                          <a:off x="4450127" y="1908101"/>
                          <a:ext cx="4632325" cy="265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144915560"/>
                </p:ext>
              </p:extLst>
            </p:nvPr>
          </p:nvGraphicFramePr>
          <p:xfrm>
            <a:off x="3909939" y="3204245"/>
            <a:ext cx="1597025" cy="1333500"/>
          </p:xfrm>
          <a:graphic>
            <a:graphicData uri="http://schemas.openxmlformats.org/presentationml/2006/ole">
              <mc:AlternateContent xmlns:mc="http://schemas.openxmlformats.org/markup-compatibility/2006">
                <mc:Choice xmlns:v="urn:schemas-microsoft-com:vml" Requires="v">
                  <p:oleObj spid="_x0000_s220245" name="Visio" r:id="rId8" imgW="4475563" imgH="3744576" progId="Visio.Drawing.11">
                    <p:embed/>
                  </p:oleObj>
                </mc:Choice>
                <mc:Fallback>
                  <p:oleObj name="Visio" r:id="rId8" imgW="4475563" imgH="3744576"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9939" y="3204245"/>
                          <a:ext cx="1597025" cy="1333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矩形 11"/>
            <p:cNvSpPr/>
            <p:nvPr/>
          </p:nvSpPr>
          <p:spPr>
            <a:xfrm>
              <a:off x="5186771" y="5003532"/>
              <a:ext cx="3675889" cy="383741"/>
            </a:xfrm>
            <a:prstGeom prst="rect">
              <a:avLst/>
            </a:prstGeom>
          </p:spPr>
          <p:txBody>
            <a:bodyPr wrap="square">
              <a:spAutoFit/>
            </a:bodyPr>
            <a:lstStyle/>
            <a:p>
              <a:r>
                <a:rPr lang="zh-CN" altLang="en-US" dirty="0">
                  <a:latin typeface="微软雅黑" pitchFamily="34" charset="-122"/>
                  <a:ea typeface="微软雅黑" pitchFamily="34" charset="-122"/>
                </a:rPr>
                <a:t>弹性车轮</a:t>
              </a:r>
              <a:r>
                <a:rPr lang="en-US" altLang="zh-CN" dirty="0">
                  <a:latin typeface="微软雅黑" pitchFamily="34" charset="-122"/>
                  <a:ea typeface="微软雅黑" pitchFamily="34" charset="-122"/>
                </a:rPr>
                <a:t>6</a:t>
              </a:r>
              <a:r>
                <a:rPr lang="zh-CN" altLang="en-US" dirty="0">
                  <a:latin typeface="微软雅黑" pitchFamily="34" charset="-122"/>
                  <a:ea typeface="微软雅黑" pitchFamily="34" charset="-122"/>
                </a:rPr>
                <a:t>自由度复合动力学模型</a:t>
              </a:r>
            </a:p>
          </p:txBody>
        </p:sp>
        <p:cxnSp>
          <p:nvCxnSpPr>
            <p:cNvPr id="13" name="直接连接符 12"/>
            <p:cNvCxnSpPr/>
            <p:nvPr/>
          </p:nvCxnSpPr>
          <p:spPr>
            <a:xfrm flipH="1">
              <a:off x="3654153" y="1260029"/>
              <a:ext cx="25010" cy="4356384"/>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5"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2.1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弹性车轮动力学模型</a:t>
            </a:r>
            <a:r>
              <a:rPr lang="en-US" altLang="zh-CN" sz="2500" b="1" dirty="0">
                <a:solidFill>
                  <a:srgbClr val="0053A3"/>
                </a:solidFill>
                <a:latin typeface="微软雅黑" panose="020B0503020204020204" pitchFamily="34" charset="-122"/>
                <a:ea typeface="微软雅黑" panose="020B0503020204020204" pitchFamily="34" charset="-122"/>
              </a:rPr>
              <a:t>- Vehicle dynamics model</a:t>
            </a:r>
          </a:p>
        </p:txBody>
      </p:sp>
    </p:spTree>
    <p:extLst>
      <p:ext uri="{BB962C8B-B14F-4D97-AF65-F5344CB8AC3E}">
        <p14:creationId xmlns:p14="http://schemas.microsoft.com/office/powerpoint/2010/main" val="98953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P spid="1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pic>
        <p:nvPicPr>
          <p:cNvPr id="194561"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t="10794"/>
          <a:stretch>
            <a:fillRect/>
          </a:stretch>
        </p:blipFill>
        <p:spPr bwMode="auto">
          <a:xfrm>
            <a:off x="7247334" y="3496596"/>
            <a:ext cx="4014316" cy="173260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5918106" y="1739297"/>
            <a:ext cx="35420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1" name="矩形 20"/>
          <p:cNvSpPr/>
          <p:nvPr/>
        </p:nvSpPr>
        <p:spPr>
          <a:xfrm>
            <a:off x="549457" y="833054"/>
            <a:ext cx="10995882" cy="2741265"/>
          </a:xfrm>
          <a:prstGeom prst="rect">
            <a:avLst/>
          </a:prstGeom>
        </p:spPr>
        <p:txBody>
          <a:bodyPr wrap="square" lIns="108713" tIns="54357" rIns="108713" bIns="54357">
            <a:spAutoFit/>
          </a:bodyPr>
          <a:lstStyle/>
          <a:p>
            <a:pPr algn="just">
              <a:lnSpc>
                <a:spcPct val="150000"/>
              </a:lnSpc>
            </a:pPr>
            <a:r>
              <a:rPr lang="en-US" altLang="zh-CN" dirty="0" smtClean="0">
                <a:latin typeface="微软雅黑" pitchFamily="34" charset="-122"/>
                <a:ea typeface="微软雅黑" pitchFamily="34" charset="-122"/>
              </a:rPr>
              <a:t>        </a:t>
            </a:r>
            <a:r>
              <a:rPr lang="zh-CN" altLang="zh-CN" dirty="0" smtClean="0">
                <a:latin typeface="微软雅黑" pitchFamily="34" charset="-122"/>
                <a:ea typeface="微软雅黑" pitchFamily="34" charset="-122"/>
              </a:rPr>
              <a:t>广州电力机车有限公司</a:t>
            </a:r>
            <a:r>
              <a:rPr lang="zh-CN" altLang="zh-CN" dirty="0">
                <a:latin typeface="微软雅黑" pitchFamily="34" charset="-122"/>
                <a:ea typeface="微软雅黑" pitchFamily="34" charset="-122"/>
              </a:rPr>
              <a:t>设计的</a:t>
            </a:r>
            <a:r>
              <a:rPr lang="en-US" altLang="zh-CN" dirty="0">
                <a:latin typeface="微软雅黑" pitchFamily="34" charset="-122"/>
                <a:ea typeface="微软雅黑" pitchFamily="34" charset="-122"/>
              </a:rPr>
              <a:t>70%</a:t>
            </a:r>
            <a:r>
              <a:rPr lang="zh-CN" altLang="zh-CN" dirty="0">
                <a:latin typeface="微软雅黑" pitchFamily="34" charset="-122"/>
                <a:ea typeface="微软雅黑" pitchFamily="34" charset="-122"/>
              </a:rPr>
              <a:t>低地板有轨电车为研究对象，对弹性车轮对车辆动力学性能影响进行研究。该车辆采用</a:t>
            </a:r>
            <a:r>
              <a:rPr lang="en-US" altLang="zh-CN" dirty="0">
                <a:latin typeface="微软雅黑" pitchFamily="34" charset="-122"/>
                <a:ea typeface="微软雅黑" pitchFamily="34" charset="-122"/>
              </a:rPr>
              <a:t>“M+T+M”</a:t>
            </a:r>
            <a:r>
              <a:rPr lang="zh-CN" altLang="zh-CN" dirty="0">
                <a:latin typeface="微软雅黑" pitchFamily="34" charset="-122"/>
                <a:ea typeface="微软雅黑" pitchFamily="34" charset="-122"/>
              </a:rPr>
              <a:t>两动一拖的编组形式如</a:t>
            </a:r>
            <a:r>
              <a:rPr lang="zh-CN" altLang="zh-CN" dirty="0" smtClean="0">
                <a:latin typeface="微软雅黑" pitchFamily="34" charset="-122"/>
                <a:ea typeface="微软雅黑" pitchFamily="34" charset="-122"/>
              </a:rPr>
              <a:t>图所</a:t>
            </a:r>
            <a:r>
              <a:rPr lang="zh-CN" altLang="zh-CN" dirty="0">
                <a:latin typeface="微软雅黑" pitchFamily="34" charset="-122"/>
                <a:ea typeface="微软雅黑" pitchFamily="34" charset="-122"/>
              </a:rPr>
              <a:t>示，两个车体模块之间</a:t>
            </a:r>
            <a:r>
              <a:rPr lang="zh-CN" altLang="zh-CN" dirty="0" smtClean="0">
                <a:latin typeface="微软雅黑" pitchFamily="34" charset="-122"/>
                <a:ea typeface="微软雅黑" pitchFamily="34" charset="-122"/>
              </a:rPr>
              <a:t>使用</a:t>
            </a:r>
            <a:r>
              <a:rPr lang="zh-CN" altLang="en-US" dirty="0" smtClean="0">
                <a:latin typeface="微软雅黑" pitchFamily="34" charset="-122"/>
                <a:ea typeface="微软雅黑" pitchFamily="34" charset="-122"/>
              </a:rPr>
              <a:t>转动铰、固定铰及自由铰</a:t>
            </a:r>
            <a:r>
              <a:rPr lang="zh-CN" altLang="zh-CN" dirty="0" smtClean="0">
                <a:latin typeface="微软雅黑" pitchFamily="34" charset="-122"/>
                <a:ea typeface="微软雅黑" pitchFamily="34" charset="-122"/>
              </a:rPr>
              <a:t>铰接</a:t>
            </a:r>
            <a:r>
              <a:rPr lang="zh-CN" altLang="zh-CN" dirty="0">
                <a:latin typeface="微软雅黑" pitchFamily="34" charset="-122"/>
                <a:ea typeface="微软雅黑" pitchFamily="34" charset="-122"/>
              </a:rPr>
              <a:t>使其形成静定结构</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gn="just">
              <a:lnSpc>
                <a:spcPct val="150000"/>
              </a:lnSpc>
            </a:pPr>
            <a:r>
              <a:rPr lang="en-US" altLang="zh-CN" dirty="0">
                <a:latin typeface="微软雅黑" pitchFamily="34" charset="-122"/>
                <a:ea typeface="微软雅黑" pitchFamily="34" charset="-122"/>
              </a:rPr>
              <a:t>The unit form of the tram is M+T+M(two motors one trailer), and sets up the top and bottom hinge joints between the vehicles to form a statically indeterminate structure.</a:t>
            </a:r>
          </a:p>
          <a:p>
            <a:pPr algn="just">
              <a:lnSpc>
                <a:spcPct val="150000"/>
              </a:lnSpc>
            </a:pPr>
            <a:endParaRPr lang="zh-CN" altLang="en-US" dirty="0">
              <a:latin typeface="微软雅黑" pitchFamily="34" charset="-122"/>
              <a:ea typeface="微软雅黑" pitchFamily="34" charset="-122"/>
            </a:endParaRPr>
          </a:p>
        </p:txBody>
      </p:sp>
      <p:sp>
        <p:nvSpPr>
          <p:cNvPr id="14"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2.1</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整车动力学模型</a:t>
            </a:r>
            <a:r>
              <a:rPr lang="en-US" altLang="zh-CN" sz="2500" b="1" dirty="0">
                <a:solidFill>
                  <a:srgbClr val="0053A3"/>
                </a:solidFill>
                <a:latin typeface="微软雅黑" panose="020B0503020204020204" pitchFamily="34" charset="-122"/>
                <a:ea typeface="微软雅黑" panose="020B0503020204020204" pitchFamily="34" charset="-122"/>
              </a:rPr>
              <a:t>- Vehicle dynamics model</a:t>
            </a:r>
          </a:p>
        </p:txBody>
      </p:sp>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0270" y="3501008"/>
            <a:ext cx="4076824" cy="178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8933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4561"/>
                                        </p:tgtEl>
                                        <p:attrNameLst>
                                          <p:attrName>style.visibility</p:attrName>
                                        </p:attrNameLst>
                                      </p:cBhvr>
                                      <p:to>
                                        <p:strVal val="visible"/>
                                      </p:to>
                                    </p:set>
                                    <p:animEffect transition="in" filter="fade">
                                      <p:cBhvr>
                                        <p:cTn id="7" dur="500"/>
                                        <p:tgtEl>
                                          <p:spTgt spid="19456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39" grpId="0"/>
      <p:bldP spid="7" grpId="0"/>
      <p:bldP spid="19" grpId="0"/>
      <p:bldP spid="21"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5918106" y="1739297"/>
            <a:ext cx="35420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0" name="Rectangle 5"/>
          <p:cNvSpPr>
            <a:spLocks noChangeArrowheads="1"/>
          </p:cNvSpPr>
          <p:nvPr/>
        </p:nvSpPr>
        <p:spPr bwMode="auto">
          <a:xfrm>
            <a:off x="2494806" y="5475109"/>
            <a:ext cx="1453092"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r>
              <a:rPr lang="en-US" altLang="zh-CN" dirty="0" smtClean="0"/>
              <a:t>Motor bogie</a:t>
            </a:r>
            <a:endParaRPr lang="zh-CN" altLang="en-US" dirty="0"/>
          </a:p>
        </p:txBody>
      </p:sp>
      <p:sp>
        <p:nvSpPr>
          <p:cNvPr id="21" name="矩形 20"/>
          <p:cNvSpPr/>
          <p:nvPr/>
        </p:nvSpPr>
        <p:spPr>
          <a:xfrm>
            <a:off x="626713" y="764704"/>
            <a:ext cx="10995882" cy="2602766"/>
          </a:xfrm>
          <a:prstGeom prst="rect">
            <a:avLst/>
          </a:prstGeom>
        </p:spPr>
        <p:txBody>
          <a:bodyPr wrap="square" lIns="108713" tIns="54357" rIns="108713" bIns="54357">
            <a:spAutoFit/>
          </a:bodyPr>
          <a:lstStyle/>
          <a:p>
            <a:pPr algn="just">
              <a:lnSpc>
                <a:spcPct val="150000"/>
              </a:lnSpc>
            </a:pPr>
            <a:r>
              <a:rPr lang="en-US" altLang="zh-CN" sz="1800" dirty="0" smtClean="0">
                <a:latin typeface="微软雅黑" pitchFamily="34" charset="-122"/>
                <a:ea typeface="微软雅黑" pitchFamily="34" charset="-122"/>
              </a:rPr>
              <a:t>    </a:t>
            </a:r>
            <a:r>
              <a:rPr lang="zh-CN" altLang="zh-CN" sz="1800" dirty="0" smtClean="0">
                <a:latin typeface="微软雅黑" pitchFamily="34" charset="-122"/>
                <a:ea typeface="微软雅黑" pitchFamily="34" charset="-122"/>
              </a:rPr>
              <a:t>动力</a:t>
            </a:r>
            <a:r>
              <a:rPr lang="zh-CN" altLang="zh-CN" sz="1800" dirty="0">
                <a:latin typeface="微软雅黑" pitchFamily="34" charset="-122"/>
                <a:ea typeface="微软雅黑" pitchFamily="34" charset="-122"/>
              </a:rPr>
              <a:t>转向架如</a:t>
            </a:r>
            <a:r>
              <a:rPr lang="zh-CN" altLang="zh-CN" sz="1800" dirty="0" smtClean="0">
                <a:latin typeface="微软雅黑" pitchFamily="34" charset="-122"/>
                <a:ea typeface="微软雅黑" pitchFamily="34" charset="-122"/>
              </a:rPr>
              <a:t>图所</a:t>
            </a:r>
            <a:r>
              <a:rPr lang="zh-CN" altLang="zh-CN" sz="1800" dirty="0">
                <a:latin typeface="微软雅黑" pitchFamily="34" charset="-122"/>
                <a:ea typeface="微软雅黑" pitchFamily="34" charset="-122"/>
              </a:rPr>
              <a:t>示采用</a:t>
            </a:r>
            <a:r>
              <a:rPr lang="zh-CN" altLang="zh-CN" sz="1800" dirty="0">
                <a:solidFill>
                  <a:srgbClr val="FF0000"/>
                </a:solidFill>
                <a:latin typeface="微软雅黑" pitchFamily="34" charset="-122"/>
                <a:ea typeface="微软雅黑" pitchFamily="34" charset="-122"/>
              </a:rPr>
              <a:t>轴箱外置式带摇枕结构</a:t>
            </a:r>
            <a:r>
              <a:rPr lang="zh-CN" altLang="zh-CN" sz="1800" dirty="0">
                <a:latin typeface="微软雅黑" pitchFamily="34" charset="-122"/>
                <a:ea typeface="微软雅黑" pitchFamily="34" charset="-122"/>
              </a:rPr>
              <a:t>，能够适应动力转向架与车体之间的大转角；非动力转向架如</a:t>
            </a:r>
            <a:r>
              <a:rPr lang="zh-CN" altLang="zh-CN" sz="1800" dirty="0" smtClean="0">
                <a:latin typeface="微软雅黑" pitchFamily="34" charset="-122"/>
                <a:ea typeface="微软雅黑" pitchFamily="34" charset="-122"/>
              </a:rPr>
              <a:t>图所</a:t>
            </a:r>
            <a:r>
              <a:rPr lang="zh-CN" altLang="zh-CN" sz="1800" dirty="0">
                <a:latin typeface="微软雅黑" pitchFamily="34" charset="-122"/>
                <a:ea typeface="微软雅黑" pitchFamily="34" charset="-122"/>
              </a:rPr>
              <a:t>示采用</a:t>
            </a:r>
            <a:r>
              <a:rPr lang="zh-CN" altLang="zh-CN" sz="1800" dirty="0">
                <a:solidFill>
                  <a:srgbClr val="FF0000"/>
                </a:solidFill>
                <a:latin typeface="微软雅黑" pitchFamily="34" charset="-122"/>
                <a:ea typeface="微软雅黑" pitchFamily="34" charset="-122"/>
              </a:rPr>
              <a:t>轴箱外置无摇枕结构</a:t>
            </a:r>
            <a:r>
              <a:rPr lang="zh-CN" altLang="zh-CN" sz="1800" dirty="0">
                <a:latin typeface="微软雅黑" pitchFamily="34" charset="-122"/>
                <a:ea typeface="微软雅黑" pitchFamily="34" charset="-122"/>
              </a:rPr>
              <a:t>。</a:t>
            </a:r>
            <a:r>
              <a:rPr lang="zh-CN" altLang="zh-CN" sz="1800" dirty="0">
                <a:solidFill>
                  <a:srgbClr val="FF0000"/>
                </a:solidFill>
                <a:latin typeface="微软雅黑" pitchFamily="34" charset="-122"/>
                <a:ea typeface="微软雅黑" pitchFamily="34" charset="-122"/>
              </a:rPr>
              <a:t>一系采用锥形橡胶弹簧定位</a:t>
            </a:r>
            <a:r>
              <a:rPr lang="zh-CN" altLang="zh-CN" sz="1800" dirty="0">
                <a:latin typeface="微软雅黑" pitchFamily="34" charset="-122"/>
                <a:ea typeface="微软雅黑" pitchFamily="34" charset="-122"/>
              </a:rPr>
              <a:t>，具有良好的降噪性能，</a:t>
            </a:r>
            <a:r>
              <a:rPr lang="zh-CN" altLang="zh-CN" sz="1800" dirty="0">
                <a:solidFill>
                  <a:srgbClr val="FF0000"/>
                </a:solidFill>
                <a:latin typeface="微软雅黑" pitchFamily="34" charset="-122"/>
                <a:ea typeface="微软雅黑" pitchFamily="34" charset="-122"/>
              </a:rPr>
              <a:t>二系悬挂采用沙漏橡胶堆</a:t>
            </a:r>
            <a:r>
              <a:rPr lang="zh-CN" altLang="zh-CN" sz="1800" dirty="0">
                <a:latin typeface="微软雅黑" pitchFamily="34" charset="-122"/>
                <a:ea typeface="微软雅黑" pitchFamily="34" charset="-122"/>
              </a:rPr>
              <a:t>，可提高车辆稳定性。驱动装置采用空心轴全悬挂方式，可有效降低簧下质量。</a:t>
            </a:r>
          </a:p>
          <a:p>
            <a:pPr algn="just">
              <a:lnSpc>
                <a:spcPct val="150000"/>
              </a:lnSpc>
            </a:pPr>
            <a:r>
              <a:rPr lang="en-US" altLang="zh-CN" sz="1800" dirty="0">
                <a:latin typeface="微软雅黑" pitchFamily="34" charset="-122"/>
                <a:ea typeface="微软雅黑" pitchFamily="34" charset="-122"/>
              </a:rPr>
              <a:t>The motor bogie </a:t>
            </a:r>
            <a:r>
              <a:rPr lang="en-US" altLang="zh-CN" sz="1800" dirty="0" smtClean="0">
                <a:latin typeface="微软雅黑" pitchFamily="34" charset="-122"/>
                <a:ea typeface="微软雅黑" pitchFamily="34" charset="-122"/>
              </a:rPr>
              <a:t>adopts </a:t>
            </a:r>
            <a:r>
              <a:rPr lang="en-US" altLang="zh-CN" sz="1800" dirty="0">
                <a:latin typeface="微软雅黑" pitchFamily="34" charset="-122"/>
                <a:ea typeface="微软雅黑" pitchFamily="34" charset="-122"/>
              </a:rPr>
              <a:t>the structure of the external axle box with the bolster, which can adapt to the large angle between the motor bogie and the vehicle body; the </a:t>
            </a:r>
            <a:r>
              <a:rPr lang="en-US" altLang="zh-CN" sz="1800" dirty="0" smtClean="0">
                <a:latin typeface="微软雅黑" pitchFamily="34" charset="-122"/>
                <a:ea typeface="微软雅黑" pitchFamily="34" charset="-122"/>
              </a:rPr>
              <a:t>trailer </a:t>
            </a:r>
            <a:r>
              <a:rPr lang="en-US" altLang="zh-CN" sz="1800" dirty="0">
                <a:latin typeface="微软雅黑" pitchFamily="34" charset="-122"/>
                <a:ea typeface="微软雅黑" pitchFamily="34" charset="-122"/>
              </a:rPr>
              <a:t>use the structure of the external axle box without bolster. </a:t>
            </a:r>
            <a:endParaRPr lang="zh-CN" altLang="en-US" sz="1800" dirty="0">
              <a:latin typeface="微软雅黑" pitchFamily="34" charset="-122"/>
              <a:ea typeface="微软雅黑" pitchFamily="34" charset="-122"/>
            </a:endParaRPr>
          </a:p>
        </p:txBody>
      </p:sp>
      <p:pic>
        <p:nvPicPr>
          <p:cNvPr id="195586" name="Picture 2"/>
          <p:cNvPicPr>
            <a:picLocks noChangeAspect="1" noChangeArrowheads="1"/>
          </p:cNvPicPr>
          <p:nvPr/>
        </p:nvPicPr>
        <p:blipFill>
          <a:blip r:embed="rId3">
            <a:extLst>
              <a:ext uri="{28A0092B-C50C-407E-A947-70E740481C1C}">
                <a14:useLocalDpi xmlns:a14="http://schemas.microsoft.com/office/drawing/2010/main" val="0"/>
              </a:ext>
            </a:extLst>
          </a:blip>
          <a:srcRect t="2872" b="2431"/>
          <a:stretch>
            <a:fillRect/>
          </a:stretch>
        </p:blipFill>
        <p:spPr bwMode="auto">
          <a:xfrm>
            <a:off x="358224" y="3475345"/>
            <a:ext cx="5174379" cy="1901467"/>
          </a:xfrm>
          <a:prstGeom prst="rect">
            <a:avLst/>
          </a:prstGeom>
          <a:noFill/>
          <a:extLst>
            <a:ext uri="{909E8E84-426E-40DD-AFC4-6F175D3DCCD1}">
              <a14:hiddenFill xmlns:a14="http://schemas.microsoft.com/office/drawing/2010/main">
                <a:solidFill>
                  <a:srgbClr val="FFFFFF"/>
                </a:solidFill>
              </a14:hiddenFill>
            </a:ext>
          </a:extLst>
        </p:spPr>
      </p:pic>
      <p:pic>
        <p:nvPicPr>
          <p:cNvPr id="195585"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5725" y="3387487"/>
            <a:ext cx="4417980" cy="201770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1" y="1578549"/>
            <a:ext cx="62671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181188" defTabSz="1087130" fontAlgn="base">
              <a:spcBef>
                <a:spcPct val="0"/>
              </a:spcBef>
              <a:spcAft>
                <a:spcPct val="0"/>
              </a:spcAft>
            </a:pPr>
            <a:r>
              <a:rPr lang="zh-CN" altLang="zh-CN" sz="1400">
                <a:latin typeface="Times New Roman" pitchFamily="18" charset="0"/>
                <a:ea typeface="宋体" pitchFamily="2" charset="-122"/>
                <a:cs typeface="Times New Roman" pitchFamily="18" charset="0"/>
              </a:rPr>
              <a:t>     </a:t>
            </a:r>
            <a:endParaRPr lang="zh-CN" altLang="zh-CN" sz="2100">
              <a:latin typeface="Arial" pitchFamily="34" charset="0"/>
              <a:ea typeface="宋体" pitchFamily="2" charset="-122"/>
              <a:cs typeface="宋体" pitchFamily="2" charset="-122"/>
            </a:endParaRPr>
          </a:p>
        </p:txBody>
      </p:sp>
      <p:sp>
        <p:nvSpPr>
          <p:cNvPr id="16"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2.1</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整车动力学模型</a:t>
            </a:r>
            <a:r>
              <a:rPr lang="en-US" altLang="zh-CN" sz="2500" b="1" dirty="0">
                <a:solidFill>
                  <a:srgbClr val="0053A3"/>
                </a:solidFill>
                <a:latin typeface="微软雅黑" panose="020B0503020204020204" pitchFamily="34" charset="-122"/>
                <a:ea typeface="微软雅黑" panose="020B0503020204020204" pitchFamily="34" charset="-122"/>
              </a:rPr>
              <a:t>- Vehicle dynamics model</a:t>
            </a:r>
          </a:p>
        </p:txBody>
      </p:sp>
      <p:sp>
        <p:nvSpPr>
          <p:cNvPr id="15" name="Rectangle 5"/>
          <p:cNvSpPr>
            <a:spLocks noChangeArrowheads="1"/>
          </p:cNvSpPr>
          <p:nvPr/>
        </p:nvSpPr>
        <p:spPr bwMode="auto">
          <a:xfrm>
            <a:off x="8756522" y="5475109"/>
            <a:ext cx="1453092"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r>
              <a:rPr lang="en-US" altLang="zh-CN" dirty="0"/>
              <a:t>Trailer bogie</a:t>
            </a:r>
            <a:endParaRPr lang="zh-CN" altLang="en-US" dirty="0"/>
          </a:p>
        </p:txBody>
      </p:sp>
    </p:spTree>
    <p:extLst>
      <p:ext uri="{BB962C8B-B14F-4D97-AF65-F5344CB8AC3E}">
        <p14:creationId xmlns:p14="http://schemas.microsoft.com/office/powerpoint/2010/main" val="75256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5586"/>
                                        </p:tgtEl>
                                        <p:attrNameLst>
                                          <p:attrName>style.visibility</p:attrName>
                                        </p:attrNameLst>
                                      </p:cBhvr>
                                      <p:to>
                                        <p:strVal val="visible"/>
                                      </p:to>
                                    </p:set>
                                    <p:anim calcmode="lin" valueType="num">
                                      <p:cBhvr additive="base">
                                        <p:cTn id="19" dur="500" fill="hold"/>
                                        <p:tgtEl>
                                          <p:spTgt spid="195586"/>
                                        </p:tgtEl>
                                        <p:attrNameLst>
                                          <p:attrName>ppt_x</p:attrName>
                                        </p:attrNameLst>
                                      </p:cBhvr>
                                      <p:tavLst>
                                        <p:tav tm="0">
                                          <p:val>
                                            <p:strVal val="#ppt_x"/>
                                          </p:val>
                                        </p:tav>
                                        <p:tav tm="100000">
                                          <p:val>
                                            <p:strVal val="#ppt_x"/>
                                          </p:val>
                                        </p:tav>
                                      </p:tavLst>
                                    </p:anim>
                                    <p:anim calcmode="lin" valueType="num">
                                      <p:cBhvr additive="base">
                                        <p:cTn id="20" dur="500" fill="hold"/>
                                        <p:tgtEl>
                                          <p:spTgt spid="19558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5585"/>
                                        </p:tgtEl>
                                        <p:attrNameLst>
                                          <p:attrName>style.visibility</p:attrName>
                                        </p:attrNameLst>
                                      </p:cBhvr>
                                      <p:to>
                                        <p:strVal val="visible"/>
                                      </p:to>
                                    </p:set>
                                    <p:anim calcmode="lin" valueType="num">
                                      <p:cBhvr additive="base">
                                        <p:cTn id="23" dur="500" fill="hold"/>
                                        <p:tgtEl>
                                          <p:spTgt spid="195585"/>
                                        </p:tgtEl>
                                        <p:attrNameLst>
                                          <p:attrName>ppt_x</p:attrName>
                                        </p:attrNameLst>
                                      </p:cBhvr>
                                      <p:tavLst>
                                        <p:tav tm="0">
                                          <p:val>
                                            <p:strVal val="#ppt_x"/>
                                          </p:val>
                                        </p:tav>
                                        <p:tav tm="100000">
                                          <p:val>
                                            <p:strVal val="#ppt_x"/>
                                          </p:val>
                                        </p:tav>
                                      </p:tavLst>
                                    </p:anim>
                                    <p:anim calcmode="lin" valueType="num">
                                      <p:cBhvr additive="base">
                                        <p:cTn id="24" dur="500" fill="hold"/>
                                        <p:tgtEl>
                                          <p:spTgt spid="19558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2" presetClass="entr" presetSubtype="4"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5" grpId="0"/>
      <p:bldP spid="16"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5918106" y="1739297"/>
            <a:ext cx="35420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0" name="Rectangle 5"/>
          <p:cNvSpPr>
            <a:spLocks noChangeArrowheads="1"/>
          </p:cNvSpPr>
          <p:nvPr/>
        </p:nvSpPr>
        <p:spPr bwMode="auto">
          <a:xfrm>
            <a:off x="819292" y="2681822"/>
            <a:ext cx="3802005"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lvl="0" algn="ctr" fontAlgn="base">
              <a:spcBef>
                <a:spcPct val="0"/>
              </a:spcBef>
              <a:spcAft>
                <a:spcPct val="0"/>
              </a:spcAft>
            </a:pPr>
            <a:r>
              <a:rPr lang="en-US" altLang="zh-CN" dirty="0">
                <a:latin typeface="微软雅黑" pitchFamily="34" charset="-122"/>
                <a:ea typeface="微软雅黑" pitchFamily="34" charset="-122"/>
              </a:rPr>
              <a:t>Wheel-rail contact relationship</a:t>
            </a:r>
            <a:endParaRPr lang="zh-CN" altLang="en-US" dirty="0">
              <a:latin typeface="微软雅黑" pitchFamily="34" charset="-122"/>
              <a:ea typeface="微软雅黑" pitchFamily="34" charset="-122"/>
            </a:endParaRPr>
          </a:p>
        </p:txBody>
      </p:sp>
      <p:sp>
        <p:nvSpPr>
          <p:cNvPr id="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1" y="1578549"/>
            <a:ext cx="62671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181188" defTabSz="1087130" fontAlgn="base">
              <a:spcBef>
                <a:spcPct val="0"/>
              </a:spcBef>
              <a:spcAft>
                <a:spcPct val="0"/>
              </a:spcAft>
            </a:pPr>
            <a:r>
              <a:rPr lang="zh-CN" altLang="zh-CN" sz="1400">
                <a:latin typeface="Times New Roman" pitchFamily="18" charset="0"/>
                <a:ea typeface="宋体" pitchFamily="2" charset="-122"/>
                <a:cs typeface="Times New Roman" pitchFamily="18" charset="0"/>
              </a:rPr>
              <a:t>     </a:t>
            </a:r>
            <a:endParaRPr lang="zh-CN" altLang="zh-CN" sz="2100">
              <a:latin typeface="Arial" pitchFamily="34" charset="0"/>
              <a:ea typeface="宋体" pitchFamily="2" charset="-122"/>
              <a:cs typeface="宋体" pitchFamily="2" charset="-122"/>
            </a:endParaRPr>
          </a:p>
        </p:txBody>
      </p:sp>
      <p:sp>
        <p:nvSpPr>
          <p:cNvPr id="6"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291076832"/>
              </p:ext>
            </p:extLst>
          </p:nvPr>
        </p:nvGraphicFramePr>
        <p:xfrm>
          <a:off x="358224" y="1253930"/>
          <a:ext cx="4563764" cy="1429214"/>
        </p:xfrm>
        <a:graphic>
          <a:graphicData uri="http://schemas.openxmlformats.org/presentationml/2006/ole">
            <mc:AlternateContent xmlns:mc="http://schemas.openxmlformats.org/markup-compatibility/2006">
              <mc:Choice xmlns:v="urn:schemas-microsoft-com:vml" Requires="v">
                <p:oleObj spid="_x0000_s223290" name="Visio" r:id="rId4" imgW="3827676" imgH="1658880" progId="Visio.Drawing.11">
                  <p:embed/>
                </p:oleObj>
              </mc:Choice>
              <mc:Fallback>
                <p:oleObj name="Visio" r:id="rId4" imgW="3827676" imgH="165888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b="4594"/>
                      <a:stretch>
                        <a:fillRect/>
                      </a:stretch>
                    </p:blipFill>
                    <p:spPr bwMode="auto">
                      <a:xfrm>
                        <a:off x="358224" y="1253930"/>
                        <a:ext cx="4563764" cy="14292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386954227"/>
              </p:ext>
            </p:extLst>
          </p:nvPr>
        </p:nvGraphicFramePr>
        <p:xfrm>
          <a:off x="740689" y="3384954"/>
          <a:ext cx="4563764" cy="2390512"/>
        </p:xfrm>
        <a:graphic>
          <a:graphicData uri="http://schemas.openxmlformats.org/presentationml/2006/ole">
            <mc:AlternateContent xmlns:mc="http://schemas.openxmlformats.org/markup-compatibility/2006">
              <mc:Choice xmlns:v="urn:schemas-microsoft-com:vml" Requires="v">
                <p:oleObj spid="_x0000_s223291" name="Visio" r:id="rId6" imgW="6469360" imgH="4724784" progId="Visio.Drawing.11">
                  <p:embed/>
                </p:oleObj>
              </mc:Choice>
              <mc:Fallback>
                <p:oleObj name="Visio" r:id="rId6" imgW="6469360" imgH="4724784"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b="5151"/>
                      <a:stretch>
                        <a:fillRect/>
                      </a:stretch>
                    </p:blipFill>
                    <p:spPr bwMode="auto">
                      <a:xfrm>
                        <a:off x="740689" y="3384954"/>
                        <a:ext cx="4563764" cy="23905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矩形 12"/>
          <p:cNvSpPr/>
          <p:nvPr/>
        </p:nvSpPr>
        <p:spPr>
          <a:xfrm>
            <a:off x="948098" y="5729822"/>
            <a:ext cx="3666519" cy="402163"/>
          </a:xfrm>
          <a:prstGeom prst="rect">
            <a:avLst/>
          </a:prstGeom>
        </p:spPr>
        <p:txBody>
          <a:bodyPr wrap="none" lIns="108713" tIns="54357" rIns="108713" bIns="54357">
            <a:spAutoFit/>
          </a:bodyPr>
          <a:lstStyle/>
          <a:p>
            <a:pPr lvl="0" algn="ctr" fontAlgn="base">
              <a:spcBef>
                <a:spcPct val="0"/>
              </a:spcBef>
              <a:spcAft>
                <a:spcPct val="0"/>
              </a:spcAft>
            </a:pPr>
            <a:r>
              <a:rPr lang="en-US" altLang="zh-CN" dirty="0">
                <a:latin typeface="微软雅黑" pitchFamily="34" charset="-122"/>
                <a:ea typeface="微软雅黑" pitchFamily="34" charset="-122"/>
              </a:rPr>
              <a:t> FASTSIM </a:t>
            </a:r>
            <a:r>
              <a:rPr lang="en-US" altLang="zh-CN" dirty="0" smtClean="0">
                <a:latin typeface="微软雅黑" pitchFamily="34" charset="-122"/>
                <a:ea typeface="微软雅黑" pitchFamily="34" charset="-122"/>
              </a:rPr>
              <a:t>Calculation </a:t>
            </a:r>
            <a:r>
              <a:rPr lang="en-US" altLang="zh-CN" dirty="0">
                <a:latin typeface="微软雅黑" pitchFamily="34" charset="-122"/>
                <a:ea typeface="微软雅黑" pitchFamily="34" charset="-122"/>
              </a:rPr>
              <a:t>method</a:t>
            </a:r>
            <a:endParaRPr lang="zh-CN" altLang="en-US" dirty="0">
              <a:latin typeface="微软雅黑" pitchFamily="34" charset="-122"/>
              <a:ea typeface="微软雅黑" pitchFamily="34" charset="-122"/>
            </a:endParaRPr>
          </a:p>
        </p:txBody>
      </p:sp>
      <p:sp>
        <p:nvSpPr>
          <p:cNvPr id="22" name="文本框 16"/>
          <p:cNvSpPr txBox="1"/>
          <p:nvPr/>
        </p:nvSpPr>
        <p:spPr>
          <a:xfrm>
            <a:off x="5817101" y="1201229"/>
            <a:ext cx="5003216" cy="1425520"/>
          </a:xfrm>
          <a:prstGeom prst="rect">
            <a:avLst/>
          </a:prstGeom>
          <a:noFill/>
          <a:ln w="25400">
            <a:solidFill>
              <a:srgbClr val="0070C0"/>
            </a:solidFill>
          </a:ln>
        </p:spPr>
        <p:txBody>
          <a:bodyPr wrap="square" lIns="108713" tIns="54357" rIns="108713" bIns="54357" rtlCol="0">
            <a:spAutoFit/>
          </a:bodyPr>
          <a:lstStyle/>
          <a:p>
            <a:pPr marL="339728" indent="-339728" algn="just">
              <a:lnSpc>
                <a:spcPct val="150000"/>
              </a:lnSpc>
              <a:buFont typeface="Wingdings" pitchFamily="2" charset="2"/>
              <a:buChar char="Ø"/>
            </a:pPr>
            <a:r>
              <a:rPr lang="en-US" altLang="zh-CN" dirty="0" smtClean="0">
                <a:latin typeface="微软雅黑" pitchFamily="34" charset="-122"/>
                <a:ea typeface="微软雅黑" pitchFamily="34" charset="-122"/>
              </a:rPr>
              <a:t>70</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低地板有轨电车采用的是专为其设计的非标准踏面，轨道为</a:t>
            </a:r>
            <a:r>
              <a:rPr lang="en-US" altLang="zh-CN" dirty="0">
                <a:latin typeface="微软雅黑" pitchFamily="34" charset="-122"/>
                <a:ea typeface="微软雅黑" pitchFamily="34" charset="-122"/>
              </a:rPr>
              <a:t>59R2</a:t>
            </a:r>
            <a:r>
              <a:rPr lang="zh-CN" altLang="en-US" dirty="0">
                <a:latin typeface="微软雅黑" pitchFamily="34" charset="-122"/>
                <a:ea typeface="微软雅黑" pitchFamily="34" charset="-122"/>
              </a:rPr>
              <a:t>槽型轨，考虑轮轨接触几何关系的</a:t>
            </a:r>
            <a:r>
              <a:rPr lang="zh-CN" altLang="en-US" dirty="0" smtClean="0">
                <a:latin typeface="微软雅黑" pitchFamily="34" charset="-122"/>
                <a:ea typeface="微软雅黑" pitchFamily="34" charset="-122"/>
              </a:rPr>
              <a:t>非线性。</a:t>
            </a:r>
            <a:endParaRPr lang="zh-CN" altLang="en-US" dirty="0">
              <a:latin typeface="微软雅黑" pitchFamily="34" charset="-122"/>
              <a:ea typeface="微软雅黑" pitchFamily="34" charset="-122"/>
            </a:endParaRPr>
          </a:p>
        </p:txBody>
      </p:sp>
      <p:sp>
        <p:nvSpPr>
          <p:cNvPr id="24" name="文本框 16"/>
          <p:cNvSpPr txBox="1"/>
          <p:nvPr/>
        </p:nvSpPr>
        <p:spPr>
          <a:xfrm>
            <a:off x="5817101" y="3908142"/>
            <a:ext cx="5003216" cy="1425520"/>
          </a:xfrm>
          <a:prstGeom prst="rect">
            <a:avLst/>
          </a:prstGeom>
          <a:noFill/>
          <a:ln w="25400">
            <a:solidFill>
              <a:srgbClr val="0070C0"/>
            </a:solidFill>
          </a:ln>
        </p:spPr>
        <p:txBody>
          <a:bodyPr wrap="square" lIns="108713" tIns="54357" rIns="108713" bIns="54357" rtlCol="0">
            <a:spAutoFit/>
          </a:bodyPr>
          <a:lstStyle/>
          <a:p>
            <a:pPr marL="339728" indent="-339728" algn="just">
              <a:lnSpc>
                <a:spcPct val="150000"/>
              </a:lnSpc>
              <a:buFont typeface="Wingdings" pitchFamily="2" charset="2"/>
              <a:buChar char="Ø"/>
            </a:pPr>
            <a:r>
              <a:rPr lang="zh-CN" altLang="en-US" dirty="0">
                <a:latin typeface="微软雅黑" pitchFamily="34" charset="-122"/>
                <a:ea typeface="微软雅黑" pitchFamily="34" charset="-122"/>
              </a:rPr>
              <a:t>轮轨切向接触力通过</a:t>
            </a:r>
            <a:r>
              <a:rPr lang="en-US" altLang="zh-CN" dirty="0" err="1">
                <a:latin typeface="微软雅黑" pitchFamily="34" charset="-122"/>
                <a:ea typeface="微软雅黑" pitchFamily="34" charset="-122"/>
              </a:rPr>
              <a:t>Kalker</a:t>
            </a:r>
            <a:r>
              <a:rPr lang="zh-CN" altLang="en-US" dirty="0">
                <a:latin typeface="微软雅黑" pitchFamily="34" charset="-122"/>
                <a:ea typeface="微软雅黑" pitchFamily="34" charset="-122"/>
              </a:rPr>
              <a:t>简化理论</a:t>
            </a:r>
            <a:r>
              <a:rPr lang="en-US" altLang="zh-CN" dirty="0" smtClean="0">
                <a:latin typeface="微软雅黑" pitchFamily="34" charset="-122"/>
                <a:ea typeface="微软雅黑" pitchFamily="34" charset="-122"/>
              </a:rPr>
              <a:t>FASTSIM</a:t>
            </a:r>
            <a:r>
              <a:rPr lang="zh-CN" altLang="en-US" dirty="0" smtClean="0">
                <a:latin typeface="微软雅黑" pitchFamily="34" charset="-122"/>
                <a:ea typeface="微软雅黑" pitchFamily="34" charset="-122"/>
              </a:rPr>
              <a:t>算法进行</a:t>
            </a:r>
            <a:r>
              <a:rPr lang="zh-CN" altLang="en-US" dirty="0">
                <a:latin typeface="微软雅黑" pitchFamily="34" charset="-122"/>
                <a:ea typeface="微软雅黑" pitchFamily="34" charset="-122"/>
              </a:rPr>
              <a:t>计算。在该算法中，将轮轨椭圆接触斑离散为</a:t>
            </a:r>
            <a:r>
              <a:rPr lang="en-US" altLang="zh-CN" dirty="0" err="1">
                <a:latin typeface="微软雅黑" pitchFamily="34" charset="-122"/>
                <a:ea typeface="微软雅黑" pitchFamily="34" charset="-122"/>
              </a:rPr>
              <a:t>n</a:t>
            </a:r>
            <a:r>
              <a:rPr lang="en-US" altLang="zh-CN" baseline="-25000" dirty="0" err="1">
                <a:latin typeface="微软雅黑" pitchFamily="34" charset="-122"/>
                <a:ea typeface="微软雅黑" pitchFamily="34" charset="-122"/>
              </a:rPr>
              <a:t>x</a:t>
            </a:r>
            <a:r>
              <a:rPr lang="en-US" altLang="zh-CN" dirty="0" err="1">
                <a:latin typeface="微软雅黑" pitchFamily="34" charset="-122"/>
                <a:ea typeface="微软雅黑" pitchFamily="34" charset="-122"/>
              </a:rPr>
              <a:t>×n</a:t>
            </a:r>
            <a:r>
              <a:rPr lang="en-US" altLang="zh-CN" baseline="-25000" dirty="0" err="1">
                <a:latin typeface="微软雅黑" pitchFamily="34" charset="-122"/>
                <a:ea typeface="微软雅黑" pitchFamily="34" charset="-122"/>
              </a:rPr>
              <a:t>y</a:t>
            </a:r>
            <a:r>
              <a:rPr lang="zh-CN" altLang="en-US" dirty="0">
                <a:latin typeface="微软雅黑" pitchFamily="34" charset="-122"/>
                <a:ea typeface="微软雅黑" pitchFamily="34" charset="-122"/>
              </a:rPr>
              <a:t>个</a:t>
            </a:r>
            <a:r>
              <a:rPr lang="zh-CN" altLang="en-US" dirty="0" smtClean="0">
                <a:latin typeface="微软雅黑" pitchFamily="34" charset="-122"/>
                <a:ea typeface="微软雅黑" pitchFamily="34" charset="-122"/>
              </a:rPr>
              <a:t>单元格。</a:t>
            </a:r>
            <a:endParaRPr lang="zh-CN" altLang="en-US" dirty="0">
              <a:latin typeface="微软雅黑" pitchFamily="34" charset="-122"/>
              <a:ea typeface="微软雅黑" pitchFamily="34" charset="-122"/>
            </a:endParaRPr>
          </a:p>
        </p:txBody>
      </p:sp>
      <p:sp>
        <p:nvSpPr>
          <p:cNvPr id="21"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2.1</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整车动力学</a:t>
            </a:r>
            <a:r>
              <a:rPr lang="zh-CN" altLang="en-US" sz="2500" b="1" dirty="0" smtClean="0">
                <a:solidFill>
                  <a:srgbClr val="0053A3"/>
                </a:solidFill>
                <a:latin typeface="微软雅黑" panose="020B0503020204020204" pitchFamily="34" charset="-122"/>
                <a:ea typeface="微软雅黑" panose="020B0503020204020204" pitchFamily="34" charset="-122"/>
              </a:rPr>
              <a:t>模型</a:t>
            </a:r>
            <a:r>
              <a:rPr lang="en-US" altLang="zh-CN" sz="2500" b="1" dirty="0">
                <a:solidFill>
                  <a:srgbClr val="0053A3"/>
                </a:solidFill>
                <a:latin typeface="微软雅黑" panose="020B0503020204020204" pitchFamily="34" charset="-122"/>
                <a:ea typeface="微软雅黑" panose="020B0503020204020204" pitchFamily="34" charset="-122"/>
              </a:rPr>
              <a:t>- Vehicle dynamics model</a:t>
            </a:r>
          </a:p>
        </p:txBody>
      </p:sp>
    </p:spTree>
    <p:extLst>
      <p:ext uri="{BB962C8B-B14F-4D97-AF65-F5344CB8AC3E}">
        <p14:creationId xmlns:p14="http://schemas.microsoft.com/office/powerpoint/2010/main" val="269455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3" grpId="0"/>
      <p:bldP spid="22" grpId="0" animBg="1"/>
      <p:bldP spid="24"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 name="矩形 34"/>
          <p:cNvSpPr/>
          <p:nvPr/>
        </p:nvSpPr>
        <p:spPr>
          <a:xfrm>
            <a:off x="1" y="1377821"/>
            <a:ext cx="12190412" cy="322987"/>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矩形 33"/>
          <p:cNvSpPr/>
          <p:nvPr/>
        </p:nvSpPr>
        <p:spPr>
          <a:xfrm>
            <a:off x="1" y="0"/>
            <a:ext cx="12190412" cy="1377821"/>
          </a:xfrm>
          <a:prstGeom prst="rect">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387" name="TextBox 29"/>
          <p:cNvSpPr txBox="1">
            <a:spLocks noChangeArrowheads="1"/>
          </p:cNvSpPr>
          <p:nvPr/>
        </p:nvSpPr>
        <p:spPr bwMode="auto">
          <a:xfrm>
            <a:off x="982638" y="282799"/>
            <a:ext cx="1312691"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400" dirty="0">
                <a:solidFill>
                  <a:schemeClr val="bg1"/>
                </a:solidFill>
                <a:latin typeface="微软雅黑" panose="020B0503020204020204" pitchFamily="34" charset="-122"/>
                <a:ea typeface="微软雅黑" panose="020B0503020204020204" pitchFamily="34" charset="-122"/>
              </a:rPr>
              <a:t>目录</a:t>
            </a:r>
          </a:p>
        </p:txBody>
      </p:sp>
      <p:cxnSp>
        <p:nvCxnSpPr>
          <p:cNvPr id="32" name="直接连接符 31"/>
          <p:cNvCxnSpPr/>
          <p:nvPr/>
        </p:nvCxnSpPr>
        <p:spPr>
          <a:xfrm>
            <a:off x="2350885" y="427257"/>
            <a:ext cx="0" cy="50323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389" name="TextBox 32"/>
          <p:cNvSpPr txBox="1">
            <a:spLocks noChangeArrowheads="1"/>
          </p:cNvSpPr>
          <p:nvPr/>
        </p:nvSpPr>
        <p:spPr bwMode="auto">
          <a:xfrm>
            <a:off x="2412789" y="357411"/>
            <a:ext cx="23963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dirty="0">
                <a:solidFill>
                  <a:srgbClr val="FFFF00"/>
                </a:solidFill>
                <a:latin typeface="微软雅黑" panose="020B0503020204020204" pitchFamily="34" charset="-122"/>
                <a:ea typeface="微软雅黑" panose="020B0503020204020204" pitchFamily="34" charset="-122"/>
              </a:rPr>
              <a:t>C</a:t>
            </a:r>
            <a:r>
              <a:rPr lang="en-US" altLang="zh-CN" sz="3600" dirty="0">
                <a:solidFill>
                  <a:srgbClr val="95CBFA"/>
                </a:solidFill>
                <a:latin typeface="微软雅黑" panose="020B0503020204020204" pitchFamily="34" charset="-122"/>
                <a:ea typeface="微软雅黑" panose="020B0503020204020204" pitchFamily="34" charset="-122"/>
              </a:rPr>
              <a:t>ON</a:t>
            </a:r>
            <a:r>
              <a:rPr lang="en-US" altLang="zh-CN" sz="3600" dirty="0">
                <a:solidFill>
                  <a:srgbClr val="FFFF00"/>
                </a:solidFill>
                <a:latin typeface="微软雅黑" panose="020B0503020204020204" pitchFamily="34" charset="-122"/>
                <a:ea typeface="微软雅黑" panose="020B0503020204020204" pitchFamily="34" charset="-122"/>
              </a:rPr>
              <a:t>T</a:t>
            </a:r>
            <a:r>
              <a:rPr lang="en-US" altLang="zh-CN" sz="3600" dirty="0">
                <a:solidFill>
                  <a:srgbClr val="95CBFA"/>
                </a:solidFill>
                <a:latin typeface="微软雅黑" panose="020B0503020204020204" pitchFamily="34" charset="-122"/>
                <a:ea typeface="微软雅黑" panose="020B0503020204020204" pitchFamily="34" charset="-122"/>
              </a:rPr>
              <a:t>EN</a:t>
            </a:r>
            <a:r>
              <a:rPr lang="en-US" altLang="zh-CN" sz="3600" dirty="0">
                <a:solidFill>
                  <a:srgbClr val="FFFF00"/>
                </a:solidFill>
                <a:latin typeface="微软雅黑" panose="020B0503020204020204" pitchFamily="34" charset="-122"/>
                <a:ea typeface="微软雅黑" panose="020B0503020204020204" pitchFamily="34" charset="-122"/>
              </a:rPr>
              <a:t>T</a:t>
            </a:r>
            <a:endParaRPr lang="zh-CN" altLang="en-US" sz="3600" dirty="0">
              <a:solidFill>
                <a:srgbClr val="FFFF00"/>
              </a:solidFill>
              <a:latin typeface="微软雅黑" panose="020B0503020204020204" pitchFamily="34" charset="-122"/>
              <a:ea typeface="微软雅黑" panose="020B0503020204020204" pitchFamily="34" charset="-122"/>
            </a:endParaRPr>
          </a:p>
        </p:txBody>
      </p:sp>
      <p:pic>
        <p:nvPicPr>
          <p:cNvPr id="36" name="图片 53" descr="图片1gg.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1850" y="548680"/>
            <a:ext cx="1780746" cy="420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1"/>
          <p:cNvSpPr txBox="1"/>
          <p:nvPr/>
        </p:nvSpPr>
        <p:spPr>
          <a:xfrm>
            <a:off x="4604593" y="1784896"/>
            <a:ext cx="7107237" cy="861774"/>
          </a:xfrm>
          <a:prstGeom prst="rect">
            <a:avLst/>
          </a:prstGeom>
          <a:noFill/>
          <a:ln w="9525">
            <a:noFill/>
          </a:ln>
        </p:spPr>
        <p:txBody>
          <a:bodyPr wrap="square">
            <a:spAutoFit/>
          </a:bodyPr>
          <a:lstStyle/>
          <a:p>
            <a:pPr algn="l" eaLnBrk="1" hangingPunct="1">
              <a:lnSpc>
                <a:spcPts val="3000"/>
              </a:lnSpc>
              <a:buFont typeface="Arial" panose="020B0604020202020204" pitchFamily="34" charset="0"/>
              <a:buNone/>
            </a:pPr>
            <a:r>
              <a:rPr lang="zh-CN" altLang="en-US" sz="2400" b="1" dirty="0" smtClean="0">
                <a:solidFill>
                  <a:srgbClr val="0081C8"/>
                </a:solidFill>
                <a:latin typeface="微软雅黑" panose="020B0503020204020204" pitchFamily="34" charset="-122"/>
                <a:ea typeface="微软雅黑" panose="020B0503020204020204" pitchFamily="34" charset="-122"/>
              </a:rPr>
              <a:t>弹性车轮国内外发展现状</a:t>
            </a:r>
            <a:endParaRPr lang="en-US" altLang="zh-CN" sz="2400" b="1" dirty="0" smtClean="0">
              <a:solidFill>
                <a:srgbClr val="0081C8"/>
              </a:solidFill>
              <a:latin typeface="微软雅黑" panose="020B0503020204020204" pitchFamily="34" charset="-122"/>
              <a:ea typeface="微软雅黑" panose="020B0503020204020204" pitchFamily="34" charset="-122"/>
            </a:endParaRPr>
          </a:p>
          <a:p>
            <a:pPr eaLnBrk="1" hangingPunct="1">
              <a:lnSpc>
                <a:spcPts val="3000"/>
              </a:lnSpc>
            </a:pPr>
            <a:r>
              <a:rPr lang="en-US" altLang="zh-CN" sz="2000" b="1" dirty="0">
                <a:solidFill>
                  <a:srgbClr val="92D050"/>
                </a:solidFill>
                <a:latin typeface="微软雅黑" panose="020B0503020204020204" pitchFamily="34" charset="-122"/>
                <a:ea typeface="微软雅黑" panose="020B0503020204020204" pitchFamily="34" charset="-122"/>
              </a:rPr>
              <a:t>Development </a:t>
            </a:r>
            <a:r>
              <a:rPr lang="en-US" altLang="zh-CN" sz="2000" b="1" dirty="0" smtClean="0">
                <a:solidFill>
                  <a:srgbClr val="92D050"/>
                </a:solidFill>
                <a:latin typeface="微软雅黑" panose="020B0503020204020204" pitchFamily="34" charset="-122"/>
                <a:ea typeface="微软雅黑" panose="020B0503020204020204" pitchFamily="34" charset="-122"/>
              </a:rPr>
              <a:t>of resilient wheel</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4106118" y="1850072"/>
            <a:ext cx="498475" cy="649288"/>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18" name="文本框 13"/>
          <p:cNvSpPr txBox="1"/>
          <p:nvPr/>
        </p:nvSpPr>
        <p:spPr>
          <a:xfrm>
            <a:off x="4029918" y="1700808"/>
            <a:ext cx="385762" cy="584200"/>
          </a:xfrm>
          <a:prstGeom prst="rect">
            <a:avLst/>
          </a:prstGeom>
          <a:noFill/>
          <a:ln w="9525">
            <a:noFill/>
          </a:ln>
        </p:spPr>
        <p:txBody>
          <a:bodyPr>
            <a:spAutoFit/>
          </a:bodyPr>
          <a:lstStyle/>
          <a:p>
            <a:pPr eaLnBrk="1" hangingPunct="1">
              <a:buFont typeface="Arial" panose="020B0604020202020204" pitchFamily="34" charset="0"/>
              <a:buNone/>
            </a:pPr>
            <a:r>
              <a:rPr lang="en-US" altLang="zh-CN" sz="3200" dirty="0">
                <a:solidFill>
                  <a:srgbClr val="006196"/>
                </a:solidFill>
                <a:latin typeface="华康俪金黑W8"/>
                <a:ea typeface="华康俪金黑W8"/>
              </a:rPr>
              <a:t>1</a:t>
            </a:r>
            <a:endParaRPr lang="zh-CN" altLang="en-US" sz="3200" dirty="0">
              <a:solidFill>
                <a:srgbClr val="006196"/>
              </a:solidFill>
              <a:latin typeface="华康俪金黑W8"/>
              <a:ea typeface="华康俪金黑W8"/>
            </a:endParaRPr>
          </a:p>
        </p:txBody>
      </p:sp>
      <p:sp>
        <p:nvSpPr>
          <p:cNvPr id="22" name="文本框 19"/>
          <p:cNvSpPr txBox="1"/>
          <p:nvPr/>
        </p:nvSpPr>
        <p:spPr>
          <a:xfrm>
            <a:off x="4622055" y="2852936"/>
            <a:ext cx="6546850" cy="846386"/>
          </a:xfrm>
          <a:prstGeom prst="rect">
            <a:avLst/>
          </a:prstGeom>
          <a:noFill/>
          <a:ln w="9525">
            <a:noFill/>
          </a:ln>
        </p:spPr>
        <p:txBody>
          <a:bodyPr>
            <a:spAutoFit/>
          </a:bodyPr>
          <a:lstStyle/>
          <a:p>
            <a:pPr eaLnBrk="1" hangingPunct="1"/>
            <a:r>
              <a:rPr lang="zh-CN" altLang="en-US" sz="2400" b="1" dirty="0">
                <a:solidFill>
                  <a:srgbClr val="0081C8"/>
                </a:solidFill>
                <a:latin typeface="微软雅黑" panose="020B0503020204020204" pitchFamily="34" charset="-122"/>
                <a:ea typeface="微软雅黑" panose="020B0503020204020204" pitchFamily="34" charset="-122"/>
              </a:rPr>
              <a:t>动力学模型及其性能</a:t>
            </a:r>
            <a:r>
              <a:rPr lang="zh-CN" altLang="en-US" sz="2400" b="1" dirty="0" smtClean="0">
                <a:solidFill>
                  <a:srgbClr val="0081C8"/>
                </a:solidFill>
                <a:latin typeface="微软雅黑" panose="020B0503020204020204" pitchFamily="34" charset="-122"/>
                <a:ea typeface="微软雅黑" panose="020B0503020204020204" pitchFamily="34" charset="-122"/>
              </a:rPr>
              <a:t>研究</a:t>
            </a:r>
            <a:endParaRPr lang="en-US" altLang="zh-CN" sz="2400" b="1" dirty="0" smtClean="0">
              <a:solidFill>
                <a:srgbClr val="0081C8"/>
              </a:solidFill>
              <a:latin typeface="微软雅黑" panose="020B0503020204020204" pitchFamily="34" charset="-122"/>
              <a:ea typeface="微软雅黑" panose="020B0503020204020204" pitchFamily="34" charset="-122"/>
            </a:endParaRPr>
          </a:p>
          <a:p>
            <a:pPr eaLnBrk="1" hangingPunct="1">
              <a:lnSpc>
                <a:spcPts val="3000"/>
              </a:lnSpc>
            </a:pPr>
            <a:r>
              <a:rPr lang="en-US" altLang="zh-CN" sz="2000" b="1" dirty="0">
                <a:solidFill>
                  <a:srgbClr val="92D050"/>
                </a:solidFill>
                <a:latin typeface="微软雅黑" panose="020B0503020204020204" pitchFamily="34" charset="-122"/>
                <a:ea typeface="微软雅黑" panose="020B0503020204020204" pitchFamily="34" charset="-122"/>
              </a:rPr>
              <a:t>Dynamic Model and Its Performance Study</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4114055" y="2950692"/>
            <a:ext cx="498475" cy="650875"/>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24" name="文本框 21"/>
          <p:cNvSpPr txBox="1"/>
          <p:nvPr/>
        </p:nvSpPr>
        <p:spPr>
          <a:xfrm>
            <a:off x="4042618" y="2890367"/>
            <a:ext cx="385762" cy="584200"/>
          </a:xfrm>
          <a:prstGeom prst="rect">
            <a:avLst/>
          </a:prstGeom>
          <a:noFill/>
          <a:ln w="9525">
            <a:noFill/>
          </a:ln>
        </p:spPr>
        <p:txBody>
          <a:bodyPr>
            <a:spAutoFit/>
          </a:bodyPr>
          <a:lstStyle/>
          <a:p>
            <a:pPr eaLnBrk="1" hangingPunct="1">
              <a:buFont typeface="Arial" panose="020B0604020202020204" pitchFamily="34" charset="0"/>
              <a:buNone/>
            </a:pPr>
            <a:r>
              <a:rPr lang="en-US" altLang="zh-CN" sz="3200" dirty="0" smtClean="0">
                <a:solidFill>
                  <a:srgbClr val="006196"/>
                </a:solidFill>
                <a:latin typeface="华康俪金黑W8"/>
                <a:ea typeface="华康俪金黑W8"/>
              </a:rPr>
              <a:t>2</a:t>
            </a:r>
            <a:endParaRPr lang="zh-CN" altLang="en-US" sz="3200" dirty="0">
              <a:solidFill>
                <a:srgbClr val="006196"/>
              </a:solidFill>
              <a:latin typeface="华康俪金黑W8"/>
              <a:ea typeface="华康俪金黑W8"/>
            </a:endParaRPr>
          </a:p>
        </p:txBody>
      </p:sp>
      <p:sp>
        <p:nvSpPr>
          <p:cNvPr id="25" name="文本框 19"/>
          <p:cNvSpPr txBox="1"/>
          <p:nvPr/>
        </p:nvSpPr>
        <p:spPr>
          <a:xfrm>
            <a:off x="4629992" y="3930178"/>
            <a:ext cx="6751637" cy="846386"/>
          </a:xfrm>
          <a:prstGeom prst="rect">
            <a:avLst/>
          </a:prstGeom>
          <a:noFill/>
          <a:ln w="9525">
            <a:noFill/>
          </a:ln>
        </p:spPr>
        <p:txBody>
          <a:bodyPr wrap="square">
            <a:spAutoFit/>
          </a:bodyPr>
          <a:lstStyle/>
          <a:p>
            <a:pPr eaLnBrk="1" hangingPunct="1"/>
            <a:r>
              <a:rPr lang="zh-CN" altLang="en-US" sz="2400" b="1" dirty="0">
                <a:solidFill>
                  <a:srgbClr val="0081C8"/>
                </a:solidFill>
                <a:latin typeface="微软雅黑" panose="020B0503020204020204" pitchFamily="34" charset="-122"/>
                <a:ea typeface="微软雅黑" panose="020B0503020204020204" pitchFamily="34" charset="-122"/>
              </a:rPr>
              <a:t>弹性车轮纵向振动</a:t>
            </a:r>
            <a:r>
              <a:rPr lang="zh-CN" altLang="en-US" sz="2400" b="1" dirty="0" smtClean="0">
                <a:solidFill>
                  <a:srgbClr val="0081C8"/>
                </a:solidFill>
                <a:latin typeface="微软雅黑" panose="020B0503020204020204" pitchFamily="34" charset="-122"/>
                <a:ea typeface="微软雅黑" panose="020B0503020204020204" pitchFamily="34" charset="-122"/>
              </a:rPr>
              <a:t>分析</a:t>
            </a:r>
            <a:endParaRPr lang="en-US" altLang="zh-CN" sz="2400" b="1" dirty="0" smtClean="0">
              <a:solidFill>
                <a:srgbClr val="0081C8"/>
              </a:solidFill>
              <a:latin typeface="微软雅黑" panose="020B0503020204020204" pitchFamily="34" charset="-122"/>
              <a:ea typeface="微软雅黑" panose="020B0503020204020204" pitchFamily="34" charset="-122"/>
            </a:endParaRPr>
          </a:p>
          <a:p>
            <a:pPr eaLnBrk="1" hangingPunct="1">
              <a:lnSpc>
                <a:spcPts val="3000"/>
              </a:lnSpc>
            </a:pPr>
            <a:r>
              <a:rPr lang="en-US" altLang="zh-CN" sz="2000" b="1" dirty="0">
                <a:solidFill>
                  <a:srgbClr val="92D050"/>
                </a:solidFill>
                <a:latin typeface="微软雅黑" panose="020B0503020204020204" pitchFamily="34" charset="-122"/>
                <a:ea typeface="微软雅黑" panose="020B0503020204020204" pitchFamily="34" charset="-122"/>
              </a:rPr>
              <a:t>Study on Longitudinal Vibration of Resilient wheel </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a:off x="4164855" y="4007966"/>
            <a:ext cx="498475" cy="650875"/>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27" name="文本框 21"/>
          <p:cNvSpPr txBox="1"/>
          <p:nvPr/>
        </p:nvSpPr>
        <p:spPr>
          <a:xfrm>
            <a:off x="4029918" y="3947641"/>
            <a:ext cx="385762" cy="584200"/>
          </a:xfrm>
          <a:prstGeom prst="rect">
            <a:avLst/>
          </a:prstGeom>
          <a:noFill/>
          <a:ln w="9525">
            <a:noFill/>
          </a:ln>
        </p:spPr>
        <p:txBody>
          <a:bodyPr>
            <a:spAutoFit/>
          </a:bodyPr>
          <a:lstStyle/>
          <a:p>
            <a:pPr eaLnBrk="1" hangingPunct="1">
              <a:buFont typeface="Arial" panose="020B0604020202020204" pitchFamily="34" charset="0"/>
              <a:buNone/>
            </a:pPr>
            <a:r>
              <a:rPr lang="en-US" altLang="zh-CN" sz="3200" dirty="0" smtClean="0">
                <a:solidFill>
                  <a:srgbClr val="006196"/>
                </a:solidFill>
                <a:latin typeface="华康俪金黑W8"/>
                <a:ea typeface="华康俪金黑W8"/>
              </a:rPr>
              <a:t>3</a:t>
            </a:r>
            <a:endParaRPr lang="zh-CN" altLang="en-US" sz="3200" dirty="0">
              <a:solidFill>
                <a:srgbClr val="006196"/>
              </a:solidFill>
              <a:latin typeface="华康俪金黑W8"/>
              <a:ea typeface="华康俪金黑W8"/>
            </a:endParaRPr>
          </a:p>
        </p:txBody>
      </p:sp>
      <p:sp>
        <p:nvSpPr>
          <p:cNvPr id="28" name="文本框 19"/>
          <p:cNvSpPr txBox="1"/>
          <p:nvPr/>
        </p:nvSpPr>
        <p:spPr>
          <a:xfrm>
            <a:off x="4642692" y="5102894"/>
            <a:ext cx="6751637" cy="846386"/>
          </a:xfrm>
          <a:prstGeom prst="rect">
            <a:avLst/>
          </a:prstGeom>
          <a:noFill/>
          <a:ln w="9525">
            <a:noFill/>
          </a:ln>
        </p:spPr>
        <p:txBody>
          <a:bodyPr wrap="square">
            <a:spAutoFit/>
          </a:bodyPr>
          <a:lstStyle/>
          <a:p>
            <a:pPr eaLnBrk="1" hangingPunct="1"/>
            <a:r>
              <a:rPr lang="zh-CN" altLang="en-US" sz="2400" b="1" dirty="0" smtClean="0">
                <a:solidFill>
                  <a:srgbClr val="0081C8"/>
                </a:solidFill>
                <a:latin typeface="微软雅黑" panose="020B0503020204020204" pitchFamily="34" charset="-122"/>
                <a:ea typeface="微软雅黑" panose="020B0503020204020204" pitchFamily="34" charset="-122"/>
              </a:rPr>
              <a:t>致谢</a:t>
            </a:r>
            <a:endParaRPr lang="en-US" altLang="zh-CN" sz="2400" b="1" dirty="0" smtClean="0">
              <a:solidFill>
                <a:srgbClr val="0081C8"/>
              </a:solidFill>
              <a:latin typeface="微软雅黑" panose="020B0503020204020204" pitchFamily="34" charset="-122"/>
              <a:ea typeface="微软雅黑" panose="020B0503020204020204" pitchFamily="34" charset="-122"/>
            </a:endParaRPr>
          </a:p>
          <a:p>
            <a:pPr eaLnBrk="1" hangingPunct="1">
              <a:lnSpc>
                <a:spcPts val="3000"/>
              </a:lnSpc>
            </a:pPr>
            <a:r>
              <a:rPr lang="en-US" altLang="zh-CN" sz="2000" b="1" dirty="0" smtClean="0">
                <a:solidFill>
                  <a:srgbClr val="92D050"/>
                </a:solidFill>
                <a:latin typeface="微软雅黑" panose="020B0503020204020204" pitchFamily="34" charset="-122"/>
                <a:ea typeface="微软雅黑" panose="020B0503020204020204" pitchFamily="34" charset="-122"/>
              </a:rPr>
              <a:t>Thanks</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4177555" y="5180682"/>
            <a:ext cx="498475" cy="650875"/>
          </a:xfrm>
          <a:prstGeom prst="line">
            <a:avLst/>
          </a:prstGeom>
          <a:ln>
            <a:solidFill>
              <a:srgbClr val="0099EE"/>
            </a:solidFill>
          </a:ln>
        </p:spPr>
        <p:style>
          <a:lnRef idx="1">
            <a:schemeClr val="accent1"/>
          </a:lnRef>
          <a:fillRef idx="0">
            <a:schemeClr val="accent1"/>
          </a:fillRef>
          <a:effectRef idx="0">
            <a:schemeClr val="accent1"/>
          </a:effectRef>
          <a:fontRef idx="minor">
            <a:schemeClr val="tx1"/>
          </a:fontRef>
        </p:style>
      </p:cxnSp>
      <p:sp>
        <p:nvSpPr>
          <p:cNvPr id="30" name="文本框 21"/>
          <p:cNvSpPr txBox="1"/>
          <p:nvPr/>
        </p:nvSpPr>
        <p:spPr>
          <a:xfrm>
            <a:off x="4042618" y="5120357"/>
            <a:ext cx="385762" cy="584200"/>
          </a:xfrm>
          <a:prstGeom prst="rect">
            <a:avLst/>
          </a:prstGeom>
          <a:noFill/>
          <a:ln w="9525">
            <a:noFill/>
          </a:ln>
        </p:spPr>
        <p:txBody>
          <a:bodyPr>
            <a:spAutoFit/>
          </a:bodyPr>
          <a:lstStyle/>
          <a:p>
            <a:pPr eaLnBrk="1" hangingPunct="1">
              <a:buFont typeface="Arial" panose="020B0604020202020204" pitchFamily="34" charset="0"/>
              <a:buNone/>
            </a:pPr>
            <a:r>
              <a:rPr lang="en-US" altLang="zh-CN" sz="3200" dirty="0" smtClean="0">
                <a:solidFill>
                  <a:srgbClr val="006196"/>
                </a:solidFill>
                <a:latin typeface="华康俪金黑W8"/>
                <a:ea typeface="华康俪金黑W8"/>
              </a:rPr>
              <a:t>4</a:t>
            </a:r>
            <a:endParaRPr lang="zh-CN" altLang="en-US" sz="3200" dirty="0">
              <a:solidFill>
                <a:srgbClr val="006196"/>
              </a:solidFill>
              <a:latin typeface="华康俪金黑W8"/>
              <a:ea typeface="华康俪金黑W8"/>
            </a:endParaRPr>
          </a:p>
        </p:txBody>
      </p:sp>
      <p:sp>
        <p:nvSpPr>
          <p:cNvPr id="31" name="等腰三角形 30"/>
          <p:cNvSpPr/>
          <p:nvPr/>
        </p:nvSpPr>
        <p:spPr>
          <a:xfrm>
            <a:off x="697657" y="3258989"/>
            <a:ext cx="1895475" cy="1635125"/>
          </a:xfrm>
          <a:prstGeom prst="triangle">
            <a:avLst/>
          </a:prstGeom>
          <a:solidFill>
            <a:srgbClr val="0081C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440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endParaRPr>
          </a:p>
        </p:txBody>
      </p:sp>
      <p:sp>
        <p:nvSpPr>
          <p:cNvPr id="33" name="等腰三角形 32"/>
          <p:cNvSpPr/>
          <p:nvPr/>
        </p:nvSpPr>
        <p:spPr>
          <a:xfrm>
            <a:off x="478582" y="3000226"/>
            <a:ext cx="2333625" cy="2012950"/>
          </a:xfrm>
          <a:prstGeom prst="triangle">
            <a:avLst/>
          </a:prstGeom>
          <a:noFill/>
          <a:ln>
            <a:solidFill>
              <a:srgbClr val="0099EE"/>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cxnSp>
        <p:nvCxnSpPr>
          <p:cNvPr id="37" name="直接连接符 36"/>
          <p:cNvCxnSpPr>
            <a:endCxn id="33" idx="0"/>
          </p:cNvCxnSpPr>
          <p:nvPr/>
        </p:nvCxnSpPr>
        <p:spPr>
          <a:xfrm>
            <a:off x="1638983" y="1700808"/>
            <a:ext cx="6412" cy="1299418"/>
          </a:xfrm>
          <a:prstGeom prst="line">
            <a:avLst/>
          </a:prstGeom>
          <a:ln>
            <a:solidFill>
              <a:srgbClr val="0099EE"/>
            </a:solidFill>
            <a:prstDash val="lgDashDotDot"/>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45394" y="5025876"/>
            <a:ext cx="1" cy="1832124"/>
          </a:xfrm>
          <a:prstGeom prst="line">
            <a:avLst/>
          </a:prstGeom>
          <a:ln>
            <a:solidFill>
              <a:srgbClr val="0099EE"/>
            </a:solidFill>
            <a:prstDash val="lgDashDot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08845"/>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5918106" y="2361593"/>
            <a:ext cx="35420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0" name="Rectangle 5"/>
          <p:cNvSpPr>
            <a:spLocks noChangeArrowheads="1"/>
          </p:cNvSpPr>
          <p:nvPr/>
        </p:nvSpPr>
        <p:spPr bwMode="auto">
          <a:xfrm>
            <a:off x="8617608" y="5756513"/>
            <a:ext cx="1437832"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lvl="0" algn="ctr" fontAlgn="base">
              <a:spcBef>
                <a:spcPct val="0"/>
              </a:spcBef>
              <a:spcAft>
                <a:spcPct val="0"/>
              </a:spcAft>
            </a:pPr>
            <a:r>
              <a:rPr lang="zh-CN" altLang="en-US" dirty="0" smtClean="0">
                <a:latin typeface="微软雅黑" pitchFamily="34" charset="-122"/>
                <a:ea typeface="微软雅黑" pitchFamily="34" charset="-122"/>
              </a:rPr>
              <a:t>车轮角速度</a:t>
            </a:r>
            <a:endParaRPr lang="zh-CN" altLang="en-US" dirty="0">
              <a:latin typeface="微软雅黑" pitchFamily="34" charset="-122"/>
              <a:ea typeface="微软雅黑" pitchFamily="34" charset="-122"/>
            </a:endParaRPr>
          </a:p>
        </p:txBody>
      </p:sp>
      <p:sp>
        <p:nvSpPr>
          <p:cNvPr id="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1" y="2200846"/>
            <a:ext cx="62671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181188" defTabSz="1087130" fontAlgn="base">
              <a:spcBef>
                <a:spcPct val="0"/>
              </a:spcBef>
              <a:spcAft>
                <a:spcPct val="0"/>
              </a:spcAft>
            </a:pPr>
            <a:r>
              <a:rPr lang="zh-CN" altLang="zh-CN" sz="1400">
                <a:latin typeface="Times New Roman" pitchFamily="18" charset="0"/>
                <a:ea typeface="宋体" pitchFamily="2" charset="-122"/>
                <a:cs typeface="Times New Roman" pitchFamily="18" charset="0"/>
              </a:rPr>
              <a:t>     </a:t>
            </a:r>
            <a:endParaRPr lang="zh-CN" altLang="zh-CN" sz="2100">
              <a:latin typeface="Arial" pitchFamily="34" charset="0"/>
              <a:ea typeface="宋体" pitchFamily="2" charset="-122"/>
              <a:cs typeface="宋体" pitchFamily="2" charset="-122"/>
            </a:endParaRPr>
          </a:p>
        </p:txBody>
      </p:sp>
      <p:sp>
        <p:nvSpPr>
          <p:cNvPr id="6"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3" name="矩形 12"/>
          <p:cNvSpPr/>
          <p:nvPr/>
        </p:nvSpPr>
        <p:spPr>
          <a:xfrm>
            <a:off x="2428116" y="5763141"/>
            <a:ext cx="1509966" cy="402163"/>
          </a:xfrm>
          <a:prstGeom prst="rect">
            <a:avLst/>
          </a:prstGeom>
        </p:spPr>
        <p:txBody>
          <a:bodyPr wrap="none" lIns="108713" tIns="54357" rIns="108713" bIns="54357">
            <a:spAutoFit/>
          </a:bodyPr>
          <a:lstStyle/>
          <a:p>
            <a:pPr lvl="0" algn="ctr" fontAlgn="base">
              <a:spcBef>
                <a:spcPct val="0"/>
              </a:spcBef>
              <a:spcAft>
                <a:spcPct val="0"/>
              </a:spcAft>
            </a:pPr>
            <a:r>
              <a:rPr lang="en-US" altLang="zh-CN"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轮轨横移量</a:t>
            </a:r>
            <a:endParaRPr lang="zh-CN" altLang="en-US" dirty="0">
              <a:latin typeface="微软雅黑" pitchFamily="34" charset="-122"/>
              <a:ea typeface="微软雅黑" pitchFamily="34" charset="-122"/>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3044734903"/>
              </p:ext>
            </p:extLst>
          </p:nvPr>
        </p:nvGraphicFramePr>
        <p:xfrm>
          <a:off x="166992" y="2757733"/>
          <a:ext cx="5641365" cy="3001125"/>
        </p:xfrm>
        <a:graphic>
          <a:graphicData uri="http://schemas.openxmlformats.org/presentationml/2006/ole">
            <mc:AlternateContent xmlns:mc="http://schemas.openxmlformats.org/markup-compatibility/2006">
              <mc:Choice xmlns:v="urn:schemas-microsoft-com:vml" Requires="v">
                <p:oleObj spid="_x0000_s224312" name="Graph" r:id="rId4" imgW="2497109" imgH="1745280" progId="Origin50.Graph">
                  <p:embed/>
                </p:oleObj>
              </mc:Choice>
              <mc:Fallback>
                <p:oleObj name="Graph" r:id="rId4" imgW="2497109" imgH="1745280" progId="Origin50.Grap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t="9210" r="10222"/>
                      <a:stretch>
                        <a:fillRect/>
                      </a:stretch>
                    </p:blipFill>
                    <p:spPr bwMode="auto">
                      <a:xfrm>
                        <a:off x="166992" y="2757733"/>
                        <a:ext cx="5641365" cy="3001125"/>
                      </a:xfrm>
                      <a:prstGeom prst="rect">
                        <a:avLst/>
                      </a:prstGeom>
                      <a:noFill/>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1777484963"/>
              </p:ext>
            </p:extLst>
          </p:nvPr>
        </p:nvGraphicFramePr>
        <p:xfrm>
          <a:off x="6190823" y="2712971"/>
          <a:ext cx="5701003" cy="3059486"/>
        </p:xfrm>
        <a:graphic>
          <a:graphicData uri="http://schemas.openxmlformats.org/presentationml/2006/ole">
            <mc:AlternateContent xmlns:mc="http://schemas.openxmlformats.org/markup-compatibility/2006">
              <mc:Choice xmlns:v="urn:schemas-microsoft-com:vml" Requires="v">
                <p:oleObj spid="_x0000_s224313" name="Graph" r:id="rId6" imgW="2497109" imgH="1745280" progId="Origin50.Graph">
                  <p:embed/>
                </p:oleObj>
              </mc:Choice>
              <mc:Fallback>
                <p:oleObj name="Graph" r:id="rId6" imgW="2497109" imgH="1745280" progId="Origin50.Grap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t="8070" r="9868"/>
                      <a:stretch>
                        <a:fillRect/>
                      </a:stretch>
                    </p:blipFill>
                    <p:spPr bwMode="auto">
                      <a:xfrm>
                        <a:off x="6190823" y="2712971"/>
                        <a:ext cx="5701003" cy="3059486"/>
                      </a:xfrm>
                      <a:prstGeom prst="rect">
                        <a:avLst/>
                      </a:prstGeom>
                      <a:noFill/>
                    </p:spPr>
                  </p:pic>
                </p:oleObj>
              </mc:Fallback>
            </mc:AlternateContent>
          </a:graphicData>
        </a:graphic>
      </p:graphicFrame>
      <p:sp>
        <p:nvSpPr>
          <p:cNvPr id="16" name="Rectangle 3"/>
          <p:cNvSpPr>
            <a:spLocks noChangeArrowheads="1"/>
          </p:cNvSpPr>
          <p:nvPr/>
        </p:nvSpPr>
        <p:spPr bwMode="auto">
          <a:xfrm>
            <a:off x="5940549" y="66574"/>
            <a:ext cx="309317"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7" name="Rectangle 4"/>
          <p:cNvSpPr>
            <a:spLocks noChangeArrowheads="1"/>
          </p:cNvSpPr>
          <p:nvPr/>
        </p:nvSpPr>
        <p:spPr bwMode="auto">
          <a:xfrm>
            <a:off x="5895664" y="2721284"/>
            <a:ext cx="39908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8" name="矩形 17"/>
          <p:cNvSpPr/>
          <p:nvPr/>
        </p:nvSpPr>
        <p:spPr>
          <a:xfrm>
            <a:off x="743938" y="822710"/>
            <a:ext cx="10323318" cy="1864102"/>
          </a:xfrm>
          <a:prstGeom prst="rect">
            <a:avLst/>
          </a:prstGeom>
        </p:spPr>
        <p:txBody>
          <a:bodyPr wrap="square" lIns="108713" tIns="54357" rIns="108713" bIns="54357">
            <a:spAutoFit/>
          </a:bodyPr>
          <a:lstStyle/>
          <a:p>
            <a:r>
              <a:rPr lang="zh-CN" altLang="en-US" dirty="0" smtClean="0">
                <a:latin typeface="微软雅黑" pitchFamily="34" charset="-122"/>
                <a:ea typeface="微软雅黑" pitchFamily="34" charset="-122"/>
              </a:rPr>
              <a:t>       车辆</a:t>
            </a:r>
            <a:r>
              <a:rPr lang="zh-CN" altLang="en-US" dirty="0">
                <a:latin typeface="微软雅黑" pitchFamily="34" charset="-122"/>
                <a:ea typeface="微软雅黑" pitchFamily="34" charset="-122"/>
              </a:rPr>
              <a:t>的左右车轮横动量、角速度有微小的差别，运动趋势相同，说明左右轮对已经解耦，仅通过弹性连接，具有独立的运动</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r>
              <a:rPr lang="en-US" altLang="zh-CN" dirty="0">
                <a:latin typeface="微软雅黑" pitchFamily="34" charset="-122"/>
                <a:ea typeface="微软雅黑" pitchFamily="34" charset="-122"/>
              </a:rPr>
              <a:t>There are slight differences in the lateral and angular velocities of the left and right wheels of the vehicle, and the movement trend is the same, indicating that the left and right wheel pairs have been decoupled, and only have elastic movement and independent movement.</a:t>
            </a:r>
            <a:endParaRPr lang="zh-CN" altLang="en-US" dirty="0">
              <a:latin typeface="微软雅黑" pitchFamily="34" charset="-122"/>
              <a:ea typeface="微软雅黑" pitchFamily="34" charset="-122"/>
            </a:endParaRPr>
          </a:p>
        </p:txBody>
      </p:sp>
      <p:sp>
        <p:nvSpPr>
          <p:cNvPr id="21" name="文本框 27"/>
          <p:cNvSpPr txBox="1"/>
          <p:nvPr/>
        </p:nvSpPr>
        <p:spPr>
          <a:xfrm>
            <a:off x="-25474" y="189688"/>
            <a:ext cx="1029714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2.1</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动力学模型验证</a:t>
            </a:r>
            <a:r>
              <a:rPr lang="en-US" altLang="zh-CN" sz="2500" b="1" dirty="0">
                <a:solidFill>
                  <a:srgbClr val="0053A3"/>
                </a:solidFill>
                <a:latin typeface="微软雅黑" panose="020B0503020204020204" pitchFamily="34" charset="-122"/>
                <a:ea typeface="微软雅黑" panose="020B0503020204020204" pitchFamily="34" charset="-122"/>
              </a:rPr>
              <a:t>- Vehicle dynamics model verification</a:t>
            </a:r>
          </a:p>
        </p:txBody>
      </p:sp>
    </p:spTree>
    <p:extLst>
      <p:ext uri="{BB962C8B-B14F-4D97-AF65-F5344CB8AC3E}">
        <p14:creationId xmlns:p14="http://schemas.microsoft.com/office/powerpoint/2010/main" val="379488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5" grpId="0"/>
      <p:bldP spid="13" grpId="0"/>
      <p:bldP spid="17" grpId="0"/>
      <p:bldP spid="18"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3" name="文本框 16"/>
          <p:cNvSpPr txBox="1"/>
          <p:nvPr/>
        </p:nvSpPr>
        <p:spPr>
          <a:xfrm>
            <a:off x="7490781" y="1191054"/>
            <a:ext cx="4341406" cy="4674718"/>
          </a:xfrm>
          <a:prstGeom prst="rect">
            <a:avLst/>
          </a:prstGeom>
          <a:noFill/>
          <a:ln w="25400">
            <a:solidFill>
              <a:srgbClr val="0070C0"/>
            </a:solidFill>
          </a:ln>
        </p:spPr>
        <p:txBody>
          <a:bodyPr wrap="square" lIns="108713" tIns="54357" rIns="108713" bIns="54357" rtlCol="0">
            <a:spAutoFit/>
          </a:bodyPr>
          <a:lstStyle/>
          <a:p>
            <a:pPr marL="339728" indent="-339728" algn="just">
              <a:lnSpc>
                <a:spcPct val="150000"/>
              </a:lnSpc>
              <a:buFont typeface="Wingdings" pitchFamily="2" charset="2"/>
              <a:buChar char="Ø"/>
            </a:pPr>
            <a:r>
              <a:rPr lang="zh-CN" altLang="zh-CN" dirty="0">
                <a:latin typeface="微软雅黑" pitchFamily="34" charset="-122"/>
                <a:ea typeface="微软雅黑" pitchFamily="34" charset="-122"/>
              </a:rPr>
              <a:t>最优拉丁超立方取样方法选取多组悬挂参数组合；</a:t>
            </a:r>
          </a:p>
          <a:p>
            <a:pPr marL="339728" indent="-339728" algn="just">
              <a:lnSpc>
                <a:spcPct val="150000"/>
              </a:lnSpc>
              <a:buFont typeface="Wingdings" pitchFamily="2" charset="2"/>
              <a:buChar char="Ø"/>
            </a:pPr>
            <a:r>
              <a:rPr lang="zh-CN" altLang="zh-CN" dirty="0">
                <a:latin typeface="微软雅黑" pitchFamily="34" charset="-122"/>
                <a:ea typeface="微软雅黑" pitchFamily="34" charset="-122"/>
              </a:rPr>
              <a:t>利用车辆动力学模型计算上述样本点的响应值；</a:t>
            </a:r>
          </a:p>
          <a:p>
            <a:pPr marL="339728" indent="-339728" algn="just">
              <a:lnSpc>
                <a:spcPct val="150000"/>
              </a:lnSpc>
              <a:buFont typeface="Wingdings" pitchFamily="2" charset="2"/>
              <a:buChar char="Ø"/>
            </a:pPr>
            <a:r>
              <a:rPr lang="zh-CN" altLang="zh-CN" dirty="0">
                <a:latin typeface="微软雅黑" pitchFamily="34" charset="-122"/>
                <a:ea typeface="微软雅黑" pitchFamily="34" charset="-122"/>
              </a:rPr>
              <a:t>根据悬挂参数样本点及对应的响应值分别拟合</a:t>
            </a:r>
            <a:r>
              <a:rPr lang="zh-CN" altLang="en-US" dirty="0">
                <a:latin typeface="微软雅黑" pitchFamily="34" charset="-122"/>
                <a:ea typeface="微软雅黑" pitchFamily="34" charset="-122"/>
              </a:rPr>
              <a:t>代理模型；</a:t>
            </a:r>
            <a:endParaRPr lang="en-US" altLang="zh-CN" dirty="0">
              <a:latin typeface="微软雅黑" pitchFamily="34" charset="-122"/>
              <a:ea typeface="微软雅黑" pitchFamily="34" charset="-122"/>
            </a:endParaRPr>
          </a:p>
          <a:p>
            <a:pPr marL="339728" indent="-339728" algn="just">
              <a:lnSpc>
                <a:spcPct val="150000"/>
              </a:lnSpc>
              <a:buFont typeface="Wingdings" pitchFamily="2" charset="2"/>
              <a:buChar char="Ø"/>
            </a:pPr>
            <a:r>
              <a:rPr lang="zh-CN" altLang="zh-CN" dirty="0">
                <a:latin typeface="微软雅黑" pitchFamily="34" charset="-122"/>
                <a:ea typeface="微软雅黑" pitchFamily="34" charset="-122"/>
              </a:rPr>
              <a:t>对上述三种动力学代理模型的拟合精度进行分析</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39728" indent="-339728" algn="just">
              <a:lnSpc>
                <a:spcPct val="150000"/>
              </a:lnSpc>
              <a:buFont typeface="Wingdings" pitchFamily="2" charset="2"/>
              <a:buChar char="Ø"/>
            </a:pPr>
            <a:r>
              <a:rPr lang="zh-CN" altLang="zh-CN" dirty="0">
                <a:latin typeface="微软雅黑" pitchFamily="34" charset="-122"/>
                <a:ea typeface="微软雅黑" pitchFamily="34" charset="-122"/>
              </a:rPr>
              <a:t>基于</a:t>
            </a:r>
            <a:r>
              <a:rPr lang="en-US" altLang="zh-CN" dirty="0">
                <a:latin typeface="微软雅黑" pitchFamily="34" charset="-122"/>
                <a:ea typeface="微软雅黑" pitchFamily="34" charset="-122"/>
              </a:rPr>
              <a:t>NSGA-II</a:t>
            </a:r>
            <a:r>
              <a:rPr lang="zh-CN" altLang="zh-CN" dirty="0">
                <a:latin typeface="微软雅黑" pitchFamily="34" charset="-122"/>
                <a:ea typeface="微软雅黑" pitchFamily="34" charset="-122"/>
              </a:rPr>
              <a:t>遗传算法对车辆动力学性能进行多目标多参数优化</a:t>
            </a:r>
            <a:r>
              <a:rPr lang="zh-CN" altLang="en-US" dirty="0">
                <a:latin typeface="微软雅黑" pitchFamily="34" charset="-122"/>
                <a:ea typeface="微软雅黑" pitchFamily="34" charset="-122"/>
              </a:rPr>
              <a:t>。</a:t>
            </a:r>
            <a:endParaRPr lang="zh-CN" altLang="zh-CN" dirty="0">
              <a:latin typeface="微软雅黑" pitchFamily="34" charset="-122"/>
              <a:ea typeface="微软雅黑" pitchFamily="34" charset="-122"/>
            </a:endParaRPr>
          </a:p>
        </p:txBody>
      </p:sp>
      <p:sp>
        <p:nvSpPr>
          <p:cNvPr id="16" name="文本框 27"/>
          <p:cNvSpPr txBox="1"/>
          <p:nvPr/>
        </p:nvSpPr>
        <p:spPr>
          <a:xfrm>
            <a:off x="-25475" y="189688"/>
            <a:ext cx="11857661"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2.2     </a:t>
            </a:r>
            <a:r>
              <a:rPr lang="zh-CN" altLang="en-US" sz="2500" b="1" dirty="0" smtClean="0">
                <a:solidFill>
                  <a:srgbClr val="0053A3"/>
                </a:solidFill>
                <a:latin typeface="微软雅黑" panose="020B0503020204020204" pitchFamily="34" charset="-122"/>
                <a:ea typeface="微软雅黑" panose="020B0503020204020204" pitchFamily="34" charset="-122"/>
              </a:rPr>
              <a:t>等效</a:t>
            </a:r>
            <a:r>
              <a:rPr lang="zh-CN" altLang="en-US" sz="2500" b="1" dirty="0">
                <a:solidFill>
                  <a:srgbClr val="0053A3"/>
                </a:solidFill>
                <a:latin typeface="微软雅黑" panose="020B0503020204020204" pitchFamily="34" charset="-122"/>
                <a:ea typeface="微软雅黑" panose="020B0503020204020204" pitchFamily="34" charset="-122"/>
              </a:rPr>
              <a:t>刚度与车辆悬挂参数匹配关系研究</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Dynamic performance optimization</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08" y="1196752"/>
            <a:ext cx="7169874" cy="4608512"/>
          </a:xfrm>
          <a:prstGeom prst="rect">
            <a:avLst/>
          </a:prstGeom>
        </p:spPr>
      </p:pic>
    </p:spTree>
    <p:extLst>
      <p:ext uri="{BB962C8B-B14F-4D97-AF65-F5344CB8AC3E}">
        <p14:creationId xmlns:p14="http://schemas.microsoft.com/office/powerpoint/2010/main" val="3594267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nodePh="1">
                                  <p:stCondLst>
                                    <p:cond delay="0"/>
                                  </p:stCondLst>
                                  <p:endCondLst>
                                    <p:cond evt="begin" delay="0">
                                      <p:tn val="11"/>
                                    </p:cond>
                                  </p:end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nodePh="1">
                                  <p:stCondLst>
                                    <p:cond delay="0"/>
                                  </p:stCondLst>
                                  <p:endCondLst>
                                    <p:cond evt="begin" delay="0">
                                      <p:tn val="13"/>
                                    </p:cond>
                                  </p:end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nodePh="1">
                                  <p:stCondLst>
                                    <p:cond delay="0"/>
                                  </p:stCondLst>
                                  <p:endCondLst>
                                    <p:cond evt="begin" delay="0">
                                      <p:tn val="17"/>
                                    </p:cond>
                                  </p:end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grpId="0" nodeType="withEffect" nodePh="1">
                                  <p:stCondLst>
                                    <p:cond delay="0"/>
                                  </p:stCondLst>
                                  <p:endCondLst>
                                    <p:cond evt="begin" delay="0">
                                      <p:tn val="19"/>
                                    </p:cond>
                                  </p:end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nodePh="1">
                                  <p:stCondLst>
                                    <p:cond delay="0"/>
                                  </p:stCondLst>
                                  <p:endCondLst>
                                    <p:cond evt="begin" delay="0">
                                      <p:tn val="23"/>
                                    </p:cond>
                                  </p:end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nodePh="1">
                                  <p:stCondLst>
                                    <p:cond delay="0"/>
                                  </p:stCondLst>
                                  <p:endCondLst>
                                    <p:cond evt="begin" delay="0">
                                      <p:tn val="25"/>
                                    </p:cond>
                                  </p:end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nodePh="1">
                                  <p:stCondLst>
                                    <p:cond delay="0"/>
                                  </p:stCondLst>
                                  <p:endCondLst>
                                    <p:cond evt="begin" delay="0">
                                      <p:tn val="27"/>
                                    </p:cond>
                                  </p:end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39" grpId="0"/>
      <p:bldP spid="7" grpId="0"/>
      <p:bldP spid="4" grpId="0"/>
      <p:bldP spid="6" grpId="0"/>
      <p:bldP spid="11" grpId="0"/>
      <p:bldP spid="14" grpId="0"/>
      <p:bldP spid="23" grpId="0" animBg="1"/>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4"/>
          <p:cNvSpPr>
            <a:spLocks noChangeArrowheads="1"/>
          </p:cNvSpPr>
          <p:nvPr/>
        </p:nvSpPr>
        <p:spPr bwMode="auto">
          <a:xfrm>
            <a:off x="5738570" y="1578549"/>
            <a:ext cx="713274"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6"/>
          <p:cNvSpPr>
            <a:spLocks noChangeArrowheads="1"/>
          </p:cNvSpPr>
          <p:nvPr/>
        </p:nvSpPr>
        <p:spPr bwMode="auto">
          <a:xfrm>
            <a:off x="202366" y="-4829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0707"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0711" name="Rectangle 27"/>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0713" name="Rectangle 29"/>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0715" name="Rectangle 3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0718" name="Rectangle 33"/>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0723" name="Rectangle 4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pic>
        <p:nvPicPr>
          <p:cNvPr id="50" name="图片 2"/>
          <p:cNvPicPr>
            <a:picLocks noChangeAspect="1" noChangeArrowheads="1"/>
          </p:cNvPicPr>
          <p:nvPr/>
        </p:nvPicPr>
        <p:blipFill>
          <a:blip r:embed="rId4">
            <a:extLst>
              <a:ext uri="{28A0092B-C50C-407E-A947-70E740481C1C}">
                <a14:useLocalDpi xmlns:a14="http://schemas.microsoft.com/office/drawing/2010/main" val="0"/>
              </a:ext>
            </a:extLst>
          </a:blip>
          <a:srcRect r="47658"/>
          <a:stretch>
            <a:fillRect/>
          </a:stretch>
        </p:blipFill>
        <p:spPr bwMode="auto">
          <a:xfrm>
            <a:off x="2879688" y="4073874"/>
            <a:ext cx="2443259" cy="1639279"/>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
          <p:cNvPicPr>
            <a:picLocks noChangeAspect="1" noChangeArrowheads="1"/>
          </p:cNvPicPr>
          <p:nvPr/>
        </p:nvPicPr>
        <p:blipFill>
          <a:blip r:embed="rId4">
            <a:extLst>
              <a:ext uri="{28A0092B-C50C-407E-A947-70E740481C1C}">
                <a14:useLocalDpi xmlns:a14="http://schemas.microsoft.com/office/drawing/2010/main" val="0"/>
              </a:ext>
            </a:extLst>
          </a:blip>
          <a:srcRect l="49431"/>
          <a:stretch>
            <a:fillRect/>
          </a:stretch>
        </p:blipFill>
        <p:spPr bwMode="auto">
          <a:xfrm>
            <a:off x="7110671" y="4073874"/>
            <a:ext cx="2366083" cy="1634768"/>
          </a:xfrm>
          <a:prstGeom prst="rect">
            <a:avLst/>
          </a:prstGeom>
          <a:noFill/>
          <a:extLst>
            <a:ext uri="{909E8E84-426E-40DD-AFC4-6F175D3DCCD1}">
              <a14:hiddenFill xmlns:a14="http://schemas.microsoft.com/office/drawing/2010/main">
                <a:solidFill>
                  <a:srgbClr val="FFFFFF"/>
                </a:solidFill>
              </a14:hiddenFill>
            </a:ext>
          </a:extLst>
        </p:spPr>
      </p:pic>
      <p:sp>
        <p:nvSpPr>
          <p:cNvPr id="66" name="矩形 65"/>
          <p:cNvSpPr/>
          <p:nvPr/>
        </p:nvSpPr>
        <p:spPr>
          <a:xfrm>
            <a:off x="2843861" y="5729822"/>
            <a:ext cx="1925144" cy="402163"/>
          </a:xfrm>
          <a:prstGeom prst="rect">
            <a:avLst/>
          </a:prstGeom>
        </p:spPr>
        <p:txBody>
          <a:bodyPr wrap="none" lIns="108713" tIns="54357" rIns="108713" bIns="54357">
            <a:spAutoFit/>
          </a:bodyPr>
          <a:lstStyle/>
          <a:p>
            <a:pPr lvl="0"/>
            <a:r>
              <a:rPr lang="zh-CN" altLang="zh-CN" dirty="0">
                <a:latin typeface="微软雅黑" pitchFamily="34" charset="-122"/>
                <a:ea typeface="微软雅黑" pitchFamily="34" charset="-122"/>
              </a:rPr>
              <a:t>随机拉丁超</a:t>
            </a:r>
            <a:r>
              <a:rPr lang="zh-CN" altLang="zh-CN" dirty="0" smtClean="0">
                <a:latin typeface="微软雅黑" pitchFamily="34" charset="-122"/>
                <a:ea typeface="微软雅黑" pitchFamily="34" charset="-122"/>
              </a:rPr>
              <a:t>立方</a:t>
            </a:r>
            <a:endParaRPr lang="zh-CN" altLang="zh-CN" dirty="0">
              <a:latin typeface="微软雅黑" pitchFamily="34" charset="-122"/>
              <a:ea typeface="微软雅黑" pitchFamily="34" charset="-122"/>
            </a:endParaRPr>
          </a:p>
        </p:txBody>
      </p:sp>
      <p:sp>
        <p:nvSpPr>
          <p:cNvPr id="67" name="矩形 66"/>
          <p:cNvSpPr/>
          <p:nvPr/>
        </p:nvSpPr>
        <p:spPr>
          <a:xfrm>
            <a:off x="7242214" y="5725311"/>
            <a:ext cx="1925144" cy="402163"/>
          </a:xfrm>
          <a:prstGeom prst="rect">
            <a:avLst/>
          </a:prstGeom>
        </p:spPr>
        <p:txBody>
          <a:bodyPr wrap="none" lIns="108713" tIns="54357" rIns="108713" bIns="54357">
            <a:spAutoFit/>
          </a:bodyPr>
          <a:lstStyle/>
          <a:p>
            <a:pPr lvl="0"/>
            <a:r>
              <a:rPr lang="zh-CN" altLang="zh-CN" dirty="0">
                <a:latin typeface="微软雅黑" pitchFamily="34" charset="-122"/>
                <a:ea typeface="微软雅黑" pitchFamily="34" charset="-122"/>
              </a:rPr>
              <a:t>最优拉丁超立方</a:t>
            </a:r>
          </a:p>
        </p:txBody>
      </p:sp>
      <p:graphicFrame>
        <p:nvGraphicFramePr>
          <p:cNvPr id="68" name="表格 67"/>
          <p:cNvGraphicFramePr>
            <a:graphicFrameLocks noGrp="1"/>
          </p:cNvGraphicFramePr>
          <p:nvPr>
            <p:extLst>
              <p:ext uri="{D42A27DB-BD31-4B8C-83A1-F6EECF244321}">
                <p14:modId xmlns:p14="http://schemas.microsoft.com/office/powerpoint/2010/main" val="9421170"/>
              </p:ext>
            </p:extLst>
          </p:nvPr>
        </p:nvGraphicFramePr>
        <p:xfrm>
          <a:off x="2174935" y="4578881"/>
          <a:ext cx="7573805" cy="1376832"/>
        </p:xfrm>
        <a:graphic>
          <a:graphicData uri="http://schemas.openxmlformats.org/drawingml/2006/table">
            <a:tbl>
              <a:tblPr firstRow="1" firstCol="1" bandRow="1">
                <a:tableStyleId>{5C22544A-7EE6-4342-B048-85BDC9FD1C3A}</a:tableStyleId>
              </a:tblPr>
              <a:tblGrid>
                <a:gridCol w="874828"/>
                <a:gridCol w="1234816"/>
                <a:gridCol w="1234816"/>
                <a:gridCol w="1234816"/>
                <a:gridCol w="1234816"/>
                <a:gridCol w="1759713"/>
              </a:tblGrid>
              <a:tr h="688416">
                <a:tc>
                  <a:txBody>
                    <a:bodyPr/>
                    <a:lstStyle/>
                    <a:p>
                      <a:pPr algn="ctr">
                        <a:spcAft>
                          <a:spcPts val="0"/>
                        </a:spcAft>
                      </a:pPr>
                      <a:r>
                        <a:rPr lang="en-US" sz="1600" b="0" kern="0" dirty="0">
                          <a:effectLst/>
                          <a:latin typeface="微软雅黑" pitchFamily="34" charset="-122"/>
                          <a:ea typeface="微软雅黑" pitchFamily="34" charset="-122"/>
                        </a:rPr>
                        <a:t> </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zh-CN" sz="1600" b="0" kern="0" dirty="0">
                          <a:effectLst/>
                          <a:latin typeface="微软雅黑" pitchFamily="34" charset="-122"/>
                          <a:ea typeface="微软雅黑" pitchFamily="34" charset="-122"/>
                        </a:rPr>
                        <a:t>一系</a:t>
                      </a:r>
                      <a:r>
                        <a:rPr lang="en-US" sz="1600" b="0" kern="0" dirty="0" err="1">
                          <a:effectLst/>
                          <a:latin typeface="微软雅黑" pitchFamily="34" charset="-122"/>
                          <a:ea typeface="微软雅黑" pitchFamily="34" charset="-122"/>
                        </a:rPr>
                        <a:t>x,y</a:t>
                      </a:r>
                      <a:endParaRPr lang="zh-CN" sz="1600" b="0" kern="100" dirty="0">
                        <a:effectLst/>
                        <a:latin typeface="微软雅黑" pitchFamily="34" charset="-122"/>
                        <a:ea typeface="微软雅黑" pitchFamily="34" charset="-122"/>
                      </a:endParaRPr>
                    </a:p>
                    <a:p>
                      <a:pPr algn="ctr">
                        <a:spcAft>
                          <a:spcPts val="0"/>
                        </a:spcAft>
                      </a:pPr>
                      <a:r>
                        <a:rPr lang="en-US" sz="1600" b="0" kern="0" dirty="0" err="1">
                          <a:effectLst/>
                          <a:latin typeface="微软雅黑" pitchFamily="34" charset="-122"/>
                          <a:ea typeface="微软雅黑" pitchFamily="34" charset="-122"/>
                        </a:rPr>
                        <a:t>kN</a:t>
                      </a:r>
                      <a:r>
                        <a:rPr lang="en-US" sz="1600" b="0" kern="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zh-CN" sz="1600" b="0" kern="0" dirty="0">
                          <a:effectLst/>
                          <a:latin typeface="微软雅黑" pitchFamily="34" charset="-122"/>
                          <a:ea typeface="微软雅黑" pitchFamily="34" charset="-122"/>
                        </a:rPr>
                        <a:t>一系</a:t>
                      </a:r>
                      <a:r>
                        <a:rPr lang="en-US" sz="1600" b="0" kern="0" dirty="0">
                          <a:effectLst/>
                          <a:latin typeface="微软雅黑" pitchFamily="34" charset="-122"/>
                          <a:ea typeface="微软雅黑" pitchFamily="34" charset="-122"/>
                        </a:rPr>
                        <a:t>z</a:t>
                      </a:r>
                      <a:endParaRPr lang="zh-CN" sz="1600" b="0" kern="100" dirty="0">
                        <a:effectLst/>
                        <a:latin typeface="微软雅黑" pitchFamily="34" charset="-122"/>
                        <a:ea typeface="微软雅黑" pitchFamily="34" charset="-122"/>
                      </a:endParaRPr>
                    </a:p>
                    <a:p>
                      <a:pPr algn="ctr">
                        <a:spcAft>
                          <a:spcPts val="0"/>
                        </a:spcAft>
                      </a:pPr>
                      <a:r>
                        <a:rPr lang="en-US" sz="1600" b="0" kern="0" dirty="0" err="1">
                          <a:effectLst/>
                          <a:latin typeface="微软雅黑" pitchFamily="34" charset="-122"/>
                          <a:ea typeface="微软雅黑" pitchFamily="34" charset="-122"/>
                        </a:rPr>
                        <a:t>kN</a:t>
                      </a:r>
                      <a:r>
                        <a:rPr lang="en-US" sz="1600" b="0" kern="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zh-CN" sz="1600" b="0" kern="0" dirty="0">
                          <a:effectLst/>
                          <a:latin typeface="微软雅黑" pitchFamily="34" charset="-122"/>
                          <a:ea typeface="微软雅黑" pitchFamily="34" charset="-122"/>
                        </a:rPr>
                        <a:t>二系</a:t>
                      </a:r>
                      <a:r>
                        <a:rPr lang="en-US" sz="1600" b="0" kern="0" dirty="0" err="1">
                          <a:effectLst/>
                          <a:latin typeface="微软雅黑" pitchFamily="34" charset="-122"/>
                          <a:ea typeface="微软雅黑" pitchFamily="34" charset="-122"/>
                        </a:rPr>
                        <a:t>x,y</a:t>
                      </a:r>
                      <a:endParaRPr lang="zh-CN" sz="1600" b="0" kern="100" dirty="0">
                        <a:effectLst/>
                        <a:latin typeface="微软雅黑" pitchFamily="34" charset="-122"/>
                        <a:ea typeface="微软雅黑" pitchFamily="34" charset="-122"/>
                      </a:endParaRPr>
                    </a:p>
                    <a:p>
                      <a:pPr algn="ctr">
                        <a:spcAft>
                          <a:spcPts val="0"/>
                        </a:spcAft>
                      </a:pPr>
                      <a:r>
                        <a:rPr lang="en-US" sz="1600" b="0" kern="0" dirty="0" err="1">
                          <a:effectLst/>
                          <a:latin typeface="微软雅黑" pitchFamily="34" charset="-122"/>
                          <a:ea typeface="微软雅黑" pitchFamily="34" charset="-122"/>
                        </a:rPr>
                        <a:t>kN</a:t>
                      </a:r>
                      <a:r>
                        <a:rPr lang="en-US" sz="1600" b="0" kern="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zh-CN" sz="1600" b="0" kern="0" dirty="0">
                          <a:effectLst/>
                          <a:latin typeface="微软雅黑" pitchFamily="34" charset="-122"/>
                          <a:ea typeface="微软雅黑" pitchFamily="34" charset="-122"/>
                        </a:rPr>
                        <a:t>二系</a:t>
                      </a:r>
                      <a:r>
                        <a:rPr lang="en-US" sz="1600" b="0" kern="0" dirty="0">
                          <a:effectLst/>
                          <a:latin typeface="微软雅黑" pitchFamily="34" charset="-122"/>
                          <a:ea typeface="微软雅黑" pitchFamily="34" charset="-122"/>
                        </a:rPr>
                        <a:t>z</a:t>
                      </a:r>
                      <a:endParaRPr lang="zh-CN" sz="1600" b="0" kern="100" dirty="0">
                        <a:effectLst/>
                        <a:latin typeface="微软雅黑" pitchFamily="34" charset="-122"/>
                        <a:ea typeface="微软雅黑" pitchFamily="34" charset="-122"/>
                      </a:endParaRPr>
                    </a:p>
                    <a:p>
                      <a:pPr algn="ctr">
                        <a:spcAft>
                          <a:spcPts val="0"/>
                        </a:spcAft>
                      </a:pPr>
                      <a:r>
                        <a:rPr lang="en-US" sz="1600" b="0" kern="0" dirty="0" err="1">
                          <a:effectLst/>
                          <a:latin typeface="微软雅黑" pitchFamily="34" charset="-122"/>
                          <a:ea typeface="微软雅黑" pitchFamily="34" charset="-122"/>
                        </a:rPr>
                        <a:t>kN</a:t>
                      </a:r>
                      <a:r>
                        <a:rPr lang="en-US" sz="1600" b="0" kern="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zh-CN" sz="1600" b="0" kern="0" dirty="0">
                          <a:effectLst/>
                          <a:latin typeface="微软雅黑" pitchFamily="34" charset="-122"/>
                          <a:ea typeface="微软雅黑" pitchFamily="34" charset="-122"/>
                        </a:rPr>
                        <a:t>减振器阻尼</a:t>
                      </a:r>
                      <a:endParaRPr lang="zh-CN" sz="1600" b="0" kern="100" dirty="0">
                        <a:effectLst/>
                        <a:latin typeface="微软雅黑" pitchFamily="34" charset="-122"/>
                        <a:ea typeface="微软雅黑" pitchFamily="34" charset="-122"/>
                      </a:endParaRPr>
                    </a:p>
                    <a:p>
                      <a:pPr algn="ctr">
                        <a:spcAft>
                          <a:spcPts val="0"/>
                        </a:spcAft>
                      </a:pPr>
                      <a:r>
                        <a:rPr lang="en-US" sz="1600" b="0" kern="0" dirty="0" err="1">
                          <a:effectLst/>
                          <a:latin typeface="微软雅黑" pitchFamily="34" charset="-122"/>
                          <a:ea typeface="微软雅黑" pitchFamily="34" charset="-122"/>
                        </a:rPr>
                        <a:t>kNs</a:t>
                      </a:r>
                      <a:r>
                        <a:rPr lang="en-US" sz="1600" b="0" kern="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r>
              <a:tr h="344208">
                <a:tc>
                  <a:txBody>
                    <a:bodyPr/>
                    <a:lstStyle/>
                    <a:p>
                      <a:pPr algn="ctr">
                        <a:spcAft>
                          <a:spcPts val="0"/>
                        </a:spcAft>
                      </a:pPr>
                      <a:r>
                        <a:rPr lang="zh-CN" sz="1600" b="0" kern="0">
                          <a:effectLst/>
                          <a:latin typeface="微软雅黑" pitchFamily="34" charset="-122"/>
                          <a:ea typeface="微软雅黑" pitchFamily="34" charset="-122"/>
                        </a:rPr>
                        <a:t>上限</a:t>
                      </a:r>
                      <a:endParaRPr lang="zh-CN" sz="1600" b="0" kern="10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a:effectLst/>
                          <a:latin typeface="微软雅黑" pitchFamily="34" charset="-122"/>
                          <a:ea typeface="微软雅黑" pitchFamily="34" charset="-122"/>
                        </a:rPr>
                        <a:t>4500</a:t>
                      </a:r>
                      <a:endParaRPr lang="zh-CN" sz="1600" b="0" kern="10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800</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100</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1000</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10</a:t>
                      </a:r>
                      <a:endParaRPr lang="zh-CN" sz="1600" b="0" kern="100" dirty="0">
                        <a:effectLst/>
                        <a:latin typeface="微软雅黑" pitchFamily="34" charset="-122"/>
                        <a:ea typeface="微软雅黑" pitchFamily="34" charset="-122"/>
                      </a:endParaRPr>
                    </a:p>
                  </a:txBody>
                  <a:tcPr marL="91064" marR="91064" marT="0" marB="0" anchor="ctr"/>
                </a:tc>
              </a:tr>
              <a:tr h="344208">
                <a:tc>
                  <a:txBody>
                    <a:bodyPr/>
                    <a:lstStyle/>
                    <a:p>
                      <a:pPr algn="ctr">
                        <a:spcAft>
                          <a:spcPts val="0"/>
                        </a:spcAft>
                      </a:pPr>
                      <a:r>
                        <a:rPr lang="zh-CN" sz="1600" b="0" kern="0">
                          <a:effectLst/>
                          <a:latin typeface="微软雅黑" pitchFamily="34" charset="-122"/>
                          <a:ea typeface="微软雅黑" pitchFamily="34" charset="-122"/>
                        </a:rPr>
                        <a:t>下限</a:t>
                      </a:r>
                      <a:endParaRPr lang="zh-CN" sz="1600" b="0" kern="10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1500</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a:effectLst/>
                          <a:latin typeface="微软雅黑" pitchFamily="34" charset="-122"/>
                          <a:ea typeface="微软雅黑" pitchFamily="34" charset="-122"/>
                        </a:rPr>
                        <a:t>300</a:t>
                      </a:r>
                      <a:endParaRPr lang="zh-CN" sz="1600" b="0" kern="10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a:effectLst/>
                          <a:latin typeface="微软雅黑" pitchFamily="34" charset="-122"/>
                          <a:ea typeface="微软雅黑" pitchFamily="34" charset="-122"/>
                        </a:rPr>
                        <a:t>40</a:t>
                      </a:r>
                      <a:endParaRPr lang="zh-CN" sz="1600" b="0" kern="10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400</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0" dirty="0">
                          <a:effectLst/>
                          <a:latin typeface="微软雅黑" pitchFamily="34" charset="-122"/>
                          <a:ea typeface="微软雅黑" pitchFamily="34" charset="-122"/>
                        </a:rPr>
                        <a:t>40</a:t>
                      </a:r>
                      <a:endParaRPr lang="zh-CN" sz="1600" b="0" kern="100" dirty="0">
                        <a:effectLst/>
                        <a:latin typeface="微软雅黑" pitchFamily="34" charset="-122"/>
                        <a:ea typeface="微软雅黑" pitchFamily="34" charset="-122"/>
                      </a:endParaRPr>
                    </a:p>
                  </a:txBody>
                  <a:tcPr marL="91064" marR="91064" marT="0" marB="0" anchor="ctr"/>
                </a:tc>
              </a:tr>
            </a:tbl>
          </a:graphicData>
        </a:graphic>
      </p:graphicFrame>
      <p:sp>
        <p:nvSpPr>
          <p:cNvPr id="69" name="矩形 68"/>
          <p:cNvSpPr/>
          <p:nvPr/>
        </p:nvSpPr>
        <p:spPr>
          <a:xfrm>
            <a:off x="5139042" y="4150918"/>
            <a:ext cx="1194175" cy="402163"/>
          </a:xfrm>
          <a:prstGeom prst="rect">
            <a:avLst/>
          </a:prstGeom>
        </p:spPr>
        <p:txBody>
          <a:bodyPr wrap="none" lIns="108713" tIns="54357" rIns="108713" bIns="54357">
            <a:spAutoFit/>
          </a:bodyPr>
          <a:lstStyle/>
          <a:p>
            <a:r>
              <a:rPr lang="zh-CN" altLang="zh-CN" dirty="0">
                <a:latin typeface="微软雅黑" pitchFamily="34" charset="-122"/>
                <a:ea typeface="微软雅黑" pitchFamily="34" charset="-122"/>
              </a:rPr>
              <a:t>取样范围</a:t>
            </a:r>
            <a:endParaRPr lang="zh-CN" altLang="en-US" dirty="0">
              <a:latin typeface="微软雅黑" pitchFamily="34" charset="-122"/>
              <a:ea typeface="微软雅黑" pitchFamily="34" charset="-122"/>
            </a:endParaRPr>
          </a:p>
        </p:txBody>
      </p:sp>
      <p:grpSp>
        <p:nvGrpSpPr>
          <p:cNvPr id="36" name="组合 35"/>
          <p:cNvGrpSpPr/>
          <p:nvPr/>
        </p:nvGrpSpPr>
        <p:grpSpPr>
          <a:xfrm>
            <a:off x="572988" y="3862151"/>
            <a:ext cx="11223276" cy="2431435"/>
            <a:chOff x="431513" y="3852317"/>
            <a:chExt cx="8452169" cy="2425244"/>
          </a:xfrm>
        </p:grpSpPr>
        <p:sp>
          <p:nvSpPr>
            <p:cNvPr id="37" name="文本框 16"/>
            <p:cNvSpPr txBox="1"/>
            <p:nvPr/>
          </p:nvSpPr>
          <p:spPr>
            <a:xfrm>
              <a:off x="431513" y="3935307"/>
              <a:ext cx="3384376" cy="1841957"/>
            </a:xfrm>
            <a:prstGeom prst="rect">
              <a:avLst/>
            </a:prstGeom>
            <a:noFill/>
            <a:ln w="25400">
              <a:solidFill>
                <a:srgbClr val="0070C0"/>
              </a:solidFill>
            </a:ln>
          </p:spPr>
          <p:txBody>
            <a:bodyPr wrap="square" rtlCol="0">
              <a:spAutoFit/>
            </a:bodyPr>
            <a:lstStyle/>
            <a:p>
              <a:pPr marL="339728" indent="-339728">
                <a:lnSpc>
                  <a:spcPct val="200000"/>
                </a:lnSpc>
                <a:buFont typeface="Wingdings" pitchFamily="2" charset="2"/>
                <a:buChar char="Ø"/>
              </a:pPr>
              <a:r>
                <a:rPr lang="en-US" altLang="zh-CN" dirty="0" err="1">
                  <a:solidFill>
                    <a:srgbClr val="FF0000">
                      <a:alpha val="75000"/>
                    </a:srgbClr>
                  </a:solidFill>
                  <a:latin typeface="微软雅黑" panose="020B0503020204020204" pitchFamily="34" charset="-122"/>
                  <a:ea typeface="微软雅黑" panose="020B0503020204020204" pitchFamily="34" charset="-122"/>
                </a:rPr>
                <a:t>Kriging</a:t>
              </a:r>
              <a:r>
                <a:rPr lang="zh-CN" altLang="en-US" dirty="0">
                  <a:solidFill>
                    <a:srgbClr val="FF0000">
                      <a:alpha val="75000"/>
                    </a:srgbClr>
                  </a:solidFill>
                  <a:latin typeface="微软雅黑" panose="020B0503020204020204" pitchFamily="34" charset="-122"/>
                  <a:ea typeface="微软雅黑" panose="020B0503020204020204" pitchFamily="34" charset="-122"/>
                </a:rPr>
                <a:t>代理模型</a:t>
              </a:r>
            </a:p>
            <a:p>
              <a:pPr marL="339728" indent="-339728">
                <a:lnSpc>
                  <a:spcPct val="200000"/>
                </a:lnSpc>
                <a:buFont typeface="Wingdings" pitchFamily="2" charset="2"/>
                <a:buChar char="Ø"/>
              </a:pP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响应面模型</a:t>
              </a:r>
            </a:p>
            <a:p>
              <a:pPr marL="339728" indent="-339728">
                <a:lnSpc>
                  <a:spcPct val="200000"/>
                </a:lnSpc>
                <a:buFont typeface="Wingdings" pitchFamily="2" charset="2"/>
                <a:buChar char="Ø"/>
              </a:pPr>
              <a:r>
                <a:rPr lang="zh-CN" altLang="en-US" dirty="0">
                  <a:solidFill>
                    <a:schemeClr val="tx1">
                      <a:alpha val="75000"/>
                    </a:schemeClr>
                  </a:solidFill>
                  <a:latin typeface="微软雅黑" panose="020B0503020204020204" pitchFamily="34" charset="-122"/>
                  <a:ea typeface="微软雅黑" panose="020B0503020204020204" pitchFamily="34" charset="-122"/>
                </a:rPr>
                <a:t>径向基神经网络模型</a:t>
              </a:r>
            </a:p>
          </p:txBody>
        </p:sp>
        <p:sp>
          <p:nvSpPr>
            <p:cNvPr id="38" name="文本框 16"/>
            <p:cNvSpPr txBox="1"/>
            <p:nvPr/>
          </p:nvSpPr>
          <p:spPr>
            <a:xfrm>
              <a:off x="3920008" y="3852317"/>
              <a:ext cx="4963674" cy="2425244"/>
            </a:xfrm>
            <a:prstGeom prst="rect">
              <a:avLst/>
            </a:prstGeom>
            <a:noFill/>
            <a:ln w="25400">
              <a:noFill/>
            </a:ln>
          </p:spPr>
          <p:txBody>
            <a:bodyPr wrap="square" rtlCol="0">
              <a:spAutoFit/>
            </a:bodyPr>
            <a:lstStyle/>
            <a:p>
              <a:pPr algn="just"/>
              <a:r>
                <a:rPr lang="en-US" altLang="zh-CN" dirty="0">
                  <a:latin typeface="微软雅黑" pitchFamily="34" charset="-122"/>
                  <a:ea typeface="微软雅黑" pitchFamily="34" charset="-122"/>
                </a:rPr>
                <a:t>       </a:t>
              </a:r>
              <a:r>
                <a:rPr lang="en-US" altLang="zh-CN" dirty="0" err="1">
                  <a:latin typeface="微软雅黑" pitchFamily="34" charset="-122"/>
                  <a:ea typeface="微软雅黑" pitchFamily="34" charset="-122"/>
                </a:rPr>
                <a:t>Kriging</a:t>
              </a:r>
              <a:r>
                <a:rPr lang="zh-CN" altLang="zh-CN" dirty="0">
                  <a:latin typeface="微软雅黑" pitchFamily="34" charset="-122"/>
                  <a:ea typeface="微软雅黑" pitchFamily="34" charset="-122"/>
                </a:rPr>
                <a:t>方法又称之为空间局部插值法，以结构分析和变异函数理论为基础</a:t>
              </a:r>
              <a:r>
                <a:rPr lang="zh-CN" altLang="zh-CN" dirty="0" smtClean="0">
                  <a:latin typeface="微软雅黑" pitchFamily="34" charset="-122"/>
                  <a:ea typeface="微软雅黑" pitchFamily="34" charset="-122"/>
                </a:rPr>
                <a:t>。</a:t>
              </a:r>
              <a:r>
                <a:rPr lang="zh-CN" altLang="en-US" dirty="0">
                  <a:latin typeface="微软雅黑" pitchFamily="34" charset="-122"/>
                  <a:ea typeface="微软雅黑" pitchFamily="34" charset="-122"/>
                </a:rPr>
                <a:t>利用待估点有限区域内若干已测定的样本数据点，采用加权平均法对待估点的未知量进行预测，其中权值的选择标准是使估计方差最小，从而使该方法对未知点的估计是一种最优线性无偏估计。</a:t>
              </a:r>
              <a:endParaRPr lang="en-US" altLang="zh-CN" dirty="0" smtClean="0">
                <a:latin typeface="微软雅黑" pitchFamily="34" charset="-122"/>
                <a:ea typeface="微软雅黑" pitchFamily="34" charset="-122"/>
              </a:endParaRPr>
            </a:p>
            <a:p>
              <a:endParaRPr lang="en-US" altLang="zh-CN" dirty="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graphicFrame>
          <p:nvGraphicFramePr>
            <p:cNvPr id="41" name="对象 40"/>
            <p:cNvGraphicFramePr>
              <a:graphicFrameLocks noChangeAspect="1"/>
            </p:cNvGraphicFramePr>
            <p:nvPr>
              <p:extLst>
                <p:ext uri="{D42A27DB-BD31-4B8C-83A1-F6EECF244321}">
                  <p14:modId xmlns:p14="http://schemas.microsoft.com/office/powerpoint/2010/main" val="2497071349"/>
                </p:ext>
              </p:extLst>
            </p:nvPr>
          </p:nvGraphicFramePr>
          <p:xfrm>
            <a:off x="4086200" y="5436493"/>
            <a:ext cx="4524441" cy="421333"/>
          </p:xfrm>
          <a:graphic>
            <a:graphicData uri="http://schemas.openxmlformats.org/presentationml/2006/ole">
              <mc:AlternateContent xmlns:mc="http://schemas.openxmlformats.org/markup-compatibility/2006">
                <mc:Choice xmlns:v="urn:schemas-microsoft-com:vml" Requires="v">
                  <p:oleObj spid="_x0000_s226620" name="Equation" r:id="rId5" imgW="2578100" imgH="431800" progId="Equation.DSMT4">
                    <p:embed/>
                  </p:oleObj>
                </mc:Choice>
                <mc:Fallback>
                  <p:oleObj name="Equation" r:id="rId5" imgW="2578100" imgH="4318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6200" y="5436493"/>
                          <a:ext cx="4524441" cy="421333"/>
                        </a:xfrm>
                        <a:prstGeom prst="rect">
                          <a:avLst/>
                        </a:prstGeom>
                        <a:noFill/>
                        <a:extLst/>
                      </p:spPr>
                    </p:pic>
                  </p:oleObj>
                </mc:Fallback>
              </mc:AlternateContent>
            </a:graphicData>
          </a:graphic>
        </p:graphicFrame>
      </p:grpSp>
      <p:grpSp>
        <p:nvGrpSpPr>
          <p:cNvPr id="42" name="组合 41"/>
          <p:cNvGrpSpPr/>
          <p:nvPr/>
        </p:nvGrpSpPr>
        <p:grpSpPr>
          <a:xfrm>
            <a:off x="572988" y="3862151"/>
            <a:ext cx="11223276" cy="2139047"/>
            <a:chOff x="9891615" y="3852317"/>
            <a:chExt cx="8452169" cy="2133600"/>
          </a:xfrm>
        </p:grpSpPr>
        <p:grpSp>
          <p:nvGrpSpPr>
            <p:cNvPr id="43" name="组合 42"/>
            <p:cNvGrpSpPr/>
            <p:nvPr/>
          </p:nvGrpSpPr>
          <p:grpSpPr>
            <a:xfrm>
              <a:off x="9891615" y="3852317"/>
              <a:ext cx="8452169" cy="2133600"/>
              <a:chOff x="431513" y="3852317"/>
              <a:chExt cx="8452169" cy="2133600"/>
            </a:xfrm>
          </p:grpSpPr>
          <p:sp>
            <p:nvSpPr>
              <p:cNvPr id="45" name="文本框 16"/>
              <p:cNvSpPr txBox="1"/>
              <p:nvPr/>
            </p:nvSpPr>
            <p:spPr>
              <a:xfrm>
                <a:off x="431513" y="3935307"/>
                <a:ext cx="3384376" cy="1841957"/>
              </a:xfrm>
              <a:prstGeom prst="rect">
                <a:avLst/>
              </a:prstGeom>
              <a:noFill/>
              <a:ln w="25400">
                <a:solidFill>
                  <a:srgbClr val="0070C0"/>
                </a:solidFill>
              </a:ln>
            </p:spPr>
            <p:txBody>
              <a:bodyPr wrap="square" rtlCol="0">
                <a:spAutoFit/>
              </a:bodyPr>
              <a:lstStyle/>
              <a:p>
                <a:pPr marL="339728" indent="-339728">
                  <a:lnSpc>
                    <a:spcPct val="200000"/>
                  </a:lnSpc>
                  <a:buFont typeface="Wingdings" pitchFamily="2" charset="2"/>
                  <a:buChar char="Ø"/>
                </a:pPr>
                <a:r>
                  <a:rPr lang="en-US" altLang="zh-CN" dirty="0" err="1">
                    <a:solidFill>
                      <a:schemeClr val="tx1">
                        <a:alpha val="75000"/>
                      </a:schemeClr>
                    </a:solidFill>
                    <a:latin typeface="微软雅黑" panose="020B0503020204020204" pitchFamily="34" charset="-122"/>
                    <a:ea typeface="微软雅黑" panose="020B0503020204020204" pitchFamily="34" charset="-122"/>
                  </a:rPr>
                  <a:t>Kriging</a:t>
                </a:r>
                <a:r>
                  <a:rPr lang="zh-CN" altLang="en-US" dirty="0">
                    <a:solidFill>
                      <a:schemeClr val="tx1">
                        <a:alpha val="75000"/>
                      </a:schemeClr>
                    </a:solidFill>
                    <a:latin typeface="微软雅黑" panose="020B0503020204020204" pitchFamily="34" charset="-122"/>
                    <a:ea typeface="微软雅黑" panose="020B0503020204020204" pitchFamily="34" charset="-122"/>
                  </a:rPr>
                  <a:t>代理模型</a:t>
                </a:r>
              </a:p>
              <a:p>
                <a:pPr marL="339728" indent="-339728">
                  <a:lnSpc>
                    <a:spcPct val="200000"/>
                  </a:lnSpc>
                  <a:buFont typeface="Wingdings" pitchFamily="2" charset="2"/>
                  <a:buChar char="Ø"/>
                </a:pPr>
                <a:r>
                  <a:rPr lang="zh-CN" altLang="en-US" dirty="0">
                    <a:solidFill>
                      <a:srgbClr val="FF0000">
                        <a:alpha val="75000"/>
                      </a:srgbClr>
                    </a:solidFill>
                    <a:latin typeface="微软雅黑" panose="020B0503020204020204" pitchFamily="34" charset="-122"/>
                    <a:ea typeface="微软雅黑" panose="020B0503020204020204" pitchFamily="34" charset="-122"/>
                  </a:rPr>
                  <a:t>响应面模型</a:t>
                </a:r>
              </a:p>
              <a:p>
                <a:pPr marL="339728" indent="-339728">
                  <a:lnSpc>
                    <a:spcPct val="200000"/>
                  </a:lnSpc>
                  <a:buFont typeface="Wingdings" pitchFamily="2" charset="2"/>
                  <a:buChar char="Ø"/>
                </a:pPr>
                <a:r>
                  <a:rPr lang="zh-CN" altLang="en-US" dirty="0">
                    <a:solidFill>
                      <a:schemeClr val="tx1">
                        <a:alpha val="75000"/>
                      </a:schemeClr>
                    </a:solidFill>
                    <a:latin typeface="微软雅黑" panose="020B0503020204020204" pitchFamily="34" charset="-122"/>
                    <a:ea typeface="微软雅黑" panose="020B0503020204020204" pitchFamily="34" charset="-122"/>
                  </a:rPr>
                  <a:t>径向基神经网络模型</a:t>
                </a:r>
              </a:p>
            </p:txBody>
          </p:sp>
          <p:sp>
            <p:nvSpPr>
              <p:cNvPr id="46" name="文本框 16"/>
              <p:cNvSpPr txBox="1"/>
              <p:nvPr/>
            </p:nvSpPr>
            <p:spPr>
              <a:xfrm>
                <a:off x="3920008" y="3852317"/>
                <a:ext cx="4963674" cy="2133600"/>
              </a:xfrm>
              <a:prstGeom prst="rect">
                <a:avLst/>
              </a:prstGeom>
              <a:noFill/>
              <a:ln w="25400">
                <a:noFill/>
              </a:ln>
            </p:spPr>
            <p:txBody>
              <a:bodyPr wrap="square" rtlCol="0">
                <a:spAutoFit/>
              </a:bodyPr>
              <a:lstStyle/>
              <a:p>
                <a:pPr algn="just"/>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响应面法是采用试验设计理论对指定的设计点集合进行试验，得到目标函数和约束函数的响应面模型，利用多项式函数拟合设计空间预测非试验点的响应值</a:t>
                </a:r>
                <a:r>
                  <a:rPr lang="zh-CN" altLang="en-US" dirty="0">
                    <a:latin typeface="微软雅黑" pitchFamily="34" charset="-122"/>
                    <a:ea typeface="微软雅黑" pitchFamily="34" charset="-122"/>
                  </a:rPr>
                  <a:t>。该方法可以通过较少的试验数据得到精确程度较高的函数关系，并用简单的数学表达式表示出来。</a:t>
                </a:r>
                <a:endParaRPr lang="en-US" altLang="zh-CN" dirty="0">
                  <a:latin typeface="微软雅黑" pitchFamily="34" charset="-122"/>
                  <a:ea typeface="微软雅黑" pitchFamily="34" charset="-122"/>
                </a:endParaRPr>
              </a:p>
              <a:p>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grpSp>
        <p:graphicFrame>
          <p:nvGraphicFramePr>
            <p:cNvPr id="44" name="对象 43"/>
            <p:cNvGraphicFramePr>
              <a:graphicFrameLocks noChangeAspect="1"/>
            </p:cNvGraphicFramePr>
            <p:nvPr>
              <p:extLst>
                <p:ext uri="{D42A27DB-BD31-4B8C-83A1-F6EECF244321}">
                  <p14:modId xmlns:p14="http://schemas.microsoft.com/office/powerpoint/2010/main" val="114288395"/>
                </p:ext>
              </p:extLst>
            </p:nvPr>
          </p:nvGraphicFramePr>
          <p:xfrm>
            <a:off x="14629307" y="5248308"/>
            <a:ext cx="2346325" cy="441325"/>
          </p:xfrm>
          <a:graphic>
            <a:graphicData uri="http://schemas.openxmlformats.org/presentationml/2006/ole">
              <mc:AlternateContent xmlns:mc="http://schemas.openxmlformats.org/markup-compatibility/2006">
                <mc:Choice xmlns:v="urn:schemas-microsoft-com:vml" Requires="v">
                  <p:oleObj spid="_x0000_s226621" name="Equation" r:id="rId7" imgW="2349500" imgH="444500" progId="Equation.DSMT4">
                    <p:embed/>
                  </p:oleObj>
                </mc:Choice>
                <mc:Fallback>
                  <p:oleObj name="Equation" r:id="rId7" imgW="2349500" imgH="4445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29307" y="5248308"/>
                          <a:ext cx="2346325" cy="441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47" name="组合 46"/>
          <p:cNvGrpSpPr/>
          <p:nvPr/>
        </p:nvGrpSpPr>
        <p:grpSpPr>
          <a:xfrm>
            <a:off x="572988" y="3945353"/>
            <a:ext cx="11223274" cy="1860604"/>
            <a:chOff x="9891616" y="969070"/>
            <a:chExt cx="8452168" cy="1855866"/>
          </a:xfrm>
        </p:grpSpPr>
        <p:grpSp>
          <p:nvGrpSpPr>
            <p:cNvPr id="48" name="组合 47"/>
            <p:cNvGrpSpPr/>
            <p:nvPr/>
          </p:nvGrpSpPr>
          <p:grpSpPr>
            <a:xfrm>
              <a:off x="9891616" y="969070"/>
              <a:ext cx="8452168" cy="1855866"/>
              <a:chOff x="431514" y="3921398"/>
              <a:chExt cx="8452168" cy="1855866"/>
            </a:xfrm>
          </p:grpSpPr>
          <p:sp>
            <p:nvSpPr>
              <p:cNvPr id="52" name="文本框 16"/>
              <p:cNvSpPr txBox="1"/>
              <p:nvPr/>
            </p:nvSpPr>
            <p:spPr>
              <a:xfrm>
                <a:off x="431514" y="3935307"/>
                <a:ext cx="3384376" cy="1841957"/>
              </a:xfrm>
              <a:prstGeom prst="rect">
                <a:avLst/>
              </a:prstGeom>
              <a:noFill/>
              <a:ln w="25400">
                <a:solidFill>
                  <a:srgbClr val="0070C0"/>
                </a:solidFill>
              </a:ln>
            </p:spPr>
            <p:txBody>
              <a:bodyPr wrap="square" rtlCol="0">
                <a:spAutoFit/>
              </a:bodyPr>
              <a:lstStyle/>
              <a:p>
                <a:pPr marL="339728" indent="-339728">
                  <a:lnSpc>
                    <a:spcPct val="200000"/>
                  </a:lnSpc>
                  <a:buFont typeface="Wingdings" pitchFamily="2" charset="2"/>
                  <a:buChar char="Ø"/>
                </a:pPr>
                <a:r>
                  <a:rPr lang="en-US" altLang="zh-CN" dirty="0" err="1">
                    <a:solidFill>
                      <a:schemeClr val="tx1">
                        <a:alpha val="75000"/>
                      </a:schemeClr>
                    </a:solidFill>
                    <a:latin typeface="微软雅黑" panose="020B0503020204020204" pitchFamily="34" charset="-122"/>
                    <a:ea typeface="微软雅黑" panose="020B0503020204020204" pitchFamily="34" charset="-122"/>
                  </a:rPr>
                  <a:t>Kriging</a:t>
                </a:r>
                <a:r>
                  <a:rPr lang="zh-CN" altLang="en-US" dirty="0">
                    <a:solidFill>
                      <a:schemeClr val="tx1">
                        <a:alpha val="75000"/>
                      </a:schemeClr>
                    </a:solidFill>
                    <a:latin typeface="微软雅黑" panose="020B0503020204020204" pitchFamily="34" charset="-122"/>
                    <a:ea typeface="微软雅黑" panose="020B0503020204020204" pitchFamily="34" charset="-122"/>
                  </a:rPr>
                  <a:t>代理模型</a:t>
                </a:r>
              </a:p>
              <a:p>
                <a:pPr marL="339728" indent="-339728">
                  <a:lnSpc>
                    <a:spcPct val="200000"/>
                  </a:lnSpc>
                  <a:buFont typeface="Wingdings" pitchFamily="2" charset="2"/>
                  <a:buChar char="Ø"/>
                </a:pPr>
                <a:r>
                  <a:rPr lang="zh-CN" altLang="en-US" dirty="0">
                    <a:solidFill>
                      <a:schemeClr val="tx1">
                        <a:alpha val="75000"/>
                      </a:schemeClr>
                    </a:solidFill>
                    <a:latin typeface="微软雅黑" panose="020B0503020204020204" pitchFamily="34" charset="-122"/>
                    <a:ea typeface="微软雅黑" panose="020B0503020204020204" pitchFamily="34" charset="-122"/>
                  </a:rPr>
                  <a:t>响应面模型</a:t>
                </a:r>
              </a:p>
              <a:p>
                <a:pPr marL="339728" indent="-339728">
                  <a:lnSpc>
                    <a:spcPct val="200000"/>
                  </a:lnSpc>
                  <a:buFont typeface="Wingdings" pitchFamily="2" charset="2"/>
                  <a:buChar char="Ø"/>
                </a:pPr>
                <a:r>
                  <a:rPr lang="zh-CN" altLang="en-US" dirty="0">
                    <a:solidFill>
                      <a:srgbClr val="FF0000">
                        <a:alpha val="75000"/>
                      </a:srgbClr>
                    </a:solidFill>
                    <a:latin typeface="微软雅黑" panose="020B0503020204020204" pitchFamily="34" charset="-122"/>
                    <a:ea typeface="微软雅黑" panose="020B0503020204020204" pitchFamily="34" charset="-122"/>
                  </a:rPr>
                  <a:t>径向基神经网络模型</a:t>
                </a:r>
              </a:p>
            </p:txBody>
          </p:sp>
          <p:sp>
            <p:nvSpPr>
              <p:cNvPr id="53" name="文本框 16"/>
              <p:cNvSpPr txBox="1"/>
              <p:nvPr/>
            </p:nvSpPr>
            <p:spPr>
              <a:xfrm>
                <a:off x="3920008" y="3921398"/>
                <a:ext cx="4963674" cy="1841957"/>
              </a:xfrm>
              <a:prstGeom prst="rect">
                <a:avLst/>
              </a:prstGeom>
              <a:noFill/>
              <a:ln w="25400">
                <a:noFill/>
              </a:ln>
            </p:spPr>
            <p:txBody>
              <a:bodyPr wrap="square" rtlCol="0">
                <a:spAutoFit/>
              </a:bodyPr>
              <a:lstStyle/>
              <a:p>
                <a:pPr algn="just"/>
                <a:r>
                  <a:rPr lang="zh-CN" altLang="en-US" dirty="0">
                    <a:latin typeface="微软雅黑" pitchFamily="34" charset="-122"/>
                    <a:ea typeface="微软雅黑" pitchFamily="34" charset="-122"/>
                  </a:rPr>
                  <a:t>       径向基神经网络模型是基于人脑细胞对外界反应的局部性提出的。</a:t>
                </a:r>
                <a:r>
                  <a:rPr lang="en-US" altLang="zh-CN" dirty="0">
                    <a:latin typeface="微软雅黑" pitchFamily="34" charset="-122"/>
                    <a:ea typeface="微软雅黑" pitchFamily="34" charset="-122"/>
                  </a:rPr>
                  <a:t>RBF</a:t>
                </a:r>
                <a:r>
                  <a:rPr lang="zh-CN" altLang="en-US" dirty="0">
                    <a:latin typeface="微软雅黑" pitchFamily="34" charset="-122"/>
                    <a:ea typeface="微软雅黑" pitchFamily="34" charset="-122"/>
                  </a:rPr>
                  <a:t>网络有三层结构如其中负责接收输入变量的单元层称之为输入层，输出响应值的为输出层，将输入变量映射到一个新的空间，不直接参数输入与输出的单元层称为中间层或者隐藏层。</a:t>
                </a:r>
                <a:endParaRPr lang="en-US" altLang="zh-CN" dirty="0" smtClean="0">
                  <a:latin typeface="微软雅黑" pitchFamily="34" charset="-122"/>
                  <a:ea typeface="微软雅黑" pitchFamily="34" charset="-122"/>
                </a:endParaRPr>
              </a:p>
              <a:p>
                <a:endParaRPr lang="zh-CN" altLang="en-US" dirty="0">
                  <a:latin typeface="微软雅黑" pitchFamily="34" charset="-122"/>
                  <a:ea typeface="微软雅黑" pitchFamily="34" charset="-122"/>
                </a:endParaRPr>
              </a:p>
            </p:txBody>
          </p:sp>
        </p:grpSp>
        <p:graphicFrame>
          <p:nvGraphicFramePr>
            <p:cNvPr id="49" name="对象 48"/>
            <p:cNvGraphicFramePr>
              <a:graphicFrameLocks noChangeAspect="1"/>
            </p:cNvGraphicFramePr>
            <p:nvPr>
              <p:extLst>
                <p:ext uri="{D42A27DB-BD31-4B8C-83A1-F6EECF244321}">
                  <p14:modId xmlns:p14="http://schemas.microsoft.com/office/powerpoint/2010/main" val="310670719"/>
                </p:ext>
              </p:extLst>
            </p:nvPr>
          </p:nvGraphicFramePr>
          <p:xfrm>
            <a:off x="15126934" y="2265214"/>
            <a:ext cx="1470025" cy="434975"/>
          </p:xfrm>
          <a:graphic>
            <a:graphicData uri="http://schemas.openxmlformats.org/presentationml/2006/ole">
              <mc:AlternateContent xmlns:mc="http://schemas.openxmlformats.org/markup-compatibility/2006">
                <mc:Choice xmlns:v="urn:schemas-microsoft-com:vml" Requires="v">
                  <p:oleObj spid="_x0000_s226622" name="Equation" r:id="rId9" imgW="1473200" imgH="431800" progId="Equation.DSMT4">
                    <p:embed/>
                  </p:oleObj>
                </mc:Choice>
                <mc:Fallback>
                  <p:oleObj name="Equation" r:id="rId9" imgW="1473200" imgH="43180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126934" y="2265214"/>
                          <a:ext cx="1470025" cy="434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55" name="组合 54"/>
          <p:cNvGrpSpPr/>
          <p:nvPr/>
        </p:nvGrpSpPr>
        <p:grpSpPr>
          <a:xfrm>
            <a:off x="355874" y="3893514"/>
            <a:ext cx="11478663" cy="3185487"/>
            <a:chOff x="413793" y="3780309"/>
            <a:chExt cx="8644499" cy="3177376"/>
          </a:xfrm>
        </p:grpSpPr>
        <p:sp>
          <p:nvSpPr>
            <p:cNvPr id="56" name="文本框 16"/>
            <p:cNvSpPr txBox="1"/>
            <p:nvPr/>
          </p:nvSpPr>
          <p:spPr>
            <a:xfrm>
              <a:off x="413793" y="3924325"/>
              <a:ext cx="3384376" cy="1841957"/>
            </a:xfrm>
            <a:prstGeom prst="rect">
              <a:avLst/>
            </a:prstGeom>
            <a:noFill/>
            <a:ln w="25400">
              <a:solidFill>
                <a:srgbClr val="0070C0"/>
              </a:solidFill>
            </a:ln>
          </p:spPr>
          <p:txBody>
            <a:bodyPr wrap="square" rtlCol="0">
              <a:spAutoFit/>
            </a:bodyPr>
            <a:lstStyle/>
            <a:p>
              <a:pPr marL="339728" indent="-339728">
                <a:lnSpc>
                  <a:spcPct val="200000"/>
                </a:lnSpc>
                <a:buFont typeface="Wingdings" pitchFamily="2" charset="2"/>
                <a:buChar char="Ø"/>
              </a:pPr>
              <a:r>
                <a:rPr lang="zh-CN" altLang="zh-CN" dirty="0">
                  <a:solidFill>
                    <a:srgbClr val="FF0000">
                      <a:alpha val="75000"/>
                    </a:srgbClr>
                  </a:solidFill>
                  <a:latin typeface="微软雅黑" panose="020B0503020204020204" pitchFamily="34" charset="-122"/>
                  <a:ea typeface="微软雅黑" panose="020B0503020204020204" pitchFamily="34" charset="-122"/>
                </a:rPr>
                <a:t>可信度指标</a:t>
              </a:r>
              <a:r>
                <a:rPr lang="en-US" altLang="zh-CN" dirty="0">
                  <a:solidFill>
                    <a:srgbClr val="FF0000">
                      <a:alpha val="75000"/>
                    </a:srgbClr>
                  </a:solidFill>
                  <a:latin typeface="微软雅黑" panose="020B0503020204020204" pitchFamily="34" charset="-122"/>
                  <a:ea typeface="微软雅黑" panose="020B0503020204020204" pitchFamily="34" charset="-122"/>
                </a:rPr>
                <a:t>R</a:t>
              </a:r>
              <a:r>
                <a:rPr lang="en-US" altLang="zh-CN" baseline="30000" dirty="0">
                  <a:solidFill>
                    <a:srgbClr val="FF0000">
                      <a:alpha val="75000"/>
                    </a:srgbClr>
                  </a:solidFill>
                  <a:latin typeface="微软雅黑" panose="020B0503020204020204" pitchFamily="34" charset="-122"/>
                  <a:ea typeface="微软雅黑" panose="020B0503020204020204" pitchFamily="34" charset="-122"/>
                </a:rPr>
                <a:t>2</a:t>
              </a:r>
            </a:p>
            <a:p>
              <a:pPr marL="339728" indent="-339728">
                <a:lnSpc>
                  <a:spcPct val="200000"/>
                </a:lnSpc>
                <a:buFont typeface="Wingdings" pitchFamily="2" charset="2"/>
                <a:buChar char="Ø"/>
              </a:pP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标准均方根误差</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NRMSE   </a:t>
              </a:r>
            </a:p>
            <a:p>
              <a:pPr marL="339728" indent="-339728">
                <a:lnSpc>
                  <a:spcPct val="200000"/>
                </a:lnSpc>
                <a:buFont typeface="Wingdings" pitchFamily="2" charset="2"/>
                <a:buChar char="Ø"/>
              </a:pP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标准最大绝对值误差</a:t>
              </a:r>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NMAE</a:t>
              </a:r>
            </a:p>
          </p:txBody>
        </p:sp>
        <p:grpSp>
          <p:nvGrpSpPr>
            <p:cNvPr id="57" name="组合 56"/>
            <p:cNvGrpSpPr/>
            <p:nvPr/>
          </p:nvGrpSpPr>
          <p:grpSpPr>
            <a:xfrm>
              <a:off x="4071912" y="3780309"/>
              <a:ext cx="4986380" cy="3177376"/>
              <a:chOff x="4071912" y="3838957"/>
              <a:chExt cx="4986380" cy="3177376"/>
            </a:xfrm>
          </p:grpSpPr>
          <p:sp>
            <p:nvSpPr>
              <p:cNvPr id="58" name="TextBox 57"/>
              <p:cNvSpPr txBox="1"/>
              <p:nvPr/>
            </p:nvSpPr>
            <p:spPr>
              <a:xfrm>
                <a:off x="4071912" y="3838957"/>
                <a:ext cx="4986380" cy="3177376"/>
              </a:xfrm>
              <a:prstGeom prst="rect">
                <a:avLst/>
              </a:prstGeom>
              <a:noFill/>
            </p:spPr>
            <p:txBody>
              <a:bodyPr wrap="square" rtlCol="0">
                <a:spAutoFit/>
              </a:bodyPr>
              <a:lstStyle/>
              <a:p>
                <a:pPr algn="just"/>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可信度指标</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R</a:t>
                </a:r>
                <a:r>
                  <a:rPr lang="en-US" altLang="zh-CN" baseline="30000" dirty="0">
                    <a:solidFill>
                      <a:schemeClr val="tx1">
                        <a:lumMod val="95000"/>
                        <a:lumOff val="5000"/>
                        <a:alpha val="75000"/>
                      </a:schemeClr>
                    </a:solidFill>
                    <a:latin typeface="微软雅黑" panose="020B0503020204020204" pitchFamily="34" charset="-122"/>
                    <a:ea typeface="微软雅黑" panose="020B0503020204020204" pitchFamily="34" charset="-122"/>
                  </a:rPr>
                  <a:t>2</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越接近</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1</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表明近似模型拟合精度越好，其定义为</a:t>
                </a:r>
                <a:endPar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sz="2900"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p>
              <a:p>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式中</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SS</a:t>
                </a:r>
                <a:r>
                  <a:rPr lang="en-US" altLang="zh-CN" baseline="-25000" dirty="0">
                    <a:solidFill>
                      <a:schemeClr val="tx1">
                        <a:lumMod val="95000"/>
                        <a:lumOff val="5000"/>
                        <a:alpha val="75000"/>
                      </a:schemeClr>
                    </a:solidFill>
                    <a:latin typeface="微软雅黑" panose="020B0503020204020204" pitchFamily="34" charset="-122"/>
                    <a:ea typeface="微软雅黑" panose="020B0503020204020204" pitchFamily="34" charset="-122"/>
                  </a:rPr>
                  <a:t>Model</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处</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SS</a:t>
                </a:r>
                <a:r>
                  <a:rPr lang="en-US" altLang="zh-CN" baseline="-25000" dirty="0">
                    <a:solidFill>
                      <a:schemeClr val="tx1">
                        <a:lumMod val="95000"/>
                        <a:lumOff val="5000"/>
                        <a:alpha val="75000"/>
                      </a:schemeClr>
                    </a:solidFill>
                    <a:latin typeface="微软雅黑" panose="020B0503020204020204" pitchFamily="34" charset="-122"/>
                    <a:ea typeface="微软雅黑" panose="020B0503020204020204" pitchFamily="34" charset="-122"/>
                  </a:rPr>
                  <a:t>Toal</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均为均差平均和，分别为</a:t>
                </a:r>
                <a:endPar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r>
                  <a:rPr lang="en-US" altLang="zh-CN" sz="2900"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p>
              <a:p>
                <a:r>
                  <a:rPr lang="en-US" altLang="zh-CN" sz="2900"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p>
              <a:p>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式中</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样本点响应的均值。</a:t>
                </a:r>
              </a:p>
              <a:p>
                <a:endPar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graphicFrame>
            <p:nvGraphicFramePr>
              <p:cNvPr id="59" name="对象 58"/>
              <p:cNvGraphicFramePr>
                <a:graphicFrameLocks noChangeAspect="1"/>
              </p:cNvGraphicFramePr>
              <p:nvPr>
                <p:extLst>
                  <p:ext uri="{D42A27DB-BD31-4B8C-83A1-F6EECF244321}">
                    <p14:modId xmlns:p14="http://schemas.microsoft.com/office/powerpoint/2010/main" val="3845704540"/>
                  </p:ext>
                </p:extLst>
              </p:nvPr>
            </p:nvGraphicFramePr>
            <p:xfrm>
              <a:off x="5591189" y="4356373"/>
              <a:ext cx="1807379" cy="358053"/>
            </p:xfrm>
            <a:graphic>
              <a:graphicData uri="http://schemas.openxmlformats.org/presentationml/2006/ole">
                <mc:AlternateContent xmlns:mc="http://schemas.openxmlformats.org/markup-compatibility/2006">
                  <mc:Choice xmlns:v="urn:schemas-microsoft-com:vml" Requires="v">
                    <p:oleObj spid="_x0000_s226623" name="Equation" r:id="rId11" imgW="1231366" imgH="241195" progId="Equation.DSMT4">
                      <p:embed/>
                    </p:oleObj>
                  </mc:Choice>
                  <mc:Fallback>
                    <p:oleObj name="Equation" r:id="rId11" imgW="1231366" imgH="241195" progId="Equation.DSMT4">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91189" y="4356373"/>
                            <a:ext cx="1807379" cy="358053"/>
                          </a:xfrm>
                          <a:prstGeom prst="rect">
                            <a:avLst/>
                          </a:prstGeom>
                          <a:noFill/>
                          <a:ln>
                            <a:noFill/>
                          </a:ln>
                        </p:spPr>
                      </p:pic>
                    </p:oleObj>
                  </mc:Fallback>
                </mc:AlternateContent>
              </a:graphicData>
            </a:graphic>
          </p:graphicFrame>
          <p:graphicFrame>
            <p:nvGraphicFramePr>
              <p:cNvPr id="60" name="对象 59"/>
              <p:cNvGraphicFramePr>
                <a:graphicFrameLocks noChangeAspect="1"/>
              </p:cNvGraphicFramePr>
              <p:nvPr>
                <p:extLst>
                  <p:ext uri="{D42A27DB-BD31-4B8C-83A1-F6EECF244321}">
                    <p14:modId xmlns:p14="http://schemas.microsoft.com/office/powerpoint/2010/main" val="252616314"/>
                  </p:ext>
                </p:extLst>
              </p:nvPr>
            </p:nvGraphicFramePr>
            <p:xfrm>
              <a:off x="4302224" y="5057051"/>
              <a:ext cx="1882949" cy="621600"/>
            </p:xfrm>
            <a:graphic>
              <a:graphicData uri="http://schemas.openxmlformats.org/presentationml/2006/ole">
                <mc:AlternateContent xmlns:mc="http://schemas.openxmlformats.org/markup-compatibility/2006">
                  <mc:Choice xmlns:v="urn:schemas-microsoft-com:vml" Requires="v">
                    <p:oleObj spid="_x0000_s226624" name="Equation" r:id="rId13" imgW="1320227" imgH="431613" progId="Equation.DSMT4">
                      <p:embed/>
                    </p:oleObj>
                  </mc:Choice>
                  <mc:Fallback>
                    <p:oleObj name="Equation" r:id="rId13" imgW="1320227" imgH="431613"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02224" y="5057051"/>
                            <a:ext cx="1882949" cy="621600"/>
                          </a:xfrm>
                          <a:prstGeom prst="rect">
                            <a:avLst/>
                          </a:prstGeom>
                          <a:noFill/>
                        </p:spPr>
                      </p:pic>
                    </p:oleObj>
                  </mc:Fallback>
                </mc:AlternateContent>
              </a:graphicData>
            </a:graphic>
          </p:graphicFrame>
          <p:graphicFrame>
            <p:nvGraphicFramePr>
              <p:cNvPr id="61" name="对象 60"/>
              <p:cNvGraphicFramePr>
                <a:graphicFrameLocks noChangeAspect="1"/>
              </p:cNvGraphicFramePr>
              <p:nvPr>
                <p:extLst>
                  <p:ext uri="{D42A27DB-BD31-4B8C-83A1-F6EECF244321}">
                    <p14:modId xmlns:p14="http://schemas.microsoft.com/office/powerpoint/2010/main" val="4119127927"/>
                  </p:ext>
                </p:extLst>
              </p:nvPr>
            </p:nvGraphicFramePr>
            <p:xfrm>
              <a:off x="6567448" y="5004445"/>
              <a:ext cx="1983248" cy="674206"/>
            </p:xfrm>
            <a:graphic>
              <a:graphicData uri="http://schemas.openxmlformats.org/presentationml/2006/ole">
                <mc:AlternateContent xmlns:mc="http://schemas.openxmlformats.org/markup-compatibility/2006">
                  <mc:Choice xmlns:v="urn:schemas-microsoft-com:vml" Requires="v">
                    <p:oleObj spid="_x0000_s226625" name="Equation" r:id="rId15" imgW="1282700" imgH="431800" progId="Equation.DSMT4">
                      <p:embed/>
                    </p:oleObj>
                  </mc:Choice>
                  <mc:Fallback>
                    <p:oleObj name="Equation" r:id="rId15" imgW="1282700" imgH="431800" progId="Equation.DSMT4">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567448" y="5004445"/>
                            <a:ext cx="1983248" cy="674206"/>
                          </a:xfrm>
                          <a:prstGeom prst="rect">
                            <a:avLst/>
                          </a:prstGeom>
                          <a:noFill/>
                        </p:spPr>
                      </p:pic>
                    </p:oleObj>
                  </mc:Fallback>
                </mc:AlternateContent>
              </a:graphicData>
            </a:graphic>
          </p:graphicFrame>
          <p:graphicFrame>
            <p:nvGraphicFramePr>
              <p:cNvPr id="62" name="对象 61"/>
              <p:cNvGraphicFramePr>
                <a:graphicFrameLocks noChangeAspect="1"/>
              </p:cNvGraphicFramePr>
              <p:nvPr>
                <p:extLst>
                  <p:ext uri="{D42A27DB-BD31-4B8C-83A1-F6EECF244321}">
                    <p14:modId xmlns:p14="http://schemas.microsoft.com/office/powerpoint/2010/main" val="2887496736"/>
                  </p:ext>
                </p:extLst>
              </p:nvPr>
            </p:nvGraphicFramePr>
            <p:xfrm>
              <a:off x="4588825" y="5709131"/>
              <a:ext cx="217455" cy="303426"/>
            </p:xfrm>
            <a:graphic>
              <a:graphicData uri="http://schemas.openxmlformats.org/presentationml/2006/ole">
                <mc:AlternateContent xmlns:mc="http://schemas.openxmlformats.org/markup-compatibility/2006">
                  <mc:Choice xmlns:v="urn:schemas-microsoft-com:vml" Requires="v">
                    <p:oleObj spid="_x0000_s226626" name="Equation" r:id="rId17" imgW="139639" imgH="190417" progId="Equation.DSMT4">
                      <p:embed/>
                    </p:oleObj>
                  </mc:Choice>
                  <mc:Fallback>
                    <p:oleObj name="Equation" r:id="rId17" imgW="139639" imgH="190417" progId="Equation.DSMT4">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88825" y="5709131"/>
                            <a:ext cx="217455" cy="303426"/>
                          </a:xfrm>
                          <a:prstGeom prst="rect">
                            <a:avLst/>
                          </a:prstGeom>
                          <a:noFill/>
                        </p:spPr>
                      </p:pic>
                    </p:oleObj>
                  </mc:Fallback>
                </mc:AlternateContent>
              </a:graphicData>
            </a:graphic>
          </p:graphicFrame>
        </p:grpSp>
      </p:grpSp>
      <p:grpSp>
        <p:nvGrpSpPr>
          <p:cNvPr id="63" name="组合 62"/>
          <p:cNvGrpSpPr/>
          <p:nvPr/>
        </p:nvGrpSpPr>
        <p:grpSpPr>
          <a:xfrm>
            <a:off x="355874" y="4037898"/>
            <a:ext cx="11513769" cy="1846659"/>
            <a:chOff x="9163328" y="2425265"/>
            <a:chExt cx="8670937" cy="1841957"/>
          </a:xfrm>
        </p:grpSpPr>
        <p:grpSp>
          <p:nvGrpSpPr>
            <p:cNvPr id="64" name="组合 63"/>
            <p:cNvGrpSpPr/>
            <p:nvPr/>
          </p:nvGrpSpPr>
          <p:grpSpPr>
            <a:xfrm>
              <a:off x="12847885" y="2628181"/>
              <a:ext cx="4986380" cy="1363997"/>
              <a:chOff x="9199112" y="3764122"/>
              <a:chExt cx="4986380" cy="1363997"/>
            </a:xfrm>
          </p:grpSpPr>
          <p:sp>
            <p:nvSpPr>
              <p:cNvPr id="70" name="TextBox 69"/>
              <p:cNvSpPr txBox="1"/>
              <p:nvPr/>
            </p:nvSpPr>
            <p:spPr>
              <a:xfrm>
                <a:off x="9199112" y="3764122"/>
                <a:ext cx="4986380" cy="1258671"/>
              </a:xfrm>
              <a:prstGeom prst="rect">
                <a:avLst/>
              </a:prstGeom>
              <a:noFill/>
            </p:spPr>
            <p:txBody>
              <a:bodyPr wrap="square" rtlCol="0">
                <a:spAutoFit/>
              </a:bodyPr>
              <a:lstStyle/>
              <a:p>
                <a:pPr algn="just"/>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NRMSE</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代表近似模型的全局拟合精度，其变化范围在</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[0,1]</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之间，数值越小代表全局拟合精度越高。</a:t>
                </a:r>
                <a:endPar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endPar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graphicFrame>
            <p:nvGraphicFramePr>
              <p:cNvPr id="71" name="对象 70"/>
              <p:cNvGraphicFramePr>
                <a:graphicFrameLocks noChangeAspect="1"/>
              </p:cNvGraphicFramePr>
              <p:nvPr>
                <p:extLst>
                  <p:ext uri="{D42A27DB-BD31-4B8C-83A1-F6EECF244321}">
                    <p14:modId xmlns:p14="http://schemas.microsoft.com/office/powerpoint/2010/main" val="1665898011"/>
                  </p:ext>
                </p:extLst>
              </p:nvPr>
            </p:nvGraphicFramePr>
            <p:xfrm>
              <a:off x="10072122" y="4474856"/>
              <a:ext cx="3240360" cy="653263"/>
            </p:xfrm>
            <a:graphic>
              <a:graphicData uri="http://schemas.openxmlformats.org/presentationml/2006/ole">
                <mc:AlternateContent xmlns:mc="http://schemas.openxmlformats.org/markup-compatibility/2006">
                  <mc:Choice xmlns:v="urn:schemas-microsoft-com:vml" Requires="v">
                    <p:oleObj spid="_x0000_s226627" name="Equation" r:id="rId19" imgW="2374900" imgH="482600" progId="Equation.DSMT4">
                      <p:embed/>
                    </p:oleObj>
                  </mc:Choice>
                  <mc:Fallback>
                    <p:oleObj name="Equation" r:id="rId19" imgW="2374900" imgH="482600" progId="Equation.DSMT4">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072122" y="4474856"/>
                            <a:ext cx="3240360" cy="653263"/>
                          </a:xfrm>
                          <a:prstGeom prst="rect">
                            <a:avLst/>
                          </a:prstGeom>
                          <a:noFill/>
                        </p:spPr>
                      </p:pic>
                    </p:oleObj>
                  </mc:Fallback>
                </mc:AlternateContent>
              </a:graphicData>
            </a:graphic>
          </p:graphicFrame>
        </p:grpSp>
        <p:sp>
          <p:nvSpPr>
            <p:cNvPr id="65" name="文本框 16"/>
            <p:cNvSpPr txBox="1"/>
            <p:nvPr/>
          </p:nvSpPr>
          <p:spPr>
            <a:xfrm>
              <a:off x="9163328" y="2425265"/>
              <a:ext cx="3384376" cy="1841957"/>
            </a:xfrm>
            <a:prstGeom prst="rect">
              <a:avLst/>
            </a:prstGeom>
            <a:noFill/>
            <a:ln w="25400">
              <a:solidFill>
                <a:srgbClr val="0070C0"/>
              </a:solidFill>
            </a:ln>
          </p:spPr>
          <p:txBody>
            <a:bodyPr wrap="square" rtlCol="0">
              <a:spAutoFit/>
            </a:bodyPr>
            <a:lstStyle/>
            <a:p>
              <a:pPr marL="339728" indent="-339728">
                <a:lnSpc>
                  <a:spcPct val="200000"/>
                </a:lnSpc>
                <a:buFont typeface="Wingdings" pitchFamily="2" charset="2"/>
                <a:buChar char="Ø"/>
              </a:pPr>
              <a:r>
                <a:rPr lang="zh-CN" altLang="zh-CN" dirty="0">
                  <a:solidFill>
                    <a:schemeClr val="tx1">
                      <a:alpha val="75000"/>
                    </a:schemeClr>
                  </a:solidFill>
                  <a:latin typeface="微软雅黑" panose="020B0503020204020204" pitchFamily="34" charset="-122"/>
                  <a:ea typeface="微软雅黑" panose="020B0503020204020204" pitchFamily="34" charset="-122"/>
                </a:rPr>
                <a:t>可信度指标</a:t>
              </a:r>
              <a:r>
                <a:rPr lang="en-US" altLang="zh-CN" dirty="0">
                  <a:solidFill>
                    <a:schemeClr val="tx1">
                      <a:alpha val="75000"/>
                    </a:schemeClr>
                  </a:solidFill>
                  <a:latin typeface="微软雅黑" panose="020B0503020204020204" pitchFamily="34" charset="-122"/>
                  <a:ea typeface="微软雅黑" panose="020B0503020204020204" pitchFamily="34" charset="-122"/>
                </a:rPr>
                <a:t>R</a:t>
              </a:r>
              <a:r>
                <a:rPr lang="en-US" altLang="zh-CN" baseline="30000" dirty="0">
                  <a:solidFill>
                    <a:schemeClr val="tx1">
                      <a:alpha val="75000"/>
                    </a:schemeClr>
                  </a:solidFill>
                  <a:latin typeface="微软雅黑" panose="020B0503020204020204" pitchFamily="34" charset="-122"/>
                  <a:ea typeface="微软雅黑" panose="020B0503020204020204" pitchFamily="34" charset="-122"/>
                </a:rPr>
                <a:t>2</a:t>
              </a:r>
            </a:p>
            <a:p>
              <a:pPr marL="339728" indent="-339728">
                <a:lnSpc>
                  <a:spcPct val="200000"/>
                </a:lnSpc>
                <a:buFont typeface="Wingdings" pitchFamily="2" charset="2"/>
                <a:buChar char="Ø"/>
              </a:pPr>
              <a:r>
                <a:rPr lang="zh-CN" altLang="zh-CN" dirty="0">
                  <a:solidFill>
                    <a:srgbClr val="FF0000">
                      <a:alpha val="75000"/>
                    </a:srgbClr>
                  </a:solidFill>
                  <a:latin typeface="微软雅黑" panose="020B0503020204020204" pitchFamily="34" charset="-122"/>
                  <a:ea typeface="微软雅黑" panose="020B0503020204020204" pitchFamily="34" charset="-122"/>
                </a:rPr>
                <a:t>标准均方根误差</a:t>
              </a:r>
              <a:r>
                <a:rPr lang="en-US" altLang="zh-CN" dirty="0">
                  <a:solidFill>
                    <a:srgbClr val="FF0000">
                      <a:alpha val="75000"/>
                    </a:srgbClr>
                  </a:solidFill>
                  <a:latin typeface="微软雅黑" panose="020B0503020204020204" pitchFamily="34" charset="-122"/>
                  <a:ea typeface="微软雅黑" panose="020B0503020204020204" pitchFamily="34" charset="-122"/>
                </a:rPr>
                <a:t>NRMSE   </a:t>
              </a:r>
            </a:p>
            <a:p>
              <a:pPr marL="339728" indent="-339728">
                <a:lnSpc>
                  <a:spcPct val="200000"/>
                </a:lnSpc>
                <a:buFont typeface="Wingdings" pitchFamily="2" charset="2"/>
                <a:buChar char="Ø"/>
              </a:pP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标准最大绝对值误差</a:t>
              </a:r>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NMAE</a:t>
              </a:r>
            </a:p>
          </p:txBody>
        </p:sp>
      </p:grpSp>
      <p:grpSp>
        <p:nvGrpSpPr>
          <p:cNvPr id="72" name="组合 71"/>
          <p:cNvGrpSpPr/>
          <p:nvPr/>
        </p:nvGrpSpPr>
        <p:grpSpPr>
          <a:xfrm>
            <a:off x="349464" y="4037898"/>
            <a:ext cx="11491483" cy="1846659"/>
            <a:chOff x="9180111" y="-108123"/>
            <a:chExt cx="8654154" cy="1841957"/>
          </a:xfrm>
        </p:grpSpPr>
        <p:sp>
          <p:nvSpPr>
            <p:cNvPr id="73" name="文本框 16"/>
            <p:cNvSpPr txBox="1"/>
            <p:nvPr/>
          </p:nvSpPr>
          <p:spPr>
            <a:xfrm>
              <a:off x="9180111" y="-108123"/>
              <a:ext cx="3384376" cy="1841957"/>
            </a:xfrm>
            <a:prstGeom prst="rect">
              <a:avLst/>
            </a:prstGeom>
            <a:noFill/>
            <a:ln w="25400">
              <a:solidFill>
                <a:srgbClr val="0070C0"/>
              </a:solidFill>
            </a:ln>
          </p:spPr>
          <p:txBody>
            <a:bodyPr wrap="square" rtlCol="0">
              <a:spAutoFit/>
            </a:bodyPr>
            <a:lstStyle/>
            <a:p>
              <a:pPr marL="339728" indent="-339728">
                <a:lnSpc>
                  <a:spcPct val="200000"/>
                </a:lnSpc>
                <a:buFont typeface="Wingdings" pitchFamily="2" charset="2"/>
                <a:buChar char="Ø"/>
              </a:pPr>
              <a:r>
                <a:rPr lang="zh-CN" altLang="zh-CN" dirty="0">
                  <a:solidFill>
                    <a:schemeClr val="tx1">
                      <a:alpha val="75000"/>
                    </a:schemeClr>
                  </a:solidFill>
                  <a:latin typeface="微软雅黑" panose="020B0503020204020204" pitchFamily="34" charset="-122"/>
                  <a:ea typeface="微软雅黑" panose="020B0503020204020204" pitchFamily="34" charset="-122"/>
                </a:rPr>
                <a:t>可信度指标</a:t>
              </a:r>
              <a:r>
                <a:rPr lang="en-US" altLang="zh-CN" dirty="0">
                  <a:solidFill>
                    <a:schemeClr val="tx1">
                      <a:alpha val="75000"/>
                    </a:schemeClr>
                  </a:solidFill>
                  <a:latin typeface="微软雅黑" panose="020B0503020204020204" pitchFamily="34" charset="-122"/>
                  <a:ea typeface="微软雅黑" panose="020B0503020204020204" pitchFamily="34" charset="-122"/>
                </a:rPr>
                <a:t>R</a:t>
              </a:r>
              <a:r>
                <a:rPr lang="en-US" altLang="zh-CN" baseline="30000" dirty="0">
                  <a:solidFill>
                    <a:schemeClr val="tx1">
                      <a:alpha val="75000"/>
                    </a:schemeClr>
                  </a:solidFill>
                  <a:latin typeface="微软雅黑" panose="020B0503020204020204" pitchFamily="34" charset="-122"/>
                  <a:ea typeface="微软雅黑" panose="020B0503020204020204" pitchFamily="34" charset="-122"/>
                </a:rPr>
                <a:t>2</a:t>
              </a:r>
            </a:p>
            <a:p>
              <a:pPr marL="339728" indent="-339728">
                <a:lnSpc>
                  <a:spcPct val="200000"/>
                </a:lnSpc>
                <a:buFont typeface="Wingdings" pitchFamily="2" charset="2"/>
                <a:buChar char="Ø"/>
              </a:pP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标准均方根误差</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NRMSE   </a:t>
              </a:r>
            </a:p>
            <a:p>
              <a:pPr marL="339728" indent="-339728">
                <a:lnSpc>
                  <a:spcPct val="200000"/>
                </a:lnSpc>
                <a:buFont typeface="Wingdings" pitchFamily="2" charset="2"/>
                <a:buChar char="Ø"/>
              </a:pPr>
              <a:r>
                <a:rPr lang="zh-CN" altLang="zh-CN" dirty="0">
                  <a:solidFill>
                    <a:srgbClr val="FF0000">
                      <a:alpha val="75000"/>
                    </a:srgbClr>
                  </a:solidFill>
                  <a:latin typeface="微软雅黑" panose="020B0503020204020204" pitchFamily="34" charset="-122"/>
                  <a:ea typeface="微软雅黑" panose="020B0503020204020204" pitchFamily="34" charset="-122"/>
                </a:rPr>
                <a:t>标准最大绝对值误差</a:t>
              </a:r>
              <a:r>
                <a:rPr lang="en-US" altLang="zh-CN" dirty="0" smtClean="0">
                  <a:solidFill>
                    <a:srgbClr val="FF0000">
                      <a:alpha val="75000"/>
                    </a:srgbClr>
                  </a:solidFill>
                  <a:latin typeface="微软雅黑" panose="020B0503020204020204" pitchFamily="34" charset="-122"/>
                  <a:ea typeface="微软雅黑" panose="020B0503020204020204" pitchFamily="34" charset="-122"/>
                </a:rPr>
                <a:t>NMAE</a:t>
              </a:r>
            </a:p>
          </p:txBody>
        </p:sp>
        <p:grpSp>
          <p:nvGrpSpPr>
            <p:cNvPr id="74" name="组合 73"/>
            <p:cNvGrpSpPr/>
            <p:nvPr/>
          </p:nvGrpSpPr>
          <p:grpSpPr>
            <a:xfrm>
              <a:off x="12847885" y="35893"/>
              <a:ext cx="4986380" cy="1498693"/>
              <a:chOff x="12847885" y="-11940"/>
              <a:chExt cx="4986380" cy="1498693"/>
            </a:xfrm>
          </p:grpSpPr>
          <p:sp>
            <p:nvSpPr>
              <p:cNvPr id="75" name="TextBox 74"/>
              <p:cNvSpPr txBox="1"/>
              <p:nvPr/>
            </p:nvSpPr>
            <p:spPr>
              <a:xfrm>
                <a:off x="12847885" y="-11940"/>
                <a:ext cx="4986380" cy="967027"/>
              </a:xfrm>
              <a:prstGeom prst="rect">
                <a:avLst/>
              </a:prstGeom>
              <a:noFill/>
            </p:spPr>
            <p:txBody>
              <a:bodyPr wrap="square" rtlCol="0">
                <a:spAutoFit/>
              </a:bodyPr>
              <a:lstStyle/>
              <a:p>
                <a:pPr algn="just"/>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NMAE</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代表近似模型的局部拟合精度，其值越小代表局部拟合精度越高</a:t>
                </a:r>
                <a:endPar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graphicFrame>
            <p:nvGraphicFramePr>
              <p:cNvPr id="76" name="对象 75"/>
              <p:cNvGraphicFramePr>
                <a:graphicFrameLocks noChangeAspect="1"/>
              </p:cNvGraphicFramePr>
              <p:nvPr>
                <p:extLst>
                  <p:ext uri="{D42A27DB-BD31-4B8C-83A1-F6EECF244321}">
                    <p14:modId xmlns:p14="http://schemas.microsoft.com/office/powerpoint/2010/main" val="2442009575"/>
                  </p:ext>
                </p:extLst>
              </p:nvPr>
            </p:nvGraphicFramePr>
            <p:xfrm>
              <a:off x="14383344" y="528618"/>
              <a:ext cx="2160240" cy="958135"/>
            </p:xfrm>
            <a:graphic>
              <a:graphicData uri="http://schemas.openxmlformats.org/presentationml/2006/ole">
                <mc:AlternateContent xmlns:mc="http://schemas.openxmlformats.org/markup-compatibility/2006">
                  <mc:Choice xmlns:v="urn:schemas-microsoft-com:vml" Requires="v">
                    <p:oleObj spid="_x0000_s226628" name="Equation" r:id="rId21" imgW="1549400" imgH="685800" progId="Equation.DSMT4">
                      <p:embed/>
                    </p:oleObj>
                  </mc:Choice>
                  <mc:Fallback>
                    <p:oleObj name="Equation" r:id="rId21" imgW="1549400" imgH="685800" progId="Equation.DSMT4">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383344" y="528618"/>
                            <a:ext cx="2160240" cy="958135"/>
                          </a:xfrm>
                          <a:prstGeom prst="rect">
                            <a:avLst/>
                          </a:prstGeom>
                          <a:noFill/>
                        </p:spPr>
                      </p:pic>
                    </p:oleObj>
                  </mc:Fallback>
                </mc:AlternateContent>
              </a:graphicData>
            </a:graphic>
          </p:graphicFrame>
        </p:grpSp>
      </p:grpSp>
      <p:sp>
        <p:nvSpPr>
          <p:cNvPr id="77" name="文本框 27"/>
          <p:cNvSpPr txBox="1"/>
          <p:nvPr/>
        </p:nvSpPr>
        <p:spPr>
          <a:xfrm>
            <a:off x="-25475" y="189688"/>
            <a:ext cx="11895117"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chemeClr val="bg1"/>
                </a:solidFill>
                <a:latin typeface="微软雅黑" panose="020B0503020204020204" pitchFamily="34" charset="-122"/>
                <a:ea typeface="微软雅黑" panose="020B0503020204020204" pitchFamily="34" charset="-122"/>
              </a:rPr>
              <a:t>.2     </a:t>
            </a:r>
            <a:r>
              <a:rPr lang="zh-CN" altLang="en-US" sz="2500" b="1" dirty="0" smtClean="0">
                <a:solidFill>
                  <a:srgbClr val="0053A3"/>
                </a:solidFill>
                <a:latin typeface="微软雅黑" panose="020B0503020204020204" pitchFamily="34" charset="-122"/>
                <a:ea typeface="微软雅黑" panose="020B0503020204020204" pitchFamily="34" charset="-122"/>
              </a:rPr>
              <a:t>代理</a:t>
            </a:r>
            <a:r>
              <a:rPr lang="zh-CN" altLang="en-US" sz="2500" b="1" dirty="0">
                <a:solidFill>
                  <a:srgbClr val="0053A3"/>
                </a:solidFill>
                <a:latin typeface="微软雅黑" panose="020B0503020204020204" pitchFamily="34" charset="-122"/>
                <a:ea typeface="微软雅黑" panose="020B0503020204020204" pitchFamily="34" charset="-122"/>
              </a:rPr>
              <a:t>模型建模</a:t>
            </a:r>
            <a:r>
              <a:rPr lang="zh-CN" altLang="en-US" sz="2500" b="1" dirty="0" smtClean="0">
                <a:solidFill>
                  <a:srgbClr val="0053A3"/>
                </a:solidFill>
                <a:latin typeface="微软雅黑" panose="020B0503020204020204" pitchFamily="34" charset="-122"/>
                <a:ea typeface="微软雅黑" panose="020B0503020204020204" pitchFamily="34" charset="-122"/>
              </a:rPr>
              <a:t>流程</a:t>
            </a:r>
            <a:r>
              <a:rPr lang="en-US" altLang="zh-CN" sz="2500" b="1" dirty="0">
                <a:solidFill>
                  <a:srgbClr val="0053A3"/>
                </a:solidFill>
                <a:latin typeface="微软雅黑" panose="020B0503020204020204" pitchFamily="34" charset="-122"/>
                <a:ea typeface="微软雅黑" panose="020B0503020204020204" pitchFamily="34" charset="-122"/>
              </a:rPr>
              <a:t>-Establish A</a:t>
            </a:r>
            <a:r>
              <a:rPr lang="en-US" altLang="zh-CN" sz="2500" b="1" dirty="0" smtClean="0">
                <a:solidFill>
                  <a:srgbClr val="0053A3"/>
                </a:solidFill>
                <a:latin typeface="微软雅黑" panose="020B0503020204020204" pitchFamily="34" charset="-122"/>
                <a:ea typeface="微软雅黑" panose="020B0503020204020204" pitchFamily="34" charset="-122"/>
              </a:rPr>
              <a:t>pproximation </a:t>
            </a:r>
            <a:r>
              <a:rPr lang="en-US" altLang="zh-CN" sz="2500" b="1" dirty="0">
                <a:solidFill>
                  <a:srgbClr val="0053A3"/>
                </a:solidFill>
                <a:latin typeface="微软雅黑" panose="020B0503020204020204" pitchFamily="34" charset="-122"/>
                <a:ea typeface="微软雅黑" panose="020B0503020204020204" pitchFamily="34" charset="-122"/>
              </a:rPr>
              <a:t>vehicle model </a:t>
            </a:r>
          </a:p>
        </p:txBody>
      </p:sp>
      <p:sp>
        <p:nvSpPr>
          <p:cNvPr id="3" name="Rectangle 203"/>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210479475"/>
              </p:ext>
            </p:extLst>
          </p:nvPr>
        </p:nvGraphicFramePr>
        <p:xfrm>
          <a:off x="1814243" y="695776"/>
          <a:ext cx="8561928" cy="3249577"/>
        </p:xfrm>
        <a:graphic>
          <a:graphicData uri="http://schemas.openxmlformats.org/presentationml/2006/ole">
            <mc:AlternateContent xmlns:mc="http://schemas.openxmlformats.org/markup-compatibility/2006">
              <mc:Choice xmlns:v="urn:schemas-microsoft-com:vml" Requires="v">
                <p:oleObj spid="_x0000_s226629" r:id="rId23" imgW="3568348" imgH="1355400" progId="Visio.Drawing.11">
                  <p:embed/>
                </p:oleObj>
              </mc:Choice>
              <mc:Fallback>
                <p:oleObj r:id="rId23" imgW="3568348" imgH="1355400" progId="Visio.Drawing.11">
                  <p:embed/>
                  <p:pic>
                    <p:nvPicPr>
                      <p:cNvPr id="0" name="Object 20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814243" y="695776"/>
                        <a:ext cx="8561928" cy="3249577"/>
                      </a:xfrm>
                      <a:prstGeom prst="rect">
                        <a:avLst/>
                      </a:prstGeom>
                      <a:noFill/>
                    </p:spPr>
                  </p:pic>
                </p:oleObj>
              </mc:Fallback>
            </mc:AlternateContent>
          </a:graphicData>
        </a:graphic>
      </p:graphicFrame>
      <p:sp>
        <p:nvSpPr>
          <p:cNvPr id="78" name="椭圆 77"/>
          <p:cNvSpPr/>
          <p:nvPr/>
        </p:nvSpPr>
        <p:spPr>
          <a:xfrm>
            <a:off x="1034517" y="948941"/>
            <a:ext cx="3059725" cy="125921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713" tIns="54357" rIns="108713" bIns="54357" rtlCol="0" anchor="ctr"/>
          <a:lstStyle/>
          <a:p>
            <a:pPr algn="ctr"/>
            <a:endParaRPr lang="zh-CN" altLang="en-US"/>
          </a:p>
        </p:txBody>
      </p:sp>
      <p:sp>
        <p:nvSpPr>
          <p:cNvPr id="79" name="椭圆 78"/>
          <p:cNvSpPr/>
          <p:nvPr/>
        </p:nvSpPr>
        <p:spPr>
          <a:xfrm>
            <a:off x="8903518" y="1988840"/>
            <a:ext cx="1937967" cy="114917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713" tIns="54357" rIns="108713" bIns="54357" rtlCol="0" anchor="ctr"/>
          <a:lstStyle/>
          <a:p>
            <a:pPr algn="ctr"/>
            <a:endParaRPr lang="zh-CN" altLang="en-US"/>
          </a:p>
        </p:txBody>
      </p:sp>
      <p:sp>
        <p:nvSpPr>
          <p:cNvPr id="80" name="椭圆 79"/>
          <p:cNvSpPr/>
          <p:nvPr/>
        </p:nvSpPr>
        <p:spPr>
          <a:xfrm>
            <a:off x="5714818" y="2701044"/>
            <a:ext cx="1937967" cy="114917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713" tIns="54357" rIns="108713" bIns="54357" rtlCol="0" anchor="ctr"/>
          <a:lstStyle/>
          <a:p>
            <a:pPr algn="ctr"/>
            <a:endParaRPr lang="zh-CN" altLang="en-US"/>
          </a:p>
        </p:txBody>
      </p:sp>
    </p:spTree>
    <p:extLst>
      <p:ext uri="{BB962C8B-B14F-4D97-AF65-F5344CB8AC3E}">
        <p14:creationId xmlns:p14="http://schemas.microsoft.com/office/powerpoint/2010/main" val="75019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par>
                                <p:cTn id="18" presetID="2" presetClass="entr" presetSubtype="4" fill="hold"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ppt_x"/>
                                          </p:val>
                                        </p:tav>
                                        <p:tav tm="100000">
                                          <p:val>
                                            <p:strVal val="#ppt_x"/>
                                          </p:val>
                                        </p:tav>
                                      </p:tavLst>
                                    </p:anim>
                                    <p:anim calcmode="lin" valueType="num">
                                      <p:cBhvr additive="base">
                                        <p:cTn id="21" dur="500" fill="hold"/>
                                        <p:tgtEl>
                                          <p:spTgt spid="50"/>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6"/>
                                        </p:tgtEl>
                                        <p:attrNameLst>
                                          <p:attrName>style.visibility</p:attrName>
                                        </p:attrNameLst>
                                      </p:cBhvr>
                                      <p:to>
                                        <p:strVal val="visible"/>
                                      </p:to>
                                    </p:set>
                                    <p:anim calcmode="lin" valueType="num">
                                      <p:cBhvr additive="base">
                                        <p:cTn id="28" dur="500" fill="hold"/>
                                        <p:tgtEl>
                                          <p:spTgt spid="66"/>
                                        </p:tgtEl>
                                        <p:attrNameLst>
                                          <p:attrName>ppt_x</p:attrName>
                                        </p:attrNameLst>
                                      </p:cBhvr>
                                      <p:tavLst>
                                        <p:tav tm="0">
                                          <p:val>
                                            <p:strVal val="#ppt_x"/>
                                          </p:val>
                                        </p:tav>
                                        <p:tav tm="100000">
                                          <p:val>
                                            <p:strVal val="#ppt_x"/>
                                          </p:val>
                                        </p:tav>
                                      </p:tavLst>
                                    </p:anim>
                                    <p:anim calcmode="lin" valueType="num">
                                      <p:cBhvr additive="base">
                                        <p:cTn id="29" dur="500" fill="hold"/>
                                        <p:tgtEl>
                                          <p:spTgt spid="6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additive="base">
                                        <p:cTn id="32" dur="500" fill="hold"/>
                                        <p:tgtEl>
                                          <p:spTgt spid="67"/>
                                        </p:tgtEl>
                                        <p:attrNameLst>
                                          <p:attrName>ppt_x</p:attrName>
                                        </p:attrNameLst>
                                      </p:cBhvr>
                                      <p:tavLst>
                                        <p:tav tm="0">
                                          <p:val>
                                            <p:strVal val="#ppt_x"/>
                                          </p:val>
                                        </p:tav>
                                        <p:tav tm="100000">
                                          <p:val>
                                            <p:strVal val="#ppt_x"/>
                                          </p:val>
                                        </p:tav>
                                      </p:tavLst>
                                    </p:anim>
                                    <p:anim calcmode="lin" valueType="num">
                                      <p:cBhvr additive="base">
                                        <p:cTn id="33"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xit" presetSubtype="0" fill="hold" nodeType="clickEffect">
                                  <p:stCondLst>
                                    <p:cond delay="0"/>
                                  </p:stCondLst>
                                  <p:childTnLst>
                                    <p:set>
                                      <p:cBhvr>
                                        <p:cTn id="37" dur="1" fill="hold">
                                          <p:stCondLst>
                                            <p:cond delay="0"/>
                                          </p:stCondLst>
                                        </p:cTn>
                                        <p:tgtEl>
                                          <p:spTgt spid="50"/>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51"/>
                                        </p:tgtEl>
                                        <p:attrNameLst>
                                          <p:attrName>style.visibility</p:attrName>
                                        </p:attrNameLst>
                                      </p:cBhvr>
                                      <p:to>
                                        <p:strVal val="hidden"/>
                                      </p:to>
                                    </p:set>
                                  </p:childTnLst>
                                </p:cTn>
                              </p:par>
                              <p:par>
                                <p:cTn id="40" presetID="1" presetClass="exit" presetSubtype="0" fill="hold" grpId="1" nodeType="withEffect">
                                  <p:stCondLst>
                                    <p:cond delay="0"/>
                                  </p:stCondLst>
                                  <p:childTnLst>
                                    <p:set>
                                      <p:cBhvr>
                                        <p:cTn id="41" dur="1" fill="hold">
                                          <p:stCondLst>
                                            <p:cond delay="0"/>
                                          </p:stCondLst>
                                        </p:cTn>
                                        <p:tgtEl>
                                          <p:spTgt spid="66"/>
                                        </p:tgtEl>
                                        <p:attrNameLst>
                                          <p:attrName>style.visibility</p:attrName>
                                        </p:attrNameLst>
                                      </p:cBhvr>
                                      <p:to>
                                        <p:strVal val="hidden"/>
                                      </p:to>
                                    </p:set>
                                  </p:childTnLst>
                                </p:cTn>
                              </p:par>
                              <p:par>
                                <p:cTn id="42" presetID="1" presetClass="exit" presetSubtype="0" fill="hold" grpId="1" nodeType="withEffect">
                                  <p:stCondLst>
                                    <p:cond delay="0"/>
                                  </p:stCondLst>
                                  <p:childTnLst>
                                    <p:set>
                                      <p:cBhvr>
                                        <p:cTn id="43" dur="1" fill="hold">
                                          <p:stCondLst>
                                            <p:cond delay="0"/>
                                          </p:stCondLst>
                                        </p:cTn>
                                        <p:tgtEl>
                                          <p:spTgt spid="67"/>
                                        </p:tgtEl>
                                        <p:attrNameLst>
                                          <p:attrName>style.visibility</p:attrName>
                                        </p:attrNameLst>
                                      </p:cBhvr>
                                      <p:to>
                                        <p:strVal val="hidden"/>
                                      </p:to>
                                    </p:set>
                                  </p:childTnLst>
                                </p:cTn>
                              </p:par>
                              <p:par>
                                <p:cTn id="44" presetID="2" presetClass="entr" presetSubtype="4" fill="hold" nodeType="withEffect">
                                  <p:stCondLst>
                                    <p:cond delay="50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fill="hold"/>
                                        <p:tgtEl>
                                          <p:spTgt spid="68"/>
                                        </p:tgtEl>
                                        <p:attrNameLst>
                                          <p:attrName>ppt_x</p:attrName>
                                        </p:attrNameLst>
                                      </p:cBhvr>
                                      <p:tavLst>
                                        <p:tav tm="0">
                                          <p:val>
                                            <p:strVal val="#ppt_x"/>
                                          </p:val>
                                        </p:tav>
                                        <p:tav tm="100000">
                                          <p:val>
                                            <p:strVal val="#ppt_x"/>
                                          </p:val>
                                        </p:tav>
                                      </p:tavLst>
                                    </p:anim>
                                    <p:anim calcmode="lin" valueType="num">
                                      <p:cBhvr additive="base">
                                        <p:cTn id="47" dur="500" fill="hold"/>
                                        <p:tgtEl>
                                          <p:spTgt spid="68"/>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69"/>
                                        </p:tgtEl>
                                        <p:attrNameLst>
                                          <p:attrName>style.visibility</p:attrName>
                                        </p:attrNameLst>
                                      </p:cBhvr>
                                      <p:to>
                                        <p:strVal val="visible"/>
                                      </p:to>
                                    </p:set>
                                    <p:anim calcmode="lin" valueType="num">
                                      <p:cBhvr additive="base">
                                        <p:cTn id="50" dur="500" fill="hold"/>
                                        <p:tgtEl>
                                          <p:spTgt spid="69"/>
                                        </p:tgtEl>
                                        <p:attrNameLst>
                                          <p:attrName>ppt_x</p:attrName>
                                        </p:attrNameLst>
                                      </p:cBhvr>
                                      <p:tavLst>
                                        <p:tav tm="0">
                                          <p:val>
                                            <p:strVal val="#ppt_x"/>
                                          </p:val>
                                        </p:tav>
                                        <p:tav tm="100000">
                                          <p:val>
                                            <p:strVal val="#ppt_x"/>
                                          </p:val>
                                        </p:tav>
                                      </p:tavLst>
                                    </p:anim>
                                    <p:anim calcmode="lin" valueType="num">
                                      <p:cBhvr additive="base">
                                        <p:cTn id="51"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68"/>
                                        </p:tgtEl>
                                        <p:attrNameLst>
                                          <p:attrName>style.visibility</p:attrName>
                                        </p:attrNameLst>
                                      </p:cBhvr>
                                      <p:to>
                                        <p:strVal val="hidden"/>
                                      </p:to>
                                    </p:set>
                                  </p:childTnLst>
                                </p:cTn>
                              </p:par>
                            </p:childTnLst>
                          </p:cTn>
                        </p:par>
                        <p:par>
                          <p:cTn id="56" fill="hold">
                            <p:stCondLst>
                              <p:cond delay="0"/>
                            </p:stCondLst>
                            <p:childTnLst>
                              <p:par>
                                <p:cTn id="57" presetID="1" presetClass="exit" presetSubtype="0" fill="hold" grpId="1" nodeType="afterEffect">
                                  <p:stCondLst>
                                    <p:cond delay="0"/>
                                  </p:stCondLst>
                                  <p:childTnLst>
                                    <p:set>
                                      <p:cBhvr>
                                        <p:cTn id="58" dur="1" fill="hold">
                                          <p:stCondLst>
                                            <p:cond delay="0"/>
                                          </p:stCondLst>
                                        </p:cTn>
                                        <p:tgtEl>
                                          <p:spTgt spid="69"/>
                                        </p:tgtEl>
                                        <p:attrNameLst>
                                          <p:attrName>style.visibility</p:attrName>
                                        </p:attrNameLst>
                                      </p:cBhvr>
                                      <p:to>
                                        <p:strVal val="hidden"/>
                                      </p:to>
                                    </p:set>
                                  </p:childTnLst>
                                </p:cTn>
                              </p:par>
                            </p:childTnLst>
                          </p:cTn>
                        </p:par>
                        <p:par>
                          <p:cTn id="59" fill="hold">
                            <p:stCondLst>
                              <p:cond delay="0"/>
                            </p:stCondLst>
                            <p:childTnLst>
                              <p:par>
                                <p:cTn id="60" presetID="1" presetClass="exit" presetSubtype="0" fill="hold" grpId="1" nodeType="afterEffect">
                                  <p:stCondLst>
                                    <p:cond delay="0"/>
                                  </p:stCondLst>
                                  <p:childTnLst>
                                    <p:set>
                                      <p:cBhvr>
                                        <p:cTn id="61" dur="1" fill="hold">
                                          <p:stCondLst>
                                            <p:cond delay="0"/>
                                          </p:stCondLst>
                                        </p:cTn>
                                        <p:tgtEl>
                                          <p:spTgt spid="78"/>
                                        </p:tgtEl>
                                        <p:attrNameLst>
                                          <p:attrName>style.visibility</p:attrName>
                                        </p:attrNameLst>
                                      </p:cBhvr>
                                      <p:to>
                                        <p:strVal val="hidden"/>
                                      </p:to>
                                    </p:set>
                                  </p:childTnLst>
                                </p:cTn>
                              </p:par>
                              <p:par>
                                <p:cTn id="62" presetID="10" presetClass="entr" presetSubtype="0" fill="hold" grpId="0" nodeType="withEffect">
                                  <p:stCondLst>
                                    <p:cond delay="0"/>
                                  </p:stCondLst>
                                  <p:childTnLst>
                                    <p:set>
                                      <p:cBhvr>
                                        <p:cTn id="63" dur="1" fill="hold">
                                          <p:stCondLst>
                                            <p:cond delay="0"/>
                                          </p:stCondLst>
                                        </p:cTn>
                                        <p:tgtEl>
                                          <p:spTgt spid="79"/>
                                        </p:tgtEl>
                                        <p:attrNameLst>
                                          <p:attrName>style.visibility</p:attrName>
                                        </p:attrNameLst>
                                      </p:cBhvr>
                                      <p:to>
                                        <p:strVal val="visible"/>
                                      </p:to>
                                    </p:set>
                                    <p:animEffect transition="in" filter="fade">
                                      <p:cBhvr>
                                        <p:cTn id="64" dur="500"/>
                                        <p:tgtEl>
                                          <p:spTgt spid="7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500"/>
                                        <p:tgtEl>
                                          <p:spTgt spid="36"/>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xit" presetSubtype="0" fill="hold" nodeType="clickEffect">
                                  <p:stCondLst>
                                    <p:cond delay="0"/>
                                  </p:stCondLst>
                                  <p:childTnLst>
                                    <p:set>
                                      <p:cBhvr>
                                        <p:cTn id="73" dur="1" fill="hold">
                                          <p:stCondLst>
                                            <p:cond delay="0"/>
                                          </p:stCondLst>
                                        </p:cTn>
                                        <p:tgtEl>
                                          <p:spTgt spid="36"/>
                                        </p:tgtEl>
                                        <p:attrNameLst>
                                          <p:attrName>style.visibility</p:attrName>
                                        </p:attrNameLst>
                                      </p:cBhvr>
                                      <p:to>
                                        <p:strVal val="hidden"/>
                                      </p:to>
                                    </p:set>
                                  </p:childTnLst>
                                </p:cTn>
                              </p:par>
                              <p:par>
                                <p:cTn id="74" presetID="1" presetClass="entr" presetSubtype="0"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xit" presetSubtype="0" fill="hold" nodeType="clickEffect">
                                  <p:stCondLst>
                                    <p:cond delay="0"/>
                                  </p:stCondLst>
                                  <p:childTnLst>
                                    <p:set>
                                      <p:cBhvr>
                                        <p:cTn id="79" dur="1" fill="hold">
                                          <p:stCondLst>
                                            <p:cond delay="0"/>
                                          </p:stCondLst>
                                        </p:cTn>
                                        <p:tgtEl>
                                          <p:spTgt spid="42"/>
                                        </p:tgtEl>
                                        <p:attrNameLst>
                                          <p:attrName>style.visibility</p:attrName>
                                        </p:attrNameLst>
                                      </p:cBhvr>
                                      <p:to>
                                        <p:strVal val="hidden"/>
                                      </p:to>
                                    </p:set>
                                  </p:childTnLst>
                                </p:cTn>
                              </p:par>
                              <p:par>
                                <p:cTn id="80" presetID="1" presetClass="entr" presetSubtype="0"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nodeType="clickEffect">
                                  <p:stCondLst>
                                    <p:cond delay="0"/>
                                  </p:stCondLst>
                                  <p:childTnLst>
                                    <p:set>
                                      <p:cBhvr>
                                        <p:cTn id="85" dur="1" fill="hold">
                                          <p:stCondLst>
                                            <p:cond delay="0"/>
                                          </p:stCondLst>
                                        </p:cTn>
                                        <p:tgtEl>
                                          <p:spTgt spid="47"/>
                                        </p:tgtEl>
                                        <p:attrNameLst>
                                          <p:attrName>style.visibility</p:attrName>
                                        </p:attrNameLst>
                                      </p:cBhvr>
                                      <p:to>
                                        <p:strVal val="hidden"/>
                                      </p:to>
                                    </p:set>
                                  </p:childTnLst>
                                </p:cTn>
                              </p:par>
                              <p:par>
                                <p:cTn id="86" presetID="1" presetClass="exit" presetSubtype="0" fill="hold" grpId="1" nodeType="withEffect">
                                  <p:stCondLst>
                                    <p:cond delay="0"/>
                                  </p:stCondLst>
                                  <p:childTnLst>
                                    <p:set>
                                      <p:cBhvr>
                                        <p:cTn id="87" dur="1" fill="hold">
                                          <p:stCondLst>
                                            <p:cond delay="0"/>
                                          </p:stCondLst>
                                        </p:cTn>
                                        <p:tgtEl>
                                          <p:spTgt spid="7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80"/>
                                        </p:tgtEl>
                                        <p:attrNameLst>
                                          <p:attrName>style.visibility</p:attrName>
                                        </p:attrNameLst>
                                      </p:cBhvr>
                                      <p:to>
                                        <p:strVal val="visible"/>
                                      </p:to>
                                    </p:set>
                                    <p:animEffect transition="in" filter="fade">
                                      <p:cBhvr>
                                        <p:cTn id="90" dur="500"/>
                                        <p:tgtEl>
                                          <p:spTgt spid="80"/>
                                        </p:tgtEl>
                                      </p:cBhvr>
                                    </p:animEffect>
                                  </p:childTnLst>
                                </p:cTn>
                              </p:par>
                              <p:par>
                                <p:cTn id="91" presetID="10" presetClass="entr" presetSubtype="0" fill="hold" nodeType="with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fade">
                                      <p:cBhvr>
                                        <p:cTn id="93" dur="500"/>
                                        <p:tgtEl>
                                          <p:spTgt spid="55"/>
                                        </p:tgtEl>
                                      </p:cBhvr>
                                    </p:animEffect>
                                  </p:childTnLst>
                                </p:cTn>
                              </p:par>
                            </p:childTnLst>
                          </p:cTn>
                        </p:par>
                      </p:childTnLst>
                    </p:cTn>
                  </p:par>
                  <p:par>
                    <p:cTn id="94" fill="hold">
                      <p:stCondLst>
                        <p:cond delay="indefinite"/>
                      </p:stCondLst>
                      <p:childTnLst>
                        <p:par>
                          <p:cTn id="95" fill="hold">
                            <p:stCondLst>
                              <p:cond delay="0"/>
                            </p:stCondLst>
                            <p:childTnLst>
                              <p:par>
                                <p:cTn id="96" presetID="1" presetClass="exit" presetSubtype="0" fill="hold" nodeType="clickEffect">
                                  <p:stCondLst>
                                    <p:cond delay="0"/>
                                  </p:stCondLst>
                                  <p:childTnLst>
                                    <p:set>
                                      <p:cBhvr>
                                        <p:cTn id="97" dur="1" fill="hold">
                                          <p:stCondLst>
                                            <p:cond delay="0"/>
                                          </p:stCondLst>
                                        </p:cTn>
                                        <p:tgtEl>
                                          <p:spTgt spid="55"/>
                                        </p:tgtEl>
                                        <p:attrNameLst>
                                          <p:attrName>style.visibility</p:attrName>
                                        </p:attrNameLst>
                                      </p:cBhvr>
                                      <p:to>
                                        <p:strVal val="hidden"/>
                                      </p:to>
                                    </p:set>
                                  </p:childTnLst>
                                </p:cTn>
                              </p:par>
                              <p:par>
                                <p:cTn id="98" presetID="1" presetClass="entr" presetSubtype="0" fill="hold" nodeType="withEffect">
                                  <p:stCondLst>
                                    <p:cond delay="0"/>
                                  </p:stCondLst>
                                  <p:childTnLst>
                                    <p:set>
                                      <p:cBhvr>
                                        <p:cTn id="99" dur="1" fill="hold">
                                          <p:stCondLst>
                                            <p:cond delay="0"/>
                                          </p:stCondLst>
                                        </p:cTn>
                                        <p:tgtEl>
                                          <p:spTgt spid="63"/>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xit" presetSubtype="0" fill="hold" nodeType="clickEffect">
                                  <p:stCondLst>
                                    <p:cond delay="0"/>
                                  </p:stCondLst>
                                  <p:childTnLst>
                                    <p:set>
                                      <p:cBhvr>
                                        <p:cTn id="103" dur="1" fill="hold">
                                          <p:stCondLst>
                                            <p:cond delay="0"/>
                                          </p:stCondLst>
                                        </p:cTn>
                                        <p:tgtEl>
                                          <p:spTgt spid="63"/>
                                        </p:tgtEl>
                                        <p:attrNameLst>
                                          <p:attrName>style.visibility</p:attrName>
                                        </p:attrNameLst>
                                      </p:cBhvr>
                                      <p:to>
                                        <p:strVal val="hidden"/>
                                      </p:to>
                                    </p:set>
                                  </p:childTnLst>
                                </p:cTn>
                              </p:par>
                              <p:par>
                                <p:cTn id="104" presetID="1" presetClass="entr" presetSubtype="0" fill="hold" nodeType="withEffect">
                                  <p:stCondLst>
                                    <p:cond delay="0"/>
                                  </p:stCondLst>
                                  <p:childTnLst>
                                    <p:set>
                                      <p:cBhvr>
                                        <p:cTn id="105"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6" grpId="1"/>
      <p:bldP spid="67" grpId="0"/>
      <p:bldP spid="67" grpId="1"/>
      <p:bldP spid="69" grpId="0"/>
      <p:bldP spid="69" grpId="1"/>
      <p:bldP spid="77" grpId="0"/>
      <p:bldP spid="78" grpId="0" animBg="1"/>
      <p:bldP spid="78" grpId="1" animBg="1"/>
      <p:bldP spid="79" grpId="0" animBg="1"/>
      <p:bldP spid="79" grpId="1" animBg="1"/>
      <p:bldP spid="8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 y="295758"/>
            <a:ext cx="103451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defTabSz="1087130" fontAlgn="base">
              <a:spcBef>
                <a:spcPct val="0"/>
              </a:spcBef>
              <a:spcAft>
                <a:spcPct val="0"/>
              </a:spcAft>
            </a:pPr>
            <a:r>
              <a:rPr lang="en-US" altLang="zh-CN" sz="1400" dirty="0">
                <a:latin typeface="Times New Roman" pitchFamily="18" charset="0"/>
                <a:ea typeface="宋体" pitchFamily="2"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39" name="Rectangle 3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4"/>
          <p:cNvSpPr>
            <a:spLocks noChangeArrowheads="1"/>
          </p:cNvSpPr>
          <p:nvPr/>
        </p:nvSpPr>
        <p:spPr bwMode="auto">
          <a:xfrm>
            <a:off x="5738570" y="1578549"/>
            <a:ext cx="713274"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2" name="Rectangle 5"/>
          <p:cNvSpPr>
            <a:spLocks noChangeArrowheads="1"/>
          </p:cNvSpPr>
          <p:nvPr/>
        </p:nvSpPr>
        <p:spPr bwMode="auto">
          <a:xfrm>
            <a:off x="1" y="2845677"/>
            <a:ext cx="219614" cy="432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defTabSz="1087130" fontAlgn="base">
              <a:spcBef>
                <a:spcPct val="0"/>
              </a:spcBef>
              <a:spcAft>
                <a:spcPct val="0"/>
              </a:spcAft>
            </a:pPr>
            <a:endParaRPr lang="zh-CN" altLang="zh-CN" sz="2100">
              <a:latin typeface="Arial" pitchFamily="34" charset="0"/>
              <a:ea typeface="宋体" pitchFamily="2" charset="-122"/>
              <a:cs typeface="宋体" pitchFamily="2" charset="-122"/>
            </a:endParaRPr>
          </a:p>
        </p:txBody>
      </p:sp>
      <p:graphicFrame>
        <p:nvGraphicFramePr>
          <p:cNvPr id="15" name="表格 14"/>
          <p:cNvGraphicFramePr>
            <a:graphicFrameLocks noGrp="1"/>
          </p:cNvGraphicFramePr>
          <p:nvPr>
            <p:extLst>
              <p:ext uri="{D42A27DB-BD31-4B8C-83A1-F6EECF244321}">
                <p14:modId xmlns:p14="http://schemas.microsoft.com/office/powerpoint/2010/main" val="2590499263"/>
              </p:ext>
            </p:extLst>
          </p:nvPr>
        </p:nvGraphicFramePr>
        <p:xfrm>
          <a:off x="0" y="1324377"/>
          <a:ext cx="6190821" cy="4705910"/>
        </p:xfrm>
        <a:graphic>
          <a:graphicData uri="http://schemas.openxmlformats.org/drawingml/2006/table">
            <a:tbl>
              <a:tblPr firstRow="1" firstCol="1" bandRow="1">
                <a:tableStyleId>{5C22544A-7EE6-4342-B048-85BDC9FD1C3A}</a:tableStyleId>
              </a:tblPr>
              <a:tblGrid>
                <a:gridCol w="1314388"/>
                <a:gridCol w="1434245"/>
                <a:gridCol w="1147396"/>
                <a:gridCol w="1147396"/>
                <a:gridCol w="1147396"/>
              </a:tblGrid>
              <a:tr h="213905">
                <a:tc>
                  <a:txBody>
                    <a:bodyPr/>
                    <a:lstStyle/>
                    <a:p>
                      <a:pPr marR="1905" algn="ctr">
                        <a:spcAft>
                          <a:spcPts val="0"/>
                        </a:spcAft>
                      </a:pPr>
                      <a:r>
                        <a:rPr lang="zh-CN" sz="1400" kern="100" dirty="0">
                          <a:effectLst/>
                        </a:rPr>
                        <a:t>近似模型</a:t>
                      </a:r>
                      <a:endParaRPr lang="zh-CN" sz="1400" kern="100" dirty="0">
                        <a:effectLst/>
                        <a:latin typeface="Times New Roman"/>
                        <a:ea typeface="宋体"/>
                      </a:endParaRPr>
                    </a:p>
                  </a:txBody>
                  <a:tcPr marL="91064" marR="91064" marT="0" marB="0"/>
                </a:tc>
                <a:tc>
                  <a:txBody>
                    <a:bodyPr/>
                    <a:lstStyle/>
                    <a:p>
                      <a:pPr marR="1905" algn="ctr">
                        <a:spcAft>
                          <a:spcPts val="0"/>
                        </a:spcAft>
                      </a:pPr>
                      <a:r>
                        <a:rPr lang="zh-CN" sz="1400" kern="100" dirty="0">
                          <a:effectLst/>
                        </a:rPr>
                        <a:t>评价指标</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dirty="0">
                          <a:effectLst/>
                        </a:rPr>
                        <a:t>R</a:t>
                      </a:r>
                      <a:r>
                        <a:rPr lang="en-US" sz="1400" kern="100" baseline="30000" dirty="0">
                          <a:effectLst/>
                        </a:rPr>
                        <a:t>2</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NRMSE</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NMAE</a:t>
                      </a:r>
                      <a:endParaRPr lang="zh-CN" sz="1400" kern="100">
                        <a:effectLst/>
                        <a:latin typeface="Times New Roman"/>
                        <a:ea typeface="宋体"/>
                      </a:endParaRPr>
                    </a:p>
                  </a:txBody>
                  <a:tcPr marL="91064" marR="91064" marT="0" marB="0"/>
                </a:tc>
              </a:tr>
              <a:tr h="213905">
                <a:tc rowSpan="7">
                  <a:txBody>
                    <a:bodyPr/>
                    <a:lstStyle/>
                    <a:p>
                      <a:pPr marR="1905" algn="ctr">
                        <a:spcAft>
                          <a:spcPts val="0"/>
                        </a:spcAft>
                      </a:pPr>
                      <a:r>
                        <a:rPr lang="en-US" sz="1400" kern="100" dirty="0" err="1">
                          <a:effectLst/>
                        </a:rPr>
                        <a:t>Kriging</a:t>
                      </a:r>
                      <a:r>
                        <a:rPr lang="zh-CN" sz="1400" kern="100" dirty="0">
                          <a:effectLst/>
                        </a:rPr>
                        <a:t>近似模型</a:t>
                      </a:r>
                      <a:endParaRPr lang="zh-CN" sz="1400" kern="100" dirty="0">
                        <a:effectLst/>
                        <a:latin typeface="Times New Roman"/>
                        <a:ea typeface="宋体"/>
                      </a:endParaRPr>
                    </a:p>
                  </a:txBody>
                  <a:tcPr marL="91064" marR="91064" marT="0" marB="0" anchor="ctr"/>
                </a:tc>
                <a:tc>
                  <a:txBody>
                    <a:bodyPr/>
                    <a:lstStyle/>
                    <a:p>
                      <a:pPr marR="1905" algn="ctr">
                        <a:spcAft>
                          <a:spcPts val="0"/>
                        </a:spcAft>
                      </a:pPr>
                      <a:r>
                        <a:rPr lang="zh-CN" sz="1400" kern="100">
                          <a:effectLst/>
                        </a:rPr>
                        <a:t>轮轨横向力</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0.885</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0.049</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0.186</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轮重减载率</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0.996</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0.074</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0.122</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脱轨系数</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0.978</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0.125</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0.166</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dirty="0">
                          <a:effectLst/>
                        </a:rPr>
                        <a:t>轮轴横向力</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0.892</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0.086</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0.200</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横向平稳性</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0.970</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0.055</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0.112</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dirty="0">
                          <a:effectLst/>
                        </a:rPr>
                        <a:t>垂向平稳性</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0.934</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0.047</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0.225</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dirty="0">
                          <a:effectLst/>
                        </a:rPr>
                        <a:t>稳定性</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0.865</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0.086</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0.242</a:t>
                      </a:r>
                      <a:endParaRPr lang="zh-CN" sz="1400" kern="100">
                        <a:effectLst/>
                        <a:latin typeface="Times New Roman"/>
                        <a:ea typeface="宋体"/>
                      </a:endParaRPr>
                    </a:p>
                  </a:txBody>
                  <a:tcPr marL="91064" marR="91064" marT="0" marB="0"/>
                </a:tc>
              </a:tr>
              <a:tr h="213905">
                <a:tc rowSpan="7">
                  <a:txBody>
                    <a:bodyPr/>
                    <a:lstStyle/>
                    <a:p>
                      <a:pPr marR="1905" algn="ctr">
                        <a:spcAft>
                          <a:spcPts val="0"/>
                        </a:spcAft>
                      </a:pPr>
                      <a:r>
                        <a:rPr lang="zh-CN" sz="1400" kern="100">
                          <a:effectLst/>
                        </a:rPr>
                        <a:t>响应面模型</a:t>
                      </a:r>
                      <a:endParaRPr lang="zh-CN" sz="1400" kern="100">
                        <a:effectLst/>
                        <a:latin typeface="Times New Roman"/>
                        <a:ea typeface="宋体"/>
                      </a:endParaRPr>
                    </a:p>
                  </a:txBody>
                  <a:tcPr marL="91064" marR="91064" marT="0" marB="0" anchor="ctr"/>
                </a:tc>
                <a:tc>
                  <a:txBody>
                    <a:bodyPr/>
                    <a:lstStyle/>
                    <a:p>
                      <a:pPr marR="1905" algn="ctr">
                        <a:spcAft>
                          <a:spcPts val="0"/>
                        </a:spcAft>
                      </a:pPr>
                      <a:r>
                        <a:rPr lang="zh-CN" sz="1400" kern="100" dirty="0">
                          <a:effectLst/>
                        </a:rPr>
                        <a:t>轮轨横向力</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0.906</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0.078</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0.173</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轮重减载率</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0.999</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0.007</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0.031</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脱轨系数</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0.996</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0.020</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0.021</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轮轴横向力</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0.928</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0.071</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0.134</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dirty="0">
                          <a:effectLst/>
                        </a:rPr>
                        <a:t>横向平稳性</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0.998</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0.014</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0.033</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垂向平稳性</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0.092</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0.081</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a:effectLst/>
                        </a:rPr>
                        <a:t>0.150</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稳定性</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0.846</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0.133</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dirty="0">
                          <a:effectLst/>
                        </a:rPr>
                        <a:t>0.268</a:t>
                      </a:r>
                      <a:endParaRPr lang="zh-CN" sz="1400" kern="100" dirty="0">
                        <a:effectLst/>
                        <a:latin typeface="Times New Roman"/>
                        <a:ea typeface="宋体"/>
                      </a:endParaRPr>
                    </a:p>
                  </a:txBody>
                  <a:tcPr marL="91064" marR="91064" marT="0" marB="0"/>
                </a:tc>
              </a:tr>
              <a:tr h="213905">
                <a:tc rowSpan="7">
                  <a:txBody>
                    <a:bodyPr/>
                    <a:lstStyle/>
                    <a:p>
                      <a:pPr marR="1905" algn="ctr">
                        <a:spcAft>
                          <a:spcPts val="0"/>
                        </a:spcAft>
                      </a:pPr>
                      <a:r>
                        <a:rPr lang="zh-CN" sz="1400" kern="100">
                          <a:effectLst/>
                        </a:rPr>
                        <a:t>径向基神经网络模型</a:t>
                      </a:r>
                      <a:endParaRPr lang="zh-CN" sz="1400" kern="100">
                        <a:effectLst/>
                        <a:latin typeface="Times New Roman"/>
                        <a:ea typeface="宋体"/>
                      </a:endParaRPr>
                    </a:p>
                  </a:txBody>
                  <a:tcPr marL="91064" marR="91064" marT="0" marB="0" anchor="ctr"/>
                </a:tc>
                <a:tc>
                  <a:txBody>
                    <a:bodyPr/>
                    <a:lstStyle/>
                    <a:p>
                      <a:pPr marR="1905" algn="ctr">
                        <a:spcAft>
                          <a:spcPts val="0"/>
                        </a:spcAft>
                      </a:pPr>
                      <a:r>
                        <a:rPr lang="zh-CN" sz="1400" kern="100">
                          <a:effectLst/>
                        </a:rPr>
                        <a:t>轮轨横向力</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0.950</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0.057</a:t>
                      </a:r>
                      <a:endParaRPr lang="zh-CN" sz="1400" kern="100" dirty="0">
                        <a:effectLst/>
                        <a:latin typeface="Times New Roman"/>
                        <a:ea typeface="宋体"/>
                      </a:endParaRPr>
                    </a:p>
                  </a:txBody>
                  <a:tcPr marL="91064" marR="91064" marT="0" marB="0"/>
                </a:tc>
                <a:tc>
                  <a:txBody>
                    <a:bodyPr/>
                    <a:lstStyle/>
                    <a:p>
                      <a:pPr marR="1905" algn="ctr">
                        <a:spcAft>
                          <a:spcPts val="0"/>
                        </a:spcAft>
                      </a:pPr>
                      <a:r>
                        <a:rPr lang="en-US" sz="1400" kern="100" dirty="0">
                          <a:effectLst/>
                        </a:rPr>
                        <a:t>0.099</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轮重减载率</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0.999</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0.006</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0.019</a:t>
                      </a:r>
                      <a:endParaRPr lang="zh-CN" sz="1400" kern="10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脱轨系数</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0.998</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0.013</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0.035</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轮轴横向力</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0.914</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0.077</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dirty="0">
                          <a:effectLst/>
                        </a:rPr>
                        <a:t>0.018</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横向平稳性</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0.998</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0.013</a:t>
                      </a:r>
                      <a:endParaRPr lang="zh-CN" sz="1400" kern="100">
                        <a:effectLst/>
                        <a:latin typeface="Times New Roman"/>
                        <a:ea typeface="宋体"/>
                      </a:endParaRPr>
                    </a:p>
                  </a:txBody>
                  <a:tcPr marL="91064" marR="91064" marT="0" marB="0"/>
                </a:tc>
                <a:tc>
                  <a:txBody>
                    <a:bodyPr/>
                    <a:lstStyle/>
                    <a:p>
                      <a:pPr algn="ctr">
                        <a:spcAft>
                          <a:spcPts val="0"/>
                        </a:spcAft>
                      </a:pPr>
                      <a:r>
                        <a:rPr lang="en-US" sz="1400" kern="100" dirty="0">
                          <a:effectLst/>
                        </a:rPr>
                        <a:t>0.036</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垂向平稳性</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0.931</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0.076</a:t>
                      </a:r>
                      <a:endParaRPr lang="zh-CN" sz="1400" kern="100">
                        <a:effectLst/>
                        <a:latin typeface="Times New Roman"/>
                        <a:ea typeface="宋体"/>
                      </a:endParaRPr>
                    </a:p>
                  </a:txBody>
                  <a:tcPr marL="91064" marR="91064" marT="0" marB="0"/>
                </a:tc>
                <a:tc>
                  <a:txBody>
                    <a:bodyPr/>
                    <a:lstStyle/>
                    <a:p>
                      <a:pPr algn="ctr">
                        <a:spcAft>
                          <a:spcPts val="0"/>
                        </a:spcAft>
                      </a:pPr>
                      <a:r>
                        <a:rPr lang="en-US" sz="1400" kern="100" dirty="0">
                          <a:effectLst/>
                        </a:rPr>
                        <a:t>0.140</a:t>
                      </a:r>
                      <a:endParaRPr lang="zh-CN" sz="1400" kern="100" dirty="0">
                        <a:effectLst/>
                        <a:latin typeface="Times New Roman"/>
                        <a:ea typeface="宋体"/>
                      </a:endParaRPr>
                    </a:p>
                  </a:txBody>
                  <a:tcPr marL="91064" marR="91064" marT="0" marB="0"/>
                </a:tc>
              </a:tr>
              <a:tr h="213905">
                <a:tc vMerge="1">
                  <a:txBody>
                    <a:bodyPr/>
                    <a:lstStyle/>
                    <a:p>
                      <a:endParaRPr lang="zh-CN" altLang="en-US"/>
                    </a:p>
                  </a:txBody>
                  <a:tcPr/>
                </a:tc>
                <a:tc>
                  <a:txBody>
                    <a:bodyPr/>
                    <a:lstStyle/>
                    <a:p>
                      <a:pPr marR="1905" algn="ctr">
                        <a:spcAft>
                          <a:spcPts val="0"/>
                        </a:spcAft>
                      </a:pPr>
                      <a:r>
                        <a:rPr lang="zh-CN" sz="1400" kern="100">
                          <a:effectLst/>
                        </a:rPr>
                        <a:t>稳定性</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0.887</a:t>
                      </a:r>
                      <a:endParaRPr lang="zh-CN" sz="1400" kern="100">
                        <a:effectLst/>
                        <a:latin typeface="Times New Roman"/>
                        <a:ea typeface="宋体"/>
                      </a:endParaRPr>
                    </a:p>
                  </a:txBody>
                  <a:tcPr marL="91064" marR="91064" marT="0" marB="0"/>
                </a:tc>
                <a:tc>
                  <a:txBody>
                    <a:bodyPr/>
                    <a:lstStyle/>
                    <a:p>
                      <a:pPr marR="1905" algn="ctr">
                        <a:spcAft>
                          <a:spcPts val="0"/>
                        </a:spcAft>
                      </a:pPr>
                      <a:r>
                        <a:rPr lang="en-US" sz="1400" kern="100">
                          <a:effectLst/>
                        </a:rPr>
                        <a:t>0.114</a:t>
                      </a:r>
                      <a:endParaRPr lang="zh-CN" sz="1400" kern="100">
                        <a:effectLst/>
                        <a:latin typeface="Times New Roman"/>
                        <a:ea typeface="宋体"/>
                      </a:endParaRPr>
                    </a:p>
                  </a:txBody>
                  <a:tcPr marL="91064" marR="91064" marT="0" marB="0"/>
                </a:tc>
                <a:tc>
                  <a:txBody>
                    <a:bodyPr/>
                    <a:lstStyle/>
                    <a:p>
                      <a:pPr algn="ctr">
                        <a:spcAft>
                          <a:spcPts val="0"/>
                        </a:spcAft>
                      </a:pPr>
                      <a:r>
                        <a:rPr lang="en-US" sz="1400" kern="100" dirty="0">
                          <a:effectLst/>
                        </a:rPr>
                        <a:t>0.323</a:t>
                      </a:r>
                      <a:endParaRPr lang="zh-CN" sz="1400" kern="100" dirty="0">
                        <a:effectLst/>
                        <a:latin typeface="Times New Roman"/>
                        <a:ea typeface="宋体"/>
                      </a:endParaRPr>
                    </a:p>
                  </a:txBody>
                  <a:tcPr marL="91064" marR="91064" marT="0" marB="0"/>
                </a:tc>
              </a:tr>
            </a:tbl>
          </a:graphicData>
        </a:graphic>
      </p:graphicFrame>
      <p:sp>
        <p:nvSpPr>
          <p:cNvPr id="19" name="Rectangle 1"/>
          <p:cNvSpPr>
            <a:spLocks noChangeArrowheads="1"/>
          </p:cNvSpPr>
          <p:nvPr/>
        </p:nvSpPr>
        <p:spPr bwMode="auto">
          <a:xfrm>
            <a:off x="0" y="951194"/>
            <a:ext cx="6190822" cy="69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pPr algn="ctr" defTabSz="1087130" fontAlgn="base">
              <a:spcBef>
                <a:spcPct val="0"/>
              </a:spcBef>
              <a:spcAft>
                <a:spcPct val="0"/>
              </a:spcAft>
            </a:pPr>
            <a:r>
              <a:rPr kumimoji="0" lang="zh-CN"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误差计算结果</a:t>
            </a:r>
            <a:endParaRPr kumimoji="0" lang="zh-CN"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algn="ctr" defTabSz="1087130" eaLnBrk="0" fontAlgn="base" hangingPunct="0">
              <a:spcBef>
                <a:spcPct val="0"/>
              </a:spcBef>
              <a:spcAft>
                <a:spcPct val="0"/>
              </a:spcAft>
            </a:pP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6" name="文本框 16"/>
          <p:cNvSpPr txBox="1"/>
          <p:nvPr/>
        </p:nvSpPr>
        <p:spPr>
          <a:xfrm>
            <a:off x="6477672" y="1707292"/>
            <a:ext cx="5279900" cy="1864102"/>
          </a:xfrm>
          <a:prstGeom prst="rect">
            <a:avLst/>
          </a:prstGeom>
          <a:noFill/>
          <a:ln w="25400">
            <a:solidFill>
              <a:srgbClr val="0070C0"/>
            </a:solidFill>
          </a:ln>
        </p:spPr>
        <p:txBody>
          <a:bodyPr wrap="square" lIns="108713" tIns="54357" rIns="108713" bIns="54357" rtlCol="0">
            <a:spAutoFit/>
          </a:bodyPr>
          <a:lstStyle/>
          <a:p>
            <a:pPr algn="just"/>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可信度指标</a:t>
            </a:r>
            <a:r>
              <a:rPr lang="en-US" altLang="zh-CN" dirty="0">
                <a:latin typeface="微软雅黑" pitchFamily="34" charset="-122"/>
                <a:ea typeface="微软雅黑" pitchFamily="34" charset="-122"/>
              </a:rPr>
              <a:t>R</a:t>
            </a:r>
            <a:r>
              <a:rPr lang="en-US" altLang="zh-CN" baseline="30000" dirty="0">
                <a:latin typeface="微软雅黑" pitchFamily="34" charset="-122"/>
                <a:ea typeface="微软雅黑" pitchFamily="34" charset="-122"/>
              </a:rPr>
              <a:t>2</a:t>
            </a:r>
            <a:r>
              <a:rPr lang="zh-CN" altLang="zh-CN" dirty="0">
                <a:latin typeface="微软雅黑" pitchFamily="34" charset="-122"/>
                <a:ea typeface="微软雅黑" pitchFamily="34" charset="-122"/>
              </a:rPr>
              <a:t>越大近似模型越精确，标准均方根误差</a:t>
            </a:r>
            <a:r>
              <a:rPr lang="en-US" altLang="zh-CN" dirty="0">
                <a:latin typeface="微软雅黑" pitchFamily="34" charset="-122"/>
                <a:ea typeface="微软雅黑" pitchFamily="34" charset="-122"/>
              </a:rPr>
              <a:t>NRMSE</a:t>
            </a:r>
            <a:r>
              <a:rPr lang="zh-CN" altLang="zh-CN" dirty="0">
                <a:latin typeface="微软雅黑" pitchFamily="34" charset="-122"/>
                <a:ea typeface="微软雅黑" pitchFamily="34" charset="-122"/>
              </a:rPr>
              <a:t>、标准最大绝对值误差</a:t>
            </a:r>
            <a:r>
              <a:rPr lang="en-US" altLang="zh-CN" dirty="0">
                <a:latin typeface="微软雅黑" pitchFamily="34" charset="-122"/>
                <a:ea typeface="微软雅黑" pitchFamily="34" charset="-122"/>
              </a:rPr>
              <a:t>NMAE</a:t>
            </a:r>
            <a:r>
              <a:rPr lang="zh-CN" altLang="zh-CN" dirty="0">
                <a:latin typeface="微软雅黑" pitchFamily="34" charset="-122"/>
                <a:ea typeface="微软雅黑" pitchFamily="34" charset="-122"/>
              </a:rPr>
              <a:t>越小近似模型越精确，故无法直接判断何种近似模型更加的精确。本文使用以下方法进行判别</a:t>
            </a:r>
            <a:r>
              <a:rPr lang="en-US" altLang="zh-CN" dirty="0">
                <a:latin typeface="微软雅黑" pitchFamily="34" charset="-122"/>
                <a:ea typeface="微软雅黑" pitchFamily="34" charset="-122"/>
              </a:rPr>
              <a:t>:</a:t>
            </a:r>
            <a:r>
              <a:rPr lang="zh-CN" altLang="zh-CN" dirty="0">
                <a:latin typeface="微软雅黑" pitchFamily="34" charset="-122"/>
                <a:ea typeface="微软雅黑" pitchFamily="34" charset="-122"/>
              </a:rPr>
              <a:t>首先求得</a:t>
            </a:r>
            <a:r>
              <a:rPr lang="en-US" altLang="zh-CN" dirty="0">
                <a:latin typeface="微软雅黑" pitchFamily="34" charset="-122"/>
                <a:ea typeface="微软雅黑" pitchFamily="34" charset="-122"/>
              </a:rPr>
              <a:t>1-R</a:t>
            </a:r>
            <a:r>
              <a:rPr lang="en-US" altLang="zh-CN" baseline="30000" dirty="0">
                <a:latin typeface="微软雅黑" pitchFamily="34" charset="-122"/>
                <a:ea typeface="微软雅黑" pitchFamily="34" charset="-122"/>
              </a:rPr>
              <a:t>2</a:t>
            </a:r>
            <a:r>
              <a:rPr lang="zh-CN" altLang="zh-CN" dirty="0">
                <a:latin typeface="微软雅黑" pitchFamily="34" charset="-122"/>
                <a:ea typeface="微软雅黑" pitchFamily="34" charset="-122"/>
              </a:rPr>
              <a:t>，</a:t>
            </a:r>
            <a:r>
              <a:rPr lang="en-US" altLang="zh-CN" dirty="0">
                <a:latin typeface="微软雅黑" pitchFamily="34" charset="-122"/>
                <a:ea typeface="微软雅黑" pitchFamily="34" charset="-122"/>
              </a:rPr>
              <a:t>  </a:t>
            </a:r>
            <a:r>
              <a:rPr lang="en-US" altLang="zh-CN" b="1" dirty="0">
                <a:latin typeface="微软雅黑" pitchFamily="34" charset="-122"/>
                <a:ea typeface="微软雅黑" pitchFamily="34" charset="-122"/>
              </a:rPr>
              <a:t>1- R</a:t>
            </a:r>
            <a:r>
              <a:rPr lang="en-US" altLang="zh-CN" b="1" baseline="30000" dirty="0">
                <a:latin typeface="微软雅黑" pitchFamily="34" charset="-122"/>
                <a:ea typeface="微软雅黑" pitchFamily="34" charset="-122"/>
              </a:rPr>
              <a:t>2</a:t>
            </a:r>
            <a:r>
              <a:rPr lang="zh-CN" altLang="zh-CN" b="1" dirty="0">
                <a:latin typeface="微软雅黑" pitchFamily="34" charset="-122"/>
                <a:ea typeface="微软雅黑" pitchFamily="34" charset="-122"/>
              </a:rPr>
              <a:t>与</a:t>
            </a:r>
            <a:r>
              <a:rPr lang="en-US" altLang="zh-CN" b="1" dirty="0">
                <a:latin typeface="微软雅黑" pitchFamily="34" charset="-122"/>
                <a:ea typeface="微软雅黑" pitchFamily="34" charset="-122"/>
              </a:rPr>
              <a:t>NRMSE</a:t>
            </a:r>
            <a:r>
              <a:rPr lang="zh-CN" altLang="zh-CN" b="1" dirty="0">
                <a:latin typeface="微软雅黑" pitchFamily="34" charset="-122"/>
                <a:ea typeface="微软雅黑" pitchFamily="34" charset="-122"/>
              </a:rPr>
              <a:t>、</a:t>
            </a:r>
            <a:r>
              <a:rPr lang="en-US" altLang="zh-CN" b="1" dirty="0">
                <a:latin typeface="微软雅黑" pitchFamily="34" charset="-122"/>
                <a:ea typeface="微软雅黑" pitchFamily="34" charset="-122"/>
              </a:rPr>
              <a:t>NMAE</a:t>
            </a:r>
            <a:r>
              <a:rPr lang="zh-CN" altLang="en-US" b="1" dirty="0">
                <a:latin typeface="微软雅黑" pitchFamily="34" charset="-122"/>
                <a:ea typeface="微软雅黑" pitchFamily="34" charset="-122"/>
              </a:rPr>
              <a:t>和的</a:t>
            </a:r>
            <a:r>
              <a:rPr lang="zh-CN" altLang="zh-CN" b="1" dirty="0">
                <a:latin typeface="微软雅黑" pitchFamily="34" charset="-122"/>
                <a:ea typeface="微软雅黑" pitchFamily="34" charset="-122"/>
              </a:rPr>
              <a:t>值越小则</a:t>
            </a:r>
            <a:r>
              <a:rPr lang="zh-CN" altLang="en-US" b="1" dirty="0">
                <a:latin typeface="微软雅黑" pitchFamily="34" charset="-122"/>
                <a:ea typeface="微软雅黑" pitchFamily="34" charset="-122"/>
              </a:rPr>
              <a:t>代理</a:t>
            </a:r>
            <a:r>
              <a:rPr lang="zh-CN" altLang="zh-CN" b="1" dirty="0">
                <a:latin typeface="微软雅黑" pitchFamily="34" charset="-122"/>
                <a:ea typeface="微软雅黑" pitchFamily="34" charset="-122"/>
              </a:rPr>
              <a:t>模型越精确</a:t>
            </a:r>
            <a:r>
              <a:rPr lang="zh-CN" altLang="en-US" b="1" dirty="0">
                <a:latin typeface="微软雅黑" pitchFamily="34" charset="-122"/>
                <a:ea typeface="微软雅黑" pitchFamily="34" charset="-122"/>
              </a:rPr>
              <a:t>。</a:t>
            </a:r>
            <a:endParaRPr lang="zh-CN" altLang="en-US" b="1"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27" name="矩形 26"/>
          <p:cNvSpPr/>
          <p:nvPr/>
        </p:nvSpPr>
        <p:spPr bwMode="auto">
          <a:xfrm>
            <a:off x="6477673" y="1347288"/>
            <a:ext cx="1816710" cy="360000"/>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lnSpc>
                <a:spcPts val="2140"/>
              </a:lnSpc>
            </a:pPr>
            <a:r>
              <a:rPr lang="zh-CN" altLang="en-US" b="1" dirty="0" smtClean="0">
                <a:solidFill>
                  <a:schemeClr val="bg1"/>
                </a:solidFill>
                <a:latin typeface="微软雅黑" panose="020B0503020204020204" pitchFamily="34" charset="-122"/>
                <a:ea typeface="微软雅黑" panose="020B0503020204020204" pitchFamily="34" charset="-122"/>
              </a:rPr>
              <a:t>评定方法</a:t>
            </a:r>
            <a:endParaRPr lang="zh-CN" altLang="en-US" b="1" dirty="0">
              <a:solidFill>
                <a:schemeClr val="bg1"/>
              </a:solidFill>
              <a:latin typeface="微软雅黑" panose="020B0503020204020204" pitchFamily="34" charset="-122"/>
              <a:ea typeface="微软雅黑" panose="020B0503020204020204" pitchFamily="34" charset="-122"/>
            </a:endParaRPr>
          </a:p>
        </p:txBody>
      </p:sp>
      <p:graphicFrame>
        <p:nvGraphicFramePr>
          <p:cNvPr id="20" name="表格 19"/>
          <p:cNvGraphicFramePr>
            <a:graphicFrameLocks noGrp="1"/>
          </p:cNvGraphicFramePr>
          <p:nvPr>
            <p:extLst>
              <p:ext uri="{D42A27DB-BD31-4B8C-83A1-F6EECF244321}">
                <p14:modId xmlns:p14="http://schemas.microsoft.com/office/powerpoint/2010/main" val="4048413474"/>
              </p:ext>
            </p:extLst>
          </p:nvPr>
        </p:nvGraphicFramePr>
        <p:xfrm>
          <a:off x="7225890" y="4367493"/>
          <a:ext cx="4032599" cy="1466776"/>
        </p:xfrm>
        <a:graphic>
          <a:graphicData uri="http://schemas.openxmlformats.org/drawingml/2006/table">
            <a:tbl>
              <a:tblPr firstRow="1" firstCol="1" bandRow="1">
                <a:tableStyleId>{5C22544A-7EE6-4342-B048-85BDC9FD1C3A}</a:tableStyleId>
              </a:tblPr>
              <a:tblGrid>
                <a:gridCol w="2787093"/>
                <a:gridCol w="1245506"/>
              </a:tblGrid>
              <a:tr h="366694">
                <a:tc>
                  <a:txBody>
                    <a:bodyPr/>
                    <a:lstStyle/>
                    <a:p>
                      <a:pPr marR="135255" algn="ctr">
                        <a:lnSpc>
                          <a:spcPct val="150000"/>
                        </a:lnSpc>
                        <a:spcAft>
                          <a:spcPts val="0"/>
                        </a:spcAft>
                      </a:pPr>
                      <a:r>
                        <a:rPr lang="zh-CN" sz="1600" b="0" kern="100" dirty="0">
                          <a:solidFill>
                            <a:schemeClr val="dk1"/>
                          </a:solidFill>
                          <a:effectLst/>
                          <a:latin typeface="微软雅黑" pitchFamily="34" charset="-122"/>
                          <a:ea typeface="微软雅黑" pitchFamily="34" charset="-122"/>
                          <a:cs typeface="+mn-cs"/>
                        </a:rPr>
                        <a:t>近似模型</a:t>
                      </a:r>
                    </a:p>
                  </a:txBody>
                  <a:tcPr marL="91064" marR="91064" marT="0" marB="0" anchor="ctr"/>
                </a:tc>
                <a:tc>
                  <a:txBody>
                    <a:bodyPr/>
                    <a:lstStyle/>
                    <a:p>
                      <a:pPr marR="135255" algn="ctr">
                        <a:lnSpc>
                          <a:spcPct val="150000"/>
                        </a:lnSpc>
                        <a:spcAft>
                          <a:spcPts val="0"/>
                        </a:spcAft>
                      </a:pPr>
                      <a:r>
                        <a:rPr lang="zh-CN" sz="1600" b="0" kern="100" dirty="0">
                          <a:solidFill>
                            <a:schemeClr val="dk1"/>
                          </a:solidFill>
                          <a:effectLst/>
                          <a:latin typeface="微软雅黑" pitchFamily="34" charset="-122"/>
                          <a:ea typeface="微软雅黑" pitchFamily="34" charset="-122"/>
                          <a:cs typeface="+mn-cs"/>
                        </a:rPr>
                        <a:t>总和</a:t>
                      </a:r>
                    </a:p>
                  </a:txBody>
                  <a:tcPr marL="91064" marR="91064" marT="0" marB="0" anchor="ctr"/>
                </a:tc>
              </a:tr>
              <a:tr h="366694">
                <a:tc>
                  <a:txBody>
                    <a:bodyPr/>
                    <a:lstStyle/>
                    <a:p>
                      <a:pPr algn="ctr">
                        <a:lnSpc>
                          <a:spcPct val="150000"/>
                        </a:lnSpc>
                        <a:spcAft>
                          <a:spcPts val="0"/>
                        </a:spcAft>
                      </a:pPr>
                      <a:r>
                        <a:rPr lang="en-US" sz="1600" b="0" kern="100" dirty="0" err="1">
                          <a:solidFill>
                            <a:schemeClr val="dk1"/>
                          </a:solidFill>
                          <a:effectLst/>
                          <a:latin typeface="微软雅黑" pitchFamily="34" charset="-122"/>
                          <a:ea typeface="微软雅黑" pitchFamily="34" charset="-122"/>
                          <a:cs typeface="+mn-cs"/>
                        </a:rPr>
                        <a:t>Kriging</a:t>
                      </a:r>
                      <a:r>
                        <a:rPr lang="zh-CN" sz="1600" b="0" kern="100" dirty="0">
                          <a:solidFill>
                            <a:schemeClr val="dk1"/>
                          </a:solidFill>
                          <a:effectLst/>
                          <a:latin typeface="微软雅黑" pitchFamily="34" charset="-122"/>
                          <a:ea typeface="微软雅黑" pitchFamily="34" charset="-122"/>
                          <a:cs typeface="+mn-cs"/>
                        </a:rPr>
                        <a:t>近似模型</a:t>
                      </a:r>
                    </a:p>
                  </a:txBody>
                  <a:tcPr marL="91064" marR="91064" marT="0" marB="0" anchor="ctr"/>
                </a:tc>
                <a:tc>
                  <a:txBody>
                    <a:bodyPr/>
                    <a:lstStyle/>
                    <a:p>
                      <a:pPr algn="ctr">
                        <a:lnSpc>
                          <a:spcPct val="150000"/>
                        </a:lnSpc>
                        <a:spcAft>
                          <a:spcPts val="0"/>
                        </a:spcAft>
                      </a:pPr>
                      <a:r>
                        <a:rPr lang="en-US" sz="1600" b="0" kern="100" dirty="0">
                          <a:solidFill>
                            <a:schemeClr val="dk1"/>
                          </a:solidFill>
                          <a:effectLst/>
                          <a:latin typeface="微软雅黑" pitchFamily="34" charset="-122"/>
                          <a:ea typeface="微软雅黑" pitchFamily="34" charset="-122"/>
                          <a:cs typeface="+mn-cs"/>
                        </a:rPr>
                        <a:t>2.255</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r h="366694">
                <a:tc>
                  <a:txBody>
                    <a:bodyPr/>
                    <a:lstStyle/>
                    <a:p>
                      <a:pPr algn="ctr">
                        <a:lnSpc>
                          <a:spcPct val="150000"/>
                        </a:lnSpc>
                        <a:spcAft>
                          <a:spcPts val="0"/>
                        </a:spcAft>
                      </a:pPr>
                      <a:r>
                        <a:rPr lang="zh-CN" sz="1600" b="0" kern="100" dirty="0">
                          <a:solidFill>
                            <a:schemeClr val="dk1"/>
                          </a:solidFill>
                          <a:effectLst/>
                          <a:latin typeface="微软雅黑" pitchFamily="34" charset="-122"/>
                          <a:ea typeface="微软雅黑" pitchFamily="34" charset="-122"/>
                          <a:cs typeface="+mn-cs"/>
                        </a:rPr>
                        <a:t>响应面模型</a:t>
                      </a:r>
                    </a:p>
                  </a:txBody>
                  <a:tcPr marL="91064" marR="91064" marT="0" marB="0" anchor="ctr"/>
                </a:tc>
                <a:tc>
                  <a:txBody>
                    <a:bodyPr/>
                    <a:lstStyle/>
                    <a:p>
                      <a:pPr algn="ctr">
                        <a:lnSpc>
                          <a:spcPct val="150000"/>
                        </a:lnSpc>
                        <a:spcAft>
                          <a:spcPts val="0"/>
                        </a:spcAft>
                      </a:pPr>
                      <a:r>
                        <a:rPr lang="en-US" sz="1600" b="0" kern="100" dirty="0">
                          <a:solidFill>
                            <a:schemeClr val="dk1"/>
                          </a:solidFill>
                          <a:effectLst/>
                          <a:latin typeface="微软雅黑" pitchFamily="34" charset="-122"/>
                          <a:ea typeface="微软雅黑" pitchFamily="34" charset="-122"/>
                          <a:cs typeface="+mn-cs"/>
                        </a:rPr>
                        <a:t>1.621</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r h="366694">
                <a:tc>
                  <a:txBody>
                    <a:bodyPr/>
                    <a:lstStyle/>
                    <a:p>
                      <a:pPr algn="ctr">
                        <a:lnSpc>
                          <a:spcPct val="150000"/>
                        </a:lnSpc>
                        <a:spcAft>
                          <a:spcPts val="0"/>
                        </a:spcAft>
                      </a:pPr>
                      <a:r>
                        <a:rPr lang="zh-CN" sz="1600" b="0" kern="100" dirty="0">
                          <a:solidFill>
                            <a:schemeClr val="dk1"/>
                          </a:solidFill>
                          <a:effectLst/>
                          <a:latin typeface="微软雅黑" pitchFamily="34" charset="-122"/>
                          <a:ea typeface="微软雅黑" pitchFamily="34" charset="-122"/>
                          <a:cs typeface="+mn-cs"/>
                        </a:rPr>
                        <a:t>径向基神经网络模型</a:t>
                      </a:r>
                    </a:p>
                  </a:txBody>
                  <a:tcPr marL="91064" marR="91064" marT="0" marB="0" anchor="ctr"/>
                </a:tc>
                <a:tc>
                  <a:txBody>
                    <a:bodyPr/>
                    <a:lstStyle/>
                    <a:p>
                      <a:pPr algn="ctr">
                        <a:lnSpc>
                          <a:spcPct val="150000"/>
                        </a:lnSpc>
                        <a:spcAft>
                          <a:spcPts val="0"/>
                        </a:spcAft>
                      </a:pPr>
                      <a:r>
                        <a:rPr lang="en-US" sz="1600" b="0" kern="100" dirty="0">
                          <a:solidFill>
                            <a:schemeClr val="dk1"/>
                          </a:solidFill>
                          <a:effectLst/>
                          <a:latin typeface="微软雅黑" pitchFamily="34" charset="-122"/>
                          <a:ea typeface="微软雅黑" pitchFamily="34" charset="-122"/>
                          <a:cs typeface="+mn-cs"/>
                        </a:rPr>
                        <a:t>1.349</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bl>
          </a:graphicData>
        </a:graphic>
      </p:graphicFrame>
      <p:sp>
        <p:nvSpPr>
          <p:cNvPr id="21" name="Rectangle 2"/>
          <p:cNvSpPr>
            <a:spLocks noChangeArrowheads="1"/>
          </p:cNvSpPr>
          <p:nvPr/>
        </p:nvSpPr>
        <p:spPr bwMode="auto">
          <a:xfrm>
            <a:off x="8023282" y="3918399"/>
            <a:ext cx="2188677"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pPr defTabSz="1087130" fontAlgn="base">
              <a:spcBef>
                <a:spcPct val="0"/>
              </a:spcBef>
              <a:spcAft>
                <a:spcPct val="0"/>
              </a:spcAft>
            </a:pPr>
            <a:r>
              <a:rPr lang="zh-CN" altLang="en-US" dirty="0" smtClean="0">
                <a:latin typeface="微软雅黑" pitchFamily="34" charset="-122"/>
                <a:ea typeface="微软雅黑" pitchFamily="34" charset="-122"/>
                <a:cs typeface="Times New Roman" pitchFamily="18" charset="0"/>
              </a:rPr>
              <a:t>代理</a:t>
            </a:r>
            <a:r>
              <a:rPr lang="zh-CN" dirty="0" smtClean="0">
                <a:latin typeface="微软雅黑" pitchFamily="34" charset="-122"/>
                <a:ea typeface="微软雅黑" pitchFamily="34" charset="-122"/>
                <a:cs typeface="Times New Roman" pitchFamily="18" charset="0"/>
              </a:rPr>
              <a:t>模型精度</a:t>
            </a:r>
            <a:endParaRPr lang="zh-CN" dirty="0">
              <a:latin typeface="微软雅黑" pitchFamily="34" charset="-122"/>
              <a:ea typeface="微软雅黑" pitchFamily="34" charset="-122"/>
              <a:cs typeface="Times New Roman" pitchFamily="18" charset="0"/>
            </a:endParaRPr>
          </a:p>
        </p:txBody>
      </p:sp>
      <p:sp>
        <p:nvSpPr>
          <p:cNvPr id="30" name="椭圆 29"/>
          <p:cNvSpPr/>
          <p:nvPr/>
        </p:nvSpPr>
        <p:spPr>
          <a:xfrm>
            <a:off x="7152234" y="5450371"/>
            <a:ext cx="4281471" cy="36095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08713" tIns="54357" rIns="108713" bIns="54357" rtlCol="0" anchor="ctr"/>
          <a:lstStyle/>
          <a:p>
            <a:pPr algn="ctr"/>
            <a:endParaRPr lang="zh-CN" altLang="en-US"/>
          </a:p>
        </p:txBody>
      </p:sp>
      <p:sp>
        <p:nvSpPr>
          <p:cNvPr id="24"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2.2     </a:t>
            </a:r>
            <a:r>
              <a:rPr lang="zh-CN" altLang="en-US" sz="2500" b="1" dirty="0">
                <a:solidFill>
                  <a:srgbClr val="0053A3"/>
                </a:solidFill>
                <a:latin typeface="微软雅黑" panose="020B0503020204020204" pitchFamily="34" charset="-122"/>
                <a:ea typeface="微软雅黑" panose="020B0503020204020204" pitchFamily="34" charset="-122"/>
              </a:rPr>
              <a:t>误差分析</a:t>
            </a:r>
            <a:r>
              <a:rPr lang="en-US" altLang="zh-CN" sz="2500" b="1" dirty="0">
                <a:solidFill>
                  <a:srgbClr val="0053A3"/>
                </a:solidFill>
                <a:latin typeface="微软雅黑" panose="020B0503020204020204" pitchFamily="34" charset="-122"/>
                <a:ea typeface="微软雅黑" panose="020B0503020204020204" pitchFamily="34" charset="-122"/>
              </a:rPr>
              <a:t>-Error Analysis</a:t>
            </a:r>
          </a:p>
        </p:txBody>
      </p:sp>
    </p:spTree>
    <p:extLst>
      <p:ext uri="{BB962C8B-B14F-4D97-AF65-F5344CB8AC3E}">
        <p14:creationId xmlns:p14="http://schemas.microsoft.com/office/powerpoint/2010/main" val="2662102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 presetClass="entr" presetSubtype="4" fill="hold" nodeType="withEffect">
                                  <p:stCondLst>
                                    <p:cond delay="500"/>
                                  </p:stCondLst>
                                  <p:childTnLst>
                                    <p:set>
                                      <p:cBhvr>
                                        <p:cTn id="9" dur="1" fill="hold">
                                          <p:stCondLst>
                                            <p:cond delay="0"/>
                                          </p:stCondLst>
                                        </p:cTn>
                                        <p:tgtEl>
                                          <p:spTgt spid="20"/>
                                        </p:tgtEl>
                                        <p:attrNameLst>
                                          <p:attrName>style.visibility</p:attrName>
                                        </p:attrNameLst>
                                      </p:cBhvr>
                                      <p:to>
                                        <p:strVal val="visible"/>
                                      </p:to>
                                    </p:set>
                                    <p:anim calcmode="lin" valueType="num">
                                      <p:cBhvr additive="base">
                                        <p:cTn id="10" dur="500" fill="hold"/>
                                        <p:tgtEl>
                                          <p:spTgt spid="20"/>
                                        </p:tgtEl>
                                        <p:attrNameLst>
                                          <p:attrName>ppt_x</p:attrName>
                                        </p:attrNameLst>
                                      </p:cBhvr>
                                      <p:tavLst>
                                        <p:tav tm="0">
                                          <p:val>
                                            <p:strVal val="#ppt_x"/>
                                          </p:val>
                                        </p:tav>
                                        <p:tav tm="100000">
                                          <p:val>
                                            <p:strVal val="#ppt_x"/>
                                          </p:val>
                                        </p:tav>
                                      </p:tavLst>
                                    </p:anim>
                                    <p:anim calcmode="lin" valueType="num">
                                      <p:cBhvr additive="base">
                                        <p:cTn id="11" dur="500" fill="hold"/>
                                        <p:tgtEl>
                                          <p:spTgt spid="20"/>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fill="hold"/>
                                        <p:tgtEl>
                                          <p:spTgt spid="21"/>
                                        </p:tgtEl>
                                        <p:attrNameLst>
                                          <p:attrName>ppt_x</p:attrName>
                                        </p:attrNameLst>
                                      </p:cBhvr>
                                      <p:tavLst>
                                        <p:tav tm="0">
                                          <p:val>
                                            <p:strVal val="#ppt_x"/>
                                          </p:val>
                                        </p:tav>
                                        <p:tav tm="100000">
                                          <p:val>
                                            <p:strVal val="#ppt_x"/>
                                          </p:val>
                                        </p:tav>
                                      </p:tavLst>
                                    </p:anim>
                                    <p:anim calcmode="lin" valueType="num">
                                      <p:cBhvr additive="base">
                                        <p:cTn id="15" dur="500" fill="hold"/>
                                        <p:tgtEl>
                                          <p:spTgt spid="2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5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nodePh="1">
                                  <p:stCondLst>
                                    <p:cond delay="500"/>
                                  </p:stCondLst>
                                  <p:endCondLst>
                                    <p:cond evt="begin" delay="0">
                                      <p:tn val="24"/>
                                    </p:cond>
                                  </p:end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ppt_x"/>
                                          </p:val>
                                        </p:tav>
                                        <p:tav tm="100000">
                                          <p:val>
                                            <p:strVal val="#ppt_x"/>
                                          </p:val>
                                        </p:tav>
                                      </p:tavLst>
                                    </p:anim>
                                    <p:anim calcmode="lin" valueType="num">
                                      <p:cBhvr additive="base">
                                        <p:cTn id="35" dur="500" fill="hold"/>
                                        <p:tgtEl>
                                          <p:spTgt spid="27"/>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50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9" grpId="0"/>
      <p:bldP spid="26" grpId="0" animBg="1"/>
      <p:bldP spid="27" grpId="0" animBg="1"/>
      <p:bldP spid="21" grpId="0"/>
      <p:bldP spid="30" grpId="0" animBg="1"/>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4" name="矩形 13"/>
          <p:cNvSpPr/>
          <p:nvPr/>
        </p:nvSpPr>
        <p:spPr>
          <a:xfrm>
            <a:off x="5712741" y="5760679"/>
            <a:ext cx="6215062" cy="402163"/>
          </a:xfrm>
          <a:prstGeom prst="rect">
            <a:avLst/>
          </a:prstGeom>
        </p:spPr>
        <p:txBody>
          <a:bodyPr wrap="square" lIns="108713" tIns="54357" rIns="108713" bIns="54357">
            <a:spAutoFit/>
          </a:bodyPr>
          <a:lstStyle/>
          <a:p>
            <a:pPr algn="ctr"/>
            <a:r>
              <a:rPr lang="en-US" altLang="zh-CN" sz="1800" dirty="0">
                <a:latin typeface="微软雅黑" pitchFamily="34" charset="-122"/>
                <a:ea typeface="微软雅黑" pitchFamily="34" charset="-122"/>
              </a:rPr>
              <a:t> NSGA-</a:t>
            </a:r>
            <a:r>
              <a:rPr lang="zh-CN" altLang="zh-CN" sz="1800" dirty="0" smtClean="0">
                <a:latin typeface="微软雅黑" pitchFamily="34" charset="-122"/>
                <a:ea typeface="微软雅黑" pitchFamily="34" charset="-122"/>
              </a:rPr>
              <a:t>Ⅱ</a:t>
            </a:r>
            <a:r>
              <a:rPr lang="en-US" altLang="zh-CN" sz="1800" dirty="0" smtClean="0">
                <a:latin typeface="微软雅黑" pitchFamily="34" charset="-122"/>
                <a:ea typeface="微软雅黑" pitchFamily="34" charset="-122"/>
              </a:rPr>
              <a:t> Algorithm </a:t>
            </a:r>
            <a:r>
              <a:rPr lang="en-US" altLang="zh-CN" sz="1800" dirty="0">
                <a:latin typeface="微软雅黑" pitchFamily="34" charset="-122"/>
                <a:ea typeface="微软雅黑" pitchFamily="34" charset="-122"/>
              </a:rPr>
              <a:t>flowchart</a:t>
            </a:r>
            <a:endParaRPr lang="zh-CN" altLang="en-US" sz="1800" dirty="0">
              <a:latin typeface="微软雅黑" pitchFamily="34" charset="-122"/>
              <a:ea typeface="微软雅黑" pitchFamily="34" charset="-122"/>
            </a:endParaRPr>
          </a:p>
        </p:txBody>
      </p:sp>
      <p:sp>
        <p:nvSpPr>
          <p:cNvPr id="15"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动力学优化计算</a:t>
            </a:r>
            <a:r>
              <a:rPr lang="zh-CN" altLang="en-US" sz="2500" b="1" dirty="0" smtClean="0">
                <a:solidFill>
                  <a:srgbClr val="0053A3"/>
                </a:solidFill>
                <a:latin typeface="微软雅黑" panose="020B0503020204020204" pitchFamily="34" charset="-122"/>
                <a:ea typeface="微软雅黑" panose="020B0503020204020204" pitchFamily="34" charset="-122"/>
              </a:rPr>
              <a:t>结果</a:t>
            </a:r>
            <a:r>
              <a:rPr lang="en-US" altLang="zh-CN" sz="2500" b="1" dirty="0">
                <a:solidFill>
                  <a:srgbClr val="0053A3"/>
                </a:solidFill>
                <a:latin typeface="微软雅黑" panose="020B0503020204020204" pitchFamily="34" charset="-122"/>
                <a:ea typeface="微软雅黑" panose="020B0503020204020204" pitchFamily="34" charset="-122"/>
              </a:rPr>
              <a:t>- Optimization Results</a:t>
            </a:r>
          </a:p>
        </p:txBody>
      </p:sp>
      <p:sp>
        <p:nvSpPr>
          <p:cNvPr id="2" name="Rectangle 37"/>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116632729"/>
              </p:ext>
            </p:extLst>
          </p:nvPr>
        </p:nvGraphicFramePr>
        <p:xfrm>
          <a:off x="6413271" y="809074"/>
          <a:ext cx="5544616" cy="4801402"/>
        </p:xfrm>
        <a:graphic>
          <a:graphicData uri="http://schemas.openxmlformats.org/presentationml/2006/ole">
            <mc:AlternateContent xmlns:mc="http://schemas.openxmlformats.org/markup-compatibility/2006">
              <mc:Choice xmlns:v="urn:schemas-microsoft-com:vml" Requires="v">
                <p:oleObj spid="_x0000_s227391" r:id="rId4" imgW="6791574" imgH="5594832" progId="Visio.Drawing.11">
                  <p:embed/>
                </p:oleObj>
              </mc:Choice>
              <mc:Fallback>
                <p:oleObj r:id="rId4" imgW="6791574" imgH="5594832" progId="Visio.Drawing.11">
                  <p:embed/>
                  <p:pic>
                    <p:nvPicPr>
                      <p:cNvPr id="0" name="Object 36"/>
                      <p:cNvPicPr>
                        <a:picLocks noChangeAspect="1" noChangeArrowheads="1"/>
                      </p:cNvPicPr>
                      <p:nvPr/>
                    </p:nvPicPr>
                    <p:blipFill>
                      <a:blip r:embed="rId5">
                        <a:extLst>
                          <a:ext uri="{28A0092B-C50C-407E-A947-70E740481C1C}">
                            <a14:useLocalDpi xmlns:a14="http://schemas.microsoft.com/office/drawing/2010/main" val="0"/>
                          </a:ext>
                        </a:extLst>
                      </a:blip>
                      <a:srcRect l="9723" t="3955" r="4590" b="5820"/>
                      <a:stretch>
                        <a:fillRect/>
                      </a:stretch>
                    </p:blipFill>
                    <p:spPr bwMode="auto">
                      <a:xfrm>
                        <a:off x="6413271" y="809074"/>
                        <a:ext cx="5544616" cy="4801402"/>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1245915699"/>
              </p:ext>
            </p:extLst>
          </p:nvPr>
        </p:nvGraphicFramePr>
        <p:xfrm>
          <a:off x="334566" y="908693"/>
          <a:ext cx="5237163" cy="4602163"/>
        </p:xfrm>
        <a:graphic>
          <a:graphicData uri="http://schemas.openxmlformats.org/presentationml/2006/ole">
            <mc:AlternateContent xmlns:mc="http://schemas.openxmlformats.org/markup-compatibility/2006">
              <mc:Choice xmlns:v="urn:schemas-microsoft-com:vml" Requires="v">
                <p:oleObj spid="_x0000_s227392" name="AutoCAD Drawing" r:id="rId6" imgW="13975080" imgH="5394960" progId="AutoCAD.Drawing.19">
                  <p:embed/>
                </p:oleObj>
              </mc:Choice>
              <mc:Fallback>
                <p:oleObj name="AutoCAD Drawing" r:id="rId6" imgW="13975080" imgH="5394960" progId="AutoCAD.Drawing.19">
                  <p:embed/>
                  <p:pic>
                    <p:nvPicPr>
                      <p:cNvPr id="0" name="对象 3"/>
                      <p:cNvPicPr>
                        <a:picLocks noChangeAspect="1" noChangeArrowheads="1"/>
                      </p:cNvPicPr>
                      <p:nvPr/>
                    </p:nvPicPr>
                    <p:blipFill>
                      <a:blip r:embed="rId7">
                        <a:extLst>
                          <a:ext uri="{28A0092B-C50C-407E-A947-70E740481C1C}">
                            <a14:useLocalDpi xmlns:a14="http://schemas.microsoft.com/office/drawing/2010/main" val="0"/>
                          </a:ext>
                        </a:extLst>
                      </a:blip>
                      <a:srcRect l="41148" t="14816" r="33873" b="28221"/>
                      <a:stretch>
                        <a:fillRect/>
                      </a:stretch>
                    </p:blipFill>
                    <p:spPr bwMode="auto">
                      <a:xfrm>
                        <a:off x="334566" y="908693"/>
                        <a:ext cx="5237163" cy="460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262559" y="5679617"/>
            <a:ext cx="4680519" cy="338554"/>
          </a:xfrm>
          <a:prstGeom prst="rect">
            <a:avLst/>
          </a:prstGeom>
        </p:spPr>
        <p:txBody>
          <a:bodyPr wrap="square">
            <a:spAutoFit/>
          </a:bodyPr>
          <a:lstStyle/>
          <a:p>
            <a:pPr algn="ctr"/>
            <a:r>
              <a:rPr lang="en-US" altLang="zh-CN" sz="1600" dirty="0">
                <a:latin typeface="微软雅黑" pitchFamily="34" charset="-122"/>
                <a:ea typeface="微软雅黑" pitchFamily="34" charset="-122"/>
              </a:rPr>
              <a:t> NSGA-</a:t>
            </a:r>
            <a:r>
              <a:rPr lang="zh-CN" altLang="zh-CN" sz="1600" dirty="0">
                <a:latin typeface="微软雅黑" pitchFamily="34" charset="-122"/>
                <a:ea typeface="微软雅黑" pitchFamily="34" charset="-122"/>
              </a:rPr>
              <a:t>Ⅱ算法流程图</a:t>
            </a: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6195052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130403575"/>
              </p:ext>
            </p:extLst>
          </p:nvPr>
        </p:nvGraphicFramePr>
        <p:xfrm>
          <a:off x="967054" y="1366946"/>
          <a:ext cx="10034775" cy="1660414"/>
        </p:xfrm>
        <a:graphic>
          <a:graphicData uri="http://schemas.openxmlformats.org/drawingml/2006/table">
            <a:tbl>
              <a:tblPr firstRow="1" firstCol="1" bandRow="1">
                <a:tableStyleId>{5C22544A-7EE6-4342-B048-85BDC9FD1C3A}</a:tableStyleId>
              </a:tblPr>
              <a:tblGrid>
                <a:gridCol w="1452683"/>
                <a:gridCol w="1637677"/>
                <a:gridCol w="1637677"/>
                <a:gridCol w="1637677"/>
                <a:gridCol w="1637677"/>
                <a:gridCol w="2031384"/>
              </a:tblGrid>
              <a:tr h="553470">
                <a:tc>
                  <a:txBody>
                    <a:bodyPr/>
                    <a:lstStyle/>
                    <a:p>
                      <a:endParaRPr lang="zh-CN" sz="1600" b="0" dirty="0">
                        <a:effectLst/>
                        <a:latin typeface="微软雅黑" pitchFamily="34" charset="-122"/>
                        <a:ea typeface="微软雅黑" pitchFamily="34" charset="-122"/>
                      </a:endParaRPr>
                    </a:p>
                  </a:txBody>
                  <a:tcPr marL="91064" marR="91064" marT="0" marB="0" anchor="ctr"/>
                </a:tc>
                <a:tc>
                  <a:txBody>
                    <a:bodyPr/>
                    <a:lstStyle/>
                    <a:p>
                      <a:endParaRPr lang="zh-CN" sz="1600" b="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100" dirty="0">
                          <a:effectLst/>
                          <a:latin typeface="微软雅黑" pitchFamily="34" charset="-122"/>
                          <a:ea typeface="微软雅黑" pitchFamily="34" charset="-122"/>
                        </a:rPr>
                        <a:t>x</a:t>
                      </a:r>
                      <a:r>
                        <a:rPr lang="zh-CN" sz="1600" b="0" kern="100" dirty="0">
                          <a:effectLst/>
                          <a:latin typeface="微软雅黑" pitchFamily="34" charset="-122"/>
                          <a:ea typeface="微软雅黑" pitchFamily="34" charset="-122"/>
                        </a:rPr>
                        <a:t>方向刚度</a:t>
                      </a:r>
                    </a:p>
                    <a:p>
                      <a:pPr algn="ctr">
                        <a:spcAft>
                          <a:spcPts val="0"/>
                        </a:spcAft>
                      </a:pPr>
                      <a:r>
                        <a:rPr lang="en-US" sz="1600" b="0" kern="100" dirty="0" err="1">
                          <a:effectLst/>
                          <a:latin typeface="微软雅黑" pitchFamily="34" charset="-122"/>
                          <a:ea typeface="微软雅黑" pitchFamily="34" charset="-122"/>
                        </a:rPr>
                        <a:t>kN</a:t>
                      </a:r>
                      <a:r>
                        <a:rPr lang="en-US" sz="1600" b="0" kern="10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100" dirty="0">
                          <a:effectLst/>
                          <a:latin typeface="微软雅黑" pitchFamily="34" charset="-122"/>
                          <a:ea typeface="微软雅黑" pitchFamily="34" charset="-122"/>
                        </a:rPr>
                        <a:t>y</a:t>
                      </a:r>
                      <a:r>
                        <a:rPr lang="zh-CN" sz="1600" b="0" kern="100" dirty="0">
                          <a:effectLst/>
                          <a:latin typeface="微软雅黑" pitchFamily="34" charset="-122"/>
                          <a:ea typeface="微软雅黑" pitchFamily="34" charset="-122"/>
                        </a:rPr>
                        <a:t>方向刚度</a:t>
                      </a:r>
                    </a:p>
                    <a:p>
                      <a:pPr algn="ctr">
                        <a:spcAft>
                          <a:spcPts val="0"/>
                        </a:spcAft>
                      </a:pPr>
                      <a:r>
                        <a:rPr lang="en-US" sz="1600" b="0" kern="100" dirty="0" err="1">
                          <a:effectLst/>
                          <a:latin typeface="微软雅黑" pitchFamily="34" charset="-122"/>
                          <a:ea typeface="微软雅黑" pitchFamily="34" charset="-122"/>
                        </a:rPr>
                        <a:t>kN</a:t>
                      </a:r>
                      <a:r>
                        <a:rPr lang="en-US" sz="1600" b="0" kern="10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100" dirty="0">
                          <a:effectLst/>
                          <a:latin typeface="微软雅黑" pitchFamily="34" charset="-122"/>
                          <a:ea typeface="微软雅黑" pitchFamily="34" charset="-122"/>
                        </a:rPr>
                        <a:t>z</a:t>
                      </a:r>
                      <a:r>
                        <a:rPr lang="zh-CN" sz="1600" b="0" kern="100" dirty="0">
                          <a:effectLst/>
                          <a:latin typeface="微软雅黑" pitchFamily="34" charset="-122"/>
                          <a:ea typeface="微软雅黑" pitchFamily="34" charset="-122"/>
                        </a:rPr>
                        <a:t>方向刚度</a:t>
                      </a:r>
                    </a:p>
                    <a:p>
                      <a:pPr algn="ctr">
                        <a:spcAft>
                          <a:spcPts val="0"/>
                        </a:spcAft>
                      </a:pPr>
                      <a:r>
                        <a:rPr lang="en-US" sz="1600" b="0" kern="100" dirty="0" err="1">
                          <a:effectLst/>
                          <a:latin typeface="微软雅黑" pitchFamily="34" charset="-122"/>
                          <a:ea typeface="微软雅黑" pitchFamily="34" charset="-122"/>
                        </a:rPr>
                        <a:t>kN</a:t>
                      </a:r>
                      <a:r>
                        <a:rPr lang="en-US" sz="1600" b="0" kern="10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zh-CN" sz="1600" b="0" kern="100" dirty="0">
                          <a:effectLst/>
                          <a:latin typeface="微软雅黑" pitchFamily="34" charset="-122"/>
                          <a:ea typeface="微软雅黑" pitchFamily="34" charset="-122"/>
                        </a:rPr>
                        <a:t>减振器阻尼</a:t>
                      </a:r>
                    </a:p>
                    <a:p>
                      <a:pPr algn="ctr">
                        <a:spcAft>
                          <a:spcPts val="0"/>
                        </a:spcAft>
                      </a:pPr>
                      <a:r>
                        <a:rPr lang="en-US" sz="1600" b="0" kern="100" dirty="0" err="1">
                          <a:effectLst/>
                          <a:latin typeface="微软雅黑" pitchFamily="34" charset="-122"/>
                          <a:ea typeface="微软雅黑" pitchFamily="34" charset="-122"/>
                        </a:rPr>
                        <a:t>kNs</a:t>
                      </a:r>
                      <a:r>
                        <a:rPr lang="en-US" sz="1600" b="0" kern="100" dirty="0">
                          <a:effectLst/>
                          <a:latin typeface="微软雅黑" pitchFamily="34" charset="-122"/>
                          <a:ea typeface="微软雅黑" pitchFamily="34" charset="-122"/>
                        </a:rPr>
                        <a:t>/m</a:t>
                      </a:r>
                      <a:endParaRPr lang="zh-CN" sz="1600" b="0" kern="100" dirty="0">
                        <a:effectLst/>
                        <a:latin typeface="微软雅黑" pitchFamily="34" charset="-122"/>
                        <a:ea typeface="微软雅黑" pitchFamily="34" charset="-122"/>
                      </a:endParaRPr>
                    </a:p>
                  </a:txBody>
                  <a:tcPr marL="91064" marR="91064" marT="0" marB="0" anchor="ctr"/>
                </a:tc>
              </a:tr>
              <a:tr h="276736">
                <a:tc rowSpan="2">
                  <a:txBody>
                    <a:bodyPr/>
                    <a:lstStyle/>
                    <a:p>
                      <a:pPr algn="ctr">
                        <a:spcAft>
                          <a:spcPts val="0"/>
                        </a:spcAft>
                      </a:pPr>
                      <a:r>
                        <a:rPr lang="zh-CN" sz="1600" b="0" kern="100" dirty="0">
                          <a:effectLst/>
                          <a:latin typeface="微软雅黑" pitchFamily="34" charset="-122"/>
                          <a:ea typeface="微软雅黑" pitchFamily="34" charset="-122"/>
                        </a:rPr>
                        <a:t>优化结果</a:t>
                      </a:r>
                    </a:p>
                  </a:txBody>
                  <a:tcPr marL="91064" marR="91064" marT="0" marB="0" anchor="ctr"/>
                </a:tc>
                <a:tc>
                  <a:txBody>
                    <a:bodyPr/>
                    <a:lstStyle/>
                    <a:p>
                      <a:pPr algn="ctr">
                        <a:spcAft>
                          <a:spcPts val="0"/>
                        </a:spcAft>
                      </a:pPr>
                      <a:r>
                        <a:rPr lang="zh-CN" sz="1600" b="0" kern="100" dirty="0" smtClean="0">
                          <a:effectLst/>
                          <a:latin typeface="微软雅黑" pitchFamily="34" charset="-122"/>
                          <a:ea typeface="微软雅黑" pitchFamily="34" charset="-122"/>
                        </a:rPr>
                        <a:t>一系</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3395.587</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2376.82</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457.50</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rowSpan="2">
                  <a:txBody>
                    <a:bodyPr/>
                    <a:lstStyle/>
                    <a:p>
                      <a:pPr indent="269875" algn="ctr">
                        <a:spcAft>
                          <a:spcPts val="0"/>
                        </a:spcAft>
                      </a:pPr>
                      <a:r>
                        <a:rPr lang="en-US" sz="1600" b="0" kern="100" dirty="0">
                          <a:solidFill>
                            <a:schemeClr val="dk1"/>
                          </a:solidFill>
                          <a:effectLst/>
                          <a:latin typeface="微软雅黑" pitchFamily="34" charset="-122"/>
                          <a:ea typeface="微软雅黑" pitchFamily="34" charset="-122"/>
                          <a:cs typeface="+mn-cs"/>
                        </a:rPr>
                        <a:t>13.11</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r h="276736">
                <a:tc vMerge="1">
                  <a:txBody>
                    <a:bodyPr/>
                    <a:lstStyle/>
                    <a:p>
                      <a:endParaRPr lang="zh-CN" altLang="en-US"/>
                    </a:p>
                  </a:txBody>
                  <a:tcPr/>
                </a:tc>
                <a:tc>
                  <a:txBody>
                    <a:bodyPr/>
                    <a:lstStyle/>
                    <a:p>
                      <a:pPr algn="ctr">
                        <a:spcAft>
                          <a:spcPts val="0"/>
                        </a:spcAft>
                      </a:pPr>
                      <a:r>
                        <a:rPr lang="zh-CN" sz="1600" b="0" kern="100" dirty="0" smtClean="0">
                          <a:effectLst/>
                          <a:latin typeface="微软雅黑" pitchFamily="34" charset="-122"/>
                          <a:ea typeface="微软雅黑" pitchFamily="34" charset="-122"/>
                        </a:rPr>
                        <a:t>二系</a:t>
                      </a:r>
                      <a:endParaRPr lang="zh-CN" sz="1600" b="0" kern="100" dirty="0">
                        <a:effectLst/>
                        <a:latin typeface="微软雅黑" pitchFamily="34" charset="-122"/>
                        <a:ea typeface="微软雅黑" pitchFamily="34" charset="-122"/>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73.28</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47.77</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indent="0" algn="ctr">
                        <a:spcAft>
                          <a:spcPts val="0"/>
                        </a:spcAft>
                      </a:pPr>
                      <a:r>
                        <a:rPr lang="en-US" sz="1600" b="0" kern="100" dirty="0">
                          <a:solidFill>
                            <a:schemeClr val="dk1"/>
                          </a:solidFill>
                          <a:effectLst/>
                          <a:latin typeface="微软雅黑" pitchFamily="34" charset="-122"/>
                          <a:ea typeface="微软雅黑" pitchFamily="34" charset="-122"/>
                          <a:cs typeface="+mn-cs"/>
                        </a:rPr>
                        <a:t>613.55</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vMerge="1">
                  <a:txBody>
                    <a:bodyPr/>
                    <a:lstStyle/>
                    <a:p>
                      <a:endParaRPr lang="zh-CN" altLang="en-US"/>
                    </a:p>
                  </a:txBody>
                  <a:tcPr/>
                </a:tc>
              </a:tr>
              <a:tr h="276736">
                <a:tc rowSpan="2">
                  <a:txBody>
                    <a:bodyPr/>
                    <a:lstStyle/>
                    <a:p>
                      <a:pPr algn="ctr">
                        <a:spcAft>
                          <a:spcPts val="0"/>
                        </a:spcAft>
                      </a:pPr>
                      <a:r>
                        <a:rPr lang="zh-CN" sz="1600" b="0" kern="100">
                          <a:effectLst/>
                          <a:latin typeface="微软雅黑" pitchFamily="34" charset="-122"/>
                          <a:ea typeface="微软雅黑" pitchFamily="34" charset="-122"/>
                        </a:rPr>
                        <a:t>原始设计</a:t>
                      </a:r>
                    </a:p>
                  </a:txBody>
                  <a:tcPr marL="91064" marR="91064" marT="0" marB="0" anchor="ctr"/>
                </a:tc>
                <a:tc>
                  <a:txBody>
                    <a:bodyPr/>
                    <a:lstStyle/>
                    <a:p>
                      <a:pPr algn="ctr">
                        <a:spcAft>
                          <a:spcPts val="0"/>
                        </a:spcAft>
                      </a:pPr>
                      <a:r>
                        <a:rPr lang="zh-CN" sz="1600" b="0" kern="100">
                          <a:effectLst/>
                          <a:latin typeface="微软雅黑" pitchFamily="34" charset="-122"/>
                          <a:ea typeface="微软雅黑" pitchFamily="34" charset="-122"/>
                        </a:rPr>
                        <a:t>一系</a:t>
                      </a: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3000</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3000</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500</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rowSpan="2">
                  <a:txBody>
                    <a:bodyPr/>
                    <a:lstStyle/>
                    <a:p>
                      <a:pPr indent="269875" algn="ctr">
                        <a:spcAft>
                          <a:spcPts val="0"/>
                        </a:spcAft>
                      </a:pPr>
                      <a:r>
                        <a:rPr lang="en-US" sz="1600" b="0" kern="100" dirty="0">
                          <a:solidFill>
                            <a:schemeClr val="dk1"/>
                          </a:solidFill>
                          <a:effectLst/>
                          <a:latin typeface="微软雅黑" pitchFamily="34" charset="-122"/>
                          <a:ea typeface="微软雅黑" pitchFamily="34" charset="-122"/>
                          <a:cs typeface="+mn-cs"/>
                        </a:rPr>
                        <a:t>20</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r h="276736">
                <a:tc vMerge="1">
                  <a:txBody>
                    <a:bodyPr/>
                    <a:lstStyle/>
                    <a:p>
                      <a:endParaRPr lang="zh-CN" altLang="en-US"/>
                    </a:p>
                  </a:txBody>
                  <a:tcPr/>
                </a:tc>
                <a:tc>
                  <a:txBody>
                    <a:bodyPr/>
                    <a:lstStyle/>
                    <a:p>
                      <a:pPr algn="ctr">
                        <a:spcAft>
                          <a:spcPts val="0"/>
                        </a:spcAft>
                      </a:pPr>
                      <a:r>
                        <a:rPr lang="zh-CN" sz="1800" b="0" kern="100" dirty="0">
                          <a:effectLst/>
                          <a:latin typeface="微软雅黑" pitchFamily="34" charset="-122"/>
                          <a:ea typeface="微软雅黑" pitchFamily="34" charset="-122"/>
                        </a:rPr>
                        <a:t>二系</a:t>
                      </a:r>
                    </a:p>
                  </a:txBody>
                  <a:tcPr marL="91064" marR="91064" marT="0" marB="0" anchor="ctr"/>
                </a:tc>
                <a:tc>
                  <a:txBody>
                    <a:bodyPr/>
                    <a:lstStyle/>
                    <a:p>
                      <a:pPr algn="ctr">
                        <a:spcAft>
                          <a:spcPts val="0"/>
                        </a:spcAft>
                      </a:pPr>
                      <a:r>
                        <a:rPr lang="en-US" sz="1800" b="0" kern="100" dirty="0">
                          <a:solidFill>
                            <a:schemeClr val="dk1"/>
                          </a:solidFill>
                          <a:effectLst/>
                          <a:latin typeface="微软雅黑" pitchFamily="34" charset="-122"/>
                          <a:ea typeface="微软雅黑" pitchFamily="34" charset="-122"/>
                          <a:cs typeface="+mn-cs"/>
                        </a:rPr>
                        <a:t>120</a:t>
                      </a:r>
                      <a:endParaRPr lang="zh-CN" sz="18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800" b="0" kern="100" dirty="0">
                          <a:solidFill>
                            <a:schemeClr val="dk1"/>
                          </a:solidFill>
                          <a:effectLst/>
                          <a:latin typeface="微软雅黑" pitchFamily="34" charset="-122"/>
                          <a:ea typeface="微软雅黑" pitchFamily="34" charset="-122"/>
                          <a:cs typeface="+mn-cs"/>
                        </a:rPr>
                        <a:t>120</a:t>
                      </a:r>
                      <a:endParaRPr lang="zh-CN" sz="18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800" b="0" kern="100" dirty="0">
                          <a:solidFill>
                            <a:schemeClr val="dk1"/>
                          </a:solidFill>
                          <a:effectLst/>
                          <a:latin typeface="微软雅黑" pitchFamily="34" charset="-122"/>
                          <a:ea typeface="微软雅黑" pitchFamily="34" charset="-122"/>
                          <a:cs typeface="+mn-cs"/>
                        </a:rPr>
                        <a:t>600</a:t>
                      </a:r>
                      <a:endParaRPr lang="zh-CN" sz="1800" b="0" kern="100" dirty="0">
                        <a:solidFill>
                          <a:schemeClr val="dk1"/>
                        </a:solidFill>
                        <a:effectLst/>
                        <a:latin typeface="微软雅黑" pitchFamily="34" charset="-122"/>
                        <a:ea typeface="微软雅黑" pitchFamily="34" charset="-122"/>
                        <a:cs typeface="+mn-cs"/>
                      </a:endParaRPr>
                    </a:p>
                  </a:txBody>
                  <a:tcPr marL="91064" marR="91064" marT="0" marB="0" anchor="ctr"/>
                </a:tc>
                <a:tc vMerge="1">
                  <a:txBody>
                    <a:bodyPr/>
                    <a:lstStyle/>
                    <a:p>
                      <a:endParaRPr lang="zh-CN" altLang="en-US"/>
                    </a:p>
                  </a:txBody>
                  <a:tcPr/>
                </a:tc>
              </a:tr>
            </a:tbl>
          </a:graphicData>
        </a:graphic>
      </p:graphicFrame>
      <p:graphicFrame>
        <p:nvGraphicFramePr>
          <p:cNvPr id="3" name="表格 2"/>
          <p:cNvGraphicFramePr>
            <a:graphicFrameLocks noGrp="1"/>
          </p:cNvGraphicFramePr>
          <p:nvPr>
            <p:extLst>
              <p:ext uri="{D42A27DB-BD31-4B8C-83A1-F6EECF244321}">
                <p14:modId xmlns:p14="http://schemas.microsoft.com/office/powerpoint/2010/main" val="1767747108"/>
              </p:ext>
            </p:extLst>
          </p:nvPr>
        </p:nvGraphicFramePr>
        <p:xfrm>
          <a:off x="381884" y="4434935"/>
          <a:ext cx="11473962" cy="1222311"/>
        </p:xfrm>
        <a:graphic>
          <a:graphicData uri="http://schemas.openxmlformats.org/drawingml/2006/table">
            <a:tbl>
              <a:tblPr firstRow="1" firstCol="1" bandRow="1">
                <a:tableStyleId>{5C22544A-7EE6-4342-B048-85BDC9FD1C3A}</a:tableStyleId>
              </a:tblPr>
              <a:tblGrid>
                <a:gridCol w="1434247"/>
                <a:gridCol w="1434245"/>
                <a:gridCol w="1434245"/>
                <a:gridCol w="1434245"/>
                <a:gridCol w="1434245"/>
                <a:gridCol w="1434245"/>
                <a:gridCol w="1434245"/>
                <a:gridCol w="1434245"/>
              </a:tblGrid>
              <a:tr h="488925">
                <a:tc>
                  <a:txBody>
                    <a:bodyPr/>
                    <a:lstStyle/>
                    <a:p>
                      <a:pPr algn="l"/>
                      <a:endParaRPr lang="zh-CN" sz="1600" b="0" kern="100" dirty="0">
                        <a:solidFill>
                          <a:schemeClr val="lt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zh-CN" sz="1600" b="0" kern="100" dirty="0">
                          <a:solidFill>
                            <a:schemeClr val="lt1"/>
                          </a:solidFill>
                          <a:effectLst/>
                          <a:latin typeface="微软雅黑" pitchFamily="34" charset="-122"/>
                          <a:ea typeface="微软雅黑" pitchFamily="34" charset="-122"/>
                          <a:cs typeface="+mn-cs"/>
                        </a:rPr>
                        <a:t>稳定性</a:t>
                      </a:r>
                    </a:p>
                  </a:txBody>
                  <a:tcPr marL="91064" marR="91064" marT="0" marB="0" anchor="ctr"/>
                </a:tc>
                <a:tc>
                  <a:txBody>
                    <a:bodyPr/>
                    <a:lstStyle/>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横向</a:t>
                      </a:r>
                      <a:endParaRPr lang="en-US" altLang="zh-CN" sz="1600" b="0" kern="100" dirty="0" smtClean="0">
                        <a:solidFill>
                          <a:schemeClr val="lt1"/>
                        </a:solidFill>
                        <a:effectLst/>
                        <a:latin typeface="微软雅黑" pitchFamily="34" charset="-122"/>
                        <a:ea typeface="微软雅黑" pitchFamily="34" charset="-122"/>
                        <a:cs typeface="+mn-cs"/>
                      </a:endParaRPr>
                    </a:p>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平稳性</a:t>
                      </a:r>
                      <a:endParaRPr lang="zh-CN" sz="1600" b="0" kern="100" dirty="0">
                        <a:solidFill>
                          <a:schemeClr val="lt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zh-CN" sz="1600" b="0" kern="100" dirty="0">
                          <a:solidFill>
                            <a:schemeClr val="lt1"/>
                          </a:solidFill>
                          <a:effectLst/>
                          <a:latin typeface="微软雅黑" pitchFamily="34" charset="-122"/>
                          <a:ea typeface="微软雅黑" pitchFamily="34" charset="-122"/>
                          <a:cs typeface="+mn-cs"/>
                        </a:rPr>
                        <a:t>垂</a:t>
                      </a:r>
                      <a:r>
                        <a:rPr lang="zh-CN" sz="1600" b="0" kern="100" dirty="0" smtClean="0">
                          <a:solidFill>
                            <a:schemeClr val="lt1"/>
                          </a:solidFill>
                          <a:effectLst/>
                          <a:latin typeface="微软雅黑" pitchFamily="34" charset="-122"/>
                          <a:ea typeface="微软雅黑" pitchFamily="34" charset="-122"/>
                          <a:cs typeface="+mn-cs"/>
                        </a:rPr>
                        <a:t>向</a:t>
                      </a:r>
                      <a:endParaRPr lang="en-US" altLang="zh-CN" sz="1600" b="0" kern="100" dirty="0" smtClean="0">
                        <a:solidFill>
                          <a:schemeClr val="lt1"/>
                        </a:solidFill>
                        <a:effectLst/>
                        <a:latin typeface="微软雅黑" pitchFamily="34" charset="-122"/>
                        <a:ea typeface="微软雅黑" pitchFamily="34" charset="-122"/>
                        <a:cs typeface="+mn-cs"/>
                      </a:endParaRPr>
                    </a:p>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平稳性</a:t>
                      </a:r>
                      <a:endParaRPr lang="zh-CN" sz="1600" b="0" kern="100" dirty="0">
                        <a:solidFill>
                          <a:schemeClr val="lt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zh-CN" sz="1600" b="0" kern="100" dirty="0">
                          <a:solidFill>
                            <a:schemeClr val="lt1"/>
                          </a:solidFill>
                          <a:effectLst/>
                          <a:latin typeface="微软雅黑" pitchFamily="34" charset="-122"/>
                          <a:ea typeface="微软雅黑" pitchFamily="34" charset="-122"/>
                          <a:cs typeface="+mn-cs"/>
                        </a:rPr>
                        <a:t>轮</a:t>
                      </a:r>
                      <a:r>
                        <a:rPr lang="zh-CN" sz="1600" b="0" kern="100" dirty="0" smtClean="0">
                          <a:solidFill>
                            <a:schemeClr val="lt1"/>
                          </a:solidFill>
                          <a:effectLst/>
                          <a:latin typeface="微软雅黑" pitchFamily="34" charset="-122"/>
                          <a:ea typeface="微软雅黑" pitchFamily="34" charset="-122"/>
                          <a:cs typeface="+mn-cs"/>
                        </a:rPr>
                        <a:t>轨</a:t>
                      </a:r>
                      <a:endParaRPr lang="en-US" altLang="zh-CN" sz="1600" b="0" kern="100" dirty="0" smtClean="0">
                        <a:solidFill>
                          <a:schemeClr val="lt1"/>
                        </a:solidFill>
                        <a:effectLst/>
                        <a:latin typeface="微软雅黑" pitchFamily="34" charset="-122"/>
                        <a:ea typeface="微软雅黑" pitchFamily="34" charset="-122"/>
                        <a:cs typeface="+mn-cs"/>
                      </a:endParaRPr>
                    </a:p>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横向力</a:t>
                      </a:r>
                      <a:r>
                        <a:rPr lang="en-US" sz="1600" b="0" kern="100" dirty="0">
                          <a:solidFill>
                            <a:schemeClr val="lt1"/>
                          </a:solidFill>
                          <a:effectLst/>
                          <a:latin typeface="微软雅黑" pitchFamily="34" charset="-122"/>
                          <a:ea typeface="微软雅黑" pitchFamily="34" charset="-122"/>
                          <a:cs typeface="+mn-cs"/>
                        </a:rPr>
                        <a:t>(N)</a:t>
                      </a:r>
                      <a:endParaRPr lang="zh-CN" sz="1600" b="0" kern="100" dirty="0">
                        <a:solidFill>
                          <a:schemeClr val="lt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轮轴</a:t>
                      </a:r>
                      <a:endParaRPr lang="en-US" altLang="zh-CN" sz="1600" b="0" kern="100" dirty="0" smtClean="0">
                        <a:solidFill>
                          <a:schemeClr val="lt1"/>
                        </a:solidFill>
                        <a:effectLst/>
                        <a:latin typeface="微软雅黑" pitchFamily="34" charset="-122"/>
                        <a:ea typeface="微软雅黑" pitchFamily="34" charset="-122"/>
                        <a:cs typeface="+mn-cs"/>
                      </a:endParaRPr>
                    </a:p>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横向力</a:t>
                      </a:r>
                      <a:r>
                        <a:rPr lang="en-US" sz="1600" b="0" kern="100" dirty="0">
                          <a:solidFill>
                            <a:schemeClr val="lt1"/>
                          </a:solidFill>
                          <a:effectLst/>
                          <a:latin typeface="微软雅黑" pitchFamily="34" charset="-122"/>
                          <a:ea typeface="微软雅黑" pitchFamily="34" charset="-122"/>
                          <a:cs typeface="+mn-cs"/>
                        </a:rPr>
                        <a:t>(N)</a:t>
                      </a:r>
                      <a:endParaRPr lang="zh-CN" sz="1600" b="0" kern="100" dirty="0">
                        <a:solidFill>
                          <a:schemeClr val="lt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脱轨</a:t>
                      </a:r>
                      <a:endParaRPr lang="en-US" altLang="zh-CN" sz="1600" b="0" kern="100" dirty="0" smtClean="0">
                        <a:solidFill>
                          <a:schemeClr val="lt1"/>
                        </a:solidFill>
                        <a:effectLst/>
                        <a:latin typeface="微软雅黑" pitchFamily="34" charset="-122"/>
                        <a:ea typeface="微软雅黑" pitchFamily="34" charset="-122"/>
                        <a:cs typeface="+mn-cs"/>
                      </a:endParaRPr>
                    </a:p>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系数</a:t>
                      </a:r>
                      <a:endParaRPr lang="zh-CN" sz="1600" b="0" kern="100" dirty="0">
                        <a:solidFill>
                          <a:schemeClr val="lt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轮重</a:t>
                      </a:r>
                      <a:endParaRPr lang="en-US" altLang="zh-CN" sz="1600" b="0" kern="100" dirty="0" smtClean="0">
                        <a:solidFill>
                          <a:schemeClr val="lt1"/>
                        </a:solidFill>
                        <a:effectLst/>
                        <a:latin typeface="微软雅黑" pitchFamily="34" charset="-122"/>
                        <a:ea typeface="微软雅黑" pitchFamily="34" charset="-122"/>
                        <a:cs typeface="+mn-cs"/>
                      </a:endParaRPr>
                    </a:p>
                    <a:p>
                      <a:pPr algn="ctr">
                        <a:spcAft>
                          <a:spcPts val="0"/>
                        </a:spcAft>
                      </a:pPr>
                      <a:r>
                        <a:rPr lang="zh-CN" sz="1600" b="0" kern="100" dirty="0" smtClean="0">
                          <a:solidFill>
                            <a:schemeClr val="lt1"/>
                          </a:solidFill>
                          <a:effectLst/>
                          <a:latin typeface="微软雅黑" pitchFamily="34" charset="-122"/>
                          <a:ea typeface="微软雅黑" pitchFamily="34" charset="-122"/>
                          <a:cs typeface="+mn-cs"/>
                        </a:rPr>
                        <a:t>减</a:t>
                      </a:r>
                      <a:r>
                        <a:rPr lang="zh-CN" sz="1600" b="0" kern="100" dirty="0">
                          <a:solidFill>
                            <a:schemeClr val="lt1"/>
                          </a:solidFill>
                          <a:effectLst/>
                          <a:latin typeface="微软雅黑" pitchFamily="34" charset="-122"/>
                          <a:ea typeface="微软雅黑" pitchFamily="34" charset="-122"/>
                          <a:cs typeface="+mn-cs"/>
                        </a:rPr>
                        <a:t>载率</a:t>
                      </a:r>
                    </a:p>
                  </a:txBody>
                  <a:tcPr marL="91064" marR="91064" marT="0" marB="0" anchor="ctr"/>
                </a:tc>
              </a:tr>
              <a:tr h="244462">
                <a:tc>
                  <a:txBody>
                    <a:bodyPr/>
                    <a:lstStyle/>
                    <a:p>
                      <a:pPr algn="ctr">
                        <a:spcAft>
                          <a:spcPts val="0"/>
                        </a:spcAft>
                      </a:pPr>
                      <a:r>
                        <a:rPr lang="zh-CN" sz="1600" b="0" kern="100">
                          <a:solidFill>
                            <a:schemeClr val="lt1"/>
                          </a:solidFill>
                          <a:effectLst/>
                          <a:latin typeface="微软雅黑" pitchFamily="34" charset="-122"/>
                          <a:ea typeface="微软雅黑" pitchFamily="34" charset="-122"/>
                          <a:cs typeface="+mn-cs"/>
                        </a:rPr>
                        <a:t>优化结果</a:t>
                      </a: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0.84</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1.82</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3.23</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35214</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17854</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0.616</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0.246</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r>
              <a:tr h="244462">
                <a:tc>
                  <a:txBody>
                    <a:bodyPr/>
                    <a:lstStyle/>
                    <a:p>
                      <a:pPr algn="ctr">
                        <a:spcAft>
                          <a:spcPts val="0"/>
                        </a:spcAft>
                      </a:pPr>
                      <a:r>
                        <a:rPr lang="zh-CN" sz="1600" b="0" kern="100">
                          <a:solidFill>
                            <a:schemeClr val="lt1"/>
                          </a:solidFill>
                          <a:effectLst/>
                          <a:latin typeface="微软雅黑" pitchFamily="34" charset="-122"/>
                          <a:ea typeface="微软雅黑" pitchFamily="34" charset="-122"/>
                          <a:cs typeface="+mn-cs"/>
                        </a:rPr>
                        <a:t>原始设计</a:t>
                      </a: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0.78</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2.25</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3.22</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35981.4</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18435.5</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0.624</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0.257</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r h="244462">
                <a:tc>
                  <a:txBody>
                    <a:bodyPr/>
                    <a:lstStyle/>
                    <a:p>
                      <a:pPr algn="ctr">
                        <a:spcAft>
                          <a:spcPts val="0"/>
                        </a:spcAft>
                      </a:pPr>
                      <a:r>
                        <a:rPr lang="zh-CN" sz="1600" b="0" kern="100">
                          <a:solidFill>
                            <a:schemeClr val="lt1"/>
                          </a:solidFill>
                          <a:effectLst/>
                          <a:latin typeface="微软雅黑" pitchFamily="34" charset="-122"/>
                          <a:ea typeface="微软雅黑" pitchFamily="34" charset="-122"/>
                          <a:cs typeface="+mn-cs"/>
                        </a:rPr>
                        <a:t>差值</a:t>
                      </a: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-0.06</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0.43</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-0.01</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a:solidFill>
                            <a:schemeClr val="dk1"/>
                          </a:solidFill>
                          <a:effectLst/>
                          <a:latin typeface="微软雅黑" pitchFamily="34" charset="-122"/>
                          <a:ea typeface="微软雅黑" pitchFamily="34" charset="-122"/>
                          <a:cs typeface="+mn-cs"/>
                        </a:rPr>
                        <a:t>767.4</a:t>
                      </a:r>
                      <a:endParaRPr lang="zh-CN" sz="1600" b="0" kern="10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581.5</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0.008</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c>
                  <a:txBody>
                    <a:bodyPr/>
                    <a:lstStyle/>
                    <a:p>
                      <a:pPr algn="ctr">
                        <a:spcAft>
                          <a:spcPts val="0"/>
                        </a:spcAft>
                      </a:pPr>
                      <a:r>
                        <a:rPr lang="en-US" sz="1600" b="0" kern="100" dirty="0">
                          <a:solidFill>
                            <a:schemeClr val="dk1"/>
                          </a:solidFill>
                          <a:effectLst/>
                          <a:latin typeface="微软雅黑" pitchFamily="34" charset="-122"/>
                          <a:ea typeface="微软雅黑" pitchFamily="34" charset="-122"/>
                          <a:cs typeface="+mn-cs"/>
                        </a:rPr>
                        <a:t>0.011</a:t>
                      </a:r>
                      <a:endParaRPr lang="zh-CN" sz="1600" b="0" kern="100" dirty="0">
                        <a:solidFill>
                          <a:schemeClr val="dk1"/>
                        </a:solidFill>
                        <a:effectLst/>
                        <a:latin typeface="微软雅黑" pitchFamily="34" charset="-122"/>
                        <a:ea typeface="微软雅黑" pitchFamily="34" charset="-122"/>
                        <a:cs typeface="+mn-cs"/>
                      </a:endParaRPr>
                    </a:p>
                  </a:txBody>
                  <a:tcPr marL="91064" marR="91064" marT="0" marB="0" anchor="ctr"/>
                </a:tc>
              </a:tr>
            </a:tbl>
          </a:graphicData>
        </a:graphic>
      </p:graphicFrame>
      <p:sp>
        <p:nvSpPr>
          <p:cNvPr id="4" name="Rectangle 1"/>
          <p:cNvSpPr>
            <a:spLocks noChangeArrowheads="1"/>
          </p:cNvSpPr>
          <p:nvPr/>
        </p:nvSpPr>
        <p:spPr bwMode="auto">
          <a:xfrm>
            <a:off x="2830156" y="980728"/>
            <a:ext cx="7153482"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zh-CN" altLang="en-US" kern="100" dirty="0">
                <a:latin typeface="微软雅黑" pitchFamily="34" charset="-122"/>
                <a:ea typeface="微软雅黑" pitchFamily="34" charset="-122"/>
              </a:rPr>
              <a:t>优化后悬挂</a:t>
            </a:r>
            <a:r>
              <a:rPr lang="zh-CN" altLang="en-US" kern="100" dirty="0" smtClean="0">
                <a:latin typeface="微软雅黑" pitchFamily="34" charset="-122"/>
                <a:ea typeface="微软雅黑" pitchFamily="34" charset="-122"/>
              </a:rPr>
              <a:t>参数</a:t>
            </a:r>
            <a:r>
              <a:rPr lang="en-US" altLang="zh-CN" kern="100" dirty="0">
                <a:latin typeface="微软雅黑" pitchFamily="34" charset="-122"/>
                <a:ea typeface="微软雅黑" pitchFamily="34" charset="-122"/>
              </a:rPr>
              <a:t>/Optimized suspension parameters </a:t>
            </a:r>
            <a:endParaRPr lang="zh-CN" altLang="en-US" kern="100" dirty="0">
              <a:latin typeface="微软雅黑" pitchFamily="34" charset="-122"/>
              <a:ea typeface="微软雅黑" pitchFamily="34" charset="-122"/>
            </a:endParaRPr>
          </a:p>
        </p:txBody>
      </p:sp>
      <p:sp>
        <p:nvSpPr>
          <p:cNvPr id="5" name="矩形 4"/>
          <p:cNvSpPr/>
          <p:nvPr/>
        </p:nvSpPr>
        <p:spPr>
          <a:xfrm>
            <a:off x="4236056" y="4009250"/>
            <a:ext cx="3708326" cy="402163"/>
          </a:xfrm>
          <a:prstGeom prst="rect">
            <a:avLst/>
          </a:prstGeom>
        </p:spPr>
        <p:txBody>
          <a:bodyPr wrap="none" lIns="108713" tIns="54357" rIns="108713" bIns="54357">
            <a:spAutoFit/>
          </a:bodyPr>
          <a:lstStyle/>
          <a:p>
            <a:pPr lvl="0" algn="ctr" eaLnBrk="0" fontAlgn="base" hangingPunct="0">
              <a:spcBef>
                <a:spcPct val="0"/>
              </a:spcBef>
              <a:spcAft>
                <a:spcPct val="0"/>
              </a:spcAft>
            </a:pPr>
            <a:r>
              <a:rPr lang="zh-CN" altLang="en-US" dirty="0" smtClean="0">
                <a:latin typeface="微软雅黑" pitchFamily="34" charset="-122"/>
                <a:ea typeface="微软雅黑" pitchFamily="34" charset="-122"/>
                <a:cs typeface="Times New Roman" pitchFamily="18" charset="0"/>
              </a:rPr>
              <a:t>优化结果</a:t>
            </a:r>
            <a:r>
              <a:rPr lang="en-US" altLang="zh-CN" dirty="0">
                <a:latin typeface="微软雅黑" pitchFamily="34" charset="-122"/>
                <a:ea typeface="微软雅黑" pitchFamily="34" charset="-122"/>
                <a:cs typeface="Times New Roman" pitchFamily="18" charset="0"/>
              </a:rPr>
              <a:t>/Optimization Results</a:t>
            </a:r>
            <a:endParaRPr lang="zh-CN" altLang="en-US" sz="3300" dirty="0">
              <a:latin typeface="微软雅黑" pitchFamily="34" charset="-122"/>
              <a:ea typeface="微软雅黑" pitchFamily="34" charset="-122"/>
              <a:cs typeface="宋体" pitchFamily="2" charset="-122"/>
            </a:endParaRPr>
          </a:p>
        </p:txBody>
      </p:sp>
      <p:sp>
        <p:nvSpPr>
          <p:cNvPr id="6"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动力学优化计算结果</a:t>
            </a:r>
            <a:r>
              <a:rPr lang="en-US" altLang="zh-CN" sz="2500" b="1" dirty="0">
                <a:solidFill>
                  <a:srgbClr val="0053A3"/>
                </a:solidFill>
                <a:latin typeface="微软雅黑" panose="020B0503020204020204" pitchFamily="34" charset="-122"/>
                <a:ea typeface="微软雅黑" panose="020B0503020204020204" pitchFamily="34" charset="-122"/>
              </a:rPr>
              <a:t>- </a:t>
            </a:r>
            <a:r>
              <a:rPr lang="en-US" altLang="zh-CN" sz="2500" b="1" dirty="0" smtClean="0">
                <a:solidFill>
                  <a:srgbClr val="0053A3"/>
                </a:solidFill>
                <a:latin typeface="微软雅黑" panose="020B0503020204020204" pitchFamily="34" charset="-122"/>
                <a:ea typeface="微软雅黑" panose="020B0503020204020204" pitchFamily="34" charset="-122"/>
              </a:rPr>
              <a:t>Optimization Results</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8233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pSp>
        <p:nvGrpSpPr>
          <p:cNvPr id="4" name="组合 3"/>
          <p:cNvGrpSpPr/>
          <p:nvPr/>
        </p:nvGrpSpPr>
        <p:grpSpPr>
          <a:xfrm>
            <a:off x="1410005" y="1431497"/>
            <a:ext cx="9832467" cy="4641711"/>
            <a:chOff x="1061864" y="1427852"/>
            <a:chExt cx="7404761" cy="4629892"/>
          </a:xfrm>
        </p:grpSpPr>
        <p:graphicFrame>
          <p:nvGraphicFramePr>
            <p:cNvPr id="10" name="对象 9"/>
            <p:cNvGraphicFramePr>
              <a:graphicFrameLocks noChangeAspect="1"/>
            </p:cNvGraphicFramePr>
            <p:nvPr>
              <p:extLst>
                <p:ext uri="{D42A27DB-BD31-4B8C-83A1-F6EECF244321}">
                  <p14:modId xmlns:p14="http://schemas.microsoft.com/office/powerpoint/2010/main" val="1666240902"/>
                </p:ext>
              </p:extLst>
            </p:nvPr>
          </p:nvGraphicFramePr>
          <p:xfrm>
            <a:off x="1061864" y="3252350"/>
            <a:ext cx="3014017" cy="2339237"/>
          </p:xfrm>
          <a:graphic>
            <a:graphicData uri="http://schemas.openxmlformats.org/presentationml/2006/ole">
              <mc:AlternateContent xmlns:mc="http://schemas.openxmlformats.org/markup-compatibility/2006">
                <mc:Choice xmlns:v="urn:schemas-microsoft-com:vml" Requires="v">
                  <p:oleObj spid="_x0000_s228408" name="Graph" r:id="rId4" imgW="4165600" imgH="2908300" progId="Origin50.Graph">
                    <p:embed/>
                  </p:oleObj>
                </mc:Choice>
                <mc:Fallback>
                  <p:oleObj name="Graph" r:id="rId4" imgW="4165600" imgH="2908300" progId="Origin50.Grap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46" t="7600" r="21776" b="3729"/>
                        <a:stretch>
                          <a:fillRect/>
                        </a:stretch>
                      </p:blipFill>
                      <p:spPr bwMode="auto">
                        <a:xfrm>
                          <a:off x="1061864" y="3252350"/>
                          <a:ext cx="3014017" cy="2339237"/>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3786034313"/>
                </p:ext>
              </p:extLst>
            </p:nvPr>
          </p:nvGraphicFramePr>
          <p:xfrm>
            <a:off x="5005686" y="3276253"/>
            <a:ext cx="2968946" cy="2304257"/>
          </p:xfrm>
          <a:graphic>
            <a:graphicData uri="http://schemas.openxmlformats.org/presentationml/2006/ole">
              <mc:AlternateContent xmlns:mc="http://schemas.openxmlformats.org/markup-compatibility/2006">
                <mc:Choice xmlns:v="urn:schemas-microsoft-com:vml" Requires="v">
                  <p:oleObj spid="_x0000_s228409" name="Graph" r:id="rId6" imgW="4165600" imgH="2908300" progId="Origin50.Graph">
                    <p:embed/>
                  </p:oleObj>
                </mc:Choice>
                <mc:Fallback>
                  <p:oleObj name="Graph" r:id="rId6" imgW="4165600" imgH="2908300" progId="Origin50.Grap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84" t="7623" r="21448" b="4703"/>
                        <a:stretch>
                          <a:fillRect/>
                        </a:stretch>
                      </p:blipFill>
                      <p:spPr bwMode="auto">
                        <a:xfrm>
                          <a:off x="5005686" y="3276253"/>
                          <a:ext cx="2968946" cy="2304257"/>
                        </a:xfrm>
                        <a:prstGeom prst="rect">
                          <a:avLst/>
                        </a:prstGeom>
                        <a:noFill/>
                      </p:spPr>
                    </p:pic>
                  </p:oleObj>
                </mc:Fallback>
              </mc:AlternateContent>
            </a:graphicData>
          </a:graphic>
        </p:graphicFrame>
        <p:sp>
          <p:nvSpPr>
            <p:cNvPr id="14" name="矩形 13"/>
            <p:cNvSpPr/>
            <p:nvPr/>
          </p:nvSpPr>
          <p:spPr>
            <a:xfrm>
              <a:off x="1205880" y="1427852"/>
              <a:ext cx="7260745" cy="1404493"/>
            </a:xfrm>
            <a:prstGeom prst="rect">
              <a:avLst/>
            </a:prstGeom>
          </p:spPr>
          <p:txBody>
            <a:bodyPr wrap="square">
              <a:spAutoFit/>
            </a:bodyPr>
            <a:lstStyle/>
            <a:p>
              <a:pPr marL="339728" indent="-339728">
                <a:lnSpc>
                  <a:spcPct val="150000"/>
                </a:lnSpc>
                <a:buFont typeface="Wingdings" pitchFamily="2" charset="2"/>
                <a:buChar char="Ø"/>
              </a:pPr>
              <a:r>
                <a:rPr lang="zh-CN" altLang="zh-CN" dirty="0">
                  <a:latin typeface="微软雅黑" pitchFamily="34" charset="-122"/>
                  <a:ea typeface="微软雅黑" pitchFamily="34" charset="-122"/>
                </a:rPr>
                <a:t>基于弹性车轮动力学</a:t>
              </a:r>
              <a:r>
                <a:rPr lang="zh-CN" altLang="en-US" dirty="0">
                  <a:latin typeface="微软雅黑" pitchFamily="34" charset="-122"/>
                  <a:ea typeface="微软雅黑" pitchFamily="34" charset="-122"/>
                </a:rPr>
                <a:t>复合</a:t>
              </a:r>
              <a:r>
                <a:rPr lang="zh-CN" altLang="zh-CN" dirty="0">
                  <a:latin typeface="微软雅黑" pitchFamily="34" charset="-122"/>
                  <a:ea typeface="微软雅黑" pitchFamily="34" charset="-122"/>
                </a:rPr>
                <a:t>模型得到的车辆非线性临界速度为</a:t>
              </a:r>
              <a:r>
                <a:rPr lang="en-US" altLang="zh-CN" dirty="0">
                  <a:latin typeface="微软雅黑" pitchFamily="34" charset="-122"/>
                  <a:ea typeface="微软雅黑" pitchFamily="34" charset="-122"/>
                </a:rPr>
                <a:t>182 km/h</a:t>
              </a:r>
              <a:r>
                <a:rPr lang="zh-CN"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39728" indent="-339728">
                <a:lnSpc>
                  <a:spcPct val="150000"/>
                </a:lnSpc>
                <a:buFont typeface="Wingdings" pitchFamily="2" charset="2"/>
                <a:buChar char="Ø"/>
              </a:pPr>
              <a:r>
                <a:rPr lang="zh-CN" altLang="zh-CN" dirty="0">
                  <a:latin typeface="微软雅黑" pitchFamily="34" charset="-122"/>
                  <a:ea typeface="微软雅黑" pitchFamily="34" charset="-122"/>
                </a:rPr>
                <a:t>基于弹性车轮动力学传统模型得到的车辆非线性临界速度为</a:t>
              </a:r>
              <a:r>
                <a:rPr lang="en-US" altLang="zh-CN" dirty="0">
                  <a:latin typeface="微软雅黑" pitchFamily="34" charset="-122"/>
                  <a:ea typeface="微软雅黑" pitchFamily="34" charset="-122"/>
                </a:rPr>
                <a:t>173 km/h</a:t>
              </a:r>
              <a:r>
                <a:rPr lang="zh-CN"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39728" indent="-339728">
                <a:lnSpc>
                  <a:spcPct val="150000"/>
                </a:lnSpc>
                <a:buFont typeface="Wingdings" pitchFamily="2" charset="2"/>
                <a:buChar char="Ø"/>
              </a:pPr>
              <a:r>
                <a:rPr lang="zh-CN" altLang="zh-CN" dirty="0">
                  <a:latin typeface="微软雅黑" pitchFamily="34" charset="-122"/>
                  <a:ea typeface="微软雅黑" pitchFamily="34" charset="-122"/>
                </a:rPr>
                <a:t>基于整体刚性车轮的车辆非线性临界速度为</a:t>
              </a:r>
              <a:r>
                <a:rPr lang="en-US" altLang="zh-CN" dirty="0">
                  <a:latin typeface="微软雅黑" pitchFamily="34" charset="-122"/>
                  <a:ea typeface="微软雅黑" pitchFamily="34" charset="-122"/>
                </a:rPr>
                <a:t>196 km/h</a:t>
              </a:r>
              <a:r>
                <a:rPr lang="zh-CN" altLang="zh-CN" dirty="0">
                  <a:latin typeface="微软雅黑" pitchFamily="34" charset="-122"/>
                  <a:ea typeface="微软雅黑" pitchFamily="34" charset="-122"/>
                </a:rPr>
                <a:t>。</a:t>
              </a:r>
            </a:p>
          </p:txBody>
        </p:sp>
        <p:sp>
          <p:nvSpPr>
            <p:cNvPr id="15" name="矩形 14"/>
            <p:cNvSpPr/>
            <p:nvPr/>
          </p:nvSpPr>
          <p:spPr>
            <a:xfrm>
              <a:off x="1565920" y="5674003"/>
              <a:ext cx="2437953" cy="383741"/>
            </a:xfrm>
            <a:prstGeom prst="rect">
              <a:avLst/>
            </a:prstGeom>
          </p:spPr>
          <p:txBody>
            <a:bodyPr wrap="square">
              <a:spAutoFit/>
            </a:bodyPr>
            <a:lstStyle/>
            <a:p>
              <a:r>
                <a:rPr lang="en-US" altLang="zh-CN" dirty="0">
                  <a:latin typeface="微软雅黑" pitchFamily="34" charset="-122"/>
                  <a:ea typeface="微软雅黑" pitchFamily="34" charset="-122"/>
                </a:rPr>
                <a:t>182km/h</a:t>
              </a:r>
              <a:r>
                <a:rPr lang="zh-CN" altLang="zh-CN" dirty="0">
                  <a:latin typeface="微软雅黑" pitchFamily="34" charset="-122"/>
                  <a:ea typeface="微软雅黑" pitchFamily="34" charset="-122"/>
                </a:rPr>
                <a:t>时轮轨横移量</a:t>
              </a:r>
            </a:p>
          </p:txBody>
        </p:sp>
        <p:sp>
          <p:nvSpPr>
            <p:cNvPr id="16" name="矩形 15"/>
            <p:cNvSpPr/>
            <p:nvPr/>
          </p:nvSpPr>
          <p:spPr>
            <a:xfrm>
              <a:off x="5454352" y="5658614"/>
              <a:ext cx="1916084" cy="383741"/>
            </a:xfrm>
            <a:prstGeom prst="rect">
              <a:avLst/>
            </a:prstGeom>
          </p:spPr>
          <p:txBody>
            <a:bodyPr wrap="none">
              <a:spAutoFit/>
            </a:bodyPr>
            <a:lstStyle/>
            <a:p>
              <a:r>
                <a:rPr lang="en-US" altLang="zh-CN" dirty="0"/>
                <a:t>183km/h</a:t>
              </a:r>
              <a:r>
                <a:rPr lang="zh-CN" altLang="zh-CN" dirty="0"/>
                <a:t>时轮轨横移量</a:t>
              </a:r>
              <a:endParaRPr lang="zh-CN" altLang="en-US" dirty="0"/>
            </a:p>
          </p:txBody>
        </p:sp>
      </p:grpSp>
      <p:sp>
        <p:nvSpPr>
          <p:cNvPr id="17" name="文本框 27"/>
          <p:cNvSpPr txBox="1"/>
          <p:nvPr/>
        </p:nvSpPr>
        <p:spPr>
          <a:xfrm>
            <a:off x="-25474" y="189688"/>
            <a:ext cx="11449272"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车辆</a:t>
            </a:r>
            <a:r>
              <a:rPr lang="zh-CN" altLang="en-US" sz="2500" b="1" dirty="0" smtClean="0">
                <a:solidFill>
                  <a:srgbClr val="0053A3"/>
                </a:solidFill>
                <a:latin typeface="微软雅黑" panose="020B0503020204020204" pitchFamily="34" charset="-122"/>
                <a:ea typeface="微软雅黑" panose="020B0503020204020204" pitchFamily="34" charset="-122"/>
              </a:rPr>
              <a:t>动力学性能分析</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400" b="1" dirty="0">
                <a:solidFill>
                  <a:srgbClr val="0053A3"/>
                </a:solidFill>
                <a:latin typeface="微软雅黑" panose="020B0503020204020204" pitchFamily="34" charset="-122"/>
                <a:ea typeface="微软雅黑" panose="020B0503020204020204" pitchFamily="34" charset="-122"/>
              </a:rPr>
              <a:t>Vehicle dynamics performance analysis</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797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8"/>
          <p:cNvSpPr>
            <a:spLocks noChangeArrowheads="1"/>
          </p:cNvSpPr>
          <p:nvPr/>
        </p:nvSpPr>
        <p:spPr bwMode="auto">
          <a:xfrm>
            <a:off x="5850780" y="6712898"/>
            <a:ext cx="488854"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3" name="Rectangle 20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pSp>
        <p:nvGrpSpPr>
          <p:cNvPr id="15" name="组合 14"/>
          <p:cNvGrpSpPr/>
          <p:nvPr/>
        </p:nvGrpSpPr>
        <p:grpSpPr>
          <a:xfrm>
            <a:off x="549458" y="1257001"/>
            <a:ext cx="11091498" cy="4793557"/>
            <a:chOff x="413792" y="1253800"/>
            <a:chExt cx="8352928" cy="4781351"/>
          </a:xfrm>
        </p:grpSpPr>
        <p:grpSp>
          <p:nvGrpSpPr>
            <p:cNvPr id="10" name="组合 9"/>
            <p:cNvGrpSpPr/>
            <p:nvPr/>
          </p:nvGrpSpPr>
          <p:grpSpPr>
            <a:xfrm>
              <a:off x="413792" y="1253800"/>
              <a:ext cx="8352928" cy="4781351"/>
              <a:chOff x="413792" y="1253800"/>
              <a:chExt cx="8352928" cy="4781351"/>
            </a:xfrm>
          </p:grpSpPr>
          <p:graphicFrame>
            <p:nvGraphicFramePr>
              <p:cNvPr id="4" name="对象 3"/>
              <p:cNvGraphicFramePr>
                <a:graphicFrameLocks noChangeAspect="1"/>
              </p:cNvGraphicFramePr>
              <p:nvPr>
                <p:extLst>
                  <p:ext uri="{D42A27DB-BD31-4B8C-83A1-F6EECF244321}">
                    <p14:modId xmlns:p14="http://schemas.microsoft.com/office/powerpoint/2010/main" val="2965225915"/>
                  </p:ext>
                </p:extLst>
              </p:nvPr>
            </p:nvGraphicFramePr>
            <p:xfrm>
              <a:off x="413792" y="1253800"/>
              <a:ext cx="2574925" cy="1981200"/>
            </p:xfrm>
            <a:graphic>
              <a:graphicData uri="http://schemas.openxmlformats.org/presentationml/2006/ole">
                <mc:AlternateContent xmlns:mc="http://schemas.openxmlformats.org/markup-compatibility/2006">
                  <mc:Choice xmlns:v="urn:schemas-microsoft-com:vml" Requires="v">
                    <p:oleObj spid="_x0000_s229482" name="Graph" r:id="rId4" imgW="4165600" imgH="2908300" progId="Origin50.Graph">
                      <p:embed/>
                    </p:oleObj>
                  </mc:Choice>
                  <mc:Fallback>
                    <p:oleObj name="Graph" r:id="rId4" imgW="4165600" imgH="2908300" progId="Origin50.Grap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5603" t="10576" r="13443" b="1585"/>
                          <a:stretch>
                            <a:fillRect/>
                          </a:stretch>
                        </p:blipFill>
                        <p:spPr bwMode="auto">
                          <a:xfrm>
                            <a:off x="413792" y="1253800"/>
                            <a:ext cx="2574925"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479210413"/>
                  </p:ext>
                </p:extLst>
              </p:nvPr>
            </p:nvGraphicFramePr>
            <p:xfrm>
              <a:off x="485800" y="3692803"/>
              <a:ext cx="2468563" cy="1981200"/>
            </p:xfrm>
            <a:graphic>
              <a:graphicData uri="http://schemas.openxmlformats.org/presentationml/2006/ole">
                <mc:AlternateContent xmlns:mc="http://schemas.openxmlformats.org/markup-compatibility/2006">
                  <mc:Choice xmlns:v="urn:schemas-microsoft-com:vml" Requires="v">
                    <p:oleObj spid="_x0000_s229483" name="Graph" r:id="rId6" imgW="4165600" imgH="2908300" progId="Origin50.Graph">
                      <p:embed/>
                    </p:oleObj>
                  </mc:Choice>
                  <mc:Fallback>
                    <p:oleObj name="Graph" r:id="rId6" imgW="4165600" imgH="2908300" progId="Origin50.Grap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7068" t="7892" r="13443" b="2287"/>
                          <a:stretch>
                            <a:fillRect/>
                          </a:stretch>
                        </p:blipFill>
                        <p:spPr bwMode="auto">
                          <a:xfrm>
                            <a:off x="485800" y="3692803"/>
                            <a:ext cx="2468563"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71010460"/>
                  </p:ext>
                </p:extLst>
              </p:nvPr>
            </p:nvGraphicFramePr>
            <p:xfrm>
              <a:off x="3355974" y="3692803"/>
              <a:ext cx="2468563" cy="1981200"/>
            </p:xfrm>
            <a:graphic>
              <a:graphicData uri="http://schemas.openxmlformats.org/presentationml/2006/ole">
                <mc:AlternateContent xmlns:mc="http://schemas.openxmlformats.org/markup-compatibility/2006">
                  <mc:Choice xmlns:v="urn:schemas-microsoft-com:vml" Requires="v">
                    <p:oleObj spid="_x0000_s229484" name="Graph" r:id="rId8" imgW="4165600" imgH="2908300" progId="Origin50.Graph">
                      <p:embed/>
                    </p:oleObj>
                  </mc:Choice>
                  <mc:Fallback>
                    <p:oleObj name="Graph" r:id="rId8" imgW="4165600" imgH="2908300" progId="Origin50.Graph">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l="7068" t="7892" r="13443" b="2287"/>
                          <a:stretch>
                            <a:fillRect/>
                          </a:stretch>
                        </p:blipFill>
                        <p:spPr bwMode="auto">
                          <a:xfrm>
                            <a:off x="3355974" y="3692803"/>
                            <a:ext cx="2468563"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6"/>
              <p:cNvSpPr>
                <a:spLocks noChangeArrowheads="1"/>
              </p:cNvSpPr>
              <p:nvPr/>
            </p:nvSpPr>
            <p:spPr bwMode="auto">
              <a:xfrm>
                <a:off x="4453117" y="2284904"/>
                <a:ext cx="274278"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8" name="Rectangle 7"/>
              <p:cNvSpPr>
                <a:spLocks noChangeArrowheads="1"/>
              </p:cNvSpPr>
              <p:nvPr/>
            </p:nvSpPr>
            <p:spPr bwMode="auto">
              <a:xfrm>
                <a:off x="845840" y="3275146"/>
                <a:ext cx="1790534" cy="383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1087130" fontAlgn="base">
                  <a:spcBef>
                    <a:spcPct val="0"/>
                  </a:spcBef>
                  <a:spcAft>
                    <a:spcPct val="0"/>
                  </a:spcAft>
                </a:pPr>
                <a:r>
                  <a:rPr lang="zh-CN" altLang="en-US" dirty="0">
                    <a:latin typeface="微软雅黑" pitchFamily="34" charset="-122"/>
                    <a:ea typeface="微软雅黑" pitchFamily="34" charset="-122"/>
                    <a:cs typeface="Times New Roman" pitchFamily="18" charset="0"/>
                  </a:rPr>
                  <a:t>车体横向振动加速度</a:t>
                </a:r>
                <a:endParaRPr lang="zh-CN" altLang="en-US" dirty="0">
                  <a:latin typeface="微软雅黑" pitchFamily="34" charset="-122"/>
                  <a:ea typeface="微软雅黑" pitchFamily="34" charset="-122"/>
                  <a:cs typeface="宋体" pitchFamily="2" charset="-122"/>
                </a:endParaRPr>
              </a:p>
            </p:txBody>
          </p:sp>
          <p:sp>
            <p:nvSpPr>
              <p:cNvPr id="20" name="Rectangle 9"/>
              <p:cNvSpPr>
                <a:spLocks noChangeArrowheads="1"/>
              </p:cNvSpPr>
              <p:nvPr/>
            </p:nvSpPr>
            <p:spPr bwMode="auto">
              <a:xfrm>
                <a:off x="1025083" y="5651410"/>
                <a:ext cx="1423542" cy="383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zh-CN" altLang="en-US" dirty="0">
                    <a:latin typeface="微软雅黑" pitchFamily="34" charset="-122"/>
                    <a:ea typeface="微软雅黑" pitchFamily="34" charset="-122"/>
                    <a:cs typeface="Times New Roman" pitchFamily="18" charset="0"/>
                  </a:rPr>
                  <a:t>车辆横向平稳性</a:t>
                </a:r>
              </a:p>
            </p:txBody>
          </p:sp>
          <p:sp>
            <p:nvSpPr>
              <p:cNvPr id="21" name="矩形 20"/>
              <p:cNvSpPr/>
              <p:nvPr/>
            </p:nvSpPr>
            <p:spPr>
              <a:xfrm>
                <a:off x="3654152" y="3275146"/>
                <a:ext cx="1790534" cy="383741"/>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zh-CN" altLang="en-US" dirty="0">
                    <a:latin typeface="微软雅黑" pitchFamily="34" charset="-122"/>
                    <a:ea typeface="微软雅黑" pitchFamily="34" charset="-122"/>
                    <a:cs typeface="Times New Roman" pitchFamily="18" charset="0"/>
                  </a:rPr>
                  <a:t>车体垂向振动加速度</a:t>
                </a:r>
              </a:p>
            </p:txBody>
          </p:sp>
          <p:sp>
            <p:nvSpPr>
              <p:cNvPr id="22" name="矩形 21"/>
              <p:cNvSpPr/>
              <p:nvPr/>
            </p:nvSpPr>
            <p:spPr>
              <a:xfrm>
                <a:off x="3870176" y="5651410"/>
                <a:ext cx="1423542" cy="383741"/>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zh-CN" altLang="en-US" dirty="0">
                    <a:latin typeface="微软雅黑" pitchFamily="34" charset="-122"/>
                    <a:ea typeface="微软雅黑" pitchFamily="34" charset="-122"/>
                    <a:cs typeface="Times New Roman" pitchFamily="18" charset="0"/>
                  </a:rPr>
                  <a:t>车辆垂向平稳性</a:t>
                </a:r>
              </a:p>
            </p:txBody>
          </p:sp>
          <p:sp>
            <p:nvSpPr>
              <p:cNvPr id="23" name="文本框 16"/>
              <p:cNvSpPr txBox="1"/>
              <p:nvPr/>
            </p:nvSpPr>
            <p:spPr>
              <a:xfrm>
                <a:off x="6174432" y="2712963"/>
                <a:ext cx="2592288" cy="675384"/>
              </a:xfrm>
              <a:prstGeom prst="rect">
                <a:avLst/>
              </a:prstGeom>
              <a:noFill/>
              <a:ln w="25400">
                <a:solidFill>
                  <a:srgbClr val="0070C0"/>
                </a:solidFill>
              </a:ln>
            </p:spPr>
            <p:txBody>
              <a:bodyPr wrap="square" rtlCol="0">
                <a:spAutoFit/>
              </a:bodyPr>
              <a:lstStyle/>
              <a:p>
                <a:pPr marL="339728" indent="-339728" algn="just">
                  <a:buFont typeface="Wingdings" pitchFamily="2" charset="2"/>
                  <a:buChar char="Ø"/>
                </a:pPr>
                <a:r>
                  <a:rPr lang="zh-CN" altLang="zh-CN" dirty="0">
                    <a:latin typeface="微软雅黑" pitchFamily="34" charset="-122"/>
                    <a:ea typeface="微软雅黑" pitchFamily="34" charset="-122"/>
                  </a:rPr>
                  <a:t>车辆的</a:t>
                </a:r>
                <a:r>
                  <a:rPr lang="zh-CN" altLang="zh-CN" dirty="0" smtClean="0">
                    <a:latin typeface="微软雅黑" pitchFamily="34" charset="-122"/>
                    <a:ea typeface="微软雅黑" pitchFamily="34" charset="-122"/>
                  </a:rPr>
                  <a:t>横向</a:t>
                </a:r>
                <a:r>
                  <a:rPr lang="zh-CN" altLang="en-US" dirty="0" smtClean="0">
                    <a:latin typeface="微软雅黑" pitchFamily="34" charset="-122"/>
                    <a:ea typeface="微软雅黑" pitchFamily="34" charset="-122"/>
                  </a:rPr>
                  <a:t>、垂向</a:t>
                </a:r>
                <a:r>
                  <a:rPr lang="zh-CN" altLang="zh-CN" dirty="0" smtClean="0">
                    <a:latin typeface="微软雅黑" pitchFamily="34" charset="-122"/>
                    <a:ea typeface="微软雅黑" pitchFamily="34" charset="-122"/>
                  </a:rPr>
                  <a:t>平稳性</a:t>
                </a:r>
                <a:r>
                  <a:rPr lang="zh-CN" altLang="zh-CN" dirty="0">
                    <a:latin typeface="微软雅黑" pitchFamily="34" charset="-122"/>
                    <a:ea typeface="微软雅黑" pitchFamily="34" charset="-122"/>
                  </a:rPr>
                  <a:t>要优于采用刚性车轮的</a:t>
                </a:r>
                <a:r>
                  <a:rPr lang="zh-CN" altLang="zh-CN" dirty="0" smtClean="0">
                    <a:latin typeface="微软雅黑" pitchFamily="34" charset="-122"/>
                    <a:ea typeface="微软雅黑" pitchFamily="34" charset="-122"/>
                  </a:rPr>
                  <a:t>车辆</a:t>
                </a:r>
                <a:r>
                  <a:rPr lang="zh-CN" altLang="en-US"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p:txBody>
          </p:sp>
        </p:grpSp>
        <p:graphicFrame>
          <p:nvGraphicFramePr>
            <p:cNvPr id="14" name="对象 13"/>
            <p:cNvGraphicFramePr>
              <a:graphicFrameLocks noChangeAspect="1"/>
            </p:cNvGraphicFramePr>
            <p:nvPr>
              <p:extLst>
                <p:ext uri="{D42A27DB-BD31-4B8C-83A1-F6EECF244321}">
                  <p14:modId xmlns:p14="http://schemas.microsoft.com/office/powerpoint/2010/main" val="3903199412"/>
                </p:ext>
              </p:extLst>
            </p:nvPr>
          </p:nvGraphicFramePr>
          <p:xfrm>
            <a:off x="3294112" y="1295053"/>
            <a:ext cx="2476500" cy="1981200"/>
          </p:xfrm>
          <a:graphic>
            <a:graphicData uri="http://schemas.openxmlformats.org/presentationml/2006/ole">
              <mc:AlternateContent xmlns:mc="http://schemas.openxmlformats.org/markup-compatibility/2006">
                <mc:Choice xmlns:v="urn:schemas-microsoft-com:vml" Requires="v">
                  <p:oleObj spid="_x0000_s229485" name="Graph" r:id="rId10" imgW="4165600" imgH="2908300" progId="Origin50.Graph">
                    <p:embed/>
                  </p:oleObj>
                </mc:Choice>
                <mc:Fallback>
                  <p:oleObj name="Graph" r:id="rId10" imgW="4165600" imgH="2908300" progId="Origin50.Graph">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l="5753" t="7892" r="13443" b="1070"/>
                        <a:stretch>
                          <a:fillRect/>
                        </a:stretch>
                      </p:blipFill>
                      <p:spPr bwMode="auto">
                        <a:xfrm>
                          <a:off x="3294112" y="1295053"/>
                          <a:ext cx="2476500"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4" name="文本框 27"/>
          <p:cNvSpPr txBox="1"/>
          <p:nvPr/>
        </p:nvSpPr>
        <p:spPr>
          <a:xfrm>
            <a:off x="-25474" y="189688"/>
            <a:ext cx="11377264"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车辆</a:t>
            </a:r>
            <a:r>
              <a:rPr lang="zh-CN" altLang="en-US" sz="2500" b="1" dirty="0" smtClean="0">
                <a:solidFill>
                  <a:srgbClr val="0053A3"/>
                </a:solidFill>
                <a:latin typeface="微软雅黑" panose="020B0503020204020204" pitchFamily="34" charset="-122"/>
                <a:ea typeface="微软雅黑" panose="020B0503020204020204" pitchFamily="34" charset="-122"/>
              </a:rPr>
              <a:t>动力学性能分析</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400" b="1" dirty="0">
                <a:solidFill>
                  <a:srgbClr val="0053A3"/>
                </a:solidFill>
                <a:latin typeface="微软雅黑" panose="020B0503020204020204" pitchFamily="34" charset="-122"/>
                <a:ea typeface="微软雅黑" panose="020B0503020204020204" pitchFamily="34" charset="-122"/>
              </a:rPr>
              <a:t>Vehicle dynamics performance analysis</a:t>
            </a:r>
          </a:p>
        </p:txBody>
      </p:sp>
    </p:spTree>
    <p:extLst>
      <p:ext uri="{BB962C8B-B14F-4D97-AF65-F5344CB8AC3E}">
        <p14:creationId xmlns:p14="http://schemas.microsoft.com/office/powerpoint/2010/main" val="1321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pSp>
        <p:nvGrpSpPr>
          <p:cNvPr id="18" name="组合 17"/>
          <p:cNvGrpSpPr/>
          <p:nvPr/>
        </p:nvGrpSpPr>
        <p:grpSpPr>
          <a:xfrm>
            <a:off x="1" y="1263246"/>
            <a:ext cx="11832188" cy="5796390"/>
            <a:chOff x="0" y="1260029"/>
            <a:chExt cx="8910736" cy="5781631"/>
          </a:xfrm>
        </p:grpSpPr>
        <p:sp>
          <p:nvSpPr>
            <p:cNvPr id="17" name="Rectangle 6"/>
            <p:cNvSpPr>
              <a:spLocks noChangeArrowheads="1"/>
            </p:cNvSpPr>
            <p:nvPr/>
          </p:nvSpPr>
          <p:spPr bwMode="auto">
            <a:xfrm>
              <a:off x="4453117" y="2284904"/>
              <a:ext cx="274278"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19" name="Rectangle 8"/>
            <p:cNvSpPr>
              <a:spLocks noChangeArrowheads="1"/>
            </p:cNvSpPr>
            <p:nvPr/>
          </p:nvSpPr>
          <p:spPr bwMode="auto">
            <a:xfrm>
              <a:off x="4419315" y="6704504"/>
              <a:ext cx="341882"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4159440390"/>
                </p:ext>
              </p:extLst>
            </p:nvPr>
          </p:nvGraphicFramePr>
          <p:xfrm>
            <a:off x="485800" y="1332037"/>
            <a:ext cx="2544763" cy="1981200"/>
          </p:xfrm>
          <a:graphic>
            <a:graphicData uri="http://schemas.openxmlformats.org/presentationml/2006/ole">
              <mc:AlternateContent xmlns:mc="http://schemas.openxmlformats.org/markup-compatibility/2006">
                <mc:Choice xmlns:v="urn:schemas-microsoft-com:vml" Requires="v">
                  <p:oleObj spid="_x0000_s230506" name="Graph" r:id="rId4" imgW="4165600" imgH="2908300" progId="Origin50.Graph">
                    <p:embed/>
                  </p:oleObj>
                </mc:Choice>
                <mc:Fallback>
                  <p:oleObj name="Graph" r:id="rId4" imgW="4165600" imgH="2908300" progId="Origin50.Grap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4236" t="7581" r="13240" b="1048"/>
                        <a:stretch>
                          <a:fillRect/>
                        </a:stretch>
                      </p:blipFill>
                      <p:spPr bwMode="auto">
                        <a:xfrm>
                          <a:off x="485800" y="1332037"/>
                          <a:ext cx="2544763"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697292125"/>
                </p:ext>
              </p:extLst>
            </p:nvPr>
          </p:nvGraphicFramePr>
          <p:xfrm>
            <a:off x="3582144" y="1260029"/>
            <a:ext cx="2560638" cy="2011363"/>
          </p:xfrm>
          <a:graphic>
            <a:graphicData uri="http://schemas.openxmlformats.org/presentationml/2006/ole">
              <mc:AlternateContent xmlns:mc="http://schemas.openxmlformats.org/markup-compatibility/2006">
                <mc:Choice xmlns:v="urn:schemas-microsoft-com:vml" Requires="v">
                  <p:oleObj spid="_x0000_s230507" name="Graph" r:id="rId6" imgW="4165600" imgH="2908300" progId="Origin50.Graph">
                    <p:embed/>
                  </p:oleObj>
                </mc:Choice>
                <mc:Fallback>
                  <p:oleObj name="Graph" r:id="rId6" imgW="4165600" imgH="2908300" progId="Origin50.Grap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8926" t="9912" r="13301" b="1680"/>
                        <a:stretch>
                          <a:fillRect/>
                        </a:stretch>
                      </p:blipFill>
                      <p:spPr bwMode="auto">
                        <a:xfrm>
                          <a:off x="3582144" y="1260029"/>
                          <a:ext cx="2560638" cy="2011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930384166"/>
                </p:ext>
              </p:extLst>
            </p:nvPr>
          </p:nvGraphicFramePr>
          <p:xfrm>
            <a:off x="485800" y="3745285"/>
            <a:ext cx="2620963" cy="1981200"/>
          </p:xfrm>
          <a:graphic>
            <a:graphicData uri="http://schemas.openxmlformats.org/presentationml/2006/ole">
              <mc:AlternateContent xmlns:mc="http://schemas.openxmlformats.org/markup-compatibility/2006">
                <mc:Choice xmlns:v="urn:schemas-microsoft-com:vml" Requires="v">
                  <p:oleObj spid="_x0000_s230508" name="Graph" r:id="rId8" imgW="4165600" imgH="2908300" progId="Origin50.Graph">
                    <p:embed/>
                  </p:oleObj>
                </mc:Choice>
                <mc:Fallback>
                  <p:oleObj name="Graph" r:id="rId8" imgW="4165600" imgH="2908300" progId="Origin50.Graph">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l="4207" t="7581" r="13246" b="2022"/>
                        <a:stretch>
                          <a:fillRect/>
                        </a:stretch>
                      </p:blipFill>
                      <p:spPr bwMode="auto">
                        <a:xfrm>
                          <a:off x="485800" y="3745285"/>
                          <a:ext cx="2620963"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156575413"/>
                </p:ext>
              </p:extLst>
            </p:nvPr>
          </p:nvGraphicFramePr>
          <p:xfrm>
            <a:off x="3510136" y="3708301"/>
            <a:ext cx="2590800" cy="1981200"/>
          </p:xfrm>
          <a:graphic>
            <a:graphicData uri="http://schemas.openxmlformats.org/presentationml/2006/ole">
              <mc:AlternateContent xmlns:mc="http://schemas.openxmlformats.org/markup-compatibility/2006">
                <mc:Choice xmlns:v="urn:schemas-microsoft-com:vml" Requires="v">
                  <p:oleObj spid="_x0000_s230509" name="Graph" r:id="rId10" imgW="4165600" imgH="2908300" progId="Origin50.Graph">
                    <p:embed/>
                  </p:oleObj>
                </mc:Choice>
                <mc:Fallback>
                  <p:oleObj name="Graph" r:id="rId10" imgW="4165600" imgH="2908300" progId="Origin50.Graph">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l="5324" t="7581" r="13472" b="2339"/>
                        <a:stretch>
                          <a:fillRect/>
                        </a:stretch>
                      </p:blipFill>
                      <p:spPr bwMode="auto">
                        <a:xfrm>
                          <a:off x="3510136" y="3708301"/>
                          <a:ext cx="2590800"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6"/>
            <p:cNvSpPr>
              <a:spLocks noChangeArrowheads="1"/>
            </p:cNvSpPr>
            <p:nvPr/>
          </p:nvSpPr>
          <p:spPr bwMode="auto">
            <a:xfrm>
              <a:off x="4436216" y="2284904"/>
              <a:ext cx="308080"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5" name="Rectangle 8"/>
            <p:cNvSpPr>
              <a:spLocks noChangeArrowheads="1"/>
            </p:cNvSpPr>
            <p:nvPr/>
          </p:nvSpPr>
          <p:spPr bwMode="auto">
            <a:xfrm>
              <a:off x="0" y="6734667"/>
              <a:ext cx="240476"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4" name="矩形 3"/>
            <p:cNvSpPr/>
            <p:nvPr/>
          </p:nvSpPr>
          <p:spPr>
            <a:xfrm>
              <a:off x="3551267" y="5733325"/>
              <a:ext cx="1676573" cy="383741"/>
            </a:xfrm>
            <a:prstGeom prst="rect">
              <a:avLst/>
            </a:prstGeom>
          </p:spPr>
          <p:txBody>
            <a:bodyPr wrap="none">
              <a:spAutoFit/>
            </a:bodyPr>
            <a:lstStyle/>
            <a:p>
              <a:pPr indent="815348" fontAlgn="base">
                <a:spcBef>
                  <a:spcPct val="0"/>
                </a:spcBef>
                <a:spcAft>
                  <a:spcPct val="0"/>
                </a:spcAft>
              </a:pPr>
              <a:r>
                <a:rPr lang="zh-CN" altLang="en-US" dirty="0">
                  <a:latin typeface="微软雅黑" pitchFamily="34" charset="-122"/>
                  <a:ea typeface="微软雅黑" pitchFamily="34" charset="-122"/>
                  <a:cs typeface="Times New Roman" pitchFamily="18" charset="0"/>
                </a:rPr>
                <a:t>轮重减载率</a:t>
              </a:r>
              <a:endParaRPr lang="zh-CN" altLang="en-US" dirty="0">
                <a:latin typeface="微软雅黑" pitchFamily="34" charset="-122"/>
                <a:ea typeface="微软雅黑" pitchFamily="34" charset="-122"/>
                <a:cs typeface="宋体" pitchFamily="2" charset="-122"/>
              </a:endParaRPr>
            </a:p>
          </p:txBody>
        </p:sp>
        <p:sp>
          <p:nvSpPr>
            <p:cNvPr id="5" name="矩形 4"/>
            <p:cNvSpPr/>
            <p:nvPr/>
          </p:nvSpPr>
          <p:spPr>
            <a:xfrm>
              <a:off x="1349896" y="5733325"/>
              <a:ext cx="927379" cy="383741"/>
            </a:xfrm>
            <a:prstGeom prst="rect">
              <a:avLst/>
            </a:prstGeom>
          </p:spPr>
          <p:txBody>
            <a:bodyPr wrap="none">
              <a:spAutoFit/>
            </a:bodyPr>
            <a:lstStyle/>
            <a:p>
              <a:r>
                <a:rPr lang="zh-CN" altLang="en-US" dirty="0">
                  <a:latin typeface="微软雅黑" pitchFamily="34" charset="-122"/>
                  <a:ea typeface="微软雅黑" pitchFamily="34" charset="-122"/>
                  <a:cs typeface="Times New Roman" pitchFamily="18" charset="0"/>
                </a:rPr>
                <a:t>脱轨系数 </a:t>
              </a:r>
              <a:endParaRPr lang="zh-CN" altLang="en-US" dirty="0">
                <a:latin typeface="微软雅黑" pitchFamily="34" charset="-122"/>
                <a:ea typeface="微软雅黑" pitchFamily="34" charset="-122"/>
              </a:endParaRPr>
            </a:p>
          </p:txBody>
        </p:sp>
        <p:sp>
          <p:nvSpPr>
            <p:cNvPr id="6" name="矩形 5"/>
            <p:cNvSpPr/>
            <p:nvPr/>
          </p:nvSpPr>
          <p:spPr>
            <a:xfrm>
              <a:off x="1230522" y="3276253"/>
              <a:ext cx="1110875" cy="383741"/>
            </a:xfrm>
            <a:prstGeom prst="rect">
              <a:avLst/>
            </a:prstGeom>
          </p:spPr>
          <p:txBody>
            <a:bodyPr wrap="none">
              <a:spAutoFit/>
            </a:bodyPr>
            <a:lstStyle/>
            <a:p>
              <a:r>
                <a:rPr lang="zh-CN" altLang="en-US" dirty="0">
                  <a:latin typeface="微软雅黑" pitchFamily="34" charset="-122"/>
                  <a:ea typeface="微软雅黑" pitchFamily="34" charset="-122"/>
                  <a:cs typeface="Times New Roman" pitchFamily="18" charset="0"/>
                </a:rPr>
                <a:t>轮轨横向力 </a:t>
              </a:r>
              <a:endParaRPr lang="zh-CN" altLang="en-US" dirty="0">
                <a:latin typeface="微软雅黑" pitchFamily="34" charset="-122"/>
                <a:ea typeface="微软雅黑" pitchFamily="34" charset="-122"/>
              </a:endParaRPr>
            </a:p>
          </p:txBody>
        </p:sp>
        <p:sp>
          <p:nvSpPr>
            <p:cNvPr id="7" name="矩形 6"/>
            <p:cNvSpPr/>
            <p:nvPr/>
          </p:nvSpPr>
          <p:spPr>
            <a:xfrm>
              <a:off x="3573455" y="3276253"/>
              <a:ext cx="1785222" cy="383741"/>
            </a:xfrm>
            <a:prstGeom prst="rect">
              <a:avLst/>
            </a:prstGeom>
          </p:spPr>
          <p:txBody>
            <a:bodyPr wrap="none">
              <a:spAutoFit/>
            </a:bodyPr>
            <a:lstStyle/>
            <a:p>
              <a:pPr indent="815348" fontAlgn="base">
                <a:spcBef>
                  <a:spcPct val="0"/>
                </a:spcBef>
                <a:spcAft>
                  <a:spcPct val="0"/>
                </a:spcAft>
              </a:pPr>
              <a:r>
                <a:rPr lang="zh-CN" altLang="en-US" dirty="0">
                  <a:latin typeface="微软雅黑" pitchFamily="34" charset="-122"/>
                  <a:ea typeface="微软雅黑" pitchFamily="34" charset="-122"/>
                  <a:cs typeface="Times New Roman" pitchFamily="18" charset="0"/>
                </a:rPr>
                <a:t>轮轴横向力  </a:t>
              </a:r>
              <a:endParaRPr lang="zh-CN" altLang="en-US" dirty="0">
                <a:latin typeface="微软雅黑" pitchFamily="34" charset="-122"/>
                <a:ea typeface="微软雅黑" pitchFamily="34" charset="-122"/>
                <a:cs typeface="宋体" pitchFamily="2" charset="-122"/>
              </a:endParaRPr>
            </a:p>
          </p:txBody>
        </p:sp>
        <p:sp>
          <p:nvSpPr>
            <p:cNvPr id="22" name="文本框 16"/>
            <p:cNvSpPr txBox="1"/>
            <p:nvPr/>
          </p:nvSpPr>
          <p:spPr>
            <a:xfrm>
              <a:off x="6318448" y="1552704"/>
              <a:ext cx="2592288" cy="4175103"/>
            </a:xfrm>
            <a:prstGeom prst="rect">
              <a:avLst/>
            </a:prstGeom>
            <a:noFill/>
            <a:ln w="25400">
              <a:solidFill>
                <a:srgbClr val="0070C0"/>
              </a:solidFill>
            </a:ln>
          </p:spPr>
          <p:txBody>
            <a:bodyPr wrap="square" rtlCol="0">
              <a:spAutoFit/>
            </a:bodyPr>
            <a:lstStyle/>
            <a:p>
              <a:pPr marL="339728" indent="-339728" algn="just">
                <a:buFont typeface="Wingdings" pitchFamily="2" charset="2"/>
                <a:buChar char="Ø"/>
              </a:pPr>
              <a:r>
                <a:rPr lang="zh-CN" altLang="zh-CN" dirty="0">
                  <a:latin typeface="微软雅黑" pitchFamily="34" charset="-122"/>
                  <a:ea typeface="微软雅黑" pitchFamily="34" charset="-122"/>
                </a:rPr>
                <a:t>随着车速的增大轮轨横向力的降低比率逐渐增大，最高约为</a:t>
              </a:r>
              <a:r>
                <a:rPr lang="en-US" altLang="zh-CN" dirty="0">
                  <a:latin typeface="微软雅黑" pitchFamily="34" charset="-122"/>
                  <a:ea typeface="微软雅黑" pitchFamily="34" charset="-122"/>
                </a:rPr>
                <a:t>9.6%</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39728" indent="-339728" algn="just">
                <a:buFont typeface="Wingdings" pitchFamily="2" charset="2"/>
                <a:buChar char="Ø"/>
              </a:pPr>
              <a:r>
                <a:rPr lang="zh-CN" altLang="zh-CN" dirty="0">
                  <a:latin typeface="微软雅黑" pitchFamily="34" charset="-122"/>
                  <a:ea typeface="微软雅黑" pitchFamily="34" charset="-122"/>
                </a:rPr>
                <a:t>轮轴横向力的降低比率也逐渐增大，最高降低比率约为</a:t>
              </a:r>
              <a:r>
                <a:rPr lang="en-US" altLang="zh-CN" dirty="0">
                  <a:latin typeface="微软雅黑" pitchFamily="34" charset="-122"/>
                  <a:ea typeface="微软雅黑" pitchFamily="34" charset="-122"/>
                </a:rPr>
                <a:t>25%</a:t>
              </a:r>
              <a:r>
                <a:rPr lang="zh-CN"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39728" indent="-339728" algn="just">
                <a:buFont typeface="Wingdings" pitchFamily="2" charset="2"/>
                <a:buChar char="Ø"/>
              </a:pPr>
              <a:r>
                <a:rPr lang="zh-CN" altLang="zh-CN" dirty="0">
                  <a:latin typeface="微软雅黑" pitchFamily="34" charset="-122"/>
                  <a:ea typeface="微软雅黑" pitchFamily="34" charset="-122"/>
                </a:rPr>
                <a:t>在车速较低时采用弹性车轮的脱轨系数要大于采用刚性车轮的，随着车速的增大采用弹性车轮的脱轨系数降低</a:t>
              </a:r>
              <a:r>
                <a:rPr lang="zh-CN" altLang="en-US"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339728" indent="-339728" algn="just">
                <a:buFont typeface="Wingdings" pitchFamily="2" charset="2"/>
                <a:buChar char="Ø"/>
              </a:pPr>
              <a:r>
                <a:rPr lang="zh-CN" altLang="zh-CN" dirty="0">
                  <a:latin typeface="微软雅黑" pitchFamily="34" charset="-122"/>
                  <a:ea typeface="微软雅黑" pitchFamily="34" charset="-122"/>
                </a:rPr>
                <a:t>当车速度达到</a:t>
              </a:r>
              <a:r>
                <a:rPr lang="en-US" altLang="zh-CN" dirty="0">
                  <a:latin typeface="微软雅黑" pitchFamily="34" charset="-122"/>
                  <a:ea typeface="微软雅黑" pitchFamily="34" charset="-122"/>
                </a:rPr>
                <a:t>45 km/h</a:t>
              </a:r>
              <a:r>
                <a:rPr lang="zh-CN" altLang="zh-CN" dirty="0">
                  <a:latin typeface="微软雅黑" pitchFamily="34" charset="-122"/>
                  <a:ea typeface="微软雅黑" pitchFamily="34" charset="-122"/>
                </a:rPr>
                <a:t>时采用弹性车轮相对于刚性车轮脱轨系数降低比率达到约</a:t>
              </a:r>
              <a:r>
                <a:rPr lang="en-US" altLang="zh-CN" dirty="0">
                  <a:latin typeface="微软雅黑" pitchFamily="34" charset="-122"/>
                  <a:ea typeface="微软雅黑" pitchFamily="34" charset="-122"/>
                </a:rPr>
                <a:t>7.5%</a:t>
              </a:r>
              <a:r>
                <a:rPr lang="zh-CN" altLang="en-US" dirty="0">
                  <a:latin typeface="微软雅黑" pitchFamily="34" charset="-122"/>
                  <a:ea typeface="微软雅黑" pitchFamily="34" charset="-122"/>
                </a:rPr>
                <a:t>。</a:t>
              </a:r>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grpSp>
      <p:sp>
        <p:nvSpPr>
          <p:cNvPr id="24" name="文本框 27"/>
          <p:cNvSpPr txBox="1"/>
          <p:nvPr/>
        </p:nvSpPr>
        <p:spPr>
          <a:xfrm>
            <a:off x="-25474" y="189688"/>
            <a:ext cx="10513168"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chemeClr val="bg1"/>
                </a:solidFill>
                <a:latin typeface="微软雅黑" panose="020B0503020204020204" pitchFamily="34" charset="-122"/>
                <a:ea typeface="微软雅黑" panose="020B0503020204020204" pitchFamily="34" charset="-122"/>
              </a:rPr>
              <a:t>.2</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a:solidFill>
                  <a:srgbClr val="0053A3"/>
                </a:solidFill>
                <a:latin typeface="微软雅黑" panose="020B0503020204020204" pitchFamily="34" charset="-122"/>
                <a:ea typeface="微软雅黑" panose="020B0503020204020204" pitchFamily="34" charset="-122"/>
              </a:rPr>
              <a:t>车辆</a:t>
            </a:r>
            <a:r>
              <a:rPr lang="zh-CN" altLang="en-US" sz="2500" b="1" dirty="0" smtClean="0">
                <a:solidFill>
                  <a:srgbClr val="0053A3"/>
                </a:solidFill>
                <a:latin typeface="微软雅黑" panose="020B0503020204020204" pitchFamily="34" charset="-122"/>
                <a:ea typeface="微软雅黑" panose="020B0503020204020204" pitchFamily="34" charset="-122"/>
              </a:rPr>
              <a:t>动力学性能分析</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400" b="1" dirty="0">
                <a:solidFill>
                  <a:srgbClr val="0053A3"/>
                </a:solidFill>
                <a:latin typeface="微软雅黑" panose="020B0503020204020204" pitchFamily="34" charset="-122"/>
                <a:ea typeface="微软雅黑" panose="020B0503020204020204" pitchFamily="34" charset="-122"/>
              </a:rPr>
              <a:t>Vehicle dynamics performance analysis</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751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对角圆角矩形 8"/>
          <p:cNvSpPr/>
          <p:nvPr/>
        </p:nvSpPr>
        <p:spPr>
          <a:xfrm>
            <a:off x="5130" y="2205042"/>
            <a:ext cx="12202411" cy="1201737"/>
          </a:xfrm>
          <a:prstGeom prst="round2DiagRect">
            <a:avLst>
              <a:gd name="adj1" fmla="val 50000"/>
              <a:gd name="adj2" fmla="val 0"/>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a:spLocks noChangeArrowheads="1"/>
          </p:cNvSpPr>
          <p:nvPr/>
        </p:nvSpPr>
        <p:spPr bwMode="auto">
          <a:xfrm>
            <a:off x="4149066" y="2348880"/>
            <a:ext cx="8498868" cy="990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3000"/>
              </a:lnSpc>
            </a:pPr>
            <a:r>
              <a:rPr lang="zh-CN" altLang="en-US" sz="2800" b="1" dirty="0">
                <a:solidFill>
                  <a:srgbClr val="FFFF00"/>
                </a:solidFill>
                <a:latin typeface="微软雅黑" panose="020B0503020204020204" pitchFamily="34" charset="-122"/>
                <a:ea typeface="微软雅黑" panose="020B0503020204020204" pitchFamily="34" charset="-122"/>
              </a:rPr>
              <a:t>弹性车轮纵向振动分析</a:t>
            </a:r>
          </a:p>
          <a:p>
            <a:pPr>
              <a:lnSpc>
                <a:spcPts val="4000"/>
              </a:lnSpc>
            </a:pPr>
            <a:r>
              <a:rPr lang="en-US" altLang="zh-CN" sz="2400" b="1" dirty="0">
                <a:solidFill>
                  <a:srgbClr val="92D050"/>
                </a:solidFill>
                <a:latin typeface="微软雅黑" panose="020B0503020204020204" pitchFamily="34" charset="-122"/>
                <a:ea typeface="微软雅黑" panose="020B0503020204020204" pitchFamily="34" charset="-122"/>
              </a:rPr>
              <a:t>Study on Longitudinal Vibration of Resilient wheel </a:t>
            </a:r>
          </a:p>
        </p:txBody>
      </p:sp>
      <p:sp>
        <p:nvSpPr>
          <p:cNvPr id="12" name="TextBox 11"/>
          <p:cNvSpPr txBox="1"/>
          <p:nvPr/>
        </p:nvSpPr>
        <p:spPr>
          <a:xfrm>
            <a:off x="6887294" y="3649665"/>
            <a:ext cx="5075735" cy="1014124"/>
          </a:xfrm>
          <a:prstGeom prst="rect">
            <a:avLst/>
          </a:prstGeom>
          <a:noFill/>
        </p:spPr>
        <p:txBody>
          <a:bodyPr wrap="square">
            <a:spAutoFit/>
          </a:bodyPr>
          <a:lstStyle/>
          <a:p>
            <a:pPr algn="dist">
              <a:lnSpc>
                <a:spcPct val="115000"/>
              </a:lnSpc>
              <a:spcBef>
                <a:spcPct val="50000"/>
              </a:spcBef>
              <a:defRPr/>
            </a:pPr>
            <a:r>
              <a:rPr lang="zh-CN" altLang="en-US" sz="1800" kern="10" dirty="0">
                <a:solidFill>
                  <a:srgbClr val="014E86"/>
                </a:solidFill>
                <a:latin typeface="微软雅黑" pitchFamily="34" charset="-122"/>
                <a:ea typeface="微软雅黑" pitchFamily="34" charset="-122"/>
              </a:rPr>
              <a:t>压剪复合弹性车轮作用下轮轨动态特性研究</a:t>
            </a:r>
            <a:endParaRPr lang="en-US" altLang="zh-CN" sz="1800" kern="10" dirty="0">
              <a:solidFill>
                <a:srgbClr val="014E86"/>
              </a:solidFill>
              <a:latin typeface="微软雅黑" pitchFamily="34" charset="-122"/>
              <a:ea typeface="微软雅黑" pitchFamily="34" charset="-122"/>
            </a:endParaRPr>
          </a:p>
          <a:p>
            <a:pPr algn="ctr">
              <a:lnSpc>
                <a:spcPct val="115000"/>
              </a:lnSpc>
              <a:spcBef>
                <a:spcPct val="50000"/>
              </a:spcBef>
              <a:defRPr/>
            </a:pPr>
            <a:r>
              <a:rPr lang="en-US" altLang="zh-CN" sz="1400" kern="10" dirty="0">
                <a:solidFill>
                  <a:srgbClr val="014E86"/>
                </a:solidFill>
                <a:latin typeface="微软雅黑" pitchFamily="34" charset="-122"/>
                <a:ea typeface="微软雅黑" pitchFamily="34" charset="-122"/>
              </a:rPr>
              <a:t>Study on Wheel / Rail Dynamic Characteristics under Compression-shear Composite Resilient Wheel</a:t>
            </a:r>
          </a:p>
        </p:txBody>
      </p:sp>
      <p:pic>
        <p:nvPicPr>
          <p:cNvPr id="16389" name="图片 14" descr="图片1gg.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065" y="2266950"/>
            <a:ext cx="1782531"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130" y="3429000"/>
            <a:ext cx="12202411" cy="165100"/>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 name="组合 7"/>
          <p:cNvGrpSpPr>
            <a:grpSpLocks/>
          </p:cNvGrpSpPr>
          <p:nvPr/>
        </p:nvGrpSpPr>
        <p:grpSpPr bwMode="auto">
          <a:xfrm>
            <a:off x="-94221" y="1341442"/>
            <a:ext cx="3659934" cy="1425575"/>
            <a:chOff x="-87312" y="1978952"/>
            <a:chExt cx="4246016" cy="1654791"/>
          </a:xfrm>
        </p:grpSpPr>
        <p:sp>
          <p:nvSpPr>
            <p:cNvPr id="7" name="矩形 6"/>
            <p:cNvSpPr/>
            <p:nvPr/>
          </p:nvSpPr>
          <p:spPr>
            <a:xfrm>
              <a:off x="-87312" y="2734480"/>
              <a:ext cx="2935310" cy="143735"/>
            </a:xfrm>
            <a:prstGeom prst="rect">
              <a:avLst/>
            </a:prstGeom>
            <a:solidFill>
              <a:srgbClr val="014E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2503219" y="1978952"/>
              <a:ext cx="1655485" cy="1654791"/>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611865" y="2085832"/>
              <a:ext cx="1440033" cy="144103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b="1" dirty="0">
                  <a:latin typeface="微软雅黑" pitchFamily="34" charset="-122"/>
                  <a:ea typeface="微软雅黑" pitchFamily="34" charset="-122"/>
                </a:rPr>
                <a:t>3</a:t>
              </a:r>
              <a:endParaRPr lang="zh-CN" altLang="en-US" sz="6000" b="1" dirty="0">
                <a:latin typeface="微软雅黑" pitchFamily="34" charset="-122"/>
                <a:ea typeface="微软雅黑" pitchFamily="34" charset="-122"/>
              </a:endParaRPr>
            </a:p>
          </p:txBody>
        </p:sp>
      </p:grpSp>
      <p:sp>
        <p:nvSpPr>
          <p:cNvPr id="13" name="Text Box 4"/>
          <p:cNvSpPr txBox="1">
            <a:spLocks noChangeArrowheads="1"/>
          </p:cNvSpPr>
          <p:nvPr/>
        </p:nvSpPr>
        <p:spPr bwMode="auto">
          <a:xfrm>
            <a:off x="9803380" y="116632"/>
            <a:ext cx="2447681"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1400" b="1" dirty="0">
                <a:solidFill>
                  <a:schemeClr val="accent1"/>
                </a:solidFill>
                <a:latin typeface="Verdana" panose="020B0604030504040204" pitchFamily="34" charset="0"/>
                <a:ea typeface="宋体" panose="02010600030101010101" pitchFamily="2" charset="-122"/>
              </a:rPr>
              <a:t>www.creegc.com</a:t>
            </a:r>
          </a:p>
        </p:txBody>
      </p:sp>
    </p:spTree>
    <p:extLst>
      <p:ext uri="{BB962C8B-B14F-4D97-AF65-F5344CB8AC3E}">
        <p14:creationId xmlns:p14="http://schemas.microsoft.com/office/powerpoint/2010/main" val="16533320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对角圆角矩形 8"/>
          <p:cNvSpPr/>
          <p:nvPr/>
        </p:nvSpPr>
        <p:spPr>
          <a:xfrm>
            <a:off x="5130" y="2205042"/>
            <a:ext cx="12202411" cy="1201737"/>
          </a:xfrm>
          <a:prstGeom prst="round2DiagRect">
            <a:avLst>
              <a:gd name="adj1" fmla="val 50000"/>
              <a:gd name="adj2" fmla="val 0"/>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a:spLocks noChangeArrowheads="1"/>
          </p:cNvSpPr>
          <p:nvPr/>
        </p:nvSpPr>
        <p:spPr bwMode="auto">
          <a:xfrm>
            <a:off x="4149066" y="2348880"/>
            <a:ext cx="8498868" cy="990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3000"/>
              </a:lnSpc>
            </a:pPr>
            <a:r>
              <a:rPr lang="zh-CN" altLang="en-US" sz="2800" b="1" dirty="0">
                <a:solidFill>
                  <a:srgbClr val="FFFF00"/>
                </a:solidFill>
                <a:latin typeface="微软雅黑" panose="020B0503020204020204" pitchFamily="34" charset="-122"/>
                <a:ea typeface="微软雅黑" panose="020B0503020204020204" pitchFamily="34" charset="-122"/>
              </a:rPr>
              <a:t>弹性车轮国内外</a:t>
            </a:r>
            <a:r>
              <a:rPr lang="zh-CN" altLang="en-US" sz="2800" b="1" dirty="0" smtClean="0">
                <a:solidFill>
                  <a:srgbClr val="FFFF00"/>
                </a:solidFill>
                <a:latin typeface="微软雅黑" panose="020B0503020204020204" pitchFamily="34" charset="-122"/>
                <a:ea typeface="微软雅黑" panose="020B0503020204020204" pitchFamily="34" charset="-122"/>
              </a:rPr>
              <a:t>发展现状</a:t>
            </a:r>
            <a:endParaRPr lang="en-US" altLang="zh-CN" sz="2800" b="1" dirty="0">
              <a:solidFill>
                <a:srgbClr val="FFFF00"/>
              </a:solidFill>
              <a:latin typeface="微软雅黑" panose="020B0503020204020204" pitchFamily="34" charset="-122"/>
              <a:ea typeface="微软雅黑" panose="020B0503020204020204" pitchFamily="34" charset="-122"/>
            </a:endParaRPr>
          </a:p>
          <a:p>
            <a:pPr>
              <a:lnSpc>
                <a:spcPts val="4000"/>
              </a:lnSpc>
            </a:pPr>
            <a:r>
              <a:rPr lang="en-US" altLang="zh-CN" sz="2400" b="1" dirty="0">
                <a:solidFill>
                  <a:srgbClr val="92D050"/>
                </a:solidFill>
                <a:latin typeface="微软雅黑" panose="020B0503020204020204" pitchFamily="34" charset="-122"/>
                <a:ea typeface="微软雅黑" panose="020B0503020204020204" pitchFamily="34" charset="-122"/>
              </a:rPr>
              <a:t>Development </a:t>
            </a:r>
            <a:r>
              <a:rPr lang="en-US" altLang="zh-CN" sz="2400" b="1" dirty="0" smtClean="0">
                <a:solidFill>
                  <a:srgbClr val="92D050"/>
                </a:solidFill>
                <a:latin typeface="微软雅黑" panose="020B0503020204020204" pitchFamily="34" charset="-122"/>
                <a:ea typeface="微软雅黑" panose="020B0503020204020204" pitchFamily="34" charset="-122"/>
              </a:rPr>
              <a:t>of </a:t>
            </a:r>
            <a:r>
              <a:rPr lang="en-US" altLang="zh-CN" sz="2400" b="1" dirty="0">
                <a:solidFill>
                  <a:srgbClr val="92D050"/>
                </a:solidFill>
                <a:latin typeface="微软雅黑" panose="020B0503020204020204" pitchFamily="34" charset="-122"/>
                <a:ea typeface="微软雅黑" panose="020B0503020204020204" pitchFamily="34" charset="-122"/>
              </a:rPr>
              <a:t>resilient wheel</a:t>
            </a:r>
            <a:endParaRPr lang="zh-CN" altLang="en-US" sz="2400" b="1" dirty="0">
              <a:solidFill>
                <a:srgbClr val="92D050"/>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7391350" y="3649665"/>
            <a:ext cx="4571679" cy="1298817"/>
          </a:xfrm>
          <a:prstGeom prst="rect">
            <a:avLst/>
          </a:prstGeom>
          <a:noFill/>
        </p:spPr>
        <p:txBody>
          <a:bodyPr wrap="square">
            <a:spAutoFit/>
          </a:bodyPr>
          <a:lstStyle/>
          <a:p>
            <a:pPr algn="dist">
              <a:lnSpc>
                <a:spcPct val="115000"/>
              </a:lnSpc>
              <a:spcBef>
                <a:spcPct val="50000"/>
              </a:spcBef>
              <a:defRPr/>
            </a:pPr>
            <a:r>
              <a:rPr lang="zh-CN" altLang="en-US" sz="1600" kern="10" dirty="0">
                <a:solidFill>
                  <a:srgbClr val="014E86"/>
                </a:solidFill>
                <a:latin typeface="微软雅黑" pitchFamily="34" charset="-122"/>
                <a:ea typeface="微软雅黑" pitchFamily="34" charset="-122"/>
              </a:rPr>
              <a:t>压剪复合弹性车轮作用下轮轨动态特性</a:t>
            </a:r>
            <a:r>
              <a:rPr lang="zh-CN" altLang="en-US" sz="1600" kern="10" dirty="0" smtClean="0">
                <a:solidFill>
                  <a:srgbClr val="014E86"/>
                </a:solidFill>
                <a:latin typeface="微软雅黑" pitchFamily="34" charset="-122"/>
                <a:ea typeface="微软雅黑" pitchFamily="34" charset="-122"/>
              </a:rPr>
              <a:t>研究</a:t>
            </a:r>
            <a:endParaRPr lang="en-US" altLang="zh-CN" sz="1600" kern="10" dirty="0" smtClean="0">
              <a:solidFill>
                <a:srgbClr val="014E86"/>
              </a:solidFill>
              <a:latin typeface="微软雅黑" pitchFamily="34" charset="-122"/>
              <a:ea typeface="微软雅黑" pitchFamily="34" charset="-122"/>
            </a:endParaRPr>
          </a:p>
          <a:p>
            <a:pPr algn="ctr">
              <a:lnSpc>
                <a:spcPct val="115000"/>
              </a:lnSpc>
              <a:spcBef>
                <a:spcPct val="50000"/>
              </a:spcBef>
              <a:defRPr/>
            </a:pPr>
            <a:r>
              <a:rPr lang="en-US" altLang="zh-CN" sz="1200" kern="10" dirty="0">
                <a:solidFill>
                  <a:srgbClr val="014E86"/>
                </a:solidFill>
                <a:latin typeface="微软雅黑" pitchFamily="34" charset="-122"/>
                <a:ea typeface="微软雅黑" pitchFamily="34" charset="-122"/>
              </a:rPr>
              <a:t>Study on Wheel / Rail Dynamic Characteristics under Compression-shear Composite Resilient Wheel</a:t>
            </a:r>
          </a:p>
          <a:p>
            <a:pPr algn="dist">
              <a:lnSpc>
                <a:spcPct val="115000"/>
              </a:lnSpc>
              <a:spcBef>
                <a:spcPct val="50000"/>
              </a:spcBef>
              <a:defRPr/>
            </a:pPr>
            <a:endParaRPr lang="zh-CN" altLang="en-US" sz="1600" kern="10" dirty="0">
              <a:solidFill>
                <a:srgbClr val="014E86"/>
              </a:solidFill>
              <a:latin typeface="微软雅黑" pitchFamily="34" charset="-122"/>
              <a:ea typeface="微软雅黑" pitchFamily="34" charset="-122"/>
            </a:endParaRPr>
          </a:p>
        </p:txBody>
      </p:sp>
      <p:pic>
        <p:nvPicPr>
          <p:cNvPr id="16389" name="图片 14" descr="图片1gg.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065" y="2266950"/>
            <a:ext cx="1782531"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5130" y="3429000"/>
            <a:ext cx="12202411" cy="165100"/>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2" name="组合 7"/>
          <p:cNvGrpSpPr>
            <a:grpSpLocks/>
          </p:cNvGrpSpPr>
          <p:nvPr/>
        </p:nvGrpSpPr>
        <p:grpSpPr bwMode="auto">
          <a:xfrm>
            <a:off x="5127" y="1341442"/>
            <a:ext cx="3659934" cy="1425575"/>
            <a:chOff x="-87312" y="1978952"/>
            <a:chExt cx="4246016" cy="1654791"/>
          </a:xfrm>
        </p:grpSpPr>
        <p:sp>
          <p:nvSpPr>
            <p:cNvPr id="7" name="矩形 6"/>
            <p:cNvSpPr/>
            <p:nvPr/>
          </p:nvSpPr>
          <p:spPr>
            <a:xfrm>
              <a:off x="-87312" y="2734480"/>
              <a:ext cx="2935310" cy="143735"/>
            </a:xfrm>
            <a:prstGeom prst="rect">
              <a:avLst/>
            </a:prstGeom>
            <a:solidFill>
              <a:srgbClr val="014E8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2503219" y="1978952"/>
              <a:ext cx="1655485" cy="1654791"/>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p:nvSpPr>
          <p:spPr>
            <a:xfrm>
              <a:off x="2611865" y="2085832"/>
              <a:ext cx="1440033" cy="1441032"/>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6000" b="1" dirty="0">
                  <a:latin typeface="微软雅黑" pitchFamily="34" charset="-122"/>
                  <a:ea typeface="微软雅黑" pitchFamily="34" charset="-122"/>
                </a:rPr>
                <a:t>1</a:t>
              </a:r>
              <a:endParaRPr lang="zh-CN" altLang="en-US" sz="6000" b="1" dirty="0">
                <a:latin typeface="微软雅黑" pitchFamily="34" charset="-122"/>
                <a:ea typeface="微软雅黑" pitchFamily="34" charset="-122"/>
              </a:endParaRPr>
            </a:p>
          </p:txBody>
        </p:sp>
      </p:grpSp>
      <p:sp>
        <p:nvSpPr>
          <p:cNvPr id="13" name="Text Box 4"/>
          <p:cNvSpPr txBox="1">
            <a:spLocks noChangeArrowheads="1"/>
          </p:cNvSpPr>
          <p:nvPr/>
        </p:nvSpPr>
        <p:spPr bwMode="auto">
          <a:xfrm>
            <a:off x="9803380" y="116632"/>
            <a:ext cx="2447681"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sz="1400" b="1" dirty="0">
                <a:solidFill>
                  <a:schemeClr val="accent1"/>
                </a:solidFill>
                <a:latin typeface="Verdana" panose="020B0604030504040204" pitchFamily="34" charset="0"/>
                <a:ea typeface="宋体" panose="02010600030101010101" pitchFamily="2" charset="-122"/>
              </a:rPr>
              <a:t>www.creegc.com</a:t>
            </a:r>
          </a:p>
        </p:txBody>
      </p:sp>
    </p:spTree>
    <p:extLst>
      <p:ext uri="{BB962C8B-B14F-4D97-AF65-F5344CB8AC3E}">
        <p14:creationId xmlns:p14="http://schemas.microsoft.com/office/powerpoint/2010/main" val="10656636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052" y="-134508"/>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矩形 51"/>
          <p:cNvSpPr/>
          <p:nvPr/>
        </p:nvSpPr>
        <p:spPr bwMode="auto">
          <a:xfrm>
            <a:off x="2174935" y="1289470"/>
            <a:ext cx="8987938" cy="627361"/>
          </a:xfrm>
          <a:prstGeom prst="rect">
            <a:avLst/>
          </a:prstGeom>
          <a:solidFill>
            <a:schemeClr val="accent3">
              <a:lumMod val="40000"/>
              <a:lumOff val="60000"/>
            </a:schemeClr>
          </a:solidFill>
          <a:ln>
            <a:solidFill>
              <a:schemeClr val="tx1"/>
            </a:solidFill>
          </a:ln>
        </p:spPr>
        <p:txBody>
          <a:bodyPr vert="horz" wrap="square" lIns="108713" tIns="54357" rIns="108713" bIns="54357" numCol="1" rtlCol="0" anchor="t" anchorCtr="0" compatLnSpc="1">
            <a:prstTxWarp prst="textNoShape">
              <a:avLst/>
            </a:prstTxWarp>
          </a:bodyPr>
          <a:lstStyle/>
          <a:p>
            <a:pPr algn="just">
              <a:lnSpc>
                <a:spcPts val="2140"/>
              </a:lnSpc>
            </a:pPr>
            <a:r>
              <a:rPr lang="zh-CN" altLang="en-US" dirty="0">
                <a:solidFill>
                  <a:srgbClr val="FF0000"/>
                </a:solidFill>
                <a:latin typeface="微软雅黑" panose="020B0503020204020204" pitchFamily="34" charset="-122"/>
                <a:ea typeface="微软雅黑" panose="020B0503020204020204" pitchFamily="34" charset="-122"/>
              </a:rPr>
              <a:t>罗世辉</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rgbClr val="0070C0"/>
                </a:solidFill>
                <a:latin typeface="微软雅黑" panose="020B0503020204020204" pitchFamily="34" charset="-122"/>
                <a:ea typeface="微软雅黑" panose="020B0503020204020204" pitchFamily="34" charset="-122"/>
              </a:rPr>
              <a:t>提速内燃机车在某些特定的速度范围内或者在施加牵引扭矩时</a:t>
            </a:r>
            <a:r>
              <a:rPr lang="zh-CN" altLang="en-US" dirty="0" smtClean="0">
                <a:solidFill>
                  <a:srgbClr val="0070C0"/>
                </a:solidFill>
                <a:latin typeface="微软雅黑" panose="020B0503020204020204" pitchFamily="34" charset="-122"/>
                <a:ea typeface="微软雅黑" panose="020B0503020204020204" pitchFamily="34" charset="-122"/>
              </a:rPr>
              <a:t>由于</a:t>
            </a:r>
            <a:r>
              <a:rPr lang="zh-CN" altLang="en-US" dirty="0">
                <a:solidFill>
                  <a:srgbClr val="0070C0"/>
                </a:solidFill>
                <a:latin typeface="微软雅黑" panose="020B0503020204020204" pitchFamily="34" charset="-122"/>
                <a:ea typeface="微软雅黑" panose="020B0503020204020204" pitchFamily="34" charset="-122"/>
              </a:rPr>
              <a:t>纵向</a:t>
            </a:r>
            <a:r>
              <a:rPr lang="zh-CN" altLang="en-US" dirty="0" smtClean="0">
                <a:solidFill>
                  <a:srgbClr val="0070C0"/>
                </a:solidFill>
                <a:latin typeface="微软雅黑" panose="020B0503020204020204" pitchFamily="34" charset="-122"/>
                <a:ea typeface="微软雅黑" panose="020B0503020204020204" pitchFamily="34" charset="-122"/>
              </a:rPr>
              <a:t>黏</a:t>
            </a:r>
            <a:endParaRPr lang="en-US" altLang="zh-CN" dirty="0" smtClean="0">
              <a:solidFill>
                <a:srgbClr val="0070C0"/>
              </a:solidFill>
              <a:latin typeface="微软雅黑" panose="020B0503020204020204" pitchFamily="34" charset="-122"/>
              <a:ea typeface="微软雅黑" panose="020B0503020204020204" pitchFamily="34" charset="-122"/>
            </a:endParaRPr>
          </a:p>
          <a:p>
            <a:pPr algn="just">
              <a:lnSpc>
                <a:spcPts val="2140"/>
              </a:lnSpc>
            </a:pPr>
            <a:r>
              <a:rPr lang="en-US" altLang="zh-CN" dirty="0">
                <a:solidFill>
                  <a:srgbClr val="0070C0"/>
                </a:solidFill>
                <a:latin typeface="微软雅黑" panose="020B0503020204020204" pitchFamily="34" charset="-122"/>
                <a:ea typeface="微软雅黑" panose="020B0503020204020204" pitchFamily="34" charset="-122"/>
              </a:rPr>
              <a:t> </a:t>
            </a:r>
            <a:r>
              <a:rPr lang="en-US" altLang="zh-CN" dirty="0" smtClean="0">
                <a:solidFill>
                  <a:srgbClr val="0070C0"/>
                </a:solidFill>
                <a:latin typeface="微软雅黑" panose="020B0503020204020204" pitchFamily="34" charset="-122"/>
                <a:ea typeface="微软雅黑" panose="020B0503020204020204" pitchFamily="34" charset="-122"/>
              </a:rPr>
              <a:t>           </a:t>
            </a:r>
            <a:r>
              <a:rPr lang="zh-CN" altLang="en-US" dirty="0" smtClean="0">
                <a:solidFill>
                  <a:srgbClr val="0070C0"/>
                </a:solidFill>
                <a:latin typeface="微软雅黑" panose="020B0503020204020204" pitchFamily="34" charset="-122"/>
                <a:ea typeface="微软雅黑" panose="020B0503020204020204" pitchFamily="34" charset="-122"/>
              </a:rPr>
              <a:t>滑</a:t>
            </a:r>
            <a:r>
              <a:rPr lang="zh-CN" altLang="en-US" dirty="0">
                <a:solidFill>
                  <a:srgbClr val="0070C0"/>
                </a:solidFill>
                <a:latin typeface="微软雅黑" panose="020B0503020204020204" pitchFamily="34" charset="-122"/>
                <a:ea typeface="微软雅黑" panose="020B0503020204020204" pitchFamily="34" charset="-122"/>
              </a:rPr>
              <a:t>振动引起的车体强烈颤振现象。</a:t>
            </a:r>
          </a:p>
        </p:txBody>
      </p:sp>
      <p:sp>
        <p:nvSpPr>
          <p:cNvPr id="53" name="左大括号 52"/>
          <p:cNvSpPr/>
          <p:nvPr/>
        </p:nvSpPr>
        <p:spPr>
          <a:xfrm>
            <a:off x="1633076" y="1289470"/>
            <a:ext cx="573698" cy="2211538"/>
          </a:xfrm>
          <a:prstGeom prst="leftBrace">
            <a:avLst/>
          </a:prstGeom>
        </p:spPr>
        <p:style>
          <a:lnRef idx="1">
            <a:schemeClr val="accent1"/>
          </a:lnRef>
          <a:fillRef idx="0">
            <a:schemeClr val="accent1"/>
          </a:fillRef>
          <a:effectRef idx="0">
            <a:schemeClr val="accent1"/>
          </a:effectRef>
          <a:fontRef idx="minor">
            <a:schemeClr val="tx1"/>
          </a:fontRef>
        </p:style>
        <p:txBody>
          <a:bodyPr lIns="108713" tIns="54357" rIns="108713" bIns="54357" rtlCol="0" anchor="ctr"/>
          <a:lstStyle/>
          <a:p>
            <a:pPr algn="ctr"/>
            <a:endParaRPr lang="zh-CN" altLang="en-US"/>
          </a:p>
        </p:txBody>
      </p:sp>
      <p:sp>
        <p:nvSpPr>
          <p:cNvPr id="54" name="矩形 53"/>
          <p:cNvSpPr/>
          <p:nvPr/>
        </p:nvSpPr>
        <p:spPr bwMode="auto">
          <a:xfrm>
            <a:off x="109808" y="1556792"/>
            <a:ext cx="1664918" cy="1512168"/>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r>
              <a:rPr lang="zh-CN" altLang="en-US" sz="2000" dirty="0">
                <a:latin typeface="微软雅黑" pitchFamily="34" charset="-122"/>
                <a:ea typeface="微软雅黑" pitchFamily="34" charset="-122"/>
              </a:rPr>
              <a:t>刚性车轮纵向振动</a:t>
            </a:r>
            <a:r>
              <a:rPr lang="zh-CN" altLang="en-US" sz="2000" dirty="0" smtClean="0">
                <a:latin typeface="微软雅黑" pitchFamily="34" charset="-122"/>
                <a:ea typeface="微软雅黑" pitchFamily="34" charset="-122"/>
              </a:rPr>
              <a:t>问题</a:t>
            </a:r>
            <a:endParaRPr lang="en-US" altLang="zh-CN" sz="2000" dirty="0" smtClean="0">
              <a:latin typeface="微软雅黑" pitchFamily="34" charset="-122"/>
              <a:ea typeface="微软雅黑" pitchFamily="34" charset="-122"/>
            </a:endParaRPr>
          </a:p>
          <a:p>
            <a:pPr algn="ctr"/>
            <a:r>
              <a:rPr lang="en-US" altLang="zh-CN" sz="1800" dirty="0">
                <a:latin typeface="微软雅黑" pitchFamily="34" charset="-122"/>
                <a:ea typeface="微软雅黑" pitchFamily="34" charset="-122"/>
              </a:rPr>
              <a:t>longitudinal vibration of solid wheels</a:t>
            </a:r>
            <a:endParaRPr lang="zh-CN" altLang="en-US" sz="1800" dirty="0">
              <a:latin typeface="微软雅黑" pitchFamily="34" charset="-122"/>
              <a:ea typeface="微软雅黑" pitchFamily="34" charset="-122"/>
            </a:endParaRPr>
          </a:p>
        </p:txBody>
      </p:sp>
      <p:sp>
        <p:nvSpPr>
          <p:cNvPr id="56" name="矩形 55"/>
          <p:cNvSpPr/>
          <p:nvPr/>
        </p:nvSpPr>
        <p:spPr bwMode="auto">
          <a:xfrm>
            <a:off x="2174935" y="2057356"/>
            <a:ext cx="8987938" cy="651564"/>
          </a:xfrm>
          <a:prstGeom prst="rect">
            <a:avLst/>
          </a:prstGeom>
          <a:solidFill>
            <a:schemeClr val="accent3">
              <a:lumMod val="40000"/>
              <a:lumOff val="60000"/>
            </a:schemeClr>
          </a:solidFill>
          <a:ln>
            <a:solidFill>
              <a:schemeClr val="tx1"/>
            </a:solidFill>
          </a:ln>
        </p:spPr>
        <p:txBody>
          <a:bodyPr vert="horz" wrap="square" lIns="108713" tIns="54357" rIns="108713" bIns="54357" numCol="1" rtlCol="0" anchor="t" anchorCtr="0" compatLnSpc="1">
            <a:prstTxWarp prst="textNoShape">
              <a:avLst/>
            </a:prstTxWarp>
          </a:bodyPr>
          <a:lstStyle/>
          <a:p>
            <a:pPr algn="just"/>
            <a:r>
              <a:rPr lang="zh-CN" altLang="en-US" dirty="0">
                <a:solidFill>
                  <a:srgbClr val="FF0000"/>
                </a:solidFill>
                <a:latin typeface="微软雅黑" panose="020B0503020204020204" pitchFamily="34" charset="-122"/>
                <a:ea typeface="微软雅黑" panose="020B0503020204020204" pitchFamily="34" charset="-122"/>
              </a:rPr>
              <a:t>姚    远</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rgbClr val="0070C0"/>
                </a:solidFill>
                <a:latin typeface="微软雅黑" panose="020B0503020204020204" pitchFamily="34" charset="-122"/>
                <a:ea typeface="微软雅黑" panose="020B0503020204020204" pitchFamily="34" charset="-122"/>
              </a:rPr>
              <a:t>对机车在打滑工况时轮对的纵向振动稳定性进行研究，</a:t>
            </a:r>
            <a:r>
              <a:rPr lang="zh-CN" altLang="zh-CN" dirty="0">
                <a:solidFill>
                  <a:srgbClr val="0070C0"/>
                </a:solidFill>
                <a:latin typeface="微软雅黑" panose="020B0503020204020204" pitchFamily="34" charset="-122"/>
                <a:ea typeface="微软雅黑" panose="020B0503020204020204" pitchFamily="34" charset="-122"/>
              </a:rPr>
              <a:t>并对在轮</a:t>
            </a:r>
            <a:endParaRPr lang="en-US" altLang="zh-CN" dirty="0">
              <a:solidFill>
                <a:srgbClr val="0070C0"/>
              </a:solidFill>
              <a:latin typeface="微软雅黑" panose="020B0503020204020204" pitchFamily="34" charset="-122"/>
              <a:ea typeface="微软雅黑" panose="020B0503020204020204" pitchFamily="34" charset="-122"/>
            </a:endParaRPr>
          </a:p>
          <a:p>
            <a:pPr algn="just"/>
            <a:r>
              <a:rPr lang="en-US" altLang="zh-CN" dirty="0">
                <a:solidFill>
                  <a:srgbClr val="0070C0"/>
                </a:solidFill>
                <a:latin typeface="微软雅黑" panose="020B0503020204020204" pitchFamily="34" charset="-122"/>
                <a:ea typeface="微软雅黑" panose="020B0503020204020204" pitchFamily="34" charset="-122"/>
              </a:rPr>
              <a:t>             </a:t>
            </a:r>
            <a:r>
              <a:rPr lang="zh-CN" altLang="zh-CN" dirty="0">
                <a:solidFill>
                  <a:srgbClr val="0070C0"/>
                </a:solidFill>
                <a:latin typeface="微软雅黑" panose="020B0503020204020204" pitchFamily="34" charset="-122"/>
                <a:ea typeface="微软雅黑" panose="020B0503020204020204" pitchFamily="34" charset="-122"/>
              </a:rPr>
              <a:t>轨平均蠕滑率大于临界蠕滑率时轮对的纵向振动行为进行分析</a:t>
            </a:r>
            <a:r>
              <a:rPr lang="zh-CN" altLang="en-US" dirty="0">
                <a:solidFill>
                  <a:srgbClr val="0070C0"/>
                </a:solidFill>
                <a:latin typeface="微软雅黑" panose="020B0503020204020204" pitchFamily="34" charset="-122"/>
                <a:ea typeface="微软雅黑" panose="020B0503020204020204" pitchFamily="34" charset="-122"/>
              </a:rPr>
              <a:t>。</a:t>
            </a:r>
          </a:p>
        </p:txBody>
      </p:sp>
      <p:sp>
        <p:nvSpPr>
          <p:cNvPr id="57" name="矩形 56"/>
          <p:cNvSpPr/>
          <p:nvPr/>
        </p:nvSpPr>
        <p:spPr bwMode="auto">
          <a:xfrm>
            <a:off x="2174935" y="2869392"/>
            <a:ext cx="8987938" cy="631616"/>
          </a:xfrm>
          <a:prstGeom prst="rect">
            <a:avLst/>
          </a:prstGeom>
          <a:solidFill>
            <a:schemeClr val="accent3">
              <a:lumMod val="40000"/>
              <a:lumOff val="60000"/>
            </a:schemeClr>
          </a:solidFill>
          <a:ln>
            <a:solidFill>
              <a:schemeClr val="tx1"/>
            </a:solidFill>
          </a:ln>
        </p:spPr>
        <p:txBody>
          <a:bodyPr vert="horz" wrap="square" lIns="108713" tIns="54357" rIns="108713" bIns="54357" numCol="1" rtlCol="0" anchor="t" anchorCtr="0" compatLnSpc="1">
            <a:prstTxWarp prst="textNoShape">
              <a:avLst/>
            </a:prstTxWarp>
          </a:bodyPr>
          <a:lstStyle/>
          <a:p>
            <a:pPr algn="just"/>
            <a:r>
              <a:rPr lang="zh-CN" altLang="zh-CN" dirty="0">
                <a:solidFill>
                  <a:srgbClr val="FF0000"/>
                </a:solidFill>
                <a:latin typeface="微软雅黑" panose="020B0503020204020204" pitchFamily="34" charset="-122"/>
                <a:ea typeface="微软雅黑" panose="020B0503020204020204" pitchFamily="34" charset="-122"/>
              </a:rPr>
              <a:t>马卫华</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rgbClr val="0070C0"/>
                </a:solidFill>
                <a:latin typeface="微软雅黑" panose="020B0503020204020204" pitchFamily="34" charset="-122"/>
                <a:ea typeface="微软雅黑" panose="020B0503020204020204" pitchFamily="34" charset="-122"/>
              </a:rPr>
              <a:t>认为轮对纵向振动是一种纵向自激振动，与车辆的运行速度有关，</a:t>
            </a:r>
            <a:endParaRPr lang="en-US" altLang="zh-CN" dirty="0">
              <a:solidFill>
                <a:srgbClr val="0070C0"/>
              </a:solidFill>
              <a:latin typeface="微软雅黑" panose="020B0503020204020204" pitchFamily="34" charset="-122"/>
              <a:ea typeface="微软雅黑" panose="020B0503020204020204" pitchFamily="34" charset="-122"/>
            </a:endParaRPr>
          </a:p>
          <a:p>
            <a:pPr algn="just"/>
            <a:r>
              <a:rPr lang="en-US" altLang="zh-CN" dirty="0">
                <a:solidFill>
                  <a:srgbClr val="0070C0"/>
                </a:solidFill>
                <a:latin typeface="微软雅黑" panose="020B0503020204020204" pitchFamily="34" charset="-122"/>
                <a:ea typeface="微软雅黑" panose="020B0503020204020204" pitchFamily="34" charset="-122"/>
              </a:rPr>
              <a:t>            </a:t>
            </a:r>
            <a:r>
              <a:rPr lang="zh-CN" altLang="en-US" dirty="0">
                <a:solidFill>
                  <a:srgbClr val="0070C0"/>
                </a:solidFill>
                <a:latin typeface="微软雅黑" panose="020B0503020204020204" pitchFamily="34" charset="-122"/>
                <a:ea typeface="微软雅黑" panose="020B0503020204020204" pitchFamily="34" charset="-122"/>
              </a:rPr>
              <a:t>并提出了纵向共振速度的概念及共振速度简化预测公式。</a:t>
            </a:r>
          </a:p>
        </p:txBody>
      </p:sp>
      <p:grpSp>
        <p:nvGrpSpPr>
          <p:cNvPr id="13" name="组合 12"/>
          <p:cNvGrpSpPr/>
          <p:nvPr/>
        </p:nvGrpSpPr>
        <p:grpSpPr>
          <a:xfrm>
            <a:off x="931922" y="3560458"/>
            <a:ext cx="10517800" cy="2273842"/>
            <a:chOff x="701824" y="3348261"/>
            <a:chExt cx="7920880" cy="2268052"/>
          </a:xfrm>
        </p:grpSpPr>
        <p:sp>
          <p:nvSpPr>
            <p:cNvPr id="34" name="下箭头 33"/>
            <p:cNvSpPr/>
            <p:nvPr/>
          </p:nvSpPr>
          <p:spPr>
            <a:xfrm>
              <a:off x="3654152" y="3348261"/>
              <a:ext cx="2115108"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701824" y="4294507"/>
              <a:ext cx="1584176" cy="1224136"/>
              <a:chOff x="629816" y="4416457"/>
              <a:chExt cx="1584176" cy="1224136"/>
            </a:xfrm>
          </p:grpSpPr>
          <p:sp>
            <p:nvSpPr>
              <p:cNvPr id="41" name="椭圆 40"/>
              <p:cNvSpPr/>
              <p:nvPr/>
            </p:nvSpPr>
            <p:spPr>
              <a:xfrm>
                <a:off x="629816" y="4416457"/>
                <a:ext cx="1584176"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629816" y="4582696"/>
                <a:ext cx="1584176" cy="767482"/>
              </a:xfrm>
              <a:prstGeom prst="rect">
                <a:avLst/>
              </a:prstGeom>
            </p:spPr>
            <p:txBody>
              <a:bodyPr wrap="square">
                <a:spAutoFit/>
              </a:bodyPr>
              <a:lstStyle/>
              <a:p>
                <a:pPr algn="ctr"/>
                <a:r>
                  <a:rPr lang="zh-CN" altLang="en-US" sz="2400" dirty="0" smtClean="0">
                    <a:solidFill>
                      <a:srgbClr val="FF0000"/>
                    </a:solidFill>
                    <a:latin typeface="微软雅黑" pitchFamily="34" charset="-122"/>
                    <a:ea typeface="微软雅黑" pitchFamily="34" charset="-122"/>
                  </a:rPr>
                  <a:t>踏面剥离</a:t>
                </a:r>
                <a:endParaRPr lang="en-US" altLang="zh-CN" sz="2400" dirty="0" smtClean="0">
                  <a:solidFill>
                    <a:srgbClr val="FF0000"/>
                  </a:solidFill>
                  <a:latin typeface="微软雅黑" pitchFamily="34" charset="-122"/>
                  <a:ea typeface="微软雅黑" pitchFamily="34" charset="-122"/>
                </a:endParaRPr>
              </a:p>
              <a:p>
                <a:pPr algn="ctr"/>
                <a:r>
                  <a:rPr lang="en-US" altLang="zh-CN" sz="2000" dirty="0">
                    <a:solidFill>
                      <a:srgbClr val="FF0000"/>
                    </a:solidFill>
                    <a:latin typeface="微软雅黑" pitchFamily="34" charset="-122"/>
                    <a:ea typeface="微软雅黑" pitchFamily="34" charset="-122"/>
                  </a:rPr>
                  <a:t>Tread stripping</a:t>
                </a:r>
                <a:endParaRPr lang="zh-CN" altLang="en-US" sz="2000" dirty="0">
                  <a:solidFill>
                    <a:srgbClr val="FF0000"/>
                  </a:solidFill>
                  <a:latin typeface="微软雅黑" pitchFamily="34" charset="-122"/>
                  <a:ea typeface="微软雅黑" pitchFamily="34" charset="-122"/>
                </a:endParaRPr>
              </a:p>
            </p:txBody>
          </p:sp>
        </p:grpSp>
        <p:grpSp>
          <p:nvGrpSpPr>
            <p:cNvPr id="63" name="组合 62"/>
            <p:cNvGrpSpPr/>
            <p:nvPr/>
          </p:nvGrpSpPr>
          <p:grpSpPr>
            <a:xfrm>
              <a:off x="2790056" y="4306431"/>
              <a:ext cx="1584176" cy="1309882"/>
              <a:chOff x="629816" y="4406315"/>
              <a:chExt cx="1584176" cy="1309882"/>
            </a:xfrm>
          </p:grpSpPr>
          <p:sp>
            <p:nvSpPr>
              <p:cNvPr id="64" name="椭圆 63"/>
              <p:cNvSpPr/>
              <p:nvPr/>
            </p:nvSpPr>
            <p:spPr>
              <a:xfrm>
                <a:off x="629816" y="4406315"/>
                <a:ext cx="1584176"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629816" y="4580324"/>
                <a:ext cx="1584176" cy="1135873"/>
              </a:xfrm>
              <a:prstGeom prst="rect">
                <a:avLst/>
              </a:prstGeom>
            </p:spPr>
            <p:txBody>
              <a:bodyPr wrap="square">
                <a:spAutoFit/>
              </a:bodyPr>
              <a:lstStyle/>
              <a:p>
                <a:pPr algn="ctr"/>
                <a:r>
                  <a:rPr lang="zh-CN" altLang="en-US" sz="2400" dirty="0" smtClean="0">
                    <a:solidFill>
                      <a:srgbClr val="FF0000"/>
                    </a:solidFill>
                    <a:latin typeface="微软雅黑" pitchFamily="34" charset="-122"/>
                    <a:ea typeface="微软雅黑" pitchFamily="34" charset="-122"/>
                  </a:rPr>
                  <a:t>强烈颤振</a:t>
                </a:r>
                <a:endParaRPr lang="en-US" altLang="zh-CN" sz="2400" dirty="0" smtClean="0">
                  <a:solidFill>
                    <a:srgbClr val="FF0000"/>
                  </a:solidFill>
                  <a:latin typeface="微软雅黑" pitchFamily="34" charset="-122"/>
                  <a:ea typeface="微软雅黑" pitchFamily="34" charset="-122"/>
                </a:endParaRPr>
              </a:p>
              <a:p>
                <a:pPr algn="ctr"/>
                <a:r>
                  <a:rPr lang="en-US" altLang="zh-CN" sz="2000" dirty="0">
                    <a:solidFill>
                      <a:srgbClr val="FF0000"/>
                    </a:solidFill>
                    <a:latin typeface="微软雅黑" pitchFamily="34" charset="-122"/>
                    <a:ea typeface="微软雅黑" pitchFamily="34" charset="-122"/>
                  </a:rPr>
                  <a:t>Strong flutter</a:t>
                </a:r>
                <a:endParaRPr lang="en-US" altLang="zh-CN" sz="2000" dirty="0" smtClean="0">
                  <a:solidFill>
                    <a:srgbClr val="FF0000"/>
                  </a:solidFill>
                  <a:latin typeface="微软雅黑" pitchFamily="34" charset="-122"/>
                  <a:ea typeface="微软雅黑" pitchFamily="34" charset="-122"/>
                </a:endParaRPr>
              </a:p>
              <a:p>
                <a:pPr algn="ctr"/>
                <a:endParaRPr lang="zh-CN" altLang="en-US" sz="2400" dirty="0">
                  <a:solidFill>
                    <a:srgbClr val="FF0000"/>
                  </a:solidFill>
                  <a:latin typeface="微软雅黑" pitchFamily="34" charset="-122"/>
                  <a:ea typeface="微软雅黑" pitchFamily="34" charset="-122"/>
                </a:endParaRPr>
              </a:p>
            </p:txBody>
          </p:sp>
        </p:grpSp>
        <p:grpSp>
          <p:nvGrpSpPr>
            <p:cNvPr id="66" name="组合 65"/>
            <p:cNvGrpSpPr/>
            <p:nvPr/>
          </p:nvGrpSpPr>
          <p:grpSpPr>
            <a:xfrm>
              <a:off x="4950296" y="4306431"/>
              <a:ext cx="1584176" cy="1224136"/>
              <a:chOff x="629816" y="4406315"/>
              <a:chExt cx="1584176" cy="1224136"/>
            </a:xfrm>
          </p:grpSpPr>
          <p:sp>
            <p:nvSpPr>
              <p:cNvPr id="67" name="椭圆 66"/>
              <p:cNvSpPr/>
              <p:nvPr/>
            </p:nvSpPr>
            <p:spPr>
              <a:xfrm>
                <a:off x="629816" y="4406315"/>
                <a:ext cx="1584176"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8" name="矩形 67"/>
              <p:cNvSpPr/>
              <p:nvPr/>
            </p:nvSpPr>
            <p:spPr>
              <a:xfrm>
                <a:off x="629816" y="4580324"/>
                <a:ext cx="1584176" cy="767482"/>
              </a:xfrm>
              <a:prstGeom prst="rect">
                <a:avLst/>
              </a:prstGeom>
            </p:spPr>
            <p:txBody>
              <a:bodyPr wrap="square">
                <a:spAutoFit/>
              </a:bodyPr>
              <a:lstStyle/>
              <a:p>
                <a:pPr algn="ctr"/>
                <a:r>
                  <a:rPr lang="zh-CN" altLang="en-US" sz="2400" dirty="0" smtClean="0">
                    <a:solidFill>
                      <a:srgbClr val="FF0000"/>
                    </a:solidFill>
                    <a:latin typeface="微软雅黑" pitchFamily="34" charset="-122"/>
                    <a:ea typeface="微软雅黑" pitchFamily="34" charset="-122"/>
                  </a:rPr>
                  <a:t>轨道波磨</a:t>
                </a:r>
                <a:endParaRPr lang="en-US" altLang="zh-CN" sz="2400" dirty="0">
                  <a:solidFill>
                    <a:srgbClr val="FF0000"/>
                  </a:solidFill>
                  <a:latin typeface="微软雅黑" pitchFamily="34" charset="-122"/>
                  <a:ea typeface="微软雅黑" pitchFamily="34" charset="-122"/>
                </a:endParaRPr>
              </a:p>
              <a:p>
                <a:pPr algn="ctr"/>
                <a:r>
                  <a:rPr lang="en-US" altLang="zh-CN" sz="2000" dirty="0" smtClean="0">
                    <a:solidFill>
                      <a:srgbClr val="FF0000"/>
                    </a:solidFill>
                    <a:latin typeface="微软雅黑" pitchFamily="34" charset="-122"/>
                    <a:ea typeface="微软雅黑" pitchFamily="34" charset="-122"/>
                  </a:rPr>
                  <a:t>rail </a:t>
                </a:r>
                <a:r>
                  <a:rPr lang="en-US" altLang="zh-CN" sz="2000" dirty="0">
                    <a:solidFill>
                      <a:srgbClr val="FF0000"/>
                    </a:solidFill>
                    <a:latin typeface="微软雅黑" pitchFamily="34" charset="-122"/>
                    <a:ea typeface="微软雅黑" pitchFamily="34" charset="-122"/>
                  </a:rPr>
                  <a:t>corrugation</a:t>
                </a:r>
              </a:p>
            </p:txBody>
          </p:sp>
        </p:grpSp>
        <p:grpSp>
          <p:nvGrpSpPr>
            <p:cNvPr id="69" name="组合 68"/>
            <p:cNvGrpSpPr/>
            <p:nvPr/>
          </p:nvGrpSpPr>
          <p:grpSpPr>
            <a:xfrm>
              <a:off x="7038528" y="4304980"/>
              <a:ext cx="1584176" cy="1311333"/>
              <a:chOff x="629816" y="4404864"/>
              <a:chExt cx="1584176" cy="1311333"/>
            </a:xfrm>
          </p:grpSpPr>
          <p:sp>
            <p:nvSpPr>
              <p:cNvPr id="70" name="椭圆 69"/>
              <p:cNvSpPr/>
              <p:nvPr/>
            </p:nvSpPr>
            <p:spPr>
              <a:xfrm>
                <a:off x="629816" y="4404864"/>
                <a:ext cx="1584176"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29816" y="4580324"/>
                <a:ext cx="1584176" cy="1135873"/>
              </a:xfrm>
              <a:prstGeom prst="rect">
                <a:avLst/>
              </a:prstGeom>
            </p:spPr>
            <p:txBody>
              <a:bodyPr wrap="square">
                <a:spAutoFit/>
              </a:bodyPr>
              <a:lstStyle/>
              <a:p>
                <a:pPr algn="ctr"/>
                <a:r>
                  <a:rPr lang="zh-CN" altLang="en-US" sz="2400" dirty="0" smtClean="0">
                    <a:solidFill>
                      <a:srgbClr val="FF0000"/>
                    </a:solidFill>
                    <a:latin typeface="微软雅黑" pitchFamily="34" charset="-122"/>
                    <a:ea typeface="微软雅黑" pitchFamily="34" charset="-122"/>
                  </a:rPr>
                  <a:t>车轮多边形</a:t>
                </a:r>
                <a:endParaRPr lang="en-US" altLang="zh-CN" sz="2400" dirty="0" smtClean="0">
                  <a:solidFill>
                    <a:srgbClr val="FF0000"/>
                  </a:solidFill>
                  <a:latin typeface="微软雅黑" pitchFamily="34" charset="-122"/>
                  <a:ea typeface="微软雅黑" pitchFamily="34" charset="-122"/>
                </a:endParaRPr>
              </a:p>
              <a:p>
                <a:pPr algn="ctr"/>
                <a:r>
                  <a:rPr lang="en-US" altLang="zh-CN" sz="2400" dirty="0" smtClean="0">
                    <a:solidFill>
                      <a:srgbClr val="FF0000"/>
                    </a:solidFill>
                    <a:latin typeface="微软雅黑" pitchFamily="34" charset="-122"/>
                    <a:ea typeface="微软雅黑" pitchFamily="34" charset="-122"/>
                  </a:rPr>
                  <a:t> </a:t>
                </a:r>
                <a:r>
                  <a:rPr lang="en-US" altLang="zh-CN" sz="2000" dirty="0" smtClean="0">
                    <a:solidFill>
                      <a:srgbClr val="FF0000"/>
                    </a:solidFill>
                    <a:latin typeface="微软雅黑" pitchFamily="34" charset="-122"/>
                    <a:ea typeface="微软雅黑" pitchFamily="34" charset="-122"/>
                  </a:rPr>
                  <a:t>polygonal wheel</a:t>
                </a:r>
                <a:endParaRPr lang="zh-CN" altLang="en-US" sz="2000" dirty="0">
                  <a:solidFill>
                    <a:srgbClr val="FF0000"/>
                  </a:solidFill>
                  <a:latin typeface="微软雅黑" pitchFamily="34" charset="-122"/>
                  <a:ea typeface="微软雅黑" pitchFamily="34" charset="-122"/>
                </a:endParaRPr>
              </a:p>
            </p:txBody>
          </p:sp>
        </p:grpSp>
      </p:grpSp>
      <p:sp>
        <p:nvSpPr>
          <p:cNvPr id="58" name="文本框 27"/>
          <p:cNvSpPr txBox="1"/>
          <p:nvPr/>
        </p:nvSpPr>
        <p:spPr>
          <a:xfrm>
            <a:off x="-25475" y="189688"/>
            <a:ext cx="11188347"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3</a:t>
            </a:r>
            <a:r>
              <a:rPr lang="en-US" altLang="zh-CN" sz="2500" b="1" dirty="0" smtClean="0">
                <a:solidFill>
                  <a:schemeClr val="bg1"/>
                </a:solidFill>
                <a:latin typeface="微软雅黑" panose="020B0503020204020204" pitchFamily="34" charset="-122"/>
                <a:ea typeface="微软雅黑" panose="020B0503020204020204" pitchFamily="34" charset="-122"/>
              </a:rPr>
              <a:t>.1     </a:t>
            </a:r>
            <a:r>
              <a:rPr lang="zh-CN" altLang="en-US" sz="2500" b="1" dirty="0" smtClean="0">
                <a:solidFill>
                  <a:srgbClr val="0053A3"/>
                </a:solidFill>
                <a:latin typeface="微软雅黑" panose="020B0503020204020204" pitchFamily="34" charset="-122"/>
                <a:ea typeface="微软雅黑" panose="020B0503020204020204" pitchFamily="34" charset="-122"/>
              </a:rPr>
              <a:t>纵向振动研究背景</a:t>
            </a:r>
            <a:r>
              <a:rPr lang="en-US" altLang="zh-CN" sz="2500" b="1" dirty="0" smtClean="0">
                <a:solidFill>
                  <a:srgbClr val="0053A3"/>
                </a:solidFill>
                <a:latin typeface="微软雅黑" panose="020B0503020204020204" pitchFamily="34" charset="-122"/>
                <a:ea typeface="微软雅黑" panose="020B0503020204020204" pitchFamily="34" charset="-122"/>
              </a:rPr>
              <a:t>-</a:t>
            </a:r>
            <a:r>
              <a:rPr lang="en-US" altLang="zh-CN" sz="2000" b="1" dirty="0" smtClean="0">
                <a:solidFill>
                  <a:srgbClr val="0053A3"/>
                </a:solidFill>
                <a:latin typeface="微软雅黑" panose="020B0503020204020204" pitchFamily="34" charset="-122"/>
                <a:ea typeface="微软雅黑" panose="020B0503020204020204" pitchFamily="34" charset="-122"/>
              </a:rPr>
              <a:t>Longitudinal </a:t>
            </a:r>
            <a:r>
              <a:rPr lang="en-US" altLang="zh-CN" sz="2000" b="1" dirty="0">
                <a:solidFill>
                  <a:srgbClr val="0053A3"/>
                </a:solidFill>
                <a:latin typeface="微软雅黑" panose="020B0503020204020204" pitchFamily="34" charset="-122"/>
                <a:ea typeface="微软雅黑" panose="020B0503020204020204" pitchFamily="34" charset="-122"/>
              </a:rPr>
              <a:t>vibration research </a:t>
            </a:r>
            <a:r>
              <a:rPr lang="en-US" altLang="zh-CN" sz="2000" b="1" dirty="0" smtClean="0">
                <a:solidFill>
                  <a:srgbClr val="0053A3"/>
                </a:solidFill>
                <a:latin typeface="微软雅黑" panose="020B0503020204020204" pitchFamily="34" charset="-122"/>
                <a:ea typeface="微软雅黑" panose="020B0503020204020204" pitchFamily="34" charset="-122"/>
              </a:rPr>
              <a:t>background</a:t>
            </a:r>
            <a:endParaRPr lang="en-US" altLang="zh-CN" sz="20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4656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0-#ppt_w/2"/>
                                          </p:val>
                                        </p:tav>
                                        <p:tav tm="100000">
                                          <p:val>
                                            <p:strVal val="#ppt_x"/>
                                          </p:val>
                                        </p:tav>
                                      </p:tavLst>
                                    </p:anim>
                                    <p:anim calcmode="lin" valueType="num">
                                      <p:cBhvr additive="base">
                                        <p:cTn id="12" dur="500" fill="hold"/>
                                        <p:tgtEl>
                                          <p:spTgt spid="5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0-#ppt_w/2"/>
                                          </p:val>
                                        </p:tav>
                                        <p:tav tm="100000">
                                          <p:val>
                                            <p:strVal val="#ppt_x"/>
                                          </p:val>
                                        </p:tav>
                                      </p:tavLst>
                                    </p:anim>
                                    <p:anim calcmode="lin" valueType="num">
                                      <p:cBhvr additive="base">
                                        <p:cTn id="17" dur="500" fill="hold"/>
                                        <p:tgtEl>
                                          <p:spTgt spid="53"/>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ppt_x"/>
                                          </p:val>
                                        </p:tav>
                                        <p:tav tm="100000">
                                          <p:val>
                                            <p:strVal val="#ppt_x"/>
                                          </p:val>
                                        </p:tav>
                                      </p:tavLst>
                                    </p:anim>
                                    <p:anim calcmode="lin" valueType="num">
                                      <p:cBhvr additive="base">
                                        <p:cTn id="25" dur="500" fill="hold"/>
                                        <p:tgtEl>
                                          <p:spTgt spid="5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6" grpId="0" animBg="1"/>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1" name="Rectangle 14"/>
          <p:cNvSpPr>
            <a:spLocks noChangeArrowheads="1"/>
          </p:cNvSpPr>
          <p:nvPr/>
        </p:nvSpPr>
        <p:spPr bwMode="auto">
          <a:xfrm>
            <a:off x="5918106" y="2235861"/>
            <a:ext cx="354202"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3" name="矩形 12"/>
          <p:cNvSpPr/>
          <p:nvPr/>
        </p:nvSpPr>
        <p:spPr>
          <a:xfrm>
            <a:off x="202365" y="911861"/>
            <a:ext cx="4458596" cy="2325767"/>
          </a:xfrm>
          <a:prstGeom prst="rect">
            <a:avLst/>
          </a:prstGeom>
        </p:spPr>
        <p:txBody>
          <a:bodyPr wrap="square" lIns="108713" tIns="54357" rIns="108713" bIns="54357">
            <a:spAutoFit/>
          </a:bodyPr>
          <a:lstStyle/>
          <a:p>
            <a:pPr algn="just"/>
            <a:r>
              <a:rPr lang="en-US" altLang="zh-CN" sz="1600" dirty="0" smtClean="0">
                <a:latin typeface="微软雅黑" pitchFamily="34" charset="-122"/>
                <a:ea typeface="微软雅黑" pitchFamily="34" charset="-122"/>
              </a:rPr>
              <a:t> Due </a:t>
            </a:r>
            <a:r>
              <a:rPr lang="en-US" altLang="zh-CN" sz="1600" dirty="0">
                <a:latin typeface="微软雅黑" pitchFamily="34" charset="-122"/>
                <a:ea typeface="微软雅黑" pitchFamily="34" charset="-122"/>
              </a:rPr>
              <a:t>to the increase of the relative sliding speed between wheel and rail, the contact patch temperature increases, the creep rate increases, then the wheel/rail adhesion coefficient decreases. That is called the negative slope characteristic of the adhesion </a:t>
            </a:r>
            <a:r>
              <a:rPr lang="en-US" altLang="zh-CN" sz="1600" dirty="0" smtClean="0">
                <a:latin typeface="微软雅黑" pitchFamily="34" charset="-122"/>
                <a:ea typeface="微软雅黑" pitchFamily="34" charset="-122"/>
              </a:rPr>
              <a:t>curve. </a:t>
            </a:r>
            <a:r>
              <a:rPr lang="en-US" altLang="zh-CN" sz="1600" dirty="0">
                <a:latin typeface="微软雅黑" pitchFamily="34" charset="-122"/>
                <a:ea typeface="微软雅黑" pitchFamily="34" charset="-122"/>
              </a:rPr>
              <a:t>This characteristic can be evaluated properly by </a:t>
            </a:r>
            <a:r>
              <a:rPr lang="en-US" altLang="zh-CN" sz="1600" dirty="0" err="1">
                <a:latin typeface="微软雅黑" pitchFamily="34" charset="-122"/>
                <a:ea typeface="微软雅黑" pitchFamily="34" charset="-122"/>
              </a:rPr>
              <a:t>Polach</a:t>
            </a:r>
            <a:r>
              <a:rPr lang="en-US" altLang="zh-CN" sz="1600" dirty="0">
                <a:latin typeface="微软雅黑" pitchFamily="34" charset="-122"/>
                <a:ea typeface="微软雅黑" pitchFamily="34" charset="-122"/>
              </a:rPr>
              <a:t> wheel/rail contact theory. </a:t>
            </a:r>
            <a:endParaRPr lang="zh-CN" altLang="en-US" sz="1600" dirty="0">
              <a:latin typeface="微软雅黑" pitchFamily="34" charset="-122"/>
              <a:ea typeface="微软雅黑" pitchFamily="34" charset="-122"/>
            </a:endParaRPr>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pSp>
        <p:nvGrpSpPr>
          <p:cNvPr id="48" name="组合 47"/>
          <p:cNvGrpSpPr/>
          <p:nvPr/>
        </p:nvGrpSpPr>
        <p:grpSpPr>
          <a:xfrm>
            <a:off x="5334173" y="796306"/>
            <a:ext cx="6593632" cy="5291295"/>
            <a:chOff x="3828032" y="794278"/>
            <a:chExt cx="4965617" cy="5277823"/>
          </a:xfrm>
        </p:grpSpPr>
        <p:sp>
          <p:nvSpPr>
            <p:cNvPr id="14" name="矩形 13"/>
            <p:cNvSpPr/>
            <p:nvPr/>
          </p:nvSpPr>
          <p:spPr>
            <a:xfrm>
              <a:off x="3843300" y="1747119"/>
              <a:ext cx="3881277" cy="337692"/>
            </a:xfrm>
            <a:prstGeom prst="rect">
              <a:avLst/>
            </a:prstGeom>
          </p:spPr>
          <p:txBody>
            <a:bodyPr wrap="none">
              <a:spAutoFit/>
            </a:bodyPr>
            <a:lstStyle/>
            <a:p>
              <a:r>
                <a:rPr lang="en-US" altLang="zh-CN" sz="1600" dirty="0">
                  <a:latin typeface="微软雅黑" pitchFamily="34" charset="-122"/>
                  <a:ea typeface="微软雅黑" pitchFamily="34" charset="-122"/>
                </a:rPr>
                <a:t>The friction coefficient of different creep speeds is:</a:t>
              </a:r>
              <a:endParaRPr lang="zh-CN" altLang="zh-CN" sz="1600" dirty="0">
                <a:latin typeface="微软雅黑" pitchFamily="34" charset="-122"/>
                <a:ea typeface="微软雅黑" pitchFamily="34" charset="-122"/>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1981649026"/>
                </p:ext>
              </p:extLst>
            </p:nvPr>
          </p:nvGraphicFramePr>
          <p:xfrm>
            <a:off x="4590256" y="2127425"/>
            <a:ext cx="2566087" cy="446276"/>
          </p:xfrm>
          <a:graphic>
            <a:graphicData uri="http://schemas.openxmlformats.org/presentationml/2006/ole">
              <mc:AlternateContent xmlns:mc="http://schemas.openxmlformats.org/markup-compatibility/2006">
                <mc:Choice xmlns:v="urn:schemas-microsoft-com:vml" Requires="v">
                  <p:oleObj spid="_x0000_s231575" name="Equation" r:id="rId4" imgW="1752600" imgH="304800" progId="Equation.DSMT4">
                    <p:embed/>
                  </p:oleObj>
                </mc:Choice>
                <mc:Fallback>
                  <p:oleObj name="Equation" r:id="rId4" imgW="1752600" imgH="30480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0256" y="2127425"/>
                          <a:ext cx="2566087" cy="446276"/>
                        </a:xfrm>
                        <a:prstGeom prst="rect">
                          <a:avLst/>
                        </a:prstGeom>
                        <a:noFill/>
                      </p:spPr>
                    </p:pic>
                  </p:oleObj>
                </mc:Fallback>
              </mc:AlternateContent>
            </a:graphicData>
          </a:graphic>
        </p:graphicFrame>
        <p:sp>
          <p:nvSpPr>
            <p:cNvPr id="32" name="Rectangle 6"/>
            <p:cNvSpPr>
              <a:spLocks noChangeArrowheads="1"/>
            </p:cNvSpPr>
            <p:nvPr/>
          </p:nvSpPr>
          <p:spPr bwMode="auto">
            <a:xfrm>
              <a:off x="3828032" y="794278"/>
              <a:ext cx="4802968" cy="58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altLang="zh-CN" sz="1600" dirty="0">
                  <a:latin typeface="微软雅黑" pitchFamily="34" charset="-122"/>
                  <a:ea typeface="微软雅黑" pitchFamily="34" charset="-122"/>
                </a:rPr>
                <a:t>The tangential stress in the contact patch can be separately expressed as: </a:t>
              </a:r>
              <a:endParaRPr lang="zh-CN" altLang="en-US" sz="1600" dirty="0">
                <a:latin typeface="微软雅黑" pitchFamily="34" charset="-122"/>
                <a:ea typeface="微软雅黑" pitchFamily="34" charset="-122"/>
              </a:endParaRPr>
            </a:p>
          </p:txBody>
        </p:sp>
        <p:graphicFrame>
          <p:nvGraphicFramePr>
            <p:cNvPr id="33" name="对象 32"/>
            <p:cNvGraphicFramePr>
              <a:graphicFrameLocks noChangeAspect="1"/>
            </p:cNvGraphicFramePr>
            <p:nvPr>
              <p:extLst>
                <p:ext uri="{D42A27DB-BD31-4B8C-83A1-F6EECF244321}">
                  <p14:modId xmlns:p14="http://schemas.microsoft.com/office/powerpoint/2010/main" val="2216267299"/>
                </p:ext>
              </p:extLst>
            </p:nvPr>
          </p:nvGraphicFramePr>
          <p:xfrm>
            <a:off x="5465534" y="1479446"/>
            <a:ext cx="631304" cy="267673"/>
          </p:xfrm>
          <a:graphic>
            <a:graphicData uri="http://schemas.openxmlformats.org/presentationml/2006/ole">
              <mc:AlternateContent xmlns:mc="http://schemas.openxmlformats.org/markup-compatibility/2006">
                <mc:Choice xmlns:v="urn:schemas-microsoft-com:vml" Requires="v">
                  <p:oleObj spid="_x0000_s231576" name="Equation" r:id="rId6" imgW="393359" imgH="164957" progId="Equation.DSMT4">
                    <p:embed/>
                  </p:oleObj>
                </mc:Choice>
                <mc:Fallback>
                  <p:oleObj name="Equation" r:id="rId6" imgW="393359" imgH="164957"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65534" y="1479446"/>
                          <a:ext cx="631304" cy="267673"/>
                        </a:xfrm>
                        <a:prstGeom prst="rect">
                          <a:avLst/>
                        </a:prstGeom>
                        <a:noFill/>
                      </p:spPr>
                    </p:pic>
                  </p:oleObj>
                </mc:Fallback>
              </mc:AlternateContent>
            </a:graphicData>
          </a:graphic>
        </p:graphicFrame>
        <p:sp>
          <p:nvSpPr>
            <p:cNvPr id="35" name="Rectangle 9"/>
            <p:cNvSpPr>
              <a:spLocks noChangeArrowheads="1"/>
            </p:cNvSpPr>
            <p:nvPr/>
          </p:nvSpPr>
          <p:spPr bwMode="auto">
            <a:xfrm>
              <a:off x="3858873" y="2621509"/>
              <a:ext cx="4733471" cy="58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1087130" fontAlgn="base">
                <a:spcBef>
                  <a:spcPct val="0"/>
                </a:spcBef>
                <a:spcAft>
                  <a:spcPct val="0"/>
                </a:spcAft>
              </a:pPr>
              <a:r>
                <a:rPr lang="en-US" altLang="zh-CN" sz="1600" dirty="0">
                  <a:latin typeface="微软雅黑" pitchFamily="34" charset="-122"/>
                  <a:ea typeface="微软雅黑" pitchFamily="34" charset="-122"/>
                </a:rPr>
                <a:t>Total tangential force of the entire contact area can be expressed as: </a:t>
              </a:r>
              <a:endParaRPr lang="zh-CN" altLang="en-US" sz="1600" dirty="0">
                <a:latin typeface="微软雅黑" pitchFamily="34" charset="-122"/>
                <a:ea typeface="微软雅黑" pitchFamily="34" charset="-122"/>
              </a:endParaRPr>
            </a:p>
          </p:txBody>
        </p:sp>
        <p:graphicFrame>
          <p:nvGraphicFramePr>
            <p:cNvPr id="38" name="对象 37"/>
            <p:cNvGraphicFramePr>
              <a:graphicFrameLocks noChangeAspect="1"/>
            </p:cNvGraphicFramePr>
            <p:nvPr>
              <p:extLst>
                <p:ext uri="{D42A27DB-BD31-4B8C-83A1-F6EECF244321}">
                  <p14:modId xmlns:p14="http://schemas.microsoft.com/office/powerpoint/2010/main" val="1150465932"/>
                </p:ext>
              </p:extLst>
            </p:nvPr>
          </p:nvGraphicFramePr>
          <p:xfrm>
            <a:off x="4691213" y="3348444"/>
            <a:ext cx="3131136" cy="621224"/>
          </p:xfrm>
          <a:graphic>
            <a:graphicData uri="http://schemas.openxmlformats.org/presentationml/2006/ole">
              <mc:AlternateContent xmlns:mc="http://schemas.openxmlformats.org/markup-compatibility/2006">
                <mc:Choice xmlns:v="urn:schemas-microsoft-com:vml" Requires="v">
                  <p:oleObj spid="_x0000_s231577" name="Equation" r:id="rId8" imgW="2387600" imgH="469900" progId="Equation.DSMT4">
                    <p:embed/>
                  </p:oleObj>
                </mc:Choice>
                <mc:Fallback>
                  <p:oleObj name="Equation" r:id="rId8" imgW="2387600" imgH="469900"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91213" y="3348444"/>
                          <a:ext cx="3131136" cy="621224"/>
                        </a:xfrm>
                        <a:prstGeom prst="rect">
                          <a:avLst/>
                        </a:prstGeom>
                        <a:noFill/>
                      </p:spPr>
                    </p:pic>
                  </p:oleObj>
                </mc:Fallback>
              </mc:AlternateContent>
            </a:graphicData>
          </a:graphic>
        </p:graphicFrame>
        <p:sp>
          <p:nvSpPr>
            <p:cNvPr id="39" name="Rectangle 11"/>
            <p:cNvSpPr>
              <a:spLocks noChangeArrowheads="1"/>
            </p:cNvSpPr>
            <p:nvPr/>
          </p:nvSpPr>
          <p:spPr bwMode="auto">
            <a:xfrm>
              <a:off x="3843300" y="3994866"/>
              <a:ext cx="4950349" cy="1366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1087130" fontAlgn="base">
                <a:spcBef>
                  <a:spcPct val="0"/>
                </a:spcBef>
                <a:spcAft>
                  <a:spcPct val="0"/>
                </a:spcAft>
              </a:pPr>
              <a:r>
                <a:rPr lang="en-US" altLang="zh-CN" sz="1600" dirty="0">
                  <a:latin typeface="微软雅黑" pitchFamily="34" charset="-122"/>
                  <a:ea typeface="微软雅黑" pitchFamily="34" charset="-122"/>
                </a:rPr>
                <a:t>where ε is gradient of the tangential stress in the area of adhesion; C is the proportionality coefficient </a:t>
              </a:r>
              <a:r>
                <a:rPr lang="en-US" altLang="zh-CN" sz="1600" dirty="0" err="1">
                  <a:latin typeface="微软雅黑" pitchFamily="34" charset="-122"/>
                  <a:ea typeface="微软雅黑" pitchFamily="34" charset="-122"/>
                </a:rPr>
                <a:t>characterising</a:t>
              </a:r>
              <a:r>
                <a:rPr lang="en-US" altLang="zh-CN" sz="1600" dirty="0">
                  <a:latin typeface="微软雅黑" pitchFamily="34" charset="-122"/>
                  <a:ea typeface="微软雅黑" pitchFamily="34" charset="-122"/>
                </a:rPr>
                <a:t> the contact shear stiffness, which can be calculated by </a:t>
              </a:r>
              <a:r>
                <a:rPr lang="en-US" altLang="zh-CN" sz="1600" dirty="0" err="1">
                  <a:latin typeface="微软雅黑" pitchFamily="34" charset="-122"/>
                  <a:ea typeface="微软雅黑" pitchFamily="34" charset="-122"/>
                </a:rPr>
                <a:t>Kalker</a:t>
              </a:r>
              <a:r>
                <a:rPr lang="en-US" altLang="zh-CN" sz="1600" dirty="0">
                  <a:latin typeface="微软雅黑" pitchFamily="34" charset="-122"/>
                  <a:ea typeface="微软雅黑" pitchFamily="34" charset="-122"/>
                </a:rPr>
                <a:t> Linear Theory; Q is wheel load; </a:t>
              </a:r>
              <a:r>
                <a:rPr lang="en-US" altLang="zh-CN" sz="1600" dirty="0" err="1">
                  <a:latin typeface="微软雅黑" pitchFamily="34" charset="-122"/>
                  <a:ea typeface="微软雅黑" pitchFamily="34" charset="-122"/>
                </a:rPr>
                <a:t>a,b</a:t>
              </a:r>
              <a:r>
                <a:rPr lang="en-US" altLang="zh-CN" sz="1600" dirty="0">
                  <a:latin typeface="微软雅黑" pitchFamily="34" charset="-122"/>
                  <a:ea typeface="微软雅黑" pitchFamily="34" charset="-122"/>
                </a:rPr>
                <a:t> are half-axes of the contact ellipse; s is total creep rate</a:t>
              </a:r>
              <a:r>
                <a:rPr lang="en-US" altLang="zh-CN" dirty="0">
                  <a:latin typeface="微软雅黑" pitchFamily="34" charset="-122"/>
                  <a:ea typeface="微软雅黑" pitchFamily="34" charset="-122"/>
                </a:rPr>
                <a:t>.</a:t>
              </a:r>
              <a:endParaRPr lang="zh-CN" altLang="en-US" dirty="0">
                <a:latin typeface="微软雅黑" pitchFamily="34" charset="-122"/>
                <a:ea typeface="微软雅黑" pitchFamily="34" charset="-122"/>
              </a:endParaRPr>
            </a:p>
          </p:txBody>
        </p:sp>
        <p:graphicFrame>
          <p:nvGraphicFramePr>
            <p:cNvPr id="47" name="对象 46"/>
            <p:cNvGraphicFramePr>
              <a:graphicFrameLocks noChangeAspect="1"/>
            </p:cNvGraphicFramePr>
            <p:nvPr>
              <p:extLst>
                <p:ext uri="{D42A27DB-BD31-4B8C-83A1-F6EECF244321}">
                  <p14:modId xmlns:p14="http://schemas.microsoft.com/office/powerpoint/2010/main" val="359795331"/>
                </p:ext>
              </p:extLst>
            </p:nvPr>
          </p:nvGraphicFramePr>
          <p:xfrm>
            <a:off x="4618464" y="5359535"/>
            <a:ext cx="3308005" cy="712566"/>
          </p:xfrm>
          <a:graphic>
            <a:graphicData uri="http://schemas.openxmlformats.org/presentationml/2006/ole">
              <mc:AlternateContent xmlns:mc="http://schemas.openxmlformats.org/markup-compatibility/2006">
                <mc:Choice xmlns:v="urn:schemas-microsoft-com:vml" Requires="v">
                  <p:oleObj spid="_x0000_s231578" name="Equation" r:id="rId10" imgW="2222500" imgH="482600" progId="Equation.DSMT4">
                    <p:embed/>
                  </p:oleObj>
                </mc:Choice>
                <mc:Fallback>
                  <p:oleObj name="Equation" r:id="rId10" imgW="2222500" imgH="48260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618464" y="5359535"/>
                          <a:ext cx="3308005" cy="712566"/>
                        </a:xfrm>
                        <a:prstGeom prst="rect">
                          <a:avLst/>
                        </a:prstGeom>
                        <a:noFill/>
                      </p:spPr>
                    </p:pic>
                  </p:oleObj>
                </mc:Fallback>
              </mc:AlternateContent>
            </a:graphicData>
          </a:graphic>
        </p:graphicFrame>
      </p:gr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文本框 27"/>
          <p:cNvSpPr txBox="1"/>
          <p:nvPr/>
        </p:nvSpPr>
        <p:spPr>
          <a:xfrm>
            <a:off x="-25474" y="189688"/>
            <a:ext cx="10801200"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3</a:t>
            </a:r>
            <a:r>
              <a:rPr lang="en-US" altLang="zh-CN" sz="2500" b="1" dirty="0" smtClean="0">
                <a:solidFill>
                  <a:schemeClr val="bg1"/>
                </a:solidFill>
                <a:latin typeface="微软雅黑" panose="020B0503020204020204" pitchFamily="34" charset="-122"/>
                <a:ea typeface="微软雅黑" panose="020B0503020204020204" pitchFamily="34" charset="-122"/>
              </a:rPr>
              <a:t>.2     </a:t>
            </a:r>
            <a:r>
              <a:rPr lang="en-US" altLang="zh-CN" sz="2500" b="1" dirty="0" err="1" smtClean="0">
                <a:solidFill>
                  <a:srgbClr val="0053A3"/>
                </a:solidFill>
                <a:latin typeface="微软雅黑" panose="020B0503020204020204" pitchFamily="34" charset="-122"/>
                <a:ea typeface="微软雅黑" panose="020B0503020204020204" pitchFamily="34" charset="-122"/>
              </a:rPr>
              <a:t>Polach</a:t>
            </a:r>
            <a:r>
              <a:rPr lang="zh-CN" altLang="en-US" sz="2500" b="1" dirty="0" smtClean="0">
                <a:solidFill>
                  <a:srgbClr val="0053A3"/>
                </a:solidFill>
                <a:latin typeface="微软雅黑" panose="020B0503020204020204" pitchFamily="34" charset="-122"/>
                <a:ea typeface="微软雅黑" panose="020B0503020204020204" pitchFamily="34" charset="-122"/>
              </a:rPr>
              <a:t>轮轨蠕滑理论</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000" b="1" dirty="0" err="1">
                <a:solidFill>
                  <a:srgbClr val="0053A3"/>
                </a:solidFill>
                <a:latin typeface="微软雅黑" panose="020B0503020204020204" pitchFamily="34" charset="-122"/>
                <a:ea typeface="微软雅黑" panose="020B0503020204020204" pitchFamily="34" charset="-122"/>
              </a:rPr>
              <a:t>Polach</a:t>
            </a:r>
            <a:r>
              <a:rPr lang="en-US" altLang="zh-CN" sz="2000" b="1" dirty="0">
                <a:solidFill>
                  <a:srgbClr val="0053A3"/>
                </a:solidFill>
                <a:latin typeface="微软雅黑" panose="020B0503020204020204" pitchFamily="34" charset="-122"/>
                <a:ea typeface="微软雅黑" panose="020B0503020204020204" pitchFamily="34" charset="-122"/>
              </a:rPr>
              <a:t> Wheel/rail Contact Theory</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
        <p:nvSpPr>
          <p:cNvPr id="3" name="Rectangle 34"/>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8" name="对象 27"/>
          <p:cNvGraphicFramePr>
            <a:graphicFrameLocks noChangeAspect="1"/>
          </p:cNvGraphicFramePr>
          <p:nvPr>
            <p:extLst>
              <p:ext uri="{D42A27DB-BD31-4B8C-83A1-F6EECF244321}">
                <p14:modId xmlns:p14="http://schemas.microsoft.com/office/powerpoint/2010/main" val="4045887738"/>
              </p:ext>
            </p:extLst>
          </p:nvPr>
        </p:nvGraphicFramePr>
        <p:xfrm>
          <a:off x="1264850" y="3264888"/>
          <a:ext cx="2333625" cy="2638425"/>
        </p:xfrm>
        <a:graphic>
          <a:graphicData uri="http://schemas.openxmlformats.org/presentationml/2006/ole">
            <mc:AlternateContent xmlns:mc="http://schemas.openxmlformats.org/markup-compatibility/2006">
              <mc:Choice xmlns:v="urn:schemas-microsoft-com:vml" Requires="v">
                <p:oleObj spid="_x0000_s231579" r:id="rId12" imgW="3042561" imgH="3438504" progId="Visio.Drawing.11">
                  <p:embed/>
                </p:oleObj>
              </mc:Choice>
              <mc:Fallback>
                <p:oleObj r:id="rId12" imgW="3042561" imgH="3438504" progId="Visio.Drawing.11">
                  <p:embed/>
                  <p:pic>
                    <p:nvPicPr>
                      <p:cNvPr id="0" name="Object 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64850" y="3264888"/>
                        <a:ext cx="2333625" cy="2638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3" name="Rectangle 36"/>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3" name="对象 52"/>
          <p:cNvGraphicFramePr>
            <a:graphicFrameLocks noChangeAspect="1"/>
          </p:cNvGraphicFramePr>
          <p:nvPr>
            <p:extLst>
              <p:ext uri="{D42A27DB-BD31-4B8C-83A1-F6EECF244321}">
                <p14:modId xmlns:p14="http://schemas.microsoft.com/office/powerpoint/2010/main" val="3411922216"/>
              </p:ext>
            </p:extLst>
          </p:nvPr>
        </p:nvGraphicFramePr>
        <p:xfrm>
          <a:off x="3296769" y="1628800"/>
          <a:ext cx="5221043" cy="3456184"/>
        </p:xfrm>
        <a:graphic>
          <a:graphicData uri="http://schemas.openxmlformats.org/presentationml/2006/ole">
            <mc:AlternateContent xmlns:mc="http://schemas.openxmlformats.org/markup-compatibility/2006">
              <mc:Choice xmlns:v="urn:schemas-microsoft-com:vml" Requires="v">
                <p:oleObj spid="_x0000_s231580" r:id="rId14" imgW="2345618" imgH="1795824" progId="Origin50.Graph">
                  <p:embed/>
                </p:oleObj>
              </mc:Choice>
              <mc:Fallback>
                <p:oleObj r:id="rId14" imgW="2345618" imgH="1795824" progId="Origin50.Graph">
                  <p:embed/>
                  <p:pic>
                    <p:nvPicPr>
                      <p:cNvPr id="0" name="Object 35"/>
                      <p:cNvPicPr>
                        <a:picLocks noChangeAspect="1" noChangeArrowheads="1"/>
                      </p:cNvPicPr>
                      <p:nvPr/>
                    </p:nvPicPr>
                    <p:blipFill>
                      <a:blip r:embed="rId15">
                        <a:extLst>
                          <a:ext uri="{28A0092B-C50C-407E-A947-70E740481C1C}">
                            <a14:useLocalDpi xmlns:a14="http://schemas.microsoft.com/office/drawing/2010/main" val="0"/>
                          </a:ext>
                        </a:extLst>
                      </a:blip>
                      <a:srcRect l="-735" t="7668" r="1225" b="6070"/>
                      <a:stretch>
                        <a:fillRect/>
                      </a:stretch>
                    </p:blipFill>
                    <p:spPr bwMode="auto">
                      <a:xfrm>
                        <a:off x="3296769" y="1628800"/>
                        <a:ext cx="5221043" cy="3456184"/>
                      </a:xfrm>
                      <a:prstGeom prst="rect">
                        <a:avLst/>
                      </a:prstGeom>
                      <a:noFill/>
                    </p:spPr>
                  </p:pic>
                </p:oleObj>
              </mc:Fallback>
            </mc:AlternateContent>
          </a:graphicData>
        </a:graphic>
      </p:graphicFrame>
    </p:spTree>
    <p:extLst>
      <p:ext uri="{BB962C8B-B14F-4D97-AF65-F5344CB8AC3E}">
        <p14:creationId xmlns:p14="http://schemas.microsoft.com/office/powerpoint/2010/main" val="148183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42"/>
                                        </p:tgtEl>
                                        <p:attrNameLst>
                                          <p:attrName>style.visibility</p:attrName>
                                        </p:attrNameLst>
                                      </p:cBhvr>
                                      <p:to>
                                        <p:strVal val="visible"/>
                                      </p:to>
                                    </p:set>
                                    <p:animEffect transition="in" filter="fade">
                                      <p:cBhvr>
                                        <p:cTn id="88" dur="500"/>
                                        <p:tgtEl>
                                          <p:spTgt spid="42"/>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46"/>
                                        </p:tgtEl>
                                        <p:attrNameLst>
                                          <p:attrName>style.visibility</p:attrName>
                                        </p:attrNameLst>
                                      </p:cBhvr>
                                      <p:to>
                                        <p:strVal val="visible"/>
                                      </p:to>
                                    </p:set>
                                    <p:animEffect transition="in" filter="fade">
                                      <p:cBhvr>
                                        <p:cTn id="91" dur="500"/>
                                        <p:tgtEl>
                                          <p:spTgt spid="46"/>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45"/>
                                        </p:tgtEl>
                                        <p:attrNameLst>
                                          <p:attrName>style.visibility</p:attrName>
                                        </p:attrNameLst>
                                      </p:cBhvr>
                                      <p:to>
                                        <p:strVal val="visible"/>
                                      </p:to>
                                    </p:set>
                                    <p:animEffect transition="in" filter="fade">
                                      <p:cBhvr>
                                        <p:cTn id="97" dur="500"/>
                                        <p:tgtEl>
                                          <p:spTgt spid="4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500"/>
                                        <p:tgtEl>
                                          <p:spTgt spid="51"/>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55"/>
                                        </p:tgtEl>
                                        <p:attrNameLst>
                                          <p:attrName>style.visibility</p:attrName>
                                        </p:attrNameLst>
                                      </p:cBhvr>
                                      <p:to>
                                        <p:strVal val="visible"/>
                                      </p:to>
                                    </p:set>
                                    <p:animEffect transition="in" filter="fade">
                                      <p:cBhvr>
                                        <p:cTn id="103" dur="500"/>
                                        <p:tgtEl>
                                          <p:spTgt spid="55"/>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31"/>
                                        </p:tgtEl>
                                        <p:attrNameLst>
                                          <p:attrName>style.visibility</p:attrName>
                                        </p:attrNameLst>
                                      </p:cBhvr>
                                      <p:to>
                                        <p:strVal val="visible"/>
                                      </p:to>
                                    </p:set>
                                    <p:animEffect transition="in" filter="fade">
                                      <p:cBhvr>
                                        <p:cTn id="106" dur="500"/>
                                        <p:tgtEl>
                                          <p:spTgt spid="31"/>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19"/>
                                        </p:tgtEl>
                                        <p:attrNameLst>
                                          <p:attrName>style.visibility</p:attrName>
                                        </p:attrNameLst>
                                      </p:cBhvr>
                                      <p:to>
                                        <p:strVal val="visible"/>
                                      </p:to>
                                    </p:set>
                                    <p:animEffect transition="in" filter="fade">
                                      <p:cBhvr>
                                        <p:cTn id="109" dur="500"/>
                                        <p:tgtEl>
                                          <p:spTgt spid="19"/>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500"/>
                                        <p:tgtEl>
                                          <p:spTgt spid="44"/>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3"/>
                                        </p:tgtEl>
                                        <p:attrNameLst>
                                          <p:attrName>style.visibility</p:attrName>
                                        </p:attrNameLst>
                                      </p:cBhvr>
                                      <p:to>
                                        <p:strVal val="visible"/>
                                      </p:to>
                                    </p:set>
                                    <p:animEffect transition="in" filter="fade">
                                      <p:cBhvr>
                                        <p:cTn id="118" dur="500"/>
                                        <p:tgtEl>
                                          <p:spTgt spid="3"/>
                                        </p:tgtEl>
                                      </p:cBhvr>
                                    </p:animEffect>
                                  </p:childTnLst>
                                </p:cTn>
                              </p:par>
                              <p:par>
                                <p:cTn id="119" presetID="10" presetClass="entr" presetSubtype="0" fill="hold" grpId="0" nodeType="withEffect" nodePh="1">
                                  <p:stCondLst>
                                    <p:cond delay="0"/>
                                  </p:stCondLst>
                                  <p:endCondLst>
                                    <p:cond evt="begin" delay="0">
                                      <p:tn val="119"/>
                                    </p:cond>
                                  </p:end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500"/>
                                        <p:tgtEl>
                                          <p:spTgt spid="43"/>
                                        </p:tgtEl>
                                      </p:cBhvr>
                                    </p:animEffect>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nodeType="clickEffect">
                                  <p:stCondLst>
                                    <p:cond delay="0"/>
                                  </p:stCondLst>
                                  <p:childTnLst>
                                    <p:set>
                                      <p:cBhvr>
                                        <p:cTn id="125" dur="1" fill="hold">
                                          <p:stCondLst>
                                            <p:cond delay="0"/>
                                          </p:stCondLst>
                                        </p:cTn>
                                        <p:tgtEl>
                                          <p:spTgt spid="53"/>
                                        </p:tgtEl>
                                        <p:attrNameLst>
                                          <p:attrName>style.visibility</p:attrName>
                                        </p:attrNameLst>
                                      </p:cBhvr>
                                      <p:to>
                                        <p:strVal val="visible"/>
                                      </p:to>
                                    </p:set>
                                    <p:anim calcmode="lin" valueType="num">
                                      <p:cBhvr additive="base">
                                        <p:cTn id="126" dur="500" fill="hold"/>
                                        <p:tgtEl>
                                          <p:spTgt spid="53"/>
                                        </p:tgtEl>
                                        <p:attrNameLst>
                                          <p:attrName>ppt_x</p:attrName>
                                        </p:attrNameLst>
                                      </p:cBhvr>
                                      <p:tavLst>
                                        <p:tav tm="0">
                                          <p:val>
                                            <p:strVal val="#ppt_x"/>
                                          </p:val>
                                        </p:tav>
                                        <p:tav tm="100000">
                                          <p:val>
                                            <p:strVal val="#ppt_x"/>
                                          </p:val>
                                        </p:tav>
                                      </p:tavLst>
                                    </p:anim>
                                    <p:anim calcmode="lin" valueType="num">
                                      <p:cBhvr additive="base">
                                        <p:cTn id="127"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1" grpId="0"/>
      <p:bldP spid="55" grpId="0"/>
      <p:bldP spid="31" grpId="0"/>
      <p:bldP spid="13" grpId="0"/>
      <p:bldP spid="19" grpId="0"/>
      <p:bldP spid="44" grpId="0"/>
      <p:bldP spid="49" grpId="0"/>
      <p:bldP spid="52" grpId="0"/>
      <p:bldP spid="3" grpId="0"/>
      <p:bldP spid="4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文本框 76"/>
          <p:cNvSpPr txBox="1"/>
          <p:nvPr/>
        </p:nvSpPr>
        <p:spPr>
          <a:xfrm>
            <a:off x="1027539" y="1482170"/>
            <a:ext cx="9812828" cy="694551"/>
          </a:xfrm>
          <a:prstGeom prst="rect">
            <a:avLst/>
          </a:prstGeom>
          <a:noFill/>
          <a:ln w="25400">
            <a:solidFill>
              <a:srgbClr val="0070C0"/>
            </a:solidFill>
          </a:ln>
        </p:spPr>
        <p:txBody>
          <a:bodyPr wrap="square" lIns="108713" tIns="54357" rIns="108713" bIns="54357" rtlCol="0">
            <a:spAutoFit/>
          </a:bodyPr>
          <a:lstStyle/>
          <a:p>
            <a:pPr lvl="0" algn="just"/>
            <a:r>
              <a:rPr lang="zh-CN" altLang="en-US" dirty="0"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        计算</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时，轮轨黏着系数为</a:t>
            </a:r>
            <a:r>
              <a:rPr lang="en-US" altLang="zh-CN"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0.3</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，轮轨蠕滑理论选用</a:t>
            </a:r>
            <a:r>
              <a:rPr lang="en-US" altLang="zh-CN" dirty="0" err="1">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Fastsim</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算法，动力接近轮轨黏着极限，速度从</a:t>
            </a:r>
            <a:r>
              <a:rPr lang="en-US" altLang="zh-CN"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15 km/h</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增加到</a:t>
            </a:r>
            <a:r>
              <a:rPr lang="en-US" altLang="zh-CN"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60 km/h</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dirty="0">
              <a:solidFill>
                <a:srgbClr val="262626"/>
              </a:solidFill>
              <a:latin typeface="微软雅黑" panose="020B0503020204020204" pitchFamily="34" charset="-122"/>
              <a:ea typeface="微软雅黑" panose="020B0503020204020204" pitchFamily="34" charset="-122"/>
            </a:endParaRPr>
          </a:p>
        </p:txBody>
      </p:sp>
      <p:sp>
        <p:nvSpPr>
          <p:cNvPr id="53" name="矩形 52"/>
          <p:cNvSpPr/>
          <p:nvPr/>
        </p:nvSpPr>
        <p:spPr bwMode="auto">
          <a:xfrm>
            <a:off x="549457" y="1052736"/>
            <a:ext cx="6553861" cy="425717"/>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r>
              <a:rPr lang="zh-CN" altLang="en-US" dirty="0">
                <a:solidFill>
                  <a:schemeClr val="bg1"/>
                </a:solidFill>
                <a:latin typeface="微软雅黑" panose="020B0503020204020204" pitchFamily="34" charset="-122"/>
                <a:ea typeface="微软雅黑" panose="020B0503020204020204" pitchFamily="34" charset="-122"/>
              </a:rPr>
              <a:t>低速驱动</a:t>
            </a:r>
            <a:r>
              <a:rPr lang="zh-CN" altLang="en-US" dirty="0" smtClean="0">
                <a:solidFill>
                  <a:schemeClr val="bg1"/>
                </a:solidFill>
                <a:latin typeface="微软雅黑" panose="020B0503020204020204" pitchFamily="34" charset="-122"/>
                <a:ea typeface="微软雅黑" panose="020B0503020204020204" pitchFamily="34" charset="-122"/>
              </a:rPr>
              <a:t>工况</a:t>
            </a:r>
            <a:r>
              <a:rPr lang="en-US" altLang="zh-CN" dirty="0">
                <a:solidFill>
                  <a:schemeClr val="bg1"/>
                </a:solidFill>
                <a:latin typeface="微软雅黑" panose="020B0503020204020204" pitchFamily="34" charset="-122"/>
                <a:ea typeface="微软雅黑" panose="020B0503020204020204" pitchFamily="34" charset="-122"/>
              </a:rPr>
              <a:t>/Low-speed Driving </a:t>
            </a:r>
            <a:r>
              <a:rPr lang="en-US" altLang="zh-CN" dirty="0" smtClean="0">
                <a:solidFill>
                  <a:schemeClr val="bg1"/>
                </a:solidFill>
                <a:latin typeface="微软雅黑" panose="020B0503020204020204" pitchFamily="34" charset="-122"/>
                <a:ea typeface="微软雅黑" panose="020B0503020204020204" pitchFamily="34" charset="-122"/>
              </a:rPr>
              <a:t>Condition</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4" name="文本框 76"/>
          <p:cNvSpPr txBox="1"/>
          <p:nvPr/>
        </p:nvSpPr>
        <p:spPr>
          <a:xfrm>
            <a:off x="1069688" y="3066347"/>
            <a:ext cx="9812828" cy="694551"/>
          </a:xfrm>
          <a:prstGeom prst="rect">
            <a:avLst/>
          </a:prstGeom>
          <a:noFill/>
          <a:ln w="25400">
            <a:solidFill>
              <a:srgbClr val="0070C0"/>
            </a:solidFill>
          </a:ln>
        </p:spPr>
        <p:txBody>
          <a:bodyPr wrap="square" lIns="108713" tIns="54357" rIns="108713" bIns="54357" rtlCol="0">
            <a:spAutoFit/>
          </a:bodyPr>
          <a:lstStyle/>
          <a:p>
            <a:pPr lvl="0" algn="just"/>
            <a:r>
              <a:rPr lang="zh-CN" altLang="en-US" dirty="0" smtClean="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       计算</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时依旧使用</a:t>
            </a:r>
            <a:r>
              <a:rPr lang="en-US" altLang="zh-CN" dirty="0" err="1">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Fastsim</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算法，轮轨黏着系数为</a:t>
            </a:r>
            <a:r>
              <a:rPr lang="en-US" altLang="zh-CN"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0.15</a:t>
            </a:r>
            <a:r>
              <a:rPr lang="zh-CN" altLang="en-US" dirty="0">
                <a:solidFill>
                  <a:prstClr val="black">
                    <a:lumMod val="95000"/>
                    <a:lumOff val="5000"/>
                  </a:prstClr>
                </a:solidFill>
                <a:latin typeface="Arial" panose="020B0604020202020204" pitchFamily="34" charset="0"/>
                <a:ea typeface="微软雅黑" panose="020B0503020204020204" pitchFamily="34" charset="-122"/>
                <a:sym typeface="Arial" panose="020B0604020202020204" pitchFamily="34" charset="0"/>
              </a:rPr>
              <a:t>，电机驱动力与阻力相同，驱动力接近轮轨黏着极限。</a:t>
            </a:r>
            <a:endParaRPr lang="zh-CN" altLang="en-US" dirty="0">
              <a:solidFill>
                <a:srgbClr val="262626"/>
              </a:solidFill>
              <a:latin typeface="微软雅黑" panose="020B0503020204020204" pitchFamily="34" charset="-122"/>
              <a:ea typeface="微软雅黑" panose="020B0503020204020204" pitchFamily="34" charset="-122"/>
            </a:endParaRPr>
          </a:p>
        </p:txBody>
      </p:sp>
      <p:sp>
        <p:nvSpPr>
          <p:cNvPr id="56" name="矩形 55"/>
          <p:cNvSpPr/>
          <p:nvPr/>
        </p:nvSpPr>
        <p:spPr bwMode="auto">
          <a:xfrm>
            <a:off x="591604" y="2636912"/>
            <a:ext cx="6518206" cy="425717"/>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r>
              <a:rPr lang="zh-CN" altLang="en-US" dirty="0">
                <a:solidFill>
                  <a:schemeClr val="bg1"/>
                </a:solidFill>
                <a:latin typeface="微软雅黑" panose="020B0503020204020204" pitchFamily="34" charset="-122"/>
                <a:ea typeface="微软雅黑" panose="020B0503020204020204" pitchFamily="34" charset="-122"/>
              </a:rPr>
              <a:t>低黏着高速运行</a:t>
            </a:r>
            <a:r>
              <a:rPr lang="zh-CN" altLang="en-US" dirty="0" smtClean="0">
                <a:solidFill>
                  <a:schemeClr val="bg1"/>
                </a:solidFill>
                <a:latin typeface="微软雅黑" panose="020B0503020204020204" pitchFamily="34" charset="-122"/>
                <a:ea typeface="微软雅黑" panose="020B0503020204020204" pitchFamily="34" charset="-122"/>
              </a:rPr>
              <a:t>工况</a:t>
            </a:r>
            <a:r>
              <a:rPr lang="en-US" altLang="zh-CN" dirty="0">
                <a:solidFill>
                  <a:schemeClr val="bg1"/>
                </a:solidFill>
                <a:latin typeface="微软雅黑" panose="020B0503020204020204" pitchFamily="34" charset="-122"/>
                <a:ea typeface="微软雅黑" panose="020B0503020204020204" pitchFamily="34" charset="-122"/>
              </a:rPr>
              <a:t>/</a:t>
            </a:r>
            <a:r>
              <a:rPr lang="en-US" altLang="zh-CN" sz="1800" dirty="0">
                <a:solidFill>
                  <a:schemeClr val="bg1"/>
                </a:solidFill>
                <a:latin typeface="微软雅黑" panose="020B0503020204020204" pitchFamily="34" charset="-122"/>
                <a:ea typeface="微软雅黑" panose="020B0503020204020204" pitchFamily="34" charset="-122"/>
              </a:rPr>
              <a:t>Low Adhesion Operating </a:t>
            </a:r>
            <a:r>
              <a:rPr lang="en-US" altLang="zh-CN" sz="1800" dirty="0" smtClean="0">
                <a:solidFill>
                  <a:schemeClr val="bg1"/>
                </a:solidFill>
                <a:latin typeface="微软雅黑" panose="020B0503020204020204" pitchFamily="34" charset="-122"/>
                <a:ea typeface="微软雅黑" panose="020B0503020204020204" pitchFamily="34" charset="-122"/>
              </a:rPr>
              <a:t>Condition</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57" name="文本框 76"/>
          <p:cNvSpPr txBox="1"/>
          <p:nvPr/>
        </p:nvSpPr>
        <p:spPr>
          <a:xfrm>
            <a:off x="1063196" y="4894689"/>
            <a:ext cx="9812828" cy="694551"/>
          </a:xfrm>
          <a:prstGeom prst="rect">
            <a:avLst/>
          </a:prstGeom>
          <a:noFill/>
          <a:ln w="25400">
            <a:solidFill>
              <a:srgbClr val="0070C0"/>
            </a:solidFill>
          </a:ln>
        </p:spPr>
        <p:txBody>
          <a:bodyPr wrap="square" lIns="108713" tIns="54357" rIns="108713" bIns="54357" rtlCol="0">
            <a:spAutoFit/>
          </a:bodyPr>
          <a:lstStyle/>
          <a:p>
            <a:pPr lvl="0" algn="just"/>
            <a:r>
              <a:rPr lang="zh-CN" altLang="en-US" dirty="0" smtClean="0">
                <a:solidFill>
                  <a:prstClr val="black">
                    <a:lumMod val="95000"/>
                    <a:lumOff val="5000"/>
                  </a:prstClr>
                </a:solidFill>
                <a:latin typeface="Arial" panose="020B0604020202020204" pitchFamily="34" charset="0"/>
                <a:ea typeface="微软雅黑" panose="020B0503020204020204" pitchFamily="34" charset="-122"/>
              </a:rPr>
              <a:t>       力矩</a:t>
            </a:r>
            <a:r>
              <a:rPr lang="zh-CN" altLang="en-US" dirty="0">
                <a:solidFill>
                  <a:prstClr val="black">
                    <a:lumMod val="95000"/>
                    <a:lumOff val="5000"/>
                  </a:prstClr>
                </a:solidFill>
                <a:latin typeface="Arial" panose="020B0604020202020204" pitchFamily="34" charset="0"/>
                <a:ea typeface="微软雅黑" panose="020B0503020204020204" pitchFamily="34" charset="-122"/>
              </a:rPr>
              <a:t>大于黏着极限，使车轮产生</a:t>
            </a:r>
            <a:r>
              <a:rPr lang="zh-CN" altLang="en-US" dirty="0" smtClean="0">
                <a:solidFill>
                  <a:prstClr val="black">
                    <a:lumMod val="95000"/>
                    <a:lumOff val="5000"/>
                  </a:prstClr>
                </a:solidFill>
                <a:latin typeface="Arial" panose="020B0604020202020204" pitchFamily="34" charset="0"/>
                <a:ea typeface="微软雅黑" panose="020B0503020204020204" pitchFamily="34" charset="-122"/>
              </a:rPr>
              <a:t>空转，降低到</a:t>
            </a:r>
            <a:r>
              <a:rPr lang="zh-CN" altLang="en-US" dirty="0">
                <a:solidFill>
                  <a:prstClr val="black">
                    <a:lumMod val="95000"/>
                    <a:lumOff val="5000"/>
                  </a:prstClr>
                </a:solidFill>
                <a:latin typeface="Arial" panose="020B0604020202020204" pitchFamily="34" charset="0"/>
                <a:ea typeface="微软雅黑" panose="020B0503020204020204" pitchFamily="34" charset="-122"/>
              </a:rPr>
              <a:t>恢复黏着水平，仿真分析时采用</a:t>
            </a:r>
            <a:r>
              <a:rPr lang="en-US" altLang="zh-CN" dirty="0">
                <a:solidFill>
                  <a:prstClr val="black">
                    <a:lumMod val="95000"/>
                    <a:lumOff val="5000"/>
                  </a:prstClr>
                </a:solidFill>
                <a:latin typeface="Arial" panose="020B0604020202020204" pitchFamily="34" charset="0"/>
                <a:ea typeface="微软雅黑" panose="020B0503020204020204" pitchFamily="34" charset="-122"/>
              </a:rPr>
              <a:t>Polach</a:t>
            </a:r>
            <a:r>
              <a:rPr lang="zh-CN" altLang="en-US" dirty="0">
                <a:solidFill>
                  <a:prstClr val="black">
                    <a:lumMod val="95000"/>
                    <a:lumOff val="5000"/>
                  </a:prstClr>
                </a:solidFill>
                <a:latin typeface="Arial" panose="020B0604020202020204" pitchFamily="34" charset="0"/>
                <a:ea typeface="微软雅黑" panose="020B0503020204020204" pitchFamily="34" charset="-122"/>
              </a:rPr>
              <a:t>轮轨接触理论，考虑黏滑曲线的负斜率</a:t>
            </a:r>
            <a:r>
              <a:rPr lang="zh-CN" altLang="en-US" dirty="0" smtClean="0">
                <a:solidFill>
                  <a:prstClr val="black">
                    <a:lumMod val="95000"/>
                    <a:lumOff val="5000"/>
                  </a:prstClr>
                </a:solidFill>
                <a:latin typeface="Arial" panose="020B0604020202020204" pitchFamily="34" charset="0"/>
                <a:ea typeface="微软雅黑" panose="020B0503020204020204" pitchFamily="34" charset="-122"/>
              </a:rPr>
              <a:t>特性。</a:t>
            </a:r>
            <a:endParaRPr lang="zh-CN" altLang="en-US" dirty="0">
              <a:solidFill>
                <a:prstClr val="black">
                  <a:lumMod val="95000"/>
                  <a:lumOff val="5000"/>
                </a:prstClr>
              </a:solidFill>
              <a:latin typeface="Arial" panose="020B0604020202020204" pitchFamily="34" charset="0"/>
              <a:ea typeface="微软雅黑" panose="020B0503020204020204" pitchFamily="34" charset="-122"/>
            </a:endParaRPr>
          </a:p>
        </p:txBody>
      </p:sp>
      <p:sp>
        <p:nvSpPr>
          <p:cNvPr id="58" name="矩形 57"/>
          <p:cNvSpPr/>
          <p:nvPr/>
        </p:nvSpPr>
        <p:spPr bwMode="auto">
          <a:xfrm>
            <a:off x="585112" y="4289788"/>
            <a:ext cx="6518206" cy="601184"/>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r>
              <a:rPr lang="zh-CN" altLang="en-US" dirty="0">
                <a:solidFill>
                  <a:schemeClr val="bg1"/>
                </a:solidFill>
                <a:latin typeface="微软雅黑" panose="020B0503020204020204" pitchFamily="34" charset="-122"/>
                <a:ea typeface="微软雅黑" panose="020B0503020204020204" pitchFamily="34" charset="-122"/>
              </a:rPr>
              <a:t>高速考虑黏滑曲线负斜率特性</a:t>
            </a:r>
            <a:r>
              <a:rPr lang="zh-CN" altLang="en-US" dirty="0" smtClean="0">
                <a:solidFill>
                  <a:schemeClr val="bg1"/>
                </a:solidFill>
                <a:latin typeface="微软雅黑" panose="020B0503020204020204" pitchFamily="34" charset="-122"/>
                <a:ea typeface="微软雅黑" panose="020B0503020204020204" pitchFamily="34" charset="-122"/>
              </a:rPr>
              <a:t>工况</a:t>
            </a:r>
            <a:r>
              <a:rPr lang="en-US" altLang="zh-CN" dirty="0" smtClean="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High </a:t>
            </a:r>
            <a:r>
              <a:rPr lang="en-US" altLang="zh-CN" sz="1600" dirty="0">
                <a:solidFill>
                  <a:schemeClr val="bg1"/>
                </a:solidFill>
                <a:latin typeface="微软雅黑" panose="020B0503020204020204" pitchFamily="34" charset="-122"/>
                <a:ea typeface="微软雅黑" panose="020B0503020204020204" pitchFamily="34" charset="-122"/>
              </a:rPr>
              <a:t>Speed Considering the Adhesion curve Negative Slope Characteristics Condition </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a:solidFill>
                  <a:schemeClr val="bg1"/>
                </a:solidFill>
                <a:latin typeface="微软雅黑" panose="020B0503020204020204" pitchFamily="34" charset="-122"/>
                <a:ea typeface="微软雅黑" panose="020B0503020204020204" pitchFamily="34" charset="-122"/>
              </a:rPr>
              <a:t>3</a:t>
            </a:r>
            <a:r>
              <a:rPr lang="en-US" altLang="zh-CN" sz="2500" b="1" dirty="0" smtClean="0">
                <a:solidFill>
                  <a:schemeClr val="bg1"/>
                </a:solidFill>
                <a:latin typeface="微软雅黑" panose="020B0503020204020204" pitchFamily="34" charset="-122"/>
                <a:ea typeface="微软雅黑" panose="020B0503020204020204" pitchFamily="34" charset="-122"/>
              </a:rPr>
              <a:t>.3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计算工况设置</a:t>
            </a:r>
            <a:r>
              <a:rPr lang="en-US" altLang="zh-CN" sz="2500" b="1" dirty="0">
                <a:solidFill>
                  <a:srgbClr val="0053A3"/>
                </a:solidFill>
                <a:latin typeface="微软雅黑" panose="020B0503020204020204" pitchFamily="34" charset="-122"/>
                <a:ea typeface="微软雅黑" panose="020B0503020204020204" pitchFamily="34" charset="-122"/>
              </a:rPr>
              <a:t>- Calculation case settings</a:t>
            </a:r>
          </a:p>
        </p:txBody>
      </p:sp>
    </p:spTree>
    <p:extLst>
      <p:ext uri="{BB962C8B-B14F-4D97-AF65-F5344CB8AC3E}">
        <p14:creationId xmlns:p14="http://schemas.microsoft.com/office/powerpoint/2010/main" val="94988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Effect transition="in" filter="fade">
                                      <p:cBhvr>
                                        <p:cTn id="17" dur="500"/>
                                        <p:tgtEl>
                                          <p:spTgt spid="56"/>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54"/>
                                        </p:tgtEl>
                                        <p:attrNameLst>
                                          <p:attrName>style.visibility</p:attrName>
                                        </p:attrNameLst>
                                      </p:cBhvr>
                                      <p:to>
                                        <p:strVal val="visible"/>
                                      </p:to>
                                    </p:set>
                                    <p:animEffect transition="in" filter="wipe(left)">
                                      <p:cBhvr>
                                        <p:cTn id="20" dur="500"/>
                                        <p:tgtEl>
                                          <p:spTgt spid="54"/>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500"/>
                                        <p:tgtEl>
                                          <p:spTgt spid="5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6" grpId="0" animBg="1"/>
      <p:bldP spid="57" grpId="0" animBg="1"/>
      <p:bldP spid="58" grpId="0" animBg="1"/>
      <p:bldP spid="4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7" name="文本框 16"/>
          <p:cNvSpPr txBox="1"/>
          <p:nvPr/>
        </p:nvSpPr>
        <p:spPr>
          <a:xfrm>
            <a:off x="261387" y="3538753"/>
            <a:ext cx="3442189" cy="1815882"/>
          </a:xfrm>
          <a:prstGeom prst="rect">
            <a:avLst/>
          </a:prstGeom>
          <a:noFill/>
          <a:ln w="25400">
            <a:solidFill>
              <a:srgbClr val="0070C0"/>
            </a:solidFill>
          </a:ln>
        </p:spPr>
        <p:txBody>
          <a:bodyPr wrap="square" rtlCol="0">
            <a:spAutoFit/>
          </a:bodyPr>
          <a:lstStyle/>
          <a:p>
            <a:pPr algn="just"/>
            <a:r>
              <a:rPr lang="zh-CN" altLang="en-US" sz="1600" dirty="0">
                <a:latin typeface="微软雅黑" pitchFamily="34" charset="-122"/>
                <a:ea typeface="微软雅黑" pitchFamily="34" charset="-122"/>
              </a:rPr>
              <a:t>       两红线之间部分为一个黏着</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滑动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再黏着过程，其中部分时间黏着利用系数到达</a:t>
            </a:r>
            <a:r>
              <a:rPr lang="en-US" altLang="zh-CN" sz="1600" dirty="0">
                <a:latin typeface="微软雅黑" pitchFamily="34" charset="-122"/>
                <a:ea typeface="微软雅黑" pitchFamily="34" charset="-122"/>
              </a:rPr>
              <a:t>0.3</a:t>
            </a:r>
            <a:r>
              <a:rPr lang="zh-CN" altLang="en-US" sz="1600" dirty="0">
                <a:latin typeface="微软雅黑" pitchFamily="34" charset="-122"/>
                <a:ea typeface="微软雅黑" pitchFamily="34" charset="-122"/>
              </a:rPr>
              <a:t>，车轮进入滑动状态</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r>
              <a:rPr lang="en-US" altLang="zh-CN" sz="1600" dirty="0" smtClean="0">
                <a:latin typeface="微软雅黑" pitchFamily="34" charset="-122"/>
                <a:ea typeface="微软雅黑" pitchFamily="34" charset="-122"/>
              </a:rPr>
              <a:t>Part </a:t>
            </a:r>
            <a:r>
              <a:rPr lang="en-US" altLang="zh-CN" sz="1600" dirty="0">
                <a:latin typeface="微软雅黑" pitchFamily="34" charset="-122"/>
                <a:ea typeface="微软雅黑" pitchFamily="34" charset="-122"/>
              </a:rPr>
              <a:t>of the adhesive utilization coefficient between the two red lines in the figure reached 0.3. </a:t>
            </a:r>
          </a:p>
        </p:txBody>
      </p:sp>
      <p:sp>
        <p:nvSpPr>
          <p:cNvPr id="48" name="文本框 16"/>
          <p:cNvSpPr txBox="1"/>
          <p:nvPr/>
        </p:nvSpPr>
        <p:spPr>
          <a:xfrm>
            <a:off x="4237193" y="3538751"/>
            <a:ext cx="3442189" cy="2554545"/>
          </a:xfrm>
          <a:prstGeom prst="rect">
            <a:avLst/>
          </a:prstGeom>
          <a:noFill/>
          <a:ln w="25400">
            <a:solidFill>
              <a:srgbClr val="0070C0"/>
            </a:solidFill>
          </a:ln>
        </p:spPr>
        <p:txBody>
          <a:bodyPr wrap="square" rtlCol="0">
            <a:spAutoFit/>
          </a:bodyPr>
          <a:lstStyle/>
          <a:p>
            <a:pPr algn="just"/>
            <a:r>
              <a:rPr lang="zh-CN" altLang="en-US" sz="1600" dirty="0">
                <a:latin typeface="微软雅黑" pitchFamily="34" charset="-122"/>
                <a:ea typeface="微软雅黑" pitchFamily="34" charset="-122"/>
              </a:rPr>
              <a:t>       驱动过程中弹性车轮的蠕滑率大于刚性车轮，但其蠕滑率变化趋势基本相同</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r>
              <a:rPr lang="en-US" altLang="zh-CN" sz="1600" dirty="0">
                <a:latin typeface="微软雅黑" pitchFamily="34" charset="-122"/>
                <a:ea typeface="微软雅黑" pitchFamily="34" charset="-122"/>
              </a:rPr>
              <a:t>It was known from analysis that during the driving process, the creep rate of the resilient wheels was greater than that of the solid wheels, but the change tendency of the creep rate was basically the </a:t>
            </a:r>
            <a:r>
              <a:rPr lang="en-US" altLang="zh-CN" sz="1600" dirty="0" smtClean="0">
                <a:latin typeface="微软雅黑" pitchFamily="34" charset="-122"/>
                <a:ea typeface="微软雅黑" pitchFamily="34" charset="-122"/>
              </a:rPr>
              <a:t>same.</a:t>
            </a:r>
            <a:endParaRPr lang="zh-CN" altLang="en-US" dirty="0">
              <a:latin typeface="微软雅黑" pitchFamily="34" charset="-122"/>
              <a:ea typeface="微软雅黑" pitchFamily="34" charset="-122"/>
            </a:endParaRPr>
          </a:p>
        </p:txBody>
      </p:sp>
      <p:sp>
        <p:nvSpPr>
          <p:cNvPr id="50" name="文本框 16"/>
          <p:cNvSpPr txBox="1"/>
          <p:nvPr/>
        </p:nvSpPr>
        <p:spPr>
          <a:xfrm>
            <a:off x="8255446" y="3538754"/>
            <a:ext cx="3767975" cy="2554545"/>
          </a:xfrm>
          <a:prstGeom prst="rect">
            <a:avLst/>
          </a:prstGeom>
          <a:noFill/>
          <a:ln w="25400">
            <a:solidFill>
              <a:srgbClr val="0070C0"/>
            </a:solidFill>
          </a:ln>
        </p:spPr>
        <p:txBody>
          <a:bodyPr wrap="square" rtlCol="0">
            <a:spAutoFit/>
          </a:bodyPr>
          <a:lstStyle/>
          <a:p>
            <a:pPr algn="just"/>
            <a:r>
              <a:rPr lang="zh-CN" altLang="en-US" sz="16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 当</a:t>
            </a:r>
            <a:r>
              <a:rPr lang="zh-CN" altLang="en-US" sz="1600" dirty="0">
                <a:latin typeface="微软雅黑" pitchFamily="34" charset="-122"/>
                <a:ea typeface="微软雅黑" pitchFamily="34" charset="-122"/>
              </a:rPr>
              <a:t>黏着系数为</a:t>
            </a:r>
            <a:r>
              <a:rPr lang="en-US" altLang="zh-CN" sz="1600" dirty="0">
                <a:latin typeface="微软雅黑" pitchFamily="34" charset="-122"/>
                <a:ea typeface="微软雅黑" pitchFamily="34" charset="-122"/>
              </a:rPr>
              <a:t>0.4</a:t>
            </a:r>
            <a:r>
              <a:rPr lang="zh-CN" altLang="en-US" sz="1600" dirty="0">
                <a:latin typeface="微软雅黑" pitchFamily="34" charset="-122"/>
                <a:ea typeface="微软雅黑" pitchFamily="34" charset="-122"/>
              </a:rPr>
              <a:t>时，驱动力低于黏着极限较多，在起动过程中蠕滑率波动不明显，且其蠕滑率远低于黏着系数为</a:t>
            </a:r>
            <a:r>
              <a:rPr lang="en-US" altLang="zh-CN" sz="1600" dirty="0">
                <a:latin typeface="微软雅黑" pitchFamily="34" charset="-122"/>
                <a:ea typeface="微软雅黑" pitchFamily="34" charset="-122"/>
              </a:rPr>
              <a:t>0.3</a:t>
            </a:r>
            <a:r>
              <a:rPr lang="zh-CN" altLang="en-US" sz="1600" dirty="0">
                <a:latin typeface="微软雅黑" pitchFamily="34" charset="-122"/>
                <a:ea typeface="微软雅黑" pitchFamily="34" charset="-122"/>
              </a:rPr>
              <a:t>时</a:t>
            </a:r>
            <a:r>
              <a:rPr lang="zh-CN" altLang="en-US" sz="1600" dirty="0" smtClean="0">
                <a:latin typeface="微软雅黑" pitchFamily="34" charset="-122"/>
                <a:ea typeface="微软雅黑" pitchFamily="34" charset="-122"/>
              </a:rPr>
              <a:t>。</a:t>
            </a:r>
            <a:r>
              <a:rPr lang="en-US" altLang="zh-CN" sz="1600" dirty="0">
                <a:latin typeface="微软雅黑" pitchFamily="34" charset="-122"/>
                <a:ea typeface="微软雅黑" pitchFamily="34" charset="-122"/>
              </a:rPr>
              <a:t>When the adhesion coefficient was 0.4, the driving force was much lower than the adhesion limit, the creep rate did not fluctuate obviously during start-up, and the creep rate was much lower than the adhesion coefficient of 0.3. </a:t>
            </a:r>
          </a:p>
        </p:txBody>
      </p:sp>
      <p:sp>
        <p:nvSpPr>
          <p:cNvPr id="54" name="文本框 27"/>
          <p:cNvSpPr txBox="1"/>
          <p:nvPr/>
        </p:nvSpPr>
        <p:spPr>
          <a:xfrm>
            <a:off x="-25474" y="189688"/>
            <a:ext cx="9577064" cy="1296937"/>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低速</a:t>
            </a:r>
            <a:r>
              <a:rPr lang="zh-CN" altLang="en-US" sz="2500" b="1" dirty="0">
                <a:solidFill>
                  <a:srgbClr val="0053A3"/>
                </a:solidFill>
                <a:latin typeface="微软雅黑" panose="020B0503020204020204" pitchFamily="34" charset="-122"/>
                <a:ea typeface="微软雅黑" panose="020B0503020204020204" pitchFamily="34" charset="-122"/>
              </a:rPr>
              <a:t>驱动</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smtClean="0">
                <a:solidFill>
                  <a:srgbClr val="0053A3"/>
                </a:solidFill>
                <a:latin typeface="微软雅黑" panose="020B0503020204020204" pitchFamily="34" charset="-122"/>
                <a:ea typeface="微软雅黑" panose="020B0503020204020204" pitchFamily="34" charset="-122"/>
              </a:rPr>
              <a:t>-Low Speed </a:t>
            </a:r>
            <a:r>
              <a:rPr lang="en-US" altLang="zh-CN" sz="2500" b="1" dirty="0">
                <a:solidFill>
                  <a:srgbClr val="0053A3"/>
                </a:solidFill>
                <a:latin typeface="微软雅黑" panose="020B0503020204020204" pitchFamily="34" charset="-122"/>
                <a:ea typeface="微软雅黑" panose="020B0503020204020204" pitchFamily="34" charset="-122"/>
              </a:rPr>
              <a:t>Driving </a:t>
            </a:r>
            <a:r>
              <a:rPr lang="en-US" altLang="zh-CN" sz="2500" b="1" dirty="0" smtClean="0">
                <a:solidFill>
                  <a:srgbClr val="0053A3"/>
                </a:solidFill>
                <a:latin typeface="微软雅黑" panose="020B0503020204020204" pitchFamily="34" charset="-122"/>
                <a:ea typeface="微软雅黑" panose="020B0503020204020204" pitchFamily="34" charset="-122"/>
              </a:rPr>
              <a:t>Condition</a:t>
            </a:r>
          </a:p>
          <a:p>
            <a:r>
              <a:rPr lang="en-US" altLang="zh-CN" sz="2800" dirty="0" smtClean="0">
                <a:solidFill>
                  <a:schemeClr val="bg1"/>
                </a:solidFill>
                <a:latin typeface="微软雅黑" panose="020B0503020204020204" pitchFamily="34" charset="-122"/>
                <a:ea typeface="微软雅黑" panose="020B0503020204020204" pitchFamily="34" charset="-122"/>
              </a:rPr>
              <a:t>Condition</a:t>
            </a:r>
            <a:endParaRPr lang="zh-CN" altLang="en-US" sz="2800" dirty="0" smtClean="0">
              <a:solidFill>
                <a:schemeClr val="bg1"/>
              </a:solidFill>
              <a:latin typeface="微软雅黑" panose="020B0503020204020204" pitchFamily="34" charset="-122"/>
              <a:ea typeface="微软雅黑" panose="020B0503020204020204" pitchFamily="34" charset="-122"/>
            </a:endParaRPr>
          </a:p>
          <a:p>
            <a:endParaRPr lang="en-US" altLang="zh-CN" sz="2500" b="1" dirty="0">
              <a:solidFill>
                <a:srgbClr val="0053A3"/>
              </a:solidFill>
              <a:latin typeface="微软雅黑" panose="020B0503020204020204" pitchFamily="34" charset="-122"/>
              <a:ea typeface="微软雅黑" panose="020B0503020204020204" pitchFamily="34" charset="-122"/>
            </a:endParaRPr>
          </a:p>
        </p:txBody>
      </p:sp>
      <p:sp>
        <p:nvSpPr>
          <p:cNvPr id="13" name="Rectangle 34"/>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2" name="对象 31"/>
          <p:cNvGraphicFramePr>
            <a:graphicFrameLocks noChangeAspect="1"/>
          </p:cNvGraphicFramePr>
          <p:nvPr>
            <p:extLst>
              <p:ext uri="{D42A27DB-BD31-4B8C-83A1-F6EECF244321}">
                <p14:modId xmlns:p14="http://schemas.microsoft.com/office/powerpoint/2010/main" val="2496110233"/>
              </p:ext>
            </p:extLst>
          </p:nvPr>
        </p:nvGraphicFramePr>
        <p:xfrm>
          <a:off x="190550" y="828343"/>
          <a:ext cx="3359546" cy="2376264"/>
        </p:xfrm>
        <a:graphic>
          <a:graphicData uri="http://schemas.openxmlformats.org/presentationml/2006/ole">
            <mc:AlternateContent xmlns:mc="http://schemas.openxmlformats.org/markup-compatibility/2006">
              <mc:Choice xmlns:v="urn:schemas-microsoft-com:vml" Requires="v">
                <p:oleObj spid="_x0000_s232541" r:id="rId4" imgW="2566695" imgH="1813968" progId="Origin50.Graph">
                  <p:embed/>
                </p:oleObj>
              </mc:Choice>
              <mc:Fallback>
                <p:oleObj r:id="rId4" imgW="2566695" imgH="1813968" progId="Origin50.Graph">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l="5199" t="3847" r="3218" b="4546"/>
                      <a:stretch>
                        <a:fillRect/>
                      </a:stretch>
                    </p:blipFill>
                    <p:spPr bwMode="auto">
                      <a:xfrm>
                        <a:off x="190550" y="828343"/>
                        <a:ext cx="3359546" cy="2376264"/>
                      </a:xfrm>
                      <a:prstGeom prst="rect">
                        <a:avLst/>
                      </a:prstGeom>
                      <a:noFill/>
                    </p:spPr>
                  </p:pic>
                </p:oleObj>
              </mc:Fallback>
            </mc:AlternateContent>
          </a:graphicData>
        </a:graphic>
      </p:graphicFrame>
      <p:sp>
        <p:nvSpPr>
          <p:cNvPr id="33" name="Rectangle 36"/>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3804010019"/>
              </p:ext>
            </p:extLst>
          </p:nvPr>
        </p:nvGraphicFramePr>
        <p:xfrm>
          <a:off x="4159117" y="900615"/>
          <a:ext cx="3339977" cy="2376000"/>
        </p:xfrm>
        <a:graphic>
          <a:graphicData uri="http://schemas.openxmlformats.org/presentationml/2006/ole">
            <mc:AlternateContent xmlns:mc="http://schemas.openxmlformats.org/markup-compatibility/2006">
              <mc:Choice xmlns:v="urn:schemas-microsoft-com:vml" Requires="v">
                <p:oleObj spid="_x0000_s232542" r:id="rId6" imgW="2566695" imgH="1813968" progId="Origin50.Graph">
                  <p:embed/>
                </p:oleObj>
              </mc:Choice>
              <mc:Fallback>
                <p:oleObj r:id="rId6" imgW="2566695" imgH="1813968" progId="Origin50.Graph">
                  <p:embed/>
                  <p:pic>
                    <p:nvPicPr>
                      <p:cNvPr id="0" name="Object 35"/>
                      <p:cNvPicPr>
                        <a:picLocks noChangeAspect="1" noChangeArrowheads="1"/>
                      </p:cNvPicPr>
                      <p:nvPr/>
                    </p:nvPicPr>
                    <p:blipFill>
                      <a:blip r:embed="rId7">
                        <a:extLst>
                          <a:ext uri="{28A0092B-C50C-407E-A947-70E740481C1C}">
                            <a14:useLocalDpi xmlns:a14="http://schemas.microsoft.com/office/drawing/2010/main" val="0"/>
                          </a:ext>
                        </a:extLst>
                      </a:blip>
                      <a:srcRect l="5658" t="10287" r="11269" b="5739"/>
                      <a:stretch>
                        <a:fillRect/>
                      </a:stretch>
                    </p:blipFill>
                    <p:spPr bwMode="auto">
                      <a:xfrm>
                        <a:off x="4159117" y="900615"/>
                        <a:ext cx="3339977" cy="2376000"/>
                      </a:xfrm>
                      <a:prstGeom prst="rect">
                        <a:avLst/>
                      </a:prstGeom>
                      <a:noFill/>
                    </p:spPr>
                  </p:pic>
                </p:oleObj>
              </mc:Fallback>
            </mc:AlternateContent>
          </a:graphicData>
        </a:graphic>
      </p:graphicFrame>
      <p:sp>
        <p:nvSpPr>
          <p:cNvPr id="38" name="Rectangle 38"/>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9" name="对象 38"/>
          <p:cNvGraphicFramePr>
            <a:graphicFrameLocks noChangeAspect="1"/>
          </p:cNvGraphicFramePr>
          <p:nvPr>
            <p:extLst>
              <p:ext uri="{D42A27DB-BD31-4B8C-83A1-F6EECF244321}">
                <p14:modId xmlns:p14="http://schemas.microsoft.com/office/powerpoint/2010/main" val="4236978264"/>
              </p:ext>
            </p:extLst>
          </p:nvPr>
        </p:nvGraphicFramePr>
        <p:xfrm>
          <a:off x="8471470" y="908984"/>
          <a:ext cx="3283685" cy="2376000"/>
        </p:xfrm>
        <a:graphic>
          <a:graphicData uri="http://schemas.openxmlformats.org/presentationml/2006/ole">
            <mc:AlternateContent xmlns:mc="http://schemas.openxmlformats.org/markup-compatibility/2006">
              <mc:Choice xmlns:v="urn:schemas-microsoft-com:vml" Requires="v">
                <p:oleObj spid="_x0000_s232543" r:id="rId8" imgW="2566695" imgH="1813968" progId="Origin50.Graph">
                  <p:embed/>
                </p:oleObj>
              </mc:Choice>
              <mc:Fallback>
                <p:oleObj r:id="rId8" imgW="2566695" imgH="1813968" progId="Origin50.Graph">
                  <p:embed/>
                  <p:pic>
                    <p:nvPicPr>
                      <p:cNvPr id="0" name="Object 37"/>
                      <p:cNvPicPr>
                        <a:picLocks noChangeAspect="1" noChangeArrowheads="1"/>
                      </p:cNvPicPr>
                      <p:nvPr/>
                    </p:nvPicPr>
                    <p:blipFill>
                      <a:blip r:embed="rId9">
                        <a:extLst>
                          <a:ext uri="{28A0092B-C50C-407E-A947-70E740481C1C}">
                            <a14:useLocalDpi xmlns:a14="http://schemas.microsoft.com/office/drawing/2010/main" val="0"/>
                          </a:ext>
                        </a:extLst>
                      </a:blip>
                      <a:srcRect l="4700" t="10217" r="12805" b="5005"/>
                      <a:stretch>
                        <a:fillRect/>
                      </a:stretch>
                    </p:blipFill>
                    <p:spPr bwMode="auto">
                      <a:xfrm>
                        <a:off x="8471470" y="908984"/>
                        <a:ext cx="3283685" cy="237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2082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5"/>
                                        </p:tgtEl>
                                        <p:attrNameLst>
                                          <p:attrName>style.visibility</p:attrName>
                                        </p:attrNameLst>
                                      </p:cBhvr>
                                      <p:to>
                                        <p:strVal val="visible"/>
                                      </p:to>
                                    </p:set>
                                    <p:animEffect transition="in" filter="fade">
                                      <p:cBhvr>
                                        <p:cTn id="58" dur="500"/>
                                        <p:tgtEl>
                                          <p:spTgt spid="5"/>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26"/>
                                        </p:tgtEl>
                                        <p:attrNameLst>
                                          <p:attrName>style.visibility</p:attrName>
                                        </p:attrNameLst>
                                      </p:cBhvr>
                                      <p:to>
                                        <p:strVal val="visible"/>
                                      </p:to>
                                    </p:set>
                                    <p:animEffect transition="in" filter="fade">
                                      <p:cBhvr>
                                        <p:cTn id="61" dur="500"/>
                                        <p:tgtEl>
                                          <p:spTgt spid="26"/>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7"/>
                                        </p:tgtEl>
                                        <p:attrNameLst>
                                          <p:attrName>style.visibility</p:attrName>
                                        </p:attrNameLst>
                                      </p:cBhvr>
                                      <p:to>
                                        <p:strVal val="visible"/>
                                      </p:to>
                                    </p:set>
                                    <p:animEffect transition="in" filter="fade">
                                      <p:cBhvr>
                                        <p:cTn id="64" dur="500"/>
                                        <p:tgtEl>
                                          <p:spTgt spid="7"/>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46"/>
                                        </p:tgtEl>
                                        <p:attrNameLst>
                                          <p:attrName>style.visibility</p:attrName>
                                        </p:attrNameLst>
                                      </p:cBhvr>
                                      <p:to>
                                        <p:strVal val="visible"/>
                                      </p:to>
                                    </p:set>
                                    <p:animEffect transition="in" filter="fade">
                                      <p:cBhvr>
                                        <p:cTn id="82" dur="500"/>
                                        <p:tgtEl>
                                          <p:spTgt spid="46"/>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24"/>
                                        </p:tgtEl>
                                        <p:attrNameLst>
                                          <p:attrName>style.visibility</p:attrName>
                                        </p:attrNameLst>
                                      </p:cBhvr>
                                      <p:to>
                                        <p:strVal val="visible"/>
                                      </p:to>
                                    </p:set>
                                    <p:animEffect transition="in" filter="fade">
                                      <p:cBhvr>
                                        <p:cTn id="85" dur="500"/>
                                        <p:tgtEl>
                                          <p:spTgt spid="24"/>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31"/>
                                        </p:tgtEl>
                                        <p:attrNameLst>
                                          <p:attrName>style.visibility</p:attrName>
                                        </p:attrNameLst>
                                      </p:cBhvr>
                                      <p:to>
                                        <p:strVal val="visible"/>
                                      </p:to>
                                    </p:set>
                                    <p:animEffect transition="in" filter="fade">
                                      <p:cBhvr>
                                        <p:cTn id="94" dur="500"/>
                                        <p:tgtEl>
                                          <p:spTgt spid="31"/>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44"/>
                                        </p:tgtEl>
                                        <p:attrNameLst>
                                          <p:attrName>style.visibility</p:attrName>
                                        </p:attrNameLst>
                                      </p:cBhvr>
                                      <p:to>
                                        <p:strVal val="visible"/>
                                      </p:to>
                                    </p:set>
                                    <p:animEffect transition="in" filter="fade">
                                      <p:cBhvr>
                                        <p:cTn id="100" dur="500"/>
                                        <p:tgtEl>
                                          <p:spTgt spid="44"/>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500"/>
                                        <p:tgtEl>
                                          <p:spTgt spid="49"/>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500"/>
                                        <p:tgtEl>
                                          <p:spTgt spid="41"/>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52"/>
                                        </p:tgtEl>
                                        <p:attrNameLst>
                                          <p:attrName>style.visibility</p:attrName>
                                        </p:attrNameLst>
                                      </p:cBhvr>
                                      <p:to>
                                        <p:strVal val="visible"/>
                                      </p:to>
                                    </p:set>
                                    <p:animEffect transition="in" filter="fade">
                                      <p:cBhvr>
                                        <p:cTn id="112" dur="500"/>
                                        <p:tgtEl>
                                          <p:spTgt spid="5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500"/>
                                        <p:tgtEl>
                                          <p:spTgt spid="4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8"/>
                                        </p:tgtEl>
                                        <p:attrNameLst>
                                          <p:attrName>style.visibility</p:attrName>
                                        </p:attrNameLst>
                                      </p:cBhvr>
                                      <p:to>
                                        <p:strVal val="visible"/>
                                      </p:to>
                                    </p:set>
                                    <p:animEffect transition="in" filter="fade">
                                      <p:cBhvr>
                                        <p:cTn id="118" dur="500"/>
                                        <p:tgtEl>
                                          <p:spTgt spid="4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fade">
                                      <p:cBhvr>
                                        <p:cTn id="121" dur="500"/>
                                        <p:tgtEl>
                                          <p:spTgt spid="50"/>
                                        </p:tgtEl>
                                      </p:cBhvr>
                                    </p:animEffect>
                                  </p:childTnLst>
                                </p:cTn>
                              </p:par>
                              <p:par>
                                <p:cTn id="122" presetID="10" presetClass="entr" presetSubtype="0" fill="hold" grpId="0" nodeType="withEffect" nodePh="1">
                                  <p:stCondLst>
                                    <p:cond delay="0"/>
                                  </p:stCondLst>
                                  <p:endCondLst>
                                    <p:cond evt="begin" delay="0">
                                      <p:tn val="122"/>
                                    </p:cond>
                                  </p:endCondLst>
                                  <p:childTnLst>
                                    <p:set>
                                      <p:cBhvr>
                                        <p:cTn id="123" dur="1" fill="hold">
                                          <p:stCondLst>
                                            <p:cond delay="0"/>
                                          </p:stCondLst>
                                        </p:cTn>
                                        <p:tgtEl>
                                          <p:spTgt spid="13"/>
                                        </p:tgtEl>
                                        <p:attrNameLst>
                                          <p:attrName>style.visibility</p:attrName>
                                        </p:attrNameLst>
                                      </p:cBhvr>
                                      <p:to>
                                        <p:strVal val="visible"/>
                                      </p:to>
                                    </p:set>
                                    <p:animEffect transition="in" filter="fade">
                                      <p:cBhvr>
                                        <p:cTn id="124" dur="500"/>
                                        <p:tgtEl>
                                          <p:spTgt spid="13"/>
                                        </p:tgtEl>
                                      </p:cBhvr>
                                    </p:animEffect>
                                  </p:childTnLst>
                                </p:cTn>
                              </p:par>
                              <p:par>
                                <p:cTn id="125" presetID="10" presetClass="entr" presetSubtype="0" fill="hold" nodeType="withEffect">
                                  <p:stCondLst>
                                    <p:cond delay="0"/>
                                  </p:stCondLst>
                                  <p:childTnLst>
                                    <p:set>
                                      <p:cBhvr>
                                        <p:cTn id="126" dur="1" fill="hold">
                                          <p:stCondLst>
                                            <p:cond delay="0"/>
                                          </p:stCondLst>
                                        </p:cTn>
                                        <p:tgtEl>
                                          <p:spTgt spid="32"/>
                                        </p:tgtEl>
                                        <p:attrNameLst>
                                          <p:attrName>style.visibility</p:attrName>
                                        </p:attrNameLst>
                                      </p:cBhvr>
                                      <p:to>
                                        <p:strVal val="visible"/>
                                      </p:to>
                                    </p:set>
                                    <p:animEffect transition="in" filter="fade">
                                      <p:cBhvr>
                                        <p:cTn id="127" dur="500"/>
                                        <p:tgtEl>
                                          <p:spTgt spid="32"/>
                                        </p:tgtEl>
                                      </p:cBhvr>
                                    </p:animEffect>
                                  </p:childTnLst>
                                </p:cTn>
                              </p:par>
                              <p:par>
                                <p:cTn id="128" presetID="10" presetClass="entr" presetSubtype="0" fill="hold" grpId="0" nodeType="withEffect" nodePh="1">
                                  <p:stCondLst>
                                    <p:cond delay="0"/>
                                  </p:stCondLst>
                                  <p:endCondLst>
                                    <p:cond evt="begin" delay="0">
                                      <p:tn val="128"/>
                                    </p:cond>
                                  </p:endCondLst>
                                  <p:childTnLst>
                                    <p:set>
                                      <p:cBhvr>
                                        <p:cTn id="129" dur="1" fill="hold">
                                          <p:stCondLst>
                                            <p:cond delay="0"/>
                                          </p:stCondLst>
                                        </p:cTn>
                                        <p:tgtEl>
                                          <p:spTgt spid="33"/>
                                        </p:tgtEl>
                                        <p:attrNameLst>
                                          <p:attrName>style.visibility</p:attrName>
                                        </p:attrNameLst>
                                      </p:cBhvr>
                                      <p:to>
                                        <p:strVal val="visible"/>
                                      </p:to>
                                    </p:set>
                                    <p:animEffect transition="in" filter="fade">
                                      <p:cBhvr>
                                        <p:cTn id="130" dur="500"/>
                                        <p:tgtEl>
                                          <p:spTgt spid="33"/>
                                        </p:tgtEl>
                                      </p:cBhvr>
                                    </p:animEffect>
                                  </p:childTnLst>
                                </p:cTn>
                              </p:par>
                              <p:par>
                                <p:cTn id="131" presetID="10" presetClass="entr" presetSubtype="0" fill="hold" nodeType="withEffect">
                                  <p:stCondLst>
                                    <p:cond delay="0"/>
                                  </p:stCondLst>
                                  <p:childTnLst>
                                    <p:set>
                                      <p:cBhvr>
                                        <p:cTn id="132" dur="1" fill="hold">
                                          <p:stCondLst>
                                            <p:cond delay="0"/>
                                          </p:stCondLst>
                                        </p:cTn>
                                        <p:tgtEl>
                                          <p:spTgt spid="35"/>
                                        </p:tgtEl>
                                        <p:attrNameLst>
                                          <p:attrName>style.visibility</p:attrName>
                                        </p:attrNameLst>
                                      </p:cBhvr>
                                      <p:to>
                                        <p:strVal val="visible"/>
                                      </p:to>
                                    </p:set>
                                    <p:animEffect transition="in" filter="fade">
                                      <p:cBhvr>
                                        <p:cTn id="133" dur="500"/>
                                        <p:tgtEl>
                                          <p:spTgt spid="35"/>
                                        </p:tgtEl>
                                      </p:cBhvr>
                                    </p:animEffect>
                                  </p:childTnLst>
                                </p:cTn>
                              </p:par>
                              <p:par>
                                <p:cTn id="134" presetID="10" presetClass="entr" presetSubtype="0" fill="hold" grpId="0" nodeType="withEffect" nodePh="1">
                                  <p:stCondLst>
                                    <p:cond delay="0"/>
                                  </p:stCondLst>
                                  <p:endCondLst>
                                    <p:cond evt="begin" delay="0">
                                      <p:tn val="134"/>
                                    </p:cond>
                                  </p:end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500"/>
                                        <p:tgtEl>
                                          <p:spTgt spid="38"/>
                                        </p:tgtEl>
                                      </p:cBhvr>
                                    </p:animEffect>
                                  </p:childTnLst>
                                </p:cTn>
                              </p:par>
                              <p:par>
                                <p:cTn id="137" presetID="10" presetClass="entr" presetSubtype="0" fill="hold" nodeType="withEffect">
                                  <p:stCondLst>
                                    <p:cond delay="0"/>
                                  </p:stCondLst>
                                  <p:childTnLst>
                                    <p:set>
                                      <p:cBhvr>
                                        <p:cTn id="138" dur="1" fill="hold">
                                          <p:stCondLst>
                                            <p:cond delay="0"/>
                                          </p:stCondLst>
                                        </p:cTn>
                                        <p:tgtEl>
                                          <p:spTgt spid="39"/>
                                        </p:tgtEl>
                                        <p:attrNameLst>
                                          <p:attrName>style.visibility</p:attrName>
                                        </p:attrNameLst>
                                      </p:cBhvr>
                                      <p:to>
                                        <p:strVal val="visible"/>
                                      </p:to>
                                    </p:set>
                                    <p:animEffect transition="in" filter="fade">
                                      <p:cBhvr>
                                        <p:cTn id="13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47" grpId="0" animBg="1"/>
      <p:bldP spid="48" grpId="0" animBg="1"/>
      <p:bldP spid="50" grpId="0" animBg="1"/>
      <p:bldP spid="54" grpId="0"/>
      <p:bldP spid="13" grpId="0"/>
      <p:bldP spid="33"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2"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5879634" y="2305099"/>
            <a:ext cx="431146"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38"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9" name="Rectangle 9"/>
          <p:cNvSpPr>
            <a:spLocks noChangeArrowheads="1"/>
          </p:cNvSpPr>
          <p:nvPr/>
        </p:nvSpPr>
        <p:spPr bwMode="auto">
          <a:xfrm>
            <a:off x="5862001" y="2305099"/>
            <a:ext cx="466412"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grpSp>
        <p:nvGrpSpPr>
          <p:cNvPr id="32" name="组合 31"/>
          <p:cNvGrpSpPr/>
          <p:nvPr/>
        </p:nvGrpSpPr>
        <p:grpSpPr>
          <a:xfrm>
            <a:off x="-11692" y="735843"/>
            <a:ext cx="12083563" cy="2745476"/>
            <a:chOff x="297385" y="733970"/>
            <a:chExt cx="9100044" cy="2738486"/>
          </a:xfrm>
        </p:grpSpPr>
        <p:sp>
          <p:nvSpPr>
            <p:cNvPr id="34" name="矩形 33"/>
            <p:cNvSpPr/>
            <p:nvPr/>
          </p:nvSpPr>
          <p:spPr>
            <a:xfrm>
              <a:off x="297385" y="1476053"/>
              <a:ext cx="713702" cy="644685"/>
            </a:xfrm>
            <a:prstGeom prst="rect">
              <a:avLst/>
            </a:prstGeom>
          </p:spPr>
          <p:txBody>
            <a:bodyPr wrap="none">
              <a:spAutoFit/>
            </a:bodyPr>
            <a:lstStyle/>
            <a:p>
              <a:pPr algn="ctr"/>
              <a:r>
                <a:rPr lang="en-US" altLang="zh-CN" sz="1800" dirty="0" smtClean="0">
                  <a:latin typeface="Times New Roman" pitchFamily="18" charset="0"/>
                  <a:ea typeface="微软雅黑" pitchFamily="34" charset="-122"/>
                  <a:cs typeface="Times New Roman" pitchFamily="18" charset="0"/>
                </a:rPr>
                <a:t>Speed</a:t>
              </a:r>
            </a:p>
            <a:p>
              <a:pPr algn="ctr"/>
              <a:r>
                <a:rPr lang="en-US" altLang="zh-CN" sz="1800" dirty="0" smtClean="0">
                  <a:latin typeface="Times New Roman" pitchFamily="18" charset="0"/>
                  <a:ea typeface="微软雅黑" pitchFamily="34" charset="-122"/>
                  <a:cs typeface="Times New Roman" pitchFamily="18" charset="0"/>
                </a:rPr>
                <a:t>60 </a:t>
              </a:r>
              <a:r>
                <a:rPr lang="en-US" altLang="zh-CN" sz="1800" dirty="0">
                  <a:latin typeface="Times New Roman" pitchFamily="18" charset="0"/>
                  <a:ea typeface="微软雅黑" pitchFamily="34" charset="-122"/>
                  <a:cs typeface="Times New Roman" pitchFamily="18" charset="0"/>
                </a:rPr>
                <a:t>km/h</a:t>
              </a:r>
              <a:endParaRPr lang="zh-CN" altLang="en-US" sz="1800" dirty="0">
                <a:latin typeface="Times New Roman" pitchFamily="18" charset="0"/>
                <a:ea typeface="微软雅黑" pitchFamily="34" charset="-122"/>
                <a:cs typeface="Times New Roman" pitchFamily="18" charset="0"/>
              </a:endParaRPr>
            </a:p>
          </p:txBody>
        </p:sp>
        <p:sp>
          <p:nvSpPr>
            <p:cNvPr id="43" name="矩形 42"/>
            <p:cNvSpPr/>
            <p:nvPr/>
          </p:nvSpPr>
          <p:spPr>
            <a:xfrm>
              <a:off x="1208894" y="3088713"/>
              <a:ext cx="2175103" cy="383741"/>
            </a:xfrm>
            <a:prstGeom prst="rect">
              <a:avLst/>
            </a:prstGeom>
          </p:spPr>
          <p:txBody>
            <a:bodyPr wrap="none">
              <a:spAutoFit/>
            </a:bodyPr>
            <a:lstStyle/>
            <a:p>
              <a:r>
                <a:rPr lang="en-US" altLang="zh-CN" dirty="0">
                  <a:latin typeface="微软雅黑" pitchFamily="34" charset="-122"/>
                  <a:ea typeface="微软雅黑" pitchFamily="34" charset="-122"/>
                  <a:cs typeface="Times New Roman" pitchFamily="18" charset="0"/>
                </a:rPr>
                <a:t>Longitudinal creep rate</a:t>
              </a:r>
              <a:endParaRPr lang="zh-CN" altLang="en-US" dirty="0">
                <a:latin typeface="微软雅黑" pitchFamily="34" charset="-122"/>
                <a:ea typeface="微软雅黑" pitchFamily="34" charset="-122"/>
              </a:endParaRPr>
            </a:p>
          </p:txBody>
        </p:sp>
        <p:sp>
          <p:nvSpPr>
            <p:cNvPr id="48" name="矩形 47"/>
            <p:cNvSpPr/>
            <p:nvPr/>
          </p:nvSpPr>
          <p:spPr>
            <a:xfrm>
              <a:off x="2875251" y="3088714"/>
              <a:ext cx="3683198" cy="383742"/>
            </a:xfrm>
            <a:prstGeom prst="rect">
              <a:avLst/>
            </a:prstGeom>
          </p:spPr>
          <p:txBody>
            <a:bodyPr wrap="none">
              <a:spAutoFit/>
            </a:bodyPr>
            <a:lstStyle/>
            <a:p>
              <a:pPr indent="1087130" algn="ctr" fontAlgn="base">
                <a:spcBef>
                  <a:spcPct val="0"/>
                </a:spcBef>
                <a:spcAft>
                  <a:spcPct val="0"/>
                </a:spcAft>
              </a:pPr>
              <a:r>
                <a:rPr lang="en-US" altLang="zh-CN" dirty="0">
                  <a:latin typeface="微软雅黑" pitchFamily="34" charset="-122"/>
                  <a:ea typeface="微软雅黑" pitchFamily="34" charset="-122"/>
                  <a:cs typeface="Times New Roman" pitchFamily="18" charset="0"/>
                </a:rPr>
                <a:t>Adhesion utilization coefficient</a:t>
              </a:r>
              <a:endParaRPr lang="zh-CN" altLang="en-US" dirty="0">
                <a:latin typeface="微软雅黑" pitchFamily="34" charset="-122"/>
                <a:ea typeface="微软雅黑" pitchFamily="34" charset="-122"/>
                <a:cs typeface="宋体" pitchFamily="2" charset="-122"/>
              </a:endParaRPr>
            </a:p>
          </p:txBody>
        </p:sp>
        <p:sp>
          <p:nvSpPr>
            <p:cNvPr id="58" name="文本框 16"/>
            <p:cNvSpPr txBox="1"/>
            <p:nvPr/>
          </p:nvSpPr>
          <p:spPr>
            <a:xfrm>
              <a:off x="6534472" y="733970"/>
              <a:ext cx="2862957" cy="2056853"/>
            </a:xfrm>
            <a:prstGeom prst="rect">
              <a:avLst/>
            </a:prstGeom>
            <a:noFill/>
            <a:ln w="25400">
              <a:solidFill>
                <a:srgbClr val="0070C0"/>
              </a:solidFill>
            </a:ln>
          </p:spPr>
          <p:txBody>
            <a:bodyPr wrap="square" rtlCol="0">
              <a:spAutoFit/>
            </a:bodyPr>
            <a:lstStyle/>
            <a:p>
              <a:pPr algn="just"/>
              <a:r>
                <a:rPr lang="zh-CN" altLang="en-US" sz="1600" dirty="0">
                  <a:latin typeface="微软雅黑" pitchFamily="34" charset="-122"/>
                  <a:ea typeface="微软雅黑" pitchFamily="34" charset="-122"/>
                </a:rPr>
                <a:t>        在运行过程中弹性车轮的蠕滑率大于刚性车轮，黏着利用系数的波动大于刚性车轮，在该速度下弹性车轮、刚性车轮振动无本质区别</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r>
                <a:rPr lang="en-US" altLang="zh-CN" sz="1600" dirty="0">
                  <a:latin typeface="微软雅黑" pitchFamily="34" charset="-122"/>
                  <a:ea typeface="微软雅黑" pitchFamily="34" charset="-122"/>
                </a:rPr>
                <a:t>At this speed, there was no essential difference between the vibration of the resilient wheel and the solid wheel. </a:t>
              </a:r>
              <a:endParaRPr lang="zh-CN" altLang="en-US" sz="1600" dirty="0">
                <a:latin typeface="微软雅黑" pitchFamily="34" charset="-122"/>
                <a:ea typeface="微软雅黑" pitchFamily="34" charset="-122"/>
              </a:endParaRPr>
            </a:p>
          </p:txBody>
        </p:sp>
      </p:grpSp>
      <p:grpSp>
        <p:nvGrpSpPr>
          <p:cNvPr id="50" name="组合 49"/>
          <p:cNvGrpSpPr/>
          <p:nvPr/>
        </p:nvGrpSpPr>
        <p:grpSpPr>
          <a:xfrm>
            <a:off x="-3577" y="3068960"/>
            <a:ext cx="12075449" cy="3093154"/>
            <a:chOff x="303496" y="3061145"/>
            <a:chExt cx="9093934" cy="3085279"/>
          </a:xfrm>
        </p:grpSpPr>
        <p:sp>
          <p:nvSpPr>
            <p:cNvPr id="53" name="矩形 52"/>
            <p:cNvSpPr/>
            <p:nvPr/>
          </p:nvSpPr>
          <p:spPr>
            <a:xfrm>
              <a:off x="303496" y="4173448"/>
              <a:ext cx="713703" cy="644685"/>
            </a:xfrm>
            <a:prstGeom prst="rect">
              <a:avLst/>
            </a:prstGeom>
          </p:spPr>
          <p:txBody>
            <a:bodyPr wrap="none">
              <a:spAutoFit/>
            </a:bodyPr>
            <a:lstStyle/>
            <a:p>
              <a:pPr algn="ctr"/>
              <a:r>
                <a:rPr lang="en-US" altLang="zh-CN" sz="1800" dirty="0">
                  <a:latin typeface="Times New Roman" pitchFamily="18" charset="0"/>
                  <a:ea typeface="微软雅黑" pitchFamily="34" charset="-122"/>
                  <a:cs typeface="Times New Roman" pitchFamily="18" charset="0"/>
                </a:rPr>
                <a:t>Speed</a:t>
              </a:r>
            </a:p>
            <a:p>
              <a:pPr algn="ctr"/>
              <a:r>
                <a:rPr lang="en-US" altLang="zh-CN" sz="1800" dirty="0" smtClean="0">
                  <a:latin typeface="Times New Roman" pitchFamily="18" charset="0"/>
                  <a:ea typeface="微软雅黑" pitchFamily="34" charset="-122"/>
                  <a:cs typeface="Times New Roman" pitchFamily="18" charset="0"/>
                </a:rPr>
                <a:t>80 </a:t>
              </a:r>
              <a:r>
                <a:rPr lang="en-US" altLang="zh-CN" sz="1800" dirty="0">
                  <a:latin typeface="Times New Roman" pitchFamily="18" charset="0"/>
                  <a:ea typeface="微软雅黑" pitchFamily="34" charset="-122"/>
                  <a:cs typeface="Times New Roman" pitchFamily="18" charset="0"/>
                </a:rPr>
                <a:t>km/h</a:t>
              </a:r>
              <a:endParaRPr lang="zh-CN" altLang="en-US" sz="1800" dirty="0">
                <a:latin typeface="Times New Roman" pitchFamily="18" charset="0"/>
                <a:ea typeface="微软雅黑" pitchFamily="34" charset="-122"/>
                <a:cs typeface="Times New Roman" pitchFamily="18" charset="0"/>
              </a:endParaRPr>
            </a:p>
          </p:txBody>
        </p:sp>
        <p:grpSp>
          <p:nvGrpSpPr>
            <p:cNvPr id="47" name="组合 46"/>
            <p:cNvGrpSpPr/>
            <p:nvPr/>
          </p:nvGrpSpPr>
          <p:grpSpPr>
            <a:xfrm>
              <a:off x="1263122" y="3061145"/>
              <a:ext cx="8134308" cy="3085279"/>
              <a:chOff x="1263122" y="3061145"/>
              <a:chExt cx="8134308" cy="3085279"/>
            </a:xfrm>
          </p:grpSpPr>
          <p:sp>
            <p:nvSpPr>
              <p:cNvPr id="54" name="矩形 53"/>
              <p:cNvSpPr/>
              <p:nvPr/>
            </p:nvSpPr>
            <p:spPr>
              <a:xfrm>
                <a:off x="1263122" y="5652517"/>
                <a:ext cx="2175103" cy="383741"/>
              </a:xfrm>
              <a:prstGeom prst="rect">
                <a:avLst/>
              </a:prstGeom>
            </p:spPr>
            <p:txBody>
              <a:bodyPr wrap="none">
                <a:spAutoFit/>
              </a:bodyPr>
              <a:lstStyle/>
              <a:p>
                <a:r>
                  <a:rPr lang="en-US" altLang="zh-CN" dirty="0">
                    <a:latin typeface="微软雅黑" pitchFamily="34" charset="-122"/>
                    <a:ea typeface="微软雅黑" pitchFamily="34" charset="-122"/>
                    <a:cs typeface="Times New Roman" pitchFamily="18" charset="0"/>
                  </a:rPr>
                  <a:t>Longitudinal creep rate</a:t>
                </a:r>
                <a:endParaRPr lang="zh-CN" altLang="en-US" dirty="0">
                  <a:latin typeface="微软雅黑" pitchFamily="34" charset="-122"/>
                  <a:ea typeface="微软雅黑" pitchFamily="34" charset="-122"/>
                </a:endParaRPr>
              </a:p>
            </p:txBody>
          </p:sp>
          <p:sp>
            <p:nvSpPr>
              <p:cNvPr id="56" name="矩形 55"/>
              <p:cNvSpPr/>
              <p:nvPr/>
            </p:nvSpPr>
            <p:spPr>
              <a:xfrm>
                <a:off x="2875250" y="5652517"/>
                <a:ext cx="3683198" cy="383741"/>
              </a:xfrm>
              <a:prstGeom prst="rect">
                <a:avLst/>
              </a:prstGeom>
            </p:spPr>
            <p:txBody>
              <a:bodyPr wrap="none">
                <a:spAutoFit/>
              </a:bodyPr>
              <a:lstStyle/>
              <a:p>
                <a:pPr indent="1087130" algn="ctr" fontAlgn="base">
                  <a:spcBef>
                    <a:spcPct val="0"/>
                  </a:spcBef>
                  <a:spcAft>
                    <a:spcPct val="0"/>
                  </a:spcAft>
                </a:pPr>
                <a:r>
                  <a:rPr lang="en-US" altLang="zh-CN" dirty="0">
                    <a:latin typeface="微软雅黑" pitchFamily="34" charset="-122"/>
                    <a:ea typeface="微软雅黑" pitchFamily="34" charset="-122"/>
                    <a:cs typeface="Times New Roman" pitchFamily="18" charset="0"/>
                  </a:rPr>
                  <a:t>Adhesion utilization coefficient</a:t>
                </a:r>
              </a:p>
            </p:txBody>
          </p:sp>
          <p:sp>
            <p:nvSpPr>
              <p:cNvPr id="59" name="文本框 16"/>
              <p:cNvSpPr txBox="1"/>
              <p:nvPr/>
            </p:nvSpPr>
            <p:spPr>
              <a:xfrm>
                <a:off x="6534472" y="3061145"/>
                <a:ext cx="2862958" cy="3085279"/>
              </a:xfrm>
              <a:prstGeom prst="rect">
                <a:avLst/>
              </a:prstGeom>
              <a:noFill/>
              <a:ln w="25400">
                <a:solidFill>
                  <a:srgbClr val="0070C0"/>
                </a:solidFill>
              </a:ln>
            </p:spPr>
            <p:txBody>
              <a:bodyPr wrap="square" rtlCol="0">
                <a:spAutoFit/>
              </a:bodyPr>
              <a:lstStyle/>
              <a:p>
                <a:pPr algn="just"/>
                <a:r>
                  <a:rPr lang="zh-CN" altLang="en-US"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从</a:t>
                </a:r>
                <a:r>
                  <a:rPr lang="zh-CN" altLang="en-US" sz="1600" dirty="0">
                    <a:latin typeface="微软雅黑" pitchFamily="34" charset="-122"/>
                    <a:ea typeface="微软雅黑" pitchFamily="34" charset="-122"/>
                  </a:rPr>
                  <a:t>蠕滑率及黏着利用系数分析可知，该振动为接触区域内黏着</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滑动往复循环的过程，在该过程弹性车轮出现黏滑自激振动</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r>
                  <a:rPr lang="en-US" altLang="zh-CN" sz="1600" dirty="0">
                    <a:latin typeface="微软雅黑" pitchFamily="34" charset="-122"/>
                    <a:ea typeface="微软雅黑" pitchFamily="34" charset="-122"/>
                  </a:rPr>
                  <a:t>From the analysis of creep rate and adhesion utilization coefficient, it was known that the vibration was the process of reciprocating cycle of adhesion-sliding in the contact area, and the stick-slip vibration appeared in the resilient wheel during the process.</a:t>
                </a:r>
                <a:endParaRPr lang="zh-CN" altLang="en-US" sz="1600" dirty="0">
                  <a:latin typeface="微软雅黑" pitchFamily="34" charset="-122"/>
                  <a:ea typeface="微软雅黑" pitchFamily="34" charset="-122"/>
                </a:endParaRPr>
              </a:p>
            </p:txBody>
          </p:sp>
        </p:grpSp>
      </p:grpSp>
      <p:sp>
        <p:nvSpPr>
          <p:cNvPr id="60" name="文本框 27"/>
          <p:cNvSpPr txBox="1"/>
          <p:nvPr/>
        </p:nvSpPr>
        <p:spPr>
          <a:xfrm>
            <a:off x="-25474" y="189688"/>
            <a:ext cx="1058517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低</a:t>
            </a:r>
            <a:r>
              <a:rPr lang="zh-CN" altLang="en-US" sz="2500" b="1" dirty="0">
                <a:solidFill>
                  <a:srgbClr val="0053A3"/>
                </a:solidFill>
                <a:latin typeface="微软雅黑" panose="020B0503020204020204" pitchFamily="34" charset="-122"/>
                <a:ea typeface="微软雅黑" panose="020B0503020204020204" pitchFamily="34" charset="-122"/>
              </a:rPr>
              <a:t>黏着高速运行工况</a:t>
            </a:r>
            <a:r>
              <a:rPr lang="en-US" altLang="zh-CN" sz="2500" b="1" dirty="0">
                <a:solidFill>
                  <a:srgbClr val="0053A3"/>
                </a:solidFill>
                <a:latin typeface="微软雅黑" panose="020B0503020204020204" pitchFamily="34" charset="-122"/>
                <a:ea typeface="微软雅黑" panose="020B0503020204020204" pitchFamily="34" charset="-122"/>
              </a:rPr>
              <a:t>- </a:t>
            </a:r>
            <a:r>
              <a:rPr lang="en-US" altLang="zh-CN" sz="2000" b="1" dirty="0">
                <a:solidFill>
                  <a:srgbClr val="0053A3"/>
                </a:solidFill>
                <a:latin typeface="微软雅黑" panose="020B0503020204020204" pitchFamily="34" charset="-122"/>
                <a:ea typeface="微软雅黑" panose="020B0503020204020204" pitchFamily="34" charset="-122"/>
              </a:rPr>
              <a:t>Low Adhesion Operating Condition</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
        <p:nvSpPr>
          <p:cNvPr id="3" name="Rectangle 51"/>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1443609393"/>
              </p:ext>
            </p:extLst>
          </p:nvPr>
        </p:nvGraphicFramePr>
        <p:xfrm>
          <a:off x="1198662" y="868887"/>
          <a:ext cx="2738969" cy="2160000"/>
        </p:xfrm>
        <a:graphic>
          <a:graphicData uri="http://schemas.openxmlformats.org/presentationml/2006/ole">
            <mc:AlternateContent xmlns:mc="http://schemas.openxmlformats.org/markup-compatibility/2006">
              <mc:Choice xmlns:v="urn:schemas-microsoft-com:vml" Requires="v">
                <p:oleObj spid="_x0000_s233590" r:id="rId4" imgW="2345618" imgH="1795824" progId="Origin50.Graph">
                  <p:embed/>
                </p:oleObj>
              </mc:Choice>
              <mc:Fallback>
                <p:oleObj r:id="rId4" imgW="2345618" imgH="1795824" progId="Origin50.Graph">
                  <p:embed/>
                  <p:pic>
                    <p:nvPicPr>
                      <p:cNvPr id="0" name="Object 50"/>
                      <p:cNvPicPr>
                        <a:picLocks noChangeAspect="1" noChangeArrowheads="1"/>
                      </p:cNvPicPr>
                      <p:nvPr/>
                    </p:nvPicPr>
                    <p:blipFill>
                      <a:blip r:embed="rId5">
                        <a:extLst>
                          <a:ext uri="{28A0092B-C50C-407E-A947-70E740481C1C}">
                            <a14:useLocalDpi xmlns:a14="http://schemas.microsoft.com/office/drawing/2010/main" val="0"/>
                          </a:ext>
                        </a:extLst>
                      </a:blip>
                      <a:srcRect l="2922" t="8475" r="11365" b="3368"/>
                      <a:stretch>
                        <a:fillRect/>
                      </a:stretch>
                    </p:blipFill>
                    <p:spPr bwMode="auto">
                      <a:xfrm>
                        <a:off x="1198662" y="868887"/>
                        <a:ext cx="2738969"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 name="Rectangle 53"/>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1" name="对象 60"/>
          <p:cNvGraphicFramePr>
            <a:graphicFrameLocks noChangeAspect="1"/>
          </p:cNvGraphicFramePr>
          <p:nvPr>
            <p:extLst>
              <p:ext uri="{D42A27DB-BD31-4B8C-83A1-F6EECF244321}">
                <p14:modId xmlns:p14="http://schemas.microsoft.com/office/powerpoint/2010/main" val="4131802974"/>
              </p:ext>
            </p:extLst>
          </p:nvPr>
        </p:nvGraphicFramePr>
        <p:xfrm>
          <a:off x="4655046" y="836712"/>
          <a:ext cx="2738969" cy="2160000"/>
        </p:xfrm>
        <a:graphic>
          <a:graphicData uri="http://schemas.openxmlformats.org/presentationml/2006/ole">
            <mc:AlternateContent xmlns:mc="http://schemas.openxmlformats.org/markup-compatibility/2006">
              <mc:Choice xmlns:v="urn:schemas-microsoft-com:vml" Requires="v">
                <p:oleObj spid="_x0000_s233591" r:id="rId6" imgW="2345618" imgH="1795824" progId="Origin50.Graph">
                  <p:embed/>
                </p:oleObj>
              </mc:Choice>
              <mc:Fallback>
                <p:oleObj r:id="rId6" imgW="2345618" imgH="1795824" progId="Origin50.Graph">
                  <p:embed/>
                  <p:pic>
                    <p:nvPicPr>
                      <p:cNvPr id="0" name="Object 52"/>
                      <p:cNvPicPr>
                        <a:picLocks noChangeAspect="1" noChangeArrowheads="1"/>
                      </p:cNvPicPr>
                      <p:nvPr/>
                    </p:nvPicPr>
                    <p:blipFill>
                      <a:blip r:embed="rId7">
                        <a:extLst>
                          <a:ext uri="{28A0092B-C50C-407E-A947-70E740481C1C}">
                            <a14:useLocalDpi xmlns:a14="http://schemas.microsoft.com/office/drawing/2010/main" val="0"/>
                          </a:ext>
                        </a:extLst>
                      </a:blip>
                      <a:srcRect t="6779" r="13312" b="4237"/>
                      <a:stretch>
                        <a:fillRect/>
                      </a:stretch>
                    </p:blipFill>
                    <p:spPr bwMode="auto">
                      <a:xfrm>
                        <a:off x="4655046" y="836712"/>
                        <a:ext cx="2738969"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 name="Rectangle 55"/>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3" name="对象 62"/>
          <p:cNvGraphicFramePr>
            <a:graphicFrameLocks noChangeAspect="1"/>
          </p:cNvGraphicFramePr>
          <p:nvPr>
            <p:extLst>
              <p:ext uri="{D42A27DB-BD31-4B8C-83A1-F6EECF244321}">
                <p14:modId xmlns:p14="http://schemas.microsoft.com/office/powerpoint/2010/main" val="409002779"/>
              </p:ext>
            </p:extLst>
          </p:nvPr>
        </p:nvGraphicFramePr>
        <p:xfrm>
          <a:off x="1341402" y="3501135"/>
          <a:ext cx="2738969" cy="2160000"/>
        </p:xfrm>
        <a:graphic>
          <a:graphicData uri="http://schemas.openxmlformats.org/presentationml/2006/ole">
            <mc:AlternateContent xmlns:mc="http://schemas.openxmlformats.org/markup-compatibility/2006">
              <mc:Choice xmlns:v="urn:schemas-microsoft-com:vml" Requires="v">
                <p:oleObj spid="_x0000_s233592" r:id="rId8" imgW="2345618" imgH="1795824" progId="Origin50.Graph">
                  <p:embed/>
                </p:oleObj>
              </mc:Choice>
              <mc:Fallback>
                <p:oleObj r:id="rId8" imgW="2345618" imgH="1795824" progId="Origin50.Graph">
                  <p:embed/>
                  <p:pic>
                    <p:nvPicPr>
                      <p:cNvPr id="0" name="Object 54"/>
                      <p:cNvPicPr>
                        <a:picLocks noChangeAspect="1" noChangeArrowheads="1"/>
                      </p:cNvPicPr>
                      <p:nvPr/>
                    </p:nvPicPr>
                    <p:blipFill>
                      <a:blip r:embed="rId9">
                        <a:extLst>
                          <a:ext uri="{28A0092B-C50C-407E-A947-70E740481C1C}">
                            <a14:useLocalDpi xmlns:a14="http://schemas.microsoft.com/office/drawing/2010/main" val="0"/>
                          </a:ext>
                        </a:extLst>
                      </a:blip>
                      <a:srcRect l="2922" t="8475" r="11365" b="3368"/>
                      <a:stretch>
                        <a:fillRect/>
                      </a:stretch>
                    </p:blipFill>
                    <p:spPr bwMode="auto">
                      <a:xfrm>
                        <a:off x="1341402" y="3501135"/>
                        <a:ext cx="2738969"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 name="Rectangle 57"/>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5" name="对象 64"/>
          <p:cNvGraphicFramePr>
            <a:graphicFrameLocks noChangeAspect="1"/>
          </p:cNvGraphicFramePr>
          <p:nvPr>
            <p:extLst>
              <p:ext uri="{D42A27DB-BD31-4B8C-83A1-F6EECF244321}">
                <p14:modId xmlns:p14="http://schemas.microsoft.com/office/powerpoint/2010/main" val="986943954"/>
              </p:ext>
            </p:extLst>
          </p:nvPr>
        </p:nvGraphicFramePr>
        <p:xfrm>
          <a:off x="4619042" y="3434697"/>
          <a:ext cx="2856774" cy="2160000"/>
        </p:xfrm>
        <a:graphic>
          <a:graphicData uri="http://schemas.openxmlformats.org/presentationml/2006/ole">
            <mc:AlternateContent xmlns:mc="http://schemas.openxmlformats.org/markup-compatibility/2006">
              <mc:Choice xmlns:v="urn:schemas-microsoft-com:vml" Requires="v">
                <p:oleObj spid="_x0000_s233593" r:id="rId10" imgW="2345618" imgH="1795824" progId="Origin50.Graph">
                  <p:embed/>
                </p:oleObj>
              </mc:Choice>
              <mc:Fallback>
                <p:oleObj r:id="rId10" imgW="2345618" imgH="1795824" progId="Origin50.Graph">
                  <p:embed/>
                  <p:pic>
                    <p:nvPicPr>
                      <p:cNvPr id="0" name="Object 56"/>
                      <p:cNvPicPr>
                        <a:picLocks noChangeAspect="1" noChangeArrowheads="1"/>
                      </p:cNvPicPr>
                      <p:nvPr/>
                    </p:nvPicPr>
                    <p:blipFill>
                      <a:blip r:embed="rId11">
                        <a:extLst>
                          <a:ext uri="{28A0092B-C50C-407E-A947-70E740481C1C}">
                            <a14:useLocalDpi xmlns:a14="http://schemas.microsoft.com/office/drawing/2010/main" val="0"/>
                          </a:ext>
                        </a:extLst>
                      </a:blip>
                      <a:srcRect t="10449" r="13312" b="4237"/>
                      <a:stretch>
                        <a:fillRect/>
                      </a:stretch>
                    </p:blipFill>
                    <p:spPr bwMode="auto">
                      <a:xfrm>
                        <a:off x="4619042" y="3434697"/>
                        <a:ext cx="2856774"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343162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5"/>
                                        </p:tgtEl>
                                        <p:attrNameLst>
                                          <p:attrName>style.visibility</p:attrName>
                                        </p:attrNameLst>
                                      </p:cBhvr>
                                      <p:to>
                                        <p:strVal val="visible"/>
                                      </p:to>
                                    </p:set>
                                    <p:animEffect transition="in" filter="fade">
                                      <p:cBhvr>
                                        <p:cTn id="64" dur="500"/>
                                        <p:tgtEl>
                                          <p:spTgt spid="5"/>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7"/>
                                        </p:tgtEl>
                                        <p:attrNameLst>
                                          <p:attrName>style.visibility</p:attrName>
                                        </p:attrNameLst>
                                      </p:cBhvr>
                                      <p:to>
                                        <p:strVal val="visible"/>
                                      </p:to>
                                    </p:set>
                                    <p:animEffect transition="in" filter="fade">
                                      <p:cBhvr>
                                        <p:cTn id="70" dur="500"/>
                                        <p:tgtEl>
                                          <p:spTgt spid="7"/>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55"/>
                                        </p:tgtEl>
                                        <p:attrNameLst>
                                          <p:attrName>style.visibility</p:attrName>
                                        </p:attrNameLst>
                                      </p:cBhvr>
                                      <p:to>
                                        <p:strVal val="visible"/>
                                      </p:to>
                                    </p:set>
                                    <p:animEffect transition="in" filter="fade">
                                      <p:cBhvr>
                                        <p:cTn id="97" dur="500"/>
                                        <p:tgtEl>
                                          <p:spTgt spid="55"/>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500"/>
                                        <p:tgtEl>
                                          <p:spTgt spid="19"/>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500"/>
                                        <p:tgtEl>
                                          <p:spTgt spid="44"/>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49"/>
                                        </p:tgtEl>
                                        <p:attrNameLst>
                                          <p:attrName>style.visibility</p:attrName>
                                        </p:attrNameLst>
                                      </p:cBhvr>
                                      <p:to>
                                        <p:strVal val="visible"/>
                                      </p:to>
                                    </p:set>
                                    <p:animEffect transition="in" filter="fade">
                                      <p:cBhvr>
                                        <p:cTn id="109" dur="500"/>
                                        <p:tgtEl>
                                          <p:spTgt spid="49"/>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500"/>
                                        <p:tgtEl>
                                          <p:spTgt spid="28"/>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52"/>
                                        </p:tgtEl>
                                        <p:attrNameLst>
                                          <p:attrName>style.visibility</p:attrName>
                                        </p:attrNameLst>
                                      </p:cBhvr>
                                      <p:to>
                                        <p:strVal val="visible"/>
                                      </p:to>
                                    </p:set>
                                    <p:animEffect transition="in" filter="fade">
                                      <p:cBhvr>
                                        <p:cTn id="118" dur="500"/>
                                        <p:tgtEl>
                                          <p:spTgt spid="52"/>
                                        </p:tgtEl>
                                      </p:cBhvr>
                                    </p:animEffect>
                                  </p:childTnLst>
                                </p:cTn>
                              </p:par>
                              <p:par>
                                <p:cTn id="119" presetID="10" presetClass="entr" presetSubtype="0" fill="hold" grpId="0" nodeType="withEffect" nodePh="1">
                                  <p:stCondLst>
                                    <p:cond delay="0"/>
                                  </p:stCondLst>
                                  <p:endCondLst>
                                    <p:cond evt="begin" delay="0">
                                      <p:tn val="119"/>
                                    </p:cond>
                                  </p:endCondLst>
                                  <p:childTnLst>
                                    <p:set>
                                      <p:cBhvr>
                                        <p:cTn id="120" dur="1" fill="hold">
                                          <p:stCondLst>
                                            <p:cond delay="0"/>
                                          </p:stCondLst>
                                        </p:cTn>
                                        <p:tgtEl>
                                          <p:spTgt spid="22"/>
                                        </p:tgtEl>
                                        <p:attrNameLst>
                                          <p:attrName>style.visibility</p:attrName>
                                        </p:attrNameLst>
                                      </p:cBhvr>
                                      <p:to>
                                        <p:strVal val="visible"/>
                                      </p:to>
                                    </p:set>
                                    <p:animEffect transition="in" filter="fade">
                                      <p:cBhvr>
                                        <p:cTn id="121" dur="500"/>
                                        <p:tgtEl>
                                          <p:spTgt spid="2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fade">
                                      <p:cBhvr>
                                        <p:cTn id="124" dur="500"/>
                                        <p:tgtEl>
                                          <p:spTgt spid="23"/>
                                        </p:tgtEl>
                                      </p:cBhvr>
                                    </p:animEffect>
                                  </p:childTnLst>
                                </p:cTn>
                              </p:par>
                              <p:par>
                                <p:cTn id="125" presetID="10" presetClass="entr" presetSubtype="0" fill="hold" grpId="0" nodeType="withEffect" nodePh="1">
                                  <p:stCondLst>
                                    <p:cond delay="0"/>
                                  </p:stCondLst>
                                  <p:endCondLst>
                                    <p:cond evt="begin" delay="0">
                                      <p:tn val="125"/>
                                    </p:cond>
                                  </p:endCondLst>
                                  <p:childTnLst>
                                    <p:set>
                                      <p:cBhvr>
                                        <p:cTn id="126" dur="1" fill="hold">
                                          <p:stCondLst>
                                            <p:cond delay="0"/>
                                          </p:stCondLst>
                                        </p:cTn>
                                        <p:tgtEl>
                                          <p:spTgt spid="38"/>
                                        </p:tgtEl>
                                        <p:attrNameLst>
                                          <p:attrName>style.visibility</p:attrName>
                                        </p:attrNameLst>
                                      </p:cBhvr>
                                      <p:to>
                                        <p:strVal val="visible"/>
                                      </p:to>
                                    </p:set>
                                    <p:animEffect transition="in" filter="fade">
                                      <p:cBhvr>
                                        <p:cTn id="127" dur="500"/>
                                        <p:tgtEl>
                                          <p:spTgt spid="38"/>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39"/>
                                        </p:tgtEl>
                                        <p:attrNameLst>
                                          <p:attrName>style.visibility</p:attrName>
                                        </p:attrNameLst>
                                      </p:cBhvr>
                                      <p:to>
                                        <p:strVal val="visible"/>
                                      </p:to>
                                    </p:set>
                                    <p:animEffect transition="in" filter="fade">
                                      <p:cBhvr>
                                        <p:cTn id="130" dur="500"/>
                                        <p:tgtEl>
                                          <p:spTgt spid="39"/>
                                        </p:tgtEl>
                                      </p:cBhvr>
                                    </p:animEffect>
                                  </p:childTnLst>
                                </p:cTn>
                              </p:par>
                              <p:par>
                                <p:cTn id="131" presetID="10" presetClass="entr" presetSubtype="0" fill="hold" grpId="0" nodeType="withEffect" nodePh="1">
                                  <p:stCondLst>
                                    <p:cond delay="0"/>
                                  </p:stCondLst>
                                  <p:endCondLst>
                                    <p:cond evt="begin" delay="0">
                                      <p:tn val="131"/>
                                    </p:cond>
                                  </p:endCondLst>
                                  <p:childTnLst>
                                    <p:set>
                                      <p:cBhvr>
                                        <p:cTn id="132" dur="1" fill="hold">
                                          <p:stCondLst>
                                            <p:cond delay="0"/>
                                          </p:stCondLst>
                                        </p:cTn>
                                        <p:tgtEl>
                                          <p:spTgt spid="3"/>
                                        </p:tgtEl>
                                        <p:attrNameLst>
                                          <p:attrName>style.visibility</p:attrName>
                                        </p:attrNameLst>
                                      </p:cBhvr>
                                      <p:to>
                                        <p:strVal val="visible"/>
                                      </p:to>
                                    </p:set>
                                    <p:animEffect transition="in" filter="fade">
                                      <p:cBhvr>
                                        <p:cTn id="133" dur="500"/>
                                        <p:tgtEl>
                                          <p:spTgt spid="3"/>
                                        </p:tgtEl>
                                      </p:cBhvr>
                                    </p:animEffect>
                                  </p:childTnLst>
                                </p:cTn>
                              </p:par>
                              <p:par>
                                <p:cTn id="134" presetID="10" presetClass="entr" presetSubtype="0" fill="hold" nodeType="withEffect">
                                  <p:stCondLst>
                                    <p:cond delay="0"/>
                                  </p:stCondLst>
                                  <p:childTnLst>
                                    <p:set>
                                      <p:cBhvr>
                                        <p:cTn id="135" dur="1" fill="hold">
                                          <p:stCondLst>
                                            <p:cond delay="0"/>
                                          </p:stCondLst>
                                        </p:cTn>
                                        <p:tgtEl>
                                          <p:spTgt spid="40"/>
                                        </p:tgtEl>
                                        <p:attrNameLst>
                                          <p:attrName>style.visibility</p:attrName>
                                        </p:attrNameLst>
                                      </p:cBhvr>
                                      <p:to>
                                        <p:strVal val="visible"/>
                                      </p:to>
                                    </p:set>
                                    <p:animEffect transition="in" filter="fade">
                                      <p:cBhvr>
                                        <p:cTn id="136" dur="500"/>
                                        <p:tgtEl>
                                          <p:spTgt spid="40"/>
                                        </p:tgtEl>
                                      </p:cBhvr>
                                    </p:animEffect>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57"/>
                                        </p:tgtEl>
                                        <p:attrNameLst>
                                          <p:attrName>style.visibility</p:attrName>
                                        </p:attrNameLst>
                                      </p:cBhvr>
                                      <p:to>
                                        <p:strVal val="visible"/>
                                      </p:to>
                                    </p:set>
                                    <p:animEffect transition="in" filter="fade">
                                      <p:cBhvr>
                                        <p:cTn id="139" dur="500"/>
                                        <p:tgtEl>
                                          <p:spTgt spid="57"/>
                                        </p:tgtEl>
                                      </p:cBhvr>
                                    </p:animEffect>
                                  </p:childTnLst>
                                </p:cTn>
                              </p:par>
                              <p:par>
                                <p:cTn id="140" presetID="10" presetClass="entr" presetSubtype="0" fill="hold" nodeType="with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fade">
                                      <p:cBhvr>
                                        <p:cTn id="142" dur="500"/>
                                        <p:tgtEl>
                                          <p:spTgt spid="61"/>
                                        </p:tgtEl>
                                      </p:cBhvr>
                                    </p:animEffect>
                                  </p:childTnLst>
                                </p:cTn>
                              </p:par>
                              <p:par>
                                <p:cTn id="143" presetID="10" presetClass="entr" presetSubtype="0" fill="hold" grpId="0" nodeType="withEffect" nodePh="1">
                                  <p:stCondLst>
                                    <p:cond delay="0"/>
                                  </p:stCondLst>
                                  <p:endCondLst>
                                    <p:cond evt="begin" delay="0">
                                      <p:tn val="143"/>
                                    </p:cond>
                                  </p:end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500"/>
                                        <p:tgtEl>
                                          <p:spTgt spid="62"/>
                                        </p:tgtEl>
                                      </p:cBhvr>
                                    </p:animEffect>
                                  </p:childTnLst>
                                </p:cTn>
                              </p:par>
                              <p:par>
                                <p:cTn id="146" presetID="10" presetClass="entr" presetSubtype="0" fill="hold" nodeType="withEffect">
                                  <p:stCondLst>
                                    <p:cond delay="0"/>
                                  </p:stCondLst>
                                  <p:childTnLst>
                                    <p:set>
                                      <p:cBhvr>
                                        <p:cTn id="147" dur="1" fill="hold">
                                          <p:stCondLst>
                                            <p:cond delay="0"/>
                                          </p:stCondLst>
                                        </p:cTn>
                                        <p:tgtEl>
                                          <p:spTgt spid="63"/>
                                        </p:tgtEl>
                                        <p:attrNameLst>
                                          <p:attrName>style.visibility</p:attrName>
                                        </p:attrNameLst>
                                      </p:cBhvr>
                                      <p:to>
                                        <p:strVal val="visible"/>
                                      </p:to>
                                    </p:set>
                                    <p:animEffect transition="in" filter="fade">
                                      <p:cBhvr>
                                        <p:cTn id="148" dur="500"/>
                                        <p:tgtEl>
                                          <p:spTgt spid="63"/>
                                        </p:tgtEl>
                                      </p:cBhvr>
                                    </p:animEffect>
                                  </p:childTnLst>
                                </p:cTn>
                              </p:par>
                              <p:par>
                                <p:cTn id="149" presetID="10" presetClass="entr" presetSubtype="0" fill="hold" grpId="0" nodeType="withEffect" nodePh="1">
                                  <p:stCondLst>
                                    <p:cond delay="0"/>
                                  </p:stCondLst>
                                  <p:endCondLst>
                                    <p:cond evt="begin" delay="0">
                                      <p:tn val="149"/>
                                    </p:cond>
                                  </p:endCondLst>
                                  <p:childTnLst>
                                    <p:set>
                                      <p:cBhvr>
                                        <p:cTn id="150" dur="1" fill="hold">
                                          <p:stCondLst>
                                            <p:cond delay="0"/>
                                          </p:stCondLst>
                                        </p:cTn>
                                        <p:tgtEl>
                                          <p:spTgt spid="64"/>
                                        </p:tgtEl>
                                        <p:attrNameLst>
                                          <p:attrName>style.visibility</p:attrName>
                                        </p:attrNameLst>
                                      </p:cBhvr>
                                      <p:to>
                                        <p:strVal val="visible"/>
                                      </p:to>
                                    </p:set>
                                    <p:animEffect transition="in" filter="fade">
                                      <p:cBhvr>
                                        <p:cTn id="151" dur="500"/>
                                        <p:tgtEl>
                                          <p:spTgt spid="64"/>
                                        </p:tgtEl>
                                      </p:cBhvr>
                                    </p:animEffect>
                                  </p:childTnLst>
                                </p:cTn>
                              </p:par>
                              <p:par>
                                <p:cTn id="152" presetID="10" presetClass="entr" presetSubtype="0" fill="hold" nodeType="withEffect">
                                  <p:stCondLst>
                                    <p:cond delay="0"/>
                                  </p:stCondLst>
                                  <p:childTnLst>
                                    <p:set>
                                      <p:cBhvr>
                                        <p:cTn id="153" dur="1" fill="hold">
                                          <p:stCondLst>
                                            <p:cond delay="0"/>
                                          </p:stCondLst>
                                        </p:cTn>
                                        <p:tgtEl>
                                          <p:spTgt spid="65"/>
                                        </p:tgtEl>
                                        <p:attrNameLst>
                                          <p:attrName>style.visibility</p:attrName>
                                        </p:attrNameLst>
                                      </p:cBhvr>
                                      <p:to>
                                        <p:strVal val="visible"/>
                                      </p:to>
                                    </p:set>
                                    <p:animEffect transition="in" filter="fade">
                                      <p:cBhvr>
                                        <p:cTn id="15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22" grpId="0"/>
      <p:bldP spid="23" grpId="0"/>
      <p:bldP spid="38" grpId="0"/>
      <p:bldP spid="39" grpId="0"/>
      <p:bldP spid="60" grpId="0"/>
      <p:bldP spid="3" grpId="0"/>
      <p:bldP spid="57" grpId="0"/>
      <p:bldP spid="62" grpId="0"/>
      <p:bldP spid="6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2"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5879634" y="2305099"/>
            <a:ext cx="431146"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38"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9" name="Rectangle 9"/>
          <p:cNvSpPr>
            <a:spLocks noChangeArrowheads="1"/>
          </p:cNvSpPr>
          <p:nvPr/>
        </p:nvSpPr>
        <p:spPr bwMode="auto">
          <a:xfrm>
            <a:off x="5862001" y="2305099"/>
            <a:ext cx="466412"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34"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0" name="Rectangle 5"/>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4" name="Rectangle 8"/>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pSp>
        <p:nvGrpSpPr>
          <p:cNvPr id="32" name="组合 31"/>
          <p:cNvGrpSpPr/>
          <p:nvPr/>
        </p:nvGrpSpPr>
        <p:grpSpPr>
          <a:xfrm>
            <a:off x="594528" y="1048087"/>
            <a:ext cx="11117304" cy="2422147"/>
            <a:chOff x="447735" y="1045417"/>
            <a:chExt cx="8372362" cy="2415976"/>
          </a:xfrm>
        </p:grpSpPr>
        <p:sp>
          <p:nvSpPr>
            <p:cNvPr id="14" name="矩形 13"/>
            <p:cNvSpPr/>
            <p:nvPr/>
          </p:nvSpPr>
          <p:spPr>
            <a:xfrm>
              <a:off x="447735" y="2816708"/>
              <a:ext cx="2379363" cy="644685"/>
            </a:xfrm>
            <a:prstGeom prst="rect">
              <a:avLst/>
            </a:prstGeom>
          </p:spPr>
          <p:txBody>
            <a:bodyPr wrap="none">
              <a:spAutoFit/>
            </a:bodyPr>
            <a:lstStyle/>
            <a:p>
              <a:pPr lvl="0" algn="ctr" fontAlgn="base">
                <a:spcBef>
                  <a:spcPct val="0"/>
                </a:spcBef>
                <a:spcAft>
                  <a:spcPct val="0"/>
                </a:spcAft>
              </a:pPr>
              <a:r>
                <a:rPr lang="en-US" altLang="zh-CN" sz="1800" dirty="0" smtClean="0">
                  <a:latin typeface="微软雅黑" pitchFamily="34" charset="-122"/>
                  <a:ea typeface="微软雅黑" pitchFamily="34" charset="-122"/>
                  <a:cs typeface="Times New Roman" pitchFamily="18" charset="0"/>
                </a:rPr>
                <a:t>Longitudinal </a:t>
              </a:r>
              <a:r>
                <a:rPr lang="en-US" altLang="zh-CN" sz="1800" dirty="0">
                  <a:latin typeface="微软雅黑" pitchFamily="34" charset="-122"/>
                  <a:ea typeface="微软雅黑" pitchFamily="34" charset="-122"/>
                  <a:cs typeface="Times New Roman" pitchFamily="18" charset="0"/>
                </a:rPr>
                <a:t>creep rate </a:t>
              </a:r>
            </a:p>
            <a:p>
              <a:pPr lvl="0" algn="ctr" fontAlgn="base">
                <a:spcBef>
                  <a:spcPct val="0"/>
                </a:spcBef>
                <a:spcAft>
                  <a:spcPct val="0"/>
                </a:spcAft>
              </a:pPr>
              <a:r>
                <a:rPr lang="en-US" altLang="zh-CN" sz="1800" dirty="0" smtClean="0">
                  <a:latin typeface="微软雅黑" pitchFamily="34" charset="-122"/>
                  <a:ea typeface="微软雅黑" pitchFamily="34" charset="-122"/>
                  <a:cs typeface="Times New Roman" pitchFamily="18" charset="0"/>
                </a:rPr>
                <a:t>in different track excitation</a:t>
              </a:r>
              <a:endParaRPr lang="zh-CN" altLang="en-US" sz="2800" dirty="0">
                <a:latin typeface="微软雅黑" pitchFamily="34" charset="-122"/>
                <a:ea typeface="微软雅黑" pitchFamily="34" charset="-122"/>
                <a:cs typeface="宋体" pitchFamily="2" charset="-122"/>
              </a:endParaRPr>
            </a:p>
          </p:txBody>
        </p:sp>
        <p:sp>
          <p:nvSpPr>
            <p:cNvPr id="53" name="文本框 16"/>
            <p:cNvSpPr txBox="1"/>
            <p:nvPr/>
          </p:nvSpPr>
          <p:spPr>
            <a:xfrm>
              <a:off x="3505682" y="1045417"/>
              <a:ext cx="5314415" cy="2087550"/>
            </a:xfrm>
            <a:prstGeom prst="rect">
              <a:avLst/>
            </a:prstGeom>
            <a:noFill/>
            <a:ln w="25400">
              <a:solidFill>
                <a:srgbClr val="0070C0"/>
              </a:solidFill>
            </a:ln>
          </p:spPr>
          <p:txBody>
            <a:bodyPr wrap="square" rtlCol="0">
              <a:spAutoFit/>
            </a:bodyPr>
            <a:lstStyle/>
            <a:p>
              <a:pPr algn="just"/>
              <a:r>
                <a:rPr lang="zh-CN" altLang="en-US" sz="18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轨道不平顺</a:t>
              </a:r>
              <a:r>
                <a:rPr lang="zh-CN" altLang="en-US" sz="1600" dirty="0">
                  <a:latin typeface="微软雅黑" pitchFamily="34" charset="-122"/>
                  <a:ea typeface="微软雅黑" pitchFamily="34" charset="-122"/>
                </a:rPr>
                <a:t>是黏滑振动形成的重要因素，为自激振动系统提供外界扰动。</a:t>
              </a:r>
              <a:r>
                <a:rPr lang="zh-CN" altLang="zh-CN" sz="1600" dirty="0">
                  <a:latin typeface="微软雅黑" pitchFamily="34" charset="-122"/>
                  <a:ea typeface="微软雅黑" pitchFamily="34" charset="-122"/>
                </a:rPr>
                <a:t>主要是由于线路条件变优，轮轨作用力的频率及幅值减小，不足以激起弹性车轮纵向大幅振动。故随着线路条件变优，弹性车轮纵向振动得到缓解</a:t>
              </a:r>
              <a:r>
                <a:rPr lang="zh-CN" altLang="zh-CN"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r>
                <a:rPr lang="en-US" altLang="zh-CN" sz="1600" dirty="0">
                  <a:latin typeface="微软雅黑" pitchFamily="34" charset="-122"/>
                  <a:ea typeface="微软雅黑" pitchFamily="34" charset="-122"/>
                </a:rPr>
                <a:t>The longitudinal vibration of the resilient wheel was alleviated as the line conditions became better. The main reason was that the line conditions became better, the frequency and amplitude of the wheel-rail force decreased and were no longer enough to arouse large longitudinal vibration of the resilient wheel. </a:t>
              </a:r>
              <a:endParaRPr lang="zh-CN" altLang="en-US" sz="1600" dirty="0">
                <a:latin typeface="微软雅黑" pitchFamily="34" charset="-122"/>
                <a:ea typeface="微软雅黑" pitchFamily="34" charset="-122"/>
              </a:endParaRPr>
            </a:p>
          </p:txBody>
        </p:sp>
      </p:grpSp>
      <p:sp>
        <p:nvSpPr>
          <p:cNvPr id="56" name="文本框 16"/>
          <p:cNvSpPr txBox="1"/>
          <p:nvPr/>
        </p:nvSpPr>
        <p:spPr>
          <a:xfrm>
            <a:off x="4670352" y="4015224"/>
            <a:ext cx="7041480" cy="1862048"/>
          </a:xfrm>
          <a:prstGeom prst="rect">
            <a:avLst/>
          </a:prstGeom>
          <a:noFill/>
          <a:ln w="25400">
            <a:solidFill>
              <a:srgbClr val="0070C0"/>
            </a:solidFill>
          </a:ln>
        </p:spPr>
        <p:txBody>
          <a:bodyPr wrap="square" rtlCol="0">
            <a:spAutoFit/>
          </a:bodyPr>
          <a:lstStyle/>
          <a:p>
            <a:pPr algn="just"/>
            <a:r>
              <a:rPr lang="zh-CN" altLang="en-US"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 </a:t>
            </a:r>
            <a:r>
              <a:rPr lang="zh-CN" altLang="en-US" sz="1600" dirty="0">
                <a:latin typeface="微软雅黑" pitchFamily="34" charset="-122"/>
                <a:ea typeface="微软雅黑" pitchFamily="34" charset="-122"/>
              </a:rPr>
              <a:t>黏着系数越小车轮的滑动量越大，说明轨道污染越严重，轮轨黏着系数越小，弹性车轮的黏滑振动越剧烈，不利于行车安全。在实际的运行工况下应当保证轨道的洁净程度</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r>
              <a:rPr lang="en-US" altLang="zh-CN" sz="1600" dirty="0">
                <a:latin typeface="微软雅黑" pitchFamily="34" charset="-122"/>
                <a:ea typeface="微软雅黑" pitchFamily="34" charset="-122"/>
              </a:rPr>
              <a:t>The smaller the adhesion coefficient, the larger the amount of wheel slip was. This indicated that the more serious the track pollution was, the smaller the wheel/rail adhesion coefficient was, and the more intense the stick-slip vibration of the resilient wheel was.</a:t>
            </a:r>
            <a:endParaRPr lang="zh-CN" altLang="en-US" sz="1600" dirty="0">
              <a:latin typeface="微软雅黑" pitchFamily="34" charset="-122"/>
              <a:ea typeface="微软雅黑" pitchFamily="34" charset="-122"/>
            </a:endParaRPr>
          </a:p>
        </p:txBody>
      </p:sp>
      <p:sp>
        <p:nvSpPr>
          <p:cNvPr id="57" name="文本框 27"/>
          <p:cNvSpPr txBox="1"/>
          <p:nvPr/>
        </p:nvSpPr>
        <p:spPr>
          <a:xfrm>
            <a:off x="-25474" y="189688"/>
            <a:ext cx="10585176" cy="866050"/>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低</a:t>
            </a:r>
            <a:r>
              <a:rPr lang="zh-CN" altLang="en-US" sz="2500" b="1" dirty="0">
                <a:solidFill>
                  <a:srgbClr val="0053A3"/>
                </a:solidFill>
                <a:latin typeface="微软雅黑" panose="020B0503020204020204" pitchFamily="34" charset="-122"/>
                <a:ea typeface="微软雅黑" panose="020B0503020204020204" pitchFamily="34" charset="-122"/>
              </a:rPr>
              <a:t>黏着高速运行</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Low Adhesion Operating Condition</a:t>
            </a:r>
            <a:endParaRPr lang="en-US" altLang="zh-CN" sz="2500" b="1" dirty="0">
              <a:solidFill>
                <a:srgbClr val="0053A3"/>
              </a:solidFill>
              <a:latin typeface="微软雅黑" panose="020B0503020204020204" pitchFamily="34" charset="-122"/>
              <a:ea typeface="微软雅黑" panose="020B0503020204020204" pitchFamily="34" charset="-122"/>
            </a:endParaRPr>
          </a:p>
          <a:p>
            <a:endParaRPr lang="en-US" altLang="zh-CN" sz="2500" b="1" dirty="0">
              <a:solidFill>
                <a:srgbClr val="0053A3"/>
              </a:solidFill>
              <a:latin typeface="微软雅黑" panose="020B0503020204020204" pitchFamily="34" charset="-122"/>
              <a:ea typeface="微软雅黑" panose="020B0503020204020204" pitchFamily="34" charset="-122"/>
            </a:endParaRPr>
          </a:p>
        </p:txBody>
      </p:sp>
      <p:sp>
        <p:nvSpPr>
          <p:cNvPr id="3" name="Rectangle 29"/>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223935733"/>
              </p:ext>
            </p:extLst>
          </p:nvPr>
        </p:nvGraphicFramePr>
        <p:xfrm>
          <a:off x="550590" y="764968"/>
          <a:ext cx="2724924" cy="2160000"/>
        </p:xfrm>
        <a:graphic>
          <a:graphicData uri="http://schemas.openxmlformats.org/presentationml/2006/ole">
            <mc:AlternateContent xmlns:mc="http://schemas.openxmlformats.org/markup-compatibility/2006">
              <mc:Choice xmlns:v="urn:schemas-microsoft-com:vml" Requires="v">
                <p:oleObj spid="_x0000_s234558" r:id="rId4" imgW="2345618" imgH="1795824" progId="Origin50.Graph">
                  <p:embed/>
                </p:oleObj>
              </mc:Choice>
              <mc:Fallback>
                <p:oleObj r:id="rId4" imgW="2345618" imgH="1795824" progId="Origin50.Graph">
                  <p:embed/>
                  <p:pic>
                    <p:nvPicPr>
                      <p:cNvPr id="0" name="Object 28"/>
                      <p:cNvPicPr>
                        <a:picLocks noChangeAspect="1" noChangeArrowheads="1"/>
                      </p:cNvPicPr>
                      <p:nvPr/>
                    </p:nvPicPr>
                    <p:blipFill>
                      <a:blip r:embed="rId5">
                        <a:extLst>
                          <a:ext uri="{28A0092B-C50C-407E-A947-70E740481C1C}">
                            <a14:useLocalDpi xmlns:a14="http://schemas.microsoft.com/office/drawing/2010/main" val="0"/>
                          </a:ext>
                        </a:extLst>
                      </a:blip>
                      <a:srcRect l="2922" t="8475" r="11365" b="3368"/>
                      <a:stretch>
                        <a:fillRect/>
                      </a:stretch>
                    </p:blipFill>
                    <p:spPr bwMode="auto">
                      <a:xfrm>
                        <a:off x="550590" y="764968"/>
                        <a:ext cx="2724924" cy="2160000"/>
                      </a:xfrm>
                      <a:prstGeom prst="rect">
                        <a:avLst/>
                      </a:prstGeom>
                      <a:noFill/>
                    </p:spPr>
                  </p:pic>
                </p:oleObj>
              </mc:Fallback>
            </mc:AlternateContent>
          </a:graphicData>
        </a:graphic>
      </p:graphicFrame>
      <p:sp>
        <p:nvSpPr>
          <p:cNvPr id="48" name="Rectangle 33"/>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8" name="对象 57"/>
          <p:cNvGraphicFramePr>
            <a:graphicFrameLocks noChangeAspect="1"/>
          </p:cNvGraphicFramePr>
          <p:nvPr>
            <p:extLst>
              <p:ext uri="{D42A27DB-BD31-4B8C-83A1-F6EECF244321}">
                <p14:modId xmlns:p14="http://schemas.microsoft.com/office/powerpoint/2010/main" val="2878735315"/>
              </p:ext>
            </p:extLst>
          </p:nvPr>
        </p:nvGraphicFramePr>
        <p:xfrm>
          <a:off x="624346" y="3356991"/>
          <a:ext cx="2724923" cy="2160000"/>
        </p:xfrm>
        <a:graphic>
          <a:graphicData uri="http://schemas.openxmlformats.org/presentationml/2006/ole">
            <mc:AlternateContent xmlns:mc="http://schemas.openxmlformats.org/markup-compatibility/2006">
              <mc:Choice xmlns:v="urn:schemas-microsoft-com:vml" Requires="v">
                <p:oleObj spid="_x0000_s234559" r:id="rId6" imgW="2345618" imgH="1795824" progId="Origin50.Graph">
                  <p:embed/>
                </p:oleObj>
              </mc:Choice>
              <mc:Fallback>
                <p:oleObj r:id="rId6" imgW="2345618" imgH="1795824" progId="Origin50.Graph">
                  <p:embed/>
                  <p:pic>
                    <p:nvPicPr>
                      <p:cNvPr id="0" name="Object 32"/>
                      <p:cNvPicPr>
                        <a:picLocks noChangeAspect="1" noChangeArrowheads="1"/>
                      </p:cNvPicPr>
                      <p:nvPr/>
                    </p:nvPicPr>
                    <p:blipFill>
                      <a:blip r:embed="rId7">
                        <a:extLst>
                          <a:ext uri="{28A0092B-C50C-407E-A947-70E740481C1C}">
                            <a14:useLocalDpi xmlns:a14="http://schemas.microsoft.com/office/drawing/2010/main" val="0"/>
                          </a:ext>
                        </a:extLst>
                      </a:blip>
                      <a:srcRect l="2922" t="8475" r="11365" b="3368"/>
                      <a:stretch>
                        <a:fillRect/>
                      </a:stretch>
                    </p:blipFill>
                    <p:spPr bwMode="auto">
                      <a:xfrm>
                        <a:off x="624346" y="3356991"/>
                        <a:ext cx="2724923"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矩形 58"/>
          <p:cNvSpPr/>
          <p:nvPr/>
        </p:nvSpPr>
        <p:spPr>
          <a:xfrm>
            <a:off x="308463" y="5479353"/>
            <a:ext cx="3770519" cy="646331"/>
          </a:xfrm>
          <a:prstGeom prst="rect">
            <a:avLst/>
          </a:prstGeom>
        </p:spPr>
        <p:txBody>
          <a:bodyPr wrap="none">
            <a:spAutoFit/>
          </a:bodyPr>
          <a:lstStyle/>
          <a:p>
            <a:pPr algn="ctr"/>
            <a:r>
              <a:rPr lang="en-US" altLang="zh-CN" sz="1800" dirty="0">
                <a:latin typeface="微软雅黑" pitchFamily="34" charset="-122"/>
                <a:ea typeface="微软雅黑" pitchFamily="34" charset="-122"/>
                <a:cs typeface="Times New Roman" pitchFamily="18" charset="0"/>
              </a:rPr>
              <a:t>Longitudinal creep </a:t>
            </a:r>
            <a:r>
              <a:rPr lang="en-US" altLang="zh-CN" sz="1800" dirty="0" smtClean="0">
                <a:latin typeface="微软雅黑" pitchFamily="34" charset="-122"/>
                <a:ea typeface="微软雅黑" pitchFamily="34" charset="-122"/>
                <a:cs typeface="Times New Roman" pitchFamily="18" charset="0"/>
              </a:rPr>
              <a:t>rate</a:t>
            </a:r>
          </a:p>
          <a:p>
            <a:pPr algn="ctr"/>
            <a:r>
              <a:rPr lang="en-US" altLang="zh-CN" sz="1800" dirty="0" smtClean="0">
                <a:latin typeface="微软雅黑" pitchFamily="34" charset="-122"/>
                <a:ea typeface="微软雅黑" pitchFamily="34" charset="-122"/>
                <a:cs typeface="Times New Roman" pitchFamily="18" charset="0"/>
              </a:rPr>
              <a:t> </a:t>
            </a:r>
            <a:r>
              <a:rPr lang="en-US" altLang="zh-CN" sz="1800" dirty="0">
                <a:latin typeface="微软雅黑" pitchFamily="34" charset="-122"/>
                <a:ea typeface="微软雅黑" pitchFamily="34" charset="-122"/>
                <a:cs typeface="Times New Roman" pitchFamily="18" charset="0"/>
              </a:rPr>
              <a:t>in different adhesion coefficient</a:t>
            </a:r>
            <a:endParaRPr lang="zh-CN" altLang="zh-CN" sz="1800" dirty="0">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val="190334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500"/>
                                        <p:tgtEl>
                                          <p:spTgt spid="19"/>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500"/>
                                        <p:tgtEl>
                                          <p:spTgt spid="44"/>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52"/>
                                        </p:tgtEl>
                                        <p:attrNameLst>
                                          <p:attrName>style.visibility</p:attrName>
                                        </p:attrNameLst>
                                      </p:cBhvr>
                                      <p:to>
                                        <p:strVal val="visible"/>
                                      </p:to>
                                    </p:set>
                                    <p:animEffect transition="in" filter="fade">
                                      <p:cBhvr>
                                        <p:cTn id="115" dur="500"/>
                                        <p:tgtEl>
                                          <p:spTgt spid="52"/>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fade">
                                      <p:cBhvr>
                                        <p:cTn id="121" dur="500"/>
                                        <p:tgtEl>
                                          <p:spTgt spid="23"/>
                                        </p:tgtEl>
                                      </p:cBhvr>
                                    </p:animEffect>
                                  </p:childTnLst>
                                </p:cTn>
                              </p:par>
                              <p:par>
                                <p:cTn id="122" presetID="10" presetClass="entr" presetSubtype="0" fill="hold" grpId="0" nodeType="withEffect" nodePh="1">
                                  <p:stCondLst>
                                    <p:cond delay="0"/>
                                  </p:stCondLst>
                                  <p:endCondLst>
                                    <p:cond evt="begin" delay="0">
                                      <p:tn val="122"/>
                                    </p:cond>
                                  </p:end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par>
                                <p:cTn id="128" presetID="10" presetClass="entr" presetSubtype="0" fill="hold" grpId="0" nodeType="withEffect" nodePh="1">
                                  <p:stCondLst>
                                    <p:cond delay="0"/>
                                  </p:stCondLst>
                                  <p:endCondLst>
                                    <p:cond evt="begin" delay="0">
                                      <p:tn val="128"/>
                                    </p:cond>
                                  </p:endCondLst>
                                  <p:childTnLst>
                                    <p:set>
                                      <p:cBhvr>
                                        <p:cTn id="129" dur="1" fill="hold">
                                          <p:stCondLst>
                                            <p:cond delay="0"/>
                                          </p:stCondLst>
                                        </p:cTn>
                                        <p:tgtEl>
                                          <p:spTgt spid="34"/>
                                        </p:tgtEl>
                                        <p:attrNameLst>
                                          <p:attrName>style.visibility</p:attrName>
                                        </p:attrNameLst>
                                      </p:cBhvr>
                                      <p:to>
                                        <p:strVal val="visible"/>
                                      </p:to>
                                    </p:set>
                                    <p:animEffect transition="in" filter="fade">
                                      <p:cBhvr>
                                        <p:cTn id="130" dur="500"/>
                                        <p:tgtEl>
                                          <p:spTgt spid="34"/>
                                        </p:tgtEl>
                                      </p:cBhvr>
                                    </p:animEffect>
                                  </p:childTnLst>
                                </p:cTn>
                              </p:par>
                              <p:par>
                                <p:cTn id="131" presetID="10" presetClass="entr" presetSubtype="0" fill="hold" grpId="0" nodeType="withEffect" nodePh="1">
                                  <p:stCondLst>
                                    <p:cond delay="0"/>
                                  </p:stCondLst>
                                  <p:endCondLst>
                                    <p:cond evt="begin" delay="0">
                                      <p:tn val="131"/>
                                    </p:cond>
                                  </p:endCondLst>
                                  <p:childTnLst>
                                    <p:set>
                                      <p:cBhvr>
                                        <p:cTn id="132" dur="1" fill="hold">
                                          <p:stCondLst>
                                            <p:cond delay="0"/>
                                          </p:stCondLst>
                                        </p:cTn>
                                        <p:tgtEl>
                                          <p:spTgt spid="50"/>
                                        </p:tgtEl>
                                        <p:attrNameLst>
                                          <p:attrName>style.visibility</p:attrName>
                                        </p:attrNameLst>
                                      </p:cBhvr>
                                      <p:to>
                                        <p:strVal val="visible"/>
                                      </p:to>
                                    </p:set>
                                    <p:animEffect transition="in" filter="fade">
                                      <p:cBhvr>
                                        <p:cTn id="133" dur="500"/>
                                        <p:tgtEl>
                                          <p:spTgt spid="50"/>
                                        </p:tgtEl>
                                      </p:cBhvr>
                                    </p:animEffect>
                                  </p:childTnLst>
                                </p:cTn>
                              </p:par>
                              <p:par>
                                <p:cTn id="134" presetID="10" presetClass="entr" presetSubtype="0" fill="hold" grpId="0" nodeType="withEffect" nodePh="1">
                                  <p:stCondLst>
                                    <p:cond delay="0"/>
                                  </p:stCondLst>
                                  <p:endCondLst>
                                    <p:cond evt="begin" delay="0">
                                      <p:tn val="134"/>
                                    </p:cond>
                                  </p:endCondLst>
                                  <p:childTnLst>
                                    <p:set>
                                      <p:cBhvr>
                                        <p:cTn id="135" dur="1" fill="hold">
                                          <p:stCondLst>
                                            <p:cond delay="0"/>
                                          </p:stCondLst>
                                        </p:cTn>
                                        <p:tgtEl>
                                          <p:spTgt spid="54"/>
                                        </p:tgtEl>
                                        <p:attrNameLst>
                                          <p:attrName>style.visibility</p:attrName>
                                        </p:attrNameLst>
                                      </p:cBhvr>
                                      <p:to>
                                        <p:strVal val="visible"/>
                                      </p:to>
                                    </p:set>
                                    <p:animEffect transition="in" filter="fade">
                                      <p:cBhvr>
                                        <p:cTn id="136" dur="500"/>
                                        <p:tgtEl>
                                          <p:spTgt spid="54"/>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56"/>
                                        </p:tgtEl>
                                        <p:attrNameLst>
                                          <p:attrName>style.visibility</p:attrName>
                                        </p:attrNameLst>
                                      </p:cBhvr>
                                      <p:to>
                                        <p:strVal val="visible"/>
                                      </p:to>
                                    </p:set>
                                    <p:animEffect transition="in" filter="fade">
                                      <p:cBhvr>
                                        <p:cTn id="139" dur="500"/>
                                        <p:tgtEl>
                                          <p:spTgt spid="56"/>
                                        </p:tgtEl>
                                      </p:cBhvr>
                                    </p:animEffect>
                                  </p:childTnLst>
                                </p:cTn>
                              </p:par>
                              <p:par>
                                <p:cTn id="140" presetID="10" presetClass="entr" presetSubtype="0" fill="hold" grpId="0" nodeType="withEffect" nodePh="1">
                                  <p:stCondLst>
                                    <p:cond delay="0"/>
                                  </p:stCondLst>
                                  <p:endCondLst>
                                    <p:cond evt="begin" delay="0">
                                      <p:tn val="140"/>
                                    </p:cond>
                                  </p:endCondLst>
                                  <p:childTnLst>
                                    <p:set>
                                      <p:cBhvr>
                                        <p:cTn id="141" dur="1" fill="hold">
                                          <p:stCondLst>
                                            <p:cond delay="0"/>
                                          </p:stCondLst>
                                        </p:cTn>
                                        <p:tgtEl>
                                          <p:spTgt spid="3"/>
                                        </p:tgtEl>
                                        <p:attrNameLst>
                                          <p:attrName>style.visibility</p:attrName>
                                        </p:attrNameLst>
                                      </p:cBhvr>
                                      <p:to>
                                        <p:strVal val="visible"/>
                                      </p:to>
                                    </p:set>
                                    <p:animEffect transition="in" filter="fade">
                                      <p:cBhvr>
                                        <p:cTn id="142" dur="500"/>
                                        <p:tgtEl>
                                          <p:spTgt spid="3"/>
                                        </p:tgtEl>
                                      </p:cBhvr>
                                    </p:animEffect>
                                  </p:childTnLst>
                                </p:cTn>
                              </p:par>
                              <p:par>
                                <p:cTn id="143" presetID="10" presetClass="entr" presetSubtype="0" fill="hold"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500"/>
                                        <p:tgtEl>
                                          <p:spTgt spid="35"/>
                                        </p:tgtEl>
                                      </p:cBhvr>
                                    </p:animEffect>
                                  </p:childTnLst>
                                </p:cTn>
                              </p:par>
                              <p:par>
                                <p:cTn id="146" presetID="10" presetClass="entr" presetSubtype="0" fill="hold" grpId="0" nodeType="withEffect" nodePh="1">
                                  <p:stCondLst>
                                    <p:cond delay="0"/>
                                  </p:stCondLst>
                                  <p:endCondLst>
                                    <p:cond evt="begin" delay="0">
                                      <p:tn val="146"/>
                                    </p:cond>
                                  </p:endCondLst>
                                  <p:childTnLst>
                                    <p:set>
                                      <p:cBhvr>
                                        <p:cTn id="147" dur="1" fill="hold">
                                          <p:stCondLst>
                                            <p:cond delay="0"/>
                                          </p:stCondLst>
                                        </p:cTn>
                                        <p:tgtEl>
                                          <p:spTgt spid="48"/>
                                        </p:tgtEl>
                                        <p:attrNameLst>
                                          <p:attrName>style.visibility</p:attrName>
                                        </p:attrNameLst>
                                      </p:cBhvr>
                                      <p:to>
                                        <p:strVal val="visible"/>
                                      </p:to>
                                    </p:set>
                                    <p:animEffect transition="in" filter="fade">
                                      <p:cBhvr>
                                        <p:cTn id="148" dur="500"/>
                                        <p:tgtEl>
                                          <p:spTgt spid="48"/>
                                        </p:tgtEl>
                                      </p:cBhvr>
                                    </p:animEffect>
                                  </p:childTnLst>
                                </p:cTn>
                              </p:par>
                              <p:par>
                                <p:cTn id="149" presetID="10" presetClass="entr" presetSubtype="0" fill="hold" nodeType="withEffect">
                                  <p:stCondLst>
                                    <p:cond delay="0"/>
                                  </p:stCondLst>
                                  <p:childTnLst>
                                    <p:set>
                                      <p:cBhvr>
                                        <p:cTn id="150" dur="1" fill="hold">
                                          <p:stCondLst>
                                            <p:cond delay="0"/>
                                          </p:stCondLst>
                                        </p:cTn>
                                        <p:tgtEl>
                                          <p:spTgt spid="58"/>
                                        </p:tgtEl>
                                        <p:attrNameLst>
                                          <p:attrName>style.visibility</p:attrName>
                                        </p:attrNameLst>
                                      </p:cBhvr>
                                      <p:to>
                                        <p:strVal val="visible"/>
                                      </p:to>
                                    </p:set>
                                    <p:animEffect transition="in" filter="fade">
                                      <p:cBhvr>
                                        <p:cTn id="151" dur="500"/>
                                        <p:tgtEl>
                                          <p:spTgt spid="58"/>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59"/>
                                        </p:tgtEl>
                                        <p:attrNameLst>
                                          <p:attrName>style.visibility</p:attrName>
                                        </p:attrNameLst>
                                      </p:cBhvr>
                                      <p:to>
                                        <p:strVal val="visible"/>
                                      </p:to>
                                    </p:set>
                                    <p:animEffect transition="in" filter="fade">
                                      <p:cBhvr>
                                        <p:cTn id="15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22" grpId="0"/>
      <p:bldP spid="23" grpId="0"/>
      <p:bldP spid="38" grpId="0"/>
      <p:bldP spid="39" grpId="0"/>
      <p:bldP spid="34" grpId="0"/>
      <p:bldP spid="50" grpId="0"/>
      <p:bldP spid="54" grpId="0"/>
      <p:bldP spid="56" grpId="0" animBg="1"/>
      <p:bldP spid="57" grpId="0"/>
      <p:bldP spid="3" grpId="0"/>
      <p:bldP spid="48" grpId="0"/>
      <p:bldP spid="5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2"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8"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4"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0" name="Rectangle 5"/>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4" name="Rectangle 8"/>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7" name="Rectangle 6"/>
          <p:cNvSpPr>
            <a:spLocks noChangeArrowheads="1"/>
          </p:cNvSpPr>
          <p:nvPr/>
        </p:nvSpPr>
        <p:spPr bwMode="auto">
          <a:xfrm>
            <a:off x="5879634" y="2305099"/>
            <a:ext cx="431146"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grpSp>
        <p:nvGrpSpPr>
          <p:cNvPr id="48" name="组合 47"/>
          <p:cNvGrpSpPr/>
          <p:nvPr/>
        </p:nvGrpSpPr>
        <p:grpSpPr>
          <a:xfrm>
            <a:off x="45386" y="1412190"/>
            <a:ext cx="12026484" cy="4618685"/>
            <a:chOff x="251105" y="1762402"/>
            <a:chExt cx="9057060" cy="4606925"/>
          </a:xfrm>
        </p:grpSpPr>
        <p:sp>
          <p:nvSpPr>
            <p:cNvPr id="56" name="Rectangle 7"/>
            <p:cNvSpPr>
              <a:spLocks noChangeArrowheads="1"/>
            </p:cNvSpPr>
            <p:nvPr/>
          </p:nvSpPr>
          <p:spPr bwMode="auto">
            <a:xfrm>
              <a:off x="251105" y="3240553"/>
              <a:ext cx="2769099" cy="36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indent="1087130" defTabSz="1087130" fontAlgn="base">
                <a:spcBef>
                  <a:spcPct val="0"/>
                </a:spcBef>
                <a:spcAft>
                  <a:spcPct val="0"/>
                </a:spcAft>
              </a:pPr>
              <a:r>
                <a:rPr lang="en-US" altLang="zh-CN" sz="1800" dirty="0">
                  <a:latin typeface="微软雅黑" pitchFamily="34" charset="-122"/>
                  <a:ea typeface="微软雅黑" pitchFamily="34" charset="-122"/>
                  <a:cs typeface="Times New Roman" pitchFamily="18" charset="0"/>
                </a:rPr>
                <a:t>Motor boom stiffness</a:t>
              </a:r>
            </a:p>
          </p:txBody>
        </p:sp>
        <p:sp>
          <p:nvSpPr>
            <p:cNvPr id="23" name="矩形 22"/>
            <p:cNvSpPr/>
            <p:nvPr/>
          </p:nvSpPr>
          <p:spPr>
            <a:xfrm>
              <a:off x="2692262" y="6000642"/>
              <a:ext cx="3450979" cy="368392"/>
            </a:xfrm>
            <a:prstGeom prst="rect">
              <a:avLst/>
            </a:prstGeom>
          </p:spPr>
          <p:txBody>
            <a:bodyPr wrap="none">
              <a:spAutoFit/>
            </a:bodyPr>
            <a:lstStyle/>
            <a:p>
              <a:pPr indent="1087130" fontAlgn="base">
                <a:spcBef>
                  <a:spcPct val="0"/>
                </a:spcBef>
                <a:spcAft>
                  <a:spcPct val="0"/>
                </a:spcAft>
              </a:pPr>
              <a:r>
                <a:rPr lang="en-US" altLang="zh-CN" sz="1800" dirty="0">
                  <a:latin typeface="微软雅黑" pitchFamily="34" charset="-122"/>
                  <a:ea typeface="微软雅黑" pitchFamily="34" charset="-122"/>
                  <a:cs typeface="Times New Roman" pitchFamily="18" charset="0"/>
                </a:rPr>
                <a:t>Resilient wheel radial stiffness</a:t>
              </a:r>
              <a:endParaRPr lang="zh-CN" altLang="en-US" sz="1800" dirty="0">
                <a:latin typeface="微软雅黑" pitchFamily="34" charset="-122"/>
                <a:ea typeface="微软雅黑" pitchFamily="34" charset="-122"/>
                <a:cs typeface="宋体" pitchFamily="2" charset="-122"/>
              </a:endParaRPr>
            </a:p>
          </p:txBody>
        </p:sp>
        <p:sp>
          <p:nvSpPr>
            <p:cNvPr id="39" name="矩形 38"/>
            <p:cNvSpPr/>
            <p:nvPr/>
          </p:nvSpPr>
          <p:spPr>
            <a:xfrm>
              <a:off x="848485" y="6000935"/>
              <a:ext cx="2624282" cy="368392"/>
            </a:xfrm>
            <a:prstGeom prst="rect">
              <a:avLst/>
            </a:prstGeom>
          </p:spPr>
          <p:txBody>
            <a:bodyPr wrap="none">
              <a:spAutoFit/>
            </a:bodyPr>
            <a:lstStyle/>
            <a:p>
              <a:r>
                <a:rPr lang="en-US" altLang="zh-CN" sz="1800" dirty="0">
                  <a:latin typeface="微软雅黑" pitchFamily="34" charset="-122"/>
                  <a:ea typeface="微软雅黑" pitchFamily="34" charset="-122"/>
                  <a:cs typeface="Times New Roman" pitchFamily="18" charset="0"/>
                </a:rPr>
                <a:t>Resilient wheel radial stiffness</a:t>
              </a:r>
              <a:endParaRPr lang="zh-CN" altLang="en-US" sz="1800" dirty="0">
                <a:latin typeface="微软雅黑" pitchFamily="34" charset="-122"/>
                <a:ea typeface="微软雅黑" pitchFamily="34" charset="-122"/>
              </a:endParaRPr>
            </a:p>
          </p:txBody>
        </p:sp>
        <p:sp>
          <p:nvSpPr>
            <p:cNvPr id="43" name="矩形 42"/>
            <p:cNvSpPr/>
            <p:nvPr/>
          </p:nvSpPr>
          <p:spPr>
            <a:xfrm>
              <a:off x="3180320" y="3199478"/>
              <a:ext cx="2434701" cy="583286"/>
            </a:xfrm>
            <a:prstGeom prst="rect">
              <a:avLst/>
            </a:prstGeom>
          </p:spPr>
          <p:txBody>
            <a:bodyPr wrap="none">
              <a:spAutoFit/>
            </a:bodyPr>
            <a:lstStyle/>
            <a:p>
              <a:pPr indent="996536" algn="ctr" fontAlgn="base">
                <a:spcBef>
                  <a:spcPct val="0"/>
                </a:spcBef>
                <a:spcAft>
                  <a:spcPct val="0"/>
                </a:spcAft>
              </a:pPr>
              <a:r>
                <a:rPr lang="en-US" altLang="zh-CN" sz="1600" dirty="0">
                  <a:latin typeface="微软雅黑" pitchFamily="34" charset="-122"/>
                  <a:ea typeface="微软雅黑" pitchFamily="34" charset="-122"/>
                  <a:cs typeface="Times New Roman" pitchFamily="18" charset="0"/>
                </a:rPr>
                <a:t>Primary suspension </a:t>
              </a:r>
              <a:endParaRPr lang="en-US" altLang="zh-CN" sz="1600" dirty="0" smtClean="0">
                <a:latin typeface="微软雅黑" pitchFamily="34" charset="-122"/>
                <a:ea typeface="微软雅黑" pitchFamily="34" charset="-122"/>
                <a:cs typeface="Times New Roman" pitchFamily="18" charset="0"/>
              </a:endParaRPr>
            </a:p>
            <a:p>
              <a:pPr indent="996536" algn="ctr" fontAlgn="base">
                <a:spcBef>
                  <a:spcPct val="0"/>
                </a:spcBef>
                <a:spcAft>
                  <a:spcPct val="0"/>
                </a:spcAft>
              </a:pPr>
              <a:r>
                <a:rPr lang="en-US" altLang="zh-CN" sz="1600" dirty="0" smtClean="0">
                  <a:latin typeface="微软雅黑" pitchFamily="34" charset="-122"/>
                  <a:ea typeface="微软雅黑" pitchFamily="34" charset="-122"/>
                  <a:cs typeface="Times New Roman" pitchFamily="18" charset="0"/>
                </a:rPr>
                <a:t>longitudinal </a:t>
              </a:r>
              <a:r>
                <a:rPr lang="en-US" altLang="zh-CN" sz="1600" dirty="0">
                  <a:latin typeface="微软雅黑" pitchFamily="34" charset="-122"/>
                  <a:ea typeface="微软雅黑" pitchFamily="34" charset="-122"/>
                  <a:cs typeface="Times New Roman" pitchFamily="18" charset="0"/>
                </a:rPr>
                <a:t>stiffness</a:t>
              </a:r>
              <a:endParaRPr lang="zh-CN" altLang="en-US" sz="1600" dirty="0">
                <a:latin typeface="微软雅黑" pitchFamily="34" charset="-122"/>
                <a:ea typeface="微软雅黑" pitchFamily="34" charset="-122"/>
                <a:cs typeface="宋体" pitchFamily="2" charset="-122"/>
              </a:endParaRPr>
            </a:p>
          </p:txBody>
        </p:sp>
        <p:sp>
          <p:nvSpPr>
            <p:cNvPr id="57" name="文本框 16"/>
            <p:cNvSpPr txBox="1"/>
            <p:nvPr/>
          </p:nvSpPr>
          <p:spPr>
            <a:xfrm>
              <a:off x="6054442" y="1762402"/>
              <a:ext cx="3253723" cy="3591818"/>
            </a:xfrm>
            <a:prstGeom prst="rect">
              <a:avLst/>
            </a:prstGeom>
            <a:noFill/>
            <a:ln w="25400">
              <a:solidFill>
                <a:srgbClr val="0070C0"/>
              </a:solidFill>
            </a:ln>
          </p:spPr>
          <p:txBody>
            <a:bodyPr wrap="square" rtlCol="0">
              <a:spAutoFit/>
            </a:bodyPr>
            <a:lstStyle/>
            <a:p>
              <a:pPr marL="339728" indent="-339728" algn="just">
                <a:buFont typeface="Wingdings" pitchFamily="2" charset="2"/>
                <a:buChar char="Ø"/>
              </a:pPr>
              <a:r>
                <a:rPr lang="en-US" altLang="zh-CN" dirty="0">
                  <a:latin typeface="微软雅黑" pitchFamily="34" charset="-122"/>
                  <a:ea typeface="微软雅黑" pitchFamily="34" charset="-122"/>
                </a:rPr>
                <a:t>The law of the effect of the motor boom stiffness and primary suspension longitudinal stiffness on the creep rate was the same. In situations of above this value, the amplitude of stick-slip vibration increased with the increase of the stiffness. </a:t>
              </a:r>
            </a:p>
            <a:p>
              <a:pPr marL="339728" indent="-339728" algn="just">
                <a:buFont typeface="Wingdings" pitchFamily="2" charset="2"/>
                <a:buChar char="Ø"/>
              </a:pPr>
              <a:r>
                <a:rPr lang="en-US" altLang="zh-CN" dirty="0">
                  <a:latin typeface="微软雅黑" pitchFamily="34" charset="-122"/>
                  <a:ea typeface="微软雅黑" pitchFamily="34" charset="-122"/>
                </a:rPr>
                <a:t>The greater the value of torsional stiffness, the smaller the amplitude of stick-slip vibration of resilient wheel.</a:t>
              </a:r>
              <a:endParaRPr lang="zh-CN" altLang="en-US" dirty="0">
                <a:latin typeface="微软雅黑" pitchFamily="34" charset="-122"/>
                <a:ea typeface="微软雅黑" pitchFamily="34" charset="-122"/>
              </a:endParaRPr>
            </a:p>
          </p:txBody>
        </p:sp>
      </p:grpSp>
      <p:sp>
        <p:nvSpPr>
          <p:cNvPr id="3" name="Rectangle 55"/>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415226790"/>
              </p:ext>
            </p:extLst>
          </p:nvPr>
        </p:nvGraphicFramePr>
        <p:xfrm>
          <a:off x="966457" y="836712"/>
          <a:ext cx="2711020" cy="2160000"/>
        </p:xfrm>
        <a:graphic>
          <a:graphicData uri="http://schemas.openxmlformats.org/presentationml/2006/ole">
            <mc:AlternateContent xmlns:mc="http://schemas.openxmlformats.org/markup-compatibility/2006">
              <mc:Choice xmlns:v="urn:schemas-microsoft-com:vml" Requires="v">
                <p:oleObj spid="_x0000_s235634" r:id="rId4" imgW="2345618" imgH="1795824" progId="Origin50.Graph">
                  <p:embed/>
                </p:oleObj>
              </mc:Choice>
              <mc:Fallback>
                <p:oleObj r:id="rId4" imgW="2345618" imgH="1795824" progId="Origin50.Graph">
                  <p:embed/>
                  <p:pic>
                    <p:nvPicPr>
                      <p:cNvPr id="0" name="Object 54"/>
                      <p:cNvPicPr>
                        <a:picLocks noChangeAspect="1" noChangeArrowheads="1"/>
                      </p:cNvPicPr>
                      <p:nvPr/>
                    </p:nvPicPr>
                    <p:blipFill>
                      <a:blip r:embed="rId5">
                        <a:extLst>
                          <a:ext uri="{28A0092B-C50C-407E-A947-70E740481C1C}">
                            <a14:useLocalDpi xmlns:a14="http://schemas.microsoft.com/office/drawing/2010/main" val="0"/>
                          </a:ext>
                        </a:extLst>
                      </a:blip>
                      <a:srcRect l="2275" t="8177" r="13489" b="4567"/>
                      <a:stretch>
                        <a:fillRect/>
                      </a:stretch>
                    </p:blipFill>
                    <p:spPr bwMode="auto">
                      <a:xfrm>
                        <a:off x="966457" y="836712"/>
                        <a:ext cx="2711020"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 name="Rectangle 57"/>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3" name="对象 52"/>
          <p:cNvGraphicFramePr>
            <a:graphicFrameLocks noChangeAspect="1"/>
          </p:cNvGraphicFramePr>
          <p:nvPr>
            <p:extLst>
              <p:ext uri="{D42A27DB-BD31-4B8C-83A1-F6EECF244321}">
                <p14:modId xmlns:p14="http://schemas.microsoft.com/office/powerpoint/2010/main" val="1584321724"/>
              </p:ext>
            </p:extLst>
          </p:nvPr>
        </p:nvGraphicFramePr>
        <p:xfrm>
          <a:off x="4511030" y="836712"/>
          <a:ext cx="2711020" cy="2160000"/>
        </p:xfrm>
        <a:graphic>
          <a:graphicData uri="http://schemas.openxmlformats.org/presentationml/2006/ole">
            <mc:AlternateContent xmlns:mc="http://schemas.openxmlformats.org/markup-compatibility/2006">
              <mc:Choice xmlns:v="urn:schemas-microsoft-com:vml" Requires="v">
                <p:oleObj spid="_x0000_s235635" r:id="rId6" imgW="2345618" imgH="1795824" progId="Origin50.Graph">
                  <p:embed/>
                </p:oleObj>
              </mc:Choice>
              <mc:Fallback>
                <p:oleObj r:id="rId6" imgW="2345618" imgH="1795824" progId="Origin50.Graph">
                  <p:embed/>
                  <p:pic>
                    <p:nvPicPr>
                      <p:cNvPr id="0" name="Object 56"/>
                      <p:cNvPicPr>
                        <a:picLocks noChangeAspect="1" noChangeArrowheads="1"/>
                      </p:cNvPicPr>
                      <p:nvPr/>
                    </p:nvPicPr>
                    <p:blipFill>
                      <a:blip r:embed="rId7">
                        <a:extLst>
                          <a:ext uri="{28A0092B-C50C-407E-A947-70E740481C1C}">
                            <a14:useLocalDpi xmlns:a14="http://schemas.microsoft.com/office/drawing/2010/main" val="0"/>
                          </a:ext>
                        </a:extLst>
                      </a:blip>
                      <a:srcRect l="2492" t="6868" r="12758" b="4921"/>
                      <a:stretch>
                        <a:fillRect/>
                      </a:stretch>
                    </p:blipFill>
                    <p:spPr bwMode="auto">
                      <a:xfrm>
                        <a:off x="4511030" y="836712"/>
                        <a:ext cx="2711020"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Rectangle 59"/>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0" name="对象 59"/>
          <p:cNvGraphicFramePr>
            <a:graphicFrameLocks noChangeAspect="1"/>
          </p:cNvGraphicFramePr>
          <p:nvPr>
            <p:extLst>
              <p:ext uri="{D42A27DB-BD31-4B8C-83A1-F6EECF244321}">
                <p14:modId xmlns:p14="http://schemas.microsoft.com/office/powerpoint/2010/main" val="1162186410"/>
              </p:ext>
            </p:extLst>
          </p:nvPr>
        </p:nvGraphicFramePr>
        <p:xfrm>
          <a:off x="935914" y="3501248"/>
          <a:ext cx="2711020" cy="2160000"/>
        </p:xfrm>
        <a:graphic>
          <a:graphicData uri="http://schemas.openxmlformats.org/presentationml/2006/ole">
            <mc:AlternateContent xmlns:mc="http://schemas.openxmlformats.org/markup-compatibility/2006">
              <mc:Choice xmlns:v="urn:schemas-microsoft-com:vml" Requires="v">
                <p:oleObj spid="_x0000_s235636" r:id="rId8" imgW="2345618" imgH="1795824" progId="Origin50.Graph">
                  <p:embed/>
                </p:oleObj>
              </mc:Choice>
              <mc:Fallback>
                <p:oleObj r:id="rId8" imgW="2345618" imgH="1795824" progId="Origin50.Graph">
                  <p:embed/>
                  <p:pic>
                    <p:nvPicPr>
                      <p:cNvPr id="0" name="Object 58"/>
                      <p:cNvPicPr>
                        <a:picLocks noChangeAspect="1" noChangeArrowheads="1"/>
                      </p:cNvPicPr>
                      <p:nvPr/>
                    </p:nvPicPr>
                    <p:blipFill>
                      <a:blip r:embed="rId9">
                        <a:extLst>
                          <a:ext uri="{28A0092B-C50C-407E-A947-70E740481C1C}">
                            <a14:useLocalDpi xmlns:a14="http://schemas.microsoft.com/office/drawing/2010/main" val="0"/>
                          </a:ext>
                        </a:extLst>
                      </a:blip>
                      <a:srcRect l="2275" t="8177" r="13489" b="4567"/>
                      <a:stretch>
                        <a:fillRect/>
                      </a:stretch>
                    </p:blipFill>
                    <p:spPr bwMode="auto">
                      <a:xfrm>
                        <a:off x="935914" y="3501248"/>
                        <a:ext cx="2711020"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 name="Rectangle 61"/>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2" name="对象 61"/>
          <p:cNvGraphicFramePr>
            <a:graphicFrameLocks noChangeAspect="1"/>
          </p:cNvGraphicFramePr>
          <p:nvPr>
            <p:extLst>
              <p:ext uri="{D42A27DB-BD31-4B8C-83A1-F6EECF244321}">
                <p14:modId xmlns:p14="http://schemas.microsoft.com/office/powerpoint/2010/main" val="1435127695"/>
              </p:ext>
            </p:extLst>
          </p:nvPr>
        </p:nvGraphicFramePr>
        <p:xfrm>
          <a:off x="4465344" y="3501248"/>
          <a:ext cx="2781990" cy="2160000"/>
        </p:xfrm>
        <a:graphic>
          <a:graphicData uri="http://schemas.openxmlformats.org/presentationml/2006/ole">
            <mc:AlternateContent xmlns:mc="http://schemas.openxmlformats.org/markup-compatibility/2006">
              <mc:Choice xmlns:v="urn:schemas-microsoft-com:vml" Requires="v">
                <p:oleObj spid="_x0000_s235637" r:id="rId10" imgW="2345618" imgH="1795824" progId="Origin50.Graph">
                  <p:embed/>
                </p:oleObj>
              </mc:Choice>
              <mc:Fallback>
                <p:oleObj r:id="rId10" imgW="2345618" imgH="1795824" progId="Origin50.Graph">
                  <p:embed/>
                  <p:pic>
                    <p:nvPicPr>
                      <p:cNvPr id="0" name="Object 60"/>
                      <p:cNvPicPr>
                        <a:picLocks noChangeAspect="1" noChangeArrowheads="1"/>
                      </p:cNvPicPr>
                      <p:nvPr/>
                    </p:nvPicPr>
                    <p:blipFill>
                      <a:blip r:embed="rId11">
                        <a:extLst>
                          <a:ext uri="{28A0092B-C50C-407E-A947-70E740481C1C}">
                            <a14:useLocalDpi xmlns:a14="http://schemas.microsoft.com/office/drawing/2010/main" val="0"/>
                          </a:ext>
                        </a:extLst>
                      </a:blip>
                      <a:srcRect l="2275" t="10463" r="13489" b="4567"/>
                      <a:stretch>
                        <a:fillRect/>
                      </a:stretch>
                    </p:blipFill>
                    <p:spPr bwMode="auto">
                      <a:xfrm>
                        <a:off x="4465344" y="3501248"/>
                        <a:ext cx="2781990"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 name="文本框 27"/>
          <p:cNvSpPr txBox="1"/>
          <p:nvPr/>
        </p:nvSpPr>
        <p:spPr>
          <a:xfrm>
            <a:off x="-25474" y="189688"/>
            <a:ext cx="10585176" cy="866050"/>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低</a:t>
            </a:r>
            <a:r>
              <a:rPr lang="zh-CN" altLang="en-US" sz="2500" b="1" dirty="0">
                <a:solidFill>
                  <a:srgbClr val="0053A3"/>
                </a:solidFill>
                <a:latin typeface="微软雅黑" panose="020B0503020204020204" pitchFamily="34" charset="-122"/>
                <a:ea typeface="微软雅黑" panose="020B0503020204020204" pitchFamily="34" charset="-122"/>
              </a:rPr>
              <a:t>黏着高速运行</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Low Adhesion Operating Condition</a:t>
            </a:r>
            <a:endParaRPr lang="en-US" altLang="zh-CN" sz="2500" b="1" dirty="0">
              <a:solidFill>
                <a:srgbClr val="0053A3"/>
              </a:solidFill>
              <a:latin typeface="微软雅黑" panose="020B0503020204020204" pitchFamily="34" charset="-122"/>
              <a:ea typeface="微软雅黑" panose="020B0503020204020204" pitchFamily="34" charset="-122"/>
            </a:endParaRPr>
          </a:p>
          <a:p>
            <a:endParaRPr lang="en-US" altLang="zh-CN"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3451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500"/>
                                        <p:tgtEl>
                                          <p:spTgt spid="19"/>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500"/>
                                        <p:tgtEl>
                                          <p:spTgt spid="44"/>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52"/>
                                        </p:tgtEl>
                                        <p:attrNameLst>
                                          <p:attrName>style.visibility</p:attrName>
                                        </p:attrNameLst>
                                      </p:cBhvr>
                                      <p:to>
                                        <p:strVal val="visible"/>
                                      </p:to>
                                    </p:set>
                                    <p:animEffect transition="in" filter="fade">
                                      <p:cBhvr>
                                        <p:cTn id="115" dur="500"/>
                                        <p:tgtEl>
                                          <p:spTgt spid="52"/>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childTnLst>
                                </p:cTn>
                              </p:par>
                              <p:par>
                                <p:cTn id="119" presetID="10" presetClass="entr" presetSubtype="0" fill="hold" grpId="0" nodeType="withEffect" nodePh="1">
                                  <p:stCondLst>
                                    <p:cond delay="0"/>
                                  </p:stCondLst>
                                  <p:endCondLst>
                                    <p:cond evt="begin" delay="0">
                                      <p:tn val="119"/>
                                    </p:cond>
                                  </p:endCondLst>
                                  <p:childTnLst>
                                    <p:set>
                                      <p:cBhvr>
                                        <p:cTn id="120" dur="1" fill="hold">
                                          <p:stCondLst>
                                            <p:cond delay="0"/>
                                          </p:stCondLst>
                                        </p:cTn>
                                        <p:tgtEl>
                                          <p:spTgt spid="38"/>
                                        </p:tgtEl>
                                        <p:attrNameLst>
                                          <p:attrName>style.visibility</p:attrName>
                                        </p:attrNameLst>
                                      </p:cBhvr>
                                      <p:to>
                                        <p:strVal val="visible"/>
                                      </p:to>
                                    </p:set>
                                    <p:animEffect transition="in" filter="fade">
                                      <p:cBhvr>
                                        <p:cTn id="121" dur="500"/>
                                        <p:tgtEl>
                                          <p:spTgt spid="38"/>
                                        </p:tgtEl>
                                      </p:cBhvr>
                                    </p:animEffect>
                                  </p:childTnLst>
                                </p:cTn>
                              </p:par>
                              <p:par>
                                <p:cTn id="122" presetID="10" presetClass="entr" presetSubtype="0" fill="hold" grpId="0" nodeType="withEffect" nodePh="1">
                                  <p:stCondLst>
                                    <p:cond delay="0"/>
                                  </p:stCondLst>
                                  <p:endCondLst>
                                    <p:cond evt="begin" delay="0">
                                      <p:tn val="122"/>
                                    </p:cond>
                                  </p:end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par>
                                <p:cTn id="125" presetID="10" presetClass="entr" presetSubtype="0" fill="hold" grpId="0" nodeType="withEffect" nodePh="1">
                                  <p:stCondLst>
                                    <p:cond delay="0"/>
                                  </p:stCondLst>
                                  <p:endCondLst>
                                    <p:cond evt="begin" delay="0">
                                      <p:tn val="125"/>
                                    </p:cond>
                                  </p:endCondLst>
                                  <p:childTnLst>
                                    <p:set>
                                      <p:cBhvr>
                                        <p:cTn id="126" dur="1" fill="hold">
                                          <p:stCondLst>
                                            <p:cond delay="0"/>
                                          </p:stCondLst>
                                        </p:cTn>
                                        <p:tgtEl>
                                          <p:spTgt spid="50"/>
                                        </p:tgtEl>
                                        <p:attrNameLst>
                                          <p:attrName>style.visibility</p:attrName>
                                        </p:attrNameLst>
                                      </p:cBhvr>
                                      <p:to>
                                        <p:strVal val="visible"/>
                                      </p:to>
                                    </p:set>
                                    <p:animEffect transition="in" filter="fade">
                                      <p:cBhvr>
                                        <p:cTn id="127" dur="500"/>
                                        <p:tgtEl>
                                          <p:spTgt spid="50"/>
                                        </p:tgtEl>
                                      </p:cBhvr>
                                    </p:animEffect>
                                  </p:childTnLst>
                                </p:cTn>
                              </p:par>
                              <p:par>
                                <p:cTn id="128" presetID="10" presetClass="entr" presetSubtype="0" fill="hold" grpId="0" nodeType="withEffect" nodePh="1">
                                  <p:stCondLst>
                                    <p:cond delay="0"/>
                                  </p:stCondLst>
                                  <p:endCondLst>
                                    <p:cond evt="begin" delay="0">
                                      <p:tn val="128"/>
                                    </p:cond>
                                  </p:end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500"/>
                                        <p:tgtEl>
                                          <p:spTgt spid="54"/>
                                        </p:tgtEl>
                                      </p:cBhvr>
                                    </p:animEffect>
                                  </p:childTnLst>
                                </p:cTn>
                              </p:par>
                              <p:par>
                                <p:cTn id="131" presetID="10" presetClass="entr" presetSubtype="0" fill="hold" grpId="0" nodeType="withEffect" nodePh="1">
                                  <p:stCondLst>
                                    <p:cond delay="0"/>
                                  </p:stCondLst>
                                  <p:endCondLst>
                                    <p:cond evt="begin" delay="0">
                                      <p:tn val="131"/>
                                    </p:cond>
                                  </p:endCondLst>
                                  <p:childTnLst>
                                    <p:set>
                                      <p:cBhvr>
                                        <p:cTn id="132" dur="1" fill="hold">
                                          <p:stCondLst>
                                            <p:cond delay="0"/>
                                          </p:stCondLst>
                                        </p:cTn>
                                        <p:tgtEl>
                                          <p:spTgt spid="35"/>
                                        </p:tgtEl>
                                        <p:attrNameLst>
                                          <p:attrName>style.visibility</p:attrName>
                                        </p:attrNameLst>
                                      </p:cBhvr>
                                      <p:to>
                                        <p:strVal val="visible"/>
                                      </p:to>
                                    </p:set>
                                    <p:animEffect transition="in" filter="fade">
                                      <p:cBhvr>
                                        <p:cTn id="133" dur="500"/>
                                        <p:tgtEl>
                                          <p:spTgt spid="35"/>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fade">
                                      <p:cBhvr>
                                        <p:cTn id="136" dur="500"/>
                                        <p:tgtEl>
                                          <p:spTgt spid="47"/>
                                        </p:tgtEl>
                                      </p:cBhvr>
                                    </p:animEffect>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3"/>
                                        </p:tgtEl>
                                        <p:attrNameLst>
                                          <p:attrName>style.visibility</p:attrName>
                                        </p:attrNameLst>
                                      </p:cBhvr>
                                      <p:to>
                                        <p:strVal val="visible"/>
                                      </p:to>
                                    </p:set>
                                    <p:animEffect transition="in" filter="fade">
                                      <p:cBhvr>
                                        <p:cTn id="139" dur="500"/>
                                        <p:tgtEl>
                                          <p:spTgt spid="3"/>
                                        </p:tgtEl>
                                      </p:cBhvr>
                                    </p:animEffect>
                                  </p:childTnLst>
                                </p:cTn>
                              </p:par>
                              <p:par>
                                <p:cTn id="140" presetID="10" presetClass="entr" presetSubtype="0" fill="hold" nodeType="with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fade">
                                      <p:cBhvr>
                                        <p:cTn id="142" dur="500"/>
                                        <p:tgtEl>
                                          <p:spTgt spid="40"/>
                                        </p:tgtEl>
                                      </p:cBhvr>
                                    </p:animEffect>
                                  </p:childTnLst>
                                </p:cTn>
                              </p:par>
                              <p:par>
                                <p:cTn id="143" presetID="10" presetClass="entr" presetSubtype="0" fill="hold" grpId="0" nodeType="withEffect" nodePh="1">
                                  <p:stCondLst>
                                    <p:cond delay="0"/>
                                  </p:stCondLst>
                                  <p:endCondLst>
                                    <p:cond evt="begin" delay="0">
                                      <p:tn val="143"/>
                                    </p:cond>
                                  </p:endCondLst>
                                  <p:childTnLst>
                                    <p:set>
                                      <p:cBhvr>
                                        <p:cTn id="144" dur="1" fill="hold">
                                          <p:stCondLst>
                                            <p:cond delay="0"/>
                                          </p:stCondLst>
                                        </p:cTn>
                                        <p:tgtEl>
                                          <p:spTgt spid="51"/>
                                        </p:tgtEl>
                                        <p:attrNameLst>
                                          <p:attrName>style.visibility</p:attrName>
                                        </p:attrNameLst>
                                      </p:cBhvr>
                                      <p:to>
                                        <p:strVal val="visible"/>
                                      </p:to>
                                    </p:set>
                                    <p:animEffect transition="in" filter="fade">
                                      <p:cBhvr>
                                        <p:cTn id="145" dur="500"/>
                                        <p:tgtEl>
                                          <p:spTgt spid="51"/>
                                        </p:tgtEl>
                                      </p:cBhvr>
                                    </p:animEffect>
                                  </p:childTnLst>
                                </p:cTn>
                              </p:par>
                              <p:par>
                                <p:cTn id="146" presetID="10" presetClass="entr" presetSubtype="0" fill="hold" nodeType="withEffect">
                                  <p:stCondLst>
                                    <p:cond delay="0"/>
                                  </p:stCondLst>
                                  <p:childTnLst>
                                    <p:set>
                                      <p:cBhvr>
                                        <p:cTn id="147" dur="1" fill="hold">
                                          <p:stCondLst>
                                            <p:cond delay="0"/>
                                          </p:stCondLst>
                                        </p:cTn>
                                        <p:tgtEl>
                                          <p:spTgt spid="53"/>
                                        </p:tgtEl>
                                        <p:attrNameLst>
                                          <p:attrName>style.visibility</p:attrName>
                                        </p:attrNameLst>
                                      </p:cBhvr>
                                      <p:to>
                                        <p:strVal val="visible"/>
                                      </p:to>
                                    </p:set>
                                    <p:animEffect transition="in" filter="fade">
                                      <p:cBhvr>
                                        <p:cTn id="148" dur="500"/>
                                        <p:tgtEl>
                                          <p:spTgt spid="53"/>
                                        </p:tgtEl>
                                      </p:cBhvr>
                                    </p:animEffect>
                                  </p:childTnLst>
                                </p:cTn>
                              </p:par>
                              <p:par>
                                <p:cTn id="149" presetID="10" presetClass="entr" presetSubtype="0" fill="hold" grpId="0" nodeType="withEffect" nodePh="1">
                                  <p:stCondLst>
                                    <p:cond delay="0"/>
                                  </p:stCondLst>
                                  <p:endCondLst>
                                    <p:cond evt="begin" delay="0">
                                      <p:tn val="149"/>
                                    </p:cond>
                                  </p:end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500"/>
                                        <p:tgtEl>
                                          <p:spTgt spid="59"/>
                                        </p:tgtEl>
                                      </p:cBhvr>
                                    </p:animEffect>
                                  </p:childTnLst>
                                </p:cTn>
                              </p:par>
                              <p:par>
                                <p:cTn id="152" presetID="10" presetClass="entr" presetSubtype="0" fill="hold" nodeType="withEffect">
                                  <p:stCondLst>
                                    <p:cond delay="0"/>
                                  </p:stCondLst>
                                  <p:childTnLst>
                                    <p:set>
                                      <p:cBhvr>
                                        <p:cTn id="153" dur="1" fill="hold">
                                          <p:stCondLst>
                                            <p:cond delay="0"/>
                                          </p:stCondLst>
                                        </p:cTn>
                                        <p:tgtEl>
                                          <p:spTgt spid="60"/>
                                        </p:tgtEl>
                                        <p:attrNameLst>
                                          <p:attrName>style.visibility</p:attrName>
                                        </p:attrNameLst>
                                      </p:cBhvr>
                                      <p:to>
                                        <p:strVal val="visible"/>
                                      </p:to>
                                    </p:set>
                                    <p:animEffect transition="in" filter="fade">
                                      <p:cBhvr>
                                        <p:cTn id="154" dur="500"/>
                                        <p:tgtEl>
                                          <p:spTgt spid="60"/>
                                        </p:tgtEl>
                                      </p:cBhvr>
                                    </p:animEffect>
                                  </p:childTnLst>
                                </p:cTn>
                              </p:par>
                              <p:par>
                                <p:cTn id="155" presetID="10" presetClass="entr" presetSubtype="0" fill="hold" grpId="0" nodeType="withEffect" nodePh="1">
                                  <p:stCondLst>
                                    <p:cond delay="0"/>
                                  </p:stCondLst>
                                  <p:endCondLst>
                                    <p:cond evt="begin" delay="0">
                                      <p:tn val="155"/>
                                    </p:cond>
                                  </p:endCondLst>
                                  <p:childTnLst>
                                    <p:set>
                                      <p:cBhvr>
                                        <p:cTn id="156" dur="1" fill="hold">
                                          <p:stCondLst>
                                            <p:cond delay="0"/>
                                          </p:stCondLst>
                                        </p:cTn>
                                        <p:tgtEl>
                                          <p:spTgt spid="61"/>
                                        </p:tgtEl>
                                        <p:attrNameLst>
                                          <p:attrName>style.visibility</p:attrName>
                                        </p:attrNameLst>
                                      </p:cBhvr>
                                      <p:to>
                                        <p:strVal val="visible"/>
                                      </p:to>
                                    </p:set>
                                    <p:animEffect transition="in" filter="fade">
                                      <p:cBhvr>
                                        <p:cTn id="157" dur="500"/>
                                        <p:tgtEl>
                                          <p:spTgt spid="61"/>
                                        </p:tgtEl>
                                      </p:cBhvr>
                                    </p:animEffect>
                                  </p:childTnLst>
                                </p:cTn>
                              </p:par>
                              <p:par>
                                <p:cTn id="158" presetID="10" presetClass="entr" presetSubtype="0" fill="hold" nodeType="with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fade">
                                      <p:cBhvr>
                                        <p:cTn id="16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22" grpId="0"/>
      <p:bldP spid="38" grpId="0"/>
      <p:bldP spid="34" grpId="0"/>
      <p:bldP spid="50" grpId="0"/>
      <p:bldP spid="54" grpId="0"/>
      <p:bldP spid="35" grpId="0"/>
      <p:bldP spid="47" grpId="0"/>
      <p:bldP spid="3" grpId="0"/>
      <p:bldP spid="51" grpId="0"/>
      <p:bldP spid="59" grpId="0"/>
      <p:bldP spid="61" grpId="0"/>
      <p:bldP spid="6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2"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3" name="Rectangle 4"/>
          <p:cNvSpPr>
            <a:spLocks noChangeArrowheads="1"/>
          </p:cNvSpPr>
          <p:nvPr/>
        </p:nvSpPr>
        <p:spPr bwMode="auto">
          <a:xfrm>
            <a:off x="5879634" y="2305099"/>
            <a:ext cx="431146"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38"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9" name="Rectangle 9"/>
          <p:cNvSpPr>
            <a:spLocks noChangeArrowheads="1"/>
          </p:cNvSpPr>
          <p:nvPr/>
        </p:nvSpPr>
        <p:spPr bwMode="auto">
          <a:xfrm>
            <a:off x="5862001" y="2305099"/>
            <a:ext cx="466412"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34"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0" name="Rectangle 5"/>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4" name="Rectangle 8"/>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3"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3" name="Rectangle 4"/>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9"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0" name="Rectangle 9"/>
          <p:cNvSpPr>
            <a:spLocks noChangeArrowheads="1"/>
          </p:cNvSpPr>
          <p:nvPr/>
        </p:nvSpPr>
        <p:spPr bwMode="auto">
          <a:xfrm>
            <a:off x="5932534" y="2305099"/>
            <a:ext cx="325347" cy="279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algn="ctr" defTabSz="1087130" fontAlgn="base">
              <a:spcBef>
                <a:spcPct val="0"/>
              </a:spcBef>
              <a:spcAft>
                <a:spcPct val="0"/>
              </a:spcAft>
            </a:pPr>
            <a:r>
              <a:rPr lang="en-US" altLang="zh-CN" sz="11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grpSp>
        <p:nvGrpSpPr>
          <p:cNvPr id="53" name="组合 52"/>
          <p:cNvGrpSpPr/>
          <p:nvPr/>
        </p:nvGrpSpPr>
        <p:grpSpPr>
          <a:xfrm>
            <a:off x="1242100" y="3284984"/>
            <a:ext cx="10616305" cy="2800767"/>
            <a:chOff x="935416" y="3276619"/>
            <a:chExt cx="7995065" cy="2793635"/>
          </a:xfrm>
        </p:grpSpPr>
        <p:sp>
          <p:nvSpPr>
            <p:cNvPr id="48" name="矩形 47"/>
            <p:cNvSpPr/>
            <p:nvPr/>
          </p:nvSpPr>
          <p:spPr>
            <a:xfrm>
              <a:off x="935416" y="5545485"/>
              <a:ext cx="1377234" cy="368392"/>
            </a:xfrm>
            <a:prstGeom prst="rect">
              <a:avLst/>
            </a:prstGeom>
          </p:spPr>
          <p:txBody>
            <a:bodyPr wrap="none">
              <a:spAutoFit/>
            </a:bodyPr>
            <a:lstStyle/>
            <a:p>
              <a:r>
                <a:rPr lang="en-US" altLang="zh-CN" sz="1800" dirty="0">
                  <a:latin typeface="微软雅黑" pitchFamily="34" charset="-122"/>
                  <a:ea typeface="微软雅黑" pitchFamily="34" charset="-122"/>
                  <a:cs typeface="Times New Roman" pitchFamily="18" charset="0"/>
                </a:rPr>
                <a:t>Resilient wheel</a:t>
              </a:r>
              <a:endParaRPr lang="zh-CN" altLang="en-US" sz="1800" dirty="0">
                <a:latin typeface="微软雅黑" pitchFamily="34" charset="-122"/>
                <a:ea typeface="微软雅黑" pitchFamily="34" charset="-122"/>
              </a:endParaRPr>
            </a:p>
          </p:txBody>
        </p:sp>
        <p:sp>
          <p:nvSpPr>
            <p:cNvPr id="51" name="矩形 50"/>
            <p:cNvSpPr/>
            <p:nvPr/>
          </p:nvSpPr>
          <p:spPr>
            <a:xfrm>
              <a:off x="3180309" y="5545485"/>
              <a:ext cx="1851618" cy="368392"/>
            </a:xfrm>
            <a:prstGeom prst="rect">
              <a:avLst/>
            </a:prstGeom>
          </p:spPr>
          <p:txBody>
            <a:bodyPr wrap="none">
              <a:spAutoFit/>
            </a:bodyPr>
            <a:lstStyle/>
            <a:p>
              <a:pPr indent="996536" algn="ctr" fontAlgn="base">
                <a:spcBef>
                  <a:spcPct val="0"/>
                </a:spcBef>
                <a:spcAft>
                  <a:spcPct val="0"/>
                </a:spcAft>
              </a:pPr>
              <a:r>
                <a:rPr lang="en-US" altLang="zh-CN" sz="1800" dirty="0">
                  <a:latin typeface="微软雅黑" pitchFamily="34" charset="-122"/>
                  <a:ea typeface="微软雅黑" pitchFamily="34" charset="-122"/>
                  <a:cs typeface="Times New Roman" pitchFamily="18" charset="0"/>
                </a:rPr>
                <a:t>Solid wheel</a:t>
              </a:r>
              <a:endParaRPr lang="zh-CN" altLang="en-US" sz="1800" dirty="0">
                <a:latin typeface="微软雅黑" pitchFamily="34" charset="-122"/>
                <a:ea typeface="微软雅黑" pitchFamily="34" charset="-122"/>
                <a:cs typeface="宋体" pitchFamily="2" charset="-122"/>
              </a:endParaRPr>
            </a:p>
          </p:txBody>
        </p:sp>
        <p:sp>
          <p:nvSpPr>
            <p:cNvPr id="62" name="文本框 16"/>
            <p:cNvSpPr txBox="1"/>
            <p:nvPr/>
          </p:nvSpPr>
          <p:spPr>
            <a:xfrm>
              <a:off x="5674831" y="3276619"/>
              <a:ext cx="3255650" cy="2793635"/>
            </a:xfrm>
            <a:prstGeom prst="rect">
              <a:avLst/>
            </a:prstGeom>
            <a:noFill/>
            <a:ln w="25400">
              <a:solidFill>
                <a:srgbClr val="0070C0"/>
              </a:solidFill>
            </a:ln>
          </p:spPr>
          <p:txBody>
            <a:bodyPr wrap="square" rtlCol="0">
              <a:spAutoFit/>
            </a:bodyPr>
            <a:lstStyle>
              <a:defPPr>
                <a:defRPr lang="zh-CN"/>
              </a:defPPr>
              <a:lvl1pPr>
                <a:defRPr sz="1600">
                  <a:latin typeface="微软雅黑" pitchFamily="34" charset="-122"/>
                  <a:ea typeface="微软雅黑" pitchFamily="34" charset="-122"/>
                  <a:cs typeface="Times New Roman" pitchFamily="18" charset="0"/>
                </a:defRPr>
              </a:lvl1pPr>
            </a:lstStyle>
            <a:p>
              <a:pPr marL="339728" indent="-339728" algn="just">
                <a:buFont typeface="Wingdings" pitchFamily="2" charset="2"/>
                <a:buChar char="Ø"/>
              </a:pPr>
              <a:r>
                <a:rPr lang="en-US" altLang="zh-CN" dirty="0"/>
                <a:t>The time to restore adhesion decreased with the decrease of the driving torque. When the motor output torque was 6 </a:t>
              </a:r>
              <a:r>
                <a:rPr lang="en-US" altLang="zh-CN" dirty="0" err="1"/>
                <a:t>kN.m</a:t>
              </a:r>
              <a:r>
                <a:rPr lang="en-US" altLang="zh-CN" dirty="0"/>
                <a:t>, the wheel recovery time was about 3 times of that of 4 </a:t>
              </a:r>
              <a:r>
                <a:rPr lang="en-US" altLang="zh-CN" dirty="0" err="1"/>
                <a:t>kN.m</a:t>
              </a:r>
              <a:r>
                <a:rPr lang="en-US" altLang="zh-CN" dirty="0"/>
                <a:t>. </a:t>
              </a:r>
              <a:r>
                <a:rPr lang="zh-CN" altLang="en-US" dirty="0" smtClean="0"/>
                <a:t>；</a:t>
              </a:r>
              <a:endParaRPr lang="en-US" altLang="zh-CN" dirty="0"/>
            </a:p>
            <a:p>
              <a:pPr marL="339728" indent="-339728" algn="just">
                <a:buFont typeface="Wingdings" pitchFamily="2" charset="2"/>
                <a:buChar char="Ø"/>
              </a:pPr>
              <a:r>
                <a:rPr lang="en-US" altLang="zh-CN" dirty="0"/>
                <a:t>The biggest difference between resilient wheel and solid wheel in the process of restoring adhesion was that a large vibration occurred in the creep rate of the resilient wheel. </a:t>
              </a:r>
              <a:endParaRPr lang="zh-CN" altLang="en-US" dirty="0"/>
            </a:p>
          </p:txBody>
        </p:sp>
      </p:grpSp>
      <p:sp>
        <p:nvSpPr>
          <p:cNvPr id="63" name="文本框 27"/>
          <p:cNvSpPr txBox="1"/>
          <p:nvPr/>
        </p:nvSpPr>
        <p:spPr>
          <a:xfrm>
            <a:off x="-25474" y="189688"/>
            <a:ext cx="12215888" cy="850661"/>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高速</a:t>
            </a:r>
            <a:r>
              <a:rPr lang="zh-CN" altLang="en-US" sz="2500" b="1" dirty="0">
                <a:solidFill>
                  <a:srgbClr val="0053A3"/>
                </a:solidFill>
                <a:latin typeface="微软雅黑" panose="020B0503020204020204" pitchFamily="34" charset="-122"/>
                <a:ea typeface="微软雅黑" panose="020B0503020204020204" pitchFamily="34" charset="-122"/>
              </a:rPr>
              <a:t>考虑黏滑曲线负斜率特性</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smtClean="0">
                <a:solidFill>
                  <a:srgbClr val="0053A3"/>
                </a:solidFill>
                <a:latin typeface="微软雅黑" panose="020B0503020204020204" pitchFamily="34" charset="-122"/>
                <a:ea typeface="微软雅黑" panose="020B0503020204020204" pitchFamily="34" charset="-122"/>
              </a:rPr>
              <a:t>-</a:t>
            </a:r>
          </a:p>
          <a:p>
            <a:pPr>
              <a:lnSpc>
                <a:spcPct val="150000"/>
              </a:lnSpc>
            </a:pPr>
            <a:r>
              <a:rPr lang="en-US" altLang="zh-CN" sz="1600" b="1" dirty="0" smtClean="0">
                <a:solidFill>
                  <a:srgbClr val="0053A3"/>
                </a:solidFill>
                <a:latin typeface="微软雅黑" panose="020B0503020204020204" pitchFamily="34" charset="-122"/>
                <a:ea typeface="微软雅黑" panose="020B0503020204020204" pitchFamily="34" charset="-122"/>
              </a:rPr>
              <a:t>                High </a:t>
            </a:r>
            <a:r>
              <a:rPr lang="en-US" altLang="zh-CN" sz="1600" b="1" dirty="0">
                <a:solidFill>
                  <a:srgbClr val="0053A3"/>
                </a:solidFill>
                <a:latin typeface="微软雅黑" panose="020B0503020204020204" pitchFamily="34" charset="-122"/>
                <a:ea typeface="微软雅黑" panose="020B0503020204020204" pitchFamily="34" charset="-122"/>
              </a:rPr>
              <a:t>Speed Considering the Stick-slip Curve Negative Slope Characteristics Condition</a:t>
            </a:r>
          </a:p>
        </p:txBody>
      </p:sp>
      <p:sp>
        <p:nvSpPr>
          <p:cNvPr id="3" name="Rectangle 46"/>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635046470"/>
              </p:ext>
            </p:extLst>
          </p:nvPr>
        </p:nvGraphicFramePr>
        <p:xfrm>
          <a:off x="1342677" y="1074268"/>
          <a:ext cx="2955527" cy="2282724"/>
        </p:xfrm>
        <a:graphic>
          <a:graphicData uri="http://schemas.openxmlformats.org/presentationml/2006/ole">
            <mc:AlternateContent xmlns:mc="http://schemas.openxmlformats.org/markup-compatibility/2006">
              <mc:Choice xmlns:v="urn:schemas-microsoft-com:vml" Requires="v">
                <p:oleObj spid="_x0000_s236631" r:id="rId4" imgW="2566695" imgH="1813968" progId="Origin50.Graph">
                  <p:embed/>
                </p:oleObj>
              </mc:Choice>
              <mc:Fallback>
                <p:oleObj r:id="rId4" imgW="2566695" imgH="1813968" progId="Origin50.Graph">
                  <p:embed/>
                  <p:pic>
                    <p:nvPicPr>
                      <p:cNvPr id="0" name="Object 45"/>
                      <p:cNvPicPr>
                        <a:picLocks noChangeAspect="1" noChangeArrowheads="1"/>
                      </p:cNvPicPr>
                      <p:nvPr/>
                    </p:nvPicPr>
                    <p:blipFill>
                      <a:blip r:embed="rId5">
                        <a:extLst>
                          <a:ext uri="{28A0092B-C50C-407E-A947-70E740481C1C}">
                            <a14:useLocalDpi xmlns:a14="http://schemas.microsoft.com/office/drawing/2010/main" val="0"/>
                          </a:ext>
                        </a:extLst>
                      </a:blip>
                      <a:srcRect l="7146" t="9663" r="13206" b="3651"/>
                      <a:stretch>
                        <a:fillRect/>
                      </a:stretch>
                    </p:blipFill>
                    <p:spPr bwMode="auto">
                      <a:xfrm>
                        <a:off x="1342677" y="1074268"/>
                        <a:ext cx="2955527" cy="2282724"/>
                      </a:xfrm>
                      <a:prstGeom prst="rect">
                        <a:avLst/>
                      </a:prstGeom>
                      <a:noFill/>
                    </p:spPr>
                  </p:pic>
                </p:oleObj>
              </mc:Fallback>
            </mc:AlternateContent>
          </a:graphicData>
        </a:graphic>
      </p:graphicFrame>
      <p:sp>
        <p:nvSpPr>
          <p:cNvPr id="64" name="文本框 16"/>
          <p:cNvSpPr txBox="1"/>
          <p:nvPr/>
        </p:nvSpPr>
        <p:spPr>
          <a:xfrm>
            <a:off x="6095207" y="1040349"/>
            <a:ext cx="4464495" cy="2062103"/>
          </a:xfrm>
          <a:prstGeom prst="rect">
            <a:avLst/>
          </a:prstGeom>
          <a:noFill/>
          <a:ln w="25400">
            <a:solidFill>
              <a:srgbClr val="0070C0"/>
            </a:solidFill>
          </a:ln>
        </p:spPr>
        <p:txBody>
          <a:bodyPr wrap="square" rtlCol="0">
            <a:spAutoFit/>
          </a:bodyPr>
          <a:lstStyle>
            <a:defPPr>
              <a:defRPr lang="zh-CN"/>
            </a:defPPr>
            <a:lvl1pPr>
              <a:defRPr sz="1600">
                <a:latin typeface="微软雅黑" pitchFamily="34" charset="-122"/>
                <a:ea typeface="微软雅黑" pitchFamily="34" charset="-122"/>
                <a:cs typeface="Times New Roman" pitchFamily="18" charset="0"/>
              </a:defRPr>
            </a:lvl1pPr>
          </a:lstStyle>
          <a:p>
            <a:pPr algn="just"/>
            <a:r>
              <a:rPr lang="en-US" altLang="zh-CN" dirty="0"/>
              <a:t>The driving torque was 12kN.m in initial driving torque, which was smaller than the adhesion limit. It was increased to 16kN.m in 0.01s at 11s and the torque was greater than the adhesion limit, causing the wheel to idle. It was decreased to the level of recovery of adhesion in 0.01s after maintaining for 0.3s. </a:t>
            </a:r>
            <a:endParaRPr lang="zh-CN" altLang="en-US" dirty="0"/>
          </a:p>
        </p:txBody>
      </p:sp>
      <p:sp>
        <p:nvSpPr>
          <p:cNvPr id="40" name="Rectangle 48"/>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3" name="对象 42"/>
          <p:cNvGraphicFramePr>
            <a:graphicFrameLocks noChangeAspect="1"/>
          </p:cNvGraphicFramePr>
          <p:nvPr>
            <p:extLst>
              <p:ext uri="{D42A27DB-BD31-4B8C-83A1-F6EECF244321}">
                <p14:modId xmlns:p14="http://schemas.microsoft.com/office/powerpoint/2010/main" val="3715394014"/>
              </p:ext>
            </p:extLst>
          </p:nvPr>
        </p:nvGraphicFramePr>
        <p:xfrm>
          <a:off x="624346" y="3501248"/>
          <a:ext cx="2852609" cy="2160000"/>
        </p:xfrm>
        <a:graphic>
          <a:graphicData uri="http://schemas.openxmlformats.org/presentationml/2006/ole">
            <mc:AlternateContent xmlns:mc="http://schemas.openxmlformats.org/markup-compatibility/2006">
              <mc:Choice xmlns:v="urn:schemas-microsoft-com:vml" Requires="v">
                <p:oleObj spid="_x0000_s236632" r:id="rId6" imgW="2566695" imgH="1813968" progId="Origin50.Graph">
                  <p:embed/>
                </p:oleObj>
              </mc:Choice>
              <mc:Fallback>
                <p:oleObj r:id="rId6" imgW="2566695" imgH="1813968" progId="Origin50.Graph">
                  <p:embed/>
                  <p:pic>
                    <p:nvPicPr>
                      <p:cNvPr id="0" name="Object 47"/>
                      <p:cNvPicPr>
                        <a:picLocks noChangeAspect="1" noChangeArrowheads="1"/>
                      </p:cNvPicPr>
                      <p:nvPr/>
                    </p:nvPicPr>
                    <p:blipFill>
                      <a:blip r:embed="rId7">
                        <a:extLst>
                          <a:ext uri="{28A0092B-C50C-407E-A947-70E740481C1C}">
                            <a14:useLocalDpi xmlns:a14="http://schemas.microsoft.com/office/drawing/2010/main" val="0"/>
                          </a:ext>
                        </a:extLst>
                      </a:blip>
                      <a:srcRect l="5934" t="10504" r="13947" b="3848"/>
                      <a:stretch>
                        <a:fillRect/>
                      </a:stretch>
                    </p:blipFill>
                    <p:spPr bwMode="auto">
                      <a:xfrm>
                        <a:off x="624346" y="3501248"/>
                        <a:ext cx="2852609"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7" name="Rectangle 50"/>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6544" name="对象 236543"/>
          <p:cNvGraphicFramePr>
            <a:graphicFrameLocks noChangeAspect="1"/>
          </p:cNvGraphicFramePr>
          <p:nvPr>
            <p:extLst>
              <p:ext uri="{D42A27DB-BD31-4B8C-83A1-F6EECF244321}">
                <p14:modId xmlns:p14="http://schemas.microsoft.com/office/powerpoint/2010/main" val="875374973"/>
              </p:ext>
            </p:extLst>
          </p:nvPr>
        </p:nvGraphicFramePr>
        <p:xfrm>
          <a:off x="4439022" y="3501008"/>
          <a:ext cx="2787097" cy="2160000"/>
        </p:xfrm>
        <a:graphic>
          <a:graphicData uri="http://schemas.openxmlformats.org/presentationml/2006/ole">
            <mc:AlternateContent xmlns:mc="http://schemas.openxmlformats.org/markup-compatibility/2006">
              <mc:Choice xmlns:v="urn:schemas-microsoft-com:vml" Requires="v">
                <p:oleObj spid="_x0000_s236633" r:id="rId8" imgW="2566695" imgH="1813968" progId="Origin50.Graph">
                  <p:embed/>
                </p:oleObj>
              </mc:Choice>
              <mc:Fallback>
                <p:oleObj r:id="rId8" imgW="2566695" imgH="1813968" progId="Origin50.Graph">
                  <p:embed/>
                  <p:pic>
                    <p:nvPicPr>
                      <p:cNvPr id="0" name="Object 49"/>
                      <p:cNvPicPr>
                        <a:picLocks noChangeAspect="1" noChangeArrowheads="1"/>
                      </p:cNvPicPr>
                      <p:nvPr/>
                    </p:nvPicPr>
                    <p:blipFill>
                      <a:blip r:embed="rId9">
                        <a:extLst>
                          <a:ext uri="{28A0092B-C50C-407E-A947-70E740481C1C}">
                            <a14:useLocalDpi xmlns:a14="http://schemas.microsoft.com/office/drawing/2010/main" val="0"/>
                          </a:ext>
                        </a:extLst>
                      </a:blip>
                      <a:srcRect l="5934" t="9068" r="13947" b="4282"/>
                      <a:stretch>
                        <a:fillRect/>
                      </a:stretch>
                    </p:blipFill>
                    <p:spPr bwMode="auto">
                      <a:xfrm>
                        <a:off x="4439022" y="3501008"/>
                        <a:ext cx="2787097"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60448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fade">
                                      <p:cBhvr>
                                        <p:cTn id="10" dur="500"/>
                                        <p:tgtEl>
                                          <p:spTgt spid="63"/>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500"/>
                                        <p:tgtEl>
                                          <p:spTgt spid="19"/>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500"/>
                                        <p:tgtEl>
                                          <p:spTgt spid="44"/>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52"/>
                                        </p:tgtEl>
                                        <p:attrNameLst>
                                          <p:attrName>style.visibility</p:attrName>
                                        </p:attrNameLst>
                                      </p:cBhvr>
                                      <p:to>
                                        <p:strVal val="visible"/>
                                      </p:to>
                                    </p:set>
                                    <p:animEffect transition="in" filter="fade">
                                      <p:cBhvr>
                                        <p:cTn id="115" dur="500"/>
                                        <p:tgtEl>
                                          <p:spTgt spid="52"/>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23"/>
                                        </p:tgtEl>
                                        <p:attrNameLst>
                                          <p:attrName>style.visibility</p:attrName>
                                        </p:attrNameLst>
                                      </p:cBhvr>
                                      <p:to>
                                        <p:strVal val="visible"/>
                                      </p:to>
                                    </p:set>
                                    <p:animEffect transition="in" filter="fade">
                                      <p:cBhvr>
                                        <p:cTn id="121" dur="500"/>
                                        <p:tgtEl>
                                          <p:spTgt spid="23"/>
                                        </p:tgtEl>
                                      </p:cBhvr>
                                    </p:animEffect>
                                  </p:childTnLst>
                                </p:cTn>
                              </p:par>
                              <p:par>
                                <p:cTn id="122" presetID="10" presetClass="entr" presetSubtype="0" fill="hold" grpId="0" nodeType="withEffect" nodePh="1">
                                  <p:stCondLst>
                                    <p:cond delay="0"/>
                                  </p:stCondLst>
                                  <p:endCondLst>
                                    <p:cond evt="begin" delay="0">
                                      <p:tn val="122"/>
                                    </p:cond>
                                  </p:end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fade">
                                      <p:cBhvr>
                                        <p:cTn id="127" dur="500"/>
                                        <p:tgtEl>
                                          <p:spTgt spid="39"/>
                                        </p:tgtEl>
                                      </p:cBhvr>
                                    </p:animEffect>
                                  </p:childTnLst>
                                </p:cTn>
                              </p:par>
                              <p:par>
                                <p:cTn id="128" presetID="10" presetClass="entr" presetSubtype="0" fill="hold" grpId="0" nodeType="withEffect" nodePh="1">
                                  <p:stCondLst>
                                    <p:cond delay="0"/>
                                  </p:stCondLst>
                                  <p:endCondLst>
                                    <p:cond evt="begin" delay="0">
                                      <p:tn val="128"/>
                                    </p:cond>
                                  </p:endCondLst>
                                  <p:childTnLst>
                                    <p:set>
                                      <p:cBhvr>
                                        <p:cTn id="129" dur="1" fill="hold">
                                          <p:stCondLst>
                                            <p:cond delay="0"/>
                                          </p:stCondLst>
                                        </p:cTn>
                                        <p:tgtEl>
                                          <p:spTgt spid="34"/>
                                        </p:tgtEl>
                                        <p:attrNameLst>
                                          <p:attrName>style.visibility</p:attrName>
                                        </p:attrNameLst>
                                      </p:cBhvr>
                                      <p:to>
                                        <p:strVal val="visible"/>
                                      </p:to>
                                    </p:set>
                                    <p:animEffect transition="in" filter="fade">
                                      <p:cBhvr>
                                        <p:cTn id="130" dur="500"/>
                                        <p:tgtEl>
                                          <p:spTgt spid="34"/>
                                        </p:tgtEl>
                                      </p:cBhvr>
                                    </p:animEffect>
                                  </p:childTnLst>
                                </p:cTn>
                              </p:par>
                              <p:par>
                                <p:cTn id="131" presetID="10" presetClass="entr" presetSubtype="0" fill="hold" grpId="0" nodeType="withEffect" nodePh="1">
                                  <p:stCondLst>
                                    <p:cond delay="0"/>
                                  </p:stCondLst>
                                  <p:endCondLst>
                                    <p:cond evt="begin" delay="0">
                                      <p:tn val="131"/>
                                    </p:cond>
                                  </p:endCondLst>
                                  <p:childTnLst>
                                    <p:set>
                                      <p:cBhvr>
                                        <p:cTn id="132" dur="1" fill="hold">
                                          <p:stCondLst>
                                            <p:cond delay="0"/>
                                          </p:stCondLst>
                                        </p:cTn>
                                        <p:tgtEl>
                                          <p:spTgt spid="50"/>
                                        </p:tgtEl>
                                        <p:attrNameLst>
                                          <p:attrName>style.visibility</p:attrName>
                                        </p:attrNameLst>
                                      </p:cBhvr>
                                      <p:to>
                                        <p:strVal val="visible"/>
                                      </p:to>
                                    </p:set>
                                    <p:animEffect transition="in" filter="fade">
                                      <p:cBhvr>
                                        <p:cTn id="133" dur="500"/>
                                        <p:tgtEl>
                                          <p:spTgt spid="50"/>
                                        </p:tgtEl>
                                      </p:cBhvr>
                                    </p:animEffect>
                                  </p:childTnLst>
                                </p:cTn>
                              </p:par>
                              <p:par>
                                <p:cTn id="134" presetID="10" presetClass="entr" presetSubtype="0" fill="hold" grpId="0" nodeType="withEffect" nodePh="1">
                                  <p:stCondLst>
                                    <p:cond delay="0"/>
                                  </p:stCondLst>
                                  <p:endCondLst>
                                    <p:cond evt="begin" delay="0">
                                      <p:tn val="134"/>
                                    </p:cond>
                                  </p:endCondLst>
                                  <p:childTnLst>
                                    <p:set>
                                      <p:cBhvr>
                                        <p:cTn id="135" dur="1" fill="hold">
                                          <p:stCondLst>
                                            <p:cond delay="0"/>
                                          </p:stCondLst>
                                        </p:cTn>
                                        <p:tgtEl>
                                          <p:spTgt spid="54"/>
                                        </p:tgtEl>
                                        <p:attrNameLst>
                                          <p:attrName>style.visibility</p:attrName>
                                        </p:attrNameLst>
                                      </p:cBhvr>
                                      <p:to>
                                        <p:strVal val="visible"/>
                                      </p:to>
                                    </p:set>
                                    <p:animEffect transition="in" filter="fade">
                                      <p:cBhvr>
                                        <p:cTn id="136" dur="500"/>
                                        <p:tgtEl>
                                          <p:spTgt spid="54"/>
                                        </p:tgtEl>
                                      </p:cBhvr>
                                    </p:animEffect>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13"/>
                                        </p:tgtEl>
                                        <p:attrNameLst>
                                          <p:attrName>style.visibility</p:attrName>
                                        </p:attrNameLst>
                                      </p:cBhvr>
                                      <p:to>
                                        <p:strVal val="visible"/>
                                      </p:to>
                                    </p:set>
                                    <p:animEffect transition="in" filter="fade">
                                      <p:cBhvr>
                                        <p:cTn id="139" dur="500"/>
                                        <p:tgtEl>
                                          <p:spTgt spid="13"/>
                                        </p:tgtEl>
                                      </p:cBhvr>
                                    </p:animEffect>
                                  </p:childTnLst>
                                </p:cTn>
                              </p:par>
                              <p:par>
                                <p:cTn id="140" presetID="10" presetClass="entr" presetSubtype="0" fill="hold" grpId="0" nodeType="withEffect" nodePh="1">
                                  <p:stCondLst>
                                    <p:cond delay="0"/>
                                  </p:stCondLst>
                                  <p:endCondLst>
                                    <p:cond evt="begin" delay="0">
                                      <p:tn val="140"/>
                                    </p:cond>
                                  </p:endCondLst>
                                  <p:childTnLst>
                                    <p:set>
                                      <p:cBhvr>
                                        <p:cTn id="141" dur="1" fill="hold">
                                          <p:stCondLst>
                                            <p:cond delay="0"/>
                                          </p:stCondLst>
                                        </p:cTn>
                                        <p:tgtEl>
                                          <p:spTgt spid="33"/>
                                        </p:tgtEl>
                                        <p:attrNameLst>
                                          <p:attrName>style.visibility</p:attrName>
                                        </p:attrNameLst>
                                      </p:cBhvr>
                                      <p:to>
                                        <p:strVal val="visible"/>
                                      </p:to>
                                    </p:set>
                                    <p:animEffect transition="in" filter="fade">
                                      <p:cBhvr>
                                        <p:cTn id="142" dur="500"/>
                                        <p:tgtEl>
                                          <p:spTgt spid="33"/>
                                        </p:tgtEl>
                                      </p:cBhvr>
                                    </p:animEffect>
                                  </p:childTnLst>
                                </p:cTn>
                              </p:par>
                              <p:par>
                                <p:cTn id="143" presetID="10" presetClass="entr" presetSubtype="0" fill="hold" grpId="0" nodeType="withEffect" nodePh="1">
                                  <p:stCondLst>
                                    <p:cond delay="0"/>
                                  </p:stCondLst>
                                  <p:endCondLst>
                                    <p:cond evt="begin" delay="0">
                                      <p:tn val="143"/>
                                    </p:cond>
                                  </p:endCondLst>
                                  <p:childTnLst>
                                    <p:set>
                                      <p:cBhvr>
                                        <p:cTn id="144" dur="1" fill="hold">
                                          <p:stCondLst>
                                            <p:cond delay="0"/>
                                          </p:stCondLst>
                                        </p:cTn>
                                        <p:tgtEl>
                                          <p:spTgt spid="59"/>
                                        </p:tgtEl>
                                        <p:attrNameLst>
                                          <p:attrName>style.visibility</p:attrName>
                                        </p:attrNameLst>
                                      </p:cBhvr>
                                      <p:to>
                                        <p:strVal val="visible"/>
                                      </p:to>
                                    </p:set>
                                    <p:animEffect transition="in" filter="fade">
                                      <p:cBhvr>
                                        <p:cTn id="145" dur="500"/>
                                        <p:tgtEl>
                                          <p:spTgt spid="59"/>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fade">
                                      <p:cBhvr>
                                        <p:cTn id="148" dur="500"/>
                                        <p:tgtEl>
                                          <p:spTgt spid="60"/>
                                        </p:tgtEl>
                                      </p:cBhvr>
                                    </p:animEffect>
                                  </p:childTnLst>
                                </p:cTn>
                              </p:par>
                              <p:par>
                                <p:cTn id="149" presetID="10" presetClass="entr" presetSubtype="0" fill="hold" grpId="0" nodeType="withEffect" nodePh="1">
                                  <p:stCondLst>
                                    <p:cond delay="0"/>
                                  </p:stCondLst>
                                  <p:endCondLst>
                                    <p:cond evt="begin" delay="0">
                                      <p:tn val="149"/>
                                    </p:cond>
                                  </p:endCondLst>
                                  <p:childTnLst>
                                    <p:set>
                                      <p:cBhvr>
                                        <p:cTn id="150" dur="1" fill="hold">
                                          <p:stCondLst>
                                            <p:cond delay="0"/>
                                          </p:stCondLst>
                                        </p:cTn>
                                        <p:tgtEl>
                                          <p:spTgt spid="3"/>
                                        </p:tgtEl>
                                        <p:attrNameLst>
                                          <p:attrName>style.visibility</p:attrName>
                                        </p:attrNameLst>
                                      </p:cBhvr>
                                      <p:to>
                                        <p:strVal val="visible"/>
                                      </p:to>
                                    </p:set>
                                    <p:animEffect transition="in" filter="fade">
                                      <p:cBhvr>
                                        <p:cTn id="151" dur="500"/>
                                        <p:tgtEl>
                                          <p:spTgt spid="3"/>
                                        </p:tgtEl>
                                      </p:cBhvr>
                                    </p:animEffect>
                                  </p:childTnLst>
                                </p:cTn>
                              </p:par>
                              <p:par>
                                <p:cTn id="152" presetID="10" presetClass="entr" presetSubtype="0" fill="hold" nodeType="withEffect">
                                  <p:stCondLst>
                                    <p:cond delay="0"/>
                                  </p:stCondLst>
                                  <p:childTnLst>
                                    <p:set>
                                      <p:cBhvr>
                                        <p:cTn id="153" dur="1" fill="hold">
                                          <p:stCondLst>
                                            <p:cond delay="0"/>
                                          </p:stCondLst>
                                        </p:cTn>
                                        <p:tgtEl>
                                          <p:spTgt spid="35"/>
                                        </p:tgtEl>
                                        <p:attrNameLst>
                                          <p:attrName>style.visibility</p:attrName>
                                        </p:attrNameLst>
                                      </p:cBhvr>
                                      <p:to>
                                        <p:strVal val="visible"/>
                                      </p:to>
                                    </p:set>
                                    <p:animEffect transition="in" filter="fade">
                                      <p:cBhvr>
                                        <p:cTn id="154" dur="500"/>
                                        <p:tgtEl>
                                          <p:spTgt spid="35"/>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64"/>
                                        </p:tgtEl>
                                        <p:attrNameLst>
                                          <p:attrName>style.visibility</p:attrName>
                                        </p:attrNameLst>
                                      </p:cBhvr>
                                      <p:to>
                                        <p:strVal val="visible"/>
                                      </p:to>
                                    </p:set>
                                    <p:animEffect transition="in" filter="fade">
                                      <p:cBhvr>
                                        <p:cTn id="157" dur="500"/>
                                        <p:tgtEl>
                                          <p:spTgt spid="64"/>
                                        </p:tgtEl>
                                      </p:cBhvr>
                                    </p:animEffect>
                                  </p:childTnLst>
                                </p:cTn>
                              </p:par>
                              <p:par>
                                <p:cTn id="158" presetID="10" presetClass="entr" presetSubtype="0" fill="hold" grpId="0" nodeType="withEffect" nodePh="1">
                                  <p:stCondLst>
                                    <p:cond delay="0"/>
                                  </p:stCondLst>
                                  <p:endCondLst>
                                    <p:cond evt="begin" delay="0">
                                      <p:tn val="158"/>
                                    </p:cond>
                                  </p:endCondLst>
                                  <p:childTnLst>
                                    <p:set>
                                      <p:cBhvr>
                                        <p:cTn id="159" dur="1" fill="hold">
                                          <p:stCondLst>
                                            <p:cond delay="0"/>
                                          </p:stCondLst>
                                        </p:cTn>
                                        <p:tgtEl>
                                          <p:spTgt spid="40"/>
                                        </p:tgtEl>
                                        <p:attrNameLst>
                                          <p:attrName>style.visibility</p:attrName>
                                        </p:attrNameLst>
                                      </p:cBhvr>
                                      <p:to>
                                        <p:strVal val="visible"/>
                                      </p:to>
                                    </p:set>
                                    <p:animEffect transition="in" filter="fade">
                                      <p:cBhvr>
                                        <p:cTn id="160" dur="500"/>
                                        <p:tgtEl>
                                          <p:spTgt spid="40"/>
                                        </p:tgtEl>
                                      </p:cBhvr>
                                    </p:animEffect>
                                  </p:childTnLst>
                                </p:cTn>
                              </p:par>
                              <p:par>
                                <p:cTn id="161" presetID="10" presetClass="entr" presetSubtype="0" fill="hold" nodeType="withEffect">
                                  <p:stCondLst>
                                    <p:cond delay="0"/>
                                  </p:stCondLst>
                                  <p:childTnLst>
                                    <p:set>
                                      <p:cBhvr>
                                        <p:cTn id="162" dur="1" fill="hold">
                                          <p:stCondLst>
                                            <p:cond delay="0"/>
                                          </p:stCondLst>
                                        </p:cTn>
                                        <p:tgtEl>
                                          <p:spTgt spid="43"/>
                                        </p:tgtEl>
                                        <p:attrNameLst>
                                          <p:attrName>style.visibility</p:attrName>
                                        </p:attrNameLst>
                                      </p:cBhvr>
                                      <p:to>
                                        <p:strVal val="visible"/>
                                      </p:to>
                                    </p:set>
                                    <p:animEffect transition="in" filter="fade">
                                      <p:cBhvr>
                                        <p:cTn id="163" dur="500"/>
                                        <p:tgtEl>
                                          <p:spTgt spid="43"/>
                                        </p:tgtEl>
                                      </p:cBhvr>
                                    </p:animEffect>
                                  </p:childTnLst>
                                </p:cTn>
                              </p:par>
                              <p:par>
                                <p:cTn id="164" presetID="10" presetClass="entr" presetSubtype="0" fill="hold" grpId="0" nodeType="withEffect" nodePh="1">
                                  <p:stCondLst>
                                    <p:cond delay="0"/>
                                  </p:stCondLst>
                                  <p:endCondLst>
                                    <p:cond evt="begin" delay="0">
                                      <p:tn val="164"/>
                                    </p:cond>
                                  </p:endCondLst>
                                  <p:childTnLst>
                                    <p:set>
                                      <p:cBhvr>
                                        <p:cTn id="165" dur="1" fill="hold">
                                          <p:stCondLst>
                                            <p:cond delay="0"/>
                                          </p:stCondLst>
                                        </p:cTn>
                                        <p:tgtEl>
                                          <p:spTgt spid="57"/>
                                        </p:tgtEl>
                                        <p:attrNameLst>
                                          <p:attrName>style.visibility</p:attrName>
                                        </p:attrNameLst>
                                      </p:cBhvr>
                                      <p:to>
                                        <p:strVal val="visible"/>
                                      </p:to>
                                    </p:set>
                                    <p:animEffect transition="in" filter="fade">
                                      <p:cBhvr>
                                        <p:cTn id="166" dur="500"/>
                                        <p:tgtEl>
                                          <p:spTgt spid="57"/>
                                        </p:tgtEl>
                                      </p:cBhvr>
                                    </p:animEffect>
                                  </p:childTnLst>
                                </p:cTn>
                              </p:par>
                              <p:par>
                                <p:cTn id="167" presetID="10" presetClass="entr" presetSubtype="0" fill="hold" nodeType="withEffect">
                                  <p:stCondLst>
                                    <p:cond delay="0"/>
                                  </p:stCondLst>
                                  <p:childTnLst>
                                    <p:set>
                                      <p:cBhvr>
                                        <p:cTn id="168" dur="1" fill="hold">
                                          <p:stCondLst>
                                            <p:cond delay="0"/>
                                          </p:stCondLst>
                                        </p:cTn>
                                        <p:tgtEl>
                                          <p:spTgt spid="236544"/>
                                        </p:tgtEl>
                                        <p:attrNameLst>
                                          <p:attrName>style.visibility</p:attrName>
                                        </p:attrNameLst>
                                      </p:cBhvr>
                                      <p:to>
                                        <p:strVal val="visible"/>
                                      </p:to>
                                    </p:set>
                                    <p:animEffect transition="in" filter="fade">
                                      <p:cBhvr>
                                        <p:cTn id="169" dur="500"/>
                                        <p:tgtEl>
                                          <p:spTgt spid="236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22" grpId="0"/>
      <p:bldP spid="23" grpId="0"/>
      <p:bldP spid="38" grpId="0"/>
      <p:bldP spid="39" grpId="0"/>
      <p:bldP spid="34" grpId="0"/>
      <p:bldP spid="50" grpId="0"/>
      <p:bldP spid="54" grpId="0"/>
      <p:bldP spid="13" grpId="0"/>
      <p:bldP spid="33" grpId="0"/>
      <p:bldP spid="59" grpId="0"/>
      <p:bldP spid="60" grpId="0"/>
      <p:bldP spid="63" grpId="0"/>
      <p:bldP spid="3" grpId="0"/>
      <p:bldP spid="64" grpId="0" animBg="1"/>
      <p:bldP spid="40" grpId="0"/>
      <p:bldP spid="5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2"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8"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4"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0" name="Rectangle 5"/>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4" name="Rectangle 8"/>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3"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3" name="Rectangle 4"/>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9"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1"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grpSp>
        <p:nvGrpSpPr>
          <p:cNvPr id="32" name="组合 31"/>
          <p:cNvGrpSpPr/>
          <p:nvPr/>
        </p:nvGrpSpPr>
        <p:grpSpPr>
          <a:xfrm>
            <a:off x="1529397" y="3378348"/>
            <a:ext cx="9346627" cy="2395606"/>
            <a:chOff x="1151778" y="3369747"/>
            <a:chExt cx="7038878" cy="2389507"/>
          </a:xfrm>
        </p:grpSpPr>
        <p:sp>
          <p:nvSpPr>
            <p:cNvPr id="14" name="矩形 13"/>
            <p:cNvSpPr/>
            <p:nvPr/>
          </p:nvSpPr>
          <p:spPr>
            <a:xfrm>
              <a:off x="1770363" y="3369747"/>
              <a:ext cx="1103149" cy="306993"/>
            </a:xfrm>
            <a:prstGeom prst="rect">
              <a:avLst/>
            </a:prstGeom>
          </p:spPr>
          <p:txBody>
            <a:bodyPr wrap="none">
              <a:spAutoFit/>
            </a:bodyPr>
            <a:lstStyle/>
            <a:p>
              <a:r>
                <a:rPr lang="en-US" altLang="zh-CN" sz="1400" dirty="0">
                  <a:latin typeface="微软雅黑" pitchFamily="34" charset="-122"/>
                  <a:ea typeface="微软雅黑" pitchFamily="34" charset="-122"/>
                  <a:cs typeface="Times New Roman" pitchFamily="18" charset="0"/>
                </a:rPr>
                <a:t>Resilient wheel</a:t>
              </a:r>
              <a:endParaRPr lang="zh-CN" altLang="en-US" sz="1400" dirty="0">
                <a:latin typeface="微软雅黑" pitchFamily="34" charset="-122"/>
                <a:ea typeface="微软雅黑" pitchFamily="34" charset="-122"/>
              </a:endParaRPr>
            </a:p>
          </p:txBody>
        </p:sp>
        <p:sp>
          <p:nvSpPr>
            <p:cNvPr id="23" name="矩形 22"/>
            <p:cNvSpPr/>
            <p:nvPr/>
          </p:nvSpPr>
          <p:spPr>
            <a:xfrm>
              <a:off x="5335963" y="3369747"/>
              <a:ext cx="1640357" cy="306993"/>
            </a:xfrm>
            <a:prstGeom prst="rect">
              <a:avLst/>
            </a:prstGeom>
          </p:spPr>
          <p:txBody>
            <a:bodyPr wrap="none">
              <a:spAutoFit/>
            </a:bodyPr>
            <a:lstStyle/>
            <a:p>
              <a:pPr indent="996536" algn="ctr" fontAlgn="base">
                <a:spcBef>
                  <a:spcPct val="0"/>
                </a:spcBef>
                <a:spcAft>
                  <a:spcPct val="0"/>
                </a:spcAft>
              </a:pPr>
              <a:r>
                <a:rPr lang="en-US" altLang="zh-CN" sz="1400" dirty="0">
                  <a:latin typeface="微软雅黑" pitchFamily="34" charset="-122"/>
                  <a:ea typeface="微软雅黑" pitchFamily="34" charset="-122"/>
                  <a:cs typeface="Times New Roman" pitchFamily="18" charset="0"/>
                </a:rPr>
                <a:t>Solid wheel</a:t>
              </a:r>
              <a:endParaRPr lang="zh-CN" altLang="en-US" sz="1400" dirty="0">
                <a:latin typeface="微软雅黑" pitchFamily="34" charset="-122"/>
                <a:ea typeface="微软雅黑" pitchFamily="34" charset="-122"/>
                <a:cs typeface="Times New Roman" pitchFamily="18" charset="0"/>
              </a:endParaRPr>
            </a:p>
          </p:txBody>
        </p:sp>
        <p:sp>
          <p:nvSpPr>
            <p:cNvPr id="53" name="文本框 16"/>
            <p:cNvSpPr txBox="1"/>
            <p:nvPr/>
          </p:nvSpPr>
          <p:spPr>
            <a:xfrm>
              <a:off x="1151778" y="3702401"/>
              <a:ext cx="7038878" cy="2056853"/>
            </a:xfrm>
            <a:prstGeom prst="rect">
              <a:avLst/>
            </a:prstGeom>
            <a:noFill/>
            <a:ln w="25400">
              <a:solidFill>
                <a:srgbClr val="0070C0"/>
              </a:solidFill>
            </a:ln>
          </p:spPr>
          <p:txBody>
            <a:bodyPr wrap="square" rtlCol="0">
              <a:spAutoFit/>
            </a:bodyPr>
            <a:lstStyle/>
            <a:p>
              <a:pPr algn="just"/>
              <a:r>
                <a:rPr lang="en-US" altLang="zh-CN" sz="1600" dirty="0">
                  <a:latin typeface="微软雅黑" pitchFamily="34" charset="-122"/>
                  <a:ea typeface="微软雅黑" pitchFamily="34" charset="-122"/>
                  <a:cs typeface="Times New Roman" pitchFamily="18" charset="0"/>
                </a:rPr>
                <a:t>The longitudinal vibration acceleration of the resilient wheel and the solid wheel during the process of adhesive </a:t>
              </a:r>
              <a:r>
                <a:rPr lang="en-US" altLang="zh-CN" sz="1600" dirty="0" smtClean="0">
                  <a:latin typeface="微软雅黑" pitchFamily="34" charset="-122"/>
                  <a:ea typeface="微软雅黑" pitchFamily="34" charset="-122"/>
                  <a:cs typeface="Times New Roman" pitchFamily="18" charset="0"/>
                </a:rPr>
                <a:t>restoration. </a:t>
              </a:r>
              <a:r>
                <a:rPr lang="en-US" altLang="zh-CN" sz="1600" dirty="0">
                  <a:latin typeface="微软雅黑" pitchFamily="34" charset="-122"/>
                  <a:ea typeface="微软雅黑" pitchFamily="34" charset="-122"/>
                  <a:cs typeface="Times New Roman" pitchFamily="18" charset="0"/>
                </a:rPr>
                <a:t>Compared with the solid wheel, the resilient wheel had a large vibration in the process of restoring adhesion. The vibration acceleration amplitude was up to 2000 m/s2. And with the increase of driving force, the amplitude of vibration acceleration increased, and the 148 Hz components were existed in the frequency. However, the vibration acceleration of solid wheels basically did not change with the change of driving force, and the amplitude of vibration acceleration was about 20 m/s2, which was within the normal range.</a:t>
              </a:r>
              <a:endParaRPr lang="zh-CN" altLang="en-US" sz="1600" dirty="0">
                <a:latin typeface="微软雅黑" pitchFamily="34" charset="-122"/>
                <a:ea typeface="微软雅黑" pitchFamily="34" charset="-122"/>
                <a:cs typeface="Times New Roman" pitchFamily="18" charset="0"/>
              </a:endParaRPr>
            </a:p>
          </p:txBody>
        </p:sp>
      </p:grpSp>
      <p:sp>
        <p:nvSpPr>
          <p:cNvPr id="56"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高速</a:t>
            </a:r>
            <a:r>
              <a:rPr lang="zh-CN" altLang="en-US" sz="2500" b="1" dirty="0">
                <a:solidFill>
                  <a:srgbClr val="0053A3"/>
                </a:solidFill>
                <a:latin typeface="微软雅黑" panose="020B0503020204020204" pitchFamily="34" charset="-122"/>
                <a:ea typeface="微软雅黑" panose="020B0503020204020204" pitchFamily="34" charset="-122"/>
              </a:rPr>
              <a:t>考虑黏滑曲线负斜率特性</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smtClean="0">
                <a:solidFill>
                  <a:srgbClr val="0053A3"/>
                </a:solidFill>
                <a:latin typeface="微软雅黑" panose="020B0503020204020204" pitchFamily="34" charset="-122"/>
                <a:ea typeface="微软雅黑" panose="020B0503020204020204" pitchFamily="34" charset="-122"/>
              </a:rPr>
              <a:t>-</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
        <p:nvSpPr>
          <p:cNvPr id="57" name="文本框 27"/>
          <p:cNvSpPr txBox="1"/>
          <p:nvPr/>
        </p:nvSpPr>
        <p:spPr>
          <a:xfrm>
            <a:off x="-25474" y="189688"/>
            <a:ext cx="12215888" cy="850661"/>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高速</a:t>
            </a:r>
            <a:r>
              <a:rPr lang="zh-CN" altLang="en-US" sz="2500" b="1" dirty="0">
                <a:solidFill>
                  <a:srgbClr val="0053A3"/>
                </a:solidFill>
                <a:latin typeface="微软雅黑" panose="020B0503020204020204" pitchFamily="34" charset="-122"/>
                <a:ea typeface="微软雅黑" panose="020B0503020204020204" pitchFamily="34" charset="-122"/>
              </a:rPr>
              <a:t>考虑黏滑曲线负斜率特性</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smtClean="0">
                <a:solidFill>
                  <a:srgbClr val="0053A3"/>
                </a:solidFill>
                <a:latin typeface="微软雅黑" panose="020B0503020204020204" pitchFamily="34" charset="-122"/>
                <a:ea typeface="微软雅黑" panose="020B0503020204020204" pitchFamily="34" charset="-122"/>
              </a:rPr>
              <a:t>-</a:t>
            </a:r>
          </a:p>
          <a:p>
            <a:pPr>
              <a:lnSpc>
                <a:spcPct val="150000"/>
              </a:lnSpc>
            </a:pPr>
            <a:r>
              <a:rPr lang="en-US" altLang="zh-CN" sz="1600" b="1" dirty="0" smtClean="0">
                <a:solidFill>
                  <a:srgbClr val="0053A3"/>
                </a:solidFill>
                <a:latin typeface="微软雅黑" panose="020B0503020204020204" pitchFamily="34" charset="-122"/>
                <a:ea typeface="微软雅黑" panose="020B0503020204020204" pitchFamily="34" charset="-122"/>
              </a:rPr>
              <a:t>                High </a:t>
            </a:r>
            <a:r>
              <a:rPr lang="en-US" altLang="zh-CN" sz="1600" b="1" dirty="0">
                <a:solidFill>
                  <a:srgbClr val="0053A3"/>
                </a:solidFill>
                <a:latin typeface="微软雅黑" panose="020B0503020204020204" pitchFamily="34" charset="-122"/>
                <a:ea typeface="微软雅黑" panose="020B0503020204020204" pitchFamily="34" charset="-122"/>
              </a:rPr>
              <a:t>Speed Considering the Stick-slip Curve Negative Slope Characteristics Condition</a:t>
            </a:r>
          </a:p>
        </p:txBody>
      </p:sp>
      <p:sp>
        <p:nvSpPr>
          <p:cNvPr id="3" name="Rectangle 33"/>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4263841050"/>
              </p:ext>
            </p:extLst>
          </p:nvPr>
        </p:nvGraphicFramePr>
        <p:xfrm>
          <a:off x="1702718" y="1196752"/>
          <a:ext cx="2856774" cy="2160000"/>
        </p:xfrm>
        <a:graphic>
          <a:graphicData uri="http://schemas.openxmlformats.org/presentationml/2006/ole">
            <mc:AlternateContent xmlns:mc="http://schemas.openxmlformats.org/markup-compatibility/2006">
              <mc:Choice xmlns:v="urn:schemas-microsoft-com:vml" Requires="v">
                <p:oleObj spid="_x0000_s237626" r:id="rId4" imgW="2566695" imgH="1813968" progId="Origin50.Graph">
                  <p:embed/>
                </p:oleObj>
              </mc:Choice>
              <mc:Fallback>
                <p:oleObj r:id="rId4" imgW="2566695" imgH="1813968" progId="Origin50.Graph">
                  <p:embed/>
                  <p:pic>
                    <p:nvPicPr>
                      <p:cNvPr id="0" name="Object 32"/>
                      <p:cNvPicPr>
                        <a:picLocks noChangeAspect="1" noChangeArrowheads="1"/>
                      </p:cNvPicPr>
                      <p:nvPr/>
                    </p:nvPicPr>
                    <p:blipFill>
                      <a:blip r:embed="rId5">
                        <a:extLst>
                          <a:ext uri="{28A0092B-C50C-407E-A947-70E740481C1C}">
                            <a14:useLocalDpi xmlns:a14="http://schemas.microsoft.com/office/drawing/2010/main" val="0"/>
                          </a:ext>
                        </a:extLst>
                      </a:blip>
                      <a:srcRect l="2968" t="6274" r="13947" b="4622"/>
                      <a:stretch>
                        <a:fillRect/>
                      </a:stretch>
                    </p:blipFill>
                    <p:spPr bwMode="auto">
                      <a:xfrm>
                        <a:off x="1702718" y="1196752"/>
                        <a:ext cx="2856774"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9" name="Rectangle 35"/>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 name="对象 39"/>
          <p:cNvGraphicFramePr>
            <a:graphicFrameLocks noChangeAspect="1"/>
          </p:cNvGraphicFramePr>
          <p:nvPr>
            <p:extLst>
              <p:ext uri="{D42A27DB-BD31-4B8C-83A1-F6EECF244321}">
                <p14:modId xmlns:p14="http://schemas.microsoft.com/office/powerpoint/2010/main" val="2606310844"/>
              </p:ext>
            </p:extLst>
          </p:nvPr>
        </p:nvGraphicFramePr>
        <p:xfrm>
          <a:off x="6743278" y="1052736"/>
          <a:ext cx="3271869" cy="2376000"/>
        </p:xfrm>
        <a:graphic>
          <a:graphicData uri="http://schemas.openxmlformats.org/presentationml/2006/ole">
            <mc:AlternateContent xmlns:mc="http://schemas.openxmlformats.org/markup-compatibility/2006">
              <mc:Choice xmlns:v="urn:schemas-microsoft-com:vml" Requires="v">
                <p:oleObj spid="_x0000_s237627" r:id="rId6" imgW="2566695" imgH="1813968" progId="Origin50.Graph">
                  <p:embed/>
                </p:oleObj>
              </mc:Choice>
              <mc:Fallback>
                <p:oleObj r:id="rId6" imgW="2566695" imgH="1813968" progId="Origin50.Graph">
                  <p:embed/>
                  <p:pic>
                    <p:nvPicPr>
                      <p:cNvPr id="0" name="Object 34"/>
                      <p:cNvPicPr>
                        <a:picLocks noChangeAspect="1" noChangeArrowheads="1"/>
                      </p:cNvPicPr>
                      <p:nvPr/>
                    </p:nvPicPr>
                    <p:blipFill>
                      <a:blip r:embed="rId7">
                        <a:extLst>
                          <a:ext uri="{28A0092B-C50C-407E-A947-70E740481C1C}">
                            <a14:useLocalDpi xmlns:a14="http://schemas.microsoft.com/office/drawing/2010/main" val="0"/>
                          </a:ext>
                        </a:extLst>
                      </a:blip>
                      <a:srcRect l="2968" t="7877" r="13947" b="4622"/>
                      <a:stretch>
                        <a:fillRect/>
                      </a:stretch>
                    </p:blipFill>
                    <p:spPr bwMode="auto">
                      <a:xfrm>
                        <a:off x="6743278" y="1052736"/>
                        <a:ext cx="3271869" cy="237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22792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grpId="0" nodeType="withEffect" nodePh="1">
                                  <p:stCondLst>
                                    <p:cond delay="0"/>
                                  </p:stCondLst>
                                  <p:endCondLst>
                                    <p:cond evt="begin" delay="0">
                                      <p:tn val="38"/>
                                    </p:cond>
                                  </p:end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5"/>
                                        </p:tgtEl>
                                        <p:attrNameLst>
                                          <p:attrName>style.visibility</p:attrName>
                                        </p:attrNameLst>
                                      </p:cBhvr>
                                      <p:to>
                                        <p:strVal val="visible"/>
                                      </p:to>
                                    </p:set>
                                    <p:animEffect transition="in" filter="fade">
                                      <p:cBhvr>
                                        <p:cTn id="64" dur="500"/>
                                        <p:tgtEl>
                                          <p:spTgt spid="5"/>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7"/>
                                        </p:tgtEl>
                                        <p:attrNameLst>
                                          <p:attrName>style.visibility</p:attrName>
                                        </p:attrNameLst>
                                      </p:cBhvr>
                                      <p:to>
                                        <p:strVal val="visible"/>
                                      </p:to>
                                    </p:set>
                                    <p:animEffect transition="in" filter="fade">
                                      <p:cBhvr>
                                        <p:cTn id="70" dur="500"/>
                                        <p:tgtEl>
                                          <p:spTgt spid="7"/>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46"/>
                                        </p:tgtEl>
                                        <p:attrNameLst>
                                          <p:attrName>style.visibility</p:attrName>
                                        </p:attrNameLst>
                                      </p:cBhvr>
                                      <p:to>
                                        <p:strVal val="visible"/>
                                      </p:to>
                                    </p:set>
                                    <p:animEffect transition="in" filter="fade">
                                      <p:cBhvr>
                                        <p:cTn id="88" dur="500"/>
                                        <p:tgtEl>
                                          <p:spTgt spid="46"/>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55"/>
                                        </p:tgtEl>
                                        <p:attrNameLst>
                                          <p:attrName>style.visibility</p:attrName>
                                        </p:attrNameLst>
                                      </p:cBhvr>
                                      <p:to>
                                        <p:strVal val="visible"/>
                                      </p:to>
                                    </p:set>
                                    <p:animEffect transition="in" filter="fade">
                                      <p:cBhvr>
                                        <p:cTn id="97" dur="500"/>
                                        <p:tgtEl>
                                          <p:spTgt spid="55"/>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500"/>
                                        <p:tgtEl>
                                          <p:spTgt spid="19"/>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500"/>
                                        <p:tgtEl>
                                          <p:spTgt spid="44"/>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49"/>
                                        </p:tgtEl>
                                        <p:attrNameLst>
                                          <p:attrName>style.visibility</p:attrName>
                                        </p:attrNameLst>
                                      </p:cBhvr>
                                      <p:to>
                                        <p:strVal val="visible"/>
                                      </p:to>
                                    </p:set>
                                    <p:animEffect transition="in" filter="fade">
                                      <p:cBhvr>
                                        <p:cTn id="109" dur="500"/>
                                        <p:tgtEl>
                                          <p:spTgt spid="49"/>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500"/>
                                        <p:tgtEl>
                                          <p:spTgt spid="28"/>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52"/>
                                        </p:tgtEl>
                                        <p:attrNameLst>
                                          <p:attrName>style.visibility</p:attrName>
                                        </p:attrNameLst>
                                      </p:cBhvr>
                                      <p:to>
                                        <p:strVal val="visible"/>
                                      </p:to>
                                    </p:set>
                                    <p:animEffect transition="in" filter="fade">
                                      <p:cBhvr>
                                        <p:cTn id="118" dur="500"/>
                                        <p:tgtEl>
                                          <p:spTgt spid="52"/>
                                        </p:tgtEl>
                                      </p:cBhvr>
                                    </p:animEffect>
                                  </p:childTnLst>
                                </p:cTn>
                              </p:par>
                              <p:par>
                                <p:cTn id="119" presetID="10" presetClass="entr" presetSubtype="0" fill="hold" grpId="0" nodeType="withEffect" nodePh="1">
                                  <p:stCondLst>
                                    <p:cond delay="0"/>
                                  </p:stCondLst>
                                  <p:endCondLst>
                                    <p:cond evt="begin" delay="0">
                                      <p:tn val="119"/>
                                    </p:cond>
                                  </p:endCondLst>
                                  <p:childTnLst>
                                    <p:set>
                                      <p:cBhvr>
                                        <p:cTn id="120" dur="1" fill="hold">
                                          <p:stCondLst>
                                            <p:cond delay="0"/>
                                          </p:stCondLst>
                                        </p:cTn>
                                        <p:tgtEl>
                                          <p:spTgt spid="22"/>
                                        </p:tgtEl>
                                        <p:attrNameLst>
                                          <p:attrName>style.visibility</p:attrName>
                                        </p:attrNameLst>
                                      </p:cBhvr>
                                      <p:to>
                                        <p:strVal val="visible"/>
                                      </p:to>
                                    </p:set>
                                    <p:animEffect transition="in" filter="fade">
                                      <p:cBhvr>
                                        <p:cTn id="121" dur="500"/>
                                        <p:tgtEl>
                                          <p:spTgt spid="22"/>
                                        </p:tgtEl>
                                      </p:cBhvr>
                                    </p:animEffect>
                                  </p:childTnLst>
                                </p:cTn>
                              </p:par>
                              <p:par>
                                <p:cTn id="122" presetID="10" presetClass="entr" presetSubtype="0" fill="hold" grpId="0" nodeType="withEffect" nodePh="1">
                                  <p:stCondLst>
                                    <p:cond delay="0"/>
                                  </p:stCondLst>
                                  <p:endCondLst>
                                    <p:cond evt="begin" delay="0">
                                      <p:tn val="122"/>
                                    </p:cond>
                                  </p:endCondLst>
                                  <p:childTnLst>
                                    <p:set>
                                      <p:cBhvr>
                                        <p:cTn id="123" dur="1" fill="hold">
                                          <p:stCondLst>
                                            <p:cond delay="0"/>
                                          </p:stCondLst>
                                        </p:cTn>
                                        <p:tgtEl>
                                          <p:spTgt spid="38"/>
                                        </p:tgtEl>
                                        <p:attrNameLst>
                                          <p:attrName>style.visibility</p:attrName>
                                        </p:attrNameLst>
                                      </p:cBhvr>
                                      <p:to>
                                        <p:strVal val="visible"/>
                                      </p:to>
                                    </p:set>
                                    <p:animEffect transition="in" filter="fade">
                                      <p:cBhvr>
                                        <p:cTn id="124" dur="500"/>
                                        <p:tgtEl>
                                          <p:spTgt spid="38"/>
                                        </p:tgtEl>
                                      </p:cBhvr>
                                    </p:animEffect>
                                  </p:childTnLst>
                                </p:cTn>
                              </p:par>
                              <p:par>
                                <p:cTn id="125" presetID="10" presetClass="entr" presetSubtype="0" fill="hold" grpId="0" nodeType="withEffect" nodePh="1">
                                  <p:stCondLst>
                                    <p:cond delay="0"/>
                                  </p:stCondLst>
                                  <p:endCondLst>
                                    <p:cond evt="begin" delay="0">
                                      <p:tn val="125"/>
                                    </p:cond>
                                  </p:endCondLst>
                                  <p:childTnLst>
                                    <p:set>
                                      <p:cBhvr>
                                        <p:cTn id="126" dur="1" fill="hold">
                                          <p:stCondLst>
                                            <p:cond delay="0"/>
                                          </p:stCondLst>
                                        </p:cTn>
                                        <p:tgtEl>
                                          <p:spTgt spid="34"/>
                                        </p:tgtEl>
                                        <p:attrNameLst>
                                          <p:attrName>style.visibility</p:attrName>
                                        </p:attrNameLst>
                                      </p:cBhvr>
                                      <p:to>
                                        <p:strVal val="visible"/>
                                      </p:to>
                                    </p:set>
                                    <p:animEffect transition="in" filter="fade">
                                      <p:cBhvr>
                                        <p:cTn id="127" dur="500"/>
                                        <p:tgtEl>
                                          <p:spTgt spid="34"/>
                                        </p:tgtEl>
                                      </p:cBhvr>
                                    </p:animEffect>
                                  </p:childTnLst>
                                </p:cTn>
                              </p:par>
                              <p:par>
                                <p:cTn id="128" presetID="10" presetClass="entr" presetSubtype="0" fill="hold" grpId="0" nodeType="withEffect" nodePh="1">
                                  <p:stCondLst>
                                    <p:cond delay="0"/>
                                  </p:stCondLst>
                                  <p:endCondLst>
                                    <p:cond evt="begin" delay="0">
                                      <p:tn val="128"/>
                                    </p:cond>
                                  </p:endCondLst>
                                  <p:childTnLst>
                                    <p:set>
                                      <p:cBhvr>
                                        <p:cTn id="129" dur="1" fill="hold">
                                          <p:stCondLst>
                                            <p:cond delay="0"/>
                                          </p:stCondLst>
                                        </p:cTn>
                                        <p:tgtEl>
                                          <p:spTgt spid="50"/>
                                        </p:tgtEl>
                                        <p:attrNameLst>
                                          <p:attrName>style.visibility</p:attrName>
                                        </p:attrNameLst>
                                      </p:cBhvr>
                                      <p:to>
                                        <p:strVal val="visible"/>
                                      </p:to>
                                    </p:set>
                                    <p:animEffect transition="in" filter="fade">
                                      <p:cBhvr>
                                        <p:cTn id="130" dur="500"/>
                                        <p:tgtEl>
                                          <p:spTgt spid="50"/>
                                        </p:tgtEl>
                                      </p:cBhvr>
                                    </p:animEffect>
                                  </p:childTnLst>
                                </p:cTn>
                              </p:par>
                              <p:par>
                                <p:cTn id="131" presetID="10" presetClass="entr" presetSubtype="0" fill="hold" grpId="0" nodeType="withEffect" nodePh="1">
                                  <p:stCondLst>
                                    <p:cond delay="0"/>
                                  </p:stCondLst>
                                  <p:endCondLst>
                                    <p:cond evt="begin" delay="0">
                                      <p:tn val="131"/>
                                    </p:cond>
                                  </p:endCondLst>
                                  <p:childTnLst>
                                    <p:set>
                                      <p:cBhvr>
                                        <p:cTn id="132" dur="1" fill="hold">
                                          <p:stCondLst>
                                            <p:cond delay="0"/>
                                          </p:stCondLst>
                                        </p:cTn>
                                        <p:tgtEl>
                                          <p:spTgt spid="54"/>
                                        </p:tgtEl>
                                        <p:attrNameLst>
                                          <p:attrName>style.visibility</p:attrName>
                                        </p:attrNameLst>
                                      </p:cBhvr>
                                      <p:to>
                                        <p:strVal val="visible"/>
                                      </p:to>
                                    </p:set>
                                    <p:animEffect transition="in" filter="fade">
                                      <p:cBhvr>
                                        <p:cTn id="133" dur="500"/>
                                        <p:tgtEl>
                                          <p:spTgt spid="54"/>
                                        </p:tgtEl>
                                      </p:cBhvr>
                                    </p:animEffect>
                                  </p:childTnLst>
                                </p:cTn>
                              </p:par>
                              <p:par>
                                <p:cTn id="134" presetID="10" presetClass="entr" presetSubtype="0" fill="hold" grpId="0" nodeType="withEffect" nodePh="1">
                                  <p:stCondLst>
                                    <p:cond delay="0"/>
                                  </p:stCondLst>
                                  <p:endCondLst>
                                    <p:cond evt="begin" delay="0">
                                      <p:tn val="134"/>
                                    </p:cond>
                                  </p:endCondLst>
                                  <p:childTnLst>
                                    <p:set>
                                      <p:cBhvr>
                                        <p:cTn id="135" dur="1" fill="hold">
                                          <p:stCondLst>
                                            <p:cond delay="0"/>
                                          </p:stCondLst>
                                        </p:cTn>
                                        <p:tgtEl>
                                          <p:spTgt spid="13"/>
                                        </p:tgtEl>
                                        <p:attrNameLst>
                                          <p:attrName>style.visibility</p:attrName>
                                        </p:attrNameLst>
                                      </p:cBhvr>
                                      <p:to>
                                        <p:strVal val="visible"/>
                                      </p:to>
                                    </p:set>
                                    <p:animEffect transition="in" filter="fade">
                                      <p:cBhvr>
                                        <p:cTn id="136" dur="500"/>
                                        <p:tgtEl>
                                          <p:spTgt spid="13"/>
                                        </p:tgtEl>
                                      </p:cBhvr>
                                    </p:animEffect>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33"/>
                                        </p:tgtEl>
                                        <p:attrNameLst>
                                          <p:attrName>style.visibility</p:attrName>
                                        </p:attrNameLst>
                                      </p:cBhvr>
                                      <p:to>
                                        <p:strVal val="visible"/>
                                      </p:to>
                                    </p:set>
                                    <p:animEffect transition="in" filter="fade">
                                      <p:cBhvr>
                                        <p:cTn id="139" dur="500"/>
                                        <p:tgtEl>
                                          <p:spTgt spid="33"/>
                                        </p:tgtEl>
                                      </p:cBhvr>
                                    </p:animEffect>
                                  </p:childTnLst>
                                </p:cTn>
                              </p:par>
                              <p:par>
                                <p:cTn id="140" presetID="10" presetClass="entr" presetSubtype="0" fill="hold" grpId="0" nodeType="withEffect" nodePh="1">
                                  <p:stCondLst>
                                    <p:cond delay="0"/>
                                  </p:stCondLst>
                                  <p:endCondLst>
                                    <p:cond evt="begin" delay="0">
                                      <p:tn val="140"/>
                                    </p:cond>
                                  </p:endCondLst>
                                  <p:childTnLst>
                                    <p:set>
                                      <p:cBhvr>
                                        <p:cTn id="141" dur="1" fill="hold">
                                          <p:stCondLst>
                                            <p:cond delay="0"/>
                                          </p:stCondLst>
                                        </p:cTn>
                                        <p:tgtEl>
                                          <p:spTgt spid="59"/>
                                        </p:tgtEl>
                                        <p:attrNameLst>
                                          <p:attrName>style.visibility</p:attrName>
                                        </p:attrNameLst>
                                      </p:cBhvr>
                                      <p:to>
                                        <p:strVal val="visible"/>
                                      </p:to>
                                    </p:set>
                                    <p:animEffect transition="in" filter="fade">
                                      <p:cBhvr>
                                        <p:cTn id="142" dur="500"/>
                                        <p:tgtEl>
                                          <p:spTgt spid="59"/>
                                        </p:tgtEl>
                                      </p:cBhvr>
                                    </p:animEffect>
                                  </p:childTnLst>
                                </p:cTn>
                              </p:par>
                              <p:par>
                                <p:cTn id="143" presetID="10" presetClass="entr" presetSubtype="0" fill="hold" grpId="0" nodeType="withEffect" nodePh="1">
                                  <p:stCondLst>
                                    <p:cond delay="0"/>
                                  </p:stCondLst>
                                  <p:endCondLst>
                                    <p:cond evt="begin" delay="0">
                                      <p:tn val="143"/>
                                    </p:cond>
                                  </p:endCondLst>
                                  <p:childTnLst>
                                    <p:set>
                                      <p:cBhvr>
                                        <p:cTn id="144" dur="1" fill="hold">
                                          <p:stCondLst>
                                            <p:cond delay="0"/>
                                          </p:stCondLst>
                                        </p:cTn>
                                        <p:tgtEl>
                                          <p:spTgt spid="51"/>
                                        </p:tgtEl>
                                        <p:attrNameLst>
                                          <p:attrName>style.visibility</p:attrName>
                                        </p:attrNameLst>
                                      </p:cBhvr>
                                      <p:to>
                                        <p:strVal val="visible"/>
                                      </p:to>
                                    </p:set>
                                    <p:animEffect transition="in" filter="fade">
                                      <p:cBhvr>
                                        <p:cTn id="145" dur="500"/>
                                        <p:tgtEl>
                                          <p:spTgt spid="51"/>
                                        </p:tgtEl>
                                      </p:cBhvr>
                                    </p:animEffect>
                                  </p:childTnLst>
                                </p:cTn>
                              </p:par>
                              <p:par>
                                <p:cTn id="146" presetID="10" presetClass="entr" presetSubtype="0" fill="hold" grpId="0" nodeType="withEffect" nodePh="1">
                                  <p:stCondLst>
                                    <p:cond delay="0"/>
                                  </p:stCondLst>
                                  <p:endCondLst>
                                    <p:cond evt="begin" delay="0">
                                      <p:tn val="146"/>
                                    </p:cond>
                                  </p:endCondLst>
                                  <p:childTnLst>
                                    <p:set>
                                      <p:cBhvr>
                                        <p:cTn id="147" dur="1" fill="hold">
                                          <p:stCondLst>
                                            <p:cond delay="0"/>
                                          </p:stCondLst>
                                        </p:cTn>
                                        <p:tgtEl>
                                          <p:spTgt spid="3"/>
                                        </p:tgtEl>
                                        <p:attrNameLst>
                                          <p:attrName>style.visibility</p:attrName>
                                        </p:attrNameLst>
                                      </p:cBhvr>
                                      <p:to>
                                        <p:strVal val="visible"/>
                                      </p:to>
                                    </p:set>
                                    <p:animEffect transition="in" filter="fade">
                                      <p:cBhvr>
                                        <p:cTn id="148" dur="500"/>
                                        <p:tgtEl>
                                          <p:spTgt spid="3"/>
                                        </p:tgtEl>
                                      </p:cBhvr>
                                    </p:animEffect>
                                  </p:childTnLst>
                                </p:cTn>
                              </p:par>
                              <p:par>
                                <p:cTn id="149" presetID="10" presetClass="entr" presetSubtype="0" fill="hold" nodeType="with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fade">
                                      <p:cBhvr>
                                        <p:cTn id="151" dur="500"/>
                                        <p:tgtEl>
                                          <p:spTgt spid="35"/>
                                        </p:tgtEl>
                                      </p:cBhvr>
                                    </p:animEffect>
                                  </p:childTnLst>
                                </p:cTn>
                              </p:par>
                              <p:par>
                                <p:cTn id="152" presetID="10" presetClass="entr" presetSubtype="0" fill="hold" grpId="0" nodeType="withEffect" nodePh="1">
                                  <p:stCondLst>
                                    <p:cond delay="0"/>
                                  </p:stCondLst>
                                  <p:endCondLst>
                                    <p:cond evt="begin" delay="0">
                                      <p:tn val="152"/>
                                    </p:cond>
                                  </p:endCondLst>
                                  <p:childTnLst>
                                    <p:set>
                                      <p:cBhvr>
                                        <p:cTn id="153" dur="1" fill="hold">
                                          <p:stCondLst>
                                            <p:cond delay="0"/>
                                          </p:stCondLst>
                                        </p:cTn>
                                        <p:tgtEl>
                                          <p:spTgt spid="39"/>
                                        </p:tgtEl>
                                        <p:attrNameLst>
                                          <p:attrName>style.visibility</p:attrName>
                                        </p:attrNameLst>
                                      </p:cBhvr>
                                      <p:to>
                                        <p:strVal val="visible"/>
                                      </p:to>
                                    </p:set>
                                    <p:animEffect transition="in" filter="fade">
                                      <p:cBhvr>
                                        <p:cTn id="154" dur="500"/>
                                        <p:tgtEl>
                                          <p:spTgt spid="39"/>
                                        </p:tgtEl>
                                      </p:cBhvr>
                                    </p:animEffect>
                                  </p:childTnLst>
                                </p:cTn>
                              </p:par>
                              <p:par>
                                <p:cTn id="155" presetID="10" presetClass="entr" presetSubtype="0" fill="hold" nodeType="withEffect">
                                  <p:stCondLst>
                                    <p:cond delay="0"/>
                                  </p:stCondLst>
                                  <p:childTnLst>
                                    <p:set>
                                      <p:cBhvr>
                                        <p:cTn id="156" dur="1" fill="hold">
                                          <p:stCondLst>
                                            <p:cond delay="0"/>
                                          </p:stCondLst>
                                        </p:cTn>
                                        <p:tgtEl>
                                          <p:spTgt spid="40"/>
                                        </p:tgtEl>
                                        <p:attrNameLst>
                                          <p:attrName>style.visibility</p:attrName>
                                        </p:attrNameLst>
                                      </p:cBhvr>
                                      <p:to>
                                        <p:strVal val="visible"/>
                                      </p:to>
                                    </p:set>
                                    <p:animEffect transition="in" filter="fade">
                                      <p:cBhvr>
                                        <p:cTn id="1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22" grpId="0"/>
      <p:bldP spid="38" grpId="0"/>
      <p:bldP spid="34" grpId="0"/>
      <p:bldP spid="50" grpId="0"/>
      <p:bldP spid="54" grpId="0"/>
      <p:bldP spid="13" grpId="0"/>
      <p:bldP spid="33" grpId="0"/>
      <p:bldP spid="59" grpId="0"/>
      <p:bldP spid="51" grpId="0"/>
      <p:bldP spid="56" grpId="0"/>
      <p:bldP spid="57" grpId="0"/>
      <p:bldP spid="3" grpId="0"/>
      <p:bldP spid="3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 y="-201081"/>
            <a:ext cx="12190413"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713" tIns="54357" rIns="108713" bIns="54357" numCol="1" anchor="ctr" anchorCtr="0" compatLnSpc="1">
            <a:prstTxWarp prst="textNoShape">
              <a:avLst/>
            </a:prstTxWarp>
            <a:spAutoFit/>
          </a:bodyPr>
          <a:lstStyle/>
          <a:p>
            <a:endParaRPr lang="zh-CN" altLang="en-US"/>
          </a:p>
        </p:txBody>
      </p:sp>
      <p:sp>
        <p:nvSpPr>
          <p:cNvPr id="1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2"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8"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0"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5"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9"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7"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6" name="Rectangle 3"/>
          <p:cNvSpPr>
            <a:spLocks noChangeArrowheads="1"/>
          </p:cNvSpPr>
          <p:nvPr/>
        </p:nvSpPr>
        <p:spPr bwMode="auto">
          <a:xfrm>
            <a:off x="5690159" y="66574"/>
            <a:ext cx="810096"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362377" algn="ctr" defTabSz="1087130" fontAlgn="ctr">
              <a:spcBef>
                <a:spcPct val="0"/>
              </a:spcBef>
              <a:spcAft>
                <a:spcPct val="0"/>
              </a:spcAft>
            </a:pPr>
            <a:r>
              <a:rPr lang="en-US" altLang="zh-CN" sz="1400">
                <a:latin typeface="Times New Roman" pitchFamily="18" charset="0"/>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sp>
        <p:nvSpPr>
          <p:cNvPr id="27"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0" name="Rectangle 11"/>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1"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6" name="Rectangle 1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6" name="Rectangle 7"/>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0"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5"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7" name="Rectangle 7"/>
          <p:cNvSpPr>
            <a:spLocks noChangeArrowheads="1"/>
          </p:cNvSpPr>
          <p:nvPr/>
        </p:nvSpPr>
        <p:spPr bwMode="auto">
          <a:xfrm>
            <a:off x="202365" y="287833"/>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2" name="Rectangle 11"/>
          <p:cNvSpPr>
            <a:spLocks noChangeArrowheads="1"/>
          </p:cNvSpPr>
          <p:nvPr/>
        </p:nvSpPr>
        <p:spPr bwMode="auto">
          <a:xfrm>
            <a:off x="404732" y="333680"/>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6"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4"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5" name="Rectangle 1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5" name="Rectangle 1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1" name="Rectangle 5"/>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9"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4" name="Rectangle 18"/>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9" name="Rectangle 20"/>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8"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41" name="Rectangle 4"/>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2" name="Rectangle 6"/>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22"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8"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4" name="Rectangle 2"/>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0" name="Rectangle 5"/>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4" name="Rectangle 8"/>
          <p:cNvSpPr>
            <a:spLocks noChangeArrowheads="1"/>
          </p:cNvSpPr>
          <p:nvPr/>
        </p:nvSpPr>
        <p:spPr bwMode="auto">
          <a:xfrm>
            <a:off x="202366" y="18089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13" name="Rectangle 2"/>
          <p:cNvSpPr>
            <a:spLocks noChangeArrowheads="1"/>
          </p:cNvSpPr>
          <p:nvPr/>
        </p:nvSpPr>
        <p:spPr bwMode="auto">
          <a:xfrm>
            <a:off x="1" y="-201081"/>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3" name="Rectangle 4"/>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9" name="Rectangle 8"/>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1" name="Rectangle 3"/>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39" name="Rectangle 5"/>
          <p:cNvSpPr>
            <a:spLocks noChangeArrowheads="1"/>
          </p:cNvSpPr>
          <p:nvPr/>
        </p:nvSpPr>
        <p:spPr bwMode="auto">
          <a:xfrm>
            <a:off x="1" y="28102"/>
            <a:ext cx="219614" cy="40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endParaRPr lang="zh-CN" altLang="en-US"/>
          </a:p>
        </p:txBody>
      </p:sp>
      <p:sp>
        <p:nvSpPr>
          <p:cNvPr id="57" name="Rectangle 8"/>
          <p:cNvSpPr>
            <a:spLocks noChangeArrowheads="1"/>
          </p:cNvSpPr>
          <p:nvPr/>
        </p:nvSpPr>
        <p:spPr bwMode="auto">
          <a:xfrm>
            <a:off x="1" y="6735179"/>
            <a:ext cx="670314" cy="3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8713" tIns="54357" rIns="108713" bIns="54357" numCol="1" anchor="ctr" anchorCtr="0" compatLnSpc="1">
            <a:prstTxWarp prst="textNoShape">
              <a:avLst/>
            </a:prstTxWarp>
            <a:spAutoFit/>
          </a:bodyPr>
          <a:lstStyle/>
          <a:p>
            <a:pPr indent="90594" defTabSz="1087130" fontAlgn="base">
              <a:spcBef>
                <a:spcPct val="0"/>
              </a:spcBef>
              <a:spcAft>
                <a:spcPct val="0"/>
              </a:spcAft>
            </a:pPr>
            <a:r>
              <a:rPr lang="en-US" altLang="zh-CN" sz="1400">
                <a:latin typeface="黑体" pitchFamily="49" charset="-122"/>
                <a:ea typeface="宋体" pitchFamily="2" charset="-122"/>
                <a:cs typeface="Times New Roman" pitchFamily="18" charset="0"/>
              </a:rPr>
              <a:t>    </a:t>
            </a:r>
            <a:endParaRPr lang="en-US" altLang="zh-CN" sz="2100">
              <a:latin typeface="Arial" pitchFamily="34" charset="0"/>
              <a:ea typeface="宋体" pitchFamily="2" charset="-122"/>
              <a:cs typeface="宋体" pitchFamily="2" charset="-122"/>
            </a:endParaRPr>
          </a:p>
        </p:txBody>
      </p:sp>
      <p:grpSp>
        <p:nvGrpSpPr>
          <p:cNvPr id="43" name="组合 42"/>
          <p:cNvGrpSpPr/>
          <p:nvPr/>
        </p:nvGrpSpPr>
        <p:grpSpPr>
          <a:xfrm>
            <a:off x="-169490" y="1831463"/>
            <a:ext cx="11809311" cy="4092614"/>
            <a:chOff x="-90264" y="1826799"/>
            <a:chExt cx="8893507" cy="4082189"/>
          </a:xfrm>
        </p:grpSpPr>
        <p:sp>
          <p:nvSpPr>
            <p:cNvPr id="47" name="Rectangle 6"/>
            <p:cNvSpPr>
              <a:spLocks noChangeArrowheads="1"/>
            </p:cNvSpPr>
            <p:nvPr/>
          </p:nvSpPr>
          <p:spPr bwMode="auto">
            <a:xfrm>
              <a:off x="4470018" y="2284904"/>
              <a:ext cx="240476"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algn="ctr" defTabSz="1087130" fontAlgn="base">
                <a:spcBef>
                  <a:spcPct val="0"/>
                </a:spcBef>
                <a:spcAft>
                  <a:spcPct val="0"/>
                </a:spcAft>
              </a:pPr>
              <a:r>
                <a:rPr lang="en-US" altLang="zh-CN" sz="1400" dirty="0">
                  <a:latin typeface="Times New Roman" pitchFamily="18" charset="0"/>
                  <a:ea typeface="黑体" pitchFamily="49" charset="-122"/>
                  <a:cs typeface="Times New Roman" pitchFamily="18" charset="0"/>
                </a:rPr>
                <a:t>   </a:t>
              </a:r>
              <a:endParaRPr lang="en-US" altLang="zh-CN" sz="2100" dirty="0">
                <a:latin typeface="Arial" pitchFamily="34" charset="0"/>
                <a:ea typeface="宋体" pitchFamily="2" charset="-122"/>
                <a:cs typeface="宋体" pitchFamily="2" charset="-122"/>
              </a:endParaRPr>
            </a:p>
          </p:txBody>
        </p:sp>
        <p:sp>
          <p:nvSpPr>
            <p:cNvPr id="60" name="Rectangle 7"/>
            <p:cNvSpPr>
              <a:spLocks noChangeArrowheads="1"/>
            </p:cNvSpPr>
            <p:nvPr/>
          </p:nvSpPr>
          <p:spPr bwMode="auto">
            <a:xfrm>
              <a:off x="-90264" y="3004000"/>
              <a:ext cx="2604049" cy="306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indent="1087130" defTabSz="1087130" fontAlgn="base">
                <a:spcBef>
                  <a:spcPct val="0"/>
                </a:spcBef>
                <a:spcAft>
                  <a:spcPct val="0"/>
                </a:spcAft>
              </a:pPr>
              <a:r>
                <a:rPr lang="en-US" altLang="zh-CN" sz="1400" dirty="0">
                  <a:latin typeface="微软雅黑" pitchFamily="34" charset="-122"/>
                  <a:ea typeface="微软雅黑" pitchFamily="34" charset="-122"/>
                  <a:cs typeface="Times New Roman" pitchFamily="18" charset="0"/>
                </a:rPr>
                <a:t>Motor boom stiffness</a:t>
              </a:r>
              <a:r>
                <a:rPr lang="zh-CN" altLang="en-US" sz="1400" dirty="0" smtClean="0">
                  <a:latin typeface="微软雅黑" pitchFamily="34" charset="-122"/>
                  <a:ea typeface="微软雅黑" pitchFamily="34" charset="-122"/>
                  <a:cs typeface="Times New Roman" pitchFamily="18" charset="0"/>
                </a:rPr>
                <a:t>      </a:t>
              </a:r>
              <a:endParaRPr lang="zh-CN" altLang="en-US" sz="1400" dirty="0">
                <a:latin typeface="微软雅黑" pitchFamily="34" charset="-122"/>
                <a:ea typeface="微软雅黑" pitchFamily="34" charset="-122"/>
                <a:cs typeface="宋体" pitchFamily="2" charset="-122"/>
              </a:endParaRPr>
            </a:p>
          </p:txBody>
        </p:sp>
        <p:sp>
          <p:nvSpPr>
            <p:cNvPr id="61" name="矩形 60"/>
            <p:cNvSpPr/>
            <p:nvPr/>
          </p:nvSpPr>
          <p:spPr>
            <a:xfrm>
              <a:off x="2848897" y="5601995"/>
              <a:ext cx="3106779" cy="306993"/>
            </a:xfrm>
            <a:prstGeom prst="rect">
              <a:avLst/>
            </a:prstGeom>
          </p:spPr>
          <p:txBody>
            <a:bodyPr wrap="none">
              <a:spAutoFit/>
            </a:bodyPr>
            <a:lstStyle/>
            <a:p>
              <a:pPr indent="1087130" fontAlgn="base">
                <a:spcBef>
                  <a:spcPct val="0"/>
                </a:spcBef>
                <a:spcAft>
                  <a:spcPct val="0"/>
                </a:spcAft>
              </a:pPr>
              <a:r>
                <a:rPr lang="en-US" altLang="zh-CN" sz="1400" dirty="0">
                  <a:latin typeface="微软雅黑" pitchFamily="34" charset="-122"/>
                  <a:ea typeface="微软雅黑" pitchFamily="34" charset="-122"/>
                  <a:cs typeface="Times New Roman" pitchFamily="18" charset="0"/>
                </a:rPr>
                <a:t>Resilient wheel torsional stiffness</a:t>
              </a:r>
              <a:endParaRPr lang="zh-CN" altLang="en-US" sz="1400" dirty="0">
                <a:latin typeface="微软雅黑" pitchFamily="34" charset="-122"/>
                <a:ea typeface="微软雅黑" pitchFamily="34" charset="-122"/>
                <a:cs typeface="Times New Roman" pitchFamily="18" charset="0"/>
              </a:endParaRPr>
            </a:p>
          </p:txBody>
        </p:sp>
        <p:sp>
          <p:nvSpPr>
            <p:cNvPr id="62" name="矩形 61"/>
            <p:cNvSpPr/>
            <p:nvPr/>
          </p:nvSpPr>
          <p:spPr>
            <a:xfrm>
              <a:off x="455819" y="5601995"/>
              <a:ext cx="2073746" cy="306993"/>
            </a:xfrm>
            <a:prstGeom prst="rect">
              <a:avLst/>
            </a:prstGeom>
          </p:spPr>
          <p:txBody>
            <a:bodyPr wrap="none">
              <a:spAutoFit/>
            </a:bodyPr>
            <a:lstStyle/>
            <a:p>
              <a:r>
                <a:rPr lang="en-US" altLang="zh-CN" sz="1400" dirty="0" smtClean="0">
                  <a:latin typeface="微软雅黑" pitchFamily="34" charset="-122"/>
                  <a:ea typeface="微软雅黑" pitchFamily="34" charset="-122"/>
                  <a:cs typeface="Times New Roman" pitchFamily="18" charset="0"/>
                </a:rPr>
                <a:t>Resilient </a:t>
              </a:r>
              <a:r>
                <a:rPr lang="en-US" altLang="zh-CN" sz="1400" dirty="0">
                  <a:latin typeface="微软雅黑" pitchFamily="34" charset="-122"/>
                  <a:ea typeface="微软雅黑" pitchFamily="34" charset="-122"/>
                  <a:cs typeface="Times New Roman" pitchFamily="18" charset="0"/>
                </a:rPr>
                <a:t>wheel radial stiffness</a:t>
              </a:r>
              <a:endParaRPr lang="zh-CN" altLang="en-US" sz="1400" dirty="0">
                <a:latin typeface="微软雅黑" pitchFamily="34" charset="-122"/>
                <a:ea typeface="微软雅黑" pitchFamily="34" charset="-122"/>
              </a:endParaRPr>
            </a:p>
          </p:txBody>
        </p:sp>
        <p:sp>
          <p:nvSpPr>
            <p:cNvPr id="63" name="矩形 62"/>
            <p:cNvSpPr/>
            <p:nvPr/>
          </p:nvSpPr>
          <p:spPr>
            <a:xfrm>
              <a:off x="3038481" y="2898381"/>
              <a:ext cx="2286214" cy="521888"/>
            </a:xfrm>
            <a:prstGeom prst="rect">
              <a:avLst/>
            </a:prstGeom>
          </p:spPr>
          <p:txBody>
            <a:bodyPr wrap="none">
              <a:spAutoFit/>
            </a:bodyPr>
            <a:lstStyle/>
            <a:p>
              <a:pPr indent="996536" algn="ctr" fontAlgn="base">
                <a:spcBef>
                  <a:spcPct val="0"/>
                </a:spcBef>
                <a:spcAft>
                  <a:spcPct val="0"/>
                </a:spcAft>
              </a:pPr>
              <a:r>
                <a:rPr lang="en-US" altLang="zh-CN" sz="1400" dirty="0">
                  <a:latin typeface="微软雅黑" pitchFamily="34" charset="-122"/>
                  <a:ea typeface="微软雅黑" pitchFamily="34" charset="-122"/>
                  <a:cs typeface="Times New Roman" pitchFamily="18" charset="0"/>
                </a:rPr>
                <a:t>Primary </a:t>
              </a:r>
              <a:r>
                <a:rPr lang="en-US" altLang="zh-CN" sz="1400" dirty="0" smtClean="0">
                  <a:latin typeface="微软雅黑" pitchFamily="34" charset="-122"/>
                  <a:ea typeface="微软雅黑" pitchFamily="34" charset="-122"/>
                  <a:cs typeface="Times New Roman" pitchFamily="18" charset="0"/>
                </a:rPr>
                <a:t>suspension</a:t>
              </a:r>
            </a:p>
            <a:p>
              <a:pPr indent="996536" algn="ctr" fontAlgn="base">
                <a:spcBef>
                  <a:spcPct val="0"/>
                </a:spcBef>
                <a:spcAft>
                  <a:spcPct val="0"/>
                </a:spcAft>
              </a:pPr>
              <a:r>
                <a:rPr lang="en-US" altLang="zh-CN" sz="1400" dirty="0" smtClean="0">
                  <a:latin typeface="微软雅黑" pitchFamily="34" charset="-122"/>
                  <a:ea typeface="微软雅黑" pitchFamily="34" charset="-122"/>
                  <a:cs typeface="Times New Roman" pitchFamily="18" charset="0"/>
                </a:rPr>
                <a:t> </a:t>
              </a:r>
              <a:r>
                <a:rPr lang="en-US" altLang="zh-CN" sz="1400" dirty="0">
                  <a:latin typeface="微软雅黑" pitchFamily="34" charset="-122"/>
                  <a:ea typeface="微软雅黑" pitchFamily="34" charset="-122"/>
                  <a:cs typeface="Times New Roman" pitchFamily="18" charset="0"/>
                </a:rPr>
                <a:t>longitudinal stiffness</a:t>
              </a:r>
              <a:endParaRPr lang="zh-CN" altLang="en-US" sz="1400" dirty="0">
                <a:latin typeface="微软雅黑" pitchFamily="34" charset="-122"/>
                <a:ea typeface="微软雅黑" pitchFamily="34" charset="-122"/>
                <a:cs typeface="宋体" pitchFamily="2" charset="-122"/>
              </a:endParaRPr>
            </a:p>
          </p:txBody>
        </p:sp>
        <p:sp>
          <p:nvSpPr>
            <p:cNvPr id="64" name="文本框 16"/>
            <p:cNvSpPr txBox="1"/>
            <p:nvPr/>
          </p:nvSpPr>
          <p:spPr>
            <a:xfrm>
              <a:off x="6355959" y="1826799"/>
              <a:ext cx="2447284" cy="2670838"/>
            </a:xfrm>
            <a:prstGeom prst="rect">
              <a:avLst/>
            </a:prstGeom>
            <a:noFill/>
            <a:ln w="25400">
              <a:solidFill>
                <a:srgbClr val="0070C0"/>
              </a:solidFill>
            </a:ln>
          </p:spPr>
          <p:txBody>
            <a:bodyPr wrap="square" rtlCol="0">
              <a:spAutoFit/>
            </a:bodyPr>
            <a:lstStyle/>
            <a:p>
              <a:pPr algn="just"/>
              <a:r>
                <a:rPr lang="en-US" altLang="zh-CN" sz="1400" dirty="0">
                  <a:latin typeface="微软雅黑" pitchFamily="34" charset="-122"/>
                  <a:ea typeface="微软雅黑" pitchFamily="34" charset="-122"/>
                  <a:cs typeface="Times New Roman" pitchFamily="18" charset="0"/>
                </a:rPr>
                <a:t>The influences of motor boom stiffness and primary suspension longitudinal positioning stiffness on the vibration were the same. The vibration of the resilient wheel was reduced or restrained with the decrease of the stiffness. However, the increase of the radial stiffness and torsional stiffness of the resilient wheel was beneficial to suppress the vibration of the resilient wheel.</a:t>
              </a:r>
              <a:endParaRPr lang="zh-CN" altLang="en-US" sz="1400" dirty="0">
                <a:latin typeface="微软雅黑" pitchFamily="34" charset="-122"/>
                <a:ea typeface="微软雅黑" pitchFamily="34" charset="-122"/>
                <a:cs typeface="Times New Roman" pitchFamily="18" charset="0"/>
              </a:endParaRPr>
            </a:p>
          </p:txBody>
        </p:sp>
      </p:grpSp>
      <p:graphicFrame>
        <p:nvGraphicFramePr>
          <p:cNvPr id="40" name="对象 39"/>
          <p:cNvGraphicFramePr>
            <a:graphicFrameLocks noChangeAspect="1"/>
          </p:cNvGraphicFramePr>
          <p:nvPr>
            <p:extLst>
              <p:ext uri="{D42A27DB-BD31-4B8C-83A1-F6EECF244321}">
                <p14:modId xmlns:p14="http://schemas.microsoft.com/office/powerpoint/2010/main" val="2514413965"/>
              </p:ext>
            </p:extLst>
          </p:nvPr>
        </p:nvGraphicFramePr>
        <p:xfrm>
          <a:off x="404732" y="859559"/>
          <a:ext cx="2887826" cy="2160000"/>
        </p:xfrm>
        <a:graphic>
          <a:graphicData uri="http://schemas.openxmlformats.org/presentationml/2006/ole">
            <mc:AlternateContent xmlns:mc="http://schemas.openxmlformats.org/markup-compatibility/2006">
              <mc:Choice xmlns:v="urn:schemas-microsoft-com:vml" Requires="v">
                <p:oleObj spid="_x0000_s238710" r:id="rId4" imgW="2566695" imgH="1813968" progId="Origin50.Graph">
                  <p:embed/>
                </p:oleObj>
              </mc:Choice>
              <mc:Fallback>
                <p:oleObj r:id="rId4" imgW="2566695" imgH="1813968" progId="Origin50.Graph">
                  <p:embed/>
                  <p:pic>
                    <p:nvPicPr>
                      <p:cNvPr id="0" name="Object 62"/>
                      <p:cNvPicPr>
                        <a:picLocks noChangeAspect="1" noChangeArrowheads="1"/>
                      </p:cNvPicPr>
                      <p:nvPr/>
                    </p:nvPicPr>
                    <p:blipFill>
                      <a:blip r:embed="rId5">
                        <a:extLst>
                          <a:ext uri="{28A0092B-C50C-407E-A947-70E740481C1C}">
                            <a14:useLocalDpi xmlns:a14="http://schemas.microsoft.com/office/drawing/2010/main" val="0"/>
                          </a:ext>
                        </a:extLst>
                      </a:blip>
                      <a:srcRect l="4823" t="9447" r="11409" b="2904"/>
                      <a:stretch>
                        <a:fillRect/>
                      </a:stretch>
                    </p:blipFill>
                    <p:spPr bwMode="auto">
                      <a:xfrm>
                        <a:off x="404732" y="859559"/>
                        <a:ext cx="2887826"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8" name="Rectangle 65"/>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3" name="对象 52"/>
          <p:cNvGraphicFramePr>
            <a:graphicFrameLocks noChangeAspect="1"/>
          </p:cNvGraphicFramePr>
          <p:nvPr>
            <p:extLst>
              <p:ext uri="{D42A27DB-BD31-4B8C-83A1-F6EECF244321}">
                <p14:modId xmlns:p14="http://schemas.microsoft.com/office/powerpoint/2010/main" val="1897115464"/>
              </p:ext>
            </p:extLst>
          </p:nvPr>
        </p:nvGraphicFramePr>
        <p:xfrm>
          <a:off x="4511030" y="836712"/>
          <a:ext cx="2896941" cy="2160000"/>
        </p:xfrm>
        <a:graphic>
          <a:graphicData uri="http://schemas.openxmlformats.org/presentationml/2006/ole">
            <mc:AlternateContent xmlns:mc="http://schemas.openxmlformats.org/markup-compatibility/2006">
              <mc:Choice xmlns:v="urn:schemas-microsoft-com:vml" Requires="v">
                <p:oleObj spid="_x0000_s238711" r:id="rId6" imgW="2566695" imgH="1813968" progId="Origin50.Graph">
                  <p:embed/>
                </p:oleObj>
              </mc:Choice>
              <mc:Fallback>
                <p:oleObj r:id="rId6" imgW="2566695" imgH="1813968" progId="Origin50.Graph">
                  <p:embed/>
                  <p:pic>
                    <p:nvPicPr>
                      <p:cNvPr id="0" name="Object 64"/>
                      <p:cNvPicPr>
                        <a:picLocks noChangeAspect="1" noChangeArrowheads="1"/>
                      </p:cNvPicPr>
                      <p:nvPr/>
                    </p:nvPicPr>
                    <p:blipFill>
                      <a:blip r:embed="rId7">
                        <a:extLst>
                          <a:ext uri="{28A0092B-C50C-407E-A947-70E740481C1C}">
                            <a14:useLocalDpi xmlns:a14="http://schemas.microsoft.com/office/drawing/2010/main" val="0"/>
                          </a:ext>
                        </a:extLst>
                      </a:blip>
                      <a:srcRect l="4082" t="9727" r="13554" b="3674"/>
                      <a:stretch>
                        <a:fillRect/>
                      </a:stretch>
                    </p:blipFill>
                    <p:spPr bwMode="auto">
                      <a:xfrm>
                        <a:off x="4511030" y="836712"/>
                        <a:ext cx="2896941"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Rectangle 67"/>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6" name="对象 65"/>
          <p:cNvGraphicFramePr>
            <a:graphicFrameLocks noChangeAspect="1"/>
          </p:cNvGraphicFramePr>
          <p:nvPr>
            <p:extLst>
              <p:ext uri="{D42A27DB-BD31-4B8C-83A1-F6EECF244321}">
                <p14:modId xmlns:p14="http://schemas.microsoft.com/office/powerpoint/2010/main" val="1673135979"/>
              </p:ext>
            </p:extLst>
          </p:nvPr>
        </p:nvGraphicFramePr>
        <p:xfrm>
          <a:off x="390410" y="3429000"/>
          <a:ext cx="2968492" cy="2160000"/>
        </p:xfrm>
        <a:graphic>
          <a:graphicData uri="http://schemas.openxmlformats.org/presentationml/2006/ole">
            <mc:AlternateContent xmlns:mc="http://schemas.openxmlformats.org/markup-compatibility/2006">
              <mc:Choice xmlns:v="urn:schemas-microsoft-com:vml" Requires="v">
                <p:oleObj spid="_x0000_s238712" r:id="rId8" imgW="2566695" imgH="1813968" progId="Origin50.Graph">
                  <p:embed/>
                </p:oleObj>
              </mc:Choice>
              <mc:Fallback>
                <p:oleObj r:id="rId8" imgW="2566695" imgH="1813968" progId="Origin50.Graph">
                  <p:embed/>
                  <p:pic>
                    <p:nvPicPr>
                      <p:cNvPr id="0" name="Object 66"/>
                      <p:cNvPicPr>
                        <a:picLocks noChangeAspect="1" noChangeArrowheads="1"/>
                      </p:cNvPicPr>
                      <p:nvPr/>
                    </p:nvPicPr>
                    <p:blipFill>
                      <a:blip r:embed="rId9">
                        <a:extLst>
                          <a:ext uri="{28A0092B-C50C-407E-A947-70E740481C1C}">
                            <a14:useLocalDpi xmlns:a14="http://schemas.microsoft.com/office/drawing/2010/main" val="0"/>
                          </a:ext>
                        </a:extLst>
                      </a:blip>
                      <a:srcRect l="4625" t="10217" r="11444" b="4480"/>
                      <a:stretch>
                        <a:fillRect/>
                      </a:stretch>
                    </p:blipFill>
                    <p:spPr bwMode="auto">
                      <a:xfrm>
                        <a:off x="390410" y="3429000"/>
                        <a:ext cx="2968492"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Rectangle 69"/>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9" name="对象 68"/>
          <p:cNvGraphicFramePr>
            <a:graphicFrameLocks noChangeAspect="1"/>
          </p:cNvGraphicFramePr>
          <p:nvPr>
            <p:extLst>
              <p:ext uri="{D42A27DB-BD31-4B8C-83A1-F6EECF244321}">
                <p14:modId xmlns:p14="http://schemas.microsoft.com/office/powerpoint/2010/main" val="3083788090"/>
              </p:ext>
            </p:extLst>
          </p:nvPr>
        </p:nvGraphicFramePr>
        <p:xfrm>
          <a:off x="4511358" y="3429000"/>
          <a:ext cx="2952000" cy="2160000"/>
        </p:xfrm>
        <a:graphic>
          <a:graphicData uri="http://schemas.openxmlformats.org/presentationml/2006/ole">
            <mc:AlternateContent xmlns:mc="http://schemas.openxmlformats.org/markup-compatibility/2006">
              <mc:Choice xmlns:v="urn:schemas-microsoft-com:vml" Requires="v">
                <p:oleObj spid="_x0000_s238713" r:id="rId10" imgW="2566695" imgH="1813968" progId="Origin50.Graph">
                  <p:embed/>
                </p:oleObj>
              </mc:Choice>
              <mc:Fallback>
                <p:oleObj r:id="rId10" imgW="2566695" imgH="1813968" progId="Origin50.Graph">
                  <p:embed/>
                  <p:pic>
                    <p:nvPicPr>
                      <p:cNvPr id="0" name="Object 68"/>
                      <p:cNvPicPr>
                        <a:picLocks noChangeAspect="1" noChangeArrowheads="1"/>
                      </p:cNvPicPr>
                      <p:nvPr/>
                    </p:nvPicPr>
                    <p:blipFill>
                      <a:blip r:embed="rId11">
                        <a:extLst>
                          <a:ext uri="{28A0092B-C50C-407E-A947-70E740481C1C}">
                            <a14:useLocalDpi xmlns:a14="http://schemas.microsoft.com/office/drawing/2010/main" val="0"/>
                          </a:ext>
                        </a:extLst>
                      </a:blip>
                      <a:srcRect l="4625" t="10217" r="12383" b="4480"/>
                      <a:stretch>
                        <a:fillRect/>
                      </a:stretch>
                    </p:blipFill>
                    <p:spPr bwMode="auto">
                      <a:xfrm>
                        <a:off x="4511358" y="3429000"/>
                        <a:ext cx="2952000" cy="216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7" name="文本框 27"/>
          <p:cNvSpPr txBox="1"/>
          <p:nvPr/>
        </p:nvSpPr>
        <p:spPr>
          <a:xfrm>
            <a:off x="-25474" y="189688"/>
            <a:ext cx="12215888" cy="850661"/>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4.3    </a:t>
            </a:r>
            <a:r>
              <a:rPr lang="en-US" altLang="zh-CN" sz="2500" b="1" dirty="0" smtClean="0">
                <a:solidFill>
                  <a:srgbClr val="0053A3"/>
                </a:solidFill>
                <a:latin typeface="微软雅黑" panose="020B0503020204020204" pitchFamily="34" charset="-122"/>
                <a:ea typeface="微软雅黑" panose="020B0503020204020204" pitchFamily="34" charset="-122"/>
              </a:rPr>
              <a:t> </a:t>
            </a:r>
            <a:r>
              <a:rPr lang="zh-CN" altLang="en-US" sz="2500" b="1" dirty="0" smtClean="0">
                <a:solidFill>
                  <a:srgbClr val="0053A3"/>
                </a:solidFill>
                <a:latin typeface="微软雅黑" panose="020B0503020204020204" pitchFamily="34" charset="-122"/>
                <a:ea typeface="微软雅黑" panose="020B0503020204020204" pitchFamily="34" charset="-122"/>
              </a:rPr>
              <a:t>高速</a:t>
            </a:r>
            <a:r>
              <a:rPr lang="zh-CN" altLang="en-US" sz="2500" b="1" dirty="0">
                <a:solidFill>
                  <a:srgbClr val="0053A3"/>
                </a:solidFill>
                <a:latin typeface="微软雅黑" panose="020B0503020204020204" pitchFamily="34" charset="-122"/>
                <a:ea typeface="微软雅黑" panose="020B0503020204020204" pitchFamily="34" charset="-122"/>
              </a:rPr>
              <a:t>考虑黏滑曲线负斜率特性</a:t>
            </a:r>
            <a:r>
              <a:rPr lang="zh-CN" altLang="en-US" sz="2500" b="1" dirty="0" smtClean="0">
                <a:solidFill>
                  <a:srgbClr val="0053A3"/>
                </a:solidFill>
                <a:latin typeface="微软雅黑" panose="020B0503020204020204" pitchFamily="34" charset="-122"/>
                <a:ea typeface="微软雅黑" panose="020B0503020204020204" pitchFamily="34" charset="-122"/>
              </a:rPr>
              <a:t>工况</a:t>
            </a:r>
            <a:r>
              <a:rPr lang="en-US" altLang="zh-CN" sz="2500" b="1" dirty="0" smtClean="0">
                <a:solidFill>
                  <a:srgbClr val="0053A3"/>
                </a:solidFill>
                <a:latin typeface="微软雅黑" panose="020B0503020204020204" pitchFamily="34" charset="-122"/>
                <a:ea typeface="微软雅黑" panose="020B0503020204020204" pitchFamily="34" charset="-122"/>
              </a:rPr>
              <a:t>-</a:t>
            </a:r>
          </a:p>
          <a:p>
            <a:pPr>
              <a:lnSpc>
                <a:spcPct val="150000"/>
              </a:lnSpc>
            </a:pPr>
            <a:r>
              <a:rPr lang="en-US" altLang="zh-CN" sz="1600" b="1" dirty="0" smtClean="0">
                <a:solidFill>
                  <a:srgbClr val="0053A3"/>
                </a:solidFill>
                <a:latin typeface="微软雅黑" panose="020B0503020204020204" pitchFamily="34" charset="-122"/>
                <a:ea typeface="微软雅黑" panose="020B0503020204020204" pitchFamily="34" charset="-122"/>
              </a:rPr>
              <a:t>                High </a:t>
            </a:r>
            <a:r>
              <a:rPr lang="en-US" altLang="zh-CN" sz="1600" b="1" dirty="0">
                <a:solidFill>
                  <a:srgbClr val="0053A3"/>
                </a:solidFill>
                <a:latin typeface="微软雅黑" panose="020B0503020204020204" pitchFamily="34" charset="-122"/>
                <a:ea typeface="微软雅黑" panose="020B0503020204020204" pitchFamily="34" charset="-122"/>
              </a:rPr>
              <a:t>Speed Considering the Stick-slip Curve Negative Slope Characteristics Condition</a:t>
            </a:r>
          </a:p>
        </p:txBody>
      </p:sp>
    </p:spTree>
    <p:extLst>
      <p:ext uri="{BB962C8B-B14F-4D97-AF65-F5344CB8AC3E}">
        <p14:creationId xmlns:p14="http://schemas.microsoft.com/office/powerpoint/2010/main" val="174959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nodePh="1">
                                  <p:stCondLst>
                                    <p:cond delay="0"/>
                                  </p:stCondLst>
                                  <p:endCondLst>
                                    <p:cond evt="begin" delay="0">
                                      <p:tn val="20"/>
                                    </p:cond>
                                  </p:end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nodePh="1">
                                  <p:stCondLst>
                                    <p:cond delay="0"/>
                                  </p:stCondLst>
                                  <p:endCondLst>
                                    <p:cond evt="begin" delay="0">
                                      <p:tn val="23"/>
                                    </p:cond>
                                  </p:end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nodePh="1">
                                  <p:stCondLst>
                                    <p:cond delay="0"/>
                                  </p:stCondLst>
                                  <p:endCondLst>
                                    <p:cond evt="begin" delay="0">
                                      <p:tn val="26"/>
                                    </p:cond>
                                  </p:end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nodePh="1">
                                  <p:stCondLst>
                                    <p:cond delay="0"/>
                                  </p:stCondLst>
                                  <p:endCondLst>
                                    <p:cond evt="begin" delay="0">
                                      <p:tn val="29"/>
                                    </p:cond>
                                  </p:end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nodePh="1">
                                  <p:stCondLst>
                                    <p:cond delay="0"/>
                                  </p:stCondLst>
                                  <p:endCondLst>
                                    <p:cond evt="begin" delay="0">
                                      <p:tn val="32"/>
                                    </p:cond>
                                  </p:end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nodePh="1">
                                  <p:stCondLst>
                                    <p:cond delay="0"/>
                                  </p:stCondLst>
                                  <p:endCondLst>
                                    <p:cond evt="begin" delay="0">
                                      <p:tn val="35"/>
                                    </p:cond>
                                  </p:end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nodePh="1">
                                  <p:stCondLst>
                                    <p:cond delay="0"/>
                                  </p:stCondLst>
                                  <p:endCondLst>
                                    <p:cond evt="begin" delay="0">
                                      <p:tn val="41"/>
                                    </p:cond>
                                  </p:end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par>
                                <p:cTn id="44" presetID="10" presetClass="entr" presetSubtype="0" fill="hold" grpId="0" nodeType="withEffect" nodePh="1">
                                  <p:stCondLst>
                                    <p:cond delay="0"/>
                                  </p:stCondLst>
                                  <p:endCondLst>
                                    <p:cond evt="begin" delay="0">
                                      <p:tn val="44"/>
                                    </p:cond>
                                  </p:end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nodePh="1">
                                  <p:stCondLst>
                                    <p:cond delay="0"/>
                                  </p:stCondLst>
                                  <p:endCondLst>
                                    <p:cond evt="begin" delay="0">
                                      <p:tn val="56"/>
                                    </p:cond>
                                  </p:end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par>
                                <p:cTn id="59" presetID="10" presetClass="entr" presetSubtype="0" fill="hold" grpId="0" nodeType="withEffect" nodePh="1">
                                  <p:stCondLst>
                                    <p:cond delay="0"/>
                                  </p:stCondLst>
                                  <p:endCondLst>
                                    <p:cond evt="begin" delay="0">
                                      <p:tn val="59"/>
                                    </p:cond>
                                  </p:end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10" presetClass="entr" presetSubtype="0" fill="hold" grpId="0" nodeType="withEffect" nodePh="1">
                                  <p:stCondLst>
                                    <p:cond delay="0"/>
                                  </p:stCondLst>
                                  <p:endCondLst>
                                    <p:cond evt="begin" delay="0">
                                      <p:tn val="62"/>
                                    </p:cond>
                                  </p:end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nodePh="1">
                                  <p:stCondLst>
                                    <p:cond delay="0"/>
                                  </p:stCondLst>
                                  <p:endCondLst>
                                    <p:cond evt="begin" delay="0">
                                      <p:tn val="65"/>
                                    </p:cond>
                                  </p:end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par>
                                <p:cTn id="68" presetID="10" presetClass="entr" presetSubtype="0" fill="hold" grpId="0" nodeType="withEffect" nodePh="1">
                                  <p:stCondLst>
                                    <p:cond delay="0"/>
                                  </p:stCondLst>
                                  <p:endCondLst>
                                    <p:cond evt="begin" delay="0">
                                      <p:tn val="68"/>
                                    </p:cond>
                                  </p:end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par>
                                <p:cTn id="71" presetID="10" presetClass="entr" presetSubtype="0" fill="hold" grpId="0" nodeType="withEffect" nodePh="1">
                                  <p:stCondLst>
                                    <p:cond delay="0"/>
                                  </p:stCondLst>
                                  <p:endCondLst>
                                    <p:cond evt="begin" delay="0">
                                      <p:tn val="71"/>
                                    </p:cond>
                                  </p:end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childTnLst>
                                </p:cTn>
                              </p:par>
                              <p:par>
                                <p:cTn id="74" presetID="10" presetClass="entr" presetSubtype="0" fill="hold" grpId="0" nodeType="withEffect" nodePh="1">
                                  <p:stCondLst>
                                    <p:cond delay="0"/>
                                  </p:stCondLst>
                                  <p:endCondLst>
                                    <p:cond evt="begin" delay="0">
                                      <p:tn val="74"/>
                                    </p:cond>
                                  </p:end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grpId="0" nodeType="withEffect" nodePh="1">
                                  <p:stCondLst>
                                    <p:cond delay="0"/>
                                  </p:stCondLst>
                                  <p:endCondLst>
                                    <p:cond evt="begin" delay="0">
                                      <p:tn val="77"/>
                                    </p:cond>
                                  </p:end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nodePh="1">
                                  <p:stCondLst>
                                    <p:cond delay="0"/>
                                  </p:stCondLst>
                                  <p:endCondLst>
                                    <p:cond evt="begin" delay="0">
                                      <p:tn val="80"/>
                                    </p:cond>
                                  </p:end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par>
                                <p:cTn id="83" presetID="10" presetClass="entr" presetSubtype="0" fill="hold" grpId="0" nodeType="withEffect" nodePh="1">
                                  <p:stCondLst>
                                    <p:cond delay="0"/>
                                  </p:stCondLst>
                                  <p:endCondLst>
                                    <p:cond evt="begin" delay="0">
                                      <p:tn val="83"/>
                                    </p:cond>
                                  </p:endCondLst>
                                  <p:childTnLst>
                                    <p:set>
                                      <p:cBhvr>
                                        <p:cTn id="84" dur="1" fill="hold">
                                          <p:stCondLst>
                                            <p:cond delay="0"/>
                                          </p:stCondLst>
                                        </p:cTn>
                                        <p:tgtEl>
                                          <p:spTgt spid="46"/>
                                        </p:tgtEl>
                                        <p:attrNameLst>
                                          <p:attrName>style.visibility</p:attrName>
                                        </p:attrNameLst>
                                      </p:cBhvr>
                                      <p:to>
                                        <p:strVal val="visible"/>
                                      </p:to>
                                    </p:set>
                                    <p:animEffect transition="in" filter="fade">
                                      <p:cBhvr>
                                        <p:cTn id="85" dur="500"/>
                                        <p:tgtEl>
                                          <p:spTgt spid="46"/>
                                        </p:tgtEl>
                                      </p:cBhvr>
                                    </p:animEffect>
                                  </p:childTnLst>
                                </p:cTn>
                              </p:par>
                              <p:par>
                                <p:cTn id="86" presetID="10" presetClass="entr" presetSubtype="0" fill="hold" grpId="0" nodeType="withEffect" nodePh="1">
                                  <p:stCondLst>
                                    <p:cond delay="0"/>
                                  </p:stCondLst>
                                  <p:endCondLst>
                                    <p:cond evt="begin" delay="0">
                                      <p:tn val="86"/>
                                    </p:cond>
                                  </p:end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nodePh="1">
                                  <p:stCondLst>
                                    <p:cond delay="0"/>
                                  </p:stCondLst>
                                  <p:endCondLst>
                                    <p:cond evt="begin" delay="0">
                                      <p:tn val="89"/>
                                    </p:cond>
                                  </p:end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55"/>
                                        </p:tgtEl>
                                        <p:attrNameLst>
                                          <p:attrName>style.visibility</p:attrName>
                                        </p:attrNameLst>
                                      </p:cBhvr>
                                      <p:to>
                                        <p:strVal val="visible"/>
                                      </p:to>
                                    </p:set>
                                    <p:animEffect transition="in" filter="fade">
                                      <p:cBhvr>
                                        <p:cTn id="94" dur="500"/>
                                        <p:tgtEl>
                                          <p:spTgt spid="55"/>
                                        </p:tgtEl>
                                      </p:cBhvr>
                                    </p:animEffect>
                                  </p:childTnLst>
                                </p:cTn>
                              </p:par>
                              <p:par>
                                <p:cTn id="95" presetID="10" presetClass="entr" presetSubtype="0" fill="hold" grpId="0" nodeType="withEffect" nodePh="1">
                                  <p:stCondLst>
                                    <p:cond delay="0"/>
                                  </p:stCondLst>
                                  <p:endCondLst>
                                    <p:cond evt="begin" delay="0">
                                      <p:tn val="95"/>
                                    </p:cond>
                                  </p:endCondLst>
                                  <p:childTnLst>
                                    <p:set>
                                      <p:cBhvr>
                                        <p:cTn id="96" dur="1" fill="hold">
                                          <p:stCondLst>
                                            <p:cond delay="0"/>
                                          </p:stCondLst>
                                        </p:cTn>
                                        <p:tgtEl>
                                          <p:spTgt spid="31"/>
                                        </p:tgtEl>
                                        <p:attrNameLst>
                                          <p:attrName>style.visibility</p:attrName>
                                        </p:attrNameLst>
                                      </p:cBhvr>
                                      <p:to>
                                        <p:strVal val="visible"/>
                                      </p:to>
                                    </p:set>
                                    <p:animEffect transition="in" filter="fade">
                                      <p:cBhvr>
                                        <p:cTn id="97" dur="500"/>
                                        <p:tgtEl>
                                          <p:spTgt spid="31"/>
                                        </p:tgtEl>
                                      </p:cBhvr>
                                    </p:animEffect>
                                  </p:childTnLst>
                                </p:cTn>
                              </p:par>
                              <p:par>
                                <p:cTn id="98" presetID="10" presetClass="entr" presetSubtype="0" fill="hold" grpId="0" nodeType="withEffect" nodePh="1">
                                  <p:stCondLst>
                                    <p:cond delay="0"/>
                                  </p:stCondLst>
                                  <p:endCondLst>
                                    <p:cond evt="begin" delay="0">
                                      <p:tn val="98"/>
                                    </p:cond>
                                  </p:endCondLst>
                                  <p:childTnLst>
                                    <p:set>
                                      <p:cBhvr>
                                        <p:cTn id="99" dur="1" fill="hold">
                                          <p:stCondLst>
                                            <p:cond delay="0"/>
                                          </p:stCondLst>
                                        </p:cTn>
                                        <p:tgtEl>
                                          <p:spTgt spid="19"/>
                                        </p:tgtEl>
                                        <p:attrNameLst>
                                          <p:attrName>style.visibility</p:attrName>
                                        </p:attrNameLst>
                                      </p:cBhvr>
                                      <p:to>
                                        <p:strVal val="visible"/>
                                      </p:to>
                                    </p:set>
                                    <p:animEffect transition="in" filter="fade">
                                      <p:cBhvr>
                                        <p:cTn id="100" dur="500"/>
                                        <p:tgtEl>
                                          <p:spTgt spid="19"/>
                                        </p:tgtEl>
                                      </p:cBhvr>
                                    </p:animEffect>
                                  </p:childTnLst>
                                </p:cTn>
                              </p:par>
                              <p:par>
                                <p:cTn id="101" presetID="10" presetClass="entr" presetSubtype="0" fill="hold" grpId="0" nodeType="withEffect" nodePh="1">
                                  <p:stCondLst>
                                    <p:cond delay="0"/>
                                  </p:stCondLst>
                                  <p:endCondLst>
                                    <p:cond evt="begin" delay="0">
                                      <p:tn val="101"/>
                                    </p:cond>
                                  </p:end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500"/>
                                        <p:tgtEl>
                                          <p:spTgt spid="44"/>
                                        </p:tgtEl>
                                      </p:cBhvr>
                                    </p:animEffect>
                                  </p:childTnLst>
                                </p:cTn>
                              </p:par>
                              <p:par>
                                <p:cTn id="104" presetID="10" presetClass="entr" presetSubtype="0" fill="hold" grpId="0" nodeType="withEffect" nodePh="1">
                                  <p:stCondLst>
                                    <p:cond delay="0"/>
                                  </p:stCondLst>
                                  <p:endCondLst>
                                    <p:cond evt="begin" delay="0">
                                      <p:tn val="104"/>
                                    </p:cond>
                                  </p:end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childTnLst>
                                </p:cTn>
                              </p:par>
                              <p:par>
                                <p:cTn id="107" presetID="10" presetClass="entr" presetSubtype="0" fill="hold" grpId="0" nodeType="withEffect" nodePh="1">
                                  <p:stCondLst>
                                    <p:cond delay="0"/>
                                  </p:stCondLst>
                                  <p:endCondLst>
                                    <p:cond evt="begin" delay="0">
                                      <p:tn val="107"/>
                                    </p:cond>
                                  </p:end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nodePh="1">
                                  <p:stCondLst>
                                    <p:cond delay="0"/>
                                  </p:stCondLst>
                                  <p:endCondLst>
                                    <p:cond evt="begin" delay="0">
                                      <p:tn val="110"/>
                                    </p:cond>
                                  </p:end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par>
                                <p:cTn id="113" presetID="10" presetClass="entr" presetSubtype="0" fill="hold" grpId="0" nodeType="withEffect" nodePh="1">
                                  <p:stCondLst>
                                    <p:cond delay="0"/>
                                  </p:stCondLst>
                                  <p:endCondLst>
                                    <p:cond evt="begin" delay="0">
                                      <p:tn val="113"/>
                                    </p:cond>
                                  </p:endCondLst>
                                  <p:childTnLst>
                                    <p:set>
                                      <p:cBhvr>
                                        <p:cTn id="114" dur="1" fill="hold">
                                          <p:stCondLst>
                                            <p:cond delay="0"/>
                                          </p:stCondLst>
                                        </p:cTn>
                                        <p:tgtEl>
                                          <p:spTgt spid="52"/>
                                        </p:tgtEl>
                                        <p:attrNameLst>
                                          <p:attrName>style.visibility</p:attrName>
                                        </p:attrNameLst>
                                      </p:cBhvr>
                                      <p:to>
                                        <p:strVal val="visible"/>
                                      </p:to>
                                    </p:set>
                                    <p:animEffect transition="in" filter="fade">
                                      <p:cBhvr>
                                        <p:cTn id="115" dur="500"/>
                                        <p:tgtEl>
                                          <p:spTgt spid="52"/>
                                        </p:tgtEl>
                                      </p:cBhvr>
                                    </p:animEffect>
                                  </p:childTnLst>
                                </p:cTn>
                              </p:par>
                              <p:par>
                                <p:cTn id="116" presetID="10" presetClass="entr" presetSubtype="0" fill="hold" grpId="0" nodeType="withEffect" nodePh="1">
                                  <p:stCondLst>
                                    <p:cond delay="0"/>
                                  </p:stCondLst>
                                  <p:endCondLst>
                                    <p:cond evt="begin" delay="0">
                                      <p:tn val="116"/>
                                    </p:cond>
                                  </p:endCondLst>
                                  <p:childTnLst>
                                    <p:set>
                                      <p:cBhvr>
                                        <p:cTn id="117" dur="1" fill="hold">
                                          <p:stCondLst>
                                            <p:cond delay="0"/>
                                          </p:stCondLst>
                                        </p:cTn>
                                        <p:tgtEl>
                                          <p:spTgt spid="22"/>
                                        </p:tgtEl>
                                        <p:attrNameLst>
                                          <p:attrName>style.visibility</p:attrName>
                                        </p:attrNameLst>
                                      </p:cBhvr>
                                      <p:to>
                                        <p:strVal val="visible"/>
                                      </p:to>
                                    </p:set>
                                    <p:animEffect transition="in" filter="fade">
                                      <p:cBhvr>
                                        <p:cTn id="118" dur="500"/>
                                        <p:tgtEl>
                                          <p:spTgt spid="22"/>
                                        </p:tgtEl>
                                      </p:cBhvr>
                                    </p:animEffect>
                                  </p:childTnLst>
                                </p:cTn>
                              </p:par>
                              <p:par>
                                <p:cTn id="119" presetID="10" presetClass="entr" presetSubtype="0" fill="hold" grpId="0" nodeType="withEffect" nodePh="1">
                                  <p:stCondLst>
                                    <p:cond delay="0"/>
                                  </p:stCondLst>
                                  <p:endCondLst>
                                    <p:cond evt="begin" delay="0">
                                      <p:tn val="119"/>
                                    </p:cond>
                                  </p:endCondLst>
                                  <p:childTnLst>
                                    <p:set>
                                      <p:cBhvr>
                                        <p:cTn id="120" dur="1" fill="hold">
                                          <p:stCondLst>
                                            <p:cond delay="0"/>
                                          </p:stCondLst>
                                        </p:cTn>
                                        <p:tgtEl>
                                          <p:spTgt spid="38"/>
                                        </p:tgtEl>
                                        <p:attrNameLst>
                                          <p:attrName>style.visibility</p:attrName>
                                        </p:attrNameLst>
                                      </p:cBhvr>
                                      <p:to>
                                        <p:strVal val="visible"/>
                                      </p:to>
                                    </p:set>
                                    <p:animEffect transition="in" filter="fade">
                                      <p:cBhvr>
                                        <p:cTn id="121" dur="500"/>
                                        <p:tgtEl>
                                          <p:spTgt spid="38"/>
                                        </p:tgtEl>
                                      </p:cBhvr>
                                    </p:animEffect>
                                  </p:childTnLst>
                                </p:cTn>
                              </p:par>
                              <p:par>
                                <p:cTn id="122" presetID="10" presetClass="entr" presetSubtype="0" fill="hold" grpId="0" nodeType="withEffect" nodePh="1">
                                  <p:stCondLst>
                                    <p:cond delay="0"/>
                                  </p:stCondLst>
                                  <p:endCondLst>
                                    <p:cond evt="begin" delay="0">
                                      <p:tn val="122"/>
                                    </p:cond>
                                  </p:end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par>
                                <p:cTn id="125" presetID="10" presetClass="entr" presetSubtype="0" fill="hold" grpId="0" nodeType="withEffect" nodePh="1">
                                  <p:stCondLst>
                                    <p:cond delay="0"/>
                                  </p:stCondLst>
                                  <p:endCondLst>
                                    <p:cond evt="begin" delay="0">
                                      <p:tn val="125"/>
                                    </p:cond>
                                  </p:endCondLst>
                                  <p:childTnLst>
                                    <p:set>
                                      <p:cBhvr>
                                        <p:cTn id="126" dur="1" fill="hold">
                                          <p:stCondLst>
                                            <p:cond delay="0"/>
                                          </p:stCondLst>
                                        </p:cTn>
                                        <p:tgtEl>
                                          <p:spTgt spid="50"/>
                                        </p:tgtEl>
                                        <p:attrNameLst>
                                          <p:attrName>style.visibility</p:attrName>
                                        </p:attrNameLst>
                                      </p:cBhvr>
                                      <p:to>
                                        <p:strVal val="visible"/>
                                      </p:to>
                                    </p:set>
                                    <p:animEffect transition="in" filter="fade">
                                      <p:cBhvr>
                                        <p:cTn id="127" dur="500"/>
                                        <p:tgtEl>
                                          <p:spTgt spid="50"/>
                                        </p:tgtEl>
                                      </p:cBhvr>
                                    </p:animEffect>
                                  </p:childTnLst>
                                </p:cTn>
                              </p:par>
                              <p:par>
                                <p:cTn id="128" presetID="10" presetClass="entr" presetSubtype="0" fill="hold" grpId="0" nodeType="withEffect" nodePh="1">
                                  <p:stCondLst>
                                    <p:cond delay="0"/>
                                  </p:stCondLst>
                                  <p:endCondLst>
                                    <p:cond evt="begin" delay="0">
                                      <p:tn val="128"/>
                                    </p:cond>
                                  </p:end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500"/>
                                        <p:tgtEl>
                                          <p:spTgt spid="54"/>
                                        </p:tgtEl>
                                      </p:cBhvr>
                                    </p:animEffect>
                                  </p:childTnLst>
                                </p:cTn>
                              </p:par>
                              <p:par>
                                <p:cTn id="131" presetID="10" presetClass="entr" presetSubtype="0" fill="hold" grpId="0" nodeType="withEffect" nodePh="1">
                                  <p:stCondLst>
                                    <p:cond delay="0"/>
                                  </p:stCondLst>
                                  <p:endCondLst>
                                    <p:cond evt="begin" delay="0">
                                      <p:tn val="131"/>
                                    </p:cond>
                                  </p:endCondLst>
                                  <p:childTnLst>
                                    <p:set>
                                      <p:cBhvr>
                                        <p:cTn id="132" dur="1" fill="hold">
                                          <p:stCondLst>
                                            <p:cond delay="0"/>
                                          </p:stCondLst>
                                        </p:cTn>
                                        <p:tgtEl>
                                          <p:spTgt spid="13"/>
                                        </p:tgtEl>
                                        <p:attrNameLst>
                                          <p:attrName>style.visibility</p:attrName>
                                        </p:attrNameLst>
                                      </p:cBhvr>
                                      <p:to>
                                        <p:strVal val="visible"/>
                                      </p:to>
                                    </p:set>
                                    <p:animEffect transition="in" filter="fade">
                                      <p:cBhvr>
                                        <p:cTn id="133" dur="500"/>
                                        <p:tgtEl>
                                          <p:spTgt spid="13"/>
                                        </p:tgtEl>
                                      </p:cBhvr>
                                    </p:animEffect>
                                  </p:childTnLst>
                                </p:cTn>
                              </p:par>
                              <p:par>
                                <p:cTn id="134" presetID="10" presetClass="entr" presetSubtype="0" fill="hold" grpId="0" nodeType="withEffect" nodePh="1">
                                  <p:stCondLst>
                                    <p:cond delay="0"/>
                                  </p:stCondLst>
                                  <p:endCondLst>
                                    <p:cond evt="begin" delay="0">
                                      <p:tn val="134"/>
                                    </p:cond>
                                  </p:endCondLst>
                                  <p:childTnLst>
                                    <p:set>
                                      <p:cBhvr>
                                        <p:cTn id="135" dur="1" fill="hold">
                                          <p:stCondLst>
                                            <p:cond delay="0"/>
                                          </p:stCondLst>
                                        </p:cTn>
                                        <p:tgtEl>
                                          <p:spTgt spid="33"/>
                                        </p:tgtEl>
                                        <p:attrNameLst>
                                          <p:attrName>style.visibility</p:attrName>
                                        </p:attrNameLst>
                                      </p:cBhvr>
                                      <p:to>
                                        <p:strVal val="visible"/>
                                      </p:to>
                                    </p:set>
                                    <p:animEffect transition="in" filter="fade">
                                      <p:cBhvr>
                                        <p:cTn id="136" dur="500"/>
                                        <p:tgtEl>
                                          <p:spTgt spid="33"/>
                                        </p:tgtEl>
                                      </p:cBhvr>
                                    </p:animEffect>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59"/>
                                        </p:tgtEl>
                                        <p:attrNameLst>
                                          <p:attrName>style.visibility</p:attrName>
                                        </p:attrNameLst>
                                      </p:cBhvr>
                                      <p:to>
                                        <p:strVal val="visible"/>
                                      </p:to>
                                    </p:set>
                                    <p:animEffect transition="in" filter="fade">
                                      <p:cBhvr>
                                        <p:cTn id="139" dur="500"/>
                                        <p:tgtEl>
                                          <p:spTgt spid="59"/>
                                        </p:tgtEl>
                                      </p:cBhvr>
                                    </p:animEffect>
                                  </p:childTnLst>
                                </p:cTn>
                              </p:par>
                              <p:par>
                                <p:cTn id="140" presetID="10" presetClass="entr" presetSubtype="0" fill="hold" grpId="0" nodeType="withEffect" nodePh="1">
                                  <p:stCondLst>
                                    <p:cond delay="0"/>
                                  </p:stCondLst>
                                  <p:endCondLst>
                                    <p:cond evt="begin" delay="0">
                                      <p:tn val="140"/>
                                    </p:cond>
                                  </p:endCondLst>
                                  <p:childTnLst>
                                    <p:set>
                                      <p:cBhvr>
                                        <p:cTn id="141" dur="1" fill="hold">
                                          <p:stCondLst>
                                            <p:cond delay="0"/>
                                          </p:stCondLst>
                                        </p:cTn>
                                        <p:tgtEl>
                                          <p:spTgt spid="51"/>
                                        </p:tgtEl>
                                        <p:attrNameLst>
                                          <p:attrName>style.visibility</p:attrName>
                                        </p:attrNameLst>
                                      </p:cBhvr>
                                      <p:to>
                                        <p:strVal val="visible"/>
                                      </p:to>
                                    </p:set>
                                    <p:animEffect transition="in" filter="fade">
                                      <p:cBhvr>
                                        <p:cTn id="142" dur="500"/>
                                        <p:tgtEl>
                                          <p:spTgt spid="51"/>
                                        </p:tgtEl>
                                      </p:cBhvr>
                                    </p:animEffect>
                                  </p:childTnLst>
                                </p:cTn>
                              </p:par>
                              <p:par>
                                <p:cTn id="143" presetID="10" presetClass="entr" presetSubtype="0" fill="hold" grpId="0" nodeType="withEffect" nodePh="1">
                                  <p:stCondLst>
                                    <p:cond delay="0"/>
                                  </p:stCondLst>
                                  <p:endCondLst>
                                    <p:cond evt="begin" delay="0">
                                      <p:tn val="143"/>
                                    </p:cond>
                                  </p:endCondLst>
                                  <p:childTnLst>
                                    <p:set>
                                      <p:cBhvr>
                                        <p:cTn id="144" dur="1" fill="hold">
                                          <p:stCondLst>
                                            <p:cond delay="0"/>
                                          </p:stCondLst>
                                        </p:cTn>
                                        <p:tgtEl>
                                          <p:spTgt spid="39"/>
                                        </p:tgtEl>
                                        <p:attrNameLst>
                                          <p:attrName>style.visibility</p:attrName>
                                        </p:attrNameLst>
                                      </p:cBhvr>
                                      <p:to>
                                        <p:strVal val="visible"/>
                                      </p:to>
                                    </p:set>
                                    <p:animEffect transition="in" filter="fade">
                                      <p:cBhvr>
                                        <p:cTn id="145" dur="500"/>
                                        <p:tgtEl>
                                          <p:spTgt spid="39"/>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57"/>
                                        </p:tgtEl>
                                        <p:attrNameLst>
                                          <p:attrName>style.visibility</p:attrName>
                                        </p:attrNameLst>
                                      </p:cBhvr>
                                      <p:to>
                                        <p:strVal val="visible"/>
                                      </p:to>
                                    </p:set>
                                    <p:animEffect transition="in" filter="fade">
                                      <p:cBhvr>
                                        <p:cTn id="148" dur="500"/>
                                        <p:tgtEl>
                                          <p:spTgt spid="57"/>
                                        </p:tgtEl>
                                      </p:cBhvr>
                                    </p:animEffect>
                                  </p:childTnLst>
                                </p:cTn>
                              </p:par>
                              <p:par>
                                <p:cTn id="149" presetID="10" presetClass="entr" presetSubtype="0" fill="hold" nodeType="withEffect">
                                  <p:stCondLst>
                                    <p:cond delay="0"/>
                                  </p:stCondLst>
                                  <p:childTnLst>
                                    <p:set>
                                      <p:cBhvr>
                                        <p:cTn id="150" dur="1" fill="hold">
                                          <p:stCondLst>
                                            <p:cond delay="0"/>
                                          </p:stCondLst>
                                        </p:cTn>
                                        <p:tgtEl>
                                          <p:spTgt spid="40"/>
                                        </p:tgtEl>
                                        <p:attrNameLst>
                                          <p:attrName>style.visibility</p:attrName>
                                        </p:attrNameLst>
                                      </p:cBhvr>
                                      <p:to>
                                        <p:strVal val="visible"/>
                                      </p:to>
                                    </p:set>
                                    <p:animEffect transition="in" filter="fade">
                                      <p:cBhvr>
                                        <p:cTn id="151" dur="500"/>
                                        <p:tgtEl>
                                          <p:spTgt spid="40"/>
                                        </p:tgtEl>
                                      </p:cBhvr>
                                    </p:animEffect>
                                  </p:childTnLst>
                                </p:cTn>
                              </p:par>
                              <p:par>
                                <p:cTn id="152" presetID="10" presetClass="entr" presetSubtype="0" fill="hold" grpId="0" nodeType="withEffect" nodePh="1">
                                  <p:stCondLst>
                                    <p:cond delay="0"/>
                                  </p:stCondLst>
                                  <p:endCondLst>
                                    <p:cond evt="begin" delay="0">
                                      <p:tn val="152"/>
                                    </p:cond>
                                  </p:endCondLst>
                                  <p:childTnLst>
                                    <p:set>
                                      <p:cBhvr>
                                        <p:cTn id="153" dur="1" fill="hold">
                                          <p:stCondLst>
                                            <p:cond delay="0"/>
                                          </p:stCondLst>
                                        </p:cTn>
                                        <p:tgtEl>
                                          <p:spTgt spid="48"/>
                                        </p:tgtEl>
                                        <p:attrNameLst>
                                          <p:attrName>style.visibility</p:attrName>
                                        </p:attrNameLst>
                                      </p:cBhvr>
                                      <p:to>
                                        <p:strVal val="visible"/>
                                      </p:to>
                                    </p:set>
                                    <p:animEffect transition="in" filter="fade">
                                      <p:cBhvr>
                                        <p:cTn id="154" dur="500"/>
                                        <p:tgtEl>
                                          <p:spTgt spid="48"/>
                                        </p:tgtEl>
                                      </p:cBhvr>
                                    </p:animEffect>
                                  </p:childTnLst>
                                </p:cTn>
                              </p:par>
                              <p:par>
                                <p:cTn id="155" presetID="10" presetClass="entr" presetSubtype="0" fill="hold" nodeType="withEffect">
                                  <p:stCondLst>
                                    <p:cond delay="0"/>
                                  </p:stCondLst>
                                  <p:childTnLst>
                                    <p:set>
                                      <p:cBhvr>
                                        <p:cTn id="156" dur="1" fill="hold">
                                          <p:stCondLst>
                                            <p:cond delay="0"/>
                                          </p:stCondLst>
                                        </p:cTn>
                                        <p:tgtEl>
                                          <p:spTgt spid="53"/>
                                        </p:tgtEl>
                                        <p:attrNameLst>
                                          <p:attrName>style.visibility</p:attrName>
                                        </p:attrNameLst>
                                      </p:cBhvr>
                                      <p:to>
                                        <p:strVal val="visible"/>
                                      </p:to>
                                    </p:set>
                                    <p:animEffect transition="in" filter="fade">
                                      <p:cBhvr>
                                        <p:cTn id="157" dur="500"/>
                                        <p:tgtEl>
                                          <p:spTgt spid="53"/>
                                        </p:tgtEl>
                                      </p:cBhvr>
                                    </p:animEffect>
                                  </p:childTnLst>
                                </p:cTn>
                              </p:par>
                              <p:par>
                                <p:cTn id="158" presetID="10" presetClass="entr" presetSubtype="0" fill="hold" grpId="0" nodeType="withEffect" nodePh="1">
                                  <p:stCondLst>
                                    <p:cond delay="0"/>
                                  </p:stCondLst>
                                  <p:endCondLst>
                                    <p:cond evt="begin" delay="0">
                                      <p:tn val="158"/>
                                    </p:cond>
                                  </p:endCondLst>
                                  <p:childTnLst>
                                    <p:set>
                                      <p:cBhvr>
                                        <p:cTn id="159" dur="1" fill="hold">
                                          <p:stCondLst>
                                            <p:cond delay="0"/>
                                          </p:stCondLst>
                                        </p:cTn>
                                        <p:tgtEl>
                                          <p:spTgt spid="58"/>
                                        </p:tgtEl>
                                        <p:attrNameLst>
                                          <p:attrName>style.visibility</p:attrName>
                                        </p:attrNameLst>
                                      </p:cBhvr>
                                      <p:to>
                                        <p:strVal val="visible"/>
                                      </p:to>
                                    </p:set>
                                    <p:animEffect transition="in" filter="fade">
                                      <p:cBhvr>
                                        <p:cTn id="160" dur="500"/>
                                        <p:tgtEl>
                                          <p:spTgt spid="58"/>
                                        </p:tgtEl>
                                      </p:cBhvr>
                                    </p:animEffect>
                                  </p:childTnLst>
                                </p:cTn>
                              </p:par>
                              <p:par>
                                <p:cTn id="161" presetID="10" presetClass="entr" presetSubtype="0" fill="hold" nodeType="withEffect">
                                  <p:stCondLst>
                                    <p:cond delay="0"/>
                                  </p:stCondLst>
                                  <p:childTnLst>
                                    <p:set>
                                      <p:cBhvr>
                                        <p:cTn id="162" dur="1" fill="hold">
                                          <p:stCondLst>
                                            <p:cond delay="0"/>
                                          </p:stCondLst>
                                        </p:cTn>
                                        <p:tgtEl>
                                          <p:spTgt spid="66"/>
                                        </p:tgtEl>
                                        <p:attrNameLst>
                                          <p:attrName>style.visibility</p:attrName>
                                        </p:attrNameLst>
                                      </p:cBhvr>
                                      <p:to>
                                        <p:strVal val="visible"/>
                                      </p:to>
                                    </p:set>
                                    <p:animEffect transition="in" filter="fade">
                                      <p:cBhvr>
                                        <p:cTn id="163" dur="500"/>
                                        <p:tgtEl>
                                          <p:spTgt spid="66"/>
                                        </p:tgtEl>
                                      </p:cBhvr>
                                    </p:animEffect>
                                  </p:childTnLst>
                                </p:cTn>
                              </p:par>
                              <p:par>
                                <p:cTn id="164" presetID="10" presetClass="entr" presetSubtype="0" fill="hold" grpId="0" nodeType="withEffect" nodePh="1">
                                  <p:stCondLst>
                                    <p:cond delay="0"/>
                                  </p:stCondLst>
                                  <p:endCondLst>
                                    <p:cond evt="begin" delay="0">
                                      <p:tn val="164"/>
                                    </p:cond>
                                  </p:endCondLst>
                                  <p:childTnLst>
                                    <p:set>
                                      <p:cBhvr>
                                        <p:cTn id="165" dur="1" fill="hold">
                                          <p:stCondLst>
                                            <p:cond delay="0"/>
                                          </p:stCondLst>
                                        </p:cTn>
                                        <p:tgtEl>
                                          <p:spTgt spid="68"/>
                                        </p:tgtEl>
                                        <p:attrNameLst>
                                          <p:attrName>style.visibility</p:attrName>
                                        </p:attrNameLst>
                                      </p:cBhvr>
                                      <p:to>
                                        <p:strVal val="visible"/>
                                      </p:to>
                                    </p:set>
                                    <p:animEffect transition="in" filter="fade">
                                      <p:cBhvr>
                                        <p:cTn id="166" dur="500"/>
                                        <p:tgtEl>
                                          <p:spTgt spid="68"/>
                                        </p:tgtEl>
                                      </p:cBhvr>
                                    </p:animEffect>
                                  </p:childTnLst>
                                </p:cTn>
                              </p:par>
                              <p:par>
                                <p:cTn id="167" presetID="10" presetClass="entr" presetSubtype="0" fill="hold" nodeType="withEffect">
                                  <p:stCondLst>
                                    <p:cond delay="0"/>
                                  </p:stCondLst>
                                  <p:childTnLst>
                                    <p:set>
                                      <p:cBhvr>
                                        <p:cTn id="168" dur="1" fill="hold">
                                          <p:stCondLst>
                                            <p:cond delay="0"/>
                                          </p:stCondLst>
                                        </p:cTn>
                                        <p:tgtEl>
                                          <p:spTgt spid="69"/>
                                        </p:tgtEl>
                                        <p:attrNameLst>
                                          <p:attrName>style.visibility</p:attrName>
                                        </p:attrNameLst>
                                      </p:cBhvr>
                                      <p:to>
                                        <p:strVal val="visible"/>
                                      </p:to>
                                    </p:set>
                                    <p:animEffect transition="in" filter="fade">
                                      <p:cBhvr>
                                        <p:cTn id="16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9" grpId="0"/>
      <p:bldP spid="12" grpId="0"/>
      <p:bldP spid="8" grpId="0"/>
      <p:bldP spid="10" grpId="0"/>
      <p:bldP spid="15" grpId="0"/>
      <p:bldP spid="29" grpId="0"/>
      <p:bldP spid="17" grpId="0"/>
      <p:bldP spid="16" grpId="0"/>
      <p:bldP spid="27" grpId="0"/>
      <p:bldP spid="30" grpId="0"/>
      <p:bldP spid="4" grpId="0"/>
      <p:bldP spid="6" grpId="0"/>
      <p:bldP spid="21" grpId="0"/>
      <p:bldP spid="36" grpId="0"/>
      <p:bldP spid="5" grpId="0"/>
      <p:bldP spid="26" grpId="0"/>
      <p:bldP spid="7" grpId="0"/>
      <p:bldP spid="18" grpId="0"/>
      <p:bldP spid="20" grpId="0"/>
      <p:bldP spid="25" grpId="0"/>
      <p:bldP spid="37" grpId="0"/>
      <p:bldP spid="42" grpId="0"/>
      <p:bldP spid="46" grpId="0"/>
      <p:bldP spid="24" grpId="0"/>
      <p:bldP spid="45" grpId="0"/>
      <p:bldP spid="55" grpId="0"/>
      <p:bldP spid="31" grpId="0"/>
      <p:bldP spid="19" grpId="0"/>
      <p:bldP spid="44" grpId="0"/>
      <p:bldP spid="49" grpId="0"/>
      <p:bldP spid="28" grpId="0"/>
      <p:bldP spid="41" grpId="0"/>
      <p:bldP spid="52" grpId="0"/>
      <p:bldP spid="22" grpId="0"/>
      <p:bldP spid="38" grpId="0"/>
      <p:bldP spid="34" grpId="0"/>
      <p:bldP spid="50" grpId="0"/>
      <p:bldP spid="54" grpId="0"/>
      <p:bldP spid="13" grpId="0"/>
      <p:bldP spid="33" grpId="0"/>
      <p:bldP spid="59" grpId="0"/>
      <p:bldP spid="51" grpId="0"/>
      <p:bldP spid="39" grpId="0"/>
      <p:bldP spid="57" grpId="0"/>
      <p:bldP spid="48" grpId="0"/>
      <p:bldP spid="58" grpId="0"/>
      <p:bldP spid="68" grpId="0"/>
      <p:bldP spid="6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27"/>
          <p:cNvSpPr txBox="1"/>
          <p:nvPr/>
        </p:nvSpPr>
        <p:spPr>
          <a:xfrm>
            <a:off x="-25474" y="189688"/>
            <a:ext cx="8781996" cy="866050"/>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1.1    </a:t>
            </a:r>
            <a:r>
              <a:rPr lang="zh-CN" altLang="en-US" sz="2500" b="1" dirty="0" smtClean="0">
                <a:solidFill>
                  <a:srgbClr val="0053A3"/>
                </a:solidFill>
                <a:latin typeface="微软雅黑" panose="020B0503020204020204" pitchFamily="34" charset="-122"/>
                <a:ea typeface="微软雅黑" panose="020B0503020204020204" pitchFamily="34" charset="-122"/>
              </a:rPr>
              <a:t>研究背景</a:t>
            </a:r>
            <a:r>
              <a:rPr lang="en-US" altLang="zh-CN" sz="2500" b="1" dirty="0" smtClean="0">
                <a:solidFill>
                  <a:srgbClr val="0053A3"/>
                </a:solidFill>
                <a:latin typeface="微软雅黑" panose="020B0503020204020204" pitchFamily="34" charset="-122"/>
                <a:ea typeface="微软雅黑" panose="020B0503020204020204" pitchFamily="34" charset="-122"/>
              </a:rPr>
              <a:t>-Research </a:t>
            </a:r>
            <a:r>
              <a:rPr lang="en-US" altLang="zh-CN" sz="2500" b="1" dirty="0">
                <a:solidFill>
                  <a:srgbClr val="0053A3"/>
                </a:solidFill>
                <a:latin typeface="微软雅黑" panose="020B0503020204020204" pitchFamily="34" charset="-122"/>
                <a:ea typeface="微软雅黑" panose="020B0503020204020204" pitchFamily="34" charset="-122"/>
              </a:rPr>
              <a:t>Background</a:t>
            </a:r>
          </a:p>
          <a:p>
            <a:endParaRPr lang="zh-CN" altLang="en-US" sz="2500" b="1" dirty="0">
              <a:solidFill>
                <a:srgbClr val="0053A3"/>
              </a:solidFill>
              <a:latin typeface="微软雅黑" panose="020B0503020204020204" pitchFamily="34" charset="-122"/>
              <a:ea typeface="微软雅黑" panose="020B0503020204020204" pitchFamily="34" charset="-122"/>
            </a:endParaRPr>
          </a:p>
        </p:txBody>
      </p:sp>
      <p:sp>
        <p:nvSpPr>
          <p:cNvPr id="12" name="文本框 16"/>
          <p:cNvSpPr txBox="1"/>
          <p:nvPr/>
        </p:nvSpPr>
        <p:spPr>
          <a:xfrm>
            <a:off x="1197618" y="1622190"/>
            <a:ext cx="10368464" cy="423621"/>
          </a:xfrm>
          <a:prstGeom prst="rect">
            <a:avLst/>
          </a:prstGeom>
          <a:noFill/>
          <a:ln w="25400">
            <a:solidFill>
              <a:srgbClr val="0070C0"/>
            </a:solidFill>
          </a:ln>
        </p:spPr>
        <p:txBody>
          <a:bodyPr wrap="square" lIns="95674" tIns="47837" rIns="95674" bIns="47837" rtlCol="0">
            <a:spAutoFit/>
          </a:bodyPr>
          <a:lstStyle/>
          <a:p>
            <a:pPr indent="478368">
              <a:lnSpc>
                <a:spcPct val="125000"/>
              </a:lnSpc>
              <a:spcBef>
                <a:spcPts val="628"/>
              </a:spcBef>
              <a:spcAft>
                <a:spcPts val="628"/>
              </a:spcAft>
            </a:pP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截至</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2017</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年</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12</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月份，中国大陆已有</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34</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个城市建成并投入运营城市轨道交通线路</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5021.7 km</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p>
        </p:txBody>
      </p:sp>
      <p:sp>
        <p:nvSpPr>
          <p:cNvPr id="13" name="矩形 12"/>
          <p:cNvSpPr/>
          <p:nvPr/>
        </p:nvSpPr>
        <p:spPr bwMode="auto">
          <a:xfrm>
            <a:off x="719314" y="1268763"/>
            <a:ext cx="4185450"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城市轨道交通</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6" name="文本框 18"/>
          <p:cNvSpPr txBox="1"/>
          <p:nvPr/>
        </p:nvSpPr>
        <p:spPr>
          <a:xfrm>
            <a:off x="2447280" y="2987897"/>
            <a:ext cx="9118801" cy="750634"/>
          </a:xfrm>
          <a:prstGeom prst="rect">
            <a:avLst/>
          </a:prstGeom>
          <a:noFill/>
          <a:ln w="25400">
            <a:solidFill>
              <a:srgbClr val="0070C0"/>
            </a:solidFill>
          </a:ln>
        </p:spPr>
        <p:txBody>
          <a:bodyPr wrap="square" lIns="95674" tIns="47837" rIns="95674" bIns="47837" rtlCol="0">
            <a:spAutoFit/>
          </a:bodyPr>
          <a:lstStyle/>
          <a:p>
            <a:pPr indent="478368">
              <a:lnSpc>
                <a:spcPct val="125000"/>
              </a:lnSpc>
            </a:pP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城市轨道交通车辆在地面、隧道、高架上行驶时产生的</a:t>
            </a:r>
            <a:r>
              <a:rPr lang="zh-CN" altLang="en-US" sz="1700" dirty="0">
                <a:solidFill>
                  <a:srgbClr val="FF0000">
                    <a:alpha val="75000"/>
                  </a:srgbClr>
                </a:solidFill>
                <a:latin typeface="微软雅黑" panose="020B0503020204020204" pitchFamily="34" charset="-122"/>
                <a:ea typeface="微软雅黑" panose="020B0503020204020204" pitchFamily="34" charset="-122"/>
              </a:rPr>
              <a:t>振动和噪声</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对周围环境的影响日益显著。这成为限制城市轨道交通进一步发展的突出问题之一。</a:t>
            </a:r>
          </a:p>
        </p:txBody>
      </p:sp>
      <p:sp>
        <p:nvSpPr>
          <p:cNvPr id="17" name="矩形 16"/>
          <p:cNvSpPr/>
          <p:nvPr/>
        </p:nvSpPr>
        <p:spPr bwMode="auto">
          <a:xfrm>
            <a:off x="1968976" y="2648904"/>
            <a:ext cx="4185450"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存在的问题</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8" name="文本框 18"/>
          <p:cNvSpPr txBox="1"/>
          <p:nvPr/>
        </p:nvSpPr>
        <p:spPr>
          <a:xfrm>
            <a:off x="3934376" y="4746405"/>
            <a:ext cx="7631706" cy="1077646"/>
          </a:xfrm>
          <a:prstGeom prst="rect">
            <a:avLst/>
          </a:prstGeom>
          <a:noFill/>
          <a:ln w="25400">
            <a:solidFill>
              <a:srgbClr val="0070C0"/>
            </a:solidFill>
          </a:ln>
        </p:spPr>
        <p:txBody>
          <a:bodyPr wrap="square" lIns="95674" tIns="47837" rIns="95674" bIns="47837" rtlCol="0">
            <a:spAutoFit/>
          </a:bodyPr>
          <a:lstStyle/>
          <a:p>
            <a:pPr indent="478368">
              <a:lnSpc>
                <a:spcPct val="125000"/>
              </a:lnSpc>
            </a:pP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置式轨道结构、高弹性扣件及弹性支撑块等，但效果都不甚理想。弹性车轮在轮芯和轮箍之间安装橡胶元件，使其在三维方向上的刚度有所降低，能够很好的</a:t>
            </a:r>
            <a:r>
              <a:rPr lang="zh-CN" altLang="en-US" sz="1700" dirty="0">
                <a:solidFill>
                  <a:srgbClr val="FF0000">
                    <a:alpha val="75000"/>
                  </a:srgbClr>
                </a:solidFill>
                <a:latin typeface="微软雅黑" panose="020B0503020204020204" pitchFamily="34" charset="-122"/>
                <a:ea typeface="微软雅黑" panose="020B0503020204020204" pitchFamily="34" charset="-122"/>
              </a:rPr>
              <a:t>降低轮轨噪声与振动</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p>
        </p:txBody>
      </p:sp>
      <p:sp>
        <p:nvSpPr>
          <p:cNvPr id="19" name="矩形 18"/>
          <p:cNvSpPr/>
          <p:nvPr/>
        </p:nvSpPr>
        <p:spPr bwMode="auto">
          <a:xfrm>
            <a:off x="3456073" y="4379509"/>
            <a:ext cx="4185450"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解决方法</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0" name="图片 42" descr="说明: 847db8b329"/>
          <p:cNvPicPr>
            <a:picLocks noChangeAspect="1" noChangeArrowheads="1"/>
          </p:cNvPicPr>
          <p:nvPr/>
        </p:nvPicPr>
        <p:blipFill>
          <a:blip r:embed="rId3">
            <a:extLst>
              <a:ext uri="{28A0092B-C50C-407E-A947-70E740481C1C}">
                <a14:useLocalDpi xmlns:a14="http://schemas.microsoft.com/office/drawing/2010/main" val="0"/>
              </a:ext>
            </a:extLst>
          </a:blip>
          <a:srcRect l="17493" t="568" r="34222" b="-1199"/>
          <a:stretch>
            <a:fillRect/>
          </a:stretch>
        </p:blipFill>
        <p:spPr bwMode="auto">
          <a:xfrm>
            <a:off x="50369" y="3428999"/>
            <a:ext cx="2349226" cy="239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22" presetClass="entr" presetSubtype="8" fill="hold" grpId="0" nodeType="with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22" presetClass="entr" presetSubtype="8" fill="hold" grpId="0" nodeType="withEffect">
                                  <p:stCondLst>
                                    <p:cond delay="5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10" presetClass="entr" presetSubtype="0" fill="hold" nodeType="withEffect">
                                  <p:stCondLst>
                                    <p:cond delay="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2" grpId="0" animBg="1"/>
      <p:bldP spid="13" grpId="0" animBg="1"/>
      <p:bldP spid="16" grpId="0" animBg="1"/>
      <p:bldP spid="17" grpId="0" animBg="1"/>
      <p:bldP spid="18" grpId="0" animBg="1"/>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5083" y="4076704"/>
            <a:ext cx="12060255" cy="288925"/>
          </a:xfrm>
          <a:prstGeom prst="rect">
            <a:avLst/>
          </a:prstGeom>
          <a:solidFill>
            <a:srgbClr val="95CBF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65083" y="2060575"/>
            <a:ext cx="12060255" cy="2089150"/>
          </a:xfrm>
          <a:prstGeom prst="rect">
            <a:avLst/>
          </a:prstGeom>
          <a:solidFill>
            <a:srgbClr val="014E8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TextBox 3"/>
          <p:cNvSpPr txBox="1"/>
          <p:nvPr/>
        </p:nvSpPr>
        <p:spPr>
          <a:xfrm>
            <a:off x="6743194" y="2607549"/>
            <a:ext cx="3167443" cy="941796"/>
          </a:xfrm>
          <a:prstGeom prst="rect">
            <a:avLst/>
          </a:prstGeom>
          <a:noFill/>
        </p:spPr>
        <p:txBody>
          <a:bodyPr wrap="square">
            <a:spAutoFit/>
          </a:bodyPr>
          <a:lstStyle/>
          <a:p>
            <a:pPr algn="ctr" eaLnBrk="1" fontAlgn="auto">
              <a:lnSpc>
                <a:spcPct val="115000"/>
              </a:lnSpc>
              <a:spcBef>
                <a:spcPct val="50000"/>
              </a:spcBef>
              <a:spcAft>
                <a:spcPts val="0"/>
              </a:spcAft>
              <a:defRPr/>
            </a:pPr>
            <a:r>
              <a:rPr lang="zh-CN" altLang="en-US" sz="4800" b="1" kern="10" dirty="0">
                <a:solidFill>
                  <a:schemeClr val="bg1"/>
                </a:solidFill>
                <a:latin typeface="微软雅黑" panose="020B0503020204020204" pitchFamily="34" charset="-122"/>
                <a:ea typeface="微软雅黑" panose="020B0503020204020204" pitchFamily="34" charset="-122"/>
              </a:rPr>
              <a:t>谢  谢</a:t>
            </a:r>
            <a:r>
              <a:rPr lang="zh-CN" altLang="en-US" sz="4800" b="1" kern="10" dirty="0" smtClean="0">
                <a:solidFill>
                  <a:schemeClr val="bg1"/>
                </a:solidFill>
                <a:latin typeface="微软雅黑" panose="020B0503020204020204" pitchFamily="34" charset="-122"/>
                <a:ea typeface="微软雅黑" panose="020B0503020204020204" pitchFamily="34" charset="-122"/>
              </a:rPr>
              <a:t>！</a:t>
            </a:r>
            <a:endParaRPr lang="en-US" altLang="zh-CN" sz="4800" b="1" kern="10"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638" y="188640"/>
            <a:ext cx="3799496" cy="432706"/>
          </a:xfrm>
          <a:prstGeom prst="rect">
            <a:avLst/>
          </a:prstGeom>
        </p:spPr>
      </p:pic>
      <p:pic>
        <p:nvPicPr>
          <p:cNvPr id="9" name="Picture 9" descr="C:\Users\Administrator\Desktop\52947735.jpg"/>
          <p:cNvPicPr>
            <a:picLocks noChangeAspect="1" noChangeArrowheads="1"/>
          </p:cNvPicPr>
          <p:nvPr/>
        </p:nvPicPr>
        <p:blipFill>
          <a:blip r:embed="rId3" cstate="print">
            <a:extLst>
              <a:ext uri="{28A0092B-C50C-407E-A947-70E740481C1C}">
                <a14:useLocalDpi xmlns:a14="http://schemas.microsoft.com/office/drawing/2010/main" val="0"/>
              </a:ext>
            </a:extLst>
          </a:blip>
          <a:srcRect t="23772" b="27216"/>
          <a:stretch>
            <a:fillRect/>
          </a:stretch>
        </p:blipFill>
        <p:spPr bwMode="auto">
          <a:xfrm>
            <a:off x="11115" y="2060576"/>
            <a:ext cx="5580102" cy="2051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874851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317" y="1271172"/>
            <a:ext cx="4319438" cy="2180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16"/>
          <p:cNvSpPr txBox="1"/>
          <p:nvPr/>
        </p:nvSpPr>
        <p:spPr>
          <a:xfrm>
            <a:off x="5519222" y="1622191"/>
            <a:ext cx="6047885" cy="1206230"/>
          </a:xfrm>
          <a:prstGeom prst="rect">
            <a:avLst/>
          </a:prstGeom>
          <a:noFill/>
          <a:ln w="25400">
            <a:solidFill>
              <a:srgbClr val="0070C0"/>
            </a:solidFill>
          </a:ln>
        </p:spPr>
        <p:txBody>
          <a:bodyPr wrap="square" lIns="108713" tIns="54357" rIns="108713" bIns="54357" rtlCol="0">
            <a:spAutoFit/>
          </a:bodyPr>
          <a:lstStyle/>
          <a:p>
            <a:pPr indent="543565">
              <a:lnSpc>
                <a:spcPct val="125000"/>
              </a:lnSpc>
              <a:spcBef>
                <a:spcPts val="713"/>
              </a:spcBef>
              <a:spcAft>
                <a:spcPts val="713"/>
              </a:spcAft>
            </a:pP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1998</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年由慕尼黑</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开往</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汉堡的</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ICE</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列车，</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由于轮箍内表面产生裂纹而破损断裂致使车辆脱轨，造成</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101</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位乘客死亡的</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惨剧。</a:t>
            </a:r>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bwMode="auto">
          <a:xfrm>
            <a:off x="5519217" y="1262191"/>
            <a:ext cx="2471292" cy="360000"/>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lnSpc>
                <a:spcPts val="2140"/>
              </a:lnSpc>
            </a:pPr>
            <a:r>
              <a:rPr lang="zh-CN" altLang="en-US" b="1" dirty="0" smtClean="0">
                <a:solidFill>
                  <a:schemeClr val="bg1"/>
                </a:solidFill>
                <a:latin typeface="微软雅黑" panose="020B0503020204020204" pitchFamily="34" charset="-122"/>
                <a:ea typeface="微软雅黑" panose="020B0503020204020204" pitchFamily="34" charset="-122"/>
              </a:rPr>
              <a:t>事故描述</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 name="文本框 16"/>
          <p:cNvSpPr txBox="1"/>
          <p:nvPr/>
        </p:nvSpPr>
        <p:spPr>
          <a:xfrm>
            <a:off x="5519222" y="3367233"/>
            <a:ext cx="6047885" cy="840745"/>
          </a:xfrm>
          <a:prstGeom prst="rect">
            <a:avLst/>
          </a:prstGeom>
          <a:noFill/>
          <a:ln w="25400">
            <a:solidFill>
              <a:srgbClr val="0070C0"/>
            </a:solidFill>
          </a:ln>
        </p:spPr>
        <p:txBody>
          <a:bodyPr wrap="square" lIns="108713" tIns="54357" rIns="108713" bIns="54357" rtlCol="0">
            <a:spAutoFit/>
          </a:bodyPr>
          <a:lstStyle/>
          <a:p>
            <a:pPr indent="543565">
              <a:lnSpc>
                <a:spcPct val="125000"/>
              </a:lnSpc>
              <a:spcBef>
                <a:spcPts val="713"/>
              </a:spcBef>
              <a:spcAft>
                <a:spcPts val="713"/>
              </a:spcAft>
            </a:pP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事故发生的主要原因是未能对车轮定期进行超声检测及探伤，是完全可以避免</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的。</a:t>
            </a:r>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bwMode="auto">
          <a:xfrm>
            <a:off x="5519217" y="3007233"/>
            <a:ext cx="2471292" cy="360000"/>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lnSpc>
                <a:spcPts val="2140"/>
              </a:lnSpc>
            </a:pPr>
            <a:r>
              <a:rPr lang="zh-CN" altLang="en-US" b="1" dirty="0" smtClean="0">
                <a:solidFill>
                  <a:schemeClr val="bg1"/>
                </a:solidFill>
                <a:latin typeface="微软雅黑" panose="020B0503020204020204" pitchFamily="34" charset="-122"/>
                <a:ea typeface="微软雅黑" panose="020B0503020204020204" pitchFamily="34" charset="-122"/>
              </a:rPr>
              <a:t>事故原因 </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文本框 16"/>
          <p:cNvSpPr txBox="1"/>
          <p:nvPr/>
        </p:nvSpPr>
        <p:spPr>
          <a:xfrm>
            <a:off x="5519222" y="4773485"/>
            <a:ext cx="6047885" cy="1206230"/>
          </a:xfrm>
          <a:prstGeom prst="rect">
            <a:avLst/>
          </a:prstGeom>
          <a:noFill/>
          <a:ln w="25400">
            <a:solidFill>
              <a:srgbClr val="0070C0"/>
            </a:solidFill>
          </a:ln>
        </p:spPr>
        <p:txBody>
          <a:bodyPr wrap="square" lIns="108713" tIns="54357" rIns="108713" bIns="54357" rtlCol="0">
            <a:spAutoFit/>
          </a:bodyPr>
          <a:lstStyle/>
          <a:p>
            <a:pPr indent="543565">
              <a:lnSpc>
                <a:spcPct val="125000"/>
              </a:lnSpc>
              <a:spcBef>
                <a:spcPts val="713"/>
              </a:spcBef>
              <a:spcAft>
                <a:spcPts val="713"/>
              </a:spcAft>
            </a:pP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不能应将</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弹性车轮全盘否定，认为其不适用</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于轨</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车辆</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。应对</a:t>
            </a:r>
            <a:r>
              <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弹性车轮进行更深入的研究，使其成为一种安全有效地轨道交通车辆车轮形式。</a:t>
            </a:r>
          </a:p>
        </p:txBody>
      </p:sp>
      <p:sp>
        <p:nvSpPr>
          <p:cNvPr id="13" name="矩形 12"/>
          <p:cNvSpPr/>
          <p:nvPr/>
        </p:nvSpPr>
        <p:spPr bwMode="auto">
          <a:xfrm>
            <a:off x="5519217" y="4413481"/>
            <a:ext cx="2471292" cy="360000"/>
          </a:xfrm>
          <a:prstGeom prst="rect">
            <a:avLst/>
          </a:prstGeom>
          <a:solidFill>
            <a:srgbClr val="0070C0"/>
          </a:solidFill>
          <a:ln>
            <a:noFill/>
          </a:ln>
        </p:spPr>
        <p:txBody>
          <a:bodyPr vert="horz" wrap="square" lIns="108713" tIns="54357" rIns="108713" bIns="54357" numCol="1" rtlCol="0" anchor="t" anchorCtr="0" compatLnSpc="1">
            <a:prstTxWarp prst="textNoShape">
              <a:avLst/>
            </a:prstTxWarp>
          </a:bodyPr>
          <a:lstStyle/>
          <a:p>
            <a:pPr algn="ctr">
              <a:lnSpc>
                <a:spcPts val="2140"/>
              </a:lnSpc>
            </a:pPr>
            <a:r>
              <a:rPr lang="zh-CN" altLang="en-US" b="1" dirty="0" smtClean="0">
                <a:solidFill>
                  <a:schemeClr val="bg1"/>
                </a:solidFill>
                <a:latin typeface="微软雅黑" panose="020B0503020204020204" pitchFamily="34" charset="-122"/>
                <a:ea typeface="微软雅黑" panose="020B0503020204020204" pitchFamily="34" charset="-122"/>
              </a:rPr>
              <a:t>事故反思 </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25600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005"/>
          <a:stretch/>
        </p:blipFill>
        <p:spPr bwMode="auto">
          <a:xfrm>
            <a:off x="549391" y="3573384"/>
            <a:ext cx="4297365" cy="2032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27"/>
          <p:cNvSpPr txBox="1"/>
          <p:nvPr/>
        </p:nvSpPr>
        <p:spPr>
          <a:xfrm>
            <a:off x="-25474" y="189688"/>
            <a:ext cx="8781996" cy="866050"/>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1.1    </a:t>
            </a:r>
            <a:r>
              <a:rPr lang="zh-CN" altLang="en-US" sz="2500" b="1" dirty="0" smtClean="0">
                <a:solidFill>
                  <a:srgbClr val="0053A3"/>
                </a:solidFill>
                <a:latin typeface="微软雅黑" panose="020B0503020204020204" pitchFamily="34" charset="-122"/>
                <a:ea typeface="微软雅黑" panose="020B0503020204020204" pitchFamily="34" charset="-122"/>
              </a:rPr>
              <a:t>研究背景</a:t>
            </a:r>
            <a:r>
              <a:rPr lang="en-US" altLang="zh-CN" sz="2500" b="1" dirty="0" smtClean="0">
                <a:solidFill>
                  <a:srgbClr val="0053A3"/>
                </a:solidFill>
                <a:latin typeface="微软雅黑" panose="020B0503020204020204" pitchFamily="34" charset="-122"/>
                <a:ea typeface="微软雅黑" panose="020B0503020204020204" pitchFamily="34" charset="-122"/>
              </a:rPr>
              <a:t>-Research </a:t>
            </a:r>
            <a:r>
              <a:rPr lang="en-US" altLang="zh-CN" sz="2500" b="1" dirty="0">
                <a:solidFill>
                  <a:srgbClr val="0053A3"/>
                </a:solidFill>
                <a:latin typeface="微软雅黑" panose="020B0503020204020204" pitchFamily="34" charset="-122"/>
                <a:ea typeface="微软雅黑" panose="020B0503020204020204" pitchFamily="34" charset="-122"/>
              </a:rPr>
              <a:t>Background</a:t>
            </a:r>
          </a:p>
          <a:p>
            <a:endParaRPr lang="zh-CN" altLang="en-US"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2744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9746"/>
                                        </p:tgtEl>
                                        <p:attrNameLst>
                                          <p:attrName>style.visibility</p:attrName>
                                        </p:attrNameLst>
                                      </p:cBhvr>
                                      <p:to>
                                        <p:strVal val="visible"/>
                                      </p:to>
                                    </p:set>
                                    <p:animEffect transition="in" filter="fade">
                                      <p:cBhvr>
                                        <p:cTn id="7" dur="500"/>
                                        <p:tgtEl>
                                          <p:spTgt spid="1597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256002"/>
                                        </p:tgtEl>
                                        <p:attrNameLst>
                                          <p:attrName>style.visibility</p:attrName>
                                        </p:attrNameLst>
                                      </p:cBhvr>
                                      <p:to>
                                        <p:strVal val="visible"/>
                                      </p:to>
                                    </p:set>
                                    <p:animEffect transition="in" filter="fade">
                                      <p:cBhvr>
                                        <p:cTn id="28" dur="500"/>
                                        <p:tgtEl>
                                          <p:spTgt spid="25600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6"/>
          <p:cNvSpPr txBox="1"/>
          <p:nvPr/>
        </p:nvSpPr>
        <p:spPr>
          <a:xfrm>
            <a:off x="3189024" y="1455944"/>
            <a:ext cx="7322103" cy="1404659"/>
          </a:xfrm>
          <a:prstGeom prst="rect">
            <a:avLst/>
          </a:prstGeom>
          <a:noFill/>
          <a:ln w="25400">
            <a:solidFill>
              <a:srgbClr val="0070C0"/>
            </a:solidFill>
          </a:ln>
        </p:spPr>
        <p:txBody>
          <a:bodyPr wrap="square" lIns="95674" tIns="47837" rIns="95674" bIns="47837" rtlCol="0">
            <a:spAutoFit/>
          </a:bodyPr>
          <a:lstStyle/>
          <a:p>
            <a:pPr indent="478368">
              <a:lnSpc>
                <a:spcPct val="125000"/>
              </a:lnSpc>
              <a:spcBef>
                <a:spcPts val="628"/>
              </a:spcBef>
              <a:spcAft>
                <a:spcPts val="628"/>
              </a:spcAft>
            </a:pP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在发生大应变的情况下，应力</a:t>
            </a:r>
            <a:r>
              <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应变关系具有明显的非线性特征，给弹性车轮的性能分析带来了诸多不便，相关的研究成果也比较有限。目前，对于弹性车轮的研究主要集中在轮轨作用力和轮轨噪声两个方面，但这些成果对弹性车轮投入实际应用的指导作用是远远不够的。</a:t>
            </a:r>
          </a:p>
        </p:txBody>
      </p:sp>
      <p:sp>
        <p:nvSpPr>
          <p:cNvPr id="7" name="矩形 6"/>
          <p:cNvSpPr/>
          <p:nvPr/>
        </p:nvSpPr>
        <p:spPr bwMode="auto">
          <a:xfrm>
            <a:off x="3189023" y="1095943"/>
            <a:ext cx="2991965"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研究内容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文本框 16"/>
          <p:cNvSpPr txBox="1"/>
          <p:nvPr/>
        </p:nvSpPr>
        <p:spPr>
          <a:xfrm>
            <a:off x="3198163" y="3951477"/>
            <a:ext cx="7322103" cy="1404659"/>
          </a:xfrm>
          <a:prstGeom prst="rect">
            <a:avLst/>
          </a:prstGeom>
          <a:noFill/>
          <a:ln w="25400">
            <a:solidFill>
              <a:srgbClr val="0070C0"/>
            </a:solidFill>
          </a:ln>
        </p:spPr>
        <p:txBody>
          <a:bodyPr wrap="square" lIns="95674" tIns="47837" rIns="95674" bIns="47837" rtlCol="0">
            <a:spAutoFit/>
          </a:bodyPr>
          <a:lstStyle/>
          <a:p>
            <a:pPr indent="478368">
              <a:lnSpc>
                <a:spcPct val="125000"/>
              </a:lnSpc>
              <a:spcBef>
                <a:spcPts val="628"/>
              </a:spcBef>
              <a:spcAft>
                <a:spcPts val="628"/>
              </a:spcAft>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在减小噪音和振动方面具有相当的优势，因此，应用空间广阔并且前景明朗。在国内大规模生产和运用弹性车轮之前，深入研究弹性车轮动力学特性、等效刚度与转向架悬挂参数的最佳匹配关系、纵向振动机理和轮轨磨耗规律是十分重要的</a:t>
            </a:r>
            <a:endPar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9" name="矩形 8"/>
          <p:cNvSpPr/>
          <p:nvPr/>
        </p:nvSpPr>
        <p:spPr bwMode="auto">
          <a:xfrm>
            <a:off x="3189023" y="3616183"/>
            <a:ext cx="2991965"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研究必要性</a:t>
            </a:r>
            <a:endParaRPr lang="zh-CN" altLang="en-US" b="1" dirty="0">
              <a:solidFill>
                <a:schemeClr val="bg1"/>
              </a:solidFill>
              <a:latin typeface="微软雅黑" panose="020B0503020204020204" pitchFamily="34" charset="-122"/>
              <a:ea typeface="微软雅黑" panose="020B0503020204020204" pitchFamily="34" charset="-122"/>
            </a:endParaRPr>
          </a:p>
        </p:txBody>
      </p:sp>
      <p:pic>
        <p:nvPicPr>
          <p:cNvPr id="1587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9312" y="3717769"/>
            <a:ext cx="1765778" cy="179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8723" name="Picture 3" descr="W12"/>
          <p:cNvPicPr>
            <a:picLocks noChangeAspect="1" noChangeArrowheads="1"/>
          </p:cNvPicPr>
          <p:nvPr/>
        </p:nvPicPr>
        <p:blipFill>
          <a:blip r:embed="rId4" cstate="print">
            <a:extLst>
              <a:ext uri="{28A0092B-C50C-407E-A947-70E740481C1C}">
                <a14:useLocalDpi xmlns:a14="http://schemas.microsoft.com/office/drawing/2010/main" val="0"/>
              </a:ext>
            </a:extLst>
          </a:blip>
          <a:srcRect r="15692"/>
          <a:stretch>
            <a:fillRect/>
          </a:stretch>
        </p:blipFill>
        <p:spPr bwMode="auto">
          <a:xfrm>
            <a:off x="351089" y="1263246"/>
            <a:ext cx="2158719"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27"/>
          <p:cNvSpPr txBox="1"/>
          <p:nvPr/>
        </p:nvSpPr>
        <p:spPr>
          <a:xfrm>
            <a:off x="-25474" y="189688"/>
            <a:ext cx="8781996" cy="866050"/>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1.1    </a:t>
            </a:r>
            <a:r>
              <a:rPr lang="zh-CN" altLang="en-US" sz="2500" b="1" dirty="0" smtClean="0">
                <a:solidFill>
                  <a:srgbClr val="0053A3"/>
                </a:solidFill>
                <a:latin typeface="微软雅黑" panose="020B0503020204020204" pitchFamily="34" charset="-122"/>
                <a:ea typeface="微软雅黑" panose="020B0503020204020204" pitchFamily="34" charset="-122"/>
              </a:rPr>
              <a:t>研究背景</a:t>
            </a:r>
            <a:r>
              <a:rPr lang="en-US" altLang="zh-CN" sz="2500" b="1" dirty="0" smtClean="0">
                <a:solidFill>
                  <a:srgbClr val="0053A3"/>
                </a:solidFill>
                <a:latin typeface="微软雅黑" panose="020B0503020204020204" pitchFamily="34" charset="-122"/>
                <a:ea typeface="微软雅黑" panose="020B0503020204020204" pitchFamily="34" charset="-122"/>
              </a:rPr>
              <a:t>-Research </a:t>
            </a:r>
            <a:r>
              <a:rPr lang="en-US" altLang="zh-CN" sz="2500" b="1" dirty="0">
                <a:solidFill>
                  <a:srgbClr val="0053A3"/>
                </a:solidFill>
                <a:latin typeface="微软雅黑" panose="020B0503020204020204" pitchFamily="34" charset="-122"/>
                <a:ea typeface="微软雅黑" panose="020B0503020204020204" pitchFamily="34" charset="-122"/>
              </a:rPr>
              <a:t>Background</a:t>
            </a:r>
          </a:p>
          <a:p>
            <a:endParaRPr lang="zh-CN" altLang="en-US"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2511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10" presetClass="entr" presetSubtype="0" fill="hold" nodeType="withEffect">
                                  <p:stCondLst>
                                    <p:cond delay="0"/>
                                  </p:stCondLst>
                                  <p:childTnLst>
                                    <p:set>
                                      <p:cBhvr>
                                        <p:cTn id="21" dur="1" fill="hold">
                                          <p:stCondLst>
                                            <p:cond delay="0"/>
                                          </p:stCondLst>
                                        </p:cTn>
                                        <p:tgtEl>
                                          <p:spTgt spid="158722"/>
                                        </p:tgtEl>
                                        <p:attrNameLst>
                                          <p:attrName>style.visibility</p:attrName>
                                        </p:attrNameLst>
                                      </p:cBhvr>
                                      <p:to>
                                        <p:strVal val="visible"/>
                                      </p:to>
                                    </p:set>
                                    <p:animEffect transition="in" filter="fade">
                                      <p:cBhvr>
                                        <p:cTn id="22" dur="500"/>
                                        <p:tgtEl>
                                          <p:spTgt spid="158722"/>
                                        </p:tgtEl>
                                      </p:cBhvr>
                                    </p:animEffect>
                                  </p:childTnLst>
                                </p:cTn>
                              </p:par>
                              <p:par>
                                <p:cTn id="23" presetID="10" presetClass="entr" presetSubtype="0" fill="hold" nodeType="withEffect">
                                  <p:stCondLst>
                                    <p:cond delay="0"/>
                                  </p:stCondLst>
                                  <p:childTnLst>
                                    <p:set>
                                      <p:cBhvr>
                                        <p:cTn id="24" dur="1" fill="hold">
                                          <p:stCondLst>
                                            <p:cond delay="0"/>
                                          </p:stCondLst>
                                        </p:cTn>
                                        <p:tgtEl>
                                          <p:spTgt spid="158723"/>
                                        </p:tgtEl>
                                        <p:attrNameLst>
                                          <p:attrName>style.visibility</p:attrName>
                                        </p:attrNameLst>
                                      </p:cBhvr>
                                      <p:to>
                                        <p:strVal val="visible"/>
                                      </p:to>
                                    </p:set>
                                    <p:animEffect transition="in" filter="fade">
                                      <p:cBhvr>
                                        <p:cTn id="25" dur="500"/>
                                        <p:tgtEl>
                                          <p:spTgt spid="158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691085124"/>
              </p:ext>
            </p:extLst>
          </p:nvPr>
        </p:nvGraphicFramePr>
        <p:xfrm>
          <a:off x="968974" y="1340768"/>
          <a:ext cx="2303956" cy="2713728"/>
        </p:xfrm>
        <a:graphic>
          <a:graphicData uri="http://schemas.openxmlformats.org/presentationml/2006/ole">
            <mc:AlternateContent xmlns:mc="http://schemas.openxmlformats.org/markup-compatibility/2006">
              <mc:Choice xmlns:v="urn:schemas-microsoft-com:vml" Requires="v">
                <p:oleObj spid="_x0000_s158901" name="Visio" r:id="rId4" imgW="2135995" imgH="2567592" progId="Visio.Drawing.11">
                  <p:embed/>
                </p:oleObj>
              </mc:Choice>
              <mc:Fallback>
                <p:oleObj name="Visio" r:id="rId4" imgW="2135995" imgH="2567592" progId="Visio.Drawing.11">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l="7817"/>
                      <a:stretch>
                        <a:fillRect/>
                      </a:stretch>
                    </p:blipFill>
                    <p:spPr bwMode="auto">
                      <a:xfrm>
                        <a:off x="968974" y="1340768"/>
                        <a:ext cx="2303956" cy="2713728"/>
                      </a:xfrm>
                      <a:prstGeom prst="rect">
                        <a:avLst/>
                      </a:prstGeom>
                      <a:noFill/>
                    </p:spPr>
                  </p:pic>
                </p:oleObj>
              </mc:Fallback>
            </mc:AlternateContent>
          </a:graphicData>
        </a:graphic>
      </p:graphicFrame>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323183457"/>
              </p:ext>
            </p:extLst>
          </p:nvPr>
        </p:nvGraphicFramePr>
        <p:xfrm>
          <a:off x="4904898" y="1340771"/>
          <a:ext cx="2879946" cy="2692351"/>
        </p:xfrm>
        <a:graphic>
          <a:graphicData uri="http://schemas.openxmlformats.org/presentationml/2006/ole">
            <mc:AlternateContent xmlns:mc="http://schemas.openxmlformats.org/markup-compatibility/2006">
              <mc:Choice xmlns:v="urn:schemas-microsoft-com:vml" Requires="v">
                <p:oleObj spid="_x0000_s158902" name="Visio" r:id="rId6" imgW="2514181" imgH="2621592" progId="Visio.Drawing.11">
                  <p:embed/>
                </p:oleObj>
              </mc:Choice>
              <mc:Fallback>
                <p:oleObj name="Visio" r:id="rId6" imgW="2514181" imgH="2621592" progId="Visio.Drawing.11">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04898" y="1340771"/>
                        <a:ext cx="2879946" cy="2692351"/>
                      </a:xfrm>
                      <a:prstGeom prst="rect">
                        <a:avLst/>
                      </a:prstGeom>
                      <a:noFill/>
                    </p:spPr>
                  </p:pic>
                </p:oleObj>
              </mc:Fallback>
            </mc:AlternateContent>
          </a:graphicData>
        </a:graphic>
      </p:graphicFrame>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388871285"/>
              </p:ext>
            </p:extLst>
          </p:nvPr>
        </p:nvGraphicFramePr>
        <p:xfrm>
          <a:off x="8552827" y="1340770"/>
          <a:ext cx="2342291" cy="2592288"/>
        </p:xfrm>
        <a:graphic>
          <a:graphicData uri="http://schemas.openxmlformats.org/presentationml/2006/ole">
            <mc:AlternateContent xmlns:mc="http://schemas.openxmlformats.org/markup-compatibility/2006">
              <mc:Choice xmlns:v="urn:schemas-microsoft-com:vml" Requires="v">
                <p:oleObj spid="_x0000_s158903" name="Visio" r:id="rId8" imgW="2237349" imgH="2512080" progId="Visio.Drawing.11">
                  <p:embed/>
                </p:oleObj>
              </mc:Choice>
              <mc:Fallback>
                <p:oleObj name="Visio" r:id="rId8" imgW="2237349" imgH="2512080" progId="Visio.Drawing.11">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r="8368"/>
                      <a:stretch>
                        <a:fillRect/>
                      </a:stretch>
                    </p:blipFill>
                    <p:spPr bwMode="auto">
                      <a:xfrm>
                        <a:off x="8552827" y="1340770"/>
                        <a:ext cx="2342291" cy="2592288"/>
                      </a:xfrm>
                      <a:prstGeom prst="rect">
                        <a:avLst/>
                      </a:prstGeom>
                      <a:noFill/>
                    </p:spPr>
                  </p:pic>
                </p:oleObj>
              </mc:Fallback>
            </mc:AlternateContent>
          </a:graphicData>
        </a:graphic>
      </p:graphicFrame>
      <p:sp>
        <p:nvSpPr>
          <p:cNvPr id="15" name="矩形 14"/>
          <p:cNvSpPr/>
          <p:nvPr/>
        </p:nvSpPr>
        <p:spPr>
          <a:xfrm>
            <a:off x="1461861" y="4313725"/>
            <a:ext cx="10728552" cy="973772"/>
          </a:xfrm>
          <a:prstGeom prst="rect">
            <a:avLst/>
          </a:prstGeom>
        </p:spPr>
        <p:txBody>
          <a:bodyPr wrap="square" lIns="95674" tIns="47837" rIns="95674" bIns="47837">
            <a:spAutoFit/>
          </a:bodyPr>
          <a:lstStyle/>
          <a:p>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压缩</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型</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剪切</a:t>
            </a: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型</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zh-CN"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压剪复合型</a:t>
            </a:r>
            <a:endPar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endParaRPr>
          </a:p>
          <a:p>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Compressed type                    Shear type                         </a:t>
            </a:r>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 </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Compressed </a:t>
            </a:r>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-Shear </a:t>
            </a: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type</a:t>
            </a:r>
          </a:p>
          <a:p>
            <a:r>
              <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 </a:t>
            </a:r>
            <a:endPar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16"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1.2     </a:t>
            </a:r>
            <a:r>
              <a:rPr lang="zh-CN" altLang="en-US" sz="2500" b="1" dirty="0">
                <a:solidFill>
                  <a:srgbClr val="0053A3"/>
                </a:solidFill>
                <a:latin typeface="微软雅黑" panose="020B0503020204020204" pitchFamily="34" charset="-122"/>
                <a:ea typeface="微软雅黑" panose="020B0503020204020204" pitchFamily="34" charset="-122"/>
              </a:rPr>
              <a:t>弹性车轮结构形式</a:t>
            </a:r>
            <a:r>
              <a:rPr lang="en-US" altLang="zh-CN" sz="2500" b="1" dirty="0" smtClean="0">
                <a:solidFill>
                  <a:srgbClr val="0053A3"/>
                </a:solidFill>
                <a:latin typeface="微软雅黑" panose="020B0503020204020204" pitchFamily="34" charset="-122"/>
                <a:ea typeface="微软雅黑" panose="020B0503020204020204" pitchFamily="34" charset="-122"/>
              </a:rPr>
              <a:t>-Structure of resilient wheel</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636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2" name="对象 1"/>
          <p:cNvGraphicFramePr>
            <a:graphicFrameLocks noChangeAspect="1"/>
          </p:cNvGraphicFramePr>
          <p:nvPr>
            <p:extLst>
              <p:ext uri="{D42A27DB-BD31-4B8C-83A1-F6EECF244321}">
                <p14:modId xmlns:p14="http://schemas.microsoft.com/office/powerpoint/2010/main" val="435070628"/>
              </p:ext>
            </p:extLst>
          </p:nvPr>
        </p:nvGraphicFramePr>
        <p:xfrm>
          <a:off x="527318" y="3342596"/>
          <a:ext cx="5471894" cy="2121754"/>
        </p:xfrm>
        <a:graphic>
          <a:graphicData uri="http://schemas.openxmlformats.org/presentationml/2006/ole">
            <mc:AlternateContent xmlns:mc="http://schemas.openxmlformats.org/markup-compatibility/2006">
              <mc:Choice xmlns:v="urn:schemas-microsoft-com:vml" Requires="v">
                <p:oleObj spid="_x0000_s168121" name="Visio" r:id="rId4" imgW="6586922" imgH="2767392" progId="Visio.Drawing.11">
                  <p:embed/>
                </p:oleObj>
              </mc:Choice>
              <mc:Fallback>
                <p:oleObj name="Visio" r:id="rId4" imgW="6586922" imgH="2767392" progId="Visio.Drawing.11">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r="13065" b="11156"/>
                      <a:stretch>
                        <a:fillRect/>
                      </a:stretch>
                    </p:blipFill>
                    <p:spPr bwMode="auto">
                      <a:xfrm>
                        <a:off x="527318" y="3342596"/>
                        <a:ext cx="5471894" cy="2121754"/>
                      </a:xfrm>
                      <a:prstGeom prst="rect">
                        <a:avLst/>
                      </a:prstGeom>
                      <a:noFill/>
                    </p:spPr>
                  </p:pic>
                </p:oleObj>
              </mc:Fallback>
            </mc:AlternateContent>
          </a:graphicData>
        </a:graphic>
      </p:graphicFrame>
      <p:sp>
        <p:nvSpPr>
          <p:cNvPr id="4" name="Rectangle 3"/>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2" y="225578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ctr">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7" name="矩形 6"/>
          <p:cNvSpPr/>
          <p:nvPr/>
        </p:nvSpPr>
        <p:spPr>
          <a:xfrm>
            <a:off x="192000" y="5502830"/>
            <a:ext cx="6095204" cy="681384"/>
          </a:xfrm>
          <a:prstGeom prst="rect">
            <a:avLst/>
          </a:prstGeom>
        </p:spPr>
        <p:txBody>
          <a:bodyPr wrap="square" lIns="95674" tIns="47837" rIns="95674" bIns="47837">
            <a:spAutoFit/>
          </a:bodyPr>
          <a:lstStyle/>
          <a:p>
            <a:pPr algn="ctr"/>
            <a:r>
              <a:rPr lang="zh-CN"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压剪复合型弹性车轮</a:t>
            </a:r>
            <a:r>
              <a:rPr lang="zh-CN"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结构</a:t>
            </a:r>
            <a:endParaRPr lang="en-US" altLang="zh-CN" dirty="0" smtClean="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algn="ctr"/>
            <a:r>
              <a:rPr lang="en-US" altLang="zh-CN" dirty="0">
                <a:solidFill>
                  <a:schemeClr val="tx1">
                    <a:lumMod val="95000"/>
                    <a:lumOff val="5000"/>
                    <a:alpha val="75000"/>
                  </a:schemeClr>
                </a:solidFill>
                <a:latin typeface="微软雅黑" panose="020B0503020204020204" pitchFamily="34" charset="-122"/>
                <a:ea typeface="微软雅黑" panose="020B0503020204020204" pitchFamily="34" charset="-122"/>
              </a:rPr>
              <a:t>Structure of resilient wheel</a:t>
            </a:r>
            <a:endParaRPr lang="zh-CN" altLang="en-US"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8" name="Rectangle 6"/>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458027132"/>
              </p:ext>
            </p:extLst>
          </p:nvPr>
        </p:nvGraphicFramePr>
        <p:xfrm>
          <a:off x="7407824" y="3598895"/>
          <a:ext cx="3119561" cy="2158366"/>
        </p:xfrm>
        <a:graphic>
          <a:graphicData uri="http://schemas.openxmlformats.org/presentationml/2006/ole">
            <mc:AlternateContent xmlns:mc="http://schemas.openxmlformats.org/markup-compatibility/2006">
              <mc:Choice xmlns:v="urn:schemas-microsoft-com:vml" Requires="v">
                <p:oleObj spid="_x0000_s168122" name="Visio" r:id="rId6" imgW="2174246" imgH="1848312" progId="Visio.Drawing.11">
                  <p:embed/>
                </p:oleObj>
              </mc:Choice>
              <mc:Fallback>
                <p:oleObj name="Visio" r:id="rId6" imgW="2174246" imgH="1848312" progId="Visio.Drawing.11">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l="-1401" t="4745" b="3165"/>
                      <a:stretch>
                        <a:fillRect/>
                      </a:stretch>
                    </p:blipFill>
                    <p:spPr bwMode="auto">
                      <a:xfrm>
                        <a:off x="7407824" y="3598895"/>
                        <a:ext cx="3119561" cy="21583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0"/>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2675198244"/>
              </p:ext>
            </p:extLst>
          </p:nvPr>
        </p:nvGraphicFramePr>
        <p:xfrm>
          <a:off x="7434243" y="909047"/>
          <a:ext cx="2946018" cy="2158366"/>
        </p:xfrm>
        <a:graphic>
          <a:graphicData uri="http://schemas.openxmlformats.org/presentationml/2006/ole">
            <mc:AlternateContent xmlns:mc="http://schemas.openxmlformats.org/markup-compatibility/2006">
              <mc:Choice xmlns:v="urn:schemas-microsoft-com:vml" Requires="v">
                <p:oleObj spid="_x0000_s168123" name="Visio" r:id="rId8" imgW="2165170" imgH="1840752" progId="Visio.Drawing.11">
                  <p:embed/>
                </p:oleObj>
              </mc:Choice>
              <mc:Fallback>
                <p:oleObj name="Visio" r:id="rId8" imgW="2165170" imgH="1840752" progId="Visio.Drawing.11">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t="1587" b="2208"/>
                      <a:stretch>
                        <a:fillRect/>
                      </a:stretch>
                    </p:blipFill>
                    <p:spPr bwMode="auto">
                      <a:xfrm>
                        <a:off x="7434243" y="909047"/>
                        <a:ext cx="2946018" cy="21583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矩形 18"/>
          <p:cNvSpPr/>
          <p:nvPr/>
        </p:nvSpPr>
        <p:spPr>
          <a:xfrm>
            <a:off x="9583654" y="5314063"/>
            <a:ext cx="2086042" cy="635217"/>
          </a:xfrm>
          <a:prstGeom prst="rect">
            <a:avLst/>
          </a:prstGeom>
        </p:spPr>
        <p:txBody>
          <a:bodyPr wrap="none" lIns="95674" tIns="47837" rIns="95674" bIns="47837">
            <a:spAutoFit/>
          </a:bodyPr>
          <a:lstStyle/>
          <a:p>
            <a:pPr algn="ct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圈式</a:t>
            </a:r>
            <a:r>
              <a:rPr lang="zh-CN" altLang="zh-CN" sz="1700"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弹性车轮</a:t>
            </a:r>
            <a:endParaRPr lang="en-US" altLang="zh-CN" sz="1700" dirty="0" smtClean="0">
              <a:solidFill>
                <a:schemeClr val="tx1">
                  <a:lumMod val="95000"/>
                  <a:lumOff val="5000"/>
                  <a:alpha val="75000"/>
                </a:schemeClr>
              </a:solidFill>
              <a:latin typeface="微软雅黑" panose="020B0503020204020204" pitchFamily="34" charset="-122"/>
              <a:ea typeface="微软雅黑" panose="020B0503020204020204" pitchFamily="34" charset="-122"/>
            </a:endParaRPr>
          </a:p>
          <a:p>
            <a:r>
              <a:rPr lang="en-US" altLang="zh-CN" sz="1800" dirty="0"/>
              <a:t>Loop </a:t>
            </a:r>
            <a:r>
              <a:rPr lang="en-US" altLang="zh-CN" sz="1800" dirty="0" smtClean="0"/>
              <a:t>resilient </a:t>
            </a:r>
            <a:r>
              <a:rPr lang="en-US" altLang="zh-CN" sz="1800" dirty="0"/>
              <a:t>wheel</a:t>
            </a:r>
            <a:endParaRPr lang="zh-CN" altLang="en-US" sz="1700" dirty="0"/>
          </a:p>
        </p:txBody>
      </p:sp>
      <p:sp>
        <p:nvSpPr>
          <p:cNvPr id="22" name="矩形 21"/>
          <p:cNvSpPr/>
          <p:nvPr/>
        </p:nvSpPr>
        <p:spPr>
          <a:xfrm>
            <a:off x="9583654" y="2574739"/>
            <a:ext cx="2065396" cy="619828"/>
          </a:xfrm>
          <a:prstGeom prst="rect">
            <a:avLst/>
          </a:prstGeom>
        </p:spPr>
        <p:txBody>
          <a:bodyPr wrap="none" lIns="95674" tIns="47837" rIns="95674" bIns="47837">
            <a:spAutoFit/>
          </a:bodyPr>
          <a:lstStyle/>
          <a:p>
            <a:pPr algn="ct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块</a:t>
            </a: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式</a:t>
            </a:r>
            <a:r>
              <a:rPr lang="zh-CN" altLang="zh-CN" sz="1700" dirty="0" smtClean="0">
                <a:solidFill>
                  <a:schemeClr val="tx1">
                    <a:lumMod val="95000"/>
                    <a:lumOff val="5000"/>
                    <a:alpha val="75000"/>
                  </a:schemeClr>
                </a:solidFill>
                <a:latin typeface="微软雅黑" panose="020B0503020204020204" pitchFamily="34" charset="-122"/>
                <a:ea typeface="微软雅黑" panose="020B0503020204020204" pitchFamily="34" charset="-122"/>
              </a:rPr>
              <a:t>弹性车轮</a:t>
            </a:r>
            <a:endParaRPr lang="en-US" altLang="zh-CN" sz="1700" dirty="0" smtClean="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algn="ctr"/>
            <a:r>
              <a:rPr lang="en-US" altLang="zh-CN" sz="1700" dirty="0"/>
              <a:t>Block </a:t>
            </a:r>
            <a:r>
              <a:rPr lang="en-US" altLang="zh-CN" sz="1700" dirty="0" smtClean="0"/>
              <a:t>resilient  </a:t>
            </a:r>
            <a:r>
              <a:rPr lang="en-US" altLang="zh-CN" sz="1700" dirty="0"/>
              <a:t>wheel</a:t>
            </a:r>
            <a:endParaRPr lang="zh-CN" altLang="en-US" sz="1700" dirty="0"/>
          </a:p>
        </p:txBody>
      </p:sp>
      <p:sp>
        <p:nvSpPr>
          <p:cNvPr id="20" name="文本框 27"/>
          <p:cNvSpPr txBox="1"/>
          <p:nvPr/>
        </p:nvSpPr>
        <p:spPr>
          <a:xfrm>
            <a:off x="-25474" y="189688"/>
            <a:ext cx="8781996"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1.2     </a:t>
            </a:r>
            <a:r>
              <a:rPr lang="zh-CN" altLang="en-US" sz="2500" b="1" dirty="0">
                <a:solidFill>
                  <a:srgbClr val="0053A3"/>
                </a:solidFill>
                <a:latin typeface="微软雅黑" panose="020B0503020204020204" pitchFamily="34" charset="-122"/>
                <a:ea typeface="微软雅黑" panose="020B0503020204020204" pitchFamily="34" charset="-122"/>
              </a:rPr>
              <a:t>弹性车轮结构形式</a:t>
            </a:r>
            <a:r>
              <a:rPr lang="en-US" altLang="zh-CN" sz="2500" b="1" dirty="0" smtClean="0">
                <a:solidFill>
                  <a:srgbClr val="0053A3"/>
                </a:solidFill>
                <a:latin typeface="微软雅黑" panose="020B0503020204020204" pitchFamily="34" charset="-122"/>
                <a:ea typeface="微软雅黑" panose="020B0503020204020204" pitchFamily="34" charset="-122"/>
              </a:rPr>
              <a:t>-Structure of resilient wheel</a:t>
            </a:r>
            <a:endParaRPr lang="en-US" altLang="zh-CN" sz="2500" b="1" dirty="0">
              <a:solidFill>
                <a:srgbClr val="0053A3"/>
              </a:solidFill>
              <a:latin typeface="微软雅黑" panose="020B0503020204020204" pitchFamily="34" charset="-122"/>
              <a:ea typeface="微软雅黑" panose="020B0503020204020204" pitchFamily="34" charset="-122"/>
            </a:endParaRPr>
          </a:p>
        </p:txBody>
      </p:sp>
      <p:sp>
        <p:nvSpPr>
          <p:cNvPr id="3" name="Rectangle 168"/>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002906757"/>
              </p:ext>
            </p:extLst>
          </p:nvPr>
        </p:nvGraphicFramePr>
        <p:xfrm>
          <a:off x="2079524" y="804206"/>
          <a:ext cx="2286000" cy="2324100"/>
        </p:xfrm>
        <a:graphic>
          <a:graphicData uri="http://schemas.openxmlformats.org/presentationml/2006/ole">
            <mc:AlternateContent xmlns:mc="http://schemas.openxmlformats.org/markup-compatibility/2006">
              <mc:Choice xmlns:v="urn:schemas-microsoft-com:vml" Requires="v">
                <p:oleObj spid="_x0000_s168124" r:id="rId10" imgW="2790911" imgH="2894762" progId="Visio.Drawing.11">
                  <p:embed/>
                </p:oleObj>
              </mc:Choice>
              <mc:Fallback>
                <p:oleObj r:id="rId10" imgW="2790911" imgH="2894762" progId="Visio.Drawing.11">
                  <p:embed/>
                  <p:pic>
                    <p:nvPicPr>
                      <p:cNvPr id="0" name="Object 167"/>
                      <p:cNvPicPr>
                        <a:picLocks noChangeAspect="1" noChangeArrowheads="1"/>
                      </p:cNvPicPr>
                      <p:nvPr/>
                    </p:nvPicPr>
                    <p:blipFill>
                      <a:blip r:embed="rId11">
                        <a:extLst>
                          <a:ext uri="{28A0092B-C50C-407E-A947-70E740481C1C}">
                            <a14:useLocalDpi xmlns:a14="http://schemas.microsoft.com/office/drawing/2010/main" val="0"/>
                          </a:ext>
                        </a:extLst>
                      </a:blip>
                      <a:srcRect l="2795" t="4605" r="1817" b="1755"/>
                      <a:stretch>
                        <a:fillRect/>
                      </a:stretch>
                    </p:blipFill>
                    <p:spPr bwMode="auto">
                      <a:xfrm>
                        <a:off x="2079524" y="804206"/>
                        <a:ext cx="2286000" cy="2324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1470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9" grpId="0"/>
      <p:bldP spid="22"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1" name="Rectangle 7"/>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3" name="Rectangle 9"/>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4" name="Rectangle 3"/>
          <p:cNvSpPr>
            <a:spLocks noChangeArrowheads="1"/>
          </p:cNvSpPr>
          <p:nvPr/>
        </p:nvSpPr>
        <p:spPr bwMode="auto">
          <a:xfrm>
            <a:off x="4" y="79823"/>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2" y="2255787"/>
            <a:ext cx="401607" cy="29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pPr fontAlgn="ctr">
              <a:spcBef>
                <a:spcPct val="0"/>
              </a:spcBef>
              <a:spcAft>
                <a:spcPct val="0"/>
              </a:spcAft>
            </a:pPr>
            <a:r>
              <a:rPr lang="en-US" altLang="zh-CN" sz="13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cs typeface="宋体" pitchFamily="2" charset="-122"/>
            </a:endParaRPr>
          </a:p>
        </p:txBody>
      </p:sp>
      <p:sp>
        <p:nvSpPr>
          <p:cNvPr id="8" name="Rectangle 6"/>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17" name="Rectangle 10"/>
          <p:cNvSpPr>
            <a:spLocks noChangeArrowheads="1"/>
          </p:cNvSpPr>
          <p:nvPr/>
        </p:nvSpPr>
        <p:spPr bwMode="auto">
          <a:xfrm>
            <a:off x="4" y="-194498"/>
            <a:ext cx="193281" cy="388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5674" tIns="47837" rIns="95674" bIns="47837" numCol="1" anchor="ctr" anchorCtr="0" compatLnSpc="1">
            <a:prstTxWarp prst="textNoShape">
              <a:avLst/>
            </a:prstTxWarp>
            <a:spAutoFit/>
          </a:bodyPr>
          <a:lstStyle/>
          <a:p>
            <a:endParaRPr lang="zh-CN" altLang="en-US"/>
          </a:p>
        </p:txBody>
      </p:sp>
      <p:sp>
        <p:nvSpPr>
          <p:cNvPr id="20" name="文本框 16"/>
          <p:cNvSpPr txBox="1"/>
          <p:nvPr/>
        </p:nvSpPr>
        <p:spPr>
          <a:xfrm>
            <a:off x="719310" y="1455941"/>
            <a:ext cx="10559800" cy="1712435"/>
          </a:xfrm>
          <a:prstGeom prst="rect">
            <a:avLst/>
          </a:prstGeom>
          <a:noFill/>
          <a:ln w="25400">
            <a:solidFill>
              <a:srgbClr val="0070C0"/>
            </a:solidFill>
          </a:ln>
        </p:spPr>
        <p:txBody>
          <a:bodyPr wrap="square" lIns="95674" tIns="47837" rIns="95674" bIns="47837" rtlCol="0">
            <a:spAutoFit/>
          </a:bodyPr>
          <a:lstStyle/>
          <a:p>
            <a:pPr marL="298980" indent="-298980">
              <a:lnSpc>
                <a:spcPts val="2093"/>
              </a:lnSpc>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能够降低轮轨噪声，显著减小车辆通过曲线时的噪声；</a:t>
            </a:r>
          </a:p>
          <a:p>
            <a:pPr marL="298980" indent="-298980">
              <a:lnSpc>
                <a:spcPts val="2093"/>
              </a:lnSpc>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弹性车轮的橡胶弹性元件可以吸收隔离高频振动，缓和轮轨不平顺造成的冲击，减少轮轨间的动态作用力；</a:t>
            </a:r>
          </a:p>
          <a:p>
            <a:pPr marL="298980" indent="-298980">
              <a:lnSpc>
                <a:spcPts val="2093"/>
              </a:lnSpc>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在横向力的作用下，轮箍与轮芯之间的橡胶元件会产生弹性变形，使车辆通过曲线和道岔时轮轨作用力降低，改善轮轨间的相互作用；</a:t>
            </a:r>
          </a:p>
          <a:p>
            <a:pPr marL="298980" indent="-298980">
              <a:lnSpc>
                <a:spcPts val="2093"/>
              </a:lnSpc>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轮对作用力降低同时可以减少转向架以及传动装置的动应力，提高线路和车辆使用寿命以及车辆运行的平稳性与舒适性。</a:t>
            </a:r>
            <a:endPar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21" name="矩形 20"/>
          <p:cNvSpPr/>
          <p:nvPr/>
        </p:nvSpPr>
        <p:spPr bwMode="auto">
          <a:xfrm>
            <a:off x="719310" y="1095943"/>
            <a:ext cx="1247977"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优点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文本框 16"/>
          <p:cNvSpPr txBox="1"/>
          <p:nvPr/>
        </p:nvSpPr>
        <p:spPr>
          <a:xfrm>
            <a:off x="719310" y="4346761"/>
            <a:ext cx="10559800" cy="1143049"/>
          </a:xfrm>
          <a:prstGeom prst="rect">
            <a:avLst/>
          </a:prstGeom>
          <a:noFill/>
          <a:ln w="25400">
            <a:solidFill>
              <a:srgbClr val="0070C0"/>
            </a:solidFill>
          </a:ln>
        </p:spPr>
        <p:txBody>
          <a:bodyPr wrap="square" lIns="95674" tIns="47837" rIns="95674" bIns="47837" rtlCol="0">
            <a:spAutoFit/>
          </a:bodyPr>
          <a:lstStyle/>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弹性车轮与刚性车轮相比，结构复杂，制造成本升高</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endPar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使用了橡胶元件车轮不再是一个整体，车轮整体强度将会降低所以对寿命与可靠性设计提出了更高的要求</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endPar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车辆长时间停留后由于橡胶的蠕变引起轮芯相对于轮箍下沉</a:t>
            </a:r>
            <a:r>
              <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rPr>
              <a:t>；</a:t>
            </a:r>
            <a:endParaRPr lang="en-US"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a:p>
            <a:pPr marL="298980" indent="-298980">
              <a:buFont typeface="Wingdings" pitchFamily="2" charset="2"/>
              <a:buChar char="Ø"/>
            </a:pPr>
            <a:r>
              <a:rPr lang="zh-CN" altLang="zh-CN" sz="1700" dirty="0">
                <a:solidFill>
                  <a:schemeClr val="tx1">
                    <a:lumMod val="95000"/>
                    <a:lumOff val="5000"/>
                    <a:alpha val="75000"/>
                  </a:schemeClr>
                </a:solidFill>
                <a:latin typeface="微软雅黑" panose="020B0503020204020204" pitchFamily="34" charset="-122"/>
                <a:ea typeface="微软雅黑" panose="020B0503020204020204" pitchFamily="34" charset="-122"/>
              </a:rPr>
              <a:t>弹性车轮受橡胶元件刚度等条件的限制对轴重要求比较高。</a:t>
            </a:r>
            <a:endParaRPr lang="zh-CN" altLang="en-US" sz="1700" dirty="0">
              <a:solidFill>
                <a:schemeClr val="tx1">
                  <a:lumMod val="95000"/>
                  <a:lumOff val="5000"/>
                  <a:alpha val="75000"/>
                </a:schemeClr>
              </a:solidFill>
              <a:latin typeface="微软雅黑" panose="020B0503020204020204" pitchFamily="34" charset="-122"/>
              <a:ea typeface="微软雅黑" panose="020B0503020204020204" pitchFamily="34" charset="-122"/>
            </a:endParaRPr>
          </a:p>
        </p:txBody>
      </p:sp>
      <p:sp>
        <p:nvSpPr>
          <p:cNvPr id="24" name="矩形 23"/>
          <p:cNvSpPr/>
          <p:nvPr/>
        </p:nvSpPr>
        <p:spPr bwMode="auto">
          <a:xfrm>
            <a:off x="719313" y="3986753"/>
            <a:ext cx="1247977" cy="360000"/>
          </a:xfrm>
          <a:prstGeom prst="rect">
            <a:avLst/>
          </a:prstGeom>
          <a:solidFill>
            <a:srgbClr val="0070C0"/>
          </a:solidFill>
          <a:ln>
            <a:noFill/>
          </a:ln>
        </p:spPr>
        <p:txBody>
          <a:bodyPr vert="horz" wrap="square" lIns="95674" tIns="47837" rIns="95674" bIns="47837" numCol="1" rtlCol="0" anchor="t" anchorCtr="0" compatLnSpc="1">
            <a:prstTxWarp prst="textNoShape">
              <a:avLst/>
            </a:prstTxWarp>
          </a:bodyPr>
          <a:lstStyle/>
          <a:p>
            <a:pPr algn="ctr">
              <a:lnSpc>
                <a:spcPts val="1883"/>
              </a:lnSpc>
            </a:pPr>
            <a:r>
              <a:rPr lang="zh-CN" altLang="en-US" b="1" dirty="0" smtClean="0">
                <a:solidFill>
                  <a:schemeClr val="bg1"/>
                </a:solidFill>
                <a:latin typeface="微软雅黑" panose="020B0503020204020204" pitchFamily="34" charset="-122"/>
                <a:ea typeface="微软雅黑" panose="020B0503020204020204" pitchFamily="34" charset="-122"/>
              </a:rPr>
              <a:t>缺点</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5" name="文本框 27"/>
          <p:cNvSpPr txBox="1"/>
          <p:nvPr/>
        </p:nvSpPr>
        <p:spPr>
          <a:xfrm>
            <a:off x="-25474" y="189688"/>
            <a:ext cx="10657184" cy="481329"/>
          </a:xfrm>
          <a:prstGeom prst="rect">
            <a:avLst/>
          </a:prstGeom>
          <a:noFill/>
        </p:spPr>
        <p:txBody>
          <a:bodyPr wrap="square" lIns="95674" tIns="47837" rIns="95674" bIns="47837" rtlCol="0">
            <a:spAutoFit/>
          </a:bodyPr>
          <a:lstStyle/>
          <a:p>
            <a:r>
              <a:rPr lang="en-US" altLang="zh-CN" sz="2500" b="1" dirty="0" smtClean="0">
                <a:solidFill>
                  <a:schemeClr val="bg1"/>
                </a:solidFill>
                <a:latin typeface="微软雅黑" panose="020B0503020204020204" pitchFamily="34" charset="-122"/>
                <a:ea typeface="微软雅黑" panose="020B0503020204020204" pitchFamily="34" charset="-122"/>
              </a:rPr>
              <a:t>1.3     </a:t>
            </a:r>
            <a:r>
              <a:rPr lang="zh-CN" altLang="en-US" sz="2500" b="1" dirty="0" smtClean="0">
                <a:solidFill>
                  <a:srgbClr val="0053A3"/>
                </a:solidFill>
                <a:latin typeface="微软雅黑" panose="020B0503020204020204" pitchFamily="34" charset="-122"/>
                <a:ea typeface="微软雅黑" panose="020B0503020204020204" pitchFamily="34" charset="-122"/>
              </a:rPr>
              <a:t>弹性车轮</a:t>
            </a:r>
            <a:r>
              <a:rPr lang="zh-CN" altLang="en-US" sz="2500" b="1" dirty="0">
                <a:solidFill>
                  <a:srgbClr val="0053A3"/>
                </a:solidFill>
                <a:latin typeface="微软雅黑" panose="020B0503020204020204" pitchFamily="34" charset="-122"/>
                <a:ea typeface="微软雅黑" panose="020B0503020204020204" pitchFamily="34" charset="-122"/>
              </a:rPr>
              <a:t>优缺点</a:t>
            </a:r>
            <a:r>
              <a:rPr lang="en-US" altLang="zh-CN" sz="2500" b="1" dirty="0">
                <a:solidFill>
                  <a:srgbClr val="0053A3"/>
                </a:solidFill>
                <a:latin typeface="微软雅黑" panose="020B0503020204020204" pitchFamily="34" charset="-122"/>
                <a:ea typeface="微软雅黑" panose="020B0503020204020204" pitchFamily="34" charset="-122"/>
              </a:rPr>
              <a:t>-</a:t>
            </a:r>
            <a:r>
              <a:rPr lang="en-US" altLang="zh-CN" sz="2000" b="1" dirty="0">
                <a:solidFill>
                  <a:srgbClr val="0053A3"/>
                </a:solidFill>
                <a:latin typeface="微软雅黑" panose="020B0503020204020204" pitchFamily="34" charset="-122"/>
                <a:ea typeface="微软雅黑" panose="020B0503020204020204" pitchFamily="34" charset="-122"/>
              </a:rPr>
              <a:t>Advantages and disadvantages of </a:t>
            </a:r>
            <a:r>
              <a:rPr lang="en-US" altLang="zh-CN" sz="2000" b="1" dirty="0" smtClean="0">
                <a:solidFill>
                  <a:srgbClr val="0053A3"/>
                </a:solidFill>
                <a:latin typeface="微软雅黑" panose="020B0503020204020204" pitchFamily="34" charset="-122"/>
                <a:ea typeface="微软雅黑" panose="020B0503020204020204" pitchFamily="34" charset="-122"/>
              </a:rPr>
              <a:t>resilient wheel</a:t>
            </a:r>
            <a:endParaRPr lang="en-US" altLang="zh-CN" sz="2000" b="1" dirty="0">
              <a:solidFill>
                <a:srgbClr val="0053A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4623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53" presetClass="entr" presetSubtype="16" fill="hold" grpId="0"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P spid="24" grpId="0" animBg="1"/>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4045</TotalTime>
  <Words>6490</Words>
  <Application>Microsoft Office PowerPoint</Application>
  <PresentationFormat>自定义</PresentationFormat>
  <Paragraphs>628</Paragraphs>
  <Slides>40</Slides>
  <Notes>32</Notes>
  <HiddenSlides>0</HiddenSlides>
  <MMClips>0</MMClips>
  <ScaleCrop>false</ScaleCrop>
  <HeadingPairs>
    <vt:vector size="6" baseType="variant">
      <vt:variant>
        <vt:lpstr>主题</vt:lpstr>
      </vt:variant>
      <vt:variant>
        <vt:i4>1</vt:i4>
      </vt:variant>
      <vt:variant>
        <vt:lpstr>嵌入 OLE 服务器</vt:lpstr>
      </vt:variant>
      <vt:variant>
        <vt:i4>6</vt:i4>
      </vt:variant>
      <vt:variant>
        <vt:lpstr>幻灯片标题</vt:lpstr>
      </vt:variant>
      <vt:variant>
        <vt:i4>40</vt:i4>
      </vt:variant>
    </vt:vector>
  </HeadingPairs>
  <TitlesOfParts>
    <vt:vector size="47" baseType="lpstr">
      <vt:lpstr>Office 主题​​</vt:lpstr>
      <vt:lpstr>Visio</vt:lpstr>
      <vt:lpstr>Visio.Drawing.11</vt:lpstr>
      <vt:lpstr>AutoCAD Drawing</vt:lpstr>
      <vt:lpstr>Graph</vt:lpstr>
      <vt:lpstr>Equation</vt:lpstr>
      <vt:lpstr>Origin50.Graph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铁路货车自导向转向架关键参数匹配研究</dc:title>
  <dc:creator>微软中国</dc:creator>
  <cp:lastModifiedBy>Lenovo</cp:lastModifiedBy>
  <cp:revision>145</cp:revision>
  <dcterms:created xsi:type="dcterms:W3CDTF">2016-04-25T02:06:21Z</dcterms:created>
  <dcterms:modified xsi:type="dcterms:W3CDTF">2018-10-18T06:15:37Z</dcterms:modified>
</cp:coreProperties>
</file>