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58" r:id="rId4"/>
    <p:sldId id="274" r:id="rId5"/>
    <p:sldId id="376" r:id="rId6"/>
    <p:sldId id="459" r:id="rId7"/>
    <p:sldId id="460" r:id="rId8"/>
    <p:sldId id="458" r:id="rId9"/>
    <p:sldId id="461" r:id="rId10"/>
    <p:sldId id="301" r:id="rId11"/>
    <p:sldId id="464" r:id="rId12"/>
    <p:sldId id="465" r:id="rId13"/>
    <p:sldId id="466" r:id="rId14"/>
    <p:sldId id="467" r:id="rId15"/>
    <p:sldId id="469" r:id="rId16"/>
    <p:sldId id="468" r:id="rId17"/>
    <p:sldId id="470" r:id="rId18"/>
    <p:sldId id="471" r:id="rId19"/>
    <p:sldId id="472" r:id="rId20"/>
    <p:sldId id="473" r:id="rId21"/>
    <p:sldId id="474" r:id="rId22"/>
    <p:sldId id="475" r:id="rId23"/>
    <p:sldId id="477" r:id="rId24"/>
    <p:sldId id="476" r:id="rId25"/>
    <p:sldId id="29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77B9D"/>
    <a:srgbClr val="2E3948"/>
    <a:srgbClr val="CCCC00"/>
    <a:srgbClr val="FF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#1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#2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#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#4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#5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4#1" qsCatId="simple" csTypeId="urn:microsoft.com/office/officeart/2005/8/colors/accent0_3#1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Y="-1598"/>
      <dgm:spPr>
        <a:blipFill rotWithShape="1">
          <a:blip xmlns:r="http://schemas.openxmlformats.org/officeDocument/2006/relationships" r:embed="rId1"/>
          <a:srcRect/>
          <a:stretch>
            <a:fillRect t="-10000" b="-10000"/>
          </a:stretch>
        </a:blipFill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#1" qsCatId="simple" csTypeId="urn:microsoft.com/office/officeart/2005/8/colors/accent0_3#2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2377" custLinFactNeighborY="-7627"/>
      <dgm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#2" qsCatId="simple" csTypeId="urn:microsoft.com/office/officeart/2005/8/colors/accent0_3#3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2377" custLinFactNeighborY="-7627"/>
      <dgm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#3" qsCatId="simple" csTypeId="urn:microsoft.com/office/officeart/2005/8/colors/accent0_3#4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2377" custLinFactNeighborY="-7627"/>
      <dgm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4703A2-10FB-4869-A797-1EE97028710B}" type="doc">
      <dgm:prSet loTypeId="islide.smartart.onepicture" loCatId="picture" qsTypeId="urn:microsoft.com/office/officeart/2005/8/quickstyle/simple1#4" qsCatId="simple" csTypeId="urn:microsoft.com/office/officeart/2005/8/colors/accent0_3#5" csCatId="mainScheme" phldr="1"/>
      <dgm:spPr/>
      <dgm:t>
        <a:bodyPr/>
        <a:lstStyle/>
        <a:p>
          <a:endParaRPr lang="zh-CN" altLang="en-US"/>
        </a:p>
      </dgm:t>
    </dgm:pt>
    <dgm:pt modelId="{4161F128-FBC3-4E39-B6A1-34C7B5EF323B}">
      <dgm:prSet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35B93DF-E8B8-45C9-9825-017E52611F06}" type="par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63B53EA4-050B-4C97-ABB7-336EE0895839}" type="sibTrans" cxnId="{3BFD3D78-BDB1-4D69-9878-BFC1C0E8940E}">
      <dgm:prSet/>
      <dgm:spPr/>
      <dgm:t>
        <a:bodyPr/>
        <a:lstStyle/>
        <a:p>
          <a:endParaRPr lang="zh-CN" altLang="en-US"/>
        </a:p>
      </dgm:t>
    </dgm:pt>
    <dgm:pt modelId="{CD4F4671-ACDE-4C23-B362-6ADD372920AA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9844862B-BB9A-421C-AD39-9090704A225C}" type="par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53EE4BE0-D329-42F6-AF46-D3F130E439E5}" type="sibTrans" cxnId="{1E361C5B-C889-40A8-9F83-B2281D9B8DB2}">
      <dgm:prSet/>
      <dgm:spPr/>
      <dgm:t>
        <a:bodyPr/>
        <a:lstStyle/>
        <a:p>
          <a:endParaRPr lang="zh-CN" altLang="en-US"/>
        </a:p>
      </dgm:t>
    </dgm:pt>
    <dgm:pt modelId="{6C8FAB9A-5ED5-4ED1-9385-16D9E48DD3D8}">
      <dgm:prSet/>
      <dgm:spPr/>
      <dgm:t>
        <a:bodyPr/>
        <a:lstStyle/>
        <a:p>
          <a:endParaRPr lang="zh-CN" altLang="en-US">
            <a:latin typeface="+mn-lt"/>
            <a:ea typeface="+mn-ea"/>
            <a:cs typeface="+mn-ea"/>
            <a:sym typeface="+mn-lt"/>
          </a:endParaRPr>
        </a:p>
      </dgm:t>
    </dgm:pt>
    <dgm:pt modelId="{FD67ED7A-1D06-481B-86AC-D8229A40D605}" type="par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36694EA-FC93-4EFA-812E-E91E7293C4B2}" type="sibTrans" cxnId="{0E527868-A474-4F59-8B7D-8A0CF5A07AEA}">
      <dgm:prSet/>
      <dgm:spPr/>
      <dgm:t>
        <a:bodyPr/>
        <a:lstStyle/>
        <a:p>
          <a:endParaRPr lang="zh-CN" altLang="en-US"/>
        </a:p>
      </dgm:t>
    </dgm:pt>
    <dgm:pt modelId="{FA769293-6C0D-4117-9EC0-6F43B97F8271}" type="pres">
      <dgm:prSet presAssocID="{9E4703A2-10FB-4869-A797-1EE97028710B}" presName="compNode" presStyleCnt="0"/>
      <dgm:spPr/>
    </dgm:pt>
    <dgm:pt modelId="{409CD644-6D84-42A3-A40F-54ED168C8E6F}" type="pres">
      <dgm:prSet presAssocID="{9E4703A2-10FB-4869-A797-1EE97028710B}" presName="pictRect" presStyleLbl="node1" presStyleIdx="0" presStyleCnt="1" custLinFactNeighborX="2377" custLinFactNeighborY="-7627"/>
      <dgm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4000" r="-24000"/>
          </a:stretch>
        </a:blipFill>
        <a:ln w="12700" cap="flat" cmpd="sng" algn="ctr">
          <a:noFill/>
          <a:prstDash val="solid"/>
          <a:miter lim="800000"/>
        </a:ln>
        <a:effectLst/>
      </dgm:spPr>
    </dgm:pt>
  </dgm:ptLst>
  <dgm:cxnLst>
    <dgm:cxn modelId="{1E361C5B-C889-40A8-9F83-B2281D9B8DB2}" srcId="{9E4703A2-10FB-4869-A797-1EE97028710B}" destId="{CD4F4671-ACDE-4C23-B362-6ADD372920AA}" srcOrd="1" destOrd="0" parTransId="{9844862B-BB9A-421C-AD39-9090704A225C}" sibTransId="{53EE4BE0-D329-42F6-AF46-D3F130E439E5}"/>
    <dgm:cxn modelId="{0E527868-A474-4F59-8B7D-8A0CF5A07AEA}" srcId="{9E4703A2-10FB-4869-A797-1EE97028710B}" destId="{6C8FAB9A-5ED5-4ED1-9385-16D9E48DD3D8}" srcOrd="2" destOrd="0" parTransId="{FD67ED7A-1D06-481B-86AC-D8229A40D605}" sibTransId="{F36694EA-FC93-4EFA-812E-E91E7293C4B2}"/>
    <dgm:cxn modelId="{3BFD3D78-BDB1-4D69-9878-BFC1C0E8940E}" srcId="{9E4703A2-10FB-4869-A797-1EE97028710B}" destId="{4161F128-FBC3-4E39-B6A1-34C7B5EF323B}" srcOrd="0" destOrd="0" parTransId="{A35B93DF-E8B8-45C9-9825-017E52611F06}" sibTransId="{63B53EA4-050B-4C97-ABB7-336EE0895839}"/>
    <dgm:cxn modelId="{8AC24D83-C67B-457A-8EBD-9CD065B50433}" type="presOf" srcId="{9E4703A2-10FB-4869-A797-1EE97028710B}" destId="{FA769293-6C0D-4117-9EC0-6F43B97F8271}" srcOrd="0" destOrd="0" presId="islide.smartart.onepicture"/>
    <dgm:cxn modelId="{35215C9E-120F-4C4B-A998-4C5D79160C39}" type="presParOf" srcId="{FA769293-6C0D-4117-9EC0-6F43B97F8271}" destId="{409CD644-6D84-42A3-A40F-54ED168C8E6F}" srcOrd="0" destOrd="0" presId="islide.smartart.onepicture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12192000" cy="2030514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10000" b="-10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CD644-6D84-42A3-A40F-54ED168C8E6F}">
      <dsp:nvSpPr>
        <dsp:cNvPr id="0" name=""/>
        <dsp:cNvSpPr/>
      </dsp:nvSpPr>
      <dsp:spPr>
        <a:xfrm>
          <a:off x="0" y="0"/>
          <a:ext cx="2404516" cy="242372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4000" r="-24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islide.smartart.onepicture">
  <dgm:title val="iSlide"/>
  <dgm:desc val="iSlide，让PPT设计简单起来！"/>
  <dgm:catLst>
    <dgm:cat type="picture" pri="0"/>
  </dgm:catLst>
  <dgm:sampData>
    <dgm:dataModel>
      <dgm:ptLst>
        <dgm:pt modelId="0"/>
      </dgm:ptLst>
      <dgm:cxn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Node">
    <dgm:alg type="composite"/>
    <dgm:shape xmlns:r="http://schemas.openxmlformats.org/officeDocument/2006/relationships" r:blip="">
      <dgm:adjLst/>
    </dgm:shape>
    <dgm:presOf axis="self"/>
    <dgm:constrLst>
      <dgm:constr type="h" for="ch" forName="pictRect" refType="h"/>
      <dgm:constr type="w" for="ch" forName="pictRect" refType="w"/>
      <dgm:constr type="l" for="ch" forName="pictRect"/>
      <dgm:constr type="t" for="ch" forName="pictRect"/>
    </dgm:constrLst>
    <dgm:ruleLst/>
    <dgm:layoutNode name="pictRect">
      <dgm:alg type="sp"/>
      <dgm:shape xmlns:r="http://schemas.openxmlformats.org/officeDocument/2006/relationships" type="rect" r:blip="" blipPhldr="1">
        <dgm:adjLst/>
      </dgm:shape>
      <dgm:presOf/>
      <dgm:constrLst/>
      <dgm:ruleLst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7FAE1-3CDB-4B16-9900-BC826497684B}" type="datetimeFigureOut">
              <a:rPr lang="zh-CN" altLang="en-US" smtClean="0"/>
              <a:t>2018/10/16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CE8A3-6E88-4043-A1FA-B2CB20BAFD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8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 userDrawn="1"/>
        </p:nvSpPr>
        <p:spPr bwMode="auto">
          <a:xfrm>
            <a:off x="695325" y="608012"/>
            <a:ext cx="840652" cy="489268"/>
          </a:xfrm>
          <a:custGeom>
            <a:avLst/>
            <a:gdLst>
              <a:gd name="T0" fmla="*/ 523582 w 5574"/>
              <a:gd name="T1" fmla="*/ 1026353 h 3244"/>
              <a:gd name="T2" fmla="*/ 164730 w 5574"/>
              <a:gd name="T3" fmla="*/ 1048328 h 3244"/>
              <a:gd name="T4" fmla="*/ 0 w 5574"/>
              <a:gd name="T5" fmla="*/ 1009549 h 3244"/>
              <a:gd name="T6" fmla="*/ 319446 w 5574"/>
              <a:gd name="T7" fmla="*/ 836336 h 3244"/>
              <a:gd name="T8" fmla="*/ 613375 w 5574"/>
              <a:gd name="T9" fmla="*/ 882224 h 3244"/>
              <a:gd name="T10" fmla="*/ 764539 w 5574"/>
              <a:gd name="T11" fmla="*/ 841183 h 3244"/>
              <a:gd name="T12" fmla="*/ 1800397 w 5574"/>
              <a:gd name="T13" fmla="*/ 867682 h 3244"/>
              <a:gd name="T14" fmla="*/ 693802 w 5574"/>
              <a:gd name="T15" fmla="*/ 1048005 h 3244"/>
              <a:gd name="T16" fmla="*/ 556850 w 5574"/>
              <a:gd name="T17" fmla="*/ 973032 h 3244"/>
              <a:gd name="T18" fmla="*/ 247094 w 5574"/>
              <a:gd name="T19" fmla="*/ 935545 h 3244"/>
              <a:gd name="T20" fmla="*/ 556850 w 5574"/>
              <a:gd name="T21" fmla="*/ 973032 h 3244"/>
              <a:gd name="T22" fmla="*/ 1014540 w 5574"/>
              <a:gd name="T23" fmla="*/ 156732 h 3244"/>
              <a:gd name="T24" fmla="*/ 1066866 w 5574"/>
              <a:gd name="T25" fmla="*/ 790124 h 3244"/>
              <a:gd name="T26" fmla="*/ 98515 w 5574"/>
              <a:gd name="T27" fmla="*/ 789801 h 3244"/>
              <a:gd name="T28" fmla="*/ 52649 w 5574"/>
              <a:gd name="T29" fmla="*/ 743912 h 3244"/>
              <a:gd name="T30" fmla="*/ 52649 w 5574"/>
              <a:gd name="T31" fmla="*/ 149623 h 3244"/>
              <a:gd name="T32" fmla="*/ 150841 w 5574"/>
              <a:gd name="T33" fmla="*/ 18420 h 3244"/>
              <a:gd name="T34" fmla="*/ 187339 w 5574"/>
              <a:gd name="T35" fmla="*/ 0 h 3244"/>
              <a:gd name="T36" fmla="*/ 734500 w 5574"/>
              <a:gd name="T37" fmla="*/ 0 h 3244"/>
              <a:gd name="T38" fmla="*/ 132107 w 5574"/>
              <a:gd name="T39" fmla="*/ 596228 h 3244"/>
              <a:gd name="T40" fmla="*/ 257753 w 5574"/>
              <a:gd name="T41" fmla="*/ 596228 h 3244"/>
              <a:gd name="T42" fmla="*/ 688311 w 5574"/>
              <a:gd name="T43" fmla="*/ 533536 h 3244"/>
              <a:gd name="T44" fmla="*/ 688311 w 5574"/>
              <a:gd name="T45" fmla="*/ 659244 h 3244"/>
              <a:gd name="T46" fmla="*/ 688311 w 5574"/>
              <a:gd name="T47" fmla="*/ 533536 h 3244"/>
              <a:gd name="T48" fmla="*/ 748066 w 5574"/>
              <a:gd name="T49" fmla="*/ 439819 h 3244"/>
              <a:gd name="T50" fmla="*/ 688311 w 5574"/>
              <a:gd name="T51" fmla="*/ 91777 h 3244"/>
              <a:gd name="T52" fmla="*/ 144381 w 5574"/>
              <a:gd name="T53" fmla="*/ 179676 h 3244"/>
              <a:gd name="T54" fmla="*/ 1106272 w 5574"/>
              <a:gd name="T55" fmla="*/ 207791 h 3244"/>
              <a:gd name="T56" fmla="*/ 1385343 w 5574"/>
              <a:gd name="T57" fmla="*/ 790447 h 3244"/>
              <a:gd name="T58" fmla="*/ 1119515 w 5574"/>
              <a:gd name="T59" fmla="*/ 236876 h 3244"/>
              <a:gd name="T60" fmla="*/ 1115639 w 5574"/>
              <a:gd name="T61" fmla="*/ 223626 h 3244"/>
              <a:gd name="T62" fmla="*/ 1437669 w 5574"/>
              <a:gd name="T63" fmla="*/ 393608 h 3244"/>
              <a:gd name="T64" fmla="*/ 1634375 w 5574"/>
              <a:gd name="T65" fmla="*/ 791093 h 3244"/>
              <a:gd name="T66" fmla="*/ 1437669 w 5574"/>
              <a:gd name="T67" fmla="*/ 393608 h 3244"/>
              <a:gd name="T68" fmla="*/ 1746133 w 5574"/>
              <a:gd name="T69" fmla="*/ 566175 h 3244"/>
              <a:gd name="T70" fmla="*/ 1686701 w 5574"/>
              <a:gd name="T71" fmla="*/ 791093 h 32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574" h="3244">
                <a:moveTo>
                  <a:pt x="1585" y="3235"/>
                </a:moveTo>
                <a:cubicBezTo>
                  <a:pt x="1621" y="3176"/>
                  <a:pt x="1621" y="3176"/>
                  <a:pt x="1621" y="3176"/>
                </a:cubicBezTo>
                <a:cubicBezTo>
                  <a:pt x="560" y="3176"/>
                  <a:pt x="560" y="3176"/>
                  <a:pt x="560" y="3176"/>
                </a:cubicBezTo>
                <a:cubicBezTo>
                  <a:pt x="510" y="3244"/>
                  <a:pt x="510" y="3244"/>
                  <a:pt x="510" y="3244"/>
                </a:cubicBezTo>
                <a:cubicBezTo>
                  <a:pt x="3" y="3244"/>
                  <a:pt x="3" y="3244"/>
                  <a:pt x="3" y="3244"/>
                </a:cubicBezTo>
                <a:cubicBezTo>
                  <a:pt x="0" y="3124"/>
                  <a:pt x="0" y="3124"/>
                  <a:pt x="0" y="3124"/>
                </a:cubicBezTo>
                <a:cubicBezTo>
                  <a:pt x="552" y="2588"/>
                  <a:pt x="552" y="2588"/>
                  <a:pt x="552" y="2588"/>
                </a:cubicBezTo>
                <a:cubicBezTo>
                  <a:pt x="989" y="2588"/>
                  <a:pt x="989" y="2588"/>
                  <a:pt x="989" y="2588"/>
                </a:cubicBezTo>
                <a:cubicBezTo>
                  <a:pt x="886" y="2730"/>
                  <a:pt x="886" y="2730"/>
                  <a:pt x="886" y="2730"/>
                </a:cubicBezTo>
                <a:cubicBezTo>
                  <a:pt x="1899" y="2730"/>
                  <a:pt x="1899" y="2730"/>
                  <a:pt x="1899" y="2730"/>
                </a:cubicBezTo>
                <a:cubicBezTo>
                  <a:pt x="1978" y="2603"/>
                  <a:pt x="1978" y="2603"/>
                  <a:pt x="1978" y="2603"/>
                </a:cubicBezTo>
                <a:cubicBezTo>
                  <a:pt x="2367" y="2603"/>
                  <a:pt x="2367" y="2603"/>
                  <a:pt x="2367" y="2603"/>
                </a:cubicBezTo>
                <a:cubicBezTo>
                  <a:pt x="5574" y="2603"/>
                  <a:pt x="5574" y="2603"/>
                  <a:pt x="5574" y="2603"/>
                </a:cubicBezTo>
                <a:cubicBezTo>
                  <a:pt x="5574" y="2685"/>
                  <a:pt x="5574" y="2685"/>
                  <a:pt x="5574" y="2685"/>
                </a:cubicBezTo>
                <a:cubicBezTo>
                  <a:pt x="2290" y="2828"/>
                  <a:pt x="2290" y="2828"/>
                  <a:pt x="2290" y="2828"/>
                </a:cubicBezTo>
                <a:cubicBezTo>
                  <a:pt x="2148" y="3243"/>
                  <a:pt x="2148" y="3243"/>
                  <a:pt x="2148" y="3243"/>
                </a:cubicBezTo>
                <a:cubicBezTo>
                  <a:pt x="1585" y="3235"/>
                  <a:pt x="1585" y="3235"/>
                  <a:pt x="1585" y="3235"/>
                </a:cubicBezTo>
                <a:close/>
                <a:moveTo>
                  <a:pt x="1724" y="3011"/>
                </a:moveTo>
                <a:cubicBezTo>
                  <a:pt x="1796" y="2895"/>
                  <a:pt x="1796" y="2895"/>
                  <a:pt x="1796" y="2895"/>
                </a:cubicBezTo>
                <a:cubicBezTo>
                  <a:pt x="765" y="2895"/>
                  <a:pt x="765" y="2895"/>
                  <a:pt x="765" y="2895"/>
                </a:cubicBezTo>
                <a:cubicBezTo>
                  <a:pt x="681" y="3011"/>
                  <a:pt x="681" y="3011"/>
                  <a:pt x="681" y="3011"/>
                </a:cubicBezTo>
                <a:cubicBezTo>
                  <a:pt x="1724" y="3011"/>
                  <a:pt x="1724" y="3011"/>
                  <a:pt x="1724" y="3011"/>
                </a:cubicBezTo>
                <a:close/>
                <a:moveTo>
                  <a:pt x="2274" y="0"/>
                </a:moveTo>
                <a:cubicBezTo>
                  <a:pt x="3141" y="485"/>
                  <a:pt x="3141" y="485"/>
                  <a:pt x="3141" y="485"/>
                </a:cubicBezTo>
                <a:cubicBezTo>
                  <a:pt x="3303" y="755"/>
                  <a:pt x="3303" y="755"/>
                  <a:pt x="3303" y="755"/>
                </a:cubicBezTo>
                <a:cubicBezTo>
                  <a:pt x="3303" y="2445"/>
                  <a:pt x="3303" y="2445"/>
                  <a:pt x="3303" y="2445"/>
                </a:cubicBezTo>
                <a:cubicBezTo>
                  <a:pt x="2600" y="2444"/>
                  <a:pt x="2600" y="2444"/>
                  <a:pt x="2600" y="2444"/>
                </a:cubicBezTo>
                <a:cubicBezTo>
                  <a:pt x="2180" y="2444"/>
                  <a:pt x="638" y="2444"/>
                  <a:pt x="305" y="2444"/>
                </a:cubicBezTo>
                <a:cubicBezTo>
                  <a:pt x="163" y="2444"/>
                  <a:pt x="163" y="2444"/>
                  <a:pt x="163" y="2444"/>
                </a:cubicBezTo>
                <a:cubicBezTo>
                  <a:pt x="163" y="2302"/>
                  <a:pt x="163" y="2302"/>
                  <a:pt x="163" y="2302"/>
                </a:cubicBezTo>
                <a:cubicBezTo>
                  <a:pt x="163" y="1569"/>
                  <a:pt x="163" y="1871"/>
                  <a:pt x="163" y="509"/>
                </a:cubicBezTo>
                <a:cubicBezTo>
                  <a:pt x="163" y="463"/>
                  <a:pt x="163" y="463"/>
                  <a:pt x="163" y="463"/>
                </a:cubicBezTo>
                <a:cubicBezTo>
                  <a:pt x="192" y="425"/>
                  <a:pt x="192" y="425"/>
                  <a:pt x="192" y="425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510" y="0"/>
                  <a:pt x="510" y="0"/>
                  <a:pt x="51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2202" y="0"/>
                  <a:pt x="2202" y="0"/>
                  <a:pt x="2202" y="0"/>
                </a:cubicBezTo>
                <a:cubicBezTo>
                  <a:pt x="2274" y="0"/>
                  <a:pt x="2274" y="0"/>
                  <a:pt x="2274" y="0"/>
                </a:cubicBezTo>
                <a:close/>
                <a:moveTo>
                  <a:pt x="604" y="1651"/>
                </a:moveTo>
                <a:cubicBezTo>
                  <a:pt x="496" y="1651"/>
                  <a:pt x="409" y="1738"/>
                  <a:pt x="409" y="1845"/>
                </a:cubicBezTo>
                <a:cubicBezTo>
                  <a:pt x="409" y="1953"/>
                  <a:pt x="496" y="2040"/>
                  <a:pt x="604" y="2040"/>
                </a:cubicBezTo>
                <a:cubicBezTo>
                  <a:pt x="711" y="2040"/>
                  <a:pt x="798" y="1953"/>
                  <a:pt x="798" y="1845"/>
                </a:cubicBezTo>
                <a:cubicBezTo>
                  <a:pt x="798" y="1738"/>
                  <a:pt x="711" y="1651"/>
                  <a:pt x="604" y="1651"/>
                </a:cubicBezTo>
                <a:close/>
                <a:moveTo>
                  <a:pt x="2131" y="1651"/>
                </a:moveTo>
                <a:cubicBezTo>
                  <a:pt x="2024" y="1651"/>
                  <a:pt x="1937" y="1738"/>
                  <a:pt x="1937" y="1845"/>
                </a:cubicBezTo>
                <a:cubicBezTo>
                  <a:pt x="1937" y="1953"/>
                  <a:pt x="2024" y="2040"/>
                  <a:pt x="2131" y="2040"/>
                </a:cubicBezTo>
                <a:cubicBezTo>
                  <a:pt x="2239" y="2040"/>
                  <a:pt x="2326" y="1953"/>
                  <a:pt x="2326" y="1845"/>
                </a:cubicBezTo>
                <a:cubicBezTo>
                  <a:pt x="2326" y="1738"/>
                  <a:pt x="2239" y="1651"/>
                  <a:pt x="2131" y="1651"/>
                </a:cubicBezTo>
                <a:close/>
                <a:moveTo>
                  <a:pt x="447" y="1361"/>
                </a:moveTo>
                <a:cubicBezTo>
                  <a:pt x="2316" y="1361"/>
                  <a:pt x="2316" y="1361"/>
                  <a:pt x="2316" y="1361"/>
                </a:cubicBezTo>
                <a:cubicBezTo>
                  <a:pt x="2316" y="536"/>
                  <a:pt x="2316" y="536"/>
                  <a:pt x="2316" y="536"/>
                </a:cubicBezTo>
                <a:cubicBezTo>
                  <a:pt x="2131" y="284"/>
                  <a:pt x="2131" y="284"/>
                  <a:pt x="2131" y="284"/>
                </a:cubicBezTo>
                <a:cubicBezTo>
                  <a:pt x="650" y="284"/>
                  <a:pt x="650" y="284"/>
                  <a:pt x="650" y="284"/>
                </a:cubicBezTo>
                <a:cubicBezTo>
                  <a:pt x="447" y="556"/>
                  <a:pt x="447" y="556"/>
                  <a:pt x="447" y="556"/>
                </a:cubicBezTo>
                <a:cubicBezTo>
                  <a:pt x="447" y="1361"/>
                  <a:pt x="447" y="1361"/>
                  <a:pt x="447" y="1361"/>
                </a:cubicBezTo>
                <a:close/>
                <a:moveTo>
                  <a:pt x="3425" y="643"/>
                </a:moveTo>
                <a:cubicBezTo>
                  <a:pt x="4289" y="1127"/>
                  <a:pt x="4289" y="1127"/>
                  <a:pt x="4289" y="1127"/>
                </a:cubicBezTo>
                <a:cubicBezTo>
                  <a:pt x="4289" y="2446"/>
                  <a:pt x="4289" y="2446"/>
                  <a:pt x="4289" y="2446"/>
                </a:cubicBezTo>
                <a:cubicBezTo>
                  <a:pt x="3466" y="2445"/>
                  <a:pt x="3466" y="2445"/>
                  <a:pt x="3466" y="2445"/>
                </a:cubicBezTo>
                <a:cubicBezTo>
                  <a:pt x="3466" y="733"/>
                  <a:pt x="3466" y="733"/>
                  <a:pt x="3466" y="733"/>
                </a:cubicBezTo>
                <a:cubicBezTo>
                  <a:pt x="3466" y="712"/>
                  <a:pt x="3466" y="712"/>
                  <a:pt x="3466" y="712"/>
                </a:cubicBezTo>
                <a:cubicBezTo>
                  <a:pt x="3454" y="692"/>
                  <a:pt x="3454" y="692"/>
                  <a:pt x="3454" y="692"/>
                </a:cubicBezTo>
                <a:cubicBezTo>
                  <a:pt x="3425" y="643"/>
                  <a:pt x="3425" y="643"/>
                  <a:pt x="3425" y="643"/>
                </a:cubicBezTo>
                <a:close/>
                <a:moveTo>
                  <a:pt x="4451" y="1218"/>
                </a:moveTo>
                <a:cubicBezTo>
                  <a:pt x="5060" y="1558"/>
                  <a:pt x="5060" y="1558"/>
                  <a:pt x="5060" y="1558"/>
                </a:cubicBezTo>
                <a:cubicBezTo>
                  <a:pt x="5060" y="2448"/>
                  <a:pt x="5060" y="2448"/>
                  <a:pt x="5060" y="2448"/>
                </a:cubicBezTo>
                <a:cubicBezTo>
                  <a:pt x="4451" y="2447"/>
                  <a:pt x="4451" y="2447"/>
                  <a:pt x="4451" y="2447"/>
                </a:cubicBezTo>
                <a:cubicBezTo>
                  <a:pt x="4451" y="1218"/>
                  <a:pt x="4451" y="1218"/>
                  <a:pt x="4451" y="1218"/>
                </a:cubicBezTo>
                <a:close/>
                <a:moveTo>
                  <a:pt x="5222" y="1649"/>
                </a:moveTo>
                <a:cubicBezTo>
                  <a:pt x="5406" y="1752"/>
                  <a:pt x="5406" y="1752"/>
                  <a:pt x="5406" y="1752"/>
                </a:cubicBezTo>
                <a:cubicBezTo>
                  <a:pt x="5406" y="2448"/>
                  <a:pt x="5406" y="2448"/>
                  <a:pt x="5406" y="2448"/>
                </a:cubicBezTo>
                <a:cubicBezTo>
                  <a:pt x="5222" y="2448"/>
                  <a:pt x="5222" y="2448"/>
                  <a:pt x="5222" y="2448"/>
                </a:cubicBezTo>
                <a:lnTo>
                  <a:pt x="5222" y="16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109662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" name="KSO_Shape"/>
          <p:cNvSpPr/>
          <p:nvPr userDrawn="1"/>
        </p:nvSpPr>
        <p:spPr bwMode="auto">
          <a:xfrm>
            <a:off x="10648111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KSO_Shape"/>
          <p:cNvSpPr/>
          <p:nvPr userDrawn="1"/>
        </p:nvSpPr>
        <p:spPr bwMode="auto">
          <a:xfrm>
            <a:off x="10199597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KSO_Shape"/>
          <p:cNvSpPr/>
          <p:nvPr userDrawn="1"/>
        </p:nvSpPr>
        <p:spPr bwMode="auto">
          <a:xfrm>
            <a:off x="9751083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KSO_Shape"/>
          <p:cNvSpPr/>
          <p:nvPr userDrawn="1"/>
        </p:nvSpPr>
        <p:spPr bwMode="auto">
          <a:xfrm>
            <a:off x="9302569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‹#›</a:t>
            </a:fld>
            <a:r>
              <a:rPr lang="zh-CN" altLang="en-US" dirty="0"/>
              <a:t> 页</a:t>
            </a: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dist">
              <a:defRPr lang="zh-CN" altLang="en-US" sz="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lang="zh-CN" altLang="en-US"/>
              <a:t>竢实扬华，自强不息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80554" y="6220914"/>
            <a:ext cx="1395392" cy="357686"/>
            <a:chOff x="504825" y="327025"/>
            <a:chExt cx="2482851" cy="63644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16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1621701" y="739001"/>
            <a:ext cx="3188423" cy="249299"/>
          </a:xfrm>
          <a:noFill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buFontTx/>
              <a:buNone/>
              <a:defRPr lang="zh-CN" altLang="en-US" sz="18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编辑母版文本样式</a:t>
            </a:r>
          </a:p>
        </p:txBody>
      </p:sp>
      <p:sp>
        <p:nvSpPr>
          <p:cNvPr id="17" name="KSO_Shape"/>
          <p:cNvSpPr/>
          <p:nvPr userDrawn="1"/>
        </p:nvSpPr>
        <p:spPr bwMode="auto">
          <a:xfrm>
            <a:off x="8854055" y="804863"/>
            <a:ext cx="400050" cy="400050"/>
          </a:xfrm>
          <a:custGeom>
            <a:avLst/>
            <a:gdLst>
              <a:gd name="T0" fmla="*/ 899372 w 2764"/>
              <a:gd name="T1" fmla="*/ 1800397 h 2764"/>
              <a:gd name="T2" fmla="*/ 0 w 2764"/>
              <a:gd name="T3" fmla="*/ 900198 h 2764"/>
              <a:gd name="T4" fmla="*/ 899372 w 2764"/>
              <a:gd name="T5" fmla="*/ 0 h 2764"/>
              <a:gd name="T6" fmla="*/ 1798743 w 2764"/>
              <a:gd name="T7" fmla="*/ 900198 h 2764"/>
              <a:gd name="T8" fmla="*/ 899372 w 2764"/>
              <a:gd name="T9" fmla="*/ 1800397 h 2764"/>
              <a:gd name="T10" fmla="*/ 811517 w 2764"/>
              <a:gd name="T11" fmla="*/ 110734 h 2764"/>
              <a:gd name="T12" fmla="*/ 748392 w 2764"/>
              <a:gd name="T13" fmla="*/ 173917 h 2764"/>
              <a:gd name="T14" fmla="*/ 811517 w 2764"/>
              <a:gd name="T15" fmla="*/ 237751 h 2764"/>
              <a:gd name="T16" fmla="*/ 875293 w 2764"/>
              <a:gd name="T17" fmla="*/ 173917 h 2764"/>
              <a:gd name="T18" fmla="*/ 811517 w 2764"/>
              <a:gd name="T19" fmla="*/ 110734 h 2764"/>
              <a:gd name="T20" fmla="*/ 980068 w 2764"/>
              <a:gd name="T21" fmla="*/ 110734 h 2764"/>
              <a:gd name="T22" fmla="*/ 916942 w 2764"/>
              <a:gd name="T23" fmla="*/ 173917 h 2764"/>
              <a:gd name="T24" fmla="*/ 980068 w 2764"/>
              <a:gd name="T25" fmla="*/ 237751 h 2764"/>
              <a:gd name="T26" fmla="*/ 1043193 w 2764"/>
              <a:gd name="T27" fmla="*/ 173917 h 2764"/>
              <a:gd name="T28" fmla="*/ 980068 w 2764"/>
              <a:gd name="T29" fmla="*/ 110734 h 2764"/>
              <a:gd name="T30" fmla="*/ 1365327 w 2764"/>
              <a:gd name="T31" fmla="*/ 455310 h 2764"/>
              <a:gd name="T32" fmla="*/ 1147317 w 2764"/>
              <a:gd name="T33" fmla="*/ 248825 h 2764"/>
              <a:gd name="T34" fmla="*/ 896768 w 2764"/>
              <a:gd name="T35" fmla="*/ 248825 h 2764"/>
              <a:gd name="T36" fmla="*/ 644268 w 2764"/>
              <a:gd name="T37" fmla="*/ 248825 h 2764"/>
              <a:gd name="T38" fmla="*/ 426258 w 2764"/>
              <a:gd name="T39" fmla="*/ 455310 h 2764"/>
              <a:gd name="T40" fmla="*/ 426258 w 2764"/>
              <a:gd name="T41" fmla="*/ 1194619 h 2764"/>
              <a:gd name="T42" fmla="*/ 596110 w 2764"/>
              <a:gd name="T43" fmla="*/ 1388729 h 2764"/>
              <a:gd name="T44" fmla="*/ 442527 w 2764"/>
              <a:gd name="T45" fmla="*/ 1590655 h 2764"/>
              <a:gd name="T46" fmla="*/ 579841 w 2764"/>
              <a:gd name="T47" fmla="*/ 1590655 h 2764"/>
              <a:gd name="T48" fmla="*/ 665092 w 2764"/>
              <a:gd name="T49" fmla="*/ 1481875 h 2764"/>
              <a:gd name="T50" fmla="*/ 1126492 w 2764"/>
              <a:gd name="T51" fmla="*/ 1481875 h 2764"/>
              <a:gd name="T52" fmla="*/ 1211744 w 2764"/>
              <a:gd name="T53" fmla="*/ 1590655 h 2764"/>
              <a:gd name="T54" fmla="*/ 1349708 w 2764"/>
              <a:gd name="T55" fmla="*/ 1590655 h 2764"/>
              <a:gd name="T56" fmla="*/ 1195474 w 2764"/>
              <a:gd name="T57" fmla="*/ 1388729 h 2764"/>
              <a:gd name="T58" fmla="*/ 1365327 w 2764"/>
              <a:gd name="T59" fmla="*/ 1194619 h 2764"/>
              <a:gd name="T60" fmla="*/ 1365327 w 2764"/>
              <a:gd name="T61" fmla="*/ 455310 h 2764"/>
              <a:gd name="T62" fmla="*/ 1140809 w 2764"/>
              <a:gd name="T63" fmla="*/ 794676 h 2764"/>
              <a:gd name="T64" fmla="*/ 650775 w 2764"/>
              <a:gd name="T65" fmla="*/ 794676 h 2764"/>
              <a:gd name="T66" fmla="*/ 535588 w 2764"/>
              <a:gd name="T67" fmla="*/ 706089 h 2764"/>
              <a:gd name="T68" fmla="*/ 535588 w 2764"/>
              <a:gd name="T69" fmla="*/ 575163 h 2764"/>
              <a:gd name="T70" fmla="*/ 650775 w 2764"/>
              <a:gd name="T71" fmla="*/ 469640 h 2764"/>
              <a:gd name="T72" fmla="*/ 1140809 w 2764"/>
              <a:gd name="T73" fmla="*/ 469640 h 2764"/>
              <a:gd name="T74" fmla="*/ 1255996 w 2764"/>
              <a:gd name="T75" fmla="*/ 575163 h 2764"/>
              <a:gd name="T76" fmla="*/ 1255996 w 2764"/>
              <a:gd name="T77" fmla="*/ 706089 h 2764"/>
              <a:gd name="T78" fmla="*/ 1140809 w 2764"/>
              <a:gd name="T79" fmla="*/ 794676 h 2764"/>
              <a:gd name="T80" fmla="*/ 1012606 w 2764"/>
              <a:gd name="T81" fmla="*/ 398641 h 2764"/>
              <a:gd name="T82" fmla="*/ 778978 w 2764"/>
              <a:gd name="T83" fmla="*/ 398641 h 2764"/>
              <a:gd name="T84" fmla="*/ 739281 w 2764"/>
              <a:gd name="T85" fmla="*/ 371934 h 2764"/>
              <a:gd name="T86" fmla="*/ 739281 w 2764"/>
              <a:gd name="T87" fmla="*/ 326338 h 2764"/>
              <a:gd name="T88" fmla="*/ 778978 w 2764"/>
              <a:gd name="T89" fmla="*/ 323733 h 2764"/>
              <a:gd name="T90" fmla="*/ 1012606 w 2764"/>
              <a:gd name="T91" fmla="*/ 323733 h 2764"/>
              <a:gd name="T92" fmla="*/ 1052304 w 2764"/>
              <a:gd name="T93" fmla="*/ 350439 h 2764"/>
              <a:gd name="T94" fmla="*/ 1052304 w 2764"/>
              <a:gd name="T95" fmla="*/ 371934 h 2764"/>
              <a:gd name="T96" fmla="*/ 1012606 w 2764"/>
              <a:gd name="T97" fmla="*/ 398641 h 2764"/>
              <a:gd name="T98" fmla="*/ 646871 w 2764"/>
              <a:gd name="T99" fmla="*/ 1103427 h 2764"/>
              <a:gd name="T100" fmla="*/ 736027 w 2764"/>
              <a:gd name="T101" fmla="*/ 1192665 h 2764"/>
              <a:gd name="T102" fmla="*/ 646871 w 2764"/>
              <a:gd name="T103" fmla="*/ 1282555 h 2764"/>
              <a:gd name="T104" fmla="*/ 557064 w 2764"/>
              <a:gd name="T105" fmla="*/ 1192665 h 2764"/>
              <a:gd name="T106" fmla="*/ 646871 w 2764"/>
              <a:gd name="T107" fmla="*/ 1103427 h 2764"/>
              <a:gd name="T108" fmla="*/ 1142761 w 2764"/>
              <a:gd name="T109" fmla="*/ 1103427 h 2764"/>
              <a:gd name="T110" fmla="*/ 1232568 w 2764"/>
              <a:gd name="T111" fmla="*/ 1193317 h 2764"/>
              <a:gd name="T112" fmla="*/ 1142761 w 2764"/>
              <a:gd name="T113" fmla="*/ 1282555 h 2764"/>
              <a:gd name="T114" fmla="*/ 1053605 w 2764"/>
              <a:gd name="T115" fmla="*/ 1193317 h 2764"/>
              <a:gd name="T116" fmla="*/ 1142761 w 2764"/>
              <a:gd name="T117" fmla="*/ 1103427 h 27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64" h="2764">
                <a:moveTo>
                  <a:pt x="1382" y="2764"/>
                </a:moveTo>
                <a:cubicBezTo>
                  <a:pt x="619" y="2764"/>
                  <a:pt x="0" y="2145"/>
                  <a:pt x="0" y="1382"/>
                </a:cubicBezTo>
                <a:cubicBezTo>
                  <a:pt x="0" y="619"/>
                  <a:pt x="619" y="0"/>
                  <a:pt x="1382" y="0"/>
                </a:cubicBezTo>
                <a:cubicBezTo>
                  <a:pt x="2145" y="0"/>
                  <a:pt x="2764" y="619"/>
                  <a:pt x="2764" y="1382"/>
                </a:cubicBezTo>
                <a:cubicBezTo>
                  <a:pt x="2764" y="2145"/>
                  <a:pt x="2145" y="2764"/>
                  <a:pt x="1382" y="2764"/>
                </a:cubicBezTo>
                <a:close/>
                <a:moveTo>
                  <a:pt x="1247" y="170"/>
                </a:moveTo>
                <a:cubicBezTo>
                  <a:pt x="1193" y="170"/>
                  <a:pt x="1150" y="214"/>
                  <a:pt x="1150" y="267"/>
                </a:cubicBezTo>
                <a:cubicBezTo>
                  <a:pt x="1150" y="321"/>
                  <a:pt x="1193" y="365"/>
                  <a:pt x="1247" y="365"/>
                </a:cubicBezTo>
                <a:cubicBezTo>
                  <a:pt x="1301" y="365"/>
                  <a:pt x="1345" y="321"/>
                  <a:pt x="1345" y="267"/>
                </a:cubicBezTo>
                <a:cubicBezTo>
                  <a:pt x="1345" y="214"/>
                  <a:pt x="1301" y="170"/>
                  <a:pt x="1247" y="170"/>
                </a:cubicBezTo>
                <a:close/>
                <a:moveTo>
                  <a:pt x="1506" y="170"/>
                </a:moveTo>
                <a:cubicBezTo>
                  <a:pt x="1452" y="170"/>
                  <a:pt x="1409" y="214"/>
                  <a:pt x="1409" y="267"/>
                </a:cubicBezTo>
                <a:cubicBezTo>
                  <a:pt x="1409" y="321"/>
                  <a:pt x="1452" y="365"/>
                  <a:pt x="1506" y="365"/>
                </a:cubicBezTo>
                <a:cubicBezTo>
                  <a:pt x="1560" y="365"/>
                  <a:pt x="1603" y="321"/>
                  <a:pt x="1603" y="267"/>
                </a:cubicBezTo>
                <a:cubicBezTo>
                  <a:pt x="1603" y="214"/>
                  <a:pt x="1560" y="170"/>
                  <a:pt x="1506" y="170"/>
                </a:cubicBezTo>
                <a:close/>
                <a:moveTo>
                  <a:pt x="2098" y="699"/>
                </a:moveTo>
                <a:cubicBezTo>
                  <a:pt x="2098" y="541"/>
                  <a:pt x="1944" y="382"/>
                  <a:pt x="1763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990" y="382"/>
                  <a:pt x="990" y="382"/>
                  <a:pt x="990" y="382"/>
                </a:cubicBezTo>
                <a:cubicBezTo>
                  <a:pt x="809" y="382"/>
                  <a:pt x="655" y="541"/>
                  <a:pt x="655" y="699"/>
                </a:cubicBezTo>
                <a:cubicBezTo>
                  <a:pt x="655" y="1834"/>
                  <a:pt x="655" y="1834"/>
                  <a:pt x="655" y="1834"/>
                </a:cubicBezTo>
                <a:cubicBezTo>
                  <a:pt x="655" y="1987"/>
                  <a:pt x="796" y="2113"/>
                  <a:pt x="916" y="2132"/>
                </a:cubicBezTo>
                <a:cubicBezTo>
                  <a:pt x="680" y="2442"/>
                  <a:pt x="680" y="2442"/>
                  <a:pt x="680" y="2442"/>
                </a:cubicBezTo>
                <a:cubicBezTo>
                  <a:pt x="891" y="2442"/>
                  <a:pt x="891" y="2442"/>
                  <a:pt x="891" y="2442"/>
                </a:cubicBezTo>
                <a:cubicBezTo>
                  <a:pt x="1022" y="2275"/>
                  <a:pt x="1022" y="2275"/>
                  <a:pt x="1022" y="2275"/>
                </a:cubicBezTo>
                <a:cubicBezTo>
                  <a:pt x="1731" y="2275"/>
                  <a:pt x="1731" y="2275"/>
                  <a:pt x="1731" y="2275"/>
                </a:cubicBezTo>
                <a:cubicBezTo>
                  <a:pt x="1862" y="2442"/>
                  <a:pt x="1862" y="2442"/>
                  <a:pt x="1862" y="2442"/>
                </a:cubicBezTo>
                <a:cubicBezTo>
                  <a:pt x="2074" y="2442"/>
                  <a:pt x="2074" y="2442"/>
                  <a:pt x="2074" y="2442"/>
                </a:cubicBezTo>
                <a:cubicBezTo>
                  <a:pt x="1837" y="2132"/>
                  <a:pt x="1837" y="2132"/>
                  <a:pt x="1837" y="2132"/>
                </a:cubicBezTo>
                <a:cubicBezTo>
                  <a:pt x="1957" y="2113"/>
                  <a:pt x="2098" y="1987"/>
                  <a:pt x="2098" y="1834"/>
                </a:cubicBezTo>
                <a:lnTo>
                  <a:pt x="2098" y="699"/>
                </a:lnTo>
                <a:close/>
                <a:moveTo>
                  <a:pt x="1753" y="1220"/>
                </a:moveTo>
                <a:cubicBezTo>
                  <a:pt x="1000" y="1220"/>
                  <a:pt x="1000" y="1220"/>
                  <a:pt x="1000" y="1220"/>
                </a:cubicBezTo>
                <a:cubicBezTo>
                  <a:pt x="914" y="1220"/>
                  <a:pt x="822" y="1182"/>
                  <a:pt x="823" y="1084"/>
                </a:cubicBezTo>
                <a:cubicBezTo>
                  <a:pt x="823" y="883"/>
                  <a:pt x="823" y="883"/>
                  <a:pt x="823" y="883"/>
                </a:cubicBezTo>
                <a:cubicBezTo>
                  <a:pt x="823" y="799"/>
                  <a:pt x="898" y="721"/>
                  <a:pt x="1000" y="721"/>
                </a:cubicBezTo>
                <a:cubicBezTo>
                  <a:pt x="1753" y="721"/>
                  <a:pt x="1753" y="721"/>
                  <a:pt x="1753" y="721"/>
                </a:cubicBezTo>
                <a:cubicBezTo>
                  <a:pt x="1855" y="721"/>
                  <a:pt x="1930" y="799"/>
                  <a:pt x="1930" y="883"/>
                </a:cubicBezTo>
                <a:cubicBezTo>
                  <a:pt x="1930" y="1084"/>
                  <a:pt x="1930" y="1084"/>
                  <a:pt x="1930" y="1084"/>
                </a:cubicBezTo>
                <a:cubicBezTo>
                  <a:pt x="1931" y="1182"/>
                  <a:pt x="1839" y="1220"/>
                  <a:pt x="1753" y="1220"/>
                </a:cubicBezTo>
                <a:close/>
                <a:moveTo>
                  <a:pt x="1556" y="612"/>
                </a:moveTo>
                <a:cubicBezTo>
                  <a:pt x="1197" y="612"/>
                  <a:pt x="1197" y="612"/>
                  <a:pt x="1197" y="612"/>
                </a:cubicBezTo>
                <a:cubicBezTo>
                  <a:pt x="1163" y="612"/>
                  <a:pt x="1136" y="593"/>
                  <a:pt x="1136" y="571"/>
                </a:cubicBezTo>
                <a:cubicBezTo>
                  <a:pt x="1136" y="501"/>
                  <a:pt x="1136" y="501"/>
                  <a:pt x="1136" y="501"/>
                </a:cubicBezTo>
                <a:cubicBezTo>
                  <a:pt x="1136" y="479"/>
                  <a:pt x="1164" y="497"/>
                  <a:pt x="1197" y="497"/>
                </a:cubicBezTo>
                <a:cubicBezTo>
                  <a:pt x="1556" y="497"/>
                  <a:pt x="1556" y="497"/>
                  <a:pt x="1556" y="497"/>
                </a:cubicBezTo>
                <a:cubicBezTo>
                  <a:pt x="1589" y="497"/>
                  <a:pt x="1617" y="516"/>
                  <a:pt x="1617" y="538"/>
                </a:cubicBezTo>
                <a:cubicBezTo>
                  <a:pt x="1617" y="571"/>
                  <a:pt x="1617" y="571"/>
                  <a:pt x="1617" y="571"/>
                </a:cubicBezTo>
                <a:cubicBezTo>
                  <a:pt x="1617" y="593"/>
                  <a:pt x="1590" y="612"/>
                  <a:pt x="1556" y="612"/>
                </a:cubicBezTo>
                <a:close/>
                <a:moveTo>
                  <a:pt x="994" y="1694"/>
                </a:moveTo>
                <a:cubicBezTo>
                  <a:pt x="1070" y="1694"/>
                  <a:pt x="1131" y="1755"/>
                  <a:pt x="1131" y="1831"/>
                </a:cubicBezTo>
                <a:cubicBezTo>
                  <a:pt x="1131" y="1907"/>
                  <a:pt x="1070" y="1969"/>
                  <a:pt x="994" y="1969"/>
                </a:cubicBezTo>
                <a:cubicBezTo>
                  <a:pt x="918" y="1969"/>
                  <a:pt x="856" y="1907"/>
                  <a:pt x="856" y="1831"/>
                </a:cubicBezTo>
                <a:cubicBezTo>
                  <a:pt x="856" y="1755"/>
                  <a:pt x="918" y="1694"/>
                  <a:pt x="994" y="1694"/>
                </a:cubicBezTo>
                <a:close/>
                <a:moveTo>
                  <a:pt x="1756" y="1694"/>
                </a:moveTo>
                <a:cubicBezTo>
                  <a:pt x="1832" y="1694"/>
                  <a:pt x="1894" y="1755"/>
                  <a:pt x="1894" y="1832"/>
                </a:cubicBezTo>
                <a:cubicBezTo>
                  <a:pt x="1894" y="1907"/>
                  <a:pt x="1832" y="1969"/>
                  <a:pt x="1756" y="1969"/>
                </a:cubicBezTo>
                <a:cubicBezTo>
                  <a:pt x="1680" y="1969"/>
                  <a:pt x="1619" y="1907"/>
                  <a:pt x="1619" y="1832"/>
                </a:cubicBezTo>
                <a:cubicBezTo>
                  <a:pt x="1619" y="1755"/>
                  <a:pt x="1680" y="1694"/>
                  <a:pt x="1756" y="169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1400175" y="1004888"/>
            <a:ext cx="745388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4505" b="56847"/>
          <a:stretch>
            <a:fillRect/>
          </a:stretch>
        </p:blipFill>
        <p:spPr>
          <a:xfrm>
            <a:off x="-1" y="5442444"/>
            <a:ext cx="12186319" cy="1415557"/>
          </a:xfrm>
          <a:prstGeom prst="rect">
            <a:avLst/>
          </a:prstGeom>
        </p:spPr>
      </p:pic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719668" y="116637"/>
            <a:ext cx="10755197" cy="912067"/>
          </a:xfrm>
          <a:prstGeom prst="rect">
            <a:avLst/>
          </a:prstGeom>
        </p:spPr>
        <p:txBody>
          <a:bodyPr vert="horz" lIns="121917" tIns="60958" rIns="121917" bIns="60958" rtlCol="0" anchor="b">
            <a:noAutofit/>
          </a:bodyPr>
          <a:lstStyle/>
          <a:p>
            <a:pPr lvl="0" defTabSz="685165"/>
            <a:r>
              <a:rPr lang="zh-CN" altLang="en-US" dirty="0"/>
              <a:t>单击此处编辑母版标题样式</a:t>
            </a:r>
          </a:p>
        </p:txBody>
      </p:sp>
      <p:sp>
        <p:nvSpPr>
          <p:cNvPr id="19" name="文本占位符 3"/>
          <p:cNvSpPr>
            <a:spLocks noGrp="1"/>
          </p:cNvSpPr>
          <p:nvPr>
            <p:ph type="body" idx="1"/>
          </p:nvPr>
        </p:nvSpPr>
        <p:spPr>
          <a:xfrm>
            <a:off x="719667" y="1149201"/>
            <a:ext cx="10749461" cy="4952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60655" marR="0" lvl="0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Pct val="80000"/>
              <a:buFont typeface="Wingdings" pitchFamily="2" charset="2"/>
              <a:buChar char="l"/>
            </a:pPr>
            <a:r>
              <a:rPr lang="zh-CN" altLang="en-US" dirty="0"/>
              <a:t>单击此处编辑母版文本样式</a:t>
            </a:r>
          </a:p>
          <a:p>
            <a:pPr marL="349250" marR="0" lvl="1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第二级</a:t>
            </a:r>
          </a:p>
          <a:p>
            <a:pPr marL="503555" marR="0" lvl="2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第三级</a:t>
            </a:r>
          </a:p>
          <a:p>
            <a:pPr marL="654685" marR="0" lvl="3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第四级</a:t>
            </a:r>
          </a:p>
          <a:p>
            <a:pPr marL="808990" marR="0" lvl="4" indent="-160655" defTabSz="68516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17171"/>
              </a:buClr>
              <a:buSzTx/>
            </a:pPr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100" b="1" kern="1200" dirty="0">
          <a:solidFill>
            <a:schemeClr val="tx1"/>
          </a:solidFill>
          <a:latin typeface="+mj-lt"/>
          <a:ea typeface="微软雅黑" pitchFamily="34" charset="-122"/>
          <a:cs typeface="Arial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lang="zh-CN" altLang="en-US" sz="1400" kern="1200" baseline="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lang="zh-CN" altLang="en-US" sz="12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lang="zh-CN" altLang="en-US" sz="11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lang="zh-CN" altLang="en-US" sz="10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lang="zh-CN" altLang="en-US" sz="1000" kern="1200" dirty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" Target="slide24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2.mp4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408031" y="422683"/>
            <a:ext cx="3640187" cy="854315"/>
            <a:chOff x="504825" y="327025"/>
            <a:chExt cx="2482851" cy="63644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8955" t="8651" r="74262" b="8651"/>
            <a:stretch>
              <a:fillRect/>
            </a:stretch>
          </p:blipFill>
          <p:spPr>
            <a:xfrm>
              <a:off x="504825" y="327025"/>
              <a:ext cx="593725" cy="636440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36206" t="8651" r="14969" b="8651"/>
            <a:stretch>
              <a:fillRect/>
            </a:stretch>
          </p:blipFill>
          <p:spPr>
            <a:xfrm>
              <a:off x="1260475" y="327025"/>
              <a:ext cx="1727201" cy="636440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0" y="1624036"/>
            <a:ext cx="12192000" cy="2842666"/>
          </a:xfrm>
          <a:prstGeom prst="rect">
            <a:avLst/>
          </a:prstGeom>
          <a:solidFill>
            <a:schemeClr val="accent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br>
              <a:rPr lang="en-US" altLang="zh-CN" sz="4400" dirty="0"/>
            </a:br>
            <a:endParaRPr lang="en-US" altLang="zh-CN" sz="4400" dirty="0"/>
          </a:p>
          <a:p>
            <a:pPr algn="ctr"/>
            <a:endParaRPr lang="zh-CN" altLang="en-US" sz="4125" b="1" dirty="0"/>
          </a:p>
        </p:txBody>
      </p:sp>
      <p:sp>
        <p:nvSpPr>
          <p:cNvPr id="116" name="等腰三角形 115"/>
          <p:cNvSpPr/>
          <p:nvPr/>
        </p:nvSpPr>
        <p:spPr>
          <a:xfrm flipV="1">
            <a:off x="5939806" y="4466702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58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631" y="422682"/>
            <a:ext cx="2598275" cy="8543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59803" y="1943917"/>
            <a:ext cx="10104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Vertical Dynamic Simulation of the HTS Maglev             Vehicle-Bridge System in UM Software</a:t>
            </a:r>
          </a:p>
          <a:p>
            <a:endParaRPr lang="en-US" altLang="zh-CN" sz="3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546" y="3429000"/>
            <a:ext cx="10432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基于</a:t>
            </a:r>
            <a:r>
              <a:rPr lang="en-US" altLang="zh-CN" sz="3600" dirty="0">
                <a:solidFill>
                  <a:schemeClr val="bg1"/>
                </a:solidFill>
              </a:rPr>
              <a:t>UM</a:t>
            </a:r>
            <a:r>
              <a:rPr lang="zh-CN" altLang="en-US" sz="3600" dirty="0">
                <a:solidFill>
                  <a:schemeClr val="bg1"/>
                </a:solidFill>
              </a:rPr>
              <a:t>软件高温超导磁悬浮车桥耦合动力学分析</a:t>
            </a:r>
          </a:p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156063" y="5699431"/>
            <a:ext cx="5879874" cy="450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State Key Laboratory of Traction Power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13252" y="6206665"/>
            <a:ext cx="5765493" cy="450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Applied Superconductivity Laboratory</a:t>
            </a:r>
            <a:endParaRPr lang="zh-CN" altLang="en-US" sz="2200" dirty="0"/>
          </a:p>
        </p:txBody>
      </p:sp>
      <p:sp>
        <p:nvSpPr>
          <p:cNvPr id="2" name="文本框 1"/>
          <p:cNvSpPr txBox="1"/>
          <p:nvPr/>
        </p:nvSpPr>
        <p:spPr>
          <a:xfrm>
            <a:off x="1861185" y="4848225"/>
            <a:ext cx="841311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2"/>
                </a:solidFill>
              </a:rPr>
              <a:t>WANG </a:t>
            </a:r>
            <a:r>
              <a:rPr lang="en-US" altLang="zh-CN" sz="2800" dirty="0" err="1">
                <a:solidFill>
                  <a:schemeClr val="tx2"/>
                </a:solidFill>
              </a:rPr>
              <a:t>Hongdi (</a:t>
            </a:r>
            <a:r>
              <a:rPr lang="zh-CN" altLang="en-US" sz="2800" dirty="0">
                <a:solidFill>
                  <a:schemeClr val="tx2"/>
                </a:solidFill>
                <a:sym typeface="+mn-ea"/>
              </a:rPr>
              <a:t>王洪帝</a:t>
            </a:r>
            <a:r>
              <a:rPr lang="en-US" altLang="zh-CN" sz="2800" dirty="0" err="1">
                <a:solidFill>
                  <a:schemeClr val="tx2"/>
                </a:solidFill>
              </a:rPr>
              <a:t>), DENG Zigang (</a:t>
            </a:r>
            <a:r>
              <a:rPr lang="zh-CN" altLang="en-US" sz="2800" dirty="0" err="1">
                <a:solidFill>
                  <a:schemeClr val="tx2"/>
                </a:solidFill>
              </a:rPr>
              <a:t>邓自刚</a:t>
            </a:r>
            <a:r>
              <a:rPr lang="en-US" altLang="zh-CN" sz="2800" dirty="0" err="1">
                <a:solidFill>
                  <a:schemeClr val="tx2"/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6" grpId="0" animBg="1"/>
      <p:bldP spid="10" grpId="0"/>
      <p:bldP spid="12" grpId="0"/>
      <p:bldP spid="13" grpId="0"/>
      <p:bldP spid="1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10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29810" r="-414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-47766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7909780" y="2030552"/>
            <a:ext cx="2975513" cy="259841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From </a:t>
            </a:r>
          </a:p>
          <a:p>
            <a:pPr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E</a:t>
            </a: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xperiment </a:t>
            </a:r>
          </a:p>
          <a:p>
            <a:pPr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to </a:t>
            </a:r>
          </a:p>
          <a:p>
            <a:pPr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Simulation</a:t>
            </a: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577312" y="4137672"/>
            <a:ext cx="4141711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VOL.2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Prepare for Simulation</a:t>
            </a:r>
          </a:p>
        </p:txBody>
      </p:sp>
      <p:sp>
        <p:nvSpPr>
          <p:cNvPr id="9" name="TextBox 12"/>
          <p:cNvSpPr txBox="1"/>
          <p:nvPr/>
        </p:nvSpPr>
        <p:spPr>
          <a:xfrm>
            <a:off x="5851977" y="15153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1019653" y="4044935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06707" y="1133460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448107" y="1265257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11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419004" y="451318"/>
            <a:ext cx="2236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高温超导悬浮机构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643150" y="856693"/>
            <a:ext cx="37882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Maglev Interaction System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8233160" y="1939353"/>
            <a:ext cx="3868830" cy="2245350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4" y="2096842"/>
            <a:ext cx="3191951" cy="19127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28" y="1958706"/>
            <a:ext cx="3766081" cy="2143226"/>
          </a:xfrm>
          <a:prstGeom prst="rect">
            <a:avLst/>
          </a:prstGeom>
        </p:spPr>
      </p:pic>
      <p:sp>
        <p:nvSpPr>
          <p:cNvPr id="21" name="矩形: 圆角 20"/>
          <p:cNvSpPr/>
          <p:nvPr/>
        </p:nvSpPr>
        <p:spPr>
          <a:xfrm>
            <a:off x="192758" y="1940568"/>
            <a:ext cx="3766081" cy="2245349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2344" y="1829741"/>
            <a:ext cx="3767311" cy="2272191"/>
          </a:xfrm>
          <a:prstGeom prst="rect">
            <a:avLst/>
          </a:prstGeom>
        </p:spPr>
      </p:pic>
      <p:sp>
        <p:nvSpPr>
          <p:cNvPr id="22" name="矩形: 圆角 21"/>
          <p:cNvSpPr/>
          <p:nvPr/>
        </p:nvSpPr>
        <p:spPr>
          <a:xfrm>
            <a:off x="4124543" y="1940568"/>
            <a:ext cx="3942914" cy="2245349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26845" y="4368800"/>
            <a:ext cx="183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+mn-ea"/>
              </a:rPr>
              <a:t>常导电磁悬浮</a:t>
            </a:r>
            <a:endParaRPr lang="en-US" altLang="zh-CN" dirty="0">
              <a:solidFill>
                <a:schemeClr val="tx2"/>
              </a:solidFill>
              <a:latin typeface="+mn-ea"/>
            </a:endParaRPr>
          </a:p>
          <a:p>
            <a:pPr algn="ctr"/>
            <a:r>
              <a:rPr lang="en-US" altLang="zh-CN" dirty="0">
                <a:solidFill>
                  <a:schemeClr val="tx2"/>
                </a:solidFill>
                <a:latin typeface="+mn-ea"/>
              </a:rPr>
              <a:t>EMS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14534" y="4368798"/>
            <a:ext cx="2162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+mn-ea"/>
              </a:rPr>
              <a:t>低温超导电动悬浮</a:t>
            </a:r>
            <a:endParaRPr lang="en-US" altLang="zh-CN" dirty="0">
              <a:solidFill>
                <a:schemeClr val="tx2"/>
              </a:solidFill>
              <a:latin typeface="+mn-ea"/>
            </a:endParaRPr>
          </a:p>
          <a:p>
            <a:pPr algn="ctr"/>
            <a:r>
              <a:rPr lang="en-US" altLang="zh-CN" dirty="0">
                <a:solidFill>
                  <a:schemeClr val="tx2"/>
                </a:solidFill>
                <a:latin typeface="+mn-ea"/>
              </a:rPr>
              <a:t>EMS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118763" y="4374024"/>
            <a:ext cx="2162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+mn-ea"/>
              </a:rPr>
              <a:t>高温超导磁浮</a:t>
            </a:r>
            <a:endParaRPr lang="en-US" altLang="zh-CN" dirty="0">
              <a:solidFill>
                <a:schemeClr val="tx2"/>
              </a:solidFill>
              <a:latin typeface="+mn-ea"/>
            </a:endParaRPr>
          </a:p>
          <a:p>
            <a:pPr algn="ctr"/>
            <a:r>
              <a:rPr lang="en-US" altLang="zh-CN" dirty="0">
                <a:solidFill>
                  <a:schemeClr val="tx2"/>
                </a:solidFill>
                <a:latin typeface="+mn-ea"/>
              </a:rPr>
              <a:t>HTS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9947" y="588219"/>
            <a:ext cx="1806097" cy="48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7" grpId="0"/>
      <p:bldP spid="24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12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4897328" y="409779"/>
            <a:ext cx="2236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高温超导悬浮机构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4078788" y="788734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4121474" y="815154"/>
            <a:ext cx="37882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Maglev Interaction System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69961" y="1660508"/>
          <a:ext cx="4690360" cy="331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Graph" r:id="rId4" imgW="4292600" imgH="3038475" progId="Origin50.Graph">
                  <p:embed/>
                </p:oleObj>
              </mc:Choice>
              <mc:Fallback>
                <p:oleObj name="Graph" r:id="rId4" imgW="4292600" imgH="3038475" progId="Origin50.Graph">
                  <p:embed/>
                  <p:pic>
                    <p:nvPicPr>
                      <p:cNvPr id="0" name="对象 5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9961" y="1660508"/>
                        <a:ext cx="4690360" cy="3316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: 圆角 17"/>
          <p:cNvSpPr/>
          <p:nvPr/>
        </p:nvSpPr>
        <p:spPr>
          <a:xfrm>
            <a:off x="6706009" y="1793085"/>
            <a:ext cx="4424022" cy="3055598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975310" y="1793085"/>
            <a:ext cx="4690360" cy="3055599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597" y="2019406"/>
            <a:ext cx="4343786" cy="260295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439256" y="2870614"/>
            <a:ext cx="1107440" cy="10871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右 4"/>
          <p:cNvSpPr/>
          <p:nvPr/>
        </p:nvSpPr>
        <p:spPr>
          <a:xfrm>
            <a:off x="4897328" y="3214119"/>
            <a:ext cx="1548101" cy="400110"/>
          </a:xfrm>
          <a:prstGeom prst="rightArrow">
            <a:avLst>
              <a:gd name="adj1" fmla="val 50000"/>
              <a:gd name="adj2" fmla="val 12364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1144" y="5065801"/>
            <a:ext cx="399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+mn-ea"/>
              </a:rPr>
              <a:t>HTS maglev interaction system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569961" y="4976473"/>
            <a:ext cx="4581599" cy="508715"/>
          </a:xfrm>
          <a:prstGeom prst="rect">
            <a:avLst/>
          </a:prstGeom>
          <a:noFill/>
        </p:spPr>
        <p:txBody>
          <a:bodyPr wrap="square" lIns="360000" tIns="0" rIns="360000" bIns="0" anchor="ctr" anchorCtr="0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 A</a:t>
            </a:r>
            <a:r>
              <a:rPr lang="zh-CN" altLang="en-US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typical levitation force curve</a:t>
            </a: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6569961" y="1659793"/>
          <a:ext cx="4690360" cy="331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Graph" r:id="rId7" imgW="4292600" imgH="3038475" progId="Origin50.Graph">
                  <p:embed/>
                </p:oleObj>
              </mc:Choice>
              <mc:Fallback>
                <p:oleObj name="Graph" r:id="rId7" imgW="4292600" imgH="3038475" progId="Origin50.Graph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9961" y="1659793"/>
                        <a:ext cx="4690360" cy="3316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69947" y="588219"/>
            <a:ext cx="1806097" cy="48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3" grpId="0" animBg="1"/>
      <p:bldP spid="5" grpId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13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5025569" y="409779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高温超导悬浮力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4078788" y="788734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4207459" y="815154"/>
            <a:ext cx="3616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Maglev 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sym typeface="+mn-lt"/>
              </a:rPr>
              <a:t>L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evitation </a:t>
            </a:r>
            <a:r>
              <a:rPr lang="en-US" altLang="zh-CN" sz="2000" dirty="0">
                <a:solidFill>
                  <a:schemeClr val="tx2"/>
                </a:solidFill>
                <a:latin typeface="+mn-ea"/>
              </a:rPr>
              <a:t>Force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569961" y="1660508"/>
          <a:ext cx="4690360" cy="3316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Graph" r:id="rId4" imgW="4292600" imgH="3038475" progId="Origin50.Graph">
                  <p:embed/>
                </p:oleObj>
              </mc:Choice>
              <mc:Fallback>
                <p:oleObj name="Graph" r:id="rId4" imgW="4292600" imgH="3038475" progId="Origin50.Graph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9961" y="1660508"/>
                        <a:ext cx="4690360" cy="3316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: 圆角 17"/>
          <p:cNvSpPr/>
          <p:nvPr/>
        </p:nvSpPr>
        <p:spPr>
          <a:xfrm>
            <a:off x="6706009" y="1793085"/>
            <a:ext cx="4424022" cy="3055598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569961" y="4976473"/>
            <a:ext cx="4581599" cy="508715"/>
          </a:xfrm>
          <a:prstGeom prst="rect">
            <a:avLst/>
          </a:prstGeom>
          <a:noFill/>
        </p:spPr>
        <p:txBody>
          <a:bodyPr wrap="square" lIns="360000" tIns="0" rIns="360000" bIns="0" anchor="ctr" anchorCtr="0">
            <a:norm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 A</a:t>
            </a:r>
            <a:r>
              <a:rPr lang="zh-CN" altLang="en-US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2000" b="0" dirty="0">
                <a:solidFill>
                  <a:schemeClr val="accent1"/>
                </a:solidFill>
                <a:effectLst/>
                <a:latin typeface="+mn-ea"/>
                <a:ea typeface="+mn-ea"/>
              </a:rPr>
              <a:t>typical levitation force curve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57202" y="1767546"/>
            <a:ext cx="6370318" cy="2967010"/>
          </a:xfrm>
          <a:prstGeom prst="rect">
            <a:avLst/>
          </a:prstGeom>
          <a:noFill/>
        </p:spPr>
        <p:txBody>
          <a:bodyPr wrap="square" lIns="0" tIns="0" rIns="360000" bIns="0" anchor="ctr" anchorCtr="0">
            <a:normAutofit fontScale="92500"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>
              <a:lnSpc>
                <a:spcPct val="150000"/>
              </a:lnSpc>
            </a:pPr>
            <a:r>
              <a:rPr lang="en-US" altLang="zh-CN" sz="2400" b="0" dirty="0">
                <a:solidFill>
                  <a:schemeClr val="tx2"/>
                </a:solidFill>
                <a:effectLst/>
                <a:latin typeface="+mn-ea"/>
                <a:ea typeface="+mn-ea"/>
              </a:rPr>
              <a:t>1994  </a:t>
            </a:r>
            <a:r>
              <a:rPr lang="en-US" altLang="zh-CN" sz="2400" b="0" dirty="0" err="1">
                <a:solidFill>
                  <a:schemeClr val="tx2"/>
                </a:solidFill>
                <a:effectLst/>
                <a:latin typeface="+mn-ea"/>
                <a:ea typeface="+mn-ea"/>
              </a:rPr>
              <a:t>T.Hikihara</a:t>
            </a:r>
            <a:r>
              <a:rPr lang="en-US" altLang="zh-CN" sz="2400" b="0" dirty="0">
                <a:solidFill>
                  <a:schemeClr val="tx2"/>
                </a:solidFill>
                <a:effectLst/>
                <a:latin typeface="+mn-ea"/>
                <a:ea typeface="+mn-ea"/>
              </a:rPr>
              <a:t> and </a:t>
            </a:r>
            <a:r>
              <a:rPr lang="en-US" altLang="zh-CN" sz="2400" b="0" dirty="0" err="1">
                <a:solidFill>
                  <a:schemeClr val="tx2"/>
                </a:solidFill>
                <a:effectLst/>
                <a:latin typeface="+mn-ea"/>
                <a:ea typeface="+mn-ea"/>
              </a:rPr>
              <a:t>F.C.Moon</a:t>
            </a:r>
            <a:endParaRPr lang="en-US" altLang="zh-CN" sz="2400" b="0" dirty="0">
              <a:solidFill>
                <a:schemeClr val="tx2"/>
              </a:solidFill>
              <a:effectLst/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0" dirty="0">
                <a:solidFill>
                  <a:schemeClr val="tx2"/>
                </a:solidFill>
                <a:effectLst/>
                <a:latin typeface="+mn-ea"/>
                <a:ea typeface="+mn-ea"/>
              </a:rPr>
              <a:t>1999  T. </a:t>
            </a:r>
            <a:r>
              <a:rPr lang="en-US" altLang="zh-CN" sz="2400" b="0" dirty="0" err="1">
                <a:solidFill>
                  <a:schemeClr val="tx2"/>
                </a:solidFill>
                <a:effectLst/>
                <a:latin typeface="+mn-ea"/>
                <a:ea typeface="+mn-ea"/>
              </a:rPr>
              <a:t>Sugiura</a:t>
            </a:r>
            <a:endParaRPr lang="en-US" altLang="zh-CN" sz="2400" b="0" dirty="0">
              <a:solidFill>
                <a:schemeClr val="tx2"/>
              </a:solidFill>
              <a:effectLst/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2400" b="0" dirty="0">
                <a:solidFill>
                  <a:schemeClr val="tx2"/>
                </a:solidFill>
                <a:effectLst/>
                <a:latin typeface="+mn-ea"/>
                <a:ea typeface="+mn-ea"/>
              </a:rPr>
              <a:t>2016  Gou </a:t>
            </a:r>
            <a:r>
              <a:rPr lang="en-US" altLang="ko-KR" sz="2400" b="0" dirty="0" err="1">
                <a:solidFill>
                  <a:schemeClr val="tx2"/>
                </a:solidFill>
                <a:effectLst/>
                <a:latin typeface="+mn-ea"/>
                <a:ea typeface="+mn-ea"/>
              </a:rPr>
              <a:t>xiaofan</a:t>
            </a:r>
            <a:endParaRPr lang="en-US" altLang="ko-KR" sz="2400" b="0" dirty="0">
              <a:solidFill>
                <a:schemeClr val="tx2"/>
              </a:solidFill>
              <a:effectLst/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0" dirty="0">
                <a:solidFill>
                  <a:schemeClr val="tx2"/>
                </a:solidFill>
                <a:effectLst/>
                <a:latin typeface="+mn-ea"/>
              </a:rPr>
              <a:t>et al. </a:t>
            </a:r>
          </a:p>
          <a:p>
            <a:pPr algn="l">
              <a:lnSpc>
                <a:spcPct val="150000"/>
              </a:lnSpc>
            </a:pPr>
            <a:r>
              <a:rPr lang="en-US" altLang="ko-KR" sz="2400" b="0" dirty="0">
                <a:solidFill>
                  <a:schemeClr val="tx2"/>
                </a:solidFill>
                <a:effectLst/>
                <a:latin typeface="+mn-ea"/>
                <a:ea typeface="+mn-ea"/>
              </a:rPr>
              <a:t>They studied the nature of levitation, but it was difficult to apply in simulation.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9947" y="588219"/>
            <a:ext cx="1806097" cy="48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14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5025569" y="409779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高温超导悬浮力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4078788" y="788734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4207459" y="815154"/>
            <a:ext cx="3616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Maglev 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sym typeface="+mn-lt"/>
              </a:rPr>
              <a:t>L</a:t>
            </a:r>
            <a:r>
              <a:rPr lang="en-US" altLang="ko-KR" sz="2000" dirty="0">
                <a:solidFill>
                  <a:schemeClr val="tx2"/>
                </a:solidFill>
                <a:latin typeface="+mn-ea"/>
              </a:rPr>
              <a:t>evitation </a:t>
            </a:r>
            <a:r>
              <a:rPr lang="en-US" altLang="zh-CN" sz="2000" dirty="0">
                <a:solidFill>
                  <a:schemeClr val="tx2"/>
                </a:solidFill>
                <a:latin typeface="+mn-ea"/>
              </a:rPr>
              <a:t>Force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18" name="矩形: 圆角 17"/>
          <p:cNvSpPr/>
          <p:nvPr/>
        </p:nvSpPr>
        <p:spPr>
          <a:xfrm>
            <a:off x="6756809" y="1759186"/>
            <a:ext cx="4424022" cy="3055598"/>
          </a:xfrm>
          <a:prstGeom prst="roundRect">
            <a:avLst>
              <a:gd name="adj" fmla="val 6595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23639" y="1628644"/>
          <a:ext cx="4690361" cy="3316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Graph" r:id="rId4" imgW="4292600" imgH="3038475" progId="Origin50.Graph">
                  <p:embed/>
                </p:oleObj>
              </mc:Choice>
              <mc:Fallback>
                <p:oleObj name="Graph" r:id="rId4" imgW="4292600" imgH="3038475" progId="Origin50.Graph">
                  <p:embed/>
                  <p:pic>
                    <p:nvPicPr>
                      <p:cNvPr id="0" name="图片 615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23639" y="1628644"/>
                        <a:ext cx="4690361" cy="3316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/>
              </p:cNvPr>
              <p:cNvSpPr/>
              <p:nvPr/>
            </p:nvSpPr>
            <p:spPr>
              <a:xfrm>
                <a:off x="579185" y="2202286"/>
                <a:ext cx="5327741" cy="5522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𝒍𝒆𝒗</m:t>
                          </m:r>
                        </m:sub>
                      </m:sSub>
                      <m:r>
                        <a:rPr lang="zh-CN" altLang="en-US" sz="2800" b="1" i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d>
                            <m:dPr>
                              <m:ctrlP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800" b="1" i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</m:d>
                        </m:sup>
                      </m:sSup>
                      <m:r>
                        <a:rPr lang="zh-CN" altLang="en-US" sz="2800" b="1" i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zh-CN" altLang="en-US" sz="2800" b="1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d>
                            <m:dPr>
                              <m:ctrlP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800" b="1" i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85" y="2202286"/>
                <a:ext cx="5327741" cy="55226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734770" y="2851561"/>
            <a:ext cx="549436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+mn-ea"/>
              </a:rPr>
              <a:t>e-the natural base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+mn-ea"/>
              </a:rPr>
              <a:t>a, b, c, d- undetermined parameters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+mn-ea"/>
              </a:rPr>
              <a:t>                greater than zero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+mn-ea"/>
              </a:rPr>
              <a:t>z-suspension height parameter</a:t>
            </a:r>
            <a:endParaRPr lang="zh-CN" altLang="en-US" sz="24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7335" y="1128331"/>
            <a:ext cx="5171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</a:rPr>
              <a:t>Without considering magnetic hysteresis, this curve can fit for as: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79185" y="2082339"/>
            <a:ext cx="5600483" cy="757677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0725" y="5239592"/>
            <a:ext cx="62456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+mn-ea"/>
              </a:rPr>
              <a:t>The determination coefficient of this function expression is generally greater than 0.9990</a:t>
            </a:r>
            <a:r>
              <a:rPr lang="en-US" altLang="zh-CN" dirty="0">
                <a:solidFill>
                  <a:srgbClr val="7030A0"/>
                </a:solidFill>
                <a:latin typeface="+mn-ea"/>
              </a:rPr>
              <a:t>.</a:t>
            </a:r>
            <a:endParaRPr lang="zh-CN" altLang="en-US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/>
      <p:bldP spid="4" grpId="0"/>
      <p:bldP spid="15" grpId="0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15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29810" r="-414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-47766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7517824" y="3022726"/>
            <a:ext cx="2975513" cy="259841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/>
                </a:solidFill>
                <a:cs typeface="+mn-ea"/>
                <a:sym typeface="+mn-lt"/>
              </a:rPr>
              <a:t>Simulation in UM</a:t>
            </a:r>
            <a:endParaRPr lang="zh-CN" altLang="en-US" sz="28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804714" y="4137672"/>
            <a:ext cx="3686907" cy="190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VOL.3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HTS Vehicle-Bridge 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  Coupled System</a:t>
            </a:r>
          </a:p>
          <a:p>
            <a:pPr algn="ctr"/>
            <a:endParaRPr lang="en-US" altLang="zh-CN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851977" y="15153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1019653" y="4044935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06707" y="1133460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448107" y="1265257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16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17" name="직사각형 24"/>
          <p:cNvSpPr/>
          <p:nvPr/>
        </p:nvSpPr>
        <p:spPr>
          <a:xfrm>
            <a:off x="3039549" y="1166618"/>
            <a:ext cx="6043757" cy="916037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 anchorCtr="1"/>
          <a:lstStyle/>
          <a:p>
            <a:pPr algn="ctr">
              <a:lnSpc>
                <a:spcPct val="150000"/>
              </a:lnSpc>
              <a:defRPr/>
            </a:pPr>
            <a:endParaRPr lang="en-US" altLang="zh-CN" sz="10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19" name="그룹 31"/>
          <p:cNvGrpSpPr/>
          <p:nvPr/>
        </p:nvGrpSpPr>
        <p:grpSpPr>
          <a:xfrm>
            <a:off x="2426675" y="2094442"/>
            <a:ext cx="7269498" cy="1137755"/>
            <a:chOff x="1949380" y="3105010"/>
            <a:chExt cx="5260312" cy="793750"/>
          </a:xfrm>
          <a:solidFill>
            <a:schemeClr val="bg1">
              <a:lumMod val="65000"/>
            </a:schemeClr>
          </a:solidFill>
        </p:grpSpPr>
        <p:cxnSp>
          <p:nvCxnSpPr>
            <p:cNvPr id="20" name="직선 연결선 32"/>
            <p:cNvCxnSpPr/>
            <p:nvPr/>
          </p:nvCxnSpPr>
          <p:spPr>
            <a:xfrm flipH="1">
              <a:off x="1949380" y="3657600"/>
              <a:ext cx="5260312" cy="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33"/>
            <p:cNvCxnSpPr/>
            <p:nvPr/>
          </p:nvCxnSpPr>
          <p:spPr>
            <a:xfrm>
              <a:off x="1949380" y="3657600"/>
              <a:ext cx="0" cy="24116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34"/>
            <p:cNvCxnSpPr/>
            <p:nvPr/>
          </p:nvCxnSpPr>
          <p:spPr>
            <a:xfrm>
              <a:off x="7209692" y="3657600"/>
              <a:ext cx="0" cy="24116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35"/>
            <p:cNvCxnSpPr/>
            <p:nvPr/>
          </p:nvCxnSpPr>
          <p:spPr>
            <a:xfrm>
              <a:off x="4579538" y="3105010"/>
              <a:ext cx="0" cy="79375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직사각형 48"/>
          <p:cNvSpPr/>
          <p:nvPr/>
        </p:nvSpPr>
        <p:spPr>
          <a:xfrm>
            <a:off x="686478" y="369478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1" name="직사각형 50"/>
          <p:cNvSpPr/>
          <p:nvPr/>
        </p:nvSpPr>
        <p:spPr>
          <a:xfrm>
            <a:off x="686480" y="3216989"/>
            <a:ext cx="3480397" cy="442389"/>
          </a:xfrm>
          <a:prstGeom prst="rect">
            <a:avLst/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5">
              <a:latin typeface="Calibri" pitchFamily="34" charset="0"/>
            </a:endParaRPr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9420770" y="3768735"/>
            <a:ext cx="536304" cy="5363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2158522" y="3768735"/>
            <a:ext cx="536304" cy="5363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Freeform 65"/>
          <p:cNvSpPr>
            <a:spLocks noEditPoints="1"/>
          </p:cNvSpPr>
          <p:nvPr/>
        </p:nvSpPr>
        <p:spPr bwMode="auto">
          <a:xfrm>
            <a:off x="5793273" y="3768735"/>
            <a:ext cx="536304" cy="5363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5" name="직사각형 50"/>
          <p:cNvSpPr/>
          <p:nvPr/>
        </p:nvSpPr>
        <p:spPr>
          <a:xfrm>
            <a:off x="4332527" y="3216989"/>
            <a:ext cx="3480397" cy="442389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5">
              <a:latin typeface="Calibri" pitchFamily="34" charset="0"/>
            </a:endParaRPr>
          </a:p>
        </p:txBody>
      </p:sp>
      <p:sp>
        <p:nvSpPr>
          <p:cNvPr id="36" name="직사각형 50"/>
          <p:cNvSpPr/>
          <p:nvPr/>
        </p:nvSpPr>
        <p:spPr>
          <a:xfrm>
            <a:off x="7988731" y="3216989"/>
            <a:ext cx="3480397" cy="442389"/>
          </a:xfrm>
          <a:prstGeom prst="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5">
              <a:latin typeface="Calibri" pitchFamily="34" charset="0"/>
            </a:endParaRP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3132591" y="1396164"/>
            <a:ext cx="5857665" cy="46159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ctr" anchorCtr="1">
            <a:norm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HTS Vehicle-Bridge Coupled System</a:t>
            </a:r>
          </a:p>
        </p:txBody>
      </p:sp>
      <p:sp>
        <p:nvSpPr>
          <p:cNvPr id="38" name="직사각형 48"/>
          <p:cNvSpPr/>
          <p:nvPr/>
        </p:nvSpPr>
        <p:spPr>
          <a:xfrm>
            <a:off x="4332526" y="369478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39" name="직사각형 48"/>
          <p:cNvSpPr/>
          <p:nvPr/>
        </p:nvSpPr>
        <p:spPr>
          <a:xfrm>
            <a:off x="7978572" y="3694785"/>
            <a:ext cx="3480400" cy="210403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t" anchorCtr="1"/>
          <a:lstStyle/>
          <a:p>
            <a:pPr algn="ctr">
              <a:lnSpc>
                <a:spcPct val="150000"/>
              </a:lnSpc>
              <a:defRPr/>
            </a:pPr>
            <a:endParaRPr lang="en-US" altLang="zh-CN" sz="1100" dirty="0">
              <a:solidFill>
                <a:schemeClr val="dk1">
                  <a:lumMod val="100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40" name="speed"/>
          <p:cNvSpPr txBox="1">
            <a:spLocks noChangeArrowheads="1"/>
          </p:cNvSpPr>
          <p:nvPr/>
        </p:nvSpPr>
        <p:spPr bwMode="auto">
          <a:xfrm>
            <a:off x="8768376" y="3325809"/>
            <a:ext cx="2067263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III-Bridge Subsystem</a:t>
            </a:r>
            <a:endParaRPr lang="en-US" altLang="ko-KR" sz="1600" b="1" dirty="0">
              <a:solidFill>
                <a:schemeClr val="bg1"/>
              </a:solidFill>
              <a:latin typeface="Arial" pitchFamily="34" charset="0"/>
              <a:ea typeface="Open Sans" panose="020B0606030504020204" pitchFamily="34" charset="0"/>
              <a:cs typeface="Arial" pitchFamily="34" charset="0"/>
            </a:endParaRPr>
          </a:p>
        </p:txBody>
      </p:sp>
      <p:sp>
        <p:nvSpPr>
          <p:cNvPr id="41" name="speed"/>
          <p:cNvSpPr txBox="1">
            <a:spLocks noChangeArrowheads="1"/>
          </p:cNvSpPr>
          <p:nvPr/>
        </p:nvSpPr>
        <p:spPr bwMode="auto">
          <a:xfrm>
            <a:off x="4946522" y="3301374"/>
            <a:ext cx="2199590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II-Vehicle Subsystem</a:t>
            </a:r>
            <a:endParaRPr lang="en-US" altLang="ko-KR" sz="1600" b="1" dirty="0">
              <a:solidFill>
                <a:schemeClr val="bg1"/>
              </a:solidFill>
              <a:latin typeface="Arial" pitchFamily="34" charset="0"/>
              <a:ea typeface="Open Sans" panose="020B0606030504020204" pitchFamily="34" charset="0"/>
              <a:cs typeface="Arial" pitchFamily="34" charset="0"/>
            </a:endParaRPr>
          </a:p>
        </p:txBody>
      </p:sp>
      <p:sp>
        <p:nvSpPr>
          <p:cNvPr id="42" name="speed"/>
          <p:cNvSpPr txBox="1">
            <a:spLocks noChangeArrowheads="1"/>
          </p:cNvSpPr>
          <p:nvPr/>
        </p:nvSpPr>
        <p:spPr bwMode="auto">
          <a:xfrm>
            <a:off x="1050007" y="3300105"/>
            <a:ext cx="2917467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I-Levitation Force Subsystem</a:t>
            </a:r>
            <a:endParaRPr lang="en-US" altLang="ko-KR" sz="1600" b="1" dirty="0">
              <a:solidFill>
                <a:schemeClr val="bg1"/>
              </a:solidFill>
              <a:latin typeface="Arial" pitchFamily="34" charset="0"/>
              <a:ea typeface="Open Sans" panose="020B0606030504020204" pitchFamily="34" charset="0"/>
              <a:cs typeface="Arial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15463" y="4665273"/>
            <a:ext cx="3898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The vehicle parameters from experimental prototype.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27157" y="4636249"/>
            <a:ext cx="2956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The bridge parameters refer to HSST Japan.</a:t>
            </a:r>
          </a:p>
          <a:p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4215" y="4665273"/>
            <a:ext cx="34803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Levitation force simulation by </a:t>
            </a:r>
          </a:p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Control module in UM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5592" y="399712"/>
            <a:ext cx="1844200" cy="609653"/>
          </a:xfrm>
          <a:prstGeom prst="rect">
            <a:avLst/>
          </a:prstGeom>
        </p:spPr>
      </p:pic>
      <p:sp>
        <p:nvSpPr>
          <p:cNvPr id="46" name="MH_Entry_2">
            <a:hlinkClick r:id="rId6" action="ppaction://hlinksldjump"/>
          </p:cNvPr>
          <p:cNvSpPr txBox="1"/>
          <p:nvPr>
            <p:custDataLst>
              <p:tags r:id="rId1"/>
            </p:custDataLst>
          </p:nvPr>
        </p:nvSpPr>
        <p:spPr>
          <a:xfrm>
            <a:off x="1050008" y="344473"/>
            <a:ext cx="2431711" cy="360066"/>
          </a:xfrm>
          <a:prstGeom prst="rect">
            <a:avLst/>
          </a:prstGeom>
          <a:noFill/>
        </p:spPr>
        <p:txBody>
          <a:bodyPr wrap="square" lIns="180000" anchor="ctr" anchorCtr="0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sz="2000" b="1" kern="0" spc="100" dirty="0">
                <a:solidFill>
                  <a:schemeClr val="accent1"/>
                </a:solidFill>
                <a:latin typeface="+mn-ea"/>
              </a:rPr>
              <a:t>模型构成</a:t>
            </a:r>
          </a:p>
        </p:txBody>
      </p:sp>
      <p:cxnSp>
        <p:nvCxnSpPr>
          <p:cNvPr id="47" name="Straight Connector 41"/>
          <p:cNvCxnSpPr/>
          <p:nvPr/>
        </p:nvCxnSpPr>
        <p:spPr>
          <a:xfrm>
            <a:off x="752698" y="704539"/>
            <a:ext cx="3097597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Entry_2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52698" y="685492"/>
            <a:ext cx="3026332" cy="520543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</a:rPr>
              <a:t>Model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17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675485" y="451318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悬浮力子系统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863563" y="856693"/>
            <a:ext cx="3347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Levitation Force Subsystem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>
                <a:extLst/>
              </p:cNvPr>
              <p:cNvSpPr/>
              <p:nvPr/>
            </p:nvSpPr>
            <p:spPr>
              <a:xfrm>
                <a:off x="1675485" y="5222357"/>
                <a:ext cx="5327741" cy="5522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𝒍𝒆𝒗</m:t>
                          </m:r>
                        </m:sub>
                      </m:sSub>
                      <m:r>
                        <a:rPr lang="zh-CN" altLang="en-US" sz="2800" b="1" i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d>
                            <m:dPr>
                              <m:ctrlP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800" b="1" i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</m:d>
                        </m:sup>
                      </m:sSup>
                      <m:r>
                        <a:rPr lang="zh-CN" altLang="en-US" sz="2800" b="1" i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US" altLang="zh-CN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zh-CN" altLang="en-US" sz="2800" b="1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800" b="1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d>
                            <m:dPr>
                              <m:ctrlP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sz="2800" b="1" i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2800" b="1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5485" y="5222357"/>
                <a:ext cx="5327741" cy="55226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3" name="矩形: 圆角 22"/>
          <p:cNvSpPr/>
          <p:nvPr/>
        </p:nvSpPr>
        <p:spPr>
          <a:xfrm>
            <a:off x="1675485" y="5102410"/>
            <a:ext cx="5600483" cy="757677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030A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9280" y="1364304"/>
            <a:ext cx="5385717" cy="34046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744" y="1364305"/>
            <a:ext cx="2955536" cy="343328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8594230" y="2235200"/>
            <a:ext cx="3720667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a, b, c, d- undetermined parameters, greater than zero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Cp-damping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8594230" y="2009795"/>
            <a:ext cx="3424026" cy="1740713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 animBg="1"/>
      <p:bldP spid="32" grpId="0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18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803725" y="451318"/>
            <a:ext cx="1467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车辆子系统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361167" y="856693"/>
            <a:ext cx="2352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Vehicle Subsystem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325" y="1256803"/>
            <a:ext cx="7878206" cy="3706233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977480"/>
              </p:ext>
            </p:extLst>
          </p:nvPr>
        </p:nvGraphicFramePr>
        <p:xfrm>
          <a:off x="6649375" y="3675354"/>
          <a:ext cx="4942161" cy="2408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8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0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326">
                <a:tc gridSpan="3"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Parameters of Maglev Vehicle (HTS maglev)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480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Terms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Symbol and value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Unit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689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Maglev vehicle length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L­­</a:t>
                      </a:r>
                      <a:r>
                        <a:rPr lang="en-US" sz="1200" kern="100" baseline="-25000" dirty="0" err="1">
                          <a:effectLst/>
                        </a:rPr>
                        <a:t>v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15 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689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Carriage body mass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M</a:t>
                      </a:r>
                      <a:r>
                        <a:rPr lang="en-US" sz="1200" kern="100" baseline="-25000" dirty="0" err="1">
                          <a:effectLst/>
                        </a:rPr>
                        <a:t>v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17000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kg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689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Frame mass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</a:t>
                      </a:r>
                      <a:r>
                        <a:rPr lang="en-US" sz="1200" kern="100" baseline="-25000" dirty="0">
                          <a:effectLst/>
                        </a:rPr>
                        <a:t>t </a:t>
                      </a:r>
                      <a:r>
                        <a:rPr lang="en-US" sz="1200" kern="100" dirty="0">
                          <a:effectLst/>
                        </a:rPr>
                        <a:t>= 3600 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kg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549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Carriage body pitch inertia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J­</a:t>
                      </a:r>
                      <a:r>
                        <a:rPr lang="en-US" sz="1200" kern="100" baseline="-25000" dirty="0" err="1">
                          <a:effectLst/>
                        </a:rPr>
                        <a:t>c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385000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blipFill>
                      <a:blip r:embed="rId5"/>
                      <a:stretch>
                        <a:fillRect l="-516667" t="-351786" r="-3030" b="-2875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1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Frame pitch inertia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J</a:t>
                      </a:r>
                      <a:r>
                        <a:rPr lang="en-US" sz="1200" kern="100" baseline="-25000" dirty="0" err="1">
                          <a:effectLst/>
                        </a:rPr>
                        <a:t>t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19200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blipFill>
                      <a:blip r:embed="rId5"/>
                      <a:stretch>
                        <a:fillRect l="-516667" t="-506000" r="-3030" b="-222000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480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Secondary suspension stiffness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K</a:t>
                      </a:r>
                      <a:r>
                        <a:rPr lang="en-US" sz="1200" kern="100" baseline="-25000" dirty="0">
                          <a:effectLst/>
                        </a:rPr>
                        <a:t>s </a:t>
                      </a:r>
                      <a:r>
                        <a:rPr lang="en-US" sz="1200" kern="100" dirty="0">
                          <a:effectLst/>
                        </a:rPr>
                        <a:t>= 1.72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MN/m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480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Secondary suspension damping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C</a:t>
                      </a:r>
                      <a:r>
                        <a:rPr lang="en-US" sz="1200" kern="100" baseline="-25000" dirty="0">
                          <a:effectLst/>
                        </a:rPr>
                        <a:t>s </a:t>
                      </a:r>
                      <a:r>
                        <a:rPr lang="en-US" sz="1200" kern="100" dirty="0">
                          <a:effectLst/>
                        </a:rPr>
                        <a:t>= 196</a:t>
                      </a:r>
                      <a:endParaRPr lang="zh-CN" sz="1200" kern="100" dirty="0"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 marL="68580" marR="68580" marT="0" marB="0" anchor="ctr">
                    <a:blipFill>
                      <a:blip r:embed="rId5"/>
                      <a:stretch>
                        <a:fillRect l="-516667" t="-705882" r="-3030" b="-588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19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803724" y="451318"/>
            <a:ext cx="1467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桥梁子系统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404576" y="856693"/>
            <a:ext cx="2265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Bridge Subsystem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767" y="1429719"/>
            <a:ext cx="8142179" cy="39985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2226" y="1247913"/>
            <a:ext cx="1433360" cy="15014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2226" y="2801448"/>
            <a:ext cx="1433360" cy="1530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2226" y="4331683"/>
            <a:ext cx="1433360" cy="195680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587513" y="5472304"/>
            <a:ext cx="70237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latin typeface="+mn-ea"/>
              </a:rPr>
              <a:t>The bridge parameters refer to HSST Japan.</a:t>
            </a:r>
          </a:p>
          <a:p>
            <a:endParaRPr lang="zh-CN" altLang="en-US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4762" y="1919093"/>
            <a:ext cx="2730880" cy="360040"/>
          </a:xfrm>
          <a:prstGeom prst="parallelogram">
            <a:avLst>
              <a:gd name="adj" fmla="val 76283"/>
            </a:avLst>
          </a:prstGeom>
          <a:solidFill>
            <a:schemeClr val="accent1">
              <a:lumMod val="50000"/>
            </a:schemeClr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 sz="1200" b="1" dirty="0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0" y="0"/>
          <a:ext cx="12192000" cy="2030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2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0" y="1523049"/>
            <a:ext cx="2459596" cy="7560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noFill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目   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9616" y="203737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CONTENT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459596" y="3004143"/>
            <a:ext cx="684076" cy="684076"/>
          </a:xfrm>
          <a:prstGeom prst="rect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itchFamily="34" charset="0"/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itchFamily="34" charset="0"/>
              <a:cs typeface="+mn-ea"/>
              <a:sym typeface="+mn-lt"/>
            </a:endParaRPr>
          </a:p>
        </p:txBody>
      </p:sp>
      <p:sp>
        <p:nvSpPr>
          <p:cNvPr id="10" name="Rectangle 73"/>
          <p:cNvSpPr/>
          <p:nvPr/>
        </p:nvSpPr>
        <p:spPr>
          <a:xfrm>
            <a:off x="3122740" y="3056602"/>
            <a:ext cx="2852262" cy="479206"/>
          </a:xfrm>
          <a:prstGeom prst="rect">
            <a:avLst/>
          </a:prstGeom>
        </p:spPr>
        <p:txBody>
          <a:bodyPr wrap="square" lIns="144000" tIns="0" rIns="144000" bIns="0">
            <a:no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高温超导技术简介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Introduction to HTS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43672" y="4493048"/>
            <a:ext cx="4198889" cy="867762"/>
            <a:chOff x="1906687" y="3419006"/>
            <a:chExt cx="4185784" cy="782232"/>
          </a:xfrm>
        </p:grpSpPr>
        <p:sp>
          <p:nvSpPr>
            <p:cNvPr id="13" name="Rectangle 73"/>
            <p:cNvSpPr/>
            <p:nvPr/>
          </p:nvSpPr>
          <p:spPr>
            <a:xfrm>
              <a:off x="1906687" y="3419006"/>
              <a:ext cx="4185784" cy="557210"/>
            </a:xfrm>
            <a:prstGeom prst="rect">
              <a:avLst/>
            </a:prstGeom>
          </p:spPr>
          <p:txBody>
            <a:bodyPr wrap="square" lIns="144000" tIns="0" rIns="144000" bIns="0">
              <a:no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高温超导磁浮车桥耦合模型</a:t>
              </a:r>
              <a:endParaRPr lang="en-US" altLang="zh-CN" sz="20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r>
                <a:rPr lang="en-US" altLang="zh-CN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HTS </a:t>
              </a: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Vehicle-Bridge </a:t>
              </a:r>
            </a:p>
            <a:p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  </a:t>
              </a:r>
              <a:r>
                <a:rPr lang="en-US" altLang="zh-CN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C</a:t>
              </a: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oupled </a:t>
              </a:r>
              <a:r>
                <a:rPr lang="en-US" altLang="zh-CN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S</a:t>
              </a: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ystem</a:t>
              </a:r>
            </a:p>
          </p:txBody>
        </p:sp>
        <p:sp>
          <p:nvSpPr>
            <p:cNvPr id="14" name="Rectangle 73"/>
            <p:cNvSpPr/>
            <p:nvPr/>
          </p:nvSpPr>
          <p:spPr>
            <a:xfrm>
              <a:off x="1906687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Rectangle 73"/>
          <p:cNvSpPr/>
          <p:nvPr/>
        </p:nvSpPr>
        <p:spPr>
          <a:xfrm>
            <a:off x="8120735" y="3050924"/>
            <a:ext cx="3221887" cy="754256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模型准备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Model Preparation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Rectangle 73"/>
          <p:cNvSpPr/>
          <p:nvPr/>
        </p:nvSpPr>
        <p:spPr>
          <a:xfrm>
            <a:off x="8120735" y="4549801"/>
            <a:ext cx="2850411" cy="754256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+mn-lt"/>
              </a:rPr>
              <a:t>建模问题探讨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Discussion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2459596" y="4549801"/>
            <a:ext cx="684076" cy="684076"/>
          </a:xfrm>
          <a:prstGeom prst="rect">
            <a:avLst/>
          </a:prstGeom>
          <a:solidFill>
            <a:schemeClr val="accent3"/>
          </a:solidFill>
          <a:ln w="28575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itchFamily="34" charset="0"/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itchFamily="34" charset="0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7436659" y="3004143"/>
            <a:ext cx="684076" cy="684076"/>
          </a:xfrm>
          <a:prstGeom prst="rect">
            <a:avLst/>
          </a:prstGeom>
          <a:solidFill>
            <a:schemeClr val="accent2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itchFamily="34" charset="0"/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7436659" y="4549801"/>
            <a:ext cx="684076" cy="684076"/>
          </a:xfrm>
          <a:prstGeom prst="rect">
            <a:avLst/>
          </a:prstGeom>
          <a:solidFill>
            <a:schemeClr val="accent4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>
                    <a:lumMod val="100000"/>
                  </a:schemeClr>
                </a:solidFill>
                <a:latin typeface="Impact" pitchFamily="34" charset="0"/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chemeClr val="bg1">
                  <a:lumMod val="100000"/>
                </a:schemeClr>
              </a:solidFill>
              <a:latin typeface="Impact" pitchFamily="34" charset="0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750" y="6171780"/>
            <a:ext cx="1174165" cy="386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20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906043" y="451318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高温超导磁浮车桥耦合系统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348070" y="856693"/>
            <a:ext cx="4378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Vehicle-Bridge Coupled System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163" y="1545652"/>
            <a:ext cx="9535356" cy="33156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3407" y="5150134"/>
            <a:ext cx="65809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+mn-ea"/>
              </a:rPr>
              <a:t>Static equilibrium</a:t>
            </a:r>
            <a:r>
              <a:rPr lang="zh-CN" altLang="en-US" sz="2000" dirty="0">
                <a:solidFill>
                  <a:schemeClr val="tx2"/>
                </a:solidFill>
                <a:latin typeface="+mn-ea"/>
              </a:rPr>
              <a:t>：</a:t>
            </a:r>
            <a:r>
              <a:rPr lang="en-US" altLang="zh-CN" sz="2000" dirty="0">
                <a:solidFill>
                  <a:schemeClr val="tx2"/>
                </a:solidFill>
                <a:latin typeface="+mn-ea"/>
              </a:rPr>
              <a:t>1. Find the initial position</a:t>
            </a:r>
            <a:r>
              <a:rPr lang="zh-CN" altLang="en-US" sz="2000" dirty="0">
                <a:solidFill>
                  <a:schemeClr val="tx2"/>
                </a:solidFill>
                <a:latin typeface="+mn-ea"/>
              </a:rPr>
              <a:t>；</a:t>
            </a:r>
            <a:endParaRPr lang="en-US" altLang="zh-CN" sz="2000" dirty="0">
              <a:solidFill>
                <a:schemeClr val="tx2"/>
              </a:solidFill>
              <a:latin typeface="+mn-ea"/>
            </a:endParaRPr>
          </a:p>
          <a:p>
            <a:r>
              <a:rPr lang="en-US" altLang="zh-CN" sz="2000" dirty="0">
                <a:solidFill>
                  <a:schemeClr val="tx2"/>
                </a:solidFill>
                <a:latin typeface="+mn-ea"/>
              </a:rPr>
              <a:t>                                2. Look for model errors.</a:t>
            </a:r>
            <a:endParaRPr lang="zh-CN" altLang="en-US" sz="2000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21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931964" y="45131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仿真结果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446255" y="856693"/>
            <a:ext cx="21820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Simulation Result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179572" y="1601419"/>
          <a:ext cx="4897382" cy="3463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Graph" r:id="rId5" imgW="4292600" imgH="3038475" progId="Origin50.Graph">
                  <p:embed/>
                </p:oleObj>
              </mc:Choice>
              <mc:Fallback>
                <p:oleObj name="Graph" r:id="rId5" imgW="4292600" imgH="3038475" progId="Origin50.Graph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9572" y="1601419"/>
                        <a:ext cx="4897382" cy="34630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91515" y="1601420"/>
          <a:ext cx="4897382" cy="3463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Graph" r:id="rId7" imgW="4292600" imgH="3038475" progId="Origin50.Graph">
                  <p:embed/>
                </p:oleObj>
              </mc:Choice>
              <mc:Fallback>
                <p:oleObj name="Graph" r:id="rId7" imgW="4292600" imgH="3038475" progId="Origin50.Graph">
                  <p:embed/>
                  <p:pic>
                    <p:nvPicPr>
                      <p:cNvPr id="0" name="图片 102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91515" y="1601420"/>
                        <a:ext cx="4897382" cy="34630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785149" y="5064490"/>
            <a:ext cx="4586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The time histories of the midspan displacements of the intermediate bridge when v=300 km/h.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6644" y="5069147"/>
            <a:ext cx="4482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The maximum midspan displacement for different span simply supported beam bridges at various velocities.</a:t>
            </a:r>
            <a:endParaRPr lang="zh-CN" altLang="zh-CN" sz="2400" dirty="0">
              <a:solidFill>
                <a:schemeClr val="tx2"/>
              </a:solidFill>
              <a:effectLst/>
              <a:latin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22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931964" y="45131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仿真结果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8" name="Straight Connector 41"/>
          <p:cNvCxnSpPr/>
          <p:nvPr/>
        </p:nvCxnSpPr>
        <p:spPr>
          <a:xfrm>
            <a:off x="600464" y="830273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446255" y="856693"/>
            <a:ext cx="21820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Simulation Result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7336" y="525446"/>
            <a:ext cx="1844200" cy="6096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8423" y="4993170"/>
            <a:ext cx="4586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+mn-ea"/>
              </a:rPr>
              <a:t>Carriage vertical acceleration of the middle vehicle at different span simply supported beam bridges when v=300 km/h.</a:t>
            </a:r>
            <a:endParaRPr lang="zh-CN" altLang="en-US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6645" y="4985170"/>
            <a:ext cx="4482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Air gap fluctuation at three types bridges when HTS maglev runs at 300 km/h.</a:t>
            </a:r>
            <a:endParaRPr lang="zh-CN" altLang="zh-CN" sz="2400" dirty="0">
              <a:solidFill>
                <a:schemeClr val="tx2"/>
              </a:solidFill>
              <a:effectLst/>
              <a:latin typeface="+mn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89608" y="1477244"/>
          <a:ext cx="4741847" cy="335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Graph" r:id="rId5" imgW="4292600" imgH="3038475" progId="Origin50.Graph">
                  <p:embed/>
                </p:oleObj>
              </mc:Choice>
              <mc:Fallback>
                <p:oleObj name="Graph" r:id="rId5" imgW="4292600" imgH="3038475" progId="Origin50.Graph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9608" y="1477244"/>
                        <a:ext cx="4741847" cy="335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42372" y="1487697"/>
          <a:ext cx="4727064" cy="3342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Graph" r:id="rId7" imgW="4292600" imgH="3038475" progId="Origin50.Graph">
                  <p:embed/>
                </p:oleObj>
              </mc:Choice>
              <mc:Fallback>
                <p:oleObj name="Graph" r:id="rId7" imgW="4292600" imgH="3038475" progId="Origin50.Graph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42372" y="1487697"/>
                        <a:ext cx="4727064" cy="3342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23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29810" r="-414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-47766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443101" y="2731362"/>
            <a:ext cx="4390063" cy="202759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A problem</a:t>
            </a:r>
            <a:endParaRPr lang="en-US" altLang="zh-CN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5006" y="4189887"/>
            <a:ext cx="3837453" cy="1138132"/>
            <a:chOff x="1021290" y="4538460"/>
            <a:chExt cx="3892999" cy="1009772"/>
          </a:xfrm>
        </p:grpSpPr>
        <p:sp>
          <p:nvSpPr>
            <p:cNvPr id="7" name="Rectangle 10"/>
            <p:cNvSpPr/>
            <p:nvPr/>
          </p:nvSpPr>
          <p:spPr>
            <a:xfrm>
              <a:off x="1462593" y="4538460"/>
              <a:ext cx="3451696" cy="1009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            VOL.4</a:t>
              </a:r>
            </a:p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n-ea"/>
                </a:rPr>
                <a:t>Discussion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3765">
                <a:lnSpc>
                  <a:spcPct val="150000"/>
                </a:lnSpc>
              </a:pP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51977" y="15153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1019653" y="4044935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06707" y="1133460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448107" y="1265257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24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2188443" y="451318"/>
            <a:ext cx="6976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讨论</a:t>
            </a:r>
            <a:endParaRPr lang="en-US" altLang="zh-CN" sz="20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8" name="Straight Connector 41"/>
          <p:cNvCxnSpPr>
            <a:cxnSpLocks/>
          </p:cNvCxnSpPr>
          <p:nvPr/>
        </p:nvCxnSpPr>
        <p:spPr>
          <a:xfrm>
            <a:off x="949911" y="830274"/>
            <a:ext cx="331927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823763" y="856693"/>
            <a:ext cx="1426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Discussion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2580" y="593780"/>
            <a:ext cx="1554615" cy="5258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1964" y="3293615"/>
            <a:ext cx="8602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</a:rPr>
              <a:t>在自定义磁浮控制的过程中，如何实现控制方程的批量赋值、管理和修改？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F6C4AFA-F08F-4658-BBC2-8606CDE2B706}"/>
              </a:ext>
            </a:extLst>
          </p:cNvPr>
          <p:cNvSpPr/>
          <p:nvPr/>
        </p:nvSpPr>
        <p:spPr>
          <a:xfrm>
            <a:off x="-1" y="0"/>
            <a:ext cx="1615736" cy="20152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59DF5B-4E15-443B-918E-E83095CCBD59}"/>
              </a:ext>
            </a:extLst>
          </p:cNvPr>
          <p:cNvSpPr/>
          <p:nvPr/>
        </p:nvSpPr>
        <p:spPr>
          <a:xfrm>
            <a:off x="10576263" y="0"/>
            <a:ext cx="1615736" cy="20722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089282"/>
            <a:ext cx="12192000" cy="1768718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6000"/>
            <a:ext cx="12192000" cy="28032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125" b="1" dirty="0"/>
              <a:t>THANK YOU </a:t>
            </a:r>
          </a:p>
          <a:p>
            <a:pPr algn="ctr">
              <a:lnSpc>
                <a:spcPct val="150000"/>
              </a:lnSpc>
            </a:pPr>
            <a:r>
              <a:rPr lang="zh-CN" altLang="en-US" sz="4125" b="1" dirty="0"/>
              <a:t>感谢评委老师批评指正！</a:t>
            </a:r>
            <a:endParaRPr lang="en-US" altLang="zh-CN" sz="4125" b="1" dirty="0"/>
          </a:p>
        </p:txBody>
      </p:sp>
      <p:sp>
        <p:nvSpPr>
          <p:cNvPr id="8" name="等腰三角形 7"/>
          <p:cNvSpPr/>
          <p:nvPr/>
        </p:nvSpPr>
        <p:spPr>
          <a:xfrm>
            <a:off x="5939807" y="2098347"/>
            <a:ext cx="312387" cy="18765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5683" tIns="42842" rIns="85683" bIns="4284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580"/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0301" y="0"/>
            <a:ext cx="10031397" cy="2140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882" y="5417034"/>
            <a:ext cx="3733849" cy="113016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5D02F27-BF84-451B-B643-27C4A7E97534}"/>
              </a:ext>
            </a:extLst>
          </p:cNvPr>
          <p:cNvSpPr/>
          <p:nvPr/>
        </p:nvSpPr>
        <p:spPr>
          <a:xfrm>
            <a:off x="370436" y="4769"/>
            <a:ext cx="942419" cy="20152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B938544-5E71-46BD-A523-67F11DB41C23}"/>
              </a:ext>
            </a:extLst>
          </p:cNvPr>
          <p:cNvSpPr/>
          <p:nvPr/>
        </p:nvSpPr>
        <p:spPr>
          <a:xfrm>
            <a:off x="10912921" y="0"/>
            <a:ext cx="942419" cy="20152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2015231"/>
            <a:ext cx="12192000" cy="3074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67595" y="3210587"/>
            <a:ext cx="7208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感谢各位前辈，同行的批评指正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en-US" altLang="zh-CN" sz="2800" dirty="0">
                <a:solidFill>
                  <a:schemeClr val="bg1"/>
                </a:solidFill>
              </a:rPr>
              <a:t>                Thank You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3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4" name="Freeform 6"/>
          <p:cNvSpPr/>
          <p:nvPr/>
        </p:nvSpPr>
        <p:spPr>
          <a:xfrm>
            <a:off x="0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29810" r="-414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-47766" y="0"/>
            <a:ext cx="6008095" cy="6858000"/>
          </a:xfrm>
          <a:custGeom>
            <a:avLst/>
            <a:gdLst>
              <a:gd name="connsiteX0" fmla="*/ 0 w 6008095"/>
              <a:gd name="connsiteY0" fmla="*/ 0 h 6858000"/>
              <a:gd name="connsiteX1" fmla="*/ 5486400 w 6008095"/>
              <a:gd name="connsiteY1" fmla="*/ 0 h 6858000"/>
              <a:gd name="connsiteX2" fmla="*/ 5486400 w 6008095"/>
              <a:gd name="connsiteY2" fmla="*/ 2910632 h 6858000"/>
              <a:gd name="connsiteX3" fmla="*/ 5504569 w 6008095"/>
              <a:gd name="connsiteY3" fmla="*/ 2925475 h 6858000"/>
              <a:gd name="connsiteX4" fmla="*/ 6008095 w 6008095"/>
              <a:gd name="connsiteY4" fmla="*/ 3429001 h 6858000"/>
              <a:gd name="connsiteX5" fmla="*/ 5504569 w 6008095"/>
              <a:gd name="connsiteY5" fmla="*/ 3932527 h 6858000"/>
              <a:gd name="connsiteX6" fmla="*/ 5486400 w 6008095"/>
              <a:gd name="connsiteY6" fmla="*/ 3947370 h 6858000"/>
              <a:gd name="connsiteX7" fmla="*/ 5486400 w 6008095"/>
              <a:gd name="connsiteY7" fmla="*/ 6858000 h 6858000"/>
              <a:gd name="connsiteX8" fmla="*/ 0 w 60080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08095" h="6858000">
                <a:moveTo>
                  <a:pt x="0" y="0"/>
                </a:moveTo>
                <a:lnTo>
                  <a:pt x="5486400" y="0"/>
                </a:lnTo>
                <a:lnTo>
                  <a:pt x="5486400" y="2910632"/>
                </a:lnTo>
                <a:lnTo>
                  <a:pt x="5504569" y="2925475"/>
                </a:lnTo>
                <a:cubicBezTo>
                  <a:pt x="6008095" y="3429001"/>
                  <a:pt x="6008095" y="3429001"/>
                  <a:pt x="6008095" y="3429001"/>
                </a:cubicBezTo>
                <a:cubicBezTo>
                  <a:pt x="5504569" y="3932527"/>
                  <a:pt x="5504569" y="3932527"/>
                  <a:pt x="5504569" y="3932527"/>
                </a:cubicBezTo>
                <a:lnTo>
                  <a:pt x="5486400" y="3947370"/>
                </a:lnTo>
                <a:lnTo>
                  <a:pt x="5486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581824" y="2535531"/>
            <a:ext cx="4390063" cy="202759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defTabSz="913765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What is </a:t>
            </a: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high temperature     superconducting (</a:t>
            </a: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HTS)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？</a:t>
            </a:r>
          </a:p>
          <a:p>
            <a:pPr defTabSz="913765">
              <a:lnSpc>
                <a:spcPct val="150000"/>
              </a:lnSpc>
            </a:pPr>
            <a:endParaRPr lang="en-US" altLang="zh-CN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0469" y="4287544"/>
            <a:ext cx="4467934" cy="1084441"/>
            <a:chOff x="1021290" y="4409853"/>
            <a:chExt cx="4248442" cy="1046440"/>
          </a:xfrm>
        </p:grpSpPr>
        <p:sp>
          <p:nvSpPr>
            <p:cNvPr id="7" name="Rectangle 10"/>
            <p:cNvSpPr/>
            <p:nvPr/>
          </p:nvSpPr>
          <p:spPr>
            <a:xfrm>
              <a:off x="1697920" y="4409853"/>
              <a:ext cx="3571812" cy="1046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             VOL.1</a:t>
              </a: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+mn-ea"/>
                </a:rPr>
                <a:t>Introduction to HTS</a:t>
              </a:r>
              <a:endParaRPr lang="en-US" altLang="zh-CN" sz="28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Rectangle 11"/>
            <p:cNvSpPr/>
            <p:nvPr/>
          </p:nvSpPr>
          <p:spPr>
            <a:xfrm>
              <a:off x="1021290" y="4567100"/>
              <a:ext cx="3451696" cy="633489"/>
            </a:xfrm>
            <a:prstGeom prst="rect">
              <a:avLst/>
            </a:prstGeom>
          </p:spPr>
          <p:txBody>
            <a:bodyPr wrap="square" tIns="72000" bIns="72000" anchor="t" anchorCtr="1">
              <a:spAutoFit/>
            </a:bodyPr>
            <a:lstStyle/>
            <a:p>
              <a:pPr algn="ctr" defTabSz="913765">
                <a:lnSpc>
                  <a:spcPct val="150000"/>
                </a:lnSpc>
              </a:pP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Box 12"/>
          <p:cNvSpPr txBox="1"/>
          <p:nvPr/>
        </p:nvSpPr>
        <p:spPr>
          <a:xfrm>
            <a:off x="5851977" y="1515363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11019653" y="4044935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id-ID" sz="9600" dirty="0">
                <a:solidFill>
                  <a:schemeClr val="accent1"/>
                </a:solidFill>
                <a:cs typeface="+mn-ea"/>
                <a:sym typeface="+mn-lt"/>
              </a:rPr>
              <a:t>”</a:t>
            </a:r>
            <a:endParaRPr lang="id-ID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06707" y="1133460"/>
            <a:ext cx="2687316" cy="2687316"/>
          </a:xfrm>
          <a:prstGeom prst="ellipse">
            <a:avLst/>
          </a:prstGeom>
          <a:solidFill>
            <a:srgbClr val="4276AA">
              <a:lumMod val="20000"/>
              <a:lumOff val="80000"/>
              <a:alpha val="5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1448107" y="1265257"/>
          <a:ext cx="2404516" cy="242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4</a:t>
            </a:fld>
            <a:r>
              <a:rPr lang="zh-CN" altLang="en-US" dirty="0"/>
              <a:t> 页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cxnSp>
        <p:nvCxnSpPr>
          <p:cNvPr id="8" name="Straight Connector 41"/>
          <p:cNvCxnSpPr/>
          <p:nvPr/>
        </p:nvCxnSpPr>
        <p:spPr>
          <a:xfrm>
            <a:off x="7653434" y="1278337"/>
            <a:ext cx="21936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4"/>
          <p:cNvSpPr/>
          <p:nvPr/>
        </p:nvSpPr>
        <p:spPr>
          <a:xfrm>
            <a:off x="6132512" y="2667759"/>
            <a:ext cx="817468" cy="817468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6331381" y="2872178"/>
            <a:ext cx="408629" cy="408629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Oval 23"/>
          <p:cNvSpPr/>
          <p:nvPr/>
        </p:nvSpPr>
        <p:spPr>
          <a:xfrm>
            <a:off x="6132512" y="1569342"/>
            <a:ext cx="817468" cy="81746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6336931" y="1773761"/>
            <a:ext cx="408629" cy="408629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Oval 25"/>
          <p:cNvSpPr/>
          <p:nvPr/>
        </p:nvSpPr>
        <p:spPr>
          <a:xfrm>
            <a:off x="6128527" y="3768040"/>
            <a:ext cx="817468" cy="81746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7"/>
          <p:cNvSpPr>
            <a:spLocks noEditPoints="1"/>
          </p:cNvSpPr>
          <p:nvPr/>
        </p:nvSpPr>
        <p:spPr bwMode="auto">
          <a:xfrm>
            <a:off x="6332946" y="3977454"/>
            <a:ext cx="408629" cy="408629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Rectangle 39"/>
          <p:cNvSpPr/>
          <p:nvPr/>
        </p:nvSpPr>
        <p:spPr>
          <a:xfrm>
            <a:off x="7420106" y="472287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高温超导磁悬浮交通特点</a:t>
            </a:r>
          </a:p>
        </p:txBody>
      </p:sp>
      <p:cxnSp>
        <p:nvCxnSpPr>
          <p:cNvPr id="17" name="Straight Connector 41"/>
          <p:cNvCxnSpPr/>
          <p:nvPr/>
        </p:nvCxnSpPr>
        <p:spPr>
          <a:xfrm>
            <a:off x="6986284" y="841619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962944" y="1664949"/>
            <a:ext cx="4776959" cy="1477328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n-ea"/>
              </a:rPr>
              <a:t>无源自稳定悬浮技术</a:t>
            </a:r>
            <a:endParaRPr lang="en-US" altLang="zh-CN" dirty="0">
              <a:solidFill>
                <a:schemeClr val="accent2"/>
              </a:solidFill>
              <a:latin typeface="+mn-ea"/>
            </a:endParaRPr>
          </a:p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Self Stable</a:t>
            </a:r>
          </a:p>
          <a:p>
            <a:endParaRPr lang="en-US" altLang="zh-CN" sz="2000" b="1" dirty="0">
              <a:solidFill>
                <a:schemeClr val="accent2"/>
              </a:solidFill>
            </a:endParaRPr>
          </a:p>
          <a:p>
            <a:endParaRPr lang="en-US" altLang="zh-CN" sz="2000" b="1" dirty="0">
              <a:solidFill>
                <a:schemeClr val="accent2"/>
              </a:solidFill>
            </a:endParaRPr>
          </a:p>
          <a:p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8879" y="2623993"/>
            <a:ext cx="5167735" cy="1697324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+mn-ea"/>
                <a:cs typeface="+mn-ea"/>
                <a:sym typeface="+mn-lt"/>
              </a:rPr>
              <a:t>悬浮与导向无需提供能量与复杂的控制</a:t>
            </a:r>
            <a:endParaRPr lang="en-US" altLang="zh-CN" dirty="0">
              <a:solidFill>
                <a:schemeClr val="accent2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No Power and  No Control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2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49980" y="3815621"/>
            <a:ext cx="5350057" cy="779701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  <a:cs typeface="+mn-ea"/>
                <a:sym typeface="+mn-lt"/>
              </a:rPr>
              <a:t>机械结构更为简单可靠，可实现静止状态下悬浮</a:t>
            </a:r>
            <a:endParaRPr lang="en-US" altLang="zh-CN" dirty="0">
              <a:solidFill>
                <a:schemeClr val="accent3"/>
              </a:solidFill>
              <a:latin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chemeClr val="accent3"/>
                </a:solidFill>
                <a:cs typeface="+mn-ea"/>
                <a:sym typeface="+mn-lt"/>
              </a:rPr>
              <a:t>Simple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0" name="Oval 25"/>
          <p:cNvSpPr/>
          <p:nvPr/>
        </p:nvSpPr>
        <p:spPr>
          <a:xfrm>
            <a:off x="6128527" y="4926718"/>
            <a:ext cx="817468" cy="81746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21874" y="4927312"/>
            <a:ext cx="4915171" cy="1195199"/>
          </a:xfrm>
          <a:prstGeom prst="rect">
            <a:avLst/>
          </a:prstGeom>
        </p:spPr>
        <p:txBody>
          <a:bodyPr wrap="square" lIns="144000" tIns="0" rIns="144000" bIns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“高温”</a:t>
            </a:r>
            <a:r>
              <a:rPr lang="en-US" altLang="zh-CN" dirty="0">
                <a:solidFill>
                  <a:schemeClr val="accent1"/>
                </a:solidFill>
                <a:cs typeface="+mn-ea"/>
                <a:sym typeface="+mn-lt"/>
              </a:rPr>
              <a:t>77K</a:t>
            </a: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（液氮）比低温</a:t>
            </a:r>
            <a:r>
              <a:rPr lang="en-US" altLang="zh-CN" dirty="0">
                <a:solidFill>
                  <a:schemeClr val="accent1"/>
                </a:solidFill>
                <a:cs typeface="+mn-ea"/>
                <a:sym typeface="+mn-lt"/>
              </a:rPr>
              <a:t>4.2K</a:t>
            </a: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（液氦）容易实现得多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cs typeface="+mn-ea"/>
                <a:sym typeface="+mn-lt"/>
              </a:rPr>
              <a:t>High T</a:t>
            </a:r>
            <a:r>
              <a:rPr lang="en-US" altLang="zh-CN" dirty="0">
                <a:solidFill>
                  <a:schemeClr val="accent1"/>
                </a:solidFill>
              </a:rPr>
              <a:t>emperature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740103" y="4450778"/>
            <a:ext cx="4427983" cy="769429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100000">
                <a:schemeClr val="accent2"/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8" tIns="45714" rIns="91428" bIns="45714">
            <a:spAutoFit/>
          </a:bodyPr>
          <a:lstStyle/>
          <a:p>
            <a:pPr fontAlgn="auto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000" dirty="0">
                <a:solidFill>
                  <a:schemeClr val="bg1"/>
                </a:solidFill>
                <a:latin typeface="+mn-ea"/>
              </a:rPr>
              <a:t>悬浮：利用常规永磁体的磁场， 在高温超导体中感应 屏蔽电流实现悬浮。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740103" y="5307068"/>
            <a:ext cx="4427983" cy="731240"/>
          </a:xfrm>
          <a:prstGeom prst="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100000">
                <a:schemeClr val="accent2"/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8" tIns="45714" rIns="91428" bIns="45714"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0" indent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导向：由高温超导体钉扎中心， 对永磁导轨磁力线的钉扎作用实现导向</a:t>
            </a:r>
            <a:r>
              <a:rPr kumimoji="1" lang="zh-CN" altLang="en-US" sz="2000" b="1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  <a:p>
            <a:pPr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kumimoji="1" lang="zh-CN" altLang="en-US" sz="2000" b="1" dirty="0">
              <a:solidFill>
                <a:srgbClr val="FFFFFF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40" name="Group 122"/>
          <p:cNvGrpSpPr/>
          <p:nvPr/>
        </p:nvGrpSpPr>
        <p:grpSpPr>
          <a:xfrm>
            <a:off x="6359417" y="5136132"/>
            <a:ext cx="408630" cy="363847"/>
            <a:chOff x="3757613" y="3040063"/>
            <a:chExt cx="415925" cy="377825"/>
          </a:xfrm>
          <a:solidFill>
            <a:schemeClr val="accent1"/>
          </a:solidFill>
        </p:grpSpPr>
        <p:sp>
          <p:nvSpPr>
            <p:cNvPr id="41" name="Freeform 54"/>
            <p:cNvSpPr/>
            <p:nvPr/>
          </p:nvSpPr>
          <p:spPr bwMode="auto">
            <a:xfrm>
              <a:off x="3757613" y="3113088"/>
              <a:ext cx="415925" cy="304800"/>
            </a:xfrm>
            <a:custGeom>
              <a:avLst/>
              <a:gdLst/>
              <a:ahLst/>
              <a:cxnLst>
                <a:cxn ang="0">
                  <a:pos x="181" y="127"/>
                </a:cxn>
                <a:cxn ang="0">
                  <a:pos x="9" y="127"/>
                </a:cxn>
                <a:cxn ang="0">
                  <a:pos x="9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31"/>
                </a:cxn>
                <a:cxn ang="0">
                  <a:pos x="4" y="136"/>
                </a:cxn>
                <a:cxn ang="0">
                  <a:pos x="6" y="135"/>
                </a:cxn>
                <a:cxn ang="0">
                  <a:pos x="7" y="136"/>
                </a:cxn>
                <a:cxn ang="0">
                  <a:pos x="181" y="136"/>
                </a:cxn>
                <a:cxn ang="0">
                  <a:pos x="185" y="131"/>
                </a:cxn>
                <a:cxn ang="0">
                  <a:pos x="181" y="127"/>
                </a:cxn>
              </a:cxnLst>
              <a:rect l="0" t="0" r="r" b="b"/>
              <a:pathLst>
                <a:path w="185" h="136">
                  <a:moveTo>
                    <a:pt x="181" y="127"/>
                  </a:moveTo>
                  <a:cubicBezTo>
                    <a:pt x="9" y="127"/>
                    <a:pt x="9" y="127"/>
                    <a:pt x="9" y="12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2" y="136"/>
                    <a:pt x="4" y="136"/>
                  </a:cubicBezTo>
                  <a:cubicBezTo>
                    <a:pt x="5" y="136"/>
                    <a:pt x="5" y="135"/>
                    <a:pt x="6" y="135"/>
                  </a:cubicBezTo>
                  <a:cubicBezTo>
                    <a:pt x="6" y="135"/>
                    <a:pt x="7" y="136"/>
                    <a:pt x="7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3" y="136"/>
                    <a:pt x="185" y="134"/>
                    <a:pt x="185" y="131"/>
                  </a:cubicBezTo>
                  <a:cubicBezTo>
                    <a:pt x="185" y="129"/>
                    <a:pt x="183" y="127"/>
                    <a:pt x="181" y="1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Rectangle 55"/>
            <p:cNvSpPr>
              <a:spLocks noChangeArrowheads="1"/>
            </p:cNvSpPr>
            <p:nvPr/>
          </p:nvSpPr>
          <p:spPr bwMode="auto">
            <a:xfrm>
              <a:off x="3814763" y="3276600"/>
              <a:ext cx="82550" cy="1095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Rectangle 56"/>
            <p:cNvSpPr>
              <a:spLocks noChangeArrowheads="1"/>
            </p:cNvSpPr>
            <p:nvPr/>
          </p:nvSpPr>
          <p:spPr bwMode="auto">
            <a:xfrm>
              <a:off x="3929063" y="3243263"/>
              <a:ext cx="8255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Rectangle 57"/>
            <p:cNvSpPr>
              <a:spLocks noChangeArrowheads="1"/>
            </p:cNvSpPr>
            <p:nvPr/>
          </p:nvSpPr>
          <p:spPr bwMode="auto">
            <a:xfrm>
              <a:off x="4043363" y="3184525"/>
              <a:ext cx="82550" cy="2016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58"/>
            <p:cNvSpPr/>
            <p:nvPr/>
          </p:nvSpPr>
          <p:spPr bwMode="auto">
            <a:xfrm>
              <a:off x="3811588" y="3040063"/>
              <a:ext cx="306388" cy="166688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98" y="22"/>
                </a:cxn>
                <a:cxn ang="0">
                  <a:pos x="111" y="24"/>
                </a:cxn>
                <a:cxn ang="0">
                  <a:pos x="6" y="64"/>
                </a:cxn>
                <a:cxn ang="0">
                  <a:pos x="0" y="68"/>
                </a:cxn>
                <a:cxn ang="0">
                  <a:pos x="5" y="74"/>
                </a:cxn>
                <a:cxn ang="0">
                  <a:pos x="13" y="74"/>
                </a:cxn>
                <a:cxn ang="0">
                  <a:pos x="119" y="30"/>
                </a:cxn>
                <a:cxn ang="0">
                  <a:pos x="124" y="43"/>
                </a:cxn>
                <a:cxn ang="0">
                  <a:pos x="136" y="0"/>
                </a:cxn>
              </a:cxnLst>
              <a:rect l="0" t="0" r="r" b="b"/>
              <a:pathLst>
                <a:path w="136" h="74">
                  <a:moveTo>
                    <a:pt x="136" y="0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66" y="69"/>
                    <a:pt x="6" y="64"/>
                    <a:pt x="6" y="64"/>
                  </a:cubicBezTo>
                  <a:cubicBezTo>
                    <a:pt x="3" y="64"/>
                    <a:pt x="0" y="66"/>
                    <a:pt x="0" y="68"/>
                  </a:cubicBezTo>
                  <a:cubicBezTo>
                    <a:pt x="0" y="71"/>
                    <a:pt x="2" y="74"/>
                    <a:pt x="5" y="74"/>
                  </a:cubicBezTo>
                  <a:cubicBezTo>
                    <a:pt x="5" y="74"/>
                    <a:pt x="8" y="74"/>
                    <a:pt x="13" y="74"/>
                  </a:cubicBezTo>
                  <a:cubicBezTo>
                    <a:pt x="32" y="74"/>
                    <a:pt x="80" y="70"/>
                    <a:pt x="119" y="30"/>
                  </a:cubicBezTo>
                  <a:cubicBezTo>
                    <a:pt x="124" y="43"/>
                    <a:pt x="124" y="43"/>
                    <a:pt x="124" y="43"/>
                  </a:cubicBezTo>
                  <a:lnTo>
                    <a:pt x="13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59"/>
            <p:cNvSpPr/>
            <p:nvPr/>
          </p:nvSpPr>
          <p:spPr bwMode="auto">
            <a:xfrm>
              <a:off x="3757613" y="3113088"/>
              <a:ext cx="415925" cy="304800"/>
            </a:xfrm>
            <a:custGeom>
              <a:avLst/>
              <a:gdLst/>
              <a:ahLst/>
              <a:cxnLst>
                <a:cxn ang="0">
                  <a:pos x="181" y="127"/>
                </a:cxn>
                <a:cxn ang="0">
                  <a:pos x="9" y="127"/>
                </a:cxn>
                <a:cxn ang="0">
                  <a:pos x="9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31"/>
                </a:cxn>
                <a:cxn ang="0">
                  <a:pos x="4" y="136"/>
                </a:cxn>
                <a:cxn ang="0">
                  <a:pos x="6" y="135"/>
                </a:cxn>
                <a:cxn ang="0">
                  <a:pos x="7" y="136"/>
                </a:cxn>
                <a:cxn ang="0">
                  <a:pos x="181" y="136"/>
                </a:cxn>
                <a:cxn ang="0">
                  <a:pos x="185" y="131"/>
                </a:cxn>
                <a:cxn ang="0">
                  <a:pos x="181" y="127"/>
                </a:cxn>
              </a:cxnLst>
              <a:rect l="0" t="0" r="r" b="b"/>
              <a:pathLst>
                <a:path w="185" h="136">
                  <a:moveTo>
                    <a:pt x="181" y="127"/>
                  </a:moveTo>
                  <a:cubicBezTo>
                    <a:pt x="9" y="127"/>
                    <a:pt x="9" y="127"/>
                    <a:pt x="9" y="12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2" y="136"/>
                    <a:pt x="4" y="136"/>
                  </a:cubicBezTo>
                  <a:cubicBezTo>
                    <a:pt x="5" y="136"/>
                    <a:pt x="5" y="135"/>
                    <a:pt x="6" y="135"/>
                  </a:cubicBezTo>
                  <a:cubicBezTo>
                    <a:pt x="6" y="135"/>
                    <a:pt x="7" y="136"/>
                    <a:pt x="7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3" y="136"/>
                    <a:pt x="185" y="134"/>
                    <a:pt x="185" y="131"/>
                  </a:cubicBezTo>
                  <a:cubicBezTo>
                    <a:pt x="185" y="129"/>
                    <a:pt x="183" y="127"/>
                    <a:pt x="181" y="1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60"/>
            <p:cNvSpPr>
              <a:spLocks noChangeArrowheads="1"/>
            </p:cNvSpPr>
            <p:nvPr/>
          </p:nvSpPr>
          <p:spPr bwMode="auto">
            <a:xfrm>
              <a:off x="3814763" y="3276600"/>
              <a:ext cx="82550" cy="1095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61"/>
            <p:cNvSpPr>
              <a:spLocks noChangeArrowheads="1"/>
            </p:cNvSpPr>
            <p:nvPr/>
          </p:nvSpPr>
          <p:spPr bwMode="auto">
            <a:xfrm>
              <a:off x="3929063" y="3243263"/>
              <a:ext cx="8255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Rectangle 62"/>
            <p:cNvSpPr>
              <a:spLocks noChangeArrowheads="1"/>
            </p:cNvSpPr>
            <p:nvPr/>
          </p:nvSpPr>
          <p:spPr bwMode="auto">
            <a:xfrm>
              <a:off x="4043363" y="3184525"/>
              <a:ext cx="82550" cy="2016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63"/>
            <p:cNvSpPr/>
            <p:nvPr/>
          </p:nvSpPr>
          <p:spPr bwMode="auto">
            <a:xfrm>
              <a:off x="3811588" y="3040063"/>
              <a:ext cx="306388" cy="166688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98" y="22"/>
                </a:cxn>
                <a:cxn ang="0">
                  <a:pos x="111" y="24"/>
                </a:cxn>
                <a:cxn ang="0">
                  <a:pos x="6" y="64"/>
                </a:cxn>
                <a:cxn ang="0">
                  <a:pos x="0" y="68"/>
                </a:cxn>
                <a:cxn ang="0">
                  <a:pos x="5" y="74"/>
                </a:cxn>
                <a:cxn ang="0">
                  <a:pos x="13" y="74"/>
                </a:cxn>
                <a:cxn ang="0">
                  <a:pos x="119" y="30"/>
                </a:cxn>
                <a:cxn ang="0">
                  <a:pos x="124" y="43"/>
                </a:cxn>
                <a:cxn ang="0">
                  <a:pos x="136" y="0"/>
                </a:cxn>
              </a:cxnLst>
              <a:rect l="0" t="0" r="r" b="b"/>
              <a:pathLst>
                <a:path w="136" h="74">
                  <a:moveTo>
                    <a:pt x="136" y="0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66" y="69"/>
                    <a:pt x="6" y="64"/>
                    <a:pt x="6" y="64"/>
                  </a:cubicBezTo>
                  <a:cubicBezTo>
                    <a:pt x="3" y="64"/>
                    <a:pt x="0" y="66"/>
                    <a:pt x="0" y="68"/>
                  </a:cubicBezTo>
                  <a:cubicBezTo>
                    <a:pt x="0" y="71"/>
                    <a:pt x="2" y="74"/>
                    <a:pt x="5" y="74"/>
                  </a:cubicBezTo>
                  <a:cubicBezTo>
                    <a:pt x="5" y="74"/>
                    <a:pt x="8" y="74"/>
                    <a:pt x="13" y="74"/>
                  </a:cubicBezTo>
                  <a:cubicBezTo>
                    <a:pt x="32" y="74"/>
                    <a:pt x="80" y="70"/>
                    <a:pt x="119" y="30"/>
                  </a:cubicBezTo>
                  <a:cubicBezTo>
                    <a:pt x="124" y="43"/>
                    <a:pt x="124" y="43"/>
                    <a:pt x="124" y="43"/>
                  </a:cubicBezTo>
                  <a:lnTo>
                    <a:pt x="13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6" y="45603"/>
            <a:ext cx="5737419" cy="4291681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33" name="Rectangle 39"/>
          <p:cNvSpPr/>
          <p:nvPr/>
        </p:nvSpPr>
        <p:spPr>
          <a:xfrm>
            <a:off x="6693462" y="848852"/>
            <a:ext cx="4775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Characteristics of HTS maglev transportation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0" grpId="0"/>
      <p:bldP spid="23" grpId="0"/>
      <p:bldP spid="26" grpId="0"/>
      <p:bldP spid="30" grpId="0" animBg="1"/>
      <p:bldP spid="32" grpId="0"/>
      <p:bldP spid="36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2">
            <a:hlinkClick r:id="rId4" action="ppaction://hlinksldjump"/>
          </p:cNvPr>
          <p:cNvSpPr txBox="1"/>
          <p:nvPr>
            <p:custDataLst>
              <p:tags r:id="rId1"/>
            </p:custDataLst>
          </p:nvPr>
        </p:nvSpPr>
        <p:spPr>
          <a:xfrm>
            <a:off x="1243393" y="373011"/>
            <a:ext cx="2431711" cy="360066"/>
          </a:xfrm>
          <a:prstGeom prst="rect">
            <a:avLst/>
          </a:prstGeom>
          <a:noFill/>
        </p:spPr>
        <p:txBody>
          <a:bodyPr wrap="square" lIns="180000" anchor="ctr" anchorCtr="0">
            <a:normAutofit fontScale="92500" lnSpcReduction="10000"/>
          </a:bodyPr>
          <a:lstStyle/>
          <a:p>
            <a:pPr>
              <a:defRPr/>
            </a:pPr>
            <a:r>
              <a:rPr lang="zh-CN" altLang="en-US" sz="2000" b="1" kern="0" spc="100" dirty="0">
                <a:solidFill>
                  <a:schemeClr val="accent1"/>
                </a:solidFill>
                <a:latin typeface="+mn-ea"/>
              </a:rPr>
              <a:t>高温超导悬浮原理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3632" y="1726476"/>
            <a:ext cx="6609022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n-ea"/>
              </a:rPr>
              <a:t>      超导体在磁场具有梯度的方向上运动将产生回复力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+mn-ea"/>
              </a:rPr>
              <a:t>                              </a:t>
            </a:r>
            <a:r>
              <a:rPr lang="zh-CN" altLang="en-US" sz="2000" dirty="0">
                <a:latin typeface="+mn-ea"/>
              </a:rPr>
              <a:t>实现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</a:rPr>
              <a:t>自稳定悬浮</a:t>
            </a:r>
            <a:r>
              <a:rPr lang="zh-CN" altLang="en-US" sz="2000" dirty="0">
                <a:latin typeface="+mn-ea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445447" y="3810142"/>
            <a:ext cx="1028332" cy="30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37948" y="3213766"/>
            <a:ext cx="648072" cy="351978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组合 132"/>
          <p:cNvGrpSpPr/>
          <p:nvPr/>
        </p:nvGrpSpPr>
        <p:grpSpPr>
          <a:xfrm>
            <a:off x="4860200" y="3263580"/>
            <a:ext cx="2171904" cy="1402489"/>
            <a:chOff x="3336200" y="3263579"/>
            <a:chExt cx="2171904" cy="1402489"/>
          </a:xfrm>
        </p:grpSpPr>
        <p:sp>
          <p:nvSpPr>
            <p:cNvPr id="19" name="椭圆 18"/>
            <p:cNvSpPr/>
            <p:nvPr/>
          </p:nvSpPr>
          <p:spPr>
            <a:xfrm>
              <a:off x="3445614" y="3385824"/>
              <a:ext cx="809342" cy="115563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336200" y="3263579"/>
              <a:ext cx="1018142" cy="13883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582075" y="3504621"/>
              <a:ext cx="559540" cy="88606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599376" y="3399957"/>
              <a:ext cx="809342" cy="115563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89962" y="3277712"/>
              <a:ext cx="1018142" cy="13883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35837" y="3518754"/>
              <a:ext cx="559540" cy="88606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KSO_Shape"/>
          <p:cNvSpPr/>
          <p:nvPr/>
        </p:nvSpPr>
        <p:spPr bwMode="auto">
          <a:xfrm flipH="1">
            <a:off x="7627507" y="3201624"/>
            <a:ext cx="376436" cy="291738"/>
          </a:xfrm>
          <a:custGeom>
            <a:avLst/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05383" y="3798000"/>
            <a:ext cx="1028332" cy="30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097884" y="3201624"/>
            <a:ext cx="648072" cy="351978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29550" y="3373682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20136" y="3251437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566011" y="3492479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583312" y="3387815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473898" y="3265570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719773" y="3506612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/>
          <p:nvPr/>
        </p:nvSpPr>
        <p:spPr bwMode="auto">
          <a:xfrm>
            <a:off x="3960522" y="3208361"/>
            <a:ext cx="376436" cy="291738"/>
          </a:xfrm>
          <a:custGeom>
            <a:avLst/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97175" y="3798000"/>
            <a:ext cx="1028332" cy="30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89676" y="3201624"/>
            <a:ext cx="648072" cy="351978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521342" y="3373682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411928" y="3251437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57803" y="3492479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675104" y="3387815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565690" y="3265570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811565" y="3506612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KSO_Shape"/>
          <p:cNvSpPr/>
          <p:nvPr/>
        </p:nvSpPr>
        <p:spPr bwMode="auto">
          <a:xfrm rot="16200000" flipH="1">
            <a:off x="5787692" y="1023077"/>
            <a:ext cx="376436" cy="291738"/>
          </a:xfrm>
          <a:custGeom>
            <a:avLst/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64115" y="2065136"/>
            <a:ext cx="1028332" cy="30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656616" y="1468760"/>
            <a:ext cx="648072" cy="351978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88282" y="1640818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878868" y="1518573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24743" y="1759615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142044" y="1654951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032630" y="1532706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278505" y="1773748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KSO_Shape"/>
          <p:cNvSpPr/>
          <p:nvPr/>
        </p:nvSpPr>
        <p:spPr bwMode="auto">
          <a:xfrm rot="5400000" flipH="1" flipV="1">
            <a:off x="5769024" y="4652395"/>
            <a:ext cx="376436" cy="291738"/>
          </a:xfrm>
          <a:custGeom>
            <a:avLst/>
            <a:gdLst>
              <a:gd name="T0" fmla="*/ 1905000 w 6153"/>
              <a:gd name="T1" fmla="*/ 614985 h 4775"/>
              <a:gd name="T2" fmla="*/ 1030675 w 6153"/>
              <a:gd name="T3" fmla="*/ 38688 h 4775"/>
              <a:gd name="T4" fmla="*/ 1020458 w 6153"/>
              <a:gd name="T5" fmla="*/ 29403 h 4775"/>
              <a:gd name="T6" fmla="*/ 1004049 w 6153"/>
              <a:gd name="T7" fmla="*/ 18261 h 4775"/>
              <a:gd name="T8" fmla="*/ 987021 w 6153"/>
              <a:gd name="T9" fmla="*/ 9595 h 4775"/>
              <a:gd name="T10" fmla="*/ 968754 w 6153"/>
              <a:gd name="T11" fmla="*/ 3405 h 4775"/>
              <a:gd name="T12" fmla="*/ 949868 w 6153"/>
              <a:gd name="T13" fmla="*/ 310 h 4775"/>
              <a:gd name="T14" fmla="*/ 930673 w 6153"/>
              <a:gd name="T15" fmla="*/ 0 h 4775"/>
              <a:gd name="T16" fmla="*/ 912097 w 6153"/>
              <a:gd name="T17" fmla="*/ 2167 h 4775"/>
              <a:gd name="T18" fmla="*/ 893520 w 6153"/>
              <a:gd name="T19" fmla="*/ 7119 h 4775"/>
              <a:gd name="T20" fmla="*/ 876182 w 6153"/>
              <a:gd name="T21" fmla="*/ 14856 h 4775"/>
              <a:gd name="T22" fmla="*/ 859154 w 6153"/>
              <a:gd name="T23" fmla="*/ 25379 h 4775"/>
              <a:gd name="T24" fmla="*/ 843983 w 6153"/>
              <a:gd name="T25" fmla="*/ 38688 h 4775"/>
              <a:gd name="T26" fmla="*/ 835005 w 6153"/>
              <a:gd name="T27" fmla="*/ 48592 h 4775"/>
              <a:gd name="T28" fmla="*/ 823859 w 6153"/>
              <a:gd name="T29" fmla="*/ 64686 h 4775"/>
              <a:gd name="T30" fmla="*/ 815190 w 6153"/>
              <a:gd name="T31" fmla="*/ 82328 h 4775"/>
              <a:gd name="T32" fmla="*/ 809308 w 6153"/>
              <a:gd name="T33" fmla="*/ 100279 h 4775"/>
              <a:gd name="T34" fmla="*/ 805902 w 6153"/>
              <a:gd name="T35" fmla="*/ 119159 h 4775"/>
              <a:gd name="T36" fmla="*/ 805592 w 6153"/>
              <a:gd name="T37" fmla="*/ 138039 h 4775"/>
              <a:gd name="T38" fmla="*/ 807760 w 6153"/>
              <a:gd name="T39" fmla="*/ 156609 h 4775"/>
              <a:gd name="T40" fmla="*/ 812713 w 6153"/>
              <a:gd name="T41" fmla="*/ 175180 h 4775"/>
              <a:gd name="T42" fmla="*/ 820763 w 6153"/>
              <a:gd name="T43" fmla="*/ 192821 h 4775"/>
              <a:gd name="T44" fmla="*/ 830980 w 6153"/>
              <a:gd name="T45" fmla="*/ 209535 h 4775"/>
              <a:gd name="T46" fmla="*/ 843983 w 6153"/>
              <a:gd name="T47" fmla="*/ 224391 h 4775"/>
              <a:gd name="T48" fmla="*/ 131582 w 6153"/>
              <a:gd name="T49" fmla="*/ 460852 h 4775"/>
              <a:gd name="T50" fmla="*/ 111458 w 6153"/>
              <a:gd name="T51" fmla="*/ 462400 h 4775"/>
              <a:gd name="T52" fmla="*/ 92262 w 6153"/>
              <a:gd name="T53" fmla="*/ 466423 h 4775"/>
              <a:gd name="T54" fmla="*/ 74305 w 6153"/>
              <a:gd name="T55" fmla="*/ 473542 h 4775"/>
              <a:gd name="T56" fmla="*/ 57896 w 6153"/>
              <a:gd name="T57" fmla="*/ 483446 h 4775"/>
              <a:gd name="T58" fmla="*/ 42725 w 6153"/>
              <a:gd name="T59" fmla="*/ 495207 h 4775"/>
              <a:gd name="T60" fmla="*/ 30032 w 6153"/>
              <a:gd name="T61" fmla="*/ 508825 h 4775"/>
              <a:gd name="T62" fmla="*/ 18886 w 6153"/>
              <a:gd name="T63" fmla="*/ 523991 h 4775"/>
              <a:gd name="T64" fmla="*/ 9907 w 6153"/>
              <a:gd name="T65" fmla="*/ 541323 h 4775"/>
              <a:gd name="T66" fmla="*/ 3715 w 6153"/>
              <a:gd name="T67" fmla="*/ 559584 h 4775"/>
              <a:gd name="T68" fmla="*/ 310 w 6153"/>
              <a:gd name="T69" fmla="*/ 579083 h 4775"/>
              <a:gd name="T70" fmla="*/ 0 w 6153"/>
              <a:gd name="T71" fmla="*/ 592392 h 4775"/>
              <a:gd name="T72" fmla="*/ 1238 w 6153"/>
              <a:gd name="T73" fmla="*/ 612509 h 4775"/>
              <a:gd name="T74" fmla="*/ 5573 w 6153"/>
              <a:gd name="T75" fmla="*/ 631699 h 4775"/>
              <a:gd name="T76" fmla="*/ 12694 w 6153"/>
              <a:gd name="T77" fmla="*/ 649650 h 4775"/>
              <a:gd name="T78" fmla="*/ 21982 w 6153"/>
              <a:gd name="T79" fmla="*/ 666054 h 4775"/>
              <a:gd name="T80" fmla="*/ 33747 w 6153"/>
              <a:gd name="T81" fmla="*/ 681219 h 4775"/>
              <a:gd name="T82" fmla="*/ 47679 w 6153"/>
              <a:gd name="T83" fmla="*/ 693909 h 4775"/>
              <a:gd name="T84" fmla="*/ 63159 w 6153"/>
              <a:gd name="T85" fmla="*/ 705051 h 4775"/>
              <a:gd name="T86" fmla="*/ 79878 w 6153"/>
              <a:gd name="T87" fmla="*/ 714027 h 4775"/>
              <a:gd name="T88" fmla="*/ 98454 w 6153"/>
              <a:gd name="T89" fmla="*/ 719907 h 4775"/>
              <a:gd name="T90" fmla="*/ 117960 w 6153"/>
              <a:gd name="T91" fmla="*/ 723622 h 4775"/>
              <a:gd name="T92" fmla="*/ 523542 w 6153"/>
              <a:gd name="T93" fmla="*/ 723931 h 4775"/>
              <a:gd name="T94" fmla="*/ 523542 w 6153"/>
              <a:gd name="T95" fmla="*/ 1352844 h 4775"/>
              <a:gd name="T96" fmla="*/ 526019 w 6153"/>
              <a:gd name="T97" fmla="*/ 1372652 h 4775"/>
              <a:gd name="T98" fmla="*/ 531282 w 6153"/>
              <a:gd name="T99" fmla="*/ 1391532 h 4775"/>
              <a:gd name="T100" fmla="*/ 539332 w 6153"/>
              <a:gd name="T101" fmla="*/ 1409174 h 4775"/>
              <a:gd name="T102" fmla="*/ 549549 w 6153"/>
              <a:gd name="T103" fmla="*/ 1424959 h 4775"/>
              <a:gd name="T104" fmla="*/ 562243 w 6153"/>
              <a:gd name="T105" fmla="*/ 1439505 h 4775"/>
              <a:gd name="T106" fmla="*/ 576485 w 6153"/>
              <a:gd name="T107" fmla="*/ 1451886 h 4775"/>
              <a:gd name="T108" fmla="*/ 592584 w 6153"/>
              <a:gd name="T109" fmla="*/ 1461790 h 4775"/>
              <a:gd name="T110" fmla="*/ 609612 w 6153"/>
              <a:gd name="T111" fmla="*/ 1470146 h 4775"/>
              <a:gd name="T112" fmla="*/ 628498 w 6153"/>
              <a:gd name="T113" fmla="*/ 1475098 h 4775"/>
              <a:gd name="T114" fmla="*/ 648313 w 6153"/>
              <a:gd name="T115" fmla="*/ 1477574 h 4775"/>
              <a:gd name="T116" fmla="*/ 1607160 w 6153"/>
              <a:gd name="T117" fmla="*/ 1308276 h 477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53" h="4775">
                <a:moveTo>
                  <a:pt x="5191" y="4227"/>
                </a:moveTo>
                <a:lnTo>
                  <a:pt x="6153" y="4227"/>
                </a:lnTo>
                <a:lnTo>
                  <a:pt x="6153" y="1987"/>
                </a:lnTo>
                <a:lnTo>
                  <a:pt x="5191" y="1987"/>
                </a:lnTo>
                <a:lnTo>
                  <a:pt x="5191" y="1986"/>
                </a:lnTo>
                <a:lnTo>
                  <a:pt x="3329" y="125"/>
                </a:lnTo>
                <a:lnTo>
                  <a:pt x="3313" y="110"/>
                </a:lnTo>
                <a:lnTo>
                  <a:pt x="3296" y="95"/>
                </a:lnTo>
                <a:lnTo>
                  <a:pt x="3279" y="82"/>
                </a:lnTo>
                <a:lnTo>
                  <a:pt x="3262" y="69"/>
                </a:lnTo>
                <a:lnTo>
                  <a:pt x="3243" y="59"/>
                </a:lnTo>
                <a:lnTo>
                  <a:pt x="3225" y="48"/>
                </a:lnTo>
                <a:lnTo>
                  <a:pt x="3206" y="39"/>
                </a:lnTo>
                <a:lnTo>
                  <a:pt x="3188" y="31"/>
                </a:lnTo>
                <a:lnTo>
                  <a:pt x="3168" y="23"/>
                </a:lnTo>
                <a:lnTo>
                  <a:pt x="3149" y="17"/>
                </a:lnTo>
                <a:lnTo>
                  <a:pt x="3129" y="11"/>
                </a:lnTo>
                <a:lnTo>
                  <a:pt x="3108" y="7"/>
                </a:lnTo>
                <a:lnTo>
                  <a:pt x="3088" y="3"/>
                </a:lnTo>
                <a:lnTo>
                  <a:pt x="3068" y="1"/>
                </a:lnTo>
                <a:lnTo>
                  <a:pt x="3048" y="0"/>
                </a:lnTo>
                <a:lnTo>
                  <a:pt x="3027" y="0"/>
                </a:lnTo>
                <a:lnTo>
                  <a:pt x="3006" y="0"/>
                </a:lnTo>
                <a:lnTo>
                  <a:pt x="2987" y="1"/>
                </a:lnTo>
                <a:lnTo>
                  <a:pt x="2966" y="3"/>
                </a:lnTo>
                <a:lnTo>
                  <a:pt x="2946" y="7"/>
                </a:lnTo>
                <a:lnTo>
                  <a:pt x="2926" y="11"/>
                </a:lnTo>
                <a:lnTo>
                  <a:pt x="2906" y="17"/>
                </a:lnTo>
                <a:lnTo>
                  <a:pt x="2886" y="23"/>
                </a:lnTo>
                <a:lnTo>
                  <a:pt x="2867" y="31"/>
                </a:lnTo>
                <a:lnTo>
                  <a:pt x="2848" y="39"/>
                </a:lnTo>
                <a:lnTo>
                  <a:pt x="2830" y="48"/>
                </a:lnTo>
                <a:lnTo>
                  <a:pt x="2811" y="59"/>
                </a:lnTo>
                <a:lnTo>
                  <a:pt x="2793" y="69"/>
                </a:lnTo>
                <a:lnTo>
                  <a:pt x="2775" y="82"/>
                </a:lnTo>
                <a:lnTo>
                  <a:pt x="2758" y="95"/>
                </a:lnTo>
                <a:lnTo>
                  <a:pt x="2742" y="110"/>
                </a:lnTo>
                <a:lnTo>
                  <a:pt x="2726" y="125"/>
                </a:lnTo>
                <a:lnTo>
                  <a:pt x="2711" y="140"/>
                </a:lnTo>
                <a:lnTo>
                  <a:pt x="2697" y="157"/>
                </a:lnTo>
                <a:lnTo>
                  <a:pt x="2684" y="173"/>
                </a:lnTo>
                <a:lnTo>
                  <a:pt x="2671" y="190"/>
                </a:lnTo>
                <a:lnTo>
                  <a:pt x="2661" y="209"/>
                </a:lnTo>
                <a:lnTo>
                  <a:pt x="2651" y="227"/>
                </a:lnTo>
                <a:lnTo>
                  <a:pt x="2641" y="246"/>
                </a:lnTo>
                <a:lnTo>
                  <a:pt x="2633" y="266"/>
                </a:lnTo>
                <a:lnTo>
                  <a:pt x="2625" y="284"/>
                </a:lnTo>
                <a:lnTo>
                  <a:pt x="2619" y="304"/>
                </a:lnTo>
                <a:lnTo>
                  <a:pt x="2614" y="324"/>
                </a:lnTo>
                <a:lnTo>
                  <a:pt x="2609" y="344"/>
                </a:lnTo>
                <a:lnTo>
                  <a:pt x="2606" y="364"/>
                </a:lnTo>
                <a:lnTo>
                  <a:pt x="2603" y="385"/>
                </a:lnTo>
                <a:lnTo>
                  <a:pt x="2602" y="404"/>
                </a:lnTo>
                <a:lnTo>
                  <a:pt x="2602" y="425"/>
                </a:lnTo>
                <a:lnTo>
                  <a:pt x="2602" y="446"/>
                </a:lnTo>
                <a:lnTo>
                  <a:pt x="2603" y="465"/>
                </a:lnTo>
                <a:lnTo>
                  <a:pt x="2606" y="486"/>
                </a:lnTo>
                <a:lnTo>
                  <a:pt x="2609" y="506"/>
                </a:lnTo>
                <a:lnTo>
                  <a:pt x="2614" y="527"/>
                </a:lnTo>
                <a:lnTo>
                  <a:pt x="2619" y="546"/>
                </a:lnTo>
                <a:lnTo>
                  <a:pt x="2625" y="566"/>
                </a:lnTo>
                <a:lnTo>
                  <a:pt x="2633" y="586"/>
                </a:lnTo>
                <a:lnTo>
                  <a:pt x="2641" y="604"/>
                </a:lnTo>
                <a:lnTo>
                  <a:pt x="2651" y="623"/>
                </a:lnTo>
                <a:lnTo>
                  <a:pt x="2661" y="641"/>
                </a:lnTo>
                <a:lnTo>
                  <a:pt x="2671" y="659"/>
                </a:lnTo>
                <a:lnTo>
                  <a:pt x="2684" y="677"/>
                </a:lnTo>
                <a:lnTo>
                  <a:pt x="2697" y="693"/>
                </a:lnTo>
                <a:lnTo>
                  <a:pt x="2711" y="710"/>
                </a:lnTo>
                <a:lnTo>
                  <a:pt x="2726" y="725"/>
                </a:lnTo>
                <a:lnTo>
                  <a:pt x="3488" y="1489"/>
                </a:lnTo>
                <a:lnTo>
                  <a:pt x="425" y="1489"/>
                </a:lnTo>
                <a:lnTo>
                  <a:pt x="403" y="1489"/>
                </a:lnTo>
                <a:lnTo>
                  <a:pt x="381" y="1491"/>
                </a:lnTo>
                <a:lnTo>
                  <a:pt x="360" y="1494"/>
                </a:lnTo>
                <a:lnTo>
                  <a:pt x="339" y="1497"/>
                </a:lnTo>
                <a:lnTo>
                  <a:pt x="318" y="1502"/>
                </a:lnTo>
                <a:lnTo>
                  <a:pt x="298" y="1507"/>
                </a:lnTo>
                <a:lnTo>
                  <a:pt x="278" y="1514"/>
                </a:lnTo>
                <a:lnTo>
                  <a:pt x="258" y="1522"/>
                </a:lnTo>
                <a:lnTo>
                  <a:pt x="240" y="1530"/>
                </a:lnTo>
                <a:lnTo>
                  <a:pt x="221" y="1540"/>
                </a:lnTo>
                <a:lnTo>
                  <a:pt x="204" y="1550"/>
                </a:lnTo>
                <a:lnTo>
                  <a:pt x="187" y="1562"/>
                </a:lnTo>
                <a:lnTo>
                  <a:pt x="169" y="1573"/>
                </a:lnTo>
                <a:lnTo>
                  <a:pt x="154" y="1586"/>
                </a:lnTo>
                <a:lnTo>
                  <a:pt x="138" y="1600"/>
                </a:lnTo>
                <a:lnTo>
                  <a:pt x="123" y="1614"/>
                </a:lnTo>
                <a:lnTo>
                  <a:pt x="109" y="1629"/>
                </a:lnTo>
                <a:lnTo>
                  <a:pt x="97" y="1644"/>
                </a:lnTo>
                <a:lnTo>
                  <a:pt x="84" y="1660"/>
                </a:lnTo>
                <a:lnTo>
                  <a:pt x="71" y="1676"/>
                </a:lnTo>
                <a:lnTo>
                  <a:pt x="61" y="1693"/>
                </a:lnTo>
                <a:lnTo>
                  <a:pt x="50" y="1712"/>
                </a:lnTo>
                <a:lnTo>
                  <a:pt x="41" y="1730"/>
                </a:lnTo>
                <a:lnTo>
                  <a:pt x="32" y="1749"/>
                </a:lnTo>
                <a:lnTo>
                  <a:pt x="25" y="1768"/>
                </a:lnTo>
                <a:lnTo>
                  <a:pt x="18" y="1788"/>
                </a:lnTo>
                <a:lnTo>
                  <a:pt x="12" y="1808"/>
                </a:lnTo>
                <a:lnTo>
                  <a:pt x="8" y="1829"/>
                </a:lnTo>
                <a:lnTo>
                  <a:pt x="4" y="1849"/>
                </a:lnTo>
                <a:lnTo>
                  <a:pt x="1" y="1871"/>
                </a:lnTo>
                <a:lnTo>
                  <a:pt x="0" y="1892"/>
                </a:lnTo>
                <a:lnTo>
                  <a:pt x="0" y="1914"/>
                </a:lnTo>
                <a:lnTo>
                  <a:pt x="0" y="1936"/>
                </a:lnTo>
                <a:lnTo>
                  <a:pt x="1" y="1958"/>
                </a:lnTo>
                <a:lnTo>
                  <a:pt x="4" y="1979"/>
                </a:lnTo>
                <a:lnTo>
                  <a:pt x="8" y="2001"/>
                </a:lnTo>
                <a:lnTo>
                  <a:pt x="12" y="2020"/>
                </a:lnTo>
                <a:lnTo>
                  <a:pt x="18" y="2041"/>
                </a:lnTo>
                <a:lnTo>
                  <a:pt x="25" y="2061"/>
                </a:lnTo>
                <a:lnTo>
                  <a:pt x="32" y="2080"/>
                </a:lnTo>
                <a:lnTo>
                  <a:pt x="41" y="2099"/>
                </a:lnTo>
                <a:lnTo>
                  <a:pt x="50" y="2117"/>
                </a:lnTo>
                <a:lnTo>
                  <a:pt x="61" y="2135"/>
                </a:lnTo>
                <a:lnTo>
                  <a:pt x="71" y="2152"/>
                </a:lnTo>
                <a:lnTo>
                  <a:pt x="84" y="2169"/>
                </a:lnTo>
                <a:lnTo>
                  <a:pt x="97" y="2185"/>
                </a:lnTo>
                <a:lnTo>
                  <a:pt x="109" y="2201"/>
                </a:lnTo>
                <a:lnTo>
                  <a:pt x="123" y="2216"/>
                </a:lnTo>
                <a:lnTo>
                  <a:pt x="138" y="2229"/>
                </a:lnTo>
                <a:lnTo>
                  <a:pt x="154" y="2242"/>
                </a:lnTo>
                <a:lnTo>
                  <a:pt x="169" y="2255"/>
                </a:lnTo>
                <a:lnTo>
                  <a:pt x="187" y="2268"/>
                </a:lnTo>
                <a:lnTo>
                  <a:pt x="204" y="2278"/>
                </a:lnTo>
                <a:lnTo>
                  <a:pt x="221" y="2288"/>
                </a:lnTo>
                <a:lnTo>
                  <a:pt x="240" y="2298"/>
                </a:lnTo>
                <a:lnTo>
                  <a:pt x="258" y="2307"/>
                </a:lnTo>
                <a:lnTo>
                  <a:pt x="278" y="2314"/>
                </a:lnTo>
                <a:lnTo>
                  <a:pt x="298" y="2321"/>
                </a:lnTo>
                <a:lnTo>
                  <a:pt x="318" y="2326"/>
                </a:lnTo>
                <a:lnTo>
                  <a:pt x="339" y="2331"/>
                </a:lnTo>
                <a:lnTo>
                  <a:pt x="360" y="2335"/>
                </a:lnTo>
                <a:lnTo>
                  <a:pt x="381" y="2338"/>
                </a:lnTo>
                <a:lnTo>
                  <a:pt x="403" y="2339"/>
                </a:lnTo>
                <a:lnTo>
                  <a:pt x="425" y="2339"/>
                </a:lnTo>
                <a:lnTo>
                  <a:pt x="1691" y="2339"/>
                </a:lnTo>
                <a:lnTo>
                  <a:pt x="1691" y="4349"/>
                </a:lnTo>
                <a:lnTo>
                  <a:pt x="1691" y="4371"/>
                </a:lnTo>
                <a:lnTo>
                  <a:pt x="1693" y="4393"/>
                </a:lnTo>
                <a:lnTo>
                  <a:pt x="1695" y="4414"/>
                </a:lnTo>
                <a:lnTo>
                  <a:pt x="1699" y="4435"/>
                </a:lnTo>
                <a:lnTo>
                  <a:pt x="1703" y="4455"/>
                </a:lnTo>
                <a:lnTo>
                  <a:pt x="1709" y="4476"/>
                </a:lnTo>
                <a:lnTo>
                  <a:pt x="1716" y="4496"/>
                </a:lnTo>
                <a:lnTo>
                  <a:pt x="1724" y="4516"/>
                </a:lnTo>
                <a:lnTo>
                  <a:pt x="1732" y="4534"/>
                </a:lnTo>
                <a:lnTo>
                  <a:pt x="1742" y="4553"/>
                </a:lnTo>
                <a:lnTo>
                  <a:pt x="1752" y="4570"/>
                </a:lnTo>
                <a:lnTo>
                  <a:pt x="1764" y="4587"/>
                </a:lnTo>
                <a:lnTo>
                  <a:pt x="1775" y="4604"/>
                </a:lnTo>
                <a:lnTo>
                  <a:pt x="1788" y="4621"/>
                </a:lnTo>
                <a:lnTo>
                  <a:pt x="1800" y="4636"/>
                </a:lnTo>
                <a:lnTo>
                  <a:pt x="1816" y="4651"/>
                </a:lnTo>
                <a:lnTo>
                  <a:pt x="1829" y="4665"/>
                </a:lnTo>
                <a:lnTo>
                  <a:pt x="1846" y="4678"/>
                </a:lnTo>
                <a:lnTo>
                  <a:pt x="1862" y="4691"/>
                </a:lnTo>
                <a:lnTo>
                  <a:pt x="1878" y="4703"/>
                </a:lnTo>
                <a:lnTo>
                  <a:pt x="1895" y="4714"/>
                </a:lnTo>
                <a:lnTo>
                  <a:pt x="1914" y="4723"/>
                </a:lnTo>
                <a:lnTo>
                  <a:pt x="1931" y="4734"/>
                </a:lnTo>
                <a:lnTo>
                  <a:pt x="1951" y="4742"/>
                </a:lnTo>
                <a:lnTo>
                  <a:pt x="1969" y="4750"/>
                </a:lnTo>
                <a:lnTo>
                  <a:pt x="1990" y="4756"/>
                </a:lnTo>
                <a:lnTo>
                  <a:pt x="2010" y="4762"/>
                </a:lnTo>
                <a:lnTo>
                  <a:pt x="2030" y="4766"/>
                </a:lnTo>
                <a:lnTo>
                  <a:pt x="2051" y="4771"/>
                </a:lnTo>
                <a:lnTo>
                  <a:pt x="2072" y="4773"/>
                </a:lnTo>
                <a:lnTo>
                  <a:pt x="2094" y="4774"/>
                </a:lnTo>
                <a:lnTo>
                  <a:pt x="2116" y="4775"/>
                </a:lnTo>
                <a:lnTo>
                  <a:pt x="4649" y="4775"/>
                </a:lnTo>
                <a:lnTo>
                  <a:pt x="5191" y="4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445447" y="5685404"/>
            <a:ext cx="1028332" cy="30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5637948" y="5089028"/>
            <a:ext cx="648072" cy="351978"/>
          </a:xfrm>
          <a:prstGeom prst="rect">
            <a:avLst/>
          </a:prstGeom>
          <a:solidFill>
            <a:srgbClr val="C0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969614" y="5261086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60200" y="5138841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106075" y="5379883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123376" y="5275219"/>
            <a:ext cx="809342" cy="1155634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013962" y="5152974"/>
            <a:ext cx="1018142" cy="1388356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259837" y="5394016"/>
            <a:ext cx="559540" cy="88606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KSO_Shape"/>
          <p:cNvSpPr/>
          <p:nvPr/>
        </p:nvSpPr>
        <p:spPr>
          <a:xfrm rot="5400000">
            <a:off x="6448976" y="1487448"/>
            <a:ext cx="307371" cy="235651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KSO_Shape"/>
          <p:cNvSpPr/>
          <p:nvPr/>
        </p:nvSpPr>
        <p:spPr>
          <a:xfrm rot="16200000" flipV="1">
            <a:off x="5239164" y="5108373"/>
            <a:ext cx="307371" cy="235651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KSO_Shape"/>
          <p:cNvSpPr/>
          <p:nvPr/>
        </p:nvSpPr>
        <p:spPr>
          <a:xfrm rot="10800000" flipV="1">
            <a:off x="8338279" y="2852937"/>
            <a:ext cx="307371" cy="235651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KSO_Shape"/>
          <p:cNvSpPr/>
          <p:nvPr/>
        </p:nvSpPr>
        <p:spPr>
          <a:xfrm rot="10800000" flipH="1" flipV="1">
            <a:off x="3340358" y="2852937"/>
            <a:ext cx="307371" cy="235651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6523034" y="3165007"/>
            <a:ext cx="1759563" cy="344710"/>
            <a:chOff x="4999033" y="3165007"/>
            <a:chExt cx="1759563" cy="344710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4999033" y="3399957"/>
              <a:ext cx="61784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/>
            <p:cNvSpPr txBox="1"/>
            <p:nvPr/>
          </p:nvSpPr>
          <p:spPr>
            <a:xfrm>
              <a:off x="5676248" y="3165007"/>
              <a:ext cx="1082348" cy="34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Arial" pitchFamily="34" charset="0"/>
                  <a:ea typeface="微软雅黑" pitchFamily="34" charset="-122"/>
                </a:rPr>
                <a:t>高温超导体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558276" y="3765291"/>
            <a:ext cx="1454377" cy="344710"/>
            <a:chOff x="5034275" y="3765291"/>
            <a:chExt cx="1454377" cy="344710"/>
          </a:xfrm>
        </p:grpSpPr>
        <p:cxnSp>
          <p:nvCxnSpPr>
            <p:cNvPr id="127" name="直接连接符 126"/>
            <p:cNvCxnSpPr/>
            <p:nvPr/>
          </p:nvCxnSpPr>
          <p:spPr>
            <a:xfrm>
              <a:off x="5034275" y="3953079"/>
              <a:ext cx="61784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/>
            <p:cNvSpPr txBox="1"/>
            <p:nvPr/>
          </p:nvSpPr>
          <p:spPr>
            <a:xfrm>
              <a:off x="5765377" y="3765291"/>
              <a:ext cx="723275" cy="34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Arial" pitchFamily="34" charset="0"/>
                  <a:ea typeface="微软雅黑" pitchFamily="34" charset="-122"/>
                </a:rPr>
                <a:t>永磁体</a:t>
              </a:r>
            </a:p>
          </p:txBody>
        </p:sp>
      </p:grpSp>
      <p:cxnSp>
        <p:nvCxnSpPr>
          <p:cNvPr id="62" name="Straight Connector 41"/>
          <p:cNvCxnSpPr/>
          <p:nvPr/>
        </p:nvCxnSpPr>
        <p:spPr>
          <a:xfrm>
            <a:off x="629679" y="724060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64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/>
              <a:t>第 </a:t>
            </a:r>
            <a:fld id="{75168D04-7926-484C-B90B-2D13ABC6EC67}" type="slidenum">
              <a:rPr lang="zh-CN" altLang="en-US" smtClean="0"/>
              <a:t>5</a:t>
            </a:fld>
            <a:r>
              <a:rPr lang="zh-CN" altLang="en-US"/>
              <a:t> 页</a:t>
            </a:r>
            <a:endParaRPr lang="zh-CN" altLang="en-US" dirty="0"/>
          </a:p>
        </p:txBody>
      </p:sp>
      <p:sp>
        <p:nvSpPr>
          <p:cNvPr id="65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/>
              <a:t>竢实扬华，自强不息</a:t>
            </a:r>
          </a:p>
        </p:txBody>
      </p:sp>
      <p:sp>
        <p:nvSpPr>
          <p:cNvPr id="66" name="MH_Entry_2">
            <a:hlinkClick r:id="rId4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946083" y="714030"/>
            <a:ext cx="3026332" cy="520543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HTS Suspension Principle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9336" y="445906"/>
            <a:ext cx="1859441" cy="55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42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6 -1.11111E-6 L -0.01684 -1.11111E-6 " pathEditMode="relative" rAng="0" ptsTypes="AA">
                                      <p:cBhvr>
                                        <p:cTn id="139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0047 L 0.01493 0.00024 " pathEditMode="relative" rAng="0" ptsTypes="AA">
                                      <p:cBhvr>
                                        <p:cTn id="141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-1.11111E-6 L 0.01337 -1.11111E-6 " pathEditMode="relative" rAng="0" ptsTypes="AA">
                                      <p:cBhvr>
                                        <p:cTn id="143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5 0.00069 L -0.01493 0.00116 " pathEditMode="relative" rAng="0" ptsTypes="AA">
                                      <p:cBhvr>
                                        <p:cTn id="145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23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0.00185 L 4.44444E-6 -0.0169 " pathEditMode="relative" rAng="0" ptsTypes="AA">
                                      <p:cBhvr>
                                        <p:cTn id="147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4.81481E-6 L 3.61111E-6 -0.02337 " pathEditMode="relative" rAng="0" ptsTypes="AA">
                                      <p:cBhvr>
                                        <p:cTn id="149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2.96296E-6 L -2.22222E-6 0.02106 " pathEditMode="relative" rAng="0" ptsTypes="AA">
                                      <p:cBhvr>
                                        <p:cTn id="151" dur="2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-2.22222E-6 L 0.00035 0.01759 " pathEditMode="relative" rAng="0" ptsTypes="AA">
                                      <p:cBhvr>
                                        <p:cTn id="153" dur="2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8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8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2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5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425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8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42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00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500"/>
                            </p:stCondLst>
                            <p:childTnLst>
                              <p:par>
                                <p:cTn id="19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9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4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9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4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9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4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9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4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3.33333E-6 L 0.00017 -3.33333E-6 " pathEditMode="relative" rAng="0" ptsTypes="AA">
                                      <p:cBhvr>
                                        <p:cTn id="206" dur="2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-3.33333E-6 L -0.00069 -3.33333E-6 " pathEditMode="relative" rAng="0" ptsTypes="AA">
                                      <p:cBhvr>
                                        <p:cTn id="208" dur="2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" y="0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2338 L 0.00035 -0.00024 " pathEditMode="relative" rAng="0" ptsTypes="AA">
                                      <p:cBhvr>
                                        <p:cTn id="210" dur="2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15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1759 L 0.00035 -0.00023 " pathEditMode="relative" rAng="0" ptsTypes="AA">
                                      <p:cBhvr>
                                        <p:cTn id="212" dur="2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500"/>
                            </p:stCondLst>
                            <p:childTnLst>
                              <p:par>
                                <p:cTn id="2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2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6500"/>
                            </p:stCondLst>
                            <p:childTnLst>
                              <p:par>
                                <p:cTn id="34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25" grpId="0" animBg="1"/>
      <p:bldP spid="25" grpId="1" animBg="1"/>
      <p:bldP spid="25" grpId="2" animBg="1"/>
      <p:bldP spid="25" grpId="3" animBg="1"/>
      <p:bldP spid="25" grpId="4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39" grpId="2" animBg="1"/>
      <p:bldP spid="39" grpId="3" animBg="1"/>
      <p:bldP spid="39" grpId="4" animBg="1"/>
      <p:bldP spid="40" grpId="0" animBg="1"/>
      <p:bldP spid="40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50" grpId="0" animBg="1"/>
      <p:bldP spid="50" grpId="1" animBg="1"/>
      <p:bldP spid="50" grpId="2" animBg="1"/>
      <p:bldP spid="50" grpId="3" animBg="1"/>
      <p:bldP spid="50" grpId="4" animBg="1"/>
      <p:bldP spid="51" grpId="0" animBg="1"/>
      <p:bldP spid="51" grpId="1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68" grpId="0" animBg="1"/>
      <p:bldP spid="68" grpId="1" animBg="1"/>
      <p:bldP spid="68" grpId="2" animBg="1"/>
      <p:bldP spid="68" grpId="3" animBg="1"/>
      <p:bldP spid="68" grpId="4" animBg="1"/>
      <p:bldP spid="69" grpId="0" animBg="1"/>
      <p:bldP spid="69" grpId="1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80" grpId="0" animBg="1"/>
      <p:bldP spid="80" grpId="1" animBg="1"/>
      <p:bldP spid="80" grpId="2" animBg="1"/>
      <p:bldP spid="80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65" name="Right Arrow 8"/>
          <p:cNvSpPr/>
          <p:nvPr/>
        </p:nvSpPr>
        <p:spPr>
          <a:xfrm>
            <a:off x="2369462" y="2590573"/>
            <a:ext cx="1873455" cy="697255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13" y="connsiteY0-114"/>
              </a:cxn>
              <a:cxn ang="0">
                <a:pos x="connsiteX1-115" y="connsiteY1-116"/>
              </a:cxn>
              <a:cxn ang="0">
                <a:pos x="connsiteX2-117" y="connsiteY2-118"/>
              </a:cxn>
              <a:cxn ang="0">
                <a:pos x="connsiteX3-119" y="connsiteY3-120"/>
              </a:cxn>
              <a:cxn ang="0">
                <a:pos x="connsiteX4-121" y="connsiteY4-122"/>
              </a:cxn>
              <a:cxn ang="0">
                <a:pos x="connsiteX5-123" y="connsiteY5-124"/>
              </a:cxn>
              <a:cxn ang="0">
                <a:pos x="connsiteX6-125" y="connsiteY6-126"/>
              </a:cxn>
              <a:cxn ang="0">
                <a:pos x="connsiteX7-127" y="connsiteY7-128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6" name="Right Arrow 8"/>
          <p:cNvSpPr/>
          <p:nvPr/>
        </p:nvSpPr>
        <p:spPr>
          <a:xfrm>
            <a:off x="2369462" y="1499079"/>
            <a:ext cx="1873455" cy="706778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13" y="connsiteY0-114"/>
              </a:cxn>
              <a:cxn ang="0">
                <a:pos x="connsiteX1-115" y="connsiteY1-116"/>
              </a:cxn>
              <a:cxn ang="0">
                <a:pos x="connsiteX2-117" y="connsiteY2-118"/>
              </a:cxn>
              <a:cxn ang="0">
                <a:pos x="connsiteX3-119" y="connsiteY3-120"/>
              </a:cxn>
              <a:cxn ang="0">
                <a:pos x="connsiteX4-121" y="connsiteY4-122"/>
              </a:cxn>
              <a:cxn ang="0">
                <a:pos x="connsiteX5-123" y="connsiteY5-124"/>
              </a:cxn>
              <a:cxn ang="0">
                <a:pos x="connsiteX6-125" y="connsiteY6-126"/>
              </a:cxn>
              <a:cxn ang="0">
                <a:pos x="connsiteX7-127" y="connsiteY7-128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2700357" y="1698579"/>
            <a:ext cx="1078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No Power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7" name="TextBox 14"/>
          <p:cNvSpPr txBox="1"/>
          <p:nvPr/>
        </p:nvSpPr>
        <p:spPr>
          <a:xfrm>
            <a:off x="2594817" y="2767100"/>
            <a:ext cx="1184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No Control</a:t>
            </a:r>
          </a:p>
        </p:txBody>
      </p:sp>
      <p:sp>
        <p:nvSpPr>
          <p:cNvPr id="81" name="Rectangle 39"/>
          <p:cNvSpPr/>
          <p:nvPr/>
        </p:nvSpPr>
        <p:spPr>
          <a:xfrm>
            <a:off x="2146325" y="32017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高温超导现象</a:t>
            </a:r>
          </a:p>
        </p:txBody>
      </p:sp>
      <p:sp>
        <p:nvSpPr>
          <p:cNvPr id="86" name="Right Arrow 8"/>
          <p:cNvSpPr/>
          <p:nvPr/>
        </p:nvSpPr>
        <p:spPr>
          <a:xfrm>
            <a:off x="2369462" y="5025869"/>
            <a:ext cx="1873455" cy="697255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13" y="connsiteY0-114"/>
              </a:cxn>
              <a:cxn ang="0">
                <a:pos x="connsiteX1-115" y="connsiteY1-116"/>
              </a:cxn>
              <a:cxn ang="0">
                <a:pos x="connsiteX2-117" y="connsiteY2-118"/>
              </a:cxn>
              <a:cxn ang="0">
                <a:pos x="connsiteX3-119" y="connsiteY3-120"/>
              </a:cxn>
              <a:cxn ang="0">
                <a:pos x="connsiteX4-121" y="connsiteY4-122"/>
              </a:cxn>
              <a:cxn ang="0">
                <a:pos x="connsiteX5-123" y="connsiteY5-124"/>
              </a:cxn>
              <a:cxn ang="0">
                <a:pos x="connsiteX6-125" y="connsiteY6-126"/>
              </a:cxn>
              <a:cxn ang="0">
                <a:pos x="connsiteX7-127" y="connsiteY7-128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9" name="TextBox 14"/>
          <p:cNvSpPr txBox="1"/>
          <p:nvPr/>
        </p:nvSpPr>
        <p:spPr>
          <a:xfrm>
            <a:off x="2773418" y="5220607"/>
            <a:ext cx="7986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Simple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0" name="Right Arrow 8"/>
          <p:cNvSpPr/>
          <p:nvPr/>
        </p:nvSpPr>
        <p:spPr>
          <a:xfrm>
            <a:off x="2390179" y="4039942"/>
            <a:ext cx="1873455" cy="706778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13" y="connsiteY0-114"/>
              </a:cxn>
              <a:cxn ang="0">
                <a:pos x="connsiteX1-115" y="connsiteY1-116"/>
              </a:cxn>
              <a:cxn ang="0">
                <a:pos x="connsiteX2-117" y="connsiteY2-118"/>
              </a:cxn>
              <a:cxn ang="0">
                <a:pos x="connsiteX3-119" y="connsiteY3-120"/>
              </a:cxn>
              <a:cxn ang="0">
                <a:pos x="connsiteX4-121" y="connsiteY4-122"/>
              </a:cxn>
              <a:cxn ang="0">
                <a:pos x="connsiteX5-123" y="connsiteY5-124"/>
              </a:cxn>
              <a:cxn ang="0">
                <a:pos x="connsiteX6-125" y="connsiteY6-126"/>
              </a:cxn>
              <a:cxn ang="0">
                <a:pos x="connsiteX7-127" y="connsiteY7-128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1" name="TextBox 13"/>
          <p:cNvSpPr txBox="1"/>
          <p:nvPr/>
        </p:nvSpPr>
        <p:spPr>
          <a:xfrm>
            <a:off x="2469788" y="4229031"/>
            <a:ext cx="1447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Self Stable</a:t>
            </a:r>
          </a:p>
        </p:txBody>
      </p:sp>
      <p:sp>
        <p:nvSpPr>
          <p:cNvPr id="9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6</a:t>
            </a:fld>
            <a:r>
              <a:rPr lang="zh-CN" altLang="en-US" dirty="0"/>
              <a:t> 页</a:t>
            </a:r>
          </a:p>
        </p:txBody>
      </p:sp>
      <p:sp>
        <p:nvSpPr>
          <p:cNvPr id="9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pic>
        <p:nvPicPr>
          <p:cNvPr id="2" name="1ee02552771fc67421484cb7fe99b09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9805" y="1230010"/>
            <a:ext cx="4145871" cy="2349146"/>
          </a:xfrm>
          <a:prstGeom prst="rect">
            <a:avLst/>
          </a:prstGeom>
        </p:spPr>
      </p:pic>
      <p:pic>
        <p:nvPicPr>
          <p:cNvPr id="3" name="9cf7ddcfcb48e9d071d39df5b6afd32f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99805" y="3851296"/>
            <a:ext cx="4145870" cy="2349146"/>
          </a:xfrm>
          <a:prstGeom prst="rect">
            <a:avLst/>
          </a:prstGeom>
        </p:spPr>
      </p:pic>
      <p:cxnSp>
        <p:nvCxnSpPr>
          <p:cNvPr id="21" name="Straight Connector 41"/>
          <p:cNvCxnSpPr/>
          <p:nvPr/>
        </p:nvCxnSpPr>
        <p:spPr>
          <a:xfrm>
            <a:off x="1071303" y="699125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39"/>
          <p:cNvSpPr/>
          <p:nvPr/>
        </p:nvSpPr>
        <p:spPr>
          <a:xfrm>
            <a:off x="1809693" y="725545"/>
            <a:ext cx="2396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HTS Phenomenon</a:t>
            </a:r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59336" y="445906"/>
            <a:ext cx="1859441" cy="55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1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7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873280" y="264391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高温超导应用于轨道交通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439459" y="643346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213755" y="669766"/>
            <a:ext cx="23249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in Rail Transit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pic>
        <p:nvPicPr>
          <p:cNvPr id="3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55" y="1194878"/>
            <a:ext cx="9705508" cy="3728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639844" y="5263778"/>
            <a:ext cx="5415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2013-2          Super-maglev</a:t>
            </a:r>
          </a:p>
          <a:p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2014-6   Super-maglev with ETT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9336" y="445906"/>
            <a:ext cx="1859441" cy="5563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8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873280" y="264391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高温超导应用于轨道交通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439459" y="643346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213755" y="669766"/>
            <a:ext cx="23249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in Rail Transit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87805" y="5190224"/>
            <a:ext cx="5415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2013-2          Super-maglev</a:t>
            </a:r>
          </a:p>
          <a:p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2014-6   Super-maglev with ETT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9336" y="445906"/>
            <a:ext cx="1859441" cy="556308"/>
          </a:xfrm>
          <a:prstGeom prst="rect">
            <a:avLst/>
          </a:prstGeom>
        </p:spPr>
      </p:pic>
      <p:pic>
        <p:nvPicPr>
          <p:cNvPr id="3" name="8060aaaec51ae4790a3f8dfbb8d5c1a3">
            <a:hlinkClick r:id="" action="ppaction://media"/>
            <a:extLst>
              <a:ext uri="{FF2B5EF4-FFF2-40B4-BE49-F238E27FC236}">
                <a16:creationId xmlns:a16="http://schemas.microsoft.com/office/drawing/2014/main" id="{CCE265E3-3579-4BA8-A4AD-BE6C271FD2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54867" y="1255332"/>
            <a:ext cx="6882265" cy="3899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0529888" y="6241745"/>
            <a:ext cx="939240" cy="144787"/>
          </a:xfrm>
        </p:spPr>
        <p:txBody>
          <a:bodyPr/>
          <a:lstStyle/>
          <a:p>
            <a:r>
              <a:rPr lang="zh-CN" altLang="en-US" dirty="0"/>
              <a:t>第 </a:t>
            </a:r>
            <a:fld id="{75168D04-7926-484C-B90B-2D13ABC6EC67}" type="slidenum">
              <a:rPr lang="zh-CN" altLang="en-US" dirty="0" smtClean="0"/>
              <a:t>9</a:t>
            </a:fld>
            <a:r>
              <a:rPr lang="zh-CN" altLang="en-US" dirty="0"/>
              <a:t> 页</a:t>
            </a:r>
          </a:p>
        </p:txBody>
      </p:sp>
      <p:sp>
        <p:nvSpPr>
          <p:cNvPr id="26" name="页脚占位符 2"/>
          <p:cNvSpPr>
            <a:spLocks noGrp="1"/>
          </p:cNvSpPr>
          <p:nvPr>
            <p:ph type="ftr" sz="quarter" idx="3"/>
          </p:nvPr>
        </p:nvSpPr>
        <p:spPr>
          <a:xfrm>
            <a:off x="10529888" y="6434735"/>
            <a:ext cx="939240" cy="123111"/>
          </a:xfrm>
        </p:spPr>
        <p:txBody>
          <a:bodyPr/>
          <a:lstStyle/>
          <a:p>
            <a:r>
              <a:rPr lang="zh-CN" altLang="en-US" dirty="0"/>
              <a:t>竢实扬华，自强不息</a:t>
            </a:r>
          </a:p>
        </p:txBody>
      </p:sp>
      <p:sp>
        <p:nvSpPr>
          <p:cNvPr id="27" name="Rectangle 39"/>
          <p:cNvSpPr/>
          <p:nvPr/>
        </p:nvSpPr>
        <p:spPr>
          <a:xfrm>
            <a:off x="1001518" y="264391"/>
            <a:ext cx="27494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世界高温超导磁浮发展</a:t>
            </a:r>
          </a:p>
        </p:txBody>
      </p:sp>
      <p:cxnSp>
        <p:nvCxnSpPr>
          <p:cNvPr id="28" name="Straight Connector 41"/>
          <p:cNvCxnSpPr/>
          <p:nvPr/>
        </p:nvCxnSpPr>
        <p:spPr>
          <a:xfrm>
            <a:off x="541892" y="664499"/>
            <a:ext cx="3668718" cy="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9"/>
          <p:cNvSpPr/>
          <p:nvPr/>
        </p:nvSpPr>
        <p:spPr>
          <a:xfrm>
            <a:off x="1074356" y="669766"/>
            <a:ext cx="26037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HTS Maglev in World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25" y="6193499"/>
            <a:ext cx="1174165" cy="38606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8660" y="1188078"/>
            <a:ext cx="9614680" cy="4481843"/>
            <a:chOff x="1288660" y="1188078"/>
            <a:chExt cx="9614680" cy="448184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660" y="1188078"/>
              <a:ext cx="9614680" cy="448184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535213" y="1920089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Russia</a:t>
              </a:r>
              <a:endPara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59013" y="3173665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China</a:t>
              </a:r>
              <a:endPara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49613" y="3023769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Japan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19473" y="4235349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Brazil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72200" y="2322729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German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63640" y="2835111"/>
              <a:ext cx="1145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Italy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9336" y="445906"/>
            <a:ext cx="1859441" cy="55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25125102"/>
  <p:tag name="MH_LIBRARY" val="CONTENTS"/>
  <p:tag name="MH_TYPE" val="ENTRY"/>
  <p:tag name="ID" val="547111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25125102"/>
  <p:tag name="MH_LIBRARY" val="CONTENTS"/>
  <p:tag name="MH_TYPE" val="ENTRY"/>
  <p:tag name="ID" val="547111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25125102"/>
  <p:tag name="MH_LIBRARY" val="CONTENTS"/>
  <p:tag name="MH_TYPE" val="ENTRY"/>
  <p:tag name="ID" val="547111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25125102"/>
  <p:tag name="MH_LIBRARY" val="CONTENTS"/>
  <p:tag name="MH_TYPE" val="ENTRY"/>
  <p:tag name="ID" val="547111"/>
  <p:tag name="MH_ORDER" val="2"/>
</p:tagLst>
</file>

<file path=ppt/theme/theme1.xml><?xml version="1.0" encoding="utf-8"?>
<a:theme xmlns:a="http://schemas.openxmlformats.org/drawingml/2006/main" name="Office 主题​​">
  <a:themeElements>
    <a:clrScheme name="交大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5483"/>
      </a:accent1>
      <a:accent2>
        <a:srgbClr val="025483"/>
      </a:accent2>
      <a:accent3>
        <a:srgbClr val="025483"/>
      </a:accent3>
      <a:accent4>
        <a:srgbClr val="025483"/>
      </a:accent4>
      <a:accent5>
        <a:srgbClr val="025483"/>
      </a:accent5>
      <a:accent6>
        <a:srgbClr val="025483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961</Words>
  <Application>Microsoft Office PowerPoint</Application>
  <PresentationFormat>宽屏</PresentationFormat>
  <Paragraphs>222</Paragraphs>
  <Slides>25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굴림</vt:lpstr>
      <vt:lpstr>Open Sans</vt:lpstr>
      <vt:lpstr>等线</vt:lpstr>
      <vt:lpstr>黑体</vt:lpstr>
      <vt:lpstr>宋体</vt:lpstr>
      <vt:lpstr>微软雅黑</vt:lpstr>
      <vt:lpstr>Arial</vt:lpstr>
      <vt:lpstr>Calibri</vt:lpstr>
      <vt:lpstr>Cambria Math</vt:lpstr>
      <vt:lpstr>Impact</vt:lpstr>
      <vt:lpstr>Tahoma</vt:lpstr>
      <vt:lpstr>Times New Roman</vt:lpstr>
      <vt:lpstr>Wingdings</vt:lpstr>
      <vt:lpstr>Office 主题​​</vt:lpstr>
      <vt:lpstr>Graph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Bobbie Lee</dc:creator>
  <cp:lastModifiedBy>simba loda</cp:lastModifiedBy>
  <cp:revision>126</cp:revision>
  <dcterms:created xsi:type="dcterms:W3CDTF">2016-10-21T05:28:00Z</dcterms:created>
  <dcterms:modified xsi:type="dcterms:W3CDTF">2018-10-16T07:29:02Z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