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60" r:id="rId1"/>
  </p:sldMasterIdLst>
  <p:notesMasterIdLst>
    <p:notesMasterId r:id="rId22"/>
  </p:notesMasterIdLst>
  <p:handoutMasterIdLst>
    <p:handoutMasterId r:id="rId23"/>
  </p:handoutMasterIdLst>
  <p:sldIdLst>
    <p:sldId id="256" r:id="rId2"/>
    <p:sldId id="258" r:id="rId3"/>
    <p:sldId id="403" r:id="rId4"/>
    <p:sldId id="435" r:id="rId5"/>
    <p:sldId id="436" r:id="rId6"/>
    <p:sldId id="438" r:id="rId7"/>
    <p:sldId id="472" r:id="rId8"/>
    <p:sldId id="462" r:id="rId9"/>
    <p:sldId id="477" r:id="rId10"/>
    <p:sldId id="461" r:id="rId11"/>
    <p:sldId id="454" r:id="rId12"/>
    <p:sldId id="473" r:id="rId13"/>
    <p:sldId id="479" r:id="rId14"/>
    <p:sldId id="474" r:id="rId15"/>
    <p:sldId id="476" r:id="rId16"/>
    <p:sldId id="456" r:id="rId17"/>
    <p:sldId id="475" r:id="rId18"/>
    <p:sldId id="471" r:id="rId19"/>
    <p:sldId id="478" r:id="rId20"/>
    <p:sldId id="321" r:id="rId21"/>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鳴源 高" initials="鳴高"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88" autoAdjust="0"/>
    <p:restoredTop sz="90196" autoAdjust="0"/>
  </p:normalViewPr>
  <p:slideViewPr>
    <p:cSldViewPr snapToGrid="0" snapToObjects="1">
      <p:cViewPr>
        <p:scale>
          <a:sx n="72" d="100"/>
          <a:sy n="72" d="100"/>
        </p:scale>
        <p:origin x="-1344" y="240"/>
      </p:cViewPr>
      <p:guideLst>
        <p:guide orient="horz" pos="2160"/>
        <p:guide pos="2880"/>
      </p:guideLst>
    </p:cSldViewPr>
  </p:slideViewPr>
  <p:outlineViewPr>
    <p:cViewPr>
      <p:scale>
        <a:sx n="33" d="100"/>
        <a:sy n="33" d="100"/>
      </p:scale>
      <p:origin x="60" y="181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7E9B348-876F-EC4C-BB0D-A0A1DD5A255B}" type="datetimeFigureOut">
              <a:rPr lang="ja-JP" altLang="en-US" smtClean="0"/>
              <a:pPr/>
              <a:t>2018/10/18</a:t>
            </a:fld>
            <a:endParaRPr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31B5BC-DC52-6B40-BDF7-677D29327A5F}" type="slidenum">
              <a:rPr lang="ja-JP" altLang="en-US" smtClean="0"/>
              <a:pPr/>
              <a:t>‹#›</a:t>
            </a:fld>
            <a:endParaRPr lang="ja-JP" altLang="en-US"/>
          </a:p>
        </p:txBody>
      </p:sp>
    </p:spTree>
    <p:extLst>
      <p:ext uri="{BB962C8B-B14F-4D97-AF65-F5344CB8AC3E}">
        <p14:creationId xmlns:p14="http://schemas.microsoft.com/office/powerpoint/2010/main" val="33021974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6418A-A971-FC41-8A98-07771A6975A7}" type="datetimeFigureOut">
              <a:rPr lang="ja-JP" altLang="en-US" smtClean="0"/>
              <a:pPr/>
              <a:t>2018/10/18</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33FBD-AD59-DD43-81C6-996CDF3BDE8A}" type="slidenum">
              <a:rPr lang="ja-JP" altLang="en-US" smtClean="0"/>
              <a:pPr/>
              <a:t>‹#›</a:t>
            </a:fld>
            <a:endParaRPr lang="ja-JP" altLang="en-US"/>
          </a:p>
        </p:txBody>
      </p:sp>
    </p:spTree>
    <p:extLst>
      <p:ext uri="{BB962C8B-B14F-4D97-AF65-F5344CB8AC3E}">
        <p14:creationId xmlns:p14="http://schemas.microsoft.com/office/powerpoint/2010/main" val="1534886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1</a:t>
            </a:fld>
            <a:endParaRPr lang="ja-JP" altLang="en-US"/>
          </a:p>
        </p:txBody>
      </p:sp>
    </p:spTree>
    <p:extLst>
      <p:ext uri="{BB962C8B-B14F-4D97-AF65-F5344CB8AC3E}">
        <p14:creationId xmlns:p14="http://schemas.microsoft.com/office/powerpoint/2010/main" val="27798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2</a:t>
            </a:fld>
            <a:endParaRPr lang="ja-JP" altLang="en-US"/>
          </a:p>
        </p:txBody>
      </p:sp>
    </p:spTree>
    <p:extLst>
      <p:ext uri="{BB962C8B-B14F-4D97-AF65-F5344CB8AC3E}">
        <p14:creationId xmlns:p14="http://schemas.microsoft.com/office/powerpoint/2010/main" val="3167514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6</a:t>
            </a:fld>
            <a:endParaRPr lang="ja-JP" altLang="en-US"/>
          </a:p>
        </p:txBody>
      </p:sp>
    </p:spTree>
    <p:extLst>
      <p:ext uri="{BB962C8B-B14F-4D97-AF65-F5344CB8AC3E}">
        <p14:creationId xmlns:p14="http://schemas.microsoft.com/office/powerpoint/2010/main" val="2501963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latin typeface="Times New Roman" panose="02020603050405020304" pitchFamily="18" charset="0"/>
                <a:cs typeface="Times New Roman" panose="02020603050405020304" pitchFamily="18" charset="0"/>
              </a:rPr>
              <a:t>Sliding: </a:t>
            </a:r>
            <a:r>
              <a:rPr lang="zh-CN" altLang="en-US" sz="1200" dirty="0" smtClean="0">
                <a:latin typeface="Times New Roman" panose="02020603050405020304" pitchFamily="18" charset="0"/>
                <a:cs typeface="Times New Roman" panose="02020603050405020304" pitchFamily="18" charset="0"/>
              </a:rPr>
              <a:t>蠕滑区</a:t>
            </a:r>
            <a:r>
              <a:rPr lang="zh-CN" altLang="en-US" sz="1200" baseline="0" dirty="0" smtClean="0">
                <a:latin typeface="Times New Roman" panose="02020603050405020304" pitchFamily="18" charset="0"/>
                <a:cs typeface="Times New Roman" panose="02020603050405020304" pitchFamily="18" charset="0"/>
              </a:rPr>
              <a:t>  </a:t>
            </a:r>
            <a:r>
              <a:rPr lang="en-US" altLang="zh-CN" sz="1200" dirty="0" smtClean="0">
                <a:latin typeface="Times New Roman" panose="02020603050405020304" pitchFamily="18" charset="0"/>
                <a:cs typeface="Times New Roman" panose="02020603050405020304" pitchFamily="18" charset="0"/>
              </a:rPr>
              <a:t>adhesive</a:t>
            </a:r>
            <a:r>
              <a:rPr lang="zh-CN" altLang="en-US" sz="1200" dirty="0" smtClean="0">
                <a:latin typeface="Times New Roman" panose="02020603050405020304" pitchFamily="18" charset="0"/>
                <a:cs typeface="Times New Roman" panose="02020603050405020304" pitchFamily="18" charset="0"/>
              </a:rPr>
              <a:t>： 黏着区</a:t>
            </a:r>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13</a:t>
            </a:fld>
            <a:endParaRPr lang="ja-JP" altLang="en-US"/>
          </a:p>
        </p:txBody>
      </p:sp>
    </p:spTree>
    <p:extLst>
      <p:ext uri="{BB962C8B-B14F-4D97-AF65-F5344CB8AC3E}">
        <p14:creationId xmlns:p14="http://schemas.microsoft.com/office/powerpoint/2010/main" val="990121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Da </a:t>
            </a:r>
            <a:r>
              <a:rPr lang="en-US" altLang="zh-CN" dirty="0" err="1" smtClean="0"/>
              <a:t>adasda</a:t>
            </a:r>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14</a:t>
            </a:fld>
            <a:endParaRPr lang="ja-JP" altLang="en-US"/>
          </a:p>
        </p:txBody>
      </p:sp>
    </p:spTree>
    <p:extLst>
      <p:ext uri="{BB962C8B-B14F-4D97-AF65-F5344CB8AC3E}">
        <p14:creationId xmlns:p14="http://schemas.microsoft.com/office/powerpoint/2010/main" val="881512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15</a:t>
            </a:fld>
            <a:endParaRPr lang="ja-JP" altLang="en-US"/>
          </a:p>
        </p:txBody>
      </p:sp>
    </p:spTree>
    <p:extLst>
      <p:ext uri="{BB962C8B-B14F-4D97-AF65-F5344CB8AC3E}">
        <p14:creationId xmlns:p14="http://schemas.microsoft.com/office/powerpoint/2010/main" val="1690548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A33FBD-AD59-DD43-81C6-996CDF3BDE8A}" type="slidenum">
              <a:rPr lang="ja-JP" altLang="en-US" smtClean="0"/>
              <a:pPr/>
              <a:t>20</a:t>
            </a:fld>
            <a:endParaRPr lang="ja-JP" altLang="en-US"/>
          </a:p>
        </p:txBody>
      </p:sp>
    </p:spTree>
    <p:extLst>
      <p:ext uri="{BB962C8B-B14F-4D97-AF65-F5344CB8AC3E}">
        <p14:creationId xmlns:p14="http://schemas.microsoft.com/office/powerpoint/2010/main" val="292077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1">
        <a:schemeClr val="bg2"/>
      </p:bgRef>
    </p:bg>
    <p:spTree>
      <p:nvGrpSpPr>
        <p:cNvPr id="1" name=""/>
        <p:cNvGrpSpPr/>
        <p:nvPr/>
      </p:nvGrpSpPr>
      <p:grpSpPr>
        <a:xfrm>
          <a:off x="0" y="0"/>
          <a:ext cx="0" cy="0"/>
          <a:chOff x="0" y="0"/>
          <a:chExt cx="0" cy="0"/>
        </a:xfrm>
      </p:grpSpPr>
      <p:sp>
        <p:nvSpPr>
          <p:cNvPr id="7" name="正方形/長方形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正方形/長方形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正方形/長方形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userDrawn="1"/>
        </p:nvSpPr>
        <p:spPr>
          <a:xfrm>
            <a:off x="0" y="0"/>
            <a:ext cx="9144000" cy="597103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タイトル 7"/>
          <p:cNvSpPr>
            <a:spLocks noGrp="1"/>
          </p:cNvSpPr>
          <p:nvPr>
            <p:ph type="ctrTitle"/>
          </p:nvPr>
        </p:nvSpPr>
        <p:spPr>
          <a:xfrm>
            <a:off x="2362200" y="4038600"/>
            <a:ext cx="6477000" cy="1828800"/>
          </a:xfrm>
        </p:spPr>
        <p:txBody>
          <a:bodyPr anchor="b"/>
          <a:lstStyle>
            <a:lvl1pPr>
              <a:defRPr cap="none" baseline="0">
                <a:solidFill>
                  <a:schemeClr val="bg1"/>
                </a:solidFill>
              </a:defRPr>
            </a:lvl1pPr>
          </a:lstStyle>
          <a:p>
            <a:r>
              <a:rPr kumimoji="0" lang="ja-JP" altLang="en-US" smtClean="0"/>
              <a:t>マスタ タイトルの書式設定</a:t>
            </a:r>
            <a:endParaRPr kumimoji="0" lang="en-US" dirty="0"/>
          </a:p>
        </p:txBody>
      </p:sp>
      <p:sp>
        <p:nvSpPr>
          <p:cNvPr id="9" name="サブタイトル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 サブタイトルの書式設定</a:t>
            </a:r>
            <a:endParaRPr kumimoji="0" lang="en-US"/>
          </a:p>
        </p:txBody>
      </p:sp>
      <p:sp>
        <p:nvSpPr>
          <p:cNvPr id="28" name="日付プレースホルダ 27"/>
          <p:cNvSpPr>
            <a:spLocks noGrp="1"/>
          </p:cNvSpPr>
          <p:nvPr>
            <p:ph type="dt" sz="half" idx="10"/>
          </p:nvPr>
        </p:nvSpPr>
        <p:spPr>
          <a:xfrm>
            <a:off x="76200" y="6068699"/>
            <a:ext cx="2057400" cy="685800"/>
          </a:xfrm>
          <a:prstGeom prst="rect">
            <a:avLst/>
          </a:prstGeom>
        </p:spPr>
        <p:txBody>
          <a:bodyPr>
            <a:noAutofit/>
          </a:bodyPr>
          <a:lstStyle>
            <a:lvl1pPr algn="ctr">
              <a:defRPr sz="2000">
                <a:solidFill>
                  <a:srgbClr val="FFFFFF"/>
                </a:solidFill>
              </a:defRPr>
            </a:lvl1pPr>
          </a:lstStyle>
          <a:p>
            <a:r>
              <a:rPr lang="en-US" altLang="ja-JP" dirty="0" smtClean="0"/>
              <a:t>15.5.15</a:t>
            </a:r>
            <a:endParaRPr lang="ja-JP" altLang="en-US"/>
          </a:p>
        </p:txBody>
      </p:sp>
      <p:sp>
        <p:nvSpPr>
          <p:cNvPr id="17" name="フッター プレースホルダ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ja-JP" altLang="en-US"/>
          </a:p>
        </p:txBody>
      </p:sp>
      <p:sp>
        <p:nvSpPr>
          <p:cNvPr id="29" name="スライド番号プレースホルダ 28"/>
          <p:cNvSpPr>
            <a:spLocks noGrp="1"/>
          </p:cNvSpPr>
          <p:nvPr>
            <p:ph type="sldNum" sz="quarter" idx="12"/>
          </p:nvPr>
        </p:nvSpPr>
        <p:spPr>
          <a:xfrm>
            <a:off x="8001000" y="228600"/>
            <a:ext cx="838200" cy="381000"/>
          </a:xfrm>
        </p:spPr>
        <p:txBody>
          <a:bodyPr/>
          <a:lstStyle>
            <a:lvl1pPr>
              <a:defRPr>
                <a:solidFill>
                  <a:schemeClr val="tx2"/>
                </a:solidFill>
              </a:defRPr>
            </a:lvl1pPr>
          </a:lstStyle>
          <a:p>
            <a:fld id="{00C003CB-6DED-DC41-90D5-F5E290659606}" type="slidenum">
              <a:rPr lang="ja-JP" altLang="en-US" smtClean="0"/>
              <a:pPr/>
              <a:t>‹#›</a:t>
            </a:fld>
            <a:endParaRPr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0C003CB-6DED-DC41-90D5-F5E290659606}" type="slidenum">
              <a:rPr lang="ja-JP" altLang="en-US" smtClean="0"/>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テキスト">
    <p:bg>
      <p:bgRef idx="1001">
        <a:schemeClr val="bg1"/>
      </p:bgRef>
    </p:bg>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53200" y="609600"/>
            <a:ext cx="2057400" cy="5516563"/>
          </a:xfrm>
        </p:spPr>
        <p:txBody>
          <a:bodyPr vert="eaVert"/>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a:xfrm>
            <a:off x="457200" y="609600"/>
            <a:ext cx="5562600" cy="5516564"/>
          </a:xfrm>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フッター プレースホルダ 4"/>
          <p:cNvSpPr>
            <a:spLocks noGrp="1"/>
          </p:cNvSpPr>
          <p:nvPr>
            <p:ph type="ftr" sz="quarter" idx="11"/>
          </p:nvPr>
        </p:nvSpPr>
        <p:spPr>
          <a:xfrm>
            <a:off x="457201" y="6248207"/>
            <a:ext cx="5573483" cy="365125"/>
          </a:xfrm>
        </p:spPr>
        <p:txBody>
          <a:bodyPr/>
          <a:lstStyle/>
          <a:p>
            <a:endParaRPr lang="ja-JP" altLang="en-US"/>
          </a:p>
        </p:txBody>
      </p:sp>
      <p:sp>
        <p:nvSpPr>
          <p:cNvPr id="7" name="正方形/長方形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正方形/長方形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正方形/長方形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スライド番号プレースホルダ 5"/>
          <p:cNvSpPr>
            <a:spLocks noGrp="1"/>
          </p:cNvSpPr>
          <p:nvPr>
            <p:ph type="sldNum" sz="quarter" idx="12"/>
          </p:nvPr>
        </p:nvSpPr>
        <p:spPr>
          <a:xfrm rot="5400000">
            <a:off x="5989638" y="144462"/>
            <a:ext cx="533400" cy="244476"/>
          </a:xfrm>
        </p:spPr>
        <p:txBody>
          <a:bodyPr/>
          <a:lstStyle/>
          <a:p>
            <a:fld id="{00C003CB-6DED-DC41-90D5-F5E290659606}" type="slidenum">
              <a:rPr lang="ja-JP" altLang="en-US" smtClean="0"/>
              <a:pPr/>
              <a:t>‹#›</a:t>
            </a:fld>
            <a:endParaRPr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12648" y="228600"/>
            <a:ext cx="8153400" cy="990600"/>
          </a:xfrm>
        </p:spPr>
        <p:txBody>
          <a:bodyPr/>
          <a:lstStyle/>
          <a:p>
            <a:r>
              <a:rPr kumimoji="0" lang="ja-JP" altLang="en-US" smtClean="0"/>
              <a:t>マスタ タイトルの書式設定</a:t>
            </a:r>
            <a:endParaRPr kumimoji="0" 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lvl1pPr>
              <a:defRPr>
                <a:solidFill>
                  <a:srgbClr val="FFFFFF"/>
                </a:solidFill>
              </a:defRPr>
            </a:lvl1pPr>
          </a:lstStyle>
          <a:p>
            <a:fld id="{00C003CB-6DED-DC41-90D5-F5E290659606}" type="slidenum">
              <a:rPr lang="ja-JP" altLang="en-US" smtClean="0"/>
              <a:pPr/>
              <a:t>‹#›</a:t>
            </a:fld>
            <a:endParaRPr lang="ja-JP" altLang="en-US"/>
          </a:p>
        </p:txBody>
      </p:sp>
      <p:sp>
        <p:nvSpPr>
          <p:cNvPr id="8" name="コンテンツ プレースホルダ 7"/>
          <p:cNvSpPr>
            <a:spLocks noGrp="1"/>
          </p:cNvSpPr>
          <p:nvPr>
            <p:ph sz="quarter" idx="1"/>
          </p:nvPr>
        </p:nvSpPr>
        <p:spPr>
          <a:xfrm>
            <a:off x="612648" y="1600200"/>
            <a:ext cx="8153400" cy="4495800"/>
          </a:xfrm>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dirty="0" smtClean="0"/>
              <a:t>2 </a:t>
            </a:r>
            <a:r>
              <a:rPr lang="ja-JP" altLang="en-US" smtClean="0"/>
              <a:t>レベル</a:t>
            </a:r>
          </a:p>
          <a:p>
            <a:pPr lvl="2" eaLnBrk="1" latinLnBrk="0" hangingPunct="1"/>
            <a:r>
              <a:rPr lang="ja-JP" altLang="en-US" smtClean="0"/>
              <a:t>第 </a:t>
            </a:r>
            <a:r>
              <a:rPr lang="en-US" altLang="ja-JP" dirty="0" smtClean="0"/>
              <a:t>3 </a:t>
            </a:r>
            <a:r>
              <a:rPr lang="ja-JP" altLang="en-US" smtClean="0"/>
              <a:t>レベル</a:t>
            </a:r>
          </a:p>
          <a:p>
            <a:pPr lvl="3" eaLnBrk="1" latinLnBrk="0" hangingPunct="1"/>
            <a:r>
              <a:rPr lang="ja-JP" altLang="en-US" smtClean="0"/>
              <a:t>第 </a:t>
            </a:r>
            <a:r>
              <a:rPr lang="en-US" altLang="ja-JP" dirty="0" smtClean="0"/>
              <a:t>4 </a:t>
            </a:r>
            <a:r>
              <a:rPr lang="ja-JP" altLang="en-US" smtClean="0"/>
              <a:t>レベル</a:t>
            </a:r>
          </a:p>
          <a:p>
            <a:pPr lvl="4" eaLnBrk="1" latinLnBrk="0" hangingPunct="1"/>
            <a:r>
              <a:rPr lang="ja-JP" altLang="en-US" smtClean="0"/>
              <a:t>第 </a:t>
            </a:r>
            <a:r>
              <a:rPr lang="en-US" altLang="ja-JP" dirty="0" smtClean="0"/>
              <a:t>5 </a:t>
            </a:r>
            <a:r>
              <a:rPr lang="ja-JP" altLang="en-US" smtClean="0"/>
              <a:t>レベル</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 ヘッダー">
    <p:bg>
      <p:bgRef idx="1003">
        <a:schemeClr val="bg1"/>
      </p:bgRef>
    </p:bg>
    <p:spTree>
      <p:nvGrpSpPr>
        <p:cNvPr id="1" name=""/>
        <p:cNvGrpSpPr/>
        <p:nvPr/>
      </p:nvGrpSpPr>
      <p:grpSpPr>
        <a:xfrm>
          <a:off x="0" y="0"/>
          <a:ext cx="0" cy="0"/>
          <a:chOff x="0" y="0"/>
          <a:chExt cx="0" cy="0"/>
        </a:xfrm>
      </p:grpSpPr>
      <p:sp>
        <p:nvSpPr>
          <p:cNvPr id="3" name="テキスト プレースホルダ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 テキストの書式設定</a:t>
            </a:r>
          </a:p>
        </p:txBody>
      </p:sp>
      <p:sp>
        <p:nvSpPr>
          <p:cNvPr id="7" name="正方形/長方形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正方形/長方形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正方形/長方形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タイトル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ja-JP" altLang="en-US" smtClean="0"/>
              <a:t>マスタ タイトルの書式設定</a:t>
            </a:r>
            <a:endParaRPr kumimoji="0" lang="en-US"/>
          </a:p>
        </p:txBody>
      </p:sp>
      <p:sp>
        <p:nvSpPr>
          <p:cNvPr id="13" name="スライド番号プレースホルダ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0C003CB-6DED-DC41-90D5-F5E290659606}" type="slidenum">
              <a:rPr lang="ja-JP" altLang="en-US" smtClean="0"/>
              <a:pPr/>
              <a:t>‹#›</a:t>
            </a:fld>
            <a:endParaRPr lang="ja-JP" altLang="en-US"/>
          </a:p>
        </p:txBody>
      </p:sp>
      <p:sp>
        <p:nvSpPr>
          <p:cNvPr id="14" name="フッター プレースホルダ 13"/>
          <p:cNvSpPr>
            <a:spLocks noGrp="1"/>
          </p:cNvSpPr>
          <p:nvPr>
            <p:ph type="ftr" sz="quarter" idx="12"/>
          </p:nvPr>
        </p:nvSpPr>
        <p:spPr/>
        <p:txBody>
          <a:bodyPr/>
          <a:lstStyle/>
          <a:p>
            <a:endParaRPr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9" name="コンテンツ プレースホルダ 8"/>
          <p:cNvSpPr>
            <a:spLocks noGrp="1"/>
          </p:cNvSpPr>
          <p:nvPr>
            <p:ph sz="quarter" idx="1"/>
          </p:nvPr>
        </p:nvSpPr>
        <p:spPr>
          <a:xfrm>
            <a:off x="609600" y="1589567"/>
            <a:ext cx="3886200" cy="4572000"/>
          </a:xfrm>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1" name="コンテンツ プレースホルダ 10"/>
          <p:cNvSpPr>
            <a:spLocks noGrp="1"/>
          </p:cNvSpPr>
          <p:nvPr>
            <p:ph sz="quarter" idx="2"/>
          </p:nvPr>
        </p:nvSpPr>
        <p:spPr>
          <a:xfrm>
            <a:off x="4844901" y="1589567"/>
            <a:ext cx="3886200" cy="4572000"/>
          </a:xfrm>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0" name="スライド番号プレースホルダ 9"/>
          <p:cNvSpPr>
            <a:spLocks noGrp="1"/>
          </p:cNvSpPr>
          <p:nvPr>
            <p:ph type="sldNum" sz="quarter" idx="16"/>
          </p:nvPr>
        </p:nvSpPr>
        <p:spPr/>
        <p:txBody>
          <a:bodyPr rtlCol="0"/>
          <a:lstStyle/>
          <a:p>
            <a:fld id="{00C003CB-6DED-DC41-90D5-F5E290659606}" type="slidenum">
              <a:rPr lang="ja-JP" altLang="en-US" smtClean="0"/>
              <a:pPr/>
              <a:t>‹#›</a:t>
            </a:fld>
            <a:endParaRPr lang="ja-JP" altLang="en-US"/>
          </a:p>
        </p:txBody>
      </p:sp>
      <p:sp>
        <p:nvSpPr>
          <p:cNvPr id="12" name="フッター プレースホルダ 11"/>
          <p:cNvSpPr>
            <a:spLocks noGrp="1"/>
          </p:cNvSpPr>
          <p:nvPr>
            <p:ph type="ftr" sz="quarter" idx="17"/>
          </p:nvPr>
        </p:nvSpPr>
        <p:spPr/>
        <p:txBody>
          <a:bodyPr rtlCol="0"/>
          <a:lstStyle/>
          <a:p>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533400" y="273050"/>
            <a:ext cx="8153400" cy="869950"/>
          </a:xfrm>
        </p:spPr>
        <p:txBody>
          <a:bodyPr anchor="ctr"/>
          <a:lstStyle>
            <a:lvl1pPr>
              <a:defRPr/>
            </a:lvl1pPr>
          </a:lstStyle>
          <a:p>
            <a:r>
              <a:rPr kumimoji="0" lang="ja-JP" altLang="en-US" smtClean="0"/>
              <a:t>マスタ タイトルの書式設定</a:t>
            </a:r>
            <a:endParaRPr kumimoji="0" lang="en-US"/>
          </a:p>
        </p:txBody>
      </p:sp>
      <p:sp>
        <p:nvSpPr>
          <p:cNvPr id="11" name="コンテンツ プレースホルダ 10"/>
          <p:cNvSpPr>
            <a:spLocks noGrp="1"/>
          </p:cNvSpPr>
          <p:nvPr>
            <p:ph sz="quarter" idx="2"/>
          </p:nvPr>
        </p:nvSpPr>
        <p:spPr>
          <a:xfrm>
            <a:off x="609600" y="2438400"/>
            <a:ext cx="3886200" cy="3581400"/>
          </a:xfrm>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3" name="コンテンツ プレースホルダ 12"/>
          <p:cNvSpPr>
            <a:spLocks noGrp="1"/>
          </p:cNvSpPr>
          <p:nvPr>
            <p:ph sz="quarter" idx="4"/>
          </p:nvPr>
        </p:nvSpPr>
        <p:spPr>
          <a:xfrm>
            <a:off x="4800600" y="2438400"/>
            <a:ext cx="3886200" cy="3581400"/>
          </a:xfrm>
        </p:spPr>
        <p:txBody>
          <a:bodyPr/>
          <a:lstStyle/>
          <a:p>
            <a:pPr lvl="0" eaLnBrk="1" latinLnBrk="0" hangingPunct="1"/>
            <a:r>
              <a:rPr lang="ja-JP" altLang="en-US" dirty="0" smtClean="0"/>
              <a:t>マスタ テキストの書式設定</a:t>
            </a:r>
          </a:p>
          <a:p>
            <a:pPr lvl="1" eaLnBrk="1" latinLnBrk="0" hangingPunct="1"/>
            <a:r>
              <a:rPr lang="ja-JP" altLang="en-US" dirty="0" smtClean="0"/>
              <a:t>第 </a:t>
            </a:r>
            <a:r>
              <a:rPr lang="en-US" altLang="ja-JP" dirty="0" smtClean="0"/>
              <a:t>2 </a:t>
            </a:r>
            <a:r>
              <a:rPr lang="ja-JP" altLang="en-US" dirty="0" smtClean="0"/>
              <a:t>レベル</a:t>
            </a:r>
          </a:p>
          <a:p>
            <a:pPr lvl="2" eaLnBrk="1" latinLnBrk="0" hangingPunct="1"/>
            <a:r>
              <a:rPr lang="ja-JP" altLang="en-US" dirty="0" smtClean="0"/>
              <a:t>第 </a:t>
            </a:r>
            <a:r>
              <a:rPr lang="en-US" altLang="ja-JP" dirty="0" smtClean="0"/>
              <a:t>3 </a:t>
            </a:r>
            <a:r>
              <a:rPr lang="ja-JP" altLang="en-US" dirty="0" smtClean="0"/>
              <a:t>レベル</a:t>
            </a:r>
          </a:p>
          <a:p>
            <a:pPr lvl="3" eaLnBrk="1" latinLnBrk="0" hangingPunct="1"/>
            <a:r>
              <a:rPr lang="ja-JP" altLang="en-US" dirty="0" smtClean="0"/>
              <a:t>第 </a:t>
            </a:r>
            <a:r>
              <a:rPr lang="en-US" altLang="ja-JP" dirty="0" smtClean="0"/>
              <a:t>4 </a:t>
            </a:r>
            <a:r>
              <a:rPr lang="ja-JP" altLang="en-US" dirty="0" smtClean="0"/>
              <a:t>レベル</a:t>
            </a:r>
          </a:p>
          <a:p>
            <a:pPr lvl="4" eaLnBrk="1" latinLnBrk="0" hangingPunct="1"/>
            <a:r>
              <a:rPr lang="ja-JP" altLang="en-US" dirty="0" smtClean="0"/>
              <a:t>第 </a:t>
            </a:r>
            <a:r>
              <a:rPr lang="en-US" altLang="ja-JP" dirty="0" smtClean="0"/>
              <a:t>5 </a:t>
            </a:r>
            <a:r>
              <a:rPr lang="ja-JP" altLang="en-US" dirty="0" smtClean="0"/>
              <a:t>レベル</a:t>
            </a:r>
            <a:endParaRPr kumimoji="0" lang="en-US" dirty="0"/>
          </a:p>
        </p:txBody>
      </p:sp>
      <p:sp>
        <p:nvSpPr>
          <p:cNvPr id="12" name="スライド番号プレースホルダ 11"/>
          <p:cNvSpPr>
            <a:spLocks noGrp="1"/>
          </p:cNvSpPr>
          <p:nvPr>
            <p:ph type="sldNum" sz="quarter" idx="16"/>
          </p:nvPr>
        </p:nvSpPr>
        <p:spPr/>
        <p:txBody>
          <a:bodyPr rtlCol="0"/>
          <a:lstStyle/>
          <a:p>
            <a:fld id="{00C003CB-6DED-DC41-90D5-F5E290659606}" type="slidenum">
              <a:rPr lang="ja-JP" altLang="en-US" smtClean="0"/>
              <a:pPr/>
              <a:t>‹#›</a:t>
            </a:fld>
            <a:endParaRPr lang="ja-JP" altLang="en-US"/>
          </a:p>
        </p:txBody>
      </p:sp>
      <p:sp>
        <p:nvSpPr>
          <p:cNvPr id="14" name="フッター プレースホルダ 13"/>
          <p:cNvSpPr>
            <a:spLocks noGrp="1"/>
          </p:cNvSpPr>
          <p:nvPr>
            <p:ph type="ftr" sz="quarter" idx="17"/>
          </p:nvPr>
        </p:nvSpPr>
        <p:spPr/>
        <p:txBody>
          <a:bodyPr rtlCol="0"/>
          <a:lstStyle/>
          <a:p>
            <a:endParaRPr lang="ja-JP" altLang="en-US"/>
          </a:p>
        </p:txBody>
      </p:sp>
      <p:sp>
        <p:nvSpPr>
          <p:cNvPr id="16" name="テキスト プレースホルダ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ja-JP" altLang="en-US" smtClean="0"/>
              <a:t>マスタ テキストの書式設定</a:t>
            </a:r>
          </a:p>
        </p:txBody>
      </p:sp>
      <p:sp>
        <p:nvSpPr>
          <p:cNvPr id="15" name="テキスト プレースホルダ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ja-JP" altLang="en-US" smtClean="0"/>
              <a:t>マスタ テキストの書式設定</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4" name="フッター プレースホルダ 3"/>
          <p:cNvSpPr>
            <a:spLocks noGrp="1"/>
          </p:cNvSpPr>
          <p:nvPr>
            <p:ph type="ftr" sz="quarter" idx="11"/>
          </p:nvPr>
        </p:nvSpPr>
        <p:spPr/>
        <p:txBody>
          <a:bodyPr/>
          <a:lstStyle/>
          <a:p>
            <a:endParaRPr lang="ja-JP" altLang="en-US"/>
          </a:p>
        </p:txBody>
      </p:sp>
      <p:sp>
        <p:nvSpPr>
          <p:cNvPr id="5" name="スライド番号プレースホルダ 4"/>
          <p:cNvSpPr>
            <a:spLocks noGrp="1"/>
          </p:cNvSpPr>
          <p:nvPr>
            <p:ph type="sldNum" sz="quarter" idx="12"/>
          </p:nvPr>
        </p:nvSpPr>
        <p:spPr/>
        <p:txBody>
          <a:bodyPr/>
          <a:lstStyle>
            <a:lvl1pPr>
              <a:defRPr>
                <a:solidFill>
                  <a:srgbClr val="FFFFFF"/>
                </a:solidFill>
              </a:defRPr>
            </a:lvl1pPr>
          </a:lstStyle>
          <a:p>
            <a:fld id="{00C003CB-6DED-DC41-90D5-F5E290659606}" type="slidenum">
              <a:rPr lang="ja-JP" altLang="en-US" smtClean="0"/>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3" name="フッター プレースホルダ 2"/>
          <p:cNvSpPr>
            <a:spLocks noGrp="1"/>
          </p:cNvSpPr>
          <p:nvPr>
            <p:ph type="ftr" sz="quarter" idx="11"/>
          </p:nvPr>
        </p:nvSpPr>
        <p:spPr/>
        <p:txBody>
          <a:bodyPr/>
          <a:lstStyle/>
          <a:p>
            <a:endParaRPr lang="ja-JP" altLang="en-US"/>
          </a:p>
        </p:txBody>
      </p:sp>
      <p:sp>
        <p:nvSpPr>
          <p:cNvPr id="4" name="スライド番号プレースホルダ 3"/>
          <p:cNvSpPr>
            <a:spLocks noGrp="1"/>
          </p:cNvSpPr>
          <p:nvPr>
            <p:ph type="sldNum" sz="quarter" idx="12"/>
          </p:nvPr>
        </p:nvSpPr>
        <p:spPr>
          <a:xfrm>
            <a:off x="0" y="6248400"/>
            <a:ext cx="533400" cy="381000"/>
          </a:xfrm>
        </p:spPr>
        <p:txBody>
          <a:bodyPr/>
          <a:lstStyle>
            <a:lvl1pPr>
              <a:defRPr>
                <a:solidFill>
                  <a:schemeClr val="tx2"/>
                </a:solidFill>
              </a:defRPr>
            </a:lvl1pPr>
          </a:lstStyle>
          <a:p>
            <a:fld id="{00C003CB-6DED-DC41-90D5-F5E290659606}" type="slidenum">
              <a:rPr lang="ja-JP" altLang="en-US" smtClean="0"/>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8077200" cy="869950"/>
          </a:xfrm>
        </p:spPr>
        <p:txBody>
          <a:bodyPr anchor="ctr"/>
          <a:lstStyle>
            <a:lvl1pPr algn="l">
              <a:buNone/>
              <a:defRPr sz="4400" b="0"/>
            </a:lvl1pPr>
          </a:lstStyle>
          <a:p>
            <a:r>
              <a:rPr kumimoji="0" lang="ja-JP" altLang="en-US" smtClean="0"/>
              <a:t>マスタ タイトルの書式設定</a:t>
            </a:r>
            <a:endParaRPr kumimoji="0" 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lvl1pPr>
              <a:defRPr>
                <a:solidFill>
                  <a:srgbClr val="FFFFFF"/>
                </a:solidFill>
              </a:defRPr>
            </a:lvl1pPr>
          </a:lstStyle>
          <a:p>
            <a:fld id="{00C003CB-6DED-DC41-90D5-F5E290659606}" type="slidenum">
              <a:rPr lang="ja-JP" altLang="en-US" smtClean="0"/>
              <a:pPr/>
              <a:t>‹#›</a:t>
            </a:fld>
            <a:endParaRPr lang="ja-JP" altLang="en-US"/>
          </a:p>
        </p:txBody>
      </p:sp>
      <p:sp>
        <p:nvSpPr>
          <p:cNvPr id="3" name="テキスト プレースホルダ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 テキストの書式設定</a:t>
            </a:r>
          </a:p>
        </p:txBody>
      </p:sp>
      <p:sp>
        <p:nvSpPr>
          <p:cNvPr id="9" name="コンテンツ プレースホルダ 8"/>
          <p:cNvSpPr>
            <a:spLocks noGrp="1"/>
          </p:cNvSpPr>
          <p:nvPr>
            <p:ph sz="quarter" idx="1"/>
          </p:nvPr>
        </p:nvSpPr>
        <p:spPr>
          <a:xfrm>
            <a:off x="2362200" y="1752600"/>
            <a:ext cx="6400800" cy="4419600"/>
          </a:xfrm>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と図">
    <p:bg>
      <p:bgRef idx="1003">
        <a:schemeClr val="bg2"/>
      </p:bgRef>
    </p:bg>
    <p:spTree>
      <p:nvGrpSpPr>
        <p:cNvPr id="1" name=""/>
        <p:cNvGrpSpPr/>
        <p:nvPr/>
      </p:nvGrpSpPr>
      <p:grpSpPr>
        <a:xfrm>
          <a:off x="0" y="0"/>
          <a:ext cx="0" cy="0"/>
          <a:chOff x="0" y="0"/>
          <a:chExt cx="0" cy="0"/>
        </a:xfrm>
      </p:grpSpPr>
      <p:sp>
        <p:nvSpPr>
          <p:cNvPr id="4" name="テキスト プレースホルダ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ja-JP" altLang="en-US" smtClean="0"/>
              <a:t>マスタ テキストの書式設定</a:t>
            </a:r>
          </a:p>
        </p:txBody>
      </p:sp>
      <p:sp>
        <p:nvSpPr>
          <p:cNvPr id="8" name="正方形/長方形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正方形/長方形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正方形/長方形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タイトル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ja-JP" altLang="en-US" smtClean="0"/>
              <a:t>マスタ タイトルの書式設定</a:t>
            </a:r>
            <a:endParaRPr kumimoji="0" lang="en-US"/>
          </a:p>
        </p:txBody>
      </p:sp>
      <p:sp>
        <p:nvSpPr>
          <p:cNvPr id="11" name="正方形/長方形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スライド番号プレースホルダ 12"/>
          <p:cNvSpPr>
            <a:spLocks noGrp="1"/>
          </p:cNvSpPr>
          <p:nvPr>
            <p:ph type="sldNum" sz="quarter" idx="11"/>
          </p:nvPr>
        </p:nvSpPr>
        <p:spPr>
          <a:xfrm>
            <a:off x="0" y="4667249"/>
            <a:ext cx="1447800" cy="663578"/>
          </a:xfrm>
        </p:spPr>
        <p:txBody>
          <a:bodyPr rtlCol="0"/>
          <a:lstStyle>
            <a:lvl1pPr>
              <a:defRPr sz="2800"/>
            </a:lvl1pPr>
          </a:lstStyle>
          <a:p>
            <a:fld id="{00C003CB-6DED-DC41-90D5-F5E290659606}" type="slidenum">
              <a:rPr lang="ja-JP" altLang="en-US" smtClean="0"/>
              <a:pPr/>
              <a:t>‹#›</a:t>
            </a:fld>
            <a:endParaRPr lang="ja-JP" altLang="en-US"/>
          </a:p>
        </p:txBody>
      </p:sp>
      <p:sp>
        <p:nvSpPr>
          <p:cNvPr id="14" name="フッター プレースホルダ 13"/>
          <p:cNvSpPr>
            <a:spLocks noGrp="1"/>
          </p:cNvSpPr>
          <p:nvPr>
            <p:ph type="ftr" sz="quarter" idx="12"/>
          </p:nvPr>
        </p:nvSpPr>
        <p:spPr>
          <a:xfrm>
            <a:off x="1600200" y="6248206"/>
            <a:ext cx="4572000" cy="365125"/>
          </a:xfrm>
        </p:spPr>
        <p:txBody>
          <a:bodyPr rtlCol="0"/>
          <a:lstStyle/>
          <a:p>
            <a:endParaRPr lang="ja-JP" altLang="en-US"/>
          </a:p>
        </p:txBody>
      </p:sp>
      <p:sp>
        <p:nvSpPr>
          <p:cNvPr id="3" name="図プレースホルダ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ja-JP" altLang="en-US" smtClean="0"/>
              <a:t>アイコンをクリックして図を追加</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609600" y="228600"/>
            <a:ext cx="8153400" cy="990600"/>
          </a:xfrm>
          <a:prstGeom prst="rect">
            <a:avLst/>
          </a:prstGeom>
        </p:spPr>
        <p:txBody>
          <a:bodyPr vert="horz" anchor="ctr">
            <a:normAutofit/>
          </a:bodyPr>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ja-JP" altLang="en-US"/>
          </a:p>
        </p:txBody>
      </p:sp>
      <p:sp>
        <p:nvSpPr>
          <p:cNvPr id="7" name="正方形/長方形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正方形/長方形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正方形/長方形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スライド番号プレースホルダ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0C003CB-6DED-DC41-90D5-F5E290659606}"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rtl="0" eaLnBrk="1" latinLnBrk="0" hangingPunct="1">
        <a:spcBef>
          <a:spcPct val="0"/>
        </a:spcBef>
        <a:buNone/>
        <a:defRPr kumimoji="1"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1"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1"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1"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1"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1"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1"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1"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1"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1" sz="1800" kern="1200" baseline="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p:cNvSpPr txBox="1">
            <a:spLocks/>
          </p:cNvSpPr>
          <p:nvPr/>
        </p:nvSpPr>
        <p:spPr>
          <a:xfrm>
            <a:off x="1" y="5015575"/>
            <a:ext cx="9143999" cy="928404"/>
          </a:xfrm>
          <a:prstGeom prst="rect">
            <a:avLst/>
          </a:prstGeom>
          <a:solidFill>
            <a:schemeClr val="bg2">
              <a:lumMod val="20000"/>
              <a:lumOff val="80000"/>
            </a:schemeClr>
          </a:solidFill>
          <a:ln>
            <a:noFill/>
          </a:ln>
        </p:spPr>
        <p:style>
          <a:lnRef idx="2">
            <a:schemeClr val="accent6"/>
          </a:lnRef>
          <a:fillRef idx="1">
            <a:schemeClr val="lt1"/>
          </a:fillRef>
          <a:effectRef idx="0">
            <a:schemeClr val="accent6"/>
          </a:effectRef>
          <a:fontRef idx="minor">
            <a:schemeClr val="dk1"/>
          </a:fontRef>
        </p:style>
        <p:txBody>
          <a:bodyPr vert="horz" anchor="b">
            <a:normAutofit fontScale="97500"/>
          </a:bodyPr>
          <a:lstStyle>
            <a:lvl1pPr algn="l" rtl="0" eaLnBrk="1" latinLnBrk="0" hangingPunct="1">
              <a:spcBef>
                <a:spcPct val="0"/>
              </a:spcBef>
              <a:buNone/>
              <a:defRPr kumimoji="1" sz="4400" kern="1200" cap="none" baseline="0">
                <a:solidFill>
                  <a:schemeClr val="bg1"/>
                </a:solidFill>
                <a:latin typeface="+mj-lt"/>
                <a:ea typeface="+mj-ea"/>
                <a:cs typeface="+mj-cs"/>
              </a:defRPr>
            </a:lvl1pPr>
          </a:lstStyle>
          <a:p>
            <a:pPr defTabSz="914400"/>
            <a:endParaRPr lang="ja-JP" altLang="en-US" sz="2400" dirty="0"/>
          </a:p>
        </p:txBody>
      </p:sp>
      <p:sp>
        <p:nvSpPr>
          <p:cNvPr id="2" name="タイトル 1"/>
          <p:cNvSpPr>
            <a:spLocks noGrp="1"/>
          </p:cNvSpPr>
          <p:nvPr>
            <p:ph type="ctrTitle"/>
          </p:nvPr>
        </p:nvSpPr>
        <p:spPr>
          <a:xfrm>
            <a:off x="1" y="4157122"/>
            <a:ext cx="4025068" cy="765559"/>
          </a:xfrm>
        </p:spPr>
        <p:txBody>
          <a:bodyPr>
            <a:normAutofit/>
          </a:bodyPr>
          <a:lstStyle/>
          <a:p>
            <a:r>
              <a:rPr lang="en-US" altLang="ja-JP" sz="4000" dirty="0" smtClean="0"/>
              <a:t>Research Report</a:t>
            </a:r>
            <a:r>
              <a:rPr lang="en-US" altLang="ja-JP" sz="4000" dirty="0"/>
              <a:t>	</a:t>
            </a:r>
            <a:endParaRPr lang="ja-JP" altLang="en-US" sz="2800" dirty="0"/>
          </a:p>
        </p:txBody>
      </p:sp>
      <p:sp>
        <p:nvSpPr>
          <p:cNvPr id="3" name="サブタイトル 2"/>
          <p:cNvSpPr>
            <a:spLocks noGrp="1"/>
          </p:cNvSpPr>
          <p:nvPr>
            <p:ph type="subTitle" idx="1"/>
          </p:nvPr>
        </p:nvSpPr>
        <p:spPr/>
        <p:txBody>
          <a:bodyPr>
            <a:normAutofit/>
          </a:bodyPr>
          <a:lstStyle/>
          <a:p>
            <a:r>
              <a:rPr lang="en-US" altLang="ja-JP" dirty="0" smtClean="0"/>
              <a:t>Supervisor: Prof. Liu </a:t>
            </a:r>
            <a:r>
              <a:rPr lang="en-US" altLang="ja-JP" dirty="0" err="1" smtClean="0"/>
              <a:t>Linya</a:t>
            </a:r>
            <a:r>
              <a:rPr lang="en-US" altLang="ja-JP" dirty="0" smtClean="0"/>
              <a:t>  </a:t>
            </a:r>
            <a:r>
              <a:rPr lang="en-US" altLang="ja-JP" dirty="0" err="1" smtClean="0"/>
              <a:t>Dr</a:t>
            </a:r>
            <a:r>
              <a:rPr lang="en-US" altLang="ja-JP" dirty="0" smtClean="0"/>
              <a:t> Wang </a:t>
            </a:r>
            <a:r>
              <a:rPr lang="en-US" altLang="ja-JP" dirty="0" err="1" smtClean="0"/>
              <a:t>Shaofeng</a:t>
            </a:r>
            <a:endParaRPr lang="ja-JP" altLang="en-US" dirty="0"/>
          </a:p>
        </p:txBody>
      </p:sp>
      <p:sp>
        <p:nvSpPr>
          <p:cNvPr id="5" name="文本框 4"/>
          <p:cNvSpPr txBox="1"/>
          <p:nvPr/>
        </p:nvSpPr>
        <p:spPr>
          <a:xfrm>
            <a:off x="-33418" y="6167021"/>
            <a:ext cx="2362200" cy="461665"/>
          </a:xfrm>
          <a:prstGeom prst="rect">
            <a:avLst/>
          </a:prstGeom>
          <a:noFill/>
        </p:spPr>
        <p:txBody>
          <a:bodyPr wrap="square" rtlCol="0">
            <a:spAutoFit/>
          </a:bodyPr>
          <a:lstStyle/>
          <a:p>
            <a:r>
              <a:rPr lang="en-US" altLang="ja-JP" sz="2400" dirty="0" smtClean="0"/>
              <a:t>Oct. 18</a:t>
            </a:r>
            <a:r>
              <a:rPr lang="en-US" altLang="ja-JP" sz="2400" baseline="30000" dirty="0" smtClean="0"/>
              <a:t>th</a:t>
            </a:r>
            <a:r>
              <a:rPr lang="en-US" altLang="ja-JP" sz="2400" dirty="0" smtClean="0"/>
              <a:t>, 2018</a:t>
            </a:r>
            <a:endParaRPr kumimoji="1" lang="zh-CN" altLang="en-US" sz="2400" dirty="0"/>
          </a:p>
        </p:txBody>
      </p:sp>
      <p:sp>
        <p:nvSpPr>
          <p:cNvPr id="6" name="タイトル 1"/>
          <p:cNvSpPr txBox="1">
            <a:spLocks/>
          </p:cNvSpPr>
          <p:nvPr/>
        </p:nvSpPr>
        <p:spPr>
          <a:xfrm>
            <a:off x="1" y="5104570"/>
            <a:ext cx="9143999" cy="839409"/>
          </a:xfrm>
          <a:prstGeom prst="rect">
            <a:avLst/>
          </a:prstGeom>
        </p:spPr>
        <p:txBody>
          <a:bodyPr vert="horz" anchor="b">
            <a:normAutofit fontScale="97500" lnSpcReduction="10000"/>
          </a:bodyPr>
          <a:lstStyle>
            <a:lvl1pPr algn="l" rtl="0" eaLnBrk="1" latinLnBrk="0" hangingPunct="1">
              <a:spcBef>
                <a:spcPct val="0"/>
              </a:spcBef>
              <a:buNone/>
              <a:defRPr kumimoji="1" sz="4400" kern="1200" cap="none" baseline="0">
                <a:solidFill>
                  <a:schemeClr val="bg1"/>
                </a:solidFill>
                <a:latin typeface="+mj-lt"/>
                <a:ea typeface="+mj-ea"/>
                <a:cs typeface="+mj-cs"/>
              </a:defRPr>
            </a:lvl1pPr>
          </a:lstStyle>
          <a:p>
            <a:pPr defTabSz="914400"/>
            <a:r>
              <a:rPr lang="en-US" altLang="ja-JP" sz="2800" dirty="0" smtClean="0"/>
              <a:t>Research on the Influence of Three Kinds of Metro Wheel Treads on Development of Rail Side Abrasion</a:t>
            </a:r>
            <a:endParaRPr lang="ja-JP" altLang="en-US" sz="2400" dirty="0"/>
          </a:p>
        </p:txBody>
      </p:sp>
      <p:sp>
        <p:nvSpPr>
          <p:cNvPr id="10" name="タイトル 1"/>
          <p:cNvSpPr txBox="1">
            <a:spLocks/>
          </p:cNvSpPr>
          <p:nvPr/>
        </p:nvSpPr>
        <p:spPr>
          <a:xfrm>
            <a:off x="5220383" y="3621171"/>
            <a:ext cx="3734513" cy="371789"/>
          </a:xfrm>
          <a:prstGeom prst="rect">
            <a:avLst/>
          </a:prstGeom>
        </p:spPr>
        <p:txBody>
          <a:bodyPr vert="horz" anchor="b">
            <a:normAutofit fontScale="92500" lnSpcReduction="20000"/>
          </a:bodyPr>
          <a:lstStyle>
            <a:lvl1pPr algn="l" rtl="0" eaLnBrk="1" latinLnBrk="0" hangingPunct="1">
              <a:spcBef>
                <a:spcPct val="0"/>
              </a:spcBef>
              <a:buNone/>
              <a:defRPr kumimoji="1" sz="4400" kern="1200" cap="none" baseline="0">
                <a:solidFill>
                  <a:schemeClr val="bg1"/>
                </a:solidFill>
                <a:latin typeface="+mj-lt"/>
                <a:ea typeface="+mj-ea"/>
                <a:cs typeface="+mj-cs"/>
              </a:defRPr>
            </a:lvl1pPr>
          </a:lstStyle>
          <a:p>
            <a:pPr algn="ctr" defTabSz="914400"/>
            <a:r>
              <a:rPr lang="en-US" altLang="zh-CN" sz="2400" dirty="0" smtClean="0"/>
              <a:t>East China </a:t>
            </a:r>
            <a:r>
              <a:rPr lang="en-US" altLang="zh-CN" sz="2400" dirty="0" err="1" smtClean="0"/>
              <a:t>Jiaotong</a:t>
            </a:r>
            <a:r>
              <a:rPr lang="en-US" altLang="zh-CN" sz="2400" dirty="0" smtClean="0"/>
              <a:t> University </a:t>
            </a:r>
            <a:endParaRPr lang="ja-JP" altLang="en-US" sz="1600" dirty="0"/>
          </a:p>
        </p:txBody>
      </p:sp>
      <p:sp>
        <p:nvSpPr>
          <p:cNvPr id="9" name="タイトル 1"/>
          <p:cNvSpPr txBox="1">
            <a:spLocks/>
          </p:cNvSpPr>
          <p:nvPr/>
        </p:nvSpPr>
        <p:spPr>
          <a:xfrm>
            <a:off x="5826965" y="3946584"/>
            <a:ext cx="2656131" cy="371789"/>
          </a:xfrm>
          <a:prstGeom prst="rect">
            <a:avLst/>
          </a:prstGeom>
        </p:spPr>
        <p:txBody>
          <a:bodyPr vert="horz" anchor="b">
            <a:noAutofit/>
          </a:bodyPr>
          <a:lstStyle>
            <a:lvl1pPr algn="l" rtl="0" eaLnBrk="1" latinLnBrk="0" hangingPunct="1">
              <a:spcBef>
                <a:spcPct val="0"/>
              </a:spcBef>
              <a:buNone/>
              <a:defRPr kumimoji="1" sz="4400" kern="1200" cap="none" baseline="0">
                <a:solidFill>
                  <a:schemeClr val="bg1"/>
                </a:solidFill>
                <a:latin typeface="+mj-lt"/>
                <a:ea typeface="+mj-ea"/>
                <a:cs typeface="+mj-cs"/>
              </a:defRPr>
            </a:lvl1pPr>
          </a:lstStyle>
          <a:p>
            <a:pPr algn="ctr" defTabSz="914400"/>
            <a:r>
              <a:rPr lang="en-US" altLang="zh-CN" sz="2000" dirty="0" smtClean="0"/>
              <a:t>Speaker</a:t>
            </a:r>
            <a:r>
              <a:rPr lang="zh-CN" altLang="en-US" sz="2000" dirty="0" smtClean="0"/>
              <a:t>：</a:t>
            </a:r>
            <a:r>
              <a:rPr lang="en-US" altLang="zh-CN" sz="2000" dirty="0" smtClean="0"/>
              <a:t>Liu </a:t>
            </a:r>
            <a:r>
              <a:rPr lang="en-US" altLang="zh-CN" sz="2000" dirty="0" err="1" smtClean="0"/>
              <a:t>yangyu</a:t>
            </a:r>
            <a:endParaRPr lang="ja-JP" altLang="en-US" sz="2000"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4665" y="714579"/>
            <a:ext cx="2500730" cy="2500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2228"/>
    </mc:Choice>
    <mc:Fallback>
      <p:transition spd="slow" advTm="22228"/>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531352" cy="990600"/>
          </a:xfrm>
        </p:spPr>
        <p:txBody>
          <a:bodyPr>
            <a:normAutofit/>
          </a:bodyPr>
          <a:lstStyle/>
          <a:p>
            <a:pPr lvl="1" algn="l" rtl="0">
              <a:spcBef>
                <a:spcPct val="0"/>
              </a:spcBef>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ja-JP" sz="3100" dirty="0" smtClean="0">
                <a:solidFill>
                  <a:prstClr val="black"/>
                </a:solidFill>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Track subsystem</a:t>
            </a:r>
          </a:p>
        </p:txBody>
      </p:sp>
      <p:sp>
        <p:nvSpPr>
          <p:cNvPr id="3" name="Slide Number Placeholder 2"/>
          <p:cNvSpPr>
            <a:spLocks noGrp="1"/>
          </p:cNvSpPr>
          <p:nvPr>
            <p:ph type="sldNum" sz="quarter" idx="12"/>
          </p:nvPr>
        </p:nvSpPr>
        <p:spPr/>
        <p:txBody>
          <a:bodyPr>
            <a:normAutofit fontScale="85000" lnSpcReduction="20000"/>
          </a:bodyPr>
          <a:lstStyle/>
          <a:p>
            <a:fld id="{00C003CB-6DED-DC41-90D5-F5E290659606}" type="slidenum">
              <a:rPr lang="ja-JP" altLang="en-US" smtClean="0">
                <a:latin typeface="Times New Roman" panose="02020603050405020304" pitchFamily="18" charset="0"/>
                <a:cs typeface="Times New Roman" panose="02020603050405020304" pitchFamily="18" charset="0"/>
              </a:rPr>
              <a:pPr/>
              <a:t>10</a:t>
            </a:fld>
            <a:endParaRPr lang="ja-JP" altLang="en-US">
              <a:latin typeface="Times New Roman" panose="02020603050405020304" pitchFamily="18" charset="0"/>
              <a:cs typeface="Times New Roman" panose="02020603050405020304" pitchFamily="18" charset="0"/>
            </a:endParaRPr>
          </a:p>
        </p:txBody>
      </p:sp>
      <p:pic>
        <p:nvPicPr>
          <p:cNvPr id="156673" name="Picture 1" descr="C:\Users\lyy\Documents\Tencent Files\1016307158\Image\Group\NYAV8`)$P}D}%P`ERLD28Z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114261"/>
            <a:ext cx="8136006" cy="35913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2648" y="1789043"/>
            <a:ext cx="7842239" cy="830997"/>
          </a:xfrm>
          <a:prstGeom prst="rect">
            <a:avLst/>
          </a:prstGeom>
          <a:noFill/>
        </p:spPr>
        <p:txBody>
          <a:bodyPr wrap="square" rtlCol="0">
            <a:spAutoFit/>
          </a:bodyPr>
          <a:lstStyle/>
          <a:p>
            <a:pPr marL="342900" indent="-342900">
              <a:buFont typeface="Arial" panose="020B0604020202020204" pitchFamily="34" charset="0"/>
              <a:buChar char="•"/>
            </a:pPr>
            <a:r>
              <a:rPr lang="en-US" altLang="ja-JP" sz="2400" dirty="0">
                <a:latin typeface="Times New Roman" panose="02020603050405020304" pitchFamily="18" charset="0"/>
                <a:cs typeface="Times New Roman" panose="02020603050405020304" pitchFamily="18" charset="0"/>
              </a:rPr>
              <a:t>Three kinds of metro wheel </a:t>
            </a:r>
            <a:r>
              <a:rPr lang="en-US" altLang="ja-JP" sz="2400" dirty="0" smtClean="0">
                <a:latin typeface="Times New Roman" panose="02020603050405020304" pitchFamily="18" charset="0"/>
                <a:cs typeface="Times New Roman" panose="02020603050405020304" pitchFamily="18" charset="0"/>
              </a:rPr>
              <a:t>treads in China</a:t>
            </a:r>
            <a:r>
              <a:rPr lang="en-US" altLang="ja-JP" sz="2400" dirty="0" smtClean="0">
                <a:solidFill>
                  <a:prstClr val="black"/>
                </a:solidFill>
                <a:latin typeface="Times New Roman" panose="02020603050405020304" pitchFamily="18" charset="0"/>
                <a:cs typeface="Times New Roman" panose="02020603050405020304" pitchFamily="18" charset="0"/>
              </a:rPr>
              <a:t> : LM</a:t>
            </a:r>
            <a:r>
              <a:rPr lang="zh-CN" altLang="en-US" sz="2400" dirty="0" smtClean="0">
                <a:solidFill>
                  <a:prstClr val="black"/>
                </a:solidFill>
                <a:latin typeface="Times New Roman" panose="02020603050405020304" pitchFamily="18" charset="0"/>
                <a:cs typeface="Times New Roman" panose="02020603050405020304" pitchFamily="18" charset="0"/>
              </a:rPr>
              <a:t>、</a:t>
            </a:r>
            <a:r>
              <a:rPr lang="en-US" altLang="zh-CN" sz="2400" dirty="0" smtClean="0">
                <a:solidFill>
                  <a:prstClr val="black"/>
                </a:solidFill>
                <a:latin typeface="Times New Roman" panose="02020603050405020304" pitchFamily="18" charset="0"/>
                <a:cs typeface="Times New Roman" panose="02020603050405020304" pitchFamily="18" charset="0"/>
              </a:rPr>
              <a:t>DIN5573(Shanghai metro)</a:t>
            </a:r>
            <a:r>
              <a:rPr lang="zh-CN" altLang="en-US" sz="2400" dirty="0" smtClean="0">
                <a:solidFill>
                  <a:prstClr val="black"/>
                </a:solidFill>
                <a:latin typeface="Times New Roman" panose="02020603050405020304" pitchFamily="18" charset="0"/>
                <a:cs typeface="Times New Roman" panose="02020603050405020304" pitchFamily="18" charset="0"/>
              </a:rPr>
              <a:t>、</a:t>
            </a:r>
            <a:r>
              <a:rPr lang="en-US" altLang="zh-CN" sz="2400" dirty="0" smtClean="0">
                <a:solidFill>
                  <a:prstClr val="black"/>
                </a:solidFill>
                <a:latin typeface="Times New Roman" panose="02020603050405020304" pitchFamily="18" charset="0"/>
                <a:cs typeface="Times New Roman" panose="02020603050405020304" pitchFamily="18" charset="0"/>
              </a:rPr>
              <a:t>S1002</a:t>
            </a:r>
            <a:r>
              <a:rPr lang="zh-CN" altLang="en-US" sz="2400" dirty="0" smtClean="0">
                <a:solidFill>
                  <a:prstClr val="black"/>
                </a:solidFill>
                <a:latin typeface="Times New Roman" panose="02020603050405020304" pitchFamily="18" charset="0"/>
                <a:cs typeface="Times New Roman" panose="02020603050405020304" pitchFamily="18" charset="0"/>
              </a:rPr>
              <a:t>（</a:t>
            </a:r>
            <a:r>
              <a:rPr lang="en-US" altLang="zh-CN" sz="2400" dirty="0" smtClean="0">
                <a:solidFill>
                  <a:prstClr val="black"/>
                </a:solidFill>
                <a:latin typeface="Times New Roman" panose="02020603050405020304" pitchFamily="18" charset="0"/>
                <a:cs typeface="Times New Roman" panose="02020603050405020304" pitchFamily="18" charset="0"/>
              </a:rPr>
              <a:t>Guangzhou metro</a:t>
            </a:r>
            <a:r>
              <a:rPr lang="zh-CN" altLang="en-US" sz="2400" dirty="0" smtClean="0">
                <a:solidFill>
                  <a:prstClr val="black"/>
                </a:solidFill>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9389242"/>
      </p:ext>
    </p:extLst>
  </p:cSld>
  <p:clrMapOvr>
    <a:masterClrMapping/>
  </p:clrMapOvr>
  <mc:AlternateContent xmlns:mc="http://schemas.openxmlformats.org/markup-compatibility/2006">
    <mc:Choice xmlns:p14="http://schemas.microsoft.com/office/powerpoint/2010/main" Requires="p14">
      <p:transition spd="slow" p14:dur="2000" advTm="40556"/>
    </mc:Choice>
    <mc:Fallback>
      <p:transition spd="slow" advTm="40556"/>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648" y="228600"/>
            <a:ext cx="8436102" cy="990600"/>
          </a:xfrm>
        </p:spPr>
        <p:txBody>
          <a:bodyPr>
            <a:normAutofit fontScale="90000"/>
          </a:bodyPr>
          <a:lstStyle/>
          <a:p>
            <a:pPr lvl="1" algn="l" rtl="0">
              <a:spcBef>
                <a:spcPct val="0"/>
              </a:spcBef>
            </a:pPr>
            <a:r>
              <a:rPr lang="en-US" altLang="ja-JP" sz="2800" dirty="0" smtClean="0">
                <a:solidFill>
                  <a:prstClr val="black"/>
                </a:solidFill>
              </a:rPr>
              <a:t/>
            </a:r>
            <a:br>
              <a:rPr lang="en-US" altLang="ja-JP" sz="2800" dirty="0" smtClean="0">
                <a:solidFill>
                  <a:prstClr val="black"/>
                </a:solidFill>
              </a:rPr>
            </a:br>
            <a:r>
              <a:rPr lang="en-US" altLang="ja-JP" sz="2800" dirty="0" smtClean="0">
                <a:solidFill>
                  <a:prstClr val="black"/>
                </a:solidFill>
              </a:rPr>
              <a:t/>
            </a:r>
            <a:br>
              <a:rPr lang="en-US" altLang="ja-JP" sz="2800" dirty="0" smtClean="0">
                <a:solidFill>
                  <a:prstClr val="black"/>
                </a:solidFill>
              </a:rPr>
            </a:br>
            <a:r>
              <a:rPr lang="en-US" altLang="ja-JP" sz="3100" dirty="0" smtClean="0">
                <a:latin typeface="Times New Roman" panose="02020603050405020304" pitchFamily="18" charset="0"/>
                <a:cs typeface="Times New Roman" panose="02020603050405020304" pitchFamily="18" charset="0"/>
              </a:rPr>
              <a:t>Model </a:t>
            </a:r>
            <a:r>
              <a:rPr lang="en-US" altLang="ja-JP" sz="3100" dirty="0">
                <a:latin typeface="Times New Roman" panose="02020603050405020304" pitchFamily="18" charset="0"/>
                <a:cs typeface="Times New Roman" panose="02020603050405020304" pitchFamily="18" charset="0"/>
              </a:rPr>
              <a:t>of creep force(Non-elliptical)</a:t>
            </a:r>
            <a:br>
              <a:rPr lang="en-US" altLang="ja-JP" sz="3100" dirty="0">
                <a:latin typeface="Times New Roman" panose="02020603050405020304" pitchFamily="18" charset="0"/>
                <a:cs typeface="Times New Roman" panose="02020603050405020304" pitchFamily="18" charset="0"/>
              </a:rPr>
            </a:br>
            <a:endParaRPr lang="zh-CN" altLang="en-US" sz="31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11</a:t>
            </a:fld>
            <a:endParaRPr lang="ja-JP" altLang="en-US"/>
          </a:p>
        </p:txBody>
      </p:sp>
      <p:sp>
        <p:nvSpPr>
          <p:cNvPr id="4" name="内容占位符 3"/>
          <p:cNvSpPr>
            <a:spLocks noGrp="1"/>
          </p:cNvSpPr>
          <p:nvPr>
            <p:ph sz="quarter" idx="1"/>
          </p:nvPr>
        </p:nvSpPr>
        <p:spPr>
          <a:xfrm>
            <a:off x="612648" y="1600200"/>
            <a:ext cx="5514088" cy="4495800"/>
          </a:xfrm>
        </p:spPr>
        <p:txBody>
          <a:bodyPr>
            <a:normAutofit/>
          </a:bodyPr>
          <a:lstStyle/>
          <a:p>
            <a:r>
              <a:rPr lang="en-US" altLang="zh-CN" sz="2400" dirty="0" smtClean="0">
                <a:latin typeface="Times New Roman" panose="02020603050405020304" pitchFamily="18" charset="0"/>
                <a:cs typeface="Times New Roman" panose="02020603050405020304" pitchFamily="18" charset="0"/>
              </a:rPr>
              <a:t>Normal contact problem</a:t>
            </a:r>
          </a:p>
          <a:p>
            <a:pPr marL="0" lvl="1" indent="0">
              <a:spcBef>
                <a:spcPts val="700"/>
              </a:spcBef>
              <a:buClr>
                <a:schemeClr val="accent2"/>
              </a:buClr>
              <a:buSzPct val="60000"/>
              <a:buNone/>
            </a:pPr>
            <a:r>
              <a:rPr lang="en-US" altLang="zh-CN" dirty="0">
                <a:latin typeface="Times New Roman" panose="02020603050405020304" pitchFamily="18" charset="0"/>
                <a:cs typeface="Times New Roman" panose="02020603050405020304" pitchFamily="18" charset="0"/>
              </a:rPr>
              <a:t> </a:t>
            </a:r>
            <a:endParaRPr lang="en-US" altLang="zh-CN"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           When</a:t>
            </a:r>
            <a:r>
              <a:rPr lang="en-US" altLang="zh-CN" dirty="0" smtClean="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r>
              <a:rPr lang="en-US" altLang="zh-CN" sz="1800" dirty="0">
                <a:latin typeface="Times New Roman" panose="02020603050405020304" pitchFamily="18" charset="0"/>
                <a:cs typeface="Times New Roman" panose="02020603050405020304" pitchFamily="18" charset="0"/>
              </a:rPr>
              <a:t> </a:t>
            </a:r>
            <a:r>
              <a:rPr lang="en-US" altLang="zh-CN" sz="1800" dirty="0" smtClean="0">
                <a:latin typeface="Times New Roman" panose="02020603050405020304" pitchFamily="18" charset="0"/>
                <a:cs typeface="Times New Roman" panose="02020603050405020304" pitchFamily="18" charset="0"/>
              </a:rPr>
              <a:t>          Contact </a:t>
            </a:r>
            <a:r>
              <a:rPr lang="en-US" altLang="zh-CN" sz="1800" dirty="0">
                <a:latin typeface="Times New Roman" panose="02020603050405020304" pitchFamily="18" charset="0"/>
                <a:cs typeface="Times New Roman" panose="02020603050405020304" pitchFamily="18" charset="0"/>
              </a:rPr>
              <a:t>spot </a:t>
            </a:r>
            <a:r>
              <a:rPr lang="en-US" altLang="zh-CN" sz="1800" dirty="0" smtClean="0">
                <a:latin typeface="Times New Roman" panose="02020603050405020304" pitchFamily="18" charset="0"/>
                <a:cs typeface="Times New Roman" panose="02020603050405020304" pitchFamily="18" charset="0"/>
              </a:rPr>
              <a:t>boundary curve:</a:t>
            </a:r>
          </a:p>
          <a:p>
            <a:pPr marL="0" lvl="1" indent="0">
              <a:spcBef>
                <a:spcPts val="700"/>
              </a:spcBef>
              <a:buClr>
                <a:schemeClr val="accent2"/>
              </a:buClr>
              <a:buSzPct val="60000"/>
              <a:buNone/>
            </a:pPr>
            <a:endParaRPr lang="en-US" altLang="zh-CN" sz="1800" dirty="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r>
              <a:rPr lang="en-US" altLang="zh-CN" sz="1800" i="1" dirty="0" smtClean="0">
                <a:latin typeface="Times New Roman" panose="02020603050405020304" pitchFamily="18" charset="0"/>
                <a:cs typeface="Times New Roman" panose="02020603050405020304" pitchFamily="18" charset="0"/>
              </a:rPr>
              <a:t>      </a:t>
            </a:r>
            <a:r>
              <a:rPr lang="el-GR" altLang="zh-CN" sz="1800" dirty="0">
                <a:latin typeface="Times New Roman" panose="02020603050405020304" pitchFamily="18" charset="0"/>
                <a:cs typeface="Times New Roman" panose="02020603050405020304" pitchFamily="18" charset="0"/>
              </a:rPr>
              <a:t>δ</a:t>
            </a:r>
            <a:r>
              <a:rPr lang="en-US" altLang="zh-CN" sz="1800" dirty="0">
                <a:latin typeface="Times New Roman" panose="02020603050405020304" pitchFamily="18" charset="0"/>
                <a:cs typeface="Times New Roman" panose="02020603050405020304" pitchFamily="18" charset="0"/>
              </a:rPr>
              <a:t> determined by </a:t>
            </a:r>
            <a:r>
              <a:rPr lang="en-US" altLang="zh-CN" sz="1800" dirty="0" err="1">
                <a:latin typeface="Times New Roman" panose="02020603050405020304" pitchFamily="18" charset="0"/>
                <a:cs typeface="Times New Roman" panose="02020603050405020304" pitchFamily="18" charset="0"/>
              </a:rPr>
              <a:t>Boussinesq</a:t>
            </a:r>
            <a:r>
              <a:rPr lang="en-US" altLang="zh-CN" sz="1800" dirty="0">
                <a:latin typeface="Times New Roman" panose="02020603050405020304" pitchFamily="18" charset="0"/>
                <a:cs typeface="Times New Roman" panose="02020603050405020304" pitchFamily="18" charset="0"/>
              </a:rPr>
              <a:t> influence </a:t>
            </a:r>
            <a:r>
              <a:rPr lang="en-US" altLang="zh-CN" sz="1800" dirty="0" err="1">
                <a:latin typeface="Times New Roman" panose="02020603050405020304" pitchFamily="18" charset="0"/>
                <a:cs typeface="Times New Roman" panose="02020603050405020304" pitchFamily="18" charset="0"/>
              </a:rPr>
              <a:t>fuction</a:t>
            </a:r>
            <a:r>
              <a:rPr lang="en-US" altLang="zh-CN" sz="1800" dirty="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Where </a:t>
            </a:r>
            <a:r>
              <a:rPr lang="en-US" altLang="zh-CN" sz="1800" i="1" dirty="0" smtClean="0">
                <a:latin typeface="Times New Roman" panose="02020603050405020304" pitchFamily="18" charset="0"/>
                <a:cs typeface="Times New Roman" panose="02020603050405020304" pitchFamily="18" charset="0"/>
              </a:rPr>
              <a:t>R</a:t>
            </a:r>
            <a:r>
              <a:rPr lang="en-US" altLang="zh-CN" sz="1800" dirty="0" smtClean="0">
                <a:latin typeface="Times New Roman" panose="02020603050405020304" pitchFamily="18" charset="0"/>
                <a:cs typeface="Times New Roman" panose="02020603050405020304" pitchFamily="18" charset="0"/>
              </a:rPr>
              <a:t> is the wheel radius at the contact point</a:t>
            </a:r>
            <a:r>
              <a:rPr lang="en-US" altLang="zh-CN" sz="1800" i="1" dirty="0">
                <a:latin typeface="Times New Roman" panose="02020603050405020304" pitchFamily="18" charset="0"/>
                <a:cs typeface="Times New Roman" panose="02020603050405020304" pitchFamily="18" charset="0"/>
              </a:rPr>
              <a:t>, h(y)</a:t>
            </a:r>
            <a:r>
              <a:rPr lang="en-US" altLang="zh-CN" sz="1800" dirty="0" smtClean="0">
                <a:latin typeface="Times New Roman" panose="02020603050405020304" pitchFamily="18" charset="0"/>
                <a:cs typeface="Times New Roman" panose="02020603050405020304" pitchFamily="18" charset="0"/>
              </a:rPr>
              <a:t> is the distance between the points of profiles in </a:t>
            </a:r>
            <a:r>
              <a:rPr lang="en-US" altLang="zh-CN" sz="1800" i="1" dirty="0">
                <a:latin typeface="Times New Roman" panose="02020603050405020304" pitchFamily="18" charset="0"/>
                <a:cs typeface="Times New Roman" panose="02020603050405020304" pitchFamily="18" charset="0"/>
              </a:rPr>
              <a:t>x=0</a:t>
            </a:r>
            <a:r>
              <a:rPr lang="en-US" altLang="zh-CN" sz="1800" dirty="0" smtClean="0">
                <a:latin typeface="Times New Roman" panose="02020603050405020304" pitchFamily="18" charset="0"/>
                <a:cs typeface="Times New Roman" panose="02020603050405020304" pitchFamily="18" charset="0"/>
              </a:rPr>
              <a:t> plane.</a:t>
            </a:r>
            <a:endParaRPr lang="zh-CN" altLang="en-US" sz="1800" dirty="0">
              <a:latin typeface="Times New Roman" panose="02020603050405020304" pitchFamily="18" charset="0"/>
              <a:cs typeface="Times New Roman" panose="02020603050405020304" pitchFamily="18" charset="0"/>
            </a:endParaRPr>
          </a:p>
        </p:txBody>
      </p:sp>
      <p:pic>
        <p:nvPicPr>
          <p:cNvPr id="156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695" y="1520838"/>
            <a:ext cx="3093231" cy="204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736" y="3962607"/>
            <a:ext cx="2358324"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36907" y="3643029"/>
            <a:ext cx="2076450" cy="369332"/>
          </a:xfrm>
          <a:prstGeom prst="rect">
            <a:avLst/>
          </a:prstGeom>
          <a:noFill/>
        </p:spPr>
        <p:txBody>
          <a:bodyPr wrap="square" rtlCol="0">
            <a:spAutoFit/>
          </a:bodyPr>
          <a:lstStyle/>
          <a:p>
            <a:r>
              <a:rPr lang="en-US" altLang="zh-CN" dirty="0" smtClean="0"/>
              <a:t>  Coordinate </a:t>
            </a:r>
            <a:r>
              <a:rPr lang="en-US" altLang="zh-CN" dirty="0"/>
              <a:t>System</a:t>
            </a:r>
            <a:endParaRPr lang="zh-CN" altLang="en-US" dirty="0"/>
          </a:p>
        </p:txBody>
      </p:sp>
      <p:sp>
        <p:nvSpPr>
          <p:cNvPr id="7" name="TextBox 6"/>
          <p:cNvSpPr txBox="1"/>
          <p:nvPr/>
        </p:nvSpPr>
        <p:spPr>
          <a:xfrm>
            <a:off x="6336907" y="5648532"/>
            <a:ext cx="2152327" cy="369332"/>
          </a:xfrm>
          <a:prstGeom prst="rect">
            <a:avLst/>
          </a:prstGeom>
          <a:noFill/>
        </p:spPr>
        <p:txBody>
          <a:bodyPr wrap="square" rtlCol="0">
            <a:spAutoFit/>
          </a:bodyPr>
          <a:lstStyle/>
          <a:p>
            <a:r>
              <a:rPr lang="en-US" altLang="zh-CN" dirty="0"/>
              <a:t>Contact spot shape</a:t>
            </a:r>
            <a:endParaRPr lang="zh-CN" altLang="en-US" dirty="0"/>
          </a:p>
        </p:txBody>
      </p:sp>
      <p:pic>
        <p:nvPicPr>
          <p:cNvPr id="1566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088" y="2190749"/>
            <a:ext cx="26860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6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3113" y="2742969"/>
            <a:ext cx="2333625" cy="518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6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5059" y="3854654"/>
            <a:ext cx="3162300" cy="60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049970" y="2292626"/>
            <a:ext cx="3985856" cy="97813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矩形 8"/>
          <p:cNvSpPr/>
          <p:nvPr/>
        </p:nvSpPr>
        <p:spPr>
          <a:xfrm>
            <a:off x="1053018" y="3430948"/>
            <a:ext cx="3985856" cy="1009480"/>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矩形 9"/>
          <p:cNvSpPr/>
          <p:nvPr/>
        </p:nvSpPr>
        <p:spPr>
          <a:xfrm>
            <a:off x="980131" y="4514021"/>
            <a:ext cx="4280982" cy="29154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9337515"/>
      </p:ext>
    </p:extLst>
  </p:cSld>
  <p:clrMapOvr>
    <a:masterClrMapping/>
  </p:clrMapOvr>
  <mc:AlternateContent xmlns:mc="http://schemas.openxmlformats.org/markup-compatibility/2006">
    <mc:Choice xmlns:p14="http://schemas.microsoft.com/office/powerpoint/2010/main" Requires="p14">
      <p:transition spd="slow" p14:dur="2000" advTm="95266"/>
    </mc:Choice>
    <mc:Fallback>
      <p:transition spd="slow" advTm="9526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9192" y="228600"/>
            <a:ext cx="8436102" cy="990600"/>
          </a:xfrm>
        </p:spPr>
        <p:txBody>
          <a:bodyPr>
            <a:normAutofit fontScale="90000"/>
          </a:bodyPr>
          <a:lstStyle/>
          <a:p>
            <a:pPr lvl="1" algn="l" rtl="0">
              <a:spcBef>
                <a:spcPct val="0"/>
              </a:spcBef>
            </a:pPr>
            <a:r>
              <a:rPr lang="en-US" altLang="ja-JP" sz="2800" dirty="0" smtClean="0">
                <a:solidFill>
                  <a:prstClr val="black"/>
                </a:solidFill>
              </a:rPr>
              <a:t/>
            </a:r>
            <a:br>
              <a:rPr lang="en-US" altLang="ja-JP" sz="2800" dirty="0" smtClean="0">
                <a:solidFill>
                  <a:prstClr val="black"/>
                </a:solidFill>
              </a:rPr>
            </a:br>
            <a:r>
              <a:rPr lang="en-US" altLang="ja-JP" sz="2800" dirty="0" smtClean="0">
                <a:solidFill>
                  <a:prstClr val="black"/>
                </a:solidFill>
              </a:rPr>
              <a:t/>
            </a:r>
            <a:br>
              <a:rPr lang="en-US" altLang="ja-JP" sz="2800" dirty="0" smtClean="0">
                <a:solidFill>
                  <a:prstClr val="black"/>
                </a:solidFill>
              </a:rPr>
            </a:br>
            <a:r>
              <a:rPr lang="en-US" altLang="ja-JP" sz="3100" dirty="0" smtClean="0">
                <a:latin typeface="Times New Roman" panose="02020603050405020304" pitchFamily="18" charset="0"/>
                <a:cs typeface="Times New Roman" panose="02020603050405020304" pitchFamily="18" charset="0"/>
              </a:rPr>
              <a:t>Model </a:t>
            </a:r>
            <a:r>
              <a:rPr lang="en-US" altLang="ja-JP" sz="3100" dirty="0">
                <a:latin typeface="Times New Roman" panose="02020603050405020304" pitchFamily="18" charset="0"/>
                <a:cs typeface="Times New Roman" panose="02020603050405020304" pitchFamily="18" charset="0"/>
              </a:rPr>
              <a:t>of creep force(Non-elliptical)</a:t>
            </a:r>
            <a:br>
              <a:rPr lang="en-US" altLang="ja-JP" sz="3100" dirty="0">
                <a:latin typeface="Times New Roman" panose="02020603050405020304" pitchFamily="18" charset="0"/>
                <a:cs typeface="Times New Roman" panose="02020603050405020304" pitchFamily="18" charset="0"/>
              </a:rPr>
            </a:br>
            <a:endParaRPr lang="zh-CN" altLang="en-US" sz="31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12</a:t>
            </a:fld>
            <a:endParaRPr lang="ja-JP" altLang="en-US"/>
          </a:p>
        </p:txBody>
      </p:sp>
      <p:sp>
        <p:nvSpPr>
          <p:cNvPr id="4" name="内容占位符 3"/>
          <p:cNvSpPr>
            <a:spLocks noGrp="1"/>
          </p:cNvSpPr>
          <p:nvPr>
            <p:ph sz="quarter" idx="1"/>
          </p:nvPr>
        </p:nvSpPr>
        <p:spPr>
          <a:xfrm>
            <a:off x="612648" y="1600200"/>
            <a:ext cx="8094030" cy="4933122"/>
          </a:xfrm>
        </p:spPr>
        <p:txBody>
          <a:bodyPr>
            <a:normAutofit/>
          </a:bodyPr>
          <a:lstStyle/>
          <a:p>
            <a:pPr marL="0" indent="0">
              <a:buNone/>
            </a:pPr>
            <a:r>
              <a:rPr lang="en-US" altLang="zh-CN" sz="2000" dirty="0" smtClean="0">
                <a:latin typeface="Times New Roman" panose="02020603050405020304" pitchFamily="18" charset="0"/>
                <a:cs typeface="Times New Roman" panose="02020603050405020304" pitchFamily="18" charset="0"/>
              </a:rPr>
              <a:t>The elastic </a:t>
            </a:r>
            <a:r>
              <a:rPr lang="en-US" altLang="zh-CN" sz="2000" i="1" dirty="0" smtClean="0">
                <a:latin typeface="Times New Roman" panose="02020603050405020304" pitchFamily="18" charset="0"/>
                <a:cs typeface="Times New Roman" panose="02020603050405020304" pitchFamily="18" charset="0"/>
              </a:rPr>
              <a:t>Winkler </a:t>
            </a:r>
            <a:r>
              <a:rPr lang="en-US" altLang="zh-CN" sz="2000" dirty="0" smtClean="0">
                <a:latin typeface="Times New Roman" panose="02020603050405020304" pitchFamily="18" charset="0"/>
                <a:cs typeface="Times New Roman" panose="02020603050405020304" pitchFamily="18" charset="0"/>
              </a:rPr>
              <a:t>foundation model</a:t>
            </a:r>
            <a:r>
              <a:rPr lang="en-US" altLang="zh-CN" sz="2000" i="1" dirty="0" smtClean="0">
                <a:latin typeface="Times New Roman" panose="02020603050405020304" pitchFamily="18" charset="0"/>
                <a:cs typeface="Times New Roman" panose="02020603050405020304" pitchFamily="18" charset="0"/>
              </a:rPr>
              <a:t>: a </a:t>
            </a:r>
            <a:r>
              <a:rPr lang="en-US" altLang="zh-CN" sz="2000" dirty="0" smtClean="0">
                <a:latin typeface="Times New Roman" panose="02020603050405020304" pitchFamily="18" charset="0"/>
                <a:cs typeface="Times New Roman" panose="02020603050405020304" pitchFamily="18" charset="0"/>
              </a:rPr>
              <a:t>assumption about proportionality between stress and interpenetration.</a:t>
            </a:r>
          </a:p>
          <a:p>
            <a:pPr marL="0" lvl="1" indent="0">
              <a:spcBef>
                <a:spcPts val="700"/>
              </a:spcBef>
              <a:buClr>
                <a:schemeClr val="accent2"/>
              </a:buClr>
              <a:buSzPct val="60000"/>
              <a:buNone/>
            </a:pPr>
            <a:endParaRPr lang="en-US" altLang="zh-CN"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r>
              <a:rPr lang="en-US" altLang="zh-CN" sz="2000" dirty="0" smtClean="0">
                <a:latin typeface="Times New Roman" panose="02020603050405020304" pitchFamily="18" charset="0"/>
                <a:cs typeface="Times New Roman" panose="02020603050405020304" pitchFamily="18" charset="0"/>
              </a:rPr>
              <a:t>where </a:t>
            </a:r>
            <a:r>
              <a:rPr lang="en-US" altLang="zh-CN" sz="2000" i="1" dirty="0" err="1" smtClean="0">
                <a:latin typeface="Times New Roman" panose="02020603050405020304" pitchFamily="18" charset="0"/>
                <a:cs typeface="Times New Roman" panose="02020603050405020304" pitchFamily="18" charset="0"/>
              </a:rPr>
              <a:t>Kp</a:t>
            </a:r>
            <a:r>
              <a:rPr lang="en-US" altLang="zh-CN" sz="2000" dirty="0" smtClean="0">
                <a:latin typeface="Times New Roman" panose="02020603050405020304" pitchFamily="18" charset="0"/>
                <a:cs typeface="Times New Roman" panose="02020603050405020304" pitchFamily="18" charset="0"/>
              </a:rPr>
              <a:t> is a proportionality factor.   </a:t>
            </a:r>
          </a:p>
          <a:p>
            <a:pPr marL="0" lvl="1" indent="0">
              <a:spcBef>
                <a:spcPts val="700"/>
              </a:spcBef>
              <a:buClr>
                <a:schemeClr val="accent2"/>
              </a:buClr>
              <a:buSzPct val="60000"/>
              <a:buNone/>
            </a:pPr>
            <a:endParaRPr lang="en-US" altLang="zh-CN" sz="1800" dirty="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endParaRPr lang="en-US" altLang="zh-CN" sz="1800"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r>
              <a:rPr lang="en-US" altLang="zh-CN" sz="2000" dirty="0" smtClean="0">
                <a:latin typeface="Times New Roman" panose="02020603050405020304" pitchFamily="18" charset="0"/>
                <a:cs typeface="Times New Roman" panose="02020603050405020304" pitchFamily="18" charset="0"/>
              </a:rPr>
              <a:t>Where </a:t>
            </a:r>
            <a:r>
              <a:rPr lang="en-US" altLang="zh-CN" sz="2000" i="1" dirty="0" smtClean="0">
                <a:latin typeface="Times New Roman" panose="02020603050405020304" pitchFamily="18" charset="0"/>
                <a:cs typeface="Times New Roman" panose="02020603050405020304" pitchFamily="18" charset="0"/>
              </a:rPr>
              <a:t>N </a:t>
            </a:r>
            <a:r>
              <a:rPr lang="en-US" altLang="zh-CN" sz="2000" dirty="0" smtClean="0">
                <a:latin typeface="Times New Roman" panose="02020603050405020304" pitchFamily="18" charset="0"/>
                <a:cs typeface="Times New Roman" panose="02020603050405020304" pitchFamily="18" charset="0"/>
              </a:rPr>
              <a:t>is normal contact force.          </a:t>
            </a:r>
          </a:p>
        </p:txBody>
      </p:sp>
      <p:pic>
        <p:nvPicPr>
          <p:cNvPr id="159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9133" y="2487483"/>
            <a:ext cx="19621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9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9583" y="3624055"/>
            <a:ext cx="2381250"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97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8160" y="4522718"/>
            <a:ext cx="6884987"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361212"/>
      </p:ext>
    </p:extLst>
  </p:cSld>
  <p:clrMapOvr>
    <a:masterClrMapping/>
  </p:clrMapOvr>
  <mc:AlternateContent xmlns:mc="http://schemas.openxmlformats.org/markup-compatibility/2006">
    <mc:Choice xmlns:p14="http://schemas.microsoft.com/office/powerpoint/2010/main" Requires="p14">
      <p:transition spd="slow" p14:dur="2000" advTm="38082"/>
    </mc:Choice>
    <mc:Fallback>
      <p:transition spd="slow" advTm="38082"/>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648" y="228600"/>
            <a:ext cx="8436102" cy="990600"/>
          </a:xfrm>
        </p:spPr>
        <p:txBody>
          <a:bodyPr>
            <a:normAutofit fontScale="90000"/>
          </a:bodyPr>
          <a:lstStyle/>
          <a:p>
            <a:pPr lvl="1" algn="l" rtl="0">
              <a:spcBef>
                <a:spcPct val="0"/>
              </a:spcBef>
            </a:pPr>
            <a:r>
              <a:rPr lang="en-US" altLang="ja-JP" sz="2800" dirty="0" smtClean="0">
                <a:solidFill>
                  <a:prstClr val="black"/>
                </a:solidFill>
              </a:rPr>
              <a:t/>
            </a:r>
            <a:br>
              <a:rPr lang="en-US" altLang="ja-JP" sz="2800" dirty="0" smtClean="0">
                <a:solidFill>
                  <a:prstClr val="black"/>
                </a:solidFill>
              </a:rPr>
            </a:br>
            <a:r>
              <a:rPr lang="en-US" altLang="ja-JP" sz="2800" dirty="0" smtClean="0">
                <a:solidFill>
                  <a:prstClr val="black"/>
                </a:solidFill>
              </a:rPr>
              <a:t/>
            </a:r>
            <a:br>
              <a:rPr lang="en-US" altLang="ja-JP" sz="2800" dirty="0" smtClean="0">
                <a:solidFill>
                  <a:prstClr val="black"/>
                </a:solidFill>
              </a:rPr>
            </a:br>
            <a:r>
              <a:rPr lang="en-US" altLang="ja-JP" sz="3100" dirty="0" smtClean="0">
                <a:latin typeface="Times New Roman" panose="02020603050405020304" pitchFamily="18" charset="0"/>
                <a:cs typeface="Times New Roman" panose="02020603050405020304" pitchFamily="18" charset="0"/>
              </a:rPr>
              <a:t>Model </a:t>
            </a:r>
            <a:r>
              <a:rPr lang="en-US" altLang="ja-JP" sz="3100" dirty="0">
                <a:latin typeface="Times New Roman" panose="02020603050405020304" pitchFamily="18" charset="0"/>
                <a:cs typeface="Times New Roman" panose="02020603050405020304" pitchFamily="18" charset="0"/>
              </a:rPr>
              <a:t>of creep force(Non-elliptical)</a:t>
            </a:r>
            <a:br>
              <a:rPr lang="en-US" altLang="ja-JP" sz="3100" dirty="0">
                <a:latin typeface="Times New Roman" panose="02020603050405020304" pitchFamily="18" charset="0"/>
                <a:cs typeface="Times New Roman" panose="02020603050405020304" pitchFamily="18" charset="0"/>
              </a:rPr>
            </a:br>
            <a:endParaRPr lang="zh-CN" altLang="en-US" sz="31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13</a:t>
            </a:fld>
            <a:endParaRPr lang="ja-JP" altLang="en-US"/>
          </a:p>
        </p:txBody>
      </p:sp>
      <p:sp>
        <p:nvSpPr>
          <p:cNvPr id="4" name="内容占位符 3"/>
          <p:cNvSpPr>
            <a:spLocks noGrp="1"/>
          </p:cNvSpPr>
          <p:nvPr>
            <p:ph sz="quarter" idx="1"/>
          </p:nvPr>
        </p:nvSpPr>
        <p:spPr>
          <a:xfrm>
            <a:off x="347603" y="1600200"/>
            <a:ext cx="8014517" cy="4495800"/>
          </a:xfrm>
        </p:spPr>
        <p:txBody>
          <a:bodyPr>
            <a:normAutofit/>
          </a:bodyPr>
          <a:lstStyle/>
          <a:p>
            <a:r>
              <a:rPr lang="en-US" altLang="zh-CN" sz="2400" dirty="0" smtClean="0">
                <a:latin typeface="Times New Roman" panose="02020603050405020304" pitchFamily="18" charset="0"/>
                <a:cs typeface="Times New Roman" panose="02020603050405020304" pitchFamily="18" charset="0"/>
              </a:rPr>
              <a:t>Tangential contact problem</a:t>
            </a:r>
          </a:p>
          <a:p>
            <a:pPr marL="457200" lvl="1" indent="-457200">
              <a:spcBef>
                <a:spcPts val="700"/>
              </a:spcBef>
              <a:buClr>
                <a:schemeClr val="accent2"/>
              </a:buClr>
              <a:buSzPct val="60000"/>
              <a:buFont typeface="Wingdings" panose="05000000000000000000" pitchFamily="2" charset="2"/>
              <a:buChar char="l"/>
            </a:pPr>
            <a:r>
              <a:rPr lang="en-US" altLang="zh-CN" dirty="0" smtClean="0">
                <a:latin typeface="Times New Roman" panose="02020603050405020304" pitchFamily="18" charset="0"/>
                <a:cs typeface="Times New Roman" panose="02020603050405020304" pitchFamily="18" charset="0"/>
              </a:rPr>
              <a:t> </a:t>
            </a:r>
            <a:r>
              <a:rPr lang="en-US" altLang="zh-CN" sz="2400" dirty="0" smtClean="0">
                <a:latin typeface="Times New Roman" panose="02020603050405020304" pitchFamily="18" charset="0"/>
                <a:cs typeface="Times New Roman" panose="02020603050405020304" pitchFamily="18" charset="0"/>
              </a:rPr>
              <a:t>FASYSIM theory</a:t>
            </a:r>
          </a:p>
          <a:p>
            <a:pPr marL="457200" lvl="1" indent="-457200">
              <a:spcBef>
                <a:spcPts val="700"/>
              </a:spcBef>
              <a:buClr>
                <a:schemeClr val="accent2"/>
              </a:buClr>
              <a:buSzPct val="60000"/>
              <a:buFont typeface="Wingdings" panose="05000000000000000000" pitchFamily="2" charset="2"/>
              <a:buChar char="l"/>
            </a:pPr>
            <a:r>
              <a:rPr lang="en-US" altLang="zh-CN" sz="2400" dirty="0" smtClean="0">
                <a:latin typeface="Times New Roman" panose="02020603050405020304" pitchFamily="18" charset="0"/>
                <a:cs typeface="Times New Roman" panose="02020603050405020304" pitchFamily="18" charset="0"/>
              </a:rPr>
              <a:t>Sliding zone and adhesive zone</a:t>
            </a:r>
          </a:p>
          <a:p>
            <a:pPr marL="457200" lvl="1" indent="-457200">
              <a:spcBef>
                <a:spcPts val="700"/>
              </a:spcBef>
              <a:buClr>
                <a:schemeClr val="accent2"/>
              </a:buClr>
              <a:buSzPct val="60000"/>
              <a:buFont typeface="Wingdings" panose="05000000000000000000" pitchFamily="2" charset="2"/>
              <a:buChar char="l"/>
            </a:pPr>
            <a:r>
              <a:rPr lang="en-US" altLang="zh-CN" sz="2400" dirty="0">
                <a:latin typeface="Times New Roman" panose="02020603050405020304" pitchFamily="18" charset="0"/>
                <a:cs typeface="Times New Roman" panose="02020603050405020304" pitchFamily="18" charset="0"/>
              </a:rPr>
              <a:t>Sliding </a:t>
            </a:r>
            <a:r>
              <a:rPr lang="en-US" altLang="zh-CN" sz="2400" dirty="0" smtClean="0">
                <a:latin typeface="Times New Roman" panose="02020603050405020304" pitchFamily="18" charset="0"/>
                <a:cs typeface="Times New Roman" panose="02020603050405020304" pitchFamily="18" charset="0"/>
              </a:rPr>
              <a:t>zone force:</a:t>
            </a:r>
          </a:p>
          <a:p>
            <a:pPr marL="0" lvl="1" indent="0">
              <a:spcBef>
                <a:spcPts val="700"/>
              </a:spcBef>
              <a:buClr>
                <a:schemeClr val="accent2"/>
              </a:buClr>
              <a:buSzPct val="60000"/>
              <a:buNone/>
            </a:pPr>
            <a:r>
              <a:rPr lang="en-US" altLang="zh-CN" sz="1800" dirty="0" smtClean="0">
                <a:latin typeface="Times New Roman" panose="02020603050405020304" pitchFamily="18" charset="0"/>
                <a:cs typeface="Times New Roman" panose="02020603050405020304" pitchFamily="18" charset="0"/>
              </a:rPr>
              <a:t>           </a:t>
            </a:r>
          </a:p>
          <a:p>
            <a:pPr marL="0" lvl="1" indent="0">
              <a:spcBef>
                <a:spcPts val="700"/>
              </a:spcBef>
              <a:buClr>
                <a:schemeClr val="accent2"/>
              </a:buClr>
              <a:buSzPct val="60000"/>
              <a:buNone/>
            </a:pPr>
            <a:endParaRPr lang="en-US" altLang="zh-CN" sz="1800" dirty="0" smtClean="0">
              <a:latin typeface="Times New Roman" panose="02020603050405020304" pitchFamily="18" charset="0"/>
              <a:cs typeface="Times New Roman" panose="02020603050405020304" pitchFamily="18" charset="0"/>
            </a:endParaRPr>
          </a:p>
          <a:p>
            <a:pPr marL="0" lvl="1" indent="0">
              <a:spcBef>
                <a:spcPts val="700"/>
              </a:spcBef>
              <a:buClr>
                <a:schemeClr val="accent2"/>
              </a:buClr>
              <a:buSzPct val="60000"/>
              <a:buNone/>
            </a:pPr>
            <a:r>
              <a:rPr lang="en-US" altLang="zh-CN" sz="1800" dirty="0">
                <a:latin typeface="Times New Roman" panose="02020603050405020304" pitchFamily="18" charset="0"/>
                <a:cs typeface="Times New Roman" panose="02020603050405020304" pitchFamily="18" charset="0"/>
              </a:rPr>
              <a:t> </a:t>
            </a:r>
            <a:r>
              <a:rPr lang="en-US" altLang="zh-CN" sz="1800" dirty="0" smtClean="0">
                <a:latin typeface="Times New Roman" panose="02020603050405020304" pitchFamily="18" charset="0"/>
                <a:cs typeface="Times New Roman" panose="02020603050405020304" pitchFamily="18" charset="0"/>
              </a:rPr>
              <a:t>        </a:t>
            </a:r>
            <a:r>
              <a:rPr lang="en-US" altLang="zh-CN" sz="2400" dirty="0" smtClean="0">
                <a:latin typeface="Times New Roman" panose="02020603050405020304" pitchFamily="18" charset="0"/>
                <a:cs typeface="Times New Roman" panose="02020603050405020304" pitchFamily="18" charset="0"/>
              </a:rPr>
              <a:t>adhesive zone force:</a:t>
            </a:r>
          </a:p>
          <a:p>
            <a:pPr marL="0" lvl="1" indent="0">
              <a:spcBef>
                <a:spcPts val="700"/>
              </a:spcBef>
              <a:buClr>
                <a:schemeClr val="accent2"/>
              </a:buClr>
              <a:buSzPct val="60000"/>
              <a:buNone/>
            </a:pPr>
            <a:endParaRPr lang="zh-CN" altLang="en-US" sz="18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5095768" y="5632174"/>
            <a:ext cx="3776869"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   FASYSIM </a:t>
            </a:r>
            <a:r>
              <a:rPr lang="en-US" altLang="zh-CN" dirty="0">
                <a:latin typeface="Times New Roman" panose="02020603050405020304" pitchFamily="18" charset="0"/>
                <a:cs typeface="Times New Roman" panose="02020603050405020304" pitchFamily="18" charset="0"/>
              </a:rPr>
              <a:t>theory </a:t>
            </a:r>
            <a:r>
              <a:rPr lang="en-US" altLang="zh-CN" dirty="0" smtClean="0">
                <a:latin typeface="Times New Roman" panose="02020603050405020304" pitchFamily="18" charset="0"/>
                <a:cs typeface="Times New Roman" panose="02020603050405020304" pitchFamily="18" charset="0"/>
              </a:rPr>
              <a:t>schematic </a:t>
            </a:r>
            <a:r>
              <a:rPr lang="en-US" altLang="zh-CN" dirty="0">
                <a:latin typeface="Times New Roman" panose="02020603050405020304" pitchFamily="18" charset="0"/>
                <a:cs typeface="Times New Roman" panose="02020603050405020304" pitchFamily="18" charset="0"/>
              </a:rPr>
              <a:t>diagram</a:t>
            </a:r>
            <a:endParaRPr lang="zh-CN" altLang="en-US" dirty="0">
              <a:latin typeface="Times New Roman" panose="02020603050405020304" pitchFamily="18" charset="0"/>
              <a:cs typeface="Times New Roman" panose="02020603050405020304" pitchFamily="18" charset="0"/>
            </a:endParaRPr>
          </a:p>
        </p:txBody>
      </p:sp>
      <p:pic>
        <p:nvPicPr>
          <p:cNvPr id="161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5902" y="2486026"/>
            <a:ext cx="3276600"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7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411" y="3455920"/>
            <a:ext cx="37719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7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6365" y="4776788"/>
            <a:ext cx="36671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519035"/>
      </p:ext>
    </p:extLst>
  </p:cSld>
  <p:clrMapOvr>
    <a:masterClrMapping/>
  </p:clrMapOvr>
  <mc:AlternateContent xmlns:mc="http://schemas.openxmlformats.org/markup-compatibility/2006">
    <mc:Choice xmlns:p14="http://schemas.microsoft.com/office/powerpoint/2010/main" Requires="p14">
      <p:transition spd="slow" p14:dur="2000" advTm="43423"/>
    </mc:Choice>
    <mc:Fallback>
      <p:transition spd="slow" advTm="43423"/>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648" y="228600"/>
            <a:ext cx="8436102" cy="990600"/>
          </a:xfrm>
        </p:spPr>
        <p:txBody>
          <a:bodyPr>
            <a:normAutofit fontScale="90000"/>
          </a:bodyPr>
          <a:lstStyle/>
          <a:p>
            <a:pPr lvl="1" algn="l" rtl="0">
              <a:spcBef>
                <a:spcPct val="0"/>
              </a:spcBef>
            </a:pPr>
            <a:r>
              <a:rPr lang="en-US" altLang="ja-JP" sz="2800" dirty="0" smtClean="0">
                <a:solidFill>
                  <a:prstClr val="black"/>
                </a:solidFill>
              </a:rPr>
              <a:t/>
            </a:r>
            <a:br>
              <a:rPr lang="en-US" altLang="ja-JP" sz="2800" dirty="0" smtClean="0">
                <a:solidFill>
                  <a:prstClr val="black"/>
                </a:solidFill>
              </a:rPr>
            </a:br>
            <a:r>
              <a:rPr lang="en-US" altLang="ja-JP" sz="2800" dirty="0" smtClean="0">
                <a:solidFill>
                  <a:prstClr val="black"/>
                </a:solidFill>
              </a:rPr>
              <a:t/>
            </a:r>
            <a:br>
              <a:rPr lang="en-US" altLang="ja-JP" sz="2800" dirty="0" smtClean="0">
                <a:solidFill>
                  <a:prstClr val="black"/>
                </a:solidFill>
              </a:rPr>
            </a:br>
            <a:r>
              <a:rPr lang="en-US" altLang="ja-JP" sz="2800" dirty="0" smtClean="0">
                <a:solidFill>
                  <a:prstClr val="black"/>
                </a:solidFill>
              </a:rPr>
              <a:t/>
            </a:r>
            <a:br>
              <a:rPr lang="en-US" altLang="ja-JP" sz="2800" dirty="0" smtClean="0">
                <a:solidFill>
                  <a:prstClr val="black"/>
                </a:solidFill>
              </a:rPr>
            </a:br>
            <a:r>
              <a:rPr lang="en-US" altLang="zh-CN" sz="3100" dirty="0" smtClean="0">
                <a:latin typeface="Times New Roman" panose="02020603050405020304" pitchFamily="18" charset="0"/>
                <a:cs typeface="Times New Roman" panose="02020603050405020304" pitchFamily="18" charset="0"/>
              </a:rPr>
              <a:t>Model </a:t>
            </a:r>
            <a:r>
              <a:rPr lang="en-US" altLang="zh-CN" sz="3100" dirty="0">
                <a:latin typeface="Times New Roman" panose="02020603050405020304" pitchFamily="18" charset="0"/>
                <a:cs typeface="Times New Roman" panose="02020603050405020304" pitchFamily="18" charset="0"/>
              </a:rPr>
              <a:t>of wear intensity(</a:t>
            </a:r>
            <a:r>
              <a:rPr lang="en-US" altLang="zh-CN" sz="3100" dirty="0" err="1">
                <a:latin typeface="Times New Roman" panose="02020603050405020304" pitchFamily="18" charset="0"/>
                <a:cs typeface="Times New Roman" panose="02020603050405020304" pitchFamily="18" charset="0"/>
              </a:rPr>
              <a:t>Archard</a:t>
            </a:r>
            <a:r>
              <a:rPr lang="en-US" altLang="zh-CN" sz="3100" dirty="0">
                <a:latin typeface="Times New Roman" panose="02020603050405020304" pitchFamily="18" charset="0"/>
                <a:cs typeface="Times New Roman" panose="02020603050405020304" pitchFamily="18" charset="0"/>
              </a:rPr>
              <a:t> model)</a:t>
            </a:r>
            <a:r>
              <a:rPr lang="en-US" altLang="ja-JP" sz="3100" dirty="0">
                <a:latin typeface="Times New Roman" panose="02020603050405020304" pitchFamily="18" charset="0"/>
                <a:cs typeface="Times New Roman" panose="02020603050405020304" pitchFamily="18" charset="0"/>
              </a:rPr>
              <a:t/>
            </a:r>
            <a:br>
              <a:rPr lang="en-US" altLang="ja-JP" sz="3100" dirty="0">
                <a:latin typeface="Times New Roman" panose="02020603050405020304" pitchFamily="18" charset="0"/>
                <a:cs typeface="Times New Roman" panose="02020603050405020304" pitchFamily="18" charset="0"/>
              </a:rPr>
            </a:br>
            <a:r>
              <a:rPr lang="en-US" altLang="ja-JP" sz="3100" dirty="0" smtClean="0">
                <a:solidFill>
                  <a:prstClr val="black"/>
                </a:solidFill>
                <a:latin typeface="Times New Roman" panose="02020603050405020304" pitchFamily="18" charset="0"/>
                <a:cs typeface="Times New Roman" panose="02020603050405020304" pitchFamily="18" charset="0"/>
              </a:rPr>
              <a:t/>
            </a:r>
            <a:br>
              <a:rPr lang="en-US" altLang="ja-JP" sz="3100" dirty="0" smtClean="0">
                <a:solidFill>
                  <a:prstClr val="black"/>
                </a:solidFill>
                <a:latin typeface="Times New Roman" panose="02020603050405020304" pitchFamily="18" charset="0"/>
                <a:cs typeface="Times New Roman" panose="02020603050405020304" pitchFamily="18" charset="0"/>
              </a:rPr>
            </a:br>
            <a:endParaRPr lang="zh-CN" altLang="en-US" sz="31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14</a:t>
            </a:fld>
            <a:endParaRPr lang="ja-JP" altLang="en-US"/>
          </a:p>
        </p:txBody>
      </p:sp>
      <p:sp>
        <p:nvSpPr>
          <p:cNvPr id="4" name="内容占位符 3"/>
          <p:cNvSpPr>
            <a:spLocks noGrp="1"/>
          </p:cNvSpPr>
          <p:nvPr>
            <p:ph sz="quarter" idx="1"/>
          </p:nvPr>
        </p:nvSpPr>
        <p:spPr>
          <a:xfrm>
            <a:off x="612647" y="1600200"/>
            <a:ext cx="7961509" cy="4495800"/>
          </a:xfrm>
        </p:spPr>
        <p:txBody>
          <a:bodyPr>
            <a:normAutofit/>
          </a:bodyPr>
          <a:lstStyle/>
          <a:p>
            <a:pPr marL="0" indent="0">
              <a:buNone/>
            </a:pPr>
            <a:r>
              <a:rPr lang="en-US" altLang="zh-CN" sz="2400" dirty="0" err="1" smtClean="0">
                <a:latin typeface="Times New Roman" panose="02020603050405020304" pitchFamily="18" charset="0"/>
                <a:cs typeface="Times New Roman" panose="02020603050405020304" pitchFamily="18" charset="0"/>
              </a:rPr>
              <a:t>Archard</a:t>
            </a:r>
            <a:r>
              <a:rPr lang="en-US" altLang="zh-CN" sz="2400" dirty="0" smtClean="0">
                <a:latin typeface="Times New Roman" panose="02020603050405020304" pitchFamily="18" charset="0"/>
                <a:cs typeface="Times New Roman" panose="02020603050405020304" pitchFamily="18" charset="0"/>
              </a:rPr>
              <a:t> model </a:t>
            </a:r>
          </a:p>
          <a:p>
            <a:pPr marL="0" indent="0">
              <a:buNone/>
            </a:pPr>
            <a:r>
              <a:rPr lang="en-US" altLang="zh-CN" sz="1800" dirty="0" smtClean="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When </a:t>
            </a:r>
            <a:r>
              <a:rPr lang="en-US" altLang="zh-CN" sz="2000" dirty="0" err="1">
                <a:latin typeface="Times New Roman" panose="02020603050405020304" pitchFamily="18" charset="0"/>
                <a:cs typeface="Times New Roman" panose="02020603050405020304" pitchFamily="18" charset="0"/>
              </a:rPr>
              <a:t>Archard</a:t>
            </a:r>
            <a:r>
              <a:rPr lang="en-US" altLang="zh-CN" sz="2000" dirty="0">
                <a:latin typeface="Times New Roman" panose="02020603050405020304" pitchFamily="18" charset="0"/>
                <a:cs typeface="Times New Roman" panose="02020603050405020304" pitchFamily="18" charset="0"/>
              </a:rPr>
              <a:t> studied the wear of materials, the corresponding material wear model was proposed. It is considered that the material wear is proportional to the normal pressure and relative sliding distance in the contact spot, and inversely proportional to the hardness of the wheel-rail </a:t>
            </a:r>
            <a:r>
              <a:rPr lang="en-US" altLang="zh-CN" sz="2000" dirty="0" smtClean="0">
                <a:latin typeface="Times New Roman" panose="02020603050405020304" pitchFamily="18" charset="0"/>
                <a:cs typeface="Times New Roman" panose="02020603050405020304" pitchFamily="18" charset="0"/>
              </a:rPr>
              <a:t>material:</a:t>
            </a:r>
          </a:p>
          <a:p>
            <a:pPr marL="0" indent="0">
              <a:buNone/>
            </a:pPr>
            <a:endParaRPr lang="en-US" altLang="zh-CN" sz="1800" dirty="0" smtClean="0">
              <a:latin typeface="Times New Roman" panose="02020603050405020304" pitchFamily="18" charset="0"/>
              <a:cs typeface="Times New Roman" panose="02020603050405020304" pitchFamily="18" charset="0"/>
            </a:endParaRPr>
          </a:p>
          <a:p>
            <a:pPr marL="0" indent="0">
              <a:buNone/>
            </a:pPr>
            <a:r>
              <a:rPr lang="en-US" altLang="zh-CN" sz="1800" dirty="0" smtClean="0">
                <a:latin typeface="Times New Roman" panose="02020603050405020304" pitchFamily="18" charset="0"/>
                <a:cs typeface="Times New Roman" panose="02020603050405020304" pitchFamily="18" charset="0"/>
              </a:rPr>
              <a:t> </a:t>
            </a:r>
          </a:p>
          <a:p>
            <a:pPr marL="0" indent="0">
              <a:buNone/>
            </a:pPr>
            <a:r>
              <a:rPr lang="en-US" altLang="zh-CN" sz="2000" dirty="0">
                <a:latin typeface="Times New Roman" panose="02020603050405020304" pitchFamily="18" charset="0"/>
                <a:cs typeface="Times New Roman" panose="02020603050405020304" pitchFamily="18" charset="0"/>
              </a:rPr>
              <a:t>In </a:t>
            </a:r>
            <a:r>
              <a:rPr lang="en-US" altLang="zh-CN" sz="2000" dirty="0" smtClean="0">
                <a:latin typeface="Times New Roman" panose="02020603050405020304" pitchFamily="18" charset="0"/>
                <a:cs typeface="Times New Roman" panose="02020603050405020304" pitchFamily="18" charset="0"/>
              </a:rPr>
              <a:t>UM: </a:t>
            </a:r>
            <a:r>
              <a:rPr lang="en-US" altLang="zh-CN" sz="2000" i="1" dirty="0" err="1">
                <a:latin typeface="Times New Roman" panose="02020603050405020304" pitchFamily="18" charset="0"/>
                <a:cs typeface="Times New Roman" panose="02020603050405020304" pitchFamily="18" charset="0"/>
              </a:rPr>
              <a:t>Fd</a:t>
            </a:r>
            <a:r>
              <a:rPr lang="en-US" altLang="zh-CN" sz="2000" dirty="0">
                <a:latin typeface="Times New Roman" panose="02020603050405020304" pitchFamily="18" charset="0"/>
                <a:cs typeface="Times New Roman" panose="02020603050405020304" pitchFamily="18" charset="0"/>
              </a:rPr>
              <a:t> is defined as friction work </a:t>
            </a:r>
            <a:r>
              <a:rPr lang="en-US" altLang="zh-CN" sz="2000" i="1" dirty="0">
                <a:latin typeface="Times New Roman" panose="02020603050405020304" pitchFamily="18" charset="0"/>
                <a:cs typeface="Times New Roman" panose="02020603050405020304" pitchFamily="18" charset="0"/>
              </a:rPr>
              <a:t>A</a:t>
            </a:r>
            <a:r>
              <a:rPr lang="en-US" altLang="zh-CN" sz="2000" dirty="0">
                <a:latin typeface="Times New Roman" panose="02020603050405020304" pitchFamily="18" charset="0"/>
                <a:cs typeface="Times New Roman" panose="02020603050405020304" pitchFamily="18" charset="0"/>
              </a:rPr>
              <a:t>, </a:t>
            </a:r>
            <a:r>
              <a:rPr lang="en-US" altLang="zh-CN" sz="2000" dirty="0" smtClean="0">
                <a:latin typeface="Times New Roman" panose="02020603050405020304" pitchFamily="18" charset="0"/>
                <a:cs typeface="Times New Roman" panose="02020603050405020304" pitchFamily="18" charset="0"/>
              </a:rPr>
              <a:t>define </a:t>
            </a:r>
            <a:r>
              <a:rPr lang="en-US" altLang="zh-CN" sz="2000" i="1" dirty="0" err="1">
                <a:latin typeface="Times New Roman" panose="02020603050405020304" pitchFamily="18" charset="0"/>
                <a:cs typeface="Times New Roman" panose="02020603050405020304" pitchFamily="18" charset="0"/>
              </a:rPr>
              <a:t>Kv</a:t>
            </a:r>
            <a:r>
              <a:rPr lang="en-US" altLang="zh-CN" sz="2000" i="1" dirty="0">
                <a:latin typeface="Times New Roman" panose="02020603050405020304" pitchFamily="18" charset="0"/>
                <a:cs typeface="Times New Roman" panose="02020603050405020304" pitchFamily="18" charset="0"/>
              </a:rPr>
              <a:t>/H</a:t>
            </a:r>
            <a:r>
              <a:rPr lang="en-US" altLang="zh-CN" sz="2000" dirty="0" smtClean="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as the new </a:t>
            </a:r>
            <a:r>
              <a:rPr lang="en-US" altLang="zh-CN" sz="2000" dirty="0" smtClean="0">
                <a:latin typeface="Times New Roman" panose="02020603050405020304" pitchFamily="18" charset="0"/>
                <a:cs typeface="Times New Roman" panose="02020603050405020304" pitchFamily="18" charset="0"/>
              </a:rPr>
              <a:t>wear factor </a:t>
            </a:r>
            <a:r>
              <a:rPr lang="en-US" altLang="zh-CN" sz="2000" i="1" dirty="0">
                <a:latin typeface="Times New Roman" panose="02020603050405020304" pitchFamily="18" charset="0"/>
                <a:cs typeface="Times New Roman" panose="02020603050405020304" pitchFamily="18" charset="0"/>
              </a:rPr>
              <a:t>Kw</a:t>
            </a:r>
            <a:r>
              <a:rPr lang="en-US" altLang="zh-CN" sz="2000" dirty="0" smtClean="0">
                <a:latin typeface="Times New Roman" panose="02020603050405020304" pitchFamily="18" charset="0"/>
                <a:cs typeface="Times New Roman" panose="02020603050405020304" pitchFamily="18" charset="0"/>
              </a:rPr>
              <a:t>.</a:t>
            </a:r>
          </a:p>
          <a:p>
            <a:pPr marL="0" indent="0">
              <a:buNone/>
            </a:pPr>
            <a:r>
              <a:rPr lang="en-US" altLang="zh-CN" sz="2000" dirty="0" smtClean="0">
                <a:latin typeface="Times New Roman" panose="02020603050405020304" pitchFamily="18" charset="0"/>
                <a:cs typeface="Times New Roman" panose="02020603050405020304" pitchFamily="18" charset="0"/>
              </a:rPr>
              <a:t>So :</a:t>
            </a:r>
          </a:p>
        </p:txBody>
      </p:sp>
      <p:pic>
        <p:nvPicPr>
          <p:cNvPr id="157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1058" y="3708952"/>
            <a:ext cx="14382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0108" y="5380796"/>
            <a:ext cx="14192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5444415"/>
      </p:ext>
    </p:extLst>
  </p:cSld>
  <p:clrMapOvr>
    <a:masterClrMapping/>
  </p:clrMapOvr>
  <mc:AlternateContent xmlns:mc="http://schemas.openxmlformats.org/markup-compatibility/2006">
    <mc:Choice xmlns:p14="http://schemas.microsoft.com/office/powerpoint/2010/main" Requires="p14">
      <p:transition spd="slow" p14:dur="2000" advTm="75480"/>
    </mc:Choice>
    <mc:Fallback>
      <p:transition spd="slow" advTm="7548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1" algn="l" rtl="0">
              <a:spcBef>
                <a:spcPct val="0"/>
              </a:spcBef>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Result </a:t>
            </a:r>
            <a:r>
              <a:rPr lang="en-US" altLang="zh-CN" sz="2800" dirty="0">
                <a:latin typeface="Times New Roman" panose="02020603050405020304" pitchFamily="18" charset="0"/>
                <a:cs typeface="Times New Roman" panose="02020603050405020304" pitchFamily="18" charset="0"/>
              </a:rPr>
              <a:t>discussion </a:t>
            </a: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latin typeface="Times New Roman" panose="02020603050405020304" pitchFamily="18" charset="0"/>
                <a:cs typeface="Times New Roman" panose="02020603050405020304" pitchFamily="18" charset="0"/>
              </a:rPr>
              <a:pPr/>
              <a:t>15</a:t>
            </a:fld>
            <a:endParaRPr lang="ja-JP" altLang="en-US">
              <a:latin typeface="Times New Roman" panose="02020603050405020304" pitchFamily="18" charset="0"/>
              <a:cs typeface="Times New Roman" panose="02020603050405020304" pitchFamily="18" charset="0"/>
            </a:endParaRPr>
          </a:p>
        </p:txBody>
      </p:sp>
      <p:pic>
        <p:nvPicPr>
          <p:cNvPr id="160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1841" y="2136292"/>
            <a:ext cx="7473557" cy="3664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40835" y="5723581"/>
            <a:ext cx="5857461" cy="461665"/>
          </a:xfrm>
          <a:prstGeom prst="rect">
            <a:avLst/>
          </a:prstGeom>
          <a:noFill/>
        </p:spPr>
        <p:txBody>
          <a:bodyPr wrap="square" rtlCol="0">
            <a:spAutoFit/>
          </a:bodyPr>
          <a:lstStyle/>
          <a:p>
            <a:r>
              <a:rPr lang="en-US" altLang="zh-CN" sz="2400" dirty="0" smtClean="0">
                <a:latin typeface="Times New Roman" panose="02020603050405020304" pitchFamily="18" charset="0"/>
                <a:cs typeface="Times New Roman" panose="02020603050405020304" pitchFamily="18" charset="0"/>
              </a:rPr>
              <a:t>Rail profile change diagrams (LM)</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7826468"/>
      </p:ext>
    </p:extLst>
  </p:cSld>
  <p:clrMapOvr>
    <a:masterClrMapping/>
  </p:clrMapOvr>
  <mc:AlternateContent xmlns:mc="http://schemas.openxmlformats.org/markup-compatibility/2006">
    <mc:Choice xmlns:p14="http://schemas.microsoft.com/office/powerpoint/2010/main" Requires="p14">
      <p:transition spd="slow" p14:dur="2000" advTm="128024"/>
    </mc:Choice>
    <mc:Fallback>
      <p:transition spd="slow" advTm="128024"/>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019" y="228600"/>
            <a:ext cx="8153400" cy="990600"/>
          </a:xfrm>
        </p:spPr>
        <p:txBody>
          <a:bodyPr>
            <a:normAutofit/>
          </a:bodyPr>
          <a:lstStyle/>
          <a:p>
            <a:pPr lvl="1" algn="l" rtl="0">
              <a:spcBef>
                <a:spcPct val="0"/>
              </a:spcBef>
            </a:pPr>
            <a:r>
              <a:rPr lang="en-US" altLang="ja-JP" sz="2800" dirty="0" smtClean="0"/>
              <a:t/>
            </a:r>
            <a:br>
              <a:rPr lang="en-US" altLang="ja-JP" sz="2800" dirty="0" smtClean="0"/>
            </a:br>
            <a:r>
              <a:rPr lang="en-US" altLang="ja-JP" sz="2800" dirty="0">
                <a:latin typeface="Times New Roman" panose="02020603050405020304" pitchFamily="18" charset="0"/>
                <a:cs typeface="Times New Roman" panose="02020603050405020304" pitchFamily="18" charset="0"/>
              </a:rPr>
              <a:t>Result discussion </a:t>
            </a: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16</a:t>
            </a:fld>
            <a:endParaRPr lang="ja-JP" altLang="en-US"/>
          </a:p>
        </p:txBody>
      </p:sp>
      <p:pic>
        <p:nvPicPr>
          <p:cNvPr id="153908" name="Picture 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674" y="1785524"/>
            <a:ext cx="6723063"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909" name="Picture 3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3217" y="2047461"/>
            <a:ext cx="5895975"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910" name="Picture 3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017" y="2028411"/>
            <a:ext cx="604837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38758905"/>
      </p:ext>
    </p:extLst>
  </p:cSld>
  <p:clrMapOvr>
    <a:masterClrMapping/>
  </p:clrMapOvr>
  <mc:AlternateContent xmlns:mc="http://schemas.openxmlformats.org/markup-compatibility/2006">
    <mc:Choice xmlns:p14="http://schemas.microsoft.com/office/powerpoint/2010/main" Requires="p14">
      <p:transition spd="slow" p14:dur="2000" advTm="24952"/>
    </mc:Choice>
    <mc:Fallback>
      <p:transition spd="slow" advTm="2495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3908"/>
                                        </p:tgtEl>
                                        <p:attrNameLst>
                                          <p:attrName>ppt_x</p:attrName>
                                        </p:attrNameLst>
                                      </p:cBhvr>
                                      <p:tavLst>
                                        <p:tav tm="0">
                                          <p:val>
                                            <p:strVal val="ppt_x"/>
                                          </p:val>
                                        </p:tav>
                                        <p:tav tm="100000">
                                          <p:val>
                                            <p:strVal val="ppt_x"/>
                                          </p:val>
                                        </p:tav>
                                      </p:tavLst>
                                    </p:anim>
                                    <p:anim calcmode="lin" valueType="num">
                                      <p:cBhvr additive="base">
                                        <p:cTn id="7" dur="500"/>
                                        <p:tgtEl>
                                          <p:spTgt spid="153908"/>
                                        </p:tgtEl>
                                        <p:attrNameLst>
                                          <p:attrName>ppt_y</p:attrName>
                                        </p:attrNameLst>
                                      </p:cBhvr>
                                      <p:tavLst>
                                        <p:tav tm="0">
                                          <p:val>
                                            <p:strVal val="ppt_y"/>
                                          </p:val>
                                        </p:tav>
                                        <p:tav tm="100000">
                                          <p:val>
                                            <p:strVal val="1+ppt_h/2"/>
                                          </p:val>
                                        </p:tav>
                                      </p:tavLst>
                                    </p:anim>
                                    <p:set>
                                      <p:cBhvr>
                                        <p:cTn id="8" dur="1" fill="hold">
                                          <p:stCondLst>
                                            <p:cond delay="499"/>
                                          </p:stCondLst>
                                        </p:cTn>
                                        <p:tgtEl>
                                          <p:spTgt spid="15390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53910"/>
                                        </p:tgtEl>
                                        <p:attrNameLst>
                                          <p:attrName>style.visibility</p:attrName>
                                        </p:attrNameLst>
                                      </p:cBhvr>
                                      <p:to>
                                        <p:strVal val="visible"/>
                                      </p:to>
                                    </p:set>
                                    <p:animEffect transition="in" filter="fade">
                                      <p:cBhvr>
                                        <p:cTn id="13" dur="500"/>
                                        <p:tgtEl>
                                          <p:spTgt spid="1539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53910"/>
                                        </p:tgtEl>
                                      </p:cBhvr>
                                    </p:animEffect>
                                    <p:set>
                                      <p:cBhvr>
                                        <p:cTn id="18" dur="1" fill="hold">
                                          <p:stCondLst>
                                            <p:cond delay="499"/>
                                          </p:stCondLst>
                                        </p:cTn>
                                        <p:tgtEl>
                                          <p:spTgt spid="1539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53909"/>
                                        </p:tgtEl>
                                        <p:attrNameLst>
                                          <p:attrName>style.visibility</p:attrName>
                                        </p:attrNameLst>
                                      </p:cBhvr>
                                      <p:to>
                                        <p:strVal val="visible"/>
                                      </p:to>
                                    </p:set>
                                    <p:anim calcmode="lin" valueType="num">
                                      <p:cBhvr additive="base">
                                        <p:cTn id="23" dur="500" fill="hold"/>
                                        <p:tgtEl>
                                          <p:spTgt spid="153909"/>
                                        </p:tgtEl>
                                        <p:attrNameLst>
                                          <p:attrName>ppt_x</p:attrName>
                                        </p:attrNameLst>
                                      </p:cBhvr>
                                      <p:tavLst>
                                        <p:tav tm="0">
                                          <p:val>
                                            <p:strVal val="#ppt_x"/>
                                          </p:val>
                                        </p:tav>
                                        <p:tav tm="100000">
                                          <p:val>
                                            <p:strVal val="#ppt_x"/>
                                          </p:val>
                                        </p:tav>
                                      </p:tavLst>
                                    </p:anim>
                                    <p:anim calcmode="lin" valueType="num">
                                      <p:cBhvr additive="base">
                                        <p:cTn id="24" dur="500" fill="hold"/>
                                        <p:tgtEl>
                                          <p:spTgt spid="1539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019" y="281622"/>
            <a:ext cx="8153400" cy="990600"/>
          </a:xfrm>
        </p:spPr>
        <p:txBody>
          <a:bodyPr>
            <a:normAutofit/>
          </a:bodyPr>
          <a:lstStyle/>
          <a:p>
            <a:pPr lvl="1" algn="l" rtl="0">
              <a:spcBef>
                <a:spcPct val="0"/>
              </a:spcBef>
            </a:pPr>
            <a:r>
              <a:rPr lang="en-US" altLang="ja-JP" dirty="0" smtClean="0"/>
              <a:t/>
            </a:r>
            <a:br>
              <a:rPr lang="en-US" altLang="ja-JP" dirty="0" smtClean="0"/>
            </a:br>
            <a:r>
              <a:rPr lang="en-US" altLang="ja-JP" sz="2800" dirty="0">
                <a:latin typeface="Times New Roman" panose="02020603050405020304" pitchFamily="18" charset="0"/>
                <a:cs typeface="Times New Roman" panose="02020603050405020304" pitchFamily="18" charset="0"/>
              </a:rPr>
              <a:t>Result discussion </a:t>
            </a: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17</a:t>
            </a:fld>
            <a:endParaRPr lang="ja-JP" altLang="en-US"/>
          </a:p>
        </p:txBody>
      </p:sp>
      <p:sp>
        <p:nvSpPr>
          <p:cNvPr id="96" name="Rectangle 86"/>
          <p:cNvSpPr>
            <a:spLocks noChangeArrowheads="1"/>
          </p:cNvSpPr>
          <p:nvPr/>
        </p:nvSpPr>
        <p:spPr bwMode="auto">
          <a:xfrm>
            <a:off x="1903155" y="6099149"/>
            <a:ext cx="57599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sz="2400" dirty="0" smtClean="0">
                <a:latin typeface="Times New Roman" panose="02020603050405020304" pitchFamily="18" charset="0"/>
                <a:cs typeface="Times New Roman" panose="02020603050405020304" pitchFamily="18" charset="0"/>
              </a:rPr>
              <a:t>three stages</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linear fitting</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two conclusions</a:t>
            </a:r>
            <a:endParaRPr lang="en-US" altLang="zh-CN" sz="2400" dirty="0">
              <a:latin typeface="Times New Roman" panose="02020603050405020304" pitchFamily="18" charset="0"/>
              <a:cs typeface="Times New Roman" panose="02020603050405020304" pitchFamily="18" charset="0"/>
            </a:endParaRPr>
          </a:p>
        </p:txBody>
      </p:sp>
      <p:pic>
        <p:nvPicPr>
          <p:cNvPr id="158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298" y="1758090"/>
            <a:ext cx="7832616" cy="4402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724690"/>
      </p:ext>
    </p:extLst>
  </p:cSld>
  <p:clrMapOvr>
    <a:masterClrMapping/>
  </p:clrMapOvr>
  <mc:AlternateContent xmlns:mc="http://schemas.openxmlformats.org/markup-compatibility/2006">
    <mc:Choice xmlns:p14="http://schemas.microsoft.com/office/powerpoint/2010/main" Requires="p14">
      <p:transition spd="slow" p14:dur="2000" advTm="125886"/>
    </mc:Choice>
    <mc:Fallback>
      <p:transition spd="slow" advTm="125886"/>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648" y="281622"/>
            <a:ext cx="8153400" cy="990600"/>
          </a:xfrm>
        </p:spPr>
        <p:txBody>
          <a:bodyPr>
            <a:normAutofit/>
          </a:bodyPr>
          <a:lstStyle/>
          <a:p>
            <a:r>
              <a:rPr lang="en-US" altLang="zh-CN" sz="2800" dirty="0" smtClean="0"/>
              <a:t/>
            </a:r>
            <a:br>
              <a:rPr lang="en-US" altLang="zh-CN" sz="2800" dirty="0" smtClean="0"/>
            </a:br>
            <a:r>
              <a:rPr lang="en-US" altLang="zh-CN" sz="2800" dirty="0">
                <a:latin typeface="Times New Roman" panose="02020603050405020304" pitchFamily="18" charset="0"/>
                <a:cs typeface="Times New Roman" panose="02020603050405020304" pitchFamily="18" charset="0"/>
              </a:rPr>
              <a:t>Conclusion</a:t>
            </a:r>
            <a:r>
              <a:rPr lang="en-US" altLang="zh-CN" sz="2800" dirty="0" smtClean="0">
                <a:latin typeface="Times New Roman" panose="02020603050405020304" pitchFamily="18" charset="0"/>
                <a:cs typeface="Times New Roman" panose="02020603050405020304" pitchFamily="18" charset="0"/>
              </a:rPr>
              <a:t> </a:t>
            </a: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18</a:t>
            </a:fld>
            <a:endParaRPr lang="ja-JP" altLang="en-US"/>
          </a:p>
        </p:txBody>
      </p:sp>
      <p:sp>
        <p:nvSpPr>
          <p:cNvPr id="4" name="内容占位符 3"/>
          <p:cNvSpPr>
            <a:spLocks noGrp="1"/>
          </p:cNvSpPr>
          <p:nvPr>
            <p:ph sz="quarter" idx="1"/>
          </p:nvPr>
        </p:nvSpPr>
        <p:spPr>
          <a:xfrm>
            <a:off x="410817" y="1600200"/>
            <a:ext cx="8454887" cy="4495800"/>
          </a:xfrm>
        </p:spPr>
        <p:txBody>
          <a:bodyPr>
            <a:normAutofit/>
          </a:bodyPr>
          <a:lstStyle/>
          <a:p>
            <a:r>
              <a:rPr lang="en-US" altLang="zh-CN" sz="2400" dirty="0" smtClean="0">
                <a:latin typeface="Times New Roman" panose="02020603050405020304" pitchFamily="18" charset="0"/>
                <a:cs typeface="Times New Roman" panose="02020603050405020304" pitchFamily="18" charset="0"/>
              </a:rPr>
              <a:t>Among the three metro treads, the DIN5573 tread has the </a:t>
            </a:r>
            <a:r>
              <a:rPr lang="en-US" altLang="zh-CN" sz="2400" dirty="0">
                <a:latin typeface="Times New Roman" panose="02020603050405020304" pitchFamily="18" charset="0"/>
                <a:cs typeface="Times New Roman" panose="02020603050405020304" pitchFamily="18" charset="0"/>
              </a:rPr>
              <a:t>longest service time. Therefore, </a:t>
            </a:r>
            <a:r>
              <a:rPr lang="en-US" altLang="zh-CN" sz="2400" dirty="0" smtClean="0">
                <a:latin typeface="Times New Roman" panose="02020603050405020304" pitchFamily="18" charset="0"/>
                <a:cs typeface="Times New Roman" panose="02020603050405020304" pitchFamily="18" charset="0"/>
              </a:rPr>
              <a:t>when the </a:t>
            </a:r>
            <a:r>
              <a:rPr lang="en-US" altLang="zh-CN" sz="2400" dirty="0">
                <a:latin typeface="Times New Roman" panose="02020603050405020304" pitchFamily="18" charset="0"/>
                <a:cs typeface="Times New Roman" panose="02020603050405020304" pitchFamily="18" charset="0"/>
              </a:rPr>
              <a:t>repair of the wheel </a:t>
            </a:r>
            <a:r>
              <a:rPr lang="en-US" altLang="zh-CN" sz="2400" dirty="0" smtClean="0">
                <a:latin typeface="Times New Roman" panose="02020603050405020304" pitchFamily="18" charset="0"/>
                <a:cs typeface="Times New Roman" panose="02020603050405020304" pitchFamily="18" charset="0"/>
              </a:rPr>
              <a:t>treads </a:t>
            </a:r>
            <a:r>
              <a:rPr lang="en-US" altLang="zh-CN" sz="2400" dirty="0">
                <a:latin typeface="Times New Roman" panose="02020603050405020304" pitchFamily="18" charset="0"/>
                <a:cs typeface="Times New Roman" panose="02020603050405020304" pitchFamily="18" charset="0"/>
              </a:rPr>
              <a:t>into </a:t>
            </a:r>
            <a:r>
              <a:rPr lang="en-US" altLang="zh-CN" sz="2400" dirty="0" smtClean="0">
                <a:latin typeface="Times New Roman" panose="02020603050405020304" pitchFamily="18" charset="0"/>
                <a:cs typeface="Times New Roman" panose="02020603050405020304" pitchFamily="18" charset="0"/>
              </a:rPr>
              <a:t>the </a:t>
            </a:r>
            <a:r>
              <a:rPr lang="en-US" altLang="zh-CN" sz="2400" dirty="0">
                <a:latin typeface="Times New Roman" panose="02020603050405020304" pitchFamily="18" charset="0"/>
                <a:cs typeface="Times New Roman" panose="02020603050405020304" pitchFamily="18" charset="0"/>
              </a:rPr>
              <a:t>DIN5573 profile </a:t>
            </a:r>
            <a:r>
              <a:rPr lang="en-US" altLang="zh-CN" sz="2400" dirty="0" smtClean="0">
                <a:latin typeface="Times New Roman" panose="02020603050405020304" pitchFamily="18" charset="0"/>
                <a:cs typeface="Times New Roman" panose="02020603050405020304" pitchFamily="18" charset="0"/>
              </a:rPr>
              <a:t>will help </a:t>
            </a:r>
            <a:r>
              <a:rPr lang="en-US" altLang="zh-CN" sz="2400" dirty="0">
                <a:latin typeface="Times New Roman" panose="02020603050405020304" pitchFamily="18" charset="0"/>
                <a:cs typeface="Times New Roman" panose="02020603050405020304" pitchFamily="18" charset="0"/>
              </a:rPr>
              <a:t>to delay the development of the rail side </a:t>
            </a:r>
            <a:r>
              <a:rPr lang="en-US" altLang="zh-CN" sz="2400" dirty="0" smtClean="0">
                <a:latin typeface="Times New Roman" panose="02020603050405020304" pitchFamily="18" charset="0"/>
                <a:cs typeface="Times New Roman" panose="02020603050405020304" pitchFamily="18" charset="0"/>
              </a:rPr>
              <a:t>a</a:t>
            </a:r>
            <a:r>
              <a:rPr lang="en-US" altLang="ja-JP" sz="2400" dirty="0">
                <a:latin typeface="Times New Roman" panose="02020603050405020304" pitchFamily="18" charset="0"/>
                <a:cs typeface="Times New Roman" panose="02020603050405020304" pitchFamily="18" charset="0"/>
              </a:rPr>
              <a:t>brasion and </a:t>
            </a:r>
            <a:r>
              <a:rPr lang="en-US" altLang="ja-JP" sz="2400" dirty="0" smtClean="0">
                <a:latin typeface="Times New Roman" panose="02020603050405020304" pitchFamily="18" charset="0"/>
                <a:cs typeface="Times New Roman" panose="02020603050405020304" pitchFamily="18" charset="0"/>
              </a:rPr>
              <a:t>vehicles </a:t>
            </a:r>
            <a:r>
              <a:rPr lang="en-US" altLang="ja-JP" sz="2400" dirty="0">
                <a:latin typeface="Times New Roman" panose="02020603050405020304" pitchFamily="18" charset="0"/>
                <a:cs typeface="Times New Roman" panose="02020603050405020304" pitchFamily="18" charset="0"/>
              </a:rPr>
              <a:t>are </a:t>
            </a:r>
            <a:r>
              <a:rPr lang="en-US" altLang="ja-JP" sz="2400" dirty="0" smtClean="0">
                <a:latin typeface="Times New Roman" panose="02020603050405020304" pitchFamily="18" charset="0"/>
                <a:cs typeface="Times New Roman" panose="02020603050405020304" pitchFamily="18" charset="0"/>
              </a:rPr>
              <a:t>safety </a:t>
            </a:r>
            <a:r>
              <a:rPr lang="en-US" altLang="ja-JP" sz="2400" dirty="0">
                <a:latin typeface="Times New Roman" panose="02020603050405020304" pitchFamily="18" charset="0"/>
                <a:cs typeface="Times New Roman" panose="02020603050405020304" pitchFamily="18" charset="0"/>
              </a:rPr>
              <a:t>to </a:t>
            </a:r>
            <a:r>
              <a:rPr lang="en-US" altLang="ja-JP" sz="2400" dirty="0" smtClean="0">
                <a:latin typeface="Times New Roman" panose="02020603050405020304" pitchFamily="18" charset="0"/>
                <a:cs typeface="Times New Roman" panose="02020603050405020304" pitchFamily="18" charset="0"/>
              </a:rPr>
              <a:t>drive </a:t>
            </a:r>
            <a:r>
              <a:rPr lang="en-US" altLang="ja-JP" sz="2400" dirty="0">
                <a:latin typeface="Times New Roman" panose="02020603050405020304" pitchFamily="18" charset="0"/>
                <a:cs typeface="Times New Roman" panose="02020603050405020304" pitchFamily="18" charset="0"/>
              </a:rPr>
              <a:t>relatively</a:t>
            </a:r>
            <a:r>
              <a:rPr lang="en-US" altLang="zh-CN" sz="2400" dirty="0" smtClean="0">
                <a:latin typeface="Times New Roman" panose="02020603050405020304" pitchFamily="18" charset="0"/>
                <a:cs typeface="Times New Roman" panose="02020603050405020304" pitchFamily="18" charset="0"/>
              </a:rPr>
              <a:t>.</a:t>
            </a:r>
          </a:p>
          <a:p>
            <a:r>
              <a:rPr lang="en-US" altLang="zh-CN" sz="2400" dirty="0">
                <a:latin typeface="Times New Roman" panose="02020603050405020304" pitchFamily="18" charset="0"/>
                <a:cs typeface="Times New Roman" panose="02020603050405020304" pitchFamily="18" charset="0"/>
              </a:rPr>
              <a:t>When the </a:t>
            </a:r>
            <a:r>
              <a:rPr lang="en-US" altLang="zh-CN" sz="2400" dirty="0" smtClean="0">
                <a:latin typeface="Times New Roman" panose="02020603050405020304" pitchFamily="18" charset="0"/>
                <a:cs typeface="Times New Roman" panose="02020603050405020304" pitchFamily="18" charset="0"/>
              </a:rPr>
              <a:t>side </a:t>
            </a:r>
            <a:r>
              <a:rPr lang="en-US" altLang="zh-CN" sz="2400" dirty="0">
                <a:latin typeface="Times New Roman" panose="02020603050405020304" pitchFamily="18" charset="0"/>
                <a:cs typeface="Times New Roman" panose="02020603050405020304" pitchFamily="18" charset="0"/>
              </a:rPr>
              <a:t>a</a:t>
            </a:r>
            <a:r>
              <a:rPr lang="en-US" altLang="ja-JP" sz="2400" dirty="0">
                <a:latin typeface="Times New Roman" panose="02020603050405020304" pitchFamily="18" charset="0"/>
                <a:cs typeface="Times New Roman" panose="02020603050405020304" pitchFamily="18" charset="0"/>
              </a:rPr>
              <a:t>brasion</a:t>
            </a:r>
            <a:r>
              <a:rPr lang="en-US" altLang="zh-CN" sz="2400" dirty="0" smtClean="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of the rail on the subway </a:t>
            </a:r>
            <a:r>
              <a:rPr lang="en-US" altLang="zh-CN" sz="2400" dirty="0" smtClean="0">
                <a:latin typeface="Times New Roman" panose="02020603050405020304" pitchFamily="18" charset="0"/>
                <a:cs typeface="Times New Roman" panose="02020603050405020304" pitchFamily="18" charset="0"/>
              </a:rPr>
              <a:t>curves </a:t>
            </a:r>
            <a:r>
              <a:rPr lang="en-US" altLang="zh-CN" sz="2400" dirty="0">
                <a:latin typeface="Times New Roman" panose="02020603050405020304" pitchFamily="18" charset="0"/>
                <a:cs typeface="Times New Roman" panose="02020603050405020304" pitchFamily="18" charset="0"/>
              </a:rPr>
              <a:t>is mostly about </a:t>
            </a:r>
            <a:r>
              <a:rPr lang="en-US" altLang="zh-CN" sz="2400" dirty="0" smtClean="0">
                <a:latin typeface="Times New Roman" panose="02020603050405020304" pitchFamily="18" charset="0"/>
                <a:cs typeface="Times New Roman" panose="02020603050405020304" pitchFamily="18" charset="0"/>
              </a:rPr>
              <a:t>12mm, the </a:t>
            </a:r>
            <a:r>
              <a:rPr lang="en-US" altLang="zh-CN" sz="2400" dirty="0" err="1" smtClean="0">
                <a:latin typeface="Times New Roman" panose="02020603050405020304" pitchFamily="18" charset="0"/>
                <a:cs typeface="Times New Roman" panose="02020603050405020304" pitchFamily="18" charset="0"/>
              </a:rPr>
              <a:t>develpement</a:t>
            </a:r>
            <a:r>
              <a:rPr lang="en-US" altLang="zh-CN" sz="2400" dirty="0" smtClean="0">
                <a:latin typeface="Times New Roman" panose="02020603050405020304" pitchFamily="18" charset="0"/>
                <a:cs typeface="Times New Roman" panose="02020603050405020304" pitchFamily="18" charset="0"/>
              </a:rPr>
              <a:t> rate of rail </a:t>
            </a:r>
            <a:r>
              <a:rPr lang="en-US" altLang="zh-CN" sz="2400" dirty="0">
                <a:latin typeface="Times New Roman" panose="02020603050405020304" pitchFamily="18" charset="0"/>
                <a:cs typeface="Times New Roman" panose="02020603050405020304" pitchFamily="18" charset="0"/>
              </a:rPr>
              <a:t>side a</a:t>
            </a:r>
            <a:r>
              <a:rPr lang="en-US" altLang="ja-JP" sz="2400" dirty="0">
                <a:latin typeface="Times New Roman" panose="02020603050405020304" pitchFamily="18" charset="0"/>
                <a:cs typeface="Times New Roman" panose="02020603050405020304" pitchFamily="18" charset="0"/>
              </a:rPr>
              <a:t>brasion</a:t>
            </a:r>
            <a:r>
              <a:rPr lang="en-US" altLang="zh-CN" sz="2400" dirty="0" smtClean="0">
                <a:latin typeface="Times New Roman" panose="02020603050405020304" pitchFamily="18" charset="0"/>
                <a:cs typeface="Times New Roman" panose="02020603050405020304" pitchFamily="18" charset="0"/>
              </a:rPr>
              <a:t> when the metro tread is DIN5573 is </a:t>
            </a:r>
            <a:r>
              <a:rPr lang="en-US" altLang="zh-CN" sz="2400" dirty="0">
                <a:latin typeface="Times New Roman" panose="02020603050405020304" pitchFamily="18" charset="0"/>
                <a:cs typeface="Times New Roman" panose="02020603050405020304" pitchFamily="18" charset="0"/>
              </a:rPr>
              <a:t>the </a:t>
            </a:r>
            <a:r>
              <a:rPr lang="en-US" altLang="zh-CN" sz="2400" dirty="0" smtClean="0">
                <a:latin typeface="Times New Roman" panose="02020603050405020304" pitchFamily="18" charset="0"/>
                <a:cs typeface="Times New Roman" panose="02020603050405020304" pitchFamily="18" charset="0"/>
              </a:rPr>
              <a:t>fastest. So, choice S1002 </a:t>
            </a:r>
            <a:r>
              <a:rPr lang="en-US" altLang="zh-CN" sz="2400" dirty="0" smtClean="0">
                <a:latin typeface="Times New Roman" panose="02020603050405020304" pitchFamily="18" charset="0"/>
                <a:cs typeface="Times New Roman" panose="02020603050405020304" pitchFamily="18" charset="0"/>
              </a:rPr>
              <a:t>will </a:t>
            </a:r>
            <a:r>
              <a:rPr lang="en-US" altLang="zh-CN" sz="2400" dirty="0" smtClean="0">
                <a:latin typeface="Times New Roman" panose="02020603050405020304" pitchFamily="18" charset="0"/>
                <a:cs typeface="Times New Roman" panose="02020603050405020304" pitchFamily="18" charset="0"/>
              </a:rPr>
              <a:t>be good.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8247730"/>
      </p:ext>
    </p:extLst>
  </p:cSld>
  <p:clrMapOvr>
    <a:masterClrMapping/>
  </p:clrMapOvr>
  <mc:AlternateContent xmlns:mc="http://schemas.openxmlformats.org/markup-compatibility/2006">
    <mc:Choice xmlns:p14="http://schemas.microsoft.com/office/powerpoint/2010/main" Requires="p14">
      <p:transition spd="slow" p14:dur="2000" advTm="39140"/>
    </mc:Choice>
    <mc:Fallback>
      <p:transition spd="slow" advTm="3914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5027" y="205422"/>
            <a:ext cx="8153400" cy="990600"/>
          </a:xfrm>
        </p:spPr>
        <p:txBody>
          <a:bodyPr>
            <a:normAutofit/>
          </a:bodyPr>
          <a:lstStyle/>
          <a:p>
            <a:r>
              <a:rPr lang="en-US" altLang="zh-CN" sz="2800" dirty="0" smtClean="0"/>
              <a:t/>
            </a:r>
            <a:br>
              <a:rPr lang="en-US" altLang="zh-CN" sz="2800" dirty="0" smtClean="0"/>
            </a:br>
            <a:r>
              <a:rPr lang="en-US" altLang="zh-CN" sz="2800" dirty="0" smtClean="0">
                <a:latin typeface="Times New Roman" panose="02020603050405020304" pitchFamily="18" charset="0"/>
                <a:cs typeface="Times New Roman" panose="02020603050405020304" pitchFamily="18" charset="0"/>
              </a:rPr>
              <a:t>Outlook</a:t>
            </a: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19</a:t>
            </a:fld>
            <a:endParaRPr lang="ja-JP" altLang="en-US"/>
          </a:p>
        </p:txBody>
      </p:sp>
      <p:sp>
        <p:nvSpPr>
          <p:cNvPr id="4" name="内容占位符 3"/>
          <p:cNvSpPr>
            <a:spLocks noGrp="1"/>
          </p:cNvSpPr>
          <p:nvPr>
            <p:ph sz="quarter" idx="1"/>
          </p:nvPr>
        </p:nvSpPr>
        <p:spPr/>
        <p:txBody>
          <a:bodyPr>
            <a:normAutofit/>
          </a:bodyPr>
          <a:lstStyle/>
          <a:p>
            <a:endParaRPr lang="en-US" altLang="zh-CN" sz="2400" dirty="0" smtClean="0">
              <a:latin typeface="Times New Roman" panose="02020603050405020304" pitchFamily="18" charset="0"/>
              <a:cs typeface="Times New Roman" panose="02020603050405020304" pitchFamily="18" charset="0"/>
            </a:endParaRPr>
          </a:p>
          <a:p>
            <a:endParaRPr lang="en-US" altLang="zh-CN" sz="2400" dirty="0">
              <a:latin typeface="Times New Roman" panose="02020603050405020304" pitchFamily="18" charset="0"/>
              <a:cs typeface="Times New Roman" panose="02020603050405020304" pitchFamily="18" charset="0"/>
            </a:endParaRPr>
          </a:p>
          <a:p>
            <a:r>
              <a:rPr lang="en-US" altLang="zh-CN" sz="2400" dirty="0" smtClean="0">
                <a:latin typeface="Times New Roman" panose="02020603050405020304" pitchFamily="18" charset="0"/>
                <a:cs typeface="Times New Roman" panose="02020603050405020304" pitchFamily="18" charset="0"/>
              </a:rPr>
              <a:t>A-type subway vehicle and B-type </a:t>
            </a:r>
            <a:r>
              <a:rPr lang="en-US" altLang="zh-CN" sz="2400" dirty="0">
                <a:latin typeface="Times New Roman" panose="02020603050405020304" pitchFamily="18" charset="0"/>
                <a:cs typeface="Times New Roman" panose="02020603050405020304" pitchFamily="18" charset="0"/>
              </a:rPr>
              <a:t>subway </a:t>
            </a:r>
            <a:r>
              <a:rPr lang="en-US" altLang="zh-CN" sz="2400" dirty="0" smtClean="0">
                <a:latin typeface="Times New Roman" panose="02020603050405020304" pitchFamily="18" charset="0"/>
                <a:cs typeface="Times New Roman" panose="02020603050405020304" pitchFamily="18" charset="0"/>
              </a:rPr>
              <a:t>vehicle in China. So, we can simulate </a:t>
            </a:r>
            <a:r>
              <a:rPr lang="en-US" altLang="zh-CN" sz="2400" dirty="0">
                <a:latin typeface="Times New Roman" panose="02020603050405020304" pitchFamily="18" charset="0"/>
                <a:cs typeface="Times New Roman" panose="02020603050405020304" pitchFamily="18" charset="0"/>
              </a:rPr>
              <a:t>B-type subway vehicle </a:t>
            </a:r>
            <a:r>
              <a:rPr lang="en-US" altLang="zh-CN" sz="2400" dirty="0" smtClean="0">
                <a:latin typeface="Times New Roman" panose="02020603050405020304" pitchFamily="18" charset="0"/>
                <a:cs typeface="Times New Roman" panose="02020603050405020304" pitchFamily="18" charset="0"/>
              </a:rPr>
              <a:t>as well.</a:t>
            </a:r>
          </a:p>
          <a:p>
            <a:endParaRPr lang="en-US" altLang="zh-CN" sz="2400" dirty="0" smtClean="0">
              <a:latin typeface="Times New Roman" panose="02020603050405020304" pitchFamily="18" charset="0"/>
              <a:cs typeface="Times New Roman" panose="02020603050405020304" pitchFamily="18" charset="0"/>
            </a:endParaRPr>
          </a:p>
          <a:p>
            <a:pPr defTabSz="914400"/>
            <a:r>
              <a:rPr lang="en-US" altLang="zh-CN" sz="2400" dirty="0">
                <a:latin typeface="Times New Roman" panose="02020603050405020304" pitchFamily="18" charset="0"/>
                <a:cs typeface="Times New Roman" panose="02020603050405020304" pitchFamily="18" charset="0"/>
              </a:rPr>
              <a:t>There are </a:t>
            </a:r>
            <a:r>
              <a:rPr lang="en-US" altLang="zh-CN" sz="2400" dirty="0" smtClean="0">
                <a:latin typeface="Times New Roman" panose="02020603050405020304" pitchFamily="18" charset="0"/>
                <a:cs typeface="Times New Roman" panose="02020603050405020304" pitchFamily="18" charset="0"/>
              </a:rPr>
              <a:t>so many </a:t>
            </a:r>
            <a:r>
              <a:rPr lang="en-US" altLang="zh-CN" sz="2400" dirty="0">
                <a:latin typeface="Times New Roman" panose="02020603050405020304" pitchFamily="18" charset="0"/>
                <a:cs typeface="Times New Roman" panose="02020603050405020304" pitchFamily="18" charset="0"/>
              </a:rPr>
              <a:t>ways to delay the development </a:t>
            </a:r>
            <a:r>
              <a:rPr lang="en-US" altLang="zh-CN" sz="2400" dirty="0" smtClean="0">
                <a:latin typeface="Times New Roman" panose="02020603050405020304" pitchFamily="18" charset="0"/>
                <a:cs typeface="Times New Roman" panose="02020603050405020304" pitchFamily="18" charset="0"/>
              </a:rPr>
              <a:t>rate of </a:t>
            </a:r>
            <a:r>
              <a:rPr lang="en-US" altLang="zh-CN" sz="2400" dirty="0">
                <a:latin typeface="Times New Roman" panose="02020603050405020304" pitchFamily="18" charset="0"/>
                <a:cs typeface="Times New Roman" panose="02020603050405020304" pitchFamily="18" charset="0"/>
              </a:rPr>
              <a:t>rail side </a:t>
            </a:r>
            <a:r>
              <a:rPr lang="en-US" altLang="ja-JP" sz="2400" dirty="0" smtClean="0">
                <a:latin typeface="Times New Roman" panose="02020603050405020304" pitchFamily="18" charset="0"/>
                <a:cs typeface="Times New Roman" panose="02020603050405020304" pitchFamily="18" charset="0"/>
              </a:rPr>
              <a:t>abrasion, what will be found if considered it comprehensive.</a:t>
            </a:r>
          </a:p>
          <a:p>
            <a:pPr defTabSz="914400"/>
            <a:endParaRPr lang="ja-JP"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7228460"/>
      </p:ext>
    </p:extLst>
  </p:cSld>
  <p:clrMapOvr>
    <a:masterClrMapping/>
  </p:clrMapOvr>
  <mc:AlternateContent xmlns:mc="http://schemas.openxmlformats.org/markup-compatibility/2006">
    <mc:Choice xmlns:p14="http://schemas.microsoft.com/office/powerpoint/2010/main" Requires="p14">
      <p:transition spd="slow" p14:dur="2000" advTm="30646"/>
    </mc:Choice>
    <mc:Fallback>
      <p:transition spd="slow" advTm="30646"/>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pPr lvl="1"/>
            <a:r>
              <a:rPr lang="en-US" altLang="ja-JP" sz="4000" dirty="0" smtClean="0"/>
              <a:t> </a:t>
            </a:r>
            <a:br>
              <a:rPr lang="en-US" altLang="ja-JP" sz="4000" dirty="0" smtClean="0"/>
            </a:br>
            <a:r>
              <a:rPr lang="en-US" altLang="ja-JP" sz="2800" dirty="0" smtClean="0">
                <a:latin typeface="Times New Roman" panose="02020603050405020304" pitchFamily="18" charset="0"/>
                <a:cs typeface="Times New Roman" panose="02020603050405020304" pitchFamily="18" charset="0"/>
              </a:rPr>
              <a:t>Outline</a:t>
            </a:r>
            <a:endParaRPr lang="ja-JP" altLang="en-US" sz="2800" dirty="0">
              <a:latin typeface="Times New Roman" panose="02020603050405020304" pitchFamily="18" charset="0"/>
              <a:cs typeface="Times New Roman" panose="02020603050405020304" pitchFamily="18" charset="0"/>
            </a:endParaRPr>
          </a:p>
        </p:txBody>
      </p:sp>
      <p:sp>
        <p:nvSpPr>
          <p:cNvPr id="4" name="スライド番号プレースホルダ 3"/>
          <p:cNvSpPr>
            <a:spLocks noGrp="1"/>
          </p:cNvSpPr>
          <p:nvPr>
            <p:ph type="sldNum" sz="quarter" idx="12"/>
          </p:nvPr>
        </p:nvSpPr>
        <p:spPr/>
        <p:txBody>
          <a:bodyPr>
            <a:normAutofit fontScale="85000" lnSpcReduction="20000"/>
          </a:bodyPr>
          <a:lstStyle/>
          <a:p>
            <a:fld id="{00C003CB-6DED-DC41-90D5-F5E290659606}" type="slidenum">
              <a:rPr lang="ja-JP" altLang="en-US" smtClean="0"/>
              <a:pPr/>
              <a:t>2</a:t>
            </a:fld>
            <a:endParaRPr lang="ja-JP" altLang="en-US" dirty="0"/>
          </a:p>
        </p:txBody>
      </p:sp>
      <p:sp>
        <p:nvSpPr>
          <p:cNvPr id="5" name="コンテンツ プレースホルダ 4"/>
          <p:cNvSpPr>
            <a:spLocks noGrp="1"/>
          </p:cNvSpPr>
          <p:nvPr>
            <p:ph sz="quarter" idx="1"/>
          </p:nvPr>
        </p:nvSpPr>
        <p:spPr/>
        <p:txBody>
          <a:bodyPr>
            <a:normAutofit/>
          </a:bodyPr>
          <a:lstStyle/>
          <a:p>
            <a:r>
              <a:rPr lang="en-US" altLang="ja-JP" dirty="0" smtClean="0">
                <a:latin typeface="Times New Roman" panose="02020603050405020304" pitchFamily="18" charset="0"/>
                <a:cs typeface="Times New Roman" panose="02020603050405020304" pitchFamily="18" charset="0"/>
              </a:rPr>
              <a:t>Background profile</a:t>
            </a:r>
          </a:p>
          <a:p>
            <a:pPr lvl="1"/>
            <a:r>
              <a:rPr lang="en-US" altLang="zh-CN" dirty="0" smtClean="0">
                <a:latin typeface="Times New Roman" panose="02020603050405020304" pitchFamily="18" charset="0"/>
                <a:cs typeface="Times New Roman" panose="02020603050405020304" pitchFamily="18" charset="0"/>
              </a:rPr>
              <a:t>Development situation of side abrasion</a:t>
            </a:r>
          </a:p>
          <a:p>
            <a:pPr lvl="1"/>
            <a:r>
              <a:rPr lang="en-US" altLang="ja-JP" dirty="0" smtClean="0">
                <a:latin typeface="Times New Roman" panose="02020603050405020304" pitchFamily="18" charset="0"/>
                <a:cs typeface="Times New Roman" panose="02020603050405020304" pitchFamily="18" charset="0"/>
              </a:rPr>
              <a:t>Review of </a:t>
            </a:r>
            <a:r>
              <a:rPr lang="en-US" altLang="zh-CN" dirty="0" smtClean="0">
                <a:latin typeface="Times New Roman" panose="02020603050405020304" pitchFamily="18" charset="0"/>
                <a:cs typeface="Times New Roman" panose="02020603050405020304" pitchFamily="18" charset="0"/>
              </a:rPr>
              <a:t>side abrasion solutions</a:t>
            </a:r>
            <a:endParaRPr lang="en-US" altLang="ja-JP" dirty="0" smtClean="0">
              <a:latin typeface="Times New Roman" panose="02020603050405020304" pitchFamily="18" charset="0"/>
              <a:cs typeface="Times New Roman" panose="02020603050405020304" pitchFamily="18" charset="0"/>
            </a:endParaRPr>
          </a:p>
          <a:p>
            <a:pPr lvl="1"/>
            <a:r>
              <a:rPr lang="en-US" altLang="ja-JP" dirty="0" smtClean="0">
                <a:latin typeface="Times New Roman" panose="02020603050405020304" pitchFamily="18" charset="0"/>
                <a:cs typeface="Times New Roman" panose="02020603050405020304" pitchFamily="18" charset="0"/>
              </a:rPr>
              <a:t>Motivation of our research</a:t>
            </a:r>
            <a:endParaRPr lang="en-US" altLang="ja-JP" dirty="0">
              <a:latin typeface="Times New Roman" panose="02020603050405020304" pitchFamily="18" charset="0"/>
              <a:cs typeface="Times New Roman" panose="02020603050405020304" pitchFamily="18" charset="0"/>
            </a:endParaRPr>
          </a:p>
          <a:p>
            <a:r>
              <a:rPr lang="en-US" altLang="zh-CN" dirty="0" smtClean="0">
                <a:latin typeface="Times New Roman" panose="02020603050405020304" pitchFamily="18" charset="0"/>
                <a:cs typeface="Times New Roman" panose="02020603050405020304" pitchFamily="18" charset="0"/>
              </a:rPr>
              <a:t>UM dynamics simulation</a:t>
            </a:r>
          </a:p>
          <a:p>
            <a:pPr lvl="1">
              <a:buClr>
                <a:srgbClr val="94B6D2"/>
              </a:buClr>
            </a:pPr>
            <a:r>
              <a:rPr lang="en-US" altLang="ja-JP" sz="2400" dirty="0">
                <a:solidFill>
                  <a:prstClr val="black"/>
                </a:solidFill>
                <a:latin typeface="Times New Roman" panose="02020603050405020304" pitchFamily="18" charset="0"/>
                <a:cs typeface="Times New Roman" panose="02020603050405020304" pitchFamily="18" charset="0"/>
              </a:rPr>
              <a:t>Subway vehicle </a:t>
            </a:r>
            <a:r>
              <a:rPr lang="en-US" altLang="ja-JP" sz="2400" dirty="0" smtClean="0">
                <a:solidFill>
                  <a:prstClr val="black"/>
                </a:solidFill>
                <a:latin typeface="Times New Roman" panose="02020603050405020304" pitchFamily="18" charset="0"/>
                <a:cs typeface="Times New Roman" panose="02020603050405020304" pitchFamily="18" charset="0"/>
              </a:rPr>
              <a:t>model</a:t>
            </a:r>
            <a:endParaRPr lang="en-US" altLang="ja-JP" sz="2400" dirty="0" smtClean="0">
              <a:latin typeface="Times New Roman" panose="02020603050405020304" pitchFamily="18" charset="0"/>
              <a:cs typeface="Times New Roman" panose="02020603050405020304" pitchFamily="18" charset="0"/>
            </a:endParaRPr>
          </a:p>
          <a:p>
            <a:pPr lvl="1">
              <a:buClr>
                <a:srgbClr val="94B6D2"/>
              </a:buClr>
            </a:pPr>
            <a:r>
              <a:rPr lang="en-US" altLang="ja-JP" sz="2400" dirty="0" smtClean="0">
                <a:latin typeface="Times New Roman" panose="02020603050405020304" pitchFamily="18" charset="0"/>
                <a:cs typeface="Times New Roman" panose="02020603050405020304" pitchFamily="18" charset="0"/>
              </a:rPr>
              <a:t>Track subsystem</a:t>
            </a:r>
            <a:endParaRPr lang="en-US" altLang="ja-JP" dirty="0" smtClean="0">
              <a:solidFill>
                <a:prstClr val="black"/>
              </a:solidFill>
              <a:latin typeface="Times New Roman" panose="02020603050405020304" pitchFamily="18" charset="0"/>
              <a:cs typeface="Times New Roman" panose="02020603050405020304" pitchFamily="18" charset="0"/>
            </a:endParaRPr>
          </a:p>
          <a:p>
            <a:pPr lvl="1">
              <a:buClr>
                <a:srgbClr val="94B6D2"/>
              </a:buClr>
            </a:pPr>
            <a:r>
              <a:rPr lang="en-US" altLang="ja-JP" dirty="0" smtClean="0">
                <a:solidFill>
                  <a:prstClr val="black"/>
                </a:solidFill>
                <a:latin typeface="Times New Roman" panose="02020603050405020304" pitchFamily="18" charset="0"/>
                <a:cs typeface="Times New Roman" panose="02020603050405020304" pitchFamily="18" charset="0"/>
              </a:rPr>
              <a:t>Model of creep force(Non-elliptical)</a:t>
            </a:r>
          </a:p>
          <a:p>
            <a:pPr lvl="1">
              <a:buClr>
                <a:srgbClr val="94B6D2"/>
              </a:buClr>
            </a:pPr>
            <a:r>
              <a:rPr lang="en-US" altLang="zh-CN" dirty="0" smtClean="0">
                <a:latin typeface="Times New Roman" panose="02020603050405020304" pitchFamily="18" charset="0"/>
                <a:cs typeface="Times New Roman" panose="02020603050405020304" pitchFamily="18" charset="0"/>
              </a:rPr>
              <a:t>Model of wear intensity(</a:t>
            </a:r>
            <a:r>
              <a:rPr lang="en-US" altLang="zh-CN" dirty="0" err="1" smtClean="0">
                <a:latin typeface="Times New Roman" panose="02020603050405020304" pitchFamily="18" charset="0"/>
                <a:cs typeface="Times New Roman" panose="02020603050405020304" pitchFamily="18" charset="0"/>
              </a:rPr>
              <a:t>Archard</a:t>
            </a:r>
            <a:r>
              <a:rPr lang="en-US" altLang="zh-CN" dirty="0" smtClean="0">
                <a:latin typeface="Times New Roman" panose="02020603050405020304" pitchFamily="18" charset="0"/>
                <a:cs typeface="Times New Roman" panose="02020603050405020304" pitchFamily="18" charset="0"/>
              </a:rPr>
              <a:t> model)</a:t>
            </a:r>
            <a:endParaRPr lang="en-US" altLang="ja-JP"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12751"/>
    </mc:Choice>
    <mc:Fallback>
      <p:transition spd="slow" advTm="12751"/>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20</a:t>
            </a:fld>
            <a:endParaRPr lang="ja-JP" altLang="en-US"/>
          </a:p>
        </p:txBody>
      </p:sp>
      <p:sp>
        <p:nvSpPr>
          <p:cNvPr id="4" name="内容占位符 3"/>
          <p:cNvSpPr>
            <a:spLocks noGrp="1"/>
          </p:cNvSpPr>
          <p:nvPr>
            <p:ph sz="quarter" idx="1"/>
          </p:nvPr>
        </p:nvSpPr>
        <p:spPr/>
        <p:txBody>
          <a:bodyPr>
            <a:normAutofit/>
          </a:bodyPr>
          <a:lstStyle/>
          <a:p>
            <a:pPr marL="0" indent="0">
              <a:buNone/>
            </a:pPr>
            <a:r>
              <a:rPr kumimoji="1" lang="en-US" altLang="zh-CN" sz="2400" dirty="0" smtClean="0">
                <a:latin typeface="Times New Roman" panose="02020603050405020304" pitchFamily="18" charset="0"/>
                <a:cs typeface="Times New Roman" panose="02020603050405020304" pitchFamily="18" charset="0"/>
              </a:rPr>
              <a:t> </a:t>
            </a:r>
          </a:p>
          <a:p>
            <a:pPr marL="0" indent="0">
              <a:buNone/>
            </a:pPr>
            <a:endParaRPr lang="en-US" altLang="zh-CN" sz="2400" dirty="0">
              <a:latin typeface="Times New Roman" panose="02020603050405020304" pitchFamily="18" charset="0"/>
              <a:cs typeface="Times New Roman" panose="02020603050405020304" pitchFamily="18" charset="0"/>
            </a:endParaRPr>
          </a:p>
          <a:p>
            <a:pPr marL="0" indent="0">
              <a:buNone/>
            </a:pPr>
            <a:endParaRPr kumimoji="1" lang="en-US" altLang="zh-CN" sz="2400" dirty="0" smtClean="0">
              <a:latin typeface="Times New Roman" panose="02020603050405020304" pitchFamily="18" charset="0"/>
              <a:cs typeface="Times New Roman" panose="02020603050405020304" pitchFamily="18" charset="0"/>
            </a:endParaRPr>
          </a:p>
          <a:p>
            <a:pPr marL="0" indent="0">
              <a:buNone/>
            </a:pPr>
            <a:endParaRPr lang="en-US" altLang="zh-CN" sz="2400" dirty="0">
              <a:latin typeface="Times New Roman" panose="02020603050405020304" pitchFamily="18" charset="0"/>
              <a:cs typeface="Times New Roman" panose="02020603050405020304" pitchFamily="18" charset="0"/>
            </a:endParaRPr>
          </a:p>
          <a:p>
            <a:pPr marL="0" indent="0">
              <a:buNone/>
            </a:pPr>
            <a:endParaRPr kumimoji="1" lang="en-US" altLang="zh-CN" sz="2400" dirty="0" smtClean="0">
              <a:latin typeface="Times New Roman" panose="02020603050405020304" pitchFamily="18" charset="0"/>
              <a:cs typeface="Times New Roman" panose="02020603050405020304" pitchFamily="18" charset="0"/>
            </a:endParaRPr>
          </a:p>
          <a:p>
            <a:pPr marL="0" indent="0" algn="ctr">
              <a:buNone/>
            </a:pPr>
            <a:r>
              <a:rPr kumimoji="1" lang="en-US" altLang="zh-CN" sz="2400" dirty="0" smtClean="0">
                <a:latin typeface="Times New Roman" panose="02020603050405020304" pitchFamily="18" charset="0"/>
                <a:cs typeface="Times New Roman" panose="02020603050405020304" pitchFamily="18" charset="0"/>
              </a:rPr>
              <a:t>Thank you and </a:t>
            </a:r>
            <a:r>
              <a:rPr kumimoji="1" lang="en-US" altLang="zh-CN" sz="2400" dirty="0" smtClean="0">
                <a:latin typeface="Times New Roman" panose="02020603050405020304" pitchFamily="18" charset="0"/>
                <a:cs typeface="Times New Roman" panose="02020603050405020304" pitchFamily="18" charset="0"/>
              </a:rPr>
              <a:t>best wish to UM.</a:t>
            </a:r>
            <a:endParaRPr kumimoji="1"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3246313"/>
      </p:ext>
    </p:extLst>
  </p:cSld>
  <p:clrMapOvr>
    <a:masterClrMapping/>
  </p:clrMapOvr>
  <mc:AlternateContent xmlns:mc="http://schemas.openxmlformats.org/markup-compatibility/2006">
    <mc:Choice xmlns:p14="http://schemas.microsoft.com/office/powerpoint/2010/main" Requires="p14">
      <p:transition spd="slow" p14:dur="2000" advTm="851"/>
    </mc:Choice>
    <mc:Fallback>
      <p:transition spd="slow" advTm="85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cs typeface="Times New Roman" panose="02020603050405020304" pitchFamily="18" charset="0"/>
              </a:rPr>
              <a:t>Outline</a:t>
            </a:r>
            <a:endParaRPr lang="en-US" sz="2800" dirty="0">
              <a:latin typeface="Times New Roman" panose="02020603050405020304" pitchFamily="18" charset="0"/>
              <a:cs typeface="Times New Roman" panose="02020603050405020304" pitchFamily="18" charset="0"/>
            </a:endParaRPr>
          </a:p>
        </p:txBody>
      </p:sp>
      <p:sp>
        <p:nvSpPr>
          <p:cNvPr id="3" name="Slide Number Placeholder 2"/>
          <p:cNvSpPr>
            <a:spLocks noGrp="1"/>
          </p:cNvSpPr>
          <p:nvPr>
            <p:ph type="sldNum" sz="quarter" idx="12"/>
          </p:nvPr>
        </p:nvSpPr>
        <p:spPr/>
        <p:txBody>
          <a:bodyPr>
            <a:normAutofit fontScale="85000" lnSpcReduction="20000"/>
          </a:bodyPr>
          <a:lstStyle/>
          <a:p>
            <a:fld id="{00C003CB-6DED-DC41-90D5-F5E290659606}" type="slidenum">
              <a:rPr lang="ja-JP" altLang="en-US" smtClean="0"/>
              <a:pPr/>
              <a:t>3</a:t>
            </a:fld>
            <a:endParaRPr lang="ja-JP" altLang="en-US"/>
          </a:p>
        </p:txBody>
      </p:sp>
      <p:sp>
        <p:nvSpPr>
          <p:cNvPr id="4" name="Content Placeholder 3"/>
          <p:cNvSpPr>
            <a:spLocks noGrp="1"/>
          </p:cNvSpPr>
          <p:nvPr>
            <p:ph sz="quarter" idx="1"/>
          </p:nvPr>
        </p:nvSpPr>
        <p:spPr/>
        <p:txBody>
          <a:bodyPr/>
          <a:lstStyle/>
          <a:p>
            <a:r>
              <a:rPr lang="en-US" altLang="ja-JP" dirty="0" smtClean="0">
                <a:latin typeface="Times New Roman" panose="02020603050405020304" pitchFamily="18" charset="0"/>
                <a:cs typeface="Times New Roman" panose="02020603050405020304" pitchFamily="18" charset="0"/>
              </a:rPr>
              <a:t>Result discussion </a:t>
            </a:r>
          </a:p>
          <a:p>
            <a:r>
              <a:rPr lang="en-US" altLang="ja-JP" dirty="0" smtClean="0">
                <a:latin typeface="Times New Roman" panose="02020603050405020304" pitchFamily="18" charset="0"/>
                <a:cs typeface="Times New Roman" panose="02020603050405020304" pitchFamily="18" charset="0"/>
              </a:rPr>
              <a:t>Conclusion </a:t>
            </a:r>
          </a:p>
          <a:p>
            <a:r>
              <a:rPr lang="en-US" altLang="ja-JP" dirty="0" smtClean="0">
                <a:latin typeface="Times New Roman" panose="02020603050405020304" pitchFamily="18" charset="0"/>
                <a:cs typeface="Times New Roman" panose="02020603050405020304" pitchFamily="18" charset="0"/>
              </a:rPr>
              <a:t>Outlook</a:t>
            </a:r>
            <a:endParaRPr lang="en-US" altLang="ja-JP"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10158"/>
    </mc:Choice>
    <mc:Fallback>
      <p:transition spd="slow" advTm="10158"/>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1692" y="228600"/>
            <a:ext cx="8792308" cy="990600"/>
          </a:xfrm>
        </p:spPr>
        <p:txBody>
          <a:bodyPr>
            <a:noAutofit/>
          </a:bodyPr>
          <a:lstStyle/>
          <a:p>
            <a:pPr lvl="1" algn="l" rtl="0">
              <a:spcBef>
                <a:spcPct val="0"/>
              </a:spcBef>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Background profile-Development situation of side abrasion</a:t>
            </a:r>
            <a:br>
              <a:rPr lang="en-US" altLang="zh-CN" sz="2800" dirty="0" smtClean="0">
                <a:latin typeface="Times New Roman" panose="02020603050405020304" pitchFamily="18" charset="0"/>
                <a:cs typeface="Times New Roman" panose="02020603050405020304" pitchFamily="18" charset="0"/>
              </a:rPr>
            </a:b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latin typeface="Times New Roman" panose="02020603050405020304" pitchFamily="18" charset="0"/>
                <a:cs typeface="Times New Roman" panose="02020603050405020304" pitchFamily="18" charset="0"/>
              </a:rPr>
              <a:pPr/>
              <a:t>4</a:t>
            </a:fld>
            <a:endParaRPr lang="ja-JP" altLang="en-US">
              <a:latin typeface="Times New Roman" panose="02020603050405020304" pitchFamily="18" charset="0"/>
              <a:cs typeface="Times New Roman" panose="02020603050405020304" pitchFamily="18" charset="0"/>
            </a:endParaRPr>
          </a:p>
        </p:txBody>
      </p:sp>
      <p:sp>
        <p:nvSpPr>
          <p:cNvPr id="5" name="矩形 4"/>
          <p:cNvSpPr/>
          <p:nvPr/>
        </p:nvSpPr>
        <p:spPr>
          <a:xfrm>
            <a:off x="351691" y="1511225"/>
            <a:ext cx="8932985" cy="984885"/>
          </a:xfrm>
          <a:prstGeom prst="rect">
            <a:avLst/>
          </a:prstGeom>
        </p:spPr>
        <p:txBody>
          <a:bodyPr wrap="square">
            <a:spAutoFit/>
          </a:bodyPr>
          <a:lstStyle/>
          <a:p>
            <a:r>
              <a:rPr lang="en-US" altLang="zh-CN" sz="2900" dirty="0" smtClean="0">
                <a:latin typeface="Times New Roman" panose="02020603050405020304" pitchFamily="18" charset="0"/>
                <a:cs typeface="Times New Roman" panose="02020603050405020304" pitchFamily="18" charset="0"/>
              </a:rPr>
              <a:t>Side </a:t>
            </a:r>
            <a:r>
              <a:rPr lang="en-US" altLang="zh-CN" sz="2900" dirty="0">
                <a:latin typeface="Times New Roman" panose="02020603050405020304" pitchFamily="18" charset="0"/>
                <a:cs typeface="Times New Roman" panose="02020603050405020304" pitchFamily="18" charset="0"/>
              </a:rPr>
              <a:t>abrasion</a:t>
            </a:r>
            <a:r>
              <a:rPr lang="en-US" altLang="zh-CN" sz="2900" dirty="0" smtClean="0">
                <a:latin typeface="Times New Roman" panose="02020603050405020304" pitchFamily="18" charset="0"/>
                <a:cs typeface="Times New Roman" panose="02020603050405020304" pitchFamily="18" charset="0"/>
              </a:rPr>
              <a:t> of subway rails in several major cities in China:</a:t>
            </a:r>
            <a:r>
              <a:rPr lang="en-US" altLang="zh-CN"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pic>
        <p:nvPicPr>
          <p:cNvPr id="6" name="内容占位符 5"/>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4818183" y="2602128"/>
            <a:ext cx="2648235" cy="3255333"/>
          </a:xfr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3176" y="2602128"/>
            <a:ext cx="2691197" cy="3255333"/>
          </a:xfrm>
          <a:prstGeom prst="rect">
            <a:avLst/>
          </a:prstGeom>
        </p:spPr>
      </p:pic>
      <p:sp>
        <p:nvSpPr>
          <p:cNvPr id="9" name="TextBox 8"/>
          <p:cNvSpPr txBox="1"/>
          <p:nvPr/>
        </p:nvSpPr>
        <p:spPr>
          <a:xfrm>
            <a:off x="0" y="5975890"/>
            <a:ext cx="9143999" cy="954107"/>
          </a:xfrm>
          <a:prstGeom prst="rect">
            <a:avLst/>
          </a:prstGeom>
          <a:noFill/>
        </p:spPr>
        <p:txBody>
          <a:bodyPr wrap="square" rtlCol="0">
            <a:spAutoFit/>
          </a:bodyPr>
          <a:lstStyle/>
          <a:p>
            <a:r>
              <a:rPr lang="en-US" altLang="zh-CN" sz="2400" dirty="0" smtClean="0">
                <a:latin typeface="Times New Roman" panose="02020603050405020304" pitchFamily="18" charset="0"/>
                <a:cs typeface="Times New Roman" panose="02020603050405020304" pitchFamily="18" charset="0"/>
              </a:rPr>
              <a:t>       Beijing Subway Line 2</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144curves</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5.33mm/month(R=400m)</a:t>
            </a:r>
            <a:endParaRPr lang="zh-CN" altLang="en-US" sz="2400" dirty="0">
              <a:latin typeface="Times New Roman" panose="02020603050405020304" pitchFamily="18" charset="0"/>
              <a:cs typeface="Times New Roman" panose="02020603050405020304" pitchFamily="18" charset="0"/>
            </a:endParaRPr>
          </a:p>
          <a:p>
            <a:endParaRPr lang="zh-CN" altLang="en-US" sz="3200" dirty="0">
              <a:latin typeface="Times New Roman" panose="02020603050405020304" pitchFamily="18" charset="0"/>
              <a:cs typeface="Times New Roman" panose="02020603050405020304" pitchFamily="18" charset="0"/>
            </a:endParaRPr>
          </a:p>
        </p:txBody>
      </p:sp>
      <p:pic>
        <p:nvPicPr>
          <p:cNvPr id="1566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2939" y="2499206"/>
            <a:ext cx="6427303"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6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999" y="2049941"/>
            <a:ext cx="3008243"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33400" y="5964716"/>
            <a:ext cx="8160026" cy="461665"/>
          </a:xfrm>
          <a:prstGeom prst="rect">
            <a:avLst/>
          </a:prstGeom>
          <a:noFill/>
        </p:spPr>
        <p:txBody>
          <a:bodyPr wrap="square" rtlCol="0">
            <a:spAutoFit/>
          </a:bodyPr>
          <a:lstStyle/>
          <a:p>
            <a:r>
              <a:rPr lang="en-US" altLang="zh-CN" sz="2400" dirty="0" smtClean="0">
                <a:latin typeface="Times New Roman" panose="02020603050405020304" pitchFamily="18" charset="0"/>
                <a:cs typeface="Times New Roman" panose="02020603050405020304" pitchFamily="18" charset="0"/>
              </a:rPr>
              <a:t>Shanghai Subway Line 1</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6 month(R=300m)</a:t>
            </a:r>
            <a:endParaRPr lang="zh-CN" altLang="en-US" sz="24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194340722"/>
      </p:ext>
    </p:extLst>
  </p:cSld>
  <p:clrMapOvr>
    <a:masterClrMapping/>
  </p:clrMapOvr>
  <mc:AlternateContent xmlns:mc="http://schemas.openxmlformats.org/markup-compatibility/2006">
    <mc:Choice xmlns:p14="http://schemas.microsoft.com/office/powerpoint/2010/main" Requires="p14">
      <p:transition spd="slow" p14:dur="2000" advTm="73441"/>
    </mc:Choice>
    <mc:Fallback>
      <p:transition spd="slow" advTm="734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0" presetClass="exit" presetSubtype="0" fill="hold" grpId="2" nodeType="with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56674"/>
                                        </p:tgtEl>
                                        <p:attrNameLst>
                                          <p:attrName>style.visibility</p:attrName>
                                        </p:attrNameLst>
                                      </p:cBhvr>
                                      <p:to>
                                        <p:strVal val="visible"/>
                                      </p:to>
                                    </p:set>
                                    <p:animEffect transition="in" filter="fade">
                                      <p:cBhvr>
                                        <p:cTn id="26" dur="1000"/>
                                        <p:tgtEl>
                                          <p:spTgt spid="156674"/>
                                        </p:tgtEl>
                                      </p:cBhvr>
                                    </p:animEffect>
                                    <p:anim calcmode="lin" valueType="num">
                                      <p:cBhvr>
                                        <p:cTn id="27" dur="1000" fill="hold"/>
                                        <p:tgtEl>
                                          <p:spTgt spid="156674"/>
                                        </p:tgtEl>
                                        <p:attrNameLst>
                                          <p:attrName>ppt_x</p:attrName>
                                        </p:attrNameLst>
                                      </p:cBhvr>
                                      <p:tavLst>
                                        <p:tav tm="0">
                                          <p:val>
                                            <p:strVal val="#ppt_x"/>
                                          </p:val>
                                        </p:tav>
                                        <p:tav tm="100000">
                                          <p:val>
                                            <p:strVal val="#ppt_x"/>
                                          </p:val>
                                        </p:tav>
                                      </p:tavLst>
                                    </p:anim>
                                    <p:anim calcmode="lin" valueType="num">
                                      <p:cBhvr>
                                        <p:cTn id="28" dur="1000" fill="hold"/>
                                        <p:tgtEl>
                                          <p:spTgt spid="15667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56675"/>
                                        </p:tgtEl>
                                        <p:attrNameLst>
                                          <p:attrName>style.visibility</p:attrName>
                                        </p:attrNameLst>
                                      </p:cBhvr>
                                      <p:to>
                                        <p:strVal val="visible"/>
                                      </p:to>
                                    </p:set>
                                    <p:anim calcmode="lin" valueType="num">
                                      <p:cBhvr additive="base">
                                        <p:cTn id="38" dur="500" fill="hold"/>
                                        <p:tgtEl>
                                          <p:spTgt spid="156675"/>
                                        </p:tgtEl>
                                        <p:attrNameLst>
                                          <p:attrName>ppt_x</p:attrName>
                                        </p:attrNameLst>
                                      </p:cBhvr>
                                      <p:tavLst>
                                        <p:tav tm="0">
                                          <p:val>
                                            <p:strVal val="#ppt_x"/>
                                          </p:val>
                                        </p:tav>
                                        <p:tav tm="100000">
                                          <p:val>
                                            <p:strVal val="#ppt_x"/>
                                          </p:val>
                                        </p:tav>
                                      </p:tavLst>
                                    </p:anim>
                                    <p:anim calcmode="lin" valueType="num">
                                      <p:cBhvr additive="base">
                                        <p:cTn id="39" dur="500" fill="hold"/>
                                        <p:tgtEl>
                                          <p:spTgt spid="156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2"/>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648" y="281622"/>
            <a:ext cx="8836152" cy="990600"/>
          </a:xfrm>
        </p:spPr>
        <p:txBody>
          <a:bodyPr>
            <a:normAutofit fontScale="90000"/>
          </a:bodyPr>
          <a:lstStyle/>
          <a:p>
            <a:pPr lvl="1" algn="l" rtl="0">
              <a:spcBef>
                <a:spcPct val="0"/>
              </a:spcBef>
            </a:pPr>
            <a:r>
              <a:rPr lang="en-US" altLang="ja-JP" sz="3600" dirty="0" smtClean="0"/>
              <a:t/>
            </a:r>
            <a:br>
              <a:rPr lang="en-US" altLang="ja-JP" sz="3600" dirty="0" smtClean="0"/>
            </a:br>
            <a:r>
              <a:rPr lang="en-US" altLang="ja-JP" sz="3600" dirty="0" smtClean="0"/>
              <a:t/>
            </a:r>
            <a:br>
              <a:rPr lang="en-US" altLang="ja-JP" sz="3600" dirty="0" smtClean="0"/>
            </a:br>
            <a:r>
              <a:rPr lang="en-US" altLang="ja-JP" sz="3100" dirty="0" smtClean="0">
                <a:latin typeface="Times New Roman" panose="02020603050405020304" pitchFamily="18" charset="0"/>
                <a:cs typeface="Times New Roman" panose="02020603050405020304" pitchFamily="18" charset="0"/>
              </a:rPr>
              <a:t>Review </a:t>
            </a:r>
            <a:r>
              <a:rPr lang="en-US" altLang="ja-JP" sz="3100" dirty="0">
                <a:latin typeface="Times New Roman" panose="02020603050405020304" pitchFamily="18" charset="0"/>
                <a:cs typeface="Times New Roman" panose="02020603050405020304" pitchFamily="18" charset="0"/>
              </a:rPr>
              <a:t>of </a:t>
            </a:r>
            <a:r>
              <a:rPr lang="en-US" altLang="zh-CN" sz="3100" dirty="0">
                <a:latin typeface="Times New Roman" panose="02020603050405020304" pitchFamily="18" charset="0"/>
                <a:cs typeface="Times New Roman" panose="02020603050405020304" pitchFamily="18" charset="0"/>
              </a:rPr>
              <a:t>side abrasion solutions</a:t>
            </a:r>
            <a:r>
              <a:rPr lang="en-US" altLang="ja-JP" sz="3100" dirty="0" smtClean="0">
                <a:latin typeface="Times New Roman" panose="02020603050405020304" pitchFamily="18" charset="0"/>
                <a:cs typeface="Times New Roman" panose="02020603050405020304" pitchFamily="18" charset="0"/>
              </a:rPr>
              <a:t/>
            </a:r>
            <a:br>
              <a:rPr lang="en-US" altLang="ja-JP" sz="3100" dirty="0" smtClean="0">
                <a:latin typeface="Times New Roman" panose="02020603050405020304" pitchFamily="18" charset="0"/>
                <a:cs typeface="Times New Roman" panose="02020603050405020304" pitchFamily="18" charset="0"/>
              </a:rPr>
            </a:br>
            <a:endParaRPr lang="zh-CN" altLang="en-US" sz="3100" spc="-15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5</a:t>
            </a:fld>
            <a:endParaRPr lang="ja-JP" altLang="en-US"/>
          </a:p>
        </p:txBody>
      </p:sp>
      <p:graphicFrame>
        <p:nvGraphicFramePr>
          <p:cNvPr id="7" name="Content Placeholder 4"/>
          <p:cNvGraphicFramePr>
            <a:graphicFrameLocks noGrp="1"/>
          </p:cNvGraphicFramePr>
          <p:nvPr>
            <p:ph sz="quarter" idx="1"/>
            <p:extLst>
              <p:ext uri="{D42A27DB-BD31-4B8C-83A1-F6EECF244321}">
                <p14:modId xmlns:p14="http://schemas.microsoft.com/office/powerpoint/2010/main" val="197346667"/>
              </p:ext>
            </p:extLst>
          </p:nvPr>
        </p:nvGraphicFramePr>
        <p:xfrm>
          <a:off x="1" y="1607895"/>
          <a:ext cx="9051235" cy="5176636"/>
        </p:xfrm>
        <a:graphic>
          <a:graphicData uri="http://schemas.openxmlformats.org/drawingml/2006/table">
            <a:tbl>
              <a:tblPr/>
              <a:tblGrid>
                <a:gridCol w="1444486"/>
                <a:gridCol w="1802296"/>
                <a:gridCol w="1073426"/>
                <a:gridCol w="1524000"/>
                <a:gridCol w="1192695"/>
                <a:gridCol w="954157"/>
                <a:gridCol w="1060175"/>
              </a:tblGrid>
              <a:tr h="787516">
                <a:tc>
                  <a:txBody>
                    <a:bodyPr/>
                    <a:lstStyle/>
                    <a:p>
                      <a:pPr marL="0" marR="0">
                        <a:spcBef>
                          <a:spcPts val="0"/>
                        </a:spcBef>
                        <a:spcAft>
                          <a:spcPts val="0"/>
                        </a:spcAft>
                      </a:pPr>
                      <a:r>
                        <a:rPr lang="en-US" altLang="zh-CN" sz="1800" kern="100" dirty="0" smtClean="0">
                          <a:latin typeface="Times New Roman" panose="02020603050405020304" pitchFamily="18" charset="0"/>
                          <a:ea typeface="Times New Roman"/>
                          <a:cs typeface="Times New Roman" panose="02020603050405020304" pitchFamily="18" charset="0"/>
                        </a:rPr>
                        <a:t>Scholars</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altLang="zh-CN" sz="1800" kern="100" dirty="0" smtClean="0">
                          <a:latin typeface="Times New Roman" panose="02020603050405020304" pitchFamily="18" charset="0"/>
                          <a:ea typeface="Times New Roman"/>
                          <a:cs typeface="Times New Roman" panose="02020603050405020304" pitchFamily="18" charset="0"/>
                        </a:rPr>
                        <a:t>Friction coefficient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CN" sz="1800" kern="100" dirty="0" smtClean="0">
                          <a:solidFill>
                            <a:schemeClr val="tx1"/>
                          </a:solidFill>
                          <a:latin typeface="Times New Roman" panose="02020603050405020304" pitchFamily="18" charset="0"/>
                          <a:ea typeface="Times New Roman"/>
                          <a:cs typeface="Times New Roman" panose="02020603050405020304" pitchFamily="18" charset="0"/>
                        </a:rPr>
                        <a:t>Axle weight</a:t>
                      </a:r>
                    </a:p>
                    <a:p>
                      <a:pPr marL="0" marR="0">
                        <a:spcBef>
                          <a:spcPts val="0"/>
                        </a:spcBef>
                        <a:spcAft>
                          <a:spcPts val="0"/>
                        </a:spcAft>
                      </a:pP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altLang="zh-CN" sz="1800" kern="100" dirty="0" err="1" smtClean="0">
                          <a:latin typeface="Times New Roman" panose="02020603050405020304" pitchFamily="18" charset="0"/>
                          <a:ea typeface="ＭＳ 明朝"/>
                          <a:cs typeface="Times New Roman" panose="02020603050405020304" pitchFamily="18" charset="0"/>
                        </a:rPr>
                        <a:t>S</a:t>
                      </a:r>
                      <a:r>
                        <a:rPr lang="en-US" sz="1800" kern="100" dirty="0" err="1" smtClean="0">
                          <a:latin typeface="Times New Roman" panose="02020603050405020304" pitchFamily="18" charset="0"/>
                          <a:ea typeface="ＭＳ 明朝"/>
                          <a:cs typeface="Times New Roman" panose="02020603050405020304" pitchFamily="18" charset="0"/>
                        </a:rPr>
                        <a:t>uperevelation</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Rail inclination</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Rail grinding</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kern="100" dirty="0" smtClean="0">
                          <a:latin typeface="Times New Roman" panose="02020603050405020304" pitchFamily="18" charset="0"/>
                          <a:ea typeface="Times New Roman"/>
                          <a:cs typeface="Times New Roman" panose="02020603050405020304" pitchFamily="18" charset="0"/>
                        </a:rPr>
                        <a:t>Increase damping</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505">
                <a:tc rowSpan="2">
                  <a:txBody>
                    <a:bodyPr/>
                    <a:lstStyle/>
                    <a:p>
                      <a:pPr marL="0" marR="0">
                        <a:spcBef>
                          <a:spcPts val="0"/>
                        </a:spcBef>
                        <a:spcAft>
                          <a:spcPts val="0"/>
                        </a:spcAft>
                      </a:pPr>
                      <a:r>
                        <a:rPr lang="en-US" altLang="zh-CN" sz="1800" kern="100" dirty="0" smtClean="0">
                          <a:latin typeface="Times New Roman" panose="02020603050405020304" pitchFamily="18" charset="0"/>
                          <a:ea typeface="ＭＳ 明朝"/>
                          <a:cs typeface="Times New Roman" panose="02020603050405020304" pitchFamily="18" charset="0"/>
                        </a:rPr>
                        <a:t>Yu </a:t>
                      </a:r>
                      <a:r>
                        <a:rPr lang="en-US" altLang="zh-CN" sz="1800" kern="100" dirty="0" err="1" smtClean="0">
                          <a:latin typeface="Times New Roman" panose="02020603050405020304" pitchFamily="18" charset="0"/>
                          <a:ea typeface="ＭＳ 明朝"/>
                          <a:cs typeface="Times New Roman" panose="02020603050405020304" pitchFamily="18" charset="0"/>
                        </a:rPr>
                        <a:t>chunguang</a:t>
                      </a:r>
                      <a:r>
                        <a:rPr lang="en-US" sz="1800" kern="100" dirty="0" smtClean="0">
                          <a:latin typeface="Times New Roman" panose="02020603050405020304" pitchFamily="18" charset="0"/>
                          <a:ea typeface="ＭＳ 明朝"/>
                          <a:cs typeface="Times New Roman" panose="02020603050405020304" pitchFamily="18" charset="0"/>
                        </a:rPr>
                        <a:t> </a:t>
                      </a:r>
                      <a:r>
                        <a:rPr lang="en-US" sz="1800" kern="100" dirty="0">
                          <a:latin typeface="Times New Roman" panose="02020603050405020304" pitchFamily="18" charset="0"/>
                          <a:ea typeface="ＭＳ 明朝"/>
                          <a:cs typeface="Times New Roman" panose="02020603050405020304" pitchFamily="18" charset="0"/>
                        </a:rPr>
                        <a:t>et al. </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dirty="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dirty="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dirty="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endParaRPr lang="en-US" sz="1800" kern="100">
                        <a:latin typeface="Times New Roman" panose="02020603050405020304" pitchFamily="18" charset="0"/>
                        <a:ea typeface="ＭＳ 明朝"/>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787516">
                <a:tc vMerge="1">
                  <a:txBody>
                    <a:bodyPr/>
                    <a:lstStyle/>
                    <a:p>
                      <a:pPr marL="0" marR="0">
                        <a:spcBef>
                          <a:spcPts val="0"/>
                        </a:spcBef>
                        <a:spcAft>
                          <a:spcPts val="0"/>
                        </a:spcAft>
                      </a:pPr>
                      <a:endParaRPr lang="en-US" sz="1400" kern="100" dirty="0">
                        <a:latin typeface="+mj-lt"/>
                        <a:ea typeface="Times New Roman"/>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0.05↓16.1</a:t>
                      </a:r>
                      <a:r>
                        <a:rPr lang="en-US" altLang="zh-CN" sz="1800" kern="100" dirty="0" smtClean="0">
                          <a:latin typeface="Times New Roman" panose="02020603050405020304" pitchFamily="18" charset="0"/>
                          <a:ea typeface="ＭＳ 明朝"/>
                          <a:cs typeface="Times New Roman" panose="02020603050405020304" pitchFamily="18" charset="0"/>
                        </a:rPr>
                        <a:t>%</a:t>
                      </a:r>
                      <a:r>
                        <a:rPr kumimoji="1" lang="en-US" altLang="zh-CN" sz="1800" kern="100" dirty="0" smtClean="0">
                          <a:solidFill>
                            <a:schemeClr val="tx1"/>
                          </a:solidFill>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smtClean="0">
                          <a:latin typeface="Times New Roman" panose="02020603050405020304" pitchFamily="18" charset="0"/>
                          <a:ea typeface="楷体" panose="02010609060101010101" pitchFamily="49" charset="-122"/>
                          <a:cs typeface="Times New Roman" panose="02020603050405020304" pitchFamily="18" charset="0"/>
                        </a:rPr>
                        <a:t>1t</a:t>
                      </a:r>
                      <a:r>
                        <a:rPr kumimoji="1" lang="en-US" altLang="zh-CN" sz="1800" kern="100" dirty="0" smtClean="0">
                          <a:solidFill>
                            <a:schemeClr val="tx1"/>
                          </a:solidFill>
                          <a:latin typeface="Times New Roman" panose="02020603050405020304" pitchFamily="18" charset="0"/>
                          <a:ea typeface="ＭＳ 明朝"/>
                          <a:cs typeface="Times New Roman" panose="02020603050405020304" pitchFamily="18" charset="0"/>
                        </a:rPr>
                        <a:t>↑4.8%↑</a:t>
                      </a:r>
                    </a:p>
                    <a:p>
                      <a:pPr marL="0" marR="0">
                        <a:spcBef>
                          <a:spcPts val="0"/>
                        </a:spcBef>
                        <a:spcAft>
                          <a:spcPts val="0"/>
                        </a:spcAft>
                      </a:pP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altLang="zh-CN" sz="1800" kern="100" dirty="0" smtClean="0">
                          <a:latin typeface="Times New Roman" panose="02020603050405020304" pitchFamily="18" charset="0"/>
                          <a:ea typeface="楷体" panose="02010609060101010101" pitchFamily="49" charset="-122"/>
                          <a:cs typeface="Times New Roman" panose="02020603050405020304" pitchFamily="18" charset="0"/>
                        </a:rPr>
                        <a:t>/</a:t>
                      </a:r>
                      <a:endParaRPr kumimoji="1" lang="en-US" altLang="zh-CN" sz="1800" kern="100" dirty="0">
                        <a:solidFill>
                          <a:schemeClr val="tx1"/>
                        </a:solidFill>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r>
              <a:tr h="1050021">
                <a:tc>
                  <a:txBody>
                    <a:bodyPr/>
                    <a:lstStyle/>
                    <a:p>
                      <a:pPr marL="0" marR="0">
                        <a:spcBef>
                          <a:spcPts val="0"/>
                        </a:spcBef>
                        <a:spcAft>
                          <a:spcPts val="0"/>
                        </a:spcAft>
                      </a:pPr>
                      <a:r>
                        <a:rPr lang="en-US" altLang="zh-CN" sz="1800" kern="100" dirty="0" smtClean="0">
                          <a:latin typeface="Times New Roman" panose="02020603050405020304" pitchFamily="18" charset="0"/>
                          <a:ea typeface="Times New Roman"/>
                          <a:cs typeface="Times New Roman" panose="02020603050405020304" pitchFamily="18" charset="0"/>
                        </a:rPr>
                        <a:t>Lu Yun</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5.33</a:t>
                      </a:r>
                      <a:r>
                        <a:rPr lang="en-US" altLang="zh-CN" sz="1800" kern="100" dirty="0" smtClean="0">
                          <a:latin typeface="Times New Roman" panose="02020603050405020304" pitchFamily="18" charset="0"/>
                          <a:ea typeface="ＭＳ 明朝"/>
                          <a:cs typeface="Times New Roman" panose="02020603050405020304" pitchFamily="18" charset="0"/>
                        </a:rPr>
                        <a:t>mm/month-1.3mm/quarter</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smtClean="0">
                          <a:latin typeface="Times New Roman" panose="02020603050405020304" pitchFamily="18" charset="0"/>
                          <a:ea typeface="楷体" panose="02010609060101010101" pitchFamily="49" charset="-122"/>
                          <a:cs typeface="Times New Roman" panose="02020603050405020304" pitchFamily="18" charset="0"/>
                        </a:rPr>
                        <a:t>/</a:t>
                      </a:r>
                      <a:endParaRPr kumimoji="1" lang="en-US" altLang="zh-CN" sz="1800" kern="100" dirty="0" smtClean="0">
                        <a:solidFill>
                          <a:schemeClr val="tx1"/>
                        </a:solidFill>
                        <a:latin typeface="Times New Roman" panose="02020603050405020304" pitchFamily="18" charset="0"/>
                        <a:ea typeface="Times New Roman"/>
                        <a:cs typeface="Times New Roman" panose="02020603050405020304" pitchFamily="18" charset="0"/>
                      </a:endParaRPr>
                    </a:p>
                    <a:p>
                      <a:pPr marL="0" marR="0">
                        <a:spcBef>
                          <a:spcPts val="0"/>
                        </a:spcBef>
                        <a:spcAft>
                          <a:spcPts val="0"/>
                        </a:spcAft>
                      </a:pP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l">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More surplus </a:t>
                      </a:r>
                      <a:r>
                        <a:rPr lang="en-US" sz="1800" kern="100" dirty="0" err="1" smtClean="0">
                          <a:latin typeface="Times New Roman" panose="02020603050405020304" pitchFamily="18" charset="0"/>
                          <a:ea typeface="ＭＳ 明朝"/>
                          <a:cs typeface="Times New Roman" panose="02020603050405020304" pitchFamily="18" charset="0"/>
                        </a:rPr>
                        <a:t>superevelation</a:t>
                      </a:r>
                      <a:r>
                        <a:rPr lang="en-US" sz="1800" kern="100" dirty="0" smtClean="0">
                          <a:latin typeface="Times New Roman" panose="02020603050405020304" pitchFamily="18" charset="0"/>
                          <a:ea typeface="ＭＳ 明朝"/>
                          <a:cs typeface="Times New Roman" panose="02020603050405020304" pitchFamily="18" charset="0"/>
                        </a:rPr>
                        <a:t>  well(Guangzhou</a:t>
                      </a:r>
                      <a:r>
                        <a:rPr lang="en-US" sz="1800" kern="100" baseline="0" dirty="0" smtClean="0">
                          <a:latin typeface="Times New Roman" panose="02020603050405020304" pitchFamily="18" charset="0"/>
                          <a:ea typeface="ＭＳ 明朝"/>
                          <a:cs typeface="Times New Roman" panose="02020603050405020304" pitchFamily="18" charset="0"/>
                        </a:rPr>
                        <a:t> Line5)</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Extend life</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r>
              <a:tr h="1312526">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Lu </a:t>
                      </a:r>
                      <a:r>
                        <a:rPr lang="en-US" sz="1800" kern="100" dirty="0" err="1" smtClean="0">
                          <a:latin typeface="Times New Roman" panose="02020603050405020304" pitchFamily="18" charset="0"/>
                          <a:ea typeface="ＭＳ 明朝"/>
                          <a:cs typeface="Times New Roman" panose="02020603050405020304" pitchFamily="18" charset="0"/>
                        </a:rPr>
                        <a:t>Wenjiao</a:t>
                      </a:r>
                      <a:r>
                        <a:rPr lang="en-US" sz="1800" kern="100" dirty="0" smtClean="0">
                          <a:latin typeface="Times New Roman" panose="02020603050405020304" pitchFamily="18" charset="0"/>
                          <a:ea typeface="ＭＳ 明朝"/>
                          <a:cs typeface="Times New Roman" panose="02020603050405020304" pitchFamily="18" charset="0"/>
                        </a:rPr>
                        <a:t> </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0.15-0.2(R&lt;600m)</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CN" sz="1800" kern="100" dirty="0" smtClean="0">
                          <a:solidFill>
                            <a:schemeClr val="tx1"/>
                          </a:solidFill>
                          <a:latin typeface="Times New Roman" panose="02020603050405020304" pitchFamily="18" charset="0"/>
                          <a:ea typeface="ＭＳ 明朝"/>
                          <a:cs typeface="Times New Roman" panose="02020603050405020304" pitchFamily="18" charset="0"/>
                        </a:rPr>
                        <a:t>/</a:t>
                      </a:r>
                      <a:endParaRPr kumimoji="1" lang="en-US" altLang="zh-CN" sz="1800" kern="100" dirty="0" smtClean="0">
                        <a:solidFill>
                          <a:schemeClr val="tx1"/>
                        </a:solidFill>
                        <a:latin typeface="Times New Roman" panose="02020603050405020304" pitchFamily="18" charset="0"/>
                        <a:ea typeface="Times New Roman"/>
                        <a:cs typeface="Times New Roman" panose="02020603050405020304" pitchFamily="18" charset="0"/>
                      </a:endParaRPr>
                    </a:p>
                    <a:p>
                      <a:pPr marL="0" marR="0">
                        <a:spcBef>
                          <a:spcPts val="0"/>
                        </a:spcBef>
                        <a:spcAft>
                          <a:spcPts val="0"/>
                        </a:spcAft>
                      </a:pP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Deficient</a:t>
                      </a:r>
                      <a:r>
                        <a:rPr lang="en-US" sz="1800" kern="100" baseline="0" dirty="0" smtClean="0">
                          <a:latin typeface="Times New Roman" panose="02020603050405020304" pitchFamily="18" charset="0"/>
                          <a:ea typeface="ＭＳ 明朝"/>
                          <a:cs typeface="Times New Roman" panose="02020603050405020304" pitchFamily="18" charset="0"/>
                        </a:rPr>
                        <a:t> </a:t>
                      </a:r>
                      <a:r>
                        <a:rPr kumimoji="1" lang="en-US" altLang="zh-CN" sz="1800" kern="100" dirty="0" err="1" smtClean="0">
                          <a:solidFill>
                            <a:schemeClr val="tx1"/>
                          </a:solidFill>
                          <a:latin typeface="Times New Roman" panose="02020603050405020304" pitchFamily="18" charset="0"/>
                          <a:ea typeface="ＭＳ 明朝"/>
                          <a:cs typeface="Times New Roman" panose="02020603050405020304" pitchFamily="18" charset="0"/>
                        </a:rPr>
                        <a:t>superevelation</a:t>
                      </a:r>
                      <a:r>
                        <a:rPr kumimoji="1" lang="en-US" altLang="zh-CN" sz="1800" kern="100" dirty="0" smtClean="0">
                          <a:solidFill>
                            <a:schemeClr val="tx1"/>
                          </a:solidFill>
                          <a:latin typeface="Times New Roman" panose="02020603050405020304" pitchFamily="18" charset="0"/>
                          <a:ea typeface="ＭＳ 明朝"/>
                          <a:cs typeface="Times New Roman" panose="02020603050405020304" pitchFamily="18" charset="0"/>
                        </a:rPr>
                        <a:t>  well</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1:40 on curves</a:t>
                      </a:r>
                    </a:p>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1:20 on straight line</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r>
              <a:tr h="787516">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Zhang </a:t>
                      </a:r>
                      <a:r>
                        <a:rPr lang="en-US" sz="1800" kern="100" dirty="0" err="1" smtClean="0">
                          <a:latin typeface="Times New Roman" panose="02020603050405020304" pitchFamily="18" charset="0"/>
                          <a:ea typeface="ＭＳ 明朝"/>
                          <a:cs typeface="Times New Roman" panose="02020603050405020304" pitchFamily="18" charset="0"/>
                        </a:rPr>
                        <a:t>Hougui</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CN" sz="1800" kern="100" dirty="0" smtClean="0">
                          <a:solidFill>
                            <a:schemeClr val="tx1"/>
                          </a:solidFill>
                          <a:latin typeface="Times New Roman" panose="02020603050405020304" pitchFamily="18" charset="0"/>
                          <a:ea typeface="ＭＳ 明朝"/>
                          <a:cs typeface="Times New Roman" panose="02020603050405020304" pitchFamily="18" charset="0"/>
                        </a:rPr>
                        <a:t>/</a:t>
                      </a:r>
                      <a:endParaRPr kumimoji="1" lang="en-US" altLang="zh-CN" sz="1800" kern="100" dirty="0" smtClean="0">
                        <a:solidFill>
                          <a:schemeClr val="tx1"/>
                        </a:solidFill>
                        <a:latin typeface="Times New Roman" panose="02020603050405020304" pitchFamily="18" charset="0"/>
                        <a:ea typeface="Times New Roman"/>
                        <a:cs typeface="Times New Roman" panose="02020603050405020304" pitchFamily="18" charset="0"/>
                      </a:endParaRPr>
                    </a:p>
                    <a:p>
                      <a:pPr marL="0" marR="0">
                        <a:spcBef>
                          <a:spcPts val="0"/>
                        </a:spcBef>
                        <a:spcAft>
                          <a:spcPts val="0"/>
                        </a:spcAft>
                      </a:pP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800" kern="100" dirty="0" smtClean="0">
                          <a:latin typeface="Times New Roman" panose="02020603050405020304" pitchFamily="18" charset="0"/>
                          <a:ea typeface="ＭＳ 明朝"/>
                          <a:cs typeface="Times New Roman" panose="02020603050405020304" pitchFamily="18" charset="0"/>
                        </a:rPr>
                        <a:t>Delay development</a:t>
                      </a:r>
                      <a:endParaRPr lang="en-US" sz="1800" kern="100" dirty="0">
                        <a:latin typeface="Times New Roman" panose="02020603050405020304" pitchFamily="18" charset="0"/>
                        <a:ea typeface="Times New Roman"/>
                        <a:cs typeface="Times New Roman" panose="02020603050405020304" pitchFamily="18" charset="0"/>
                      </a:endParaRPr>
                    </a:p>
                  </a:txBody>
                  <a:tcPr marL="68580" marR="68580" marT="0" marB="0" anchor="ctr">
                    <a:lnL>
                      <a:noFill/>
                    </a:lnL>
                    <a:lnR>
                      <a:noFill/>
                    </a:lnR>
                    <a:lnT>
                      <a:noFill/>
                    </a:lnT>
                    <a:lnB>
                      <a:noFill/>
                    </a:lnB>
                  </a:tcPr>
                </a:tc>
              </a:tr>
            </a:tbl>
          </a:graphicData>
        </a:graphic>
      </p:graphicFrame>
    </p:spTree>
    <p:extLst>
      <p:ext uri="{BB962C8B-B14F-4D97-AF65-F5344CB8AC3E}">
        <p14:creationId xmlns:p14="http://schemas.microsoft.com/office/powerpoint/2010/main" val="4264375909"/>
      </p:ext>
    </p:extLst>
  </p:cSld>
  <p:clrMapOvr>
    <a:masterClrMapping/>
  </p:clrMapOvr>
  <mc:AlternateContent xmlns:mc="http://schemas.openxmlformats.org/markup-compatibility/2006">
    <mc:Choice xmlns:p14="http://schemas.microsoft.com/office/powerpoint/2010/main" Requires="p14">
      <p:transition spd="slow" p14:dur="2000" advTm="96338"/>
    </mc:Choice>
    <mc:Fallback>
      <p:transition spd="slow" advTm="96338"/>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1"/>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Motivation </a:t>
            </a:r>
            <a:r>
              <a:rPr lang="en-US" altLang="zh-CN" sz="2800" dirty="0">
                <a:latin typeface="Times New Roman" panose="02020603050405020304" pitchFamily="18" charset="0"/>
                <a:cs typeface="Times New Roman" panose="02020603050405020304" pitchFamily="18" charset="0"/>
              </a:rPr>
              <a:t>of our research</a:t>
            </a: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latin typeface="Times New Roman" panose="02020603050405020304" pitchFamily="18" charset="0"/>
                <a:cs typeface="Times New Roman" panose="02020603050405020304" pitchFamily="18" charset="0"/>
              </a:rPr>
              <a:pPr/>
              <a:t>6</a:t>
            </a:fld>
            <a:endParaRPr lang="ja-JP" altLang="en-US">
              <a:latin typeface="Times New Roman" panose="02020603050405020304" pitchFamily="18" charset="0"/>
              <a:cs typeface="Times New Roman" panose="02020603050405020304" pitchFamily="18" charset="0"/>
            </a:endParaRPr>
          </a:p>
        </p:txBody>
      </p:sp>
      <p:sp>
        <p:nvSpPr>
          <p:cNvPr id="6" name="矩形 5"/>
          <p:cNvSpPr/>
          <p:nvPr/>
        </p:nvSpPr>
        <p:spPr>
          <a:xfrm>
            <a:off x="371475" y="1686996"/>
            <a:ext cx="8772525" cy="1261884"/>
          </a:xfrm>
          <a:prstGeom prst="rect">
            <a:avLst/>
          </a:prstGeom>
        </p:spPr>
        <p:txBody>
          <a:bodyPr wrap="square">
            <a:spAutoFit/>
          </a:bodyPr>
          <a:lstStyle/>
          <a:p>
            <a:r>
              <a:rPr lang="en-US" altLang="zh-CN" sz="2600" dirty="0" smtClean="0">
                <a:solidFill>
                  <a:srgbClr val="FF0000"/>
                </a:solidFill>
                <a:latin typeface="Times New Roman" panose="02020603050405020304" pitchFamily="18" charset="0"/>
                <a:cs typeface="Times New Roman" panose="02020603050405020304" pitchFamily="18" charset="0"/>
              </a:rPr>
              <a:t>Try to find the best </a:t>
            </a:r>
            <a:r>
              <a:rPr lang="en-US" altLang="ja-JP" sz="2400" dirty="0" smtClean="0">
                <a:solidFill>
                  <a:srgbClr val="FF0000"/>
                </a:solidFill>
                <a:latin typeface="Times New Roman" panose="02020603050405020304" pitchFamily="18" charset="0"/>
                <a:cs typeface="Times New Roman" panose="02020603050405020304" pitchFamily="18" charset="0"/>
              </a:rPr>
              <a:t>metro wheel tread for delaying the development of rail side abrasion</a:t>
            </a:r>
            <a:endParaRPr lang="ja-JP" altLang="en-US" sz="2000" dirty="0">
              <a:solidFill>
                <a:srgbClr val="FF0000"/>
              </a:solidFill>
              <a:latin typeface="Times New Roman" panose="02020603050405020304" pitchFamily="18" charset="0"/>
              <a:cs typeface="Times New Roman" panose="02020603050405020304" pitchFamily="18" charset="0"/>
            </a:endParaRPr>
          </a:p>
          <a:p>
            <a:endParaRPr lang="zh-CN" altLang="en-US" sz="2600" dirty="0">
              <a:latin typeface="Times New Roman" panose="02020603050405020304" pitchFamily="18" charset="0"/>
              <a:cs typeface="Times New Roman" panose="02020603050405020304" pitchFamily="18" charset="0"/>
            </a:endParaRPr>
          </a:p>
        </p:txBody>
      </p:sp>
      <p:sp>
        <p:nvSpPr>
          <p:cNvPr id="8" name="矩形 7"/>
          <p:cNvSpPr/>
          <p:nvPr/>
        </p:nvSpPr>
        <p:spPr>
          <a:xfrm>
            <a:off x="474063" y="2948879"/>
            <a:ext cx="8408206" cy="1354217"/>
          </a:xfrm>
          <a:prstGeom prst="rect">
            <a:avLst/>
          </a:prstGeom>
        </p:spPr>
        <p:txBody>
          <a:bodyPr wrap="square">
            <a:spAutoFit/>
          </a:bodyPr>
          <a:lstStyle/>
          <a:p>
            <a:pPr marL="365760" indent="-457200" defTabSz="914400">
              <a:spcBef>
                <a:spcPts val="550"/>
              </a:spcBef>
              <a:buClr>
                <a:srgbClr val="94B6D2"/>
              </a:buClr>
              <a:buSzPct val="70000"/>
              <a:buFont typeface="Wingdings" panose="05000000000000000000" pitchFamily="2" charset="2"/>
              <a:buChar char="p"/>
            </a:pPr>
            <a:r>
              <a:rPr lang="en-US" altLang="ja-JP" sz="2400" dirty="0">
                <a:latin typeface="Times New Roman" panose="02020603050405020304" pitchFamily="18" charset="0"/>
                <a:cs typeface="Times New Roman" panose="02020603050405020304" pitchFamily="18" charset="0"/>
              </a:rPr>
              <a:t>For the safety of the </a:t>
            </a:r>
            <a:r>
              <a:rPr lang="en-US" altLang="ja-JP" sz="2400" dirty="0" smtClean="0">
                <a:latin typeface="Times New Roman" panose="02020603050405020304" pitchFamily="18" charset="0"/>
                <a:cs typeface="Times New Roman" panose="02020603050405020304" pitchFamily="18" charset="0"/>
              </a:rPr>
              <a:t>train</a:t>
            </a:r>
            <a:endParaRPr lang="en-US" altLang="zh-CN" sz="2400" dirty="0" smtClean="0">
              <a:latin typeface="Times New Roman" panose="02020603050405020304" pitchFamily="18" charset="0"/>
              <a:cs typeface="Times New Roman" panose="02020603050405020304" pitchFamily="18" charset="0"/>
            </a:endParaRPr>
          </a:p>
          <a:p>
            <a:pPr marL="365760" indent="-457200" defTabSz="914400">
              <a:spcBef>
                <a:spcPts val="550"/>
              </a:spcBef>
              <a:buClr>
                <a:srgbClr val="94B6D2"/>
              </a:buClr>
              <a:buSzPct val="70000"/>
              <a:buFont typeface="Wingdings" panose="05000000000000000000" pitchFamily="2" charset="2"/>
              <a:buChar char="p"/>
            </a:pPr>
            <a:r>
              <a:rPr lang="en-US" altLang="ja-JP" sz="2400" dirty="0" smtClean="0">
                <a:latin typeface="Times New Roman" panose="02020603050405020304" pitchFamily="18" charset="0"/>
                <a:cs typeface="Times New Roman" panose="02020603050405020304" pitchFamily="18" charset="0"/>
              </a:rPr>
              <a:t>One </a:t>
            </a:r>
            <a:r>
              <a:rPr lang="en-US" altLang="ja-JP" sz="2400" dirty="0">
                <a:latin typeface="Times New Roman" panose="02020603050405020304" pitchFamily="18" charset="0"/>
                <a:cs typeface="Times New Roman" panose="02020603050405020304" pitchFamily="18" charset="0"/>
              </a:rPr>
              <a:t>of the main reasons for the scrapping of the rail</a:t>
            </a:r>
          </a:p>
          <a:p>
            <a:pPr marL="365760" indent="-457200" defTabSz="914400">
              <a:spcBef>
                <a:spcPts val="550"/>
              </a:spcBef>
              <a:buClr>
                <a:srgbClr val="94B6D2"/>
              </a:buClr>
              <a:buSzPct val="70000"/>
              <a:buFont typeface="Wingdings" panose="05000000000000000000" pitchFamily="2" charset="2"/>
              <a:buChar char="p"/>
            </a:pPr>
            <a:r>
              <a:rPr lang="en-US" altLang="zh-CN" sz="2400" dirty="0" smtClean="0">
                <a:latin typeface="Times New Roman" panose="02020603050405020304" pitchFamily="18" charset="0"/>
                <a:cs typeface="Times New Roman" panose="02020603050405020304" pitchFamily="18" charset="0"/>
              </a:rPr>
              <a:t>Affect the service life of </a:t>
            </a:r>
            <a:r>
              <a:rPr lang="en-US" altLang="zh-CN" sz="2400" dirty="0">
                <a:latin typeface="Times New Roman" panose="02020603050405020304" pitchFamily="18" charset="0"/>
                <a:cs typeface="Times New Roman" panose="02020603050405020304" pitchFamily="18" charset="0"/>
              </a:rPr>
              <a:t>the rail </a:t>
            </a:r>
            <a:r>
              <a:rPr lang="en-US" altLang="zh-CN" sz="2400" dirty="0" smtClean="0">
                <a:latin typeface="Times New Roman" panose="02020603050405020304" pitchFamily="18" charset="0"/>
                <a:cs typeface="Times New Roman" panose="02020603050405020304" pitchFamily="18" charset="0"/>
              </a:rPr>
              <a:t>directly</a:t>
            </a:r>
          </a:p>
        </p:txBody>
      </p:sp>
      <p:pic>
        <p:nvPicPr>
          <p:cNvPr id="157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4303642"/>
            <a:ext cx="8478078"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07860"/>
      </p:ext>
    </p:extLst>
  </p:cSld>
  <p:clrMapOvr>
    <a:masterClrMapping/>
  </p:clrMapOvr>
  <mc:AlternateContent xmlns:mc="http://schemas.openxmlformats.org/markup-compatibility/2006">
    <mc:Choice xmlns:p14="http://schemas.microsoft.com/office/powerpoint/2010/main" Requires="p14">
      <p:transition spd="slow" p14:dur="2000" advTm="25627"/>
    </mc:Choice>
    <mc:Fallback>
      <p:transition spd="slow" advTm="25627"/>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1"/>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Overall </a:t>
            </a:r>
            <a:r>
              <a:rPr lang="en-US" altLang="zh-CN" sz="2800" dirty="0">
                <a:latin typeface="Times New Roman" panose="02020603050405020304" pitchFamily="18" charset="0"/>
                <a:cs typeface="Times New Roman" panose="02020603050405020304" pitchFamily="18" charset="0"/>
              </a:rPr>
              <a:t>research plan</a:t>
            </a:r>
            <a:endParaRPr lang="zh-CN" altLang="en-US"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normAutofit fontScale="85000" lnSpcReduction="20000"/>
          </a:bodyPr>
          <a:lstStyle/>
          <a:p>
            <a:fld id="{00C003CB-6DED-DC41-90D5-F5E290659606}" type="slidenum">
              <a:rPr lang="ja-JP" altLang="en-US" smtClean="0"/>
              <a:pPr/>
              <a:t>7</a:t>
            </a:fld>
            <a:endParaRPr lang="ja-JP" altLang="en-US"/>
          </a:p>
        </p:txBody>
      </p:sp>
      <p:pic>
        <p:nvPicPr>
          <p:cNvPr id="158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411" y="1516698"/>
            <a:ext cx="8275637" cy="506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1428401"/>
      </p:ext>
    </p:extLst>
  </p:cSld>
  <p:clrMapOvr>
    <a:masterClrMapping/>
  </p:clrMapOvr>
  <mc:AlternateContent xmlns:mc="http://schemas.openxmlformats.org/markup-compatibility/2006">
    <mc:Choice xmlns:p14="http://schemas.microsoft.com/office/powerpoint/2010/main" Requires="p14">
      <p:transition spd="slow" p14:dur="2000" advTm="93649"/>
    </mc:Choice>
    <mc:Fallback>
      <p:transition spd="slow" advTm="93649"/>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417052" cy="990600"/>
          </a:xfrm>
        </p:spPr>
        <p:txBody>
          <a:bodyPr>
            <a:normAutofit/>
          </a:bodyPr>
          <a:lstStyle/>
          <a:p>
            <a:pPr lvl="1"/>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UM dynamics simulation-</a:t>
            </a:r>
            <a:r>
              <a:rPr lang="en-US" altLang="ja-JP" sz="2800" dirty="0" smtClean="0">
                <a:solidFill>
                  <a:prstClr val="black"/>
                </a:solidFill>
                <a:latin typeface="Times New Roman" panose="02020603050405020304" pitchFamily="18" charset="0"/>
                <a:cs typeface="Times New Roman" panose="02020603050405020304" pitchFamily="18" charset="0"/>
              </a:rPr>
              <a:t>Subway vehicle model</a:t>
            </a:r>
          </a:p>
        </p:txBody>
      </p:sp>
      <p:sp>
        <p:nvSpPr>
          <p:cNvPr id="3" name="Slide Number Placeholder 2"/>
          <p:cNvSpPr>
            <a:spLocks noGrp="1"/>
          </p:cNvSpPr>
          <p:nvPr>
            <p:ph type="sldNum" sz="quarter" idx="12"/>
          </p:nvPr>
        </p:nvSpPr>
        <p:spPr/>
        <p:txBody>
          <a:bodyPr>
            <a:normAutofit fontScale="85000" lnSpcReduction="20000"/>
          </a:bodyPr>
          <a:lstStyle/>
          <a:p>
            <a:fld id="{00C003CB-6DED-DC41-90D5-F5E290659606}" type="slidenum">
              <a:rPr lang="ja-JP" altLang="en-US" smtClean="0"/>
              <a:pPr/>
              <a:t>8</a:t>
            </a:fld>
            <a:endParaRPr lang="ja-JP" altLang="en-US"/>
          </a:p>
        </p:txBody>
      </p:sp>
      <p:sp>
        <p:nvSpPr>
          <p:cNvPr id="4" name="内容占位符 3"/>
          <p:cNvSpPr>
            <a:spLocks noGrp="1"/>
          </p:cNvSpPr>
          <p:nvPr>
            <p:ph sz="quarter" idx="1"/>
          </p:nvPr>
        </p:nvSpPr>
        <p:spPr/>
        <p:txBody>
          <a:bodyPr/>
          <a:lstStyle/>
          <a:p>
            <a:endParaRPr lang="zh-CN" altLang="en-US" dirty="0">
              <a:latin typeface="Times New Roman" panose="02020603050405020304" pitchFamily="18" charset="0"/>
              <a:cs typeface="Times New Roman" panose="02020603050405020304" pitchFamily="18" charset="0"/>
            </a:endParaRPr>
          </a:p>
        </p:txBody>
      </p:sp>
      <p:pic>
        <p:nvPicPr>
          <p:cNvPr id="157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649" y="1717476"/>
            <a:ext cx="3675822" cy="220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2858" y="1600199"/>
            <a:ext cx="3633190" cy="2319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15449" y="3836620"/>
            <a:ext cx="3675822" cy="461665"/>
          </a:xfrm>
          <a:prstGeom prst="rect">
            <a:avLst/>
          </a:prstGeom>
          <a:noFill/>
        </p:spPr>
        <p:txBody>
          <a:bodyPr wrap="square" rtlCol="0">
            <a:spAutoFit/>
          </a:bodyPr>
          <a:lstStyle/>
          <a:p>
            <a:r>
              <a:rPr lang="en-US" altLang="zh-CN" sz="2400" dirty="0" smtClean="0">
                <a:solidFill>
                  <a:srgbClr val="FF0000"/>
                </a:solidFill>
                <a:latin typeface="Times New Roman" panose="02020603050405020304" pitchFamily="18" charset="0"/>
                <a:cs typeface="Times New Roman" panose="02020603050405020304" pitchFamily="18" charset="0"/>
              </a:rPr>
              <a:t>6 degrees of freedom</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5468178" y="3836619"/>
            <a:ext cx="3675822" cy="461665"/>
          </a:xfrm>
          <a:prstGeom prst="rect">
            <a:avLst/>
          </a:prstGeom>
          <a:noFill/>
        </p:spPr>
        <p:txBody>
          <a:bodyPr wrap="square" rtlCol="0">
            <a:spAutoFit/>
          </a:bodyPr>
          <a:lstStyle/>
          <a:p>
            <a:r>
              <a:rPr lang="en-US" altLang="zh-CN" sz="2400" dirty="0" smtClean="0">
                <a:solidFill>
                  <a:srgbClr val="FF0000"/>
                </a:solidFill>
                <a:latin typeface="Times New Roman" panose="02020603050405020304" pitchFamily="18" charset="0"/>
                <a:cs typeface="Times New Roman" panose="02020603050405020304" pitchFamily="18" charset="0"/>
              </a:rPr>
              <a:t>6 degrees of freedom</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pic>
        <p:nvPicPr>
          <p:cNvPr id="1577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449" y="4391917"/>
            <a:ext cx="7391665" cy="157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7829289"/>
      </p:ext>
    </p:extLst>
  </p:cSld>
  <p:clrMapOvr>
    <a:masterClrMapping/>
  </p:clrMapOvr>
  <mc:AlternateContent xmlns:mc="http://schemas.openxmlformats.org/markup-compatibility/2006">
    <mc:Choice xmlns:p14="http://schemas.microsoft.com/office/powerpoint/2010/main" Requires="p14">
      <p:transition spd="slow" p14:dur="2000" advTm="11844"/>
    </mc:Choice>
    <mc:Fallback>
      <p:transition spd="slow" advTm="11844"/>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531352" cy="990600"/>
          </a:xfrm>
        </p:spPr>
        <p:txBody>
          <a:bodyPr>
            <a:normAutofit/>
          </a:bodyPr>
          <a:lstStyle/>
          <a:p>
            <a:pPr lvl="1" algn="l" rtl="0">
              <a:spcBef>
                <a:spcPct val="0"/>
              </a:spcBef>
            </a:pPr>
            <a:r>
              <a:rPr lang="en-US" altLang="zh-CN" sz="2800" dirty="0" smtClean="0"/>
              <a:t/>
            </a:r>
            <a:br>
              <a:rPr lang="en-US" altLang="zh-CN" sz="2800" dirty="0" smtClean="0"/>
            </a:br>
            <a:r>
              <a:rPr lang="en-US" altLang="ja-JP" sz="3100" dirty="0" smtClean="0">
                <a:solidFill>
                  <a:prstClr val="black"/>
                </a:solidFill>
              </a:rPr>
              <a:t> </a:t>
            </a:r>
            <a:r>
              <a:rPr lang="en-US" altLang="zh-CN" sz="2800" dirty="0">
                <a:latin typeface="Times New Roman" panose="02020603050405020304" pitchFamily="18" charset="0"/>
                <a:cs typeface="Times New Roman" panose="02020603050405020304" pitchFamily="18" charset="0"/>
              </a:rPr>
              <a:t>Track subsystem</a:t>
            </a:r>
          </a:p>
        </p:txBody>
      </p:sp>
      <p:sp>
        <p:nvSpPr>
          <p:cNvPr id="3" name="Slide Number Placeholder 2"/>
          <p:cNvSpPr>
            <a:spLocks noGrp="1"/>
          </p:cNvSpPr>
          <p:nvPr>
            <p:ph type="sldNum" sz="quarter" idx="12"/>
          </p:nvPr>
        </p:nvSpPr>
        <p:spPr/>
        <p:txBody>
          <a:bodyPr>
            <a:normAutofit fontScale="85000" lnSpcReduction="20000"/>
          </a:bodyPr>
          <a:lstStyle/>
          <a:p>
            <a:fld id="{00C003CB-6DED-DC41-90D5-F5E290659606}" type="slidenum">
              <a:rPr lang="ja-JP" altLang="en-US" smtClean="0"/>
              <a:pPr/>
              <a:t>9</a:t>
            </a:fld>
            <a:endParaRPr lang="ja-JP" altLang="en-US"/>
          </a:p>
        </p:txBody>
      </p:sp>
      <p:sp>
        <p:nvSpPr>
          <p:cNvPr id="5" name="TextBox 4"/>
          <p:cNvSpPr txBox="1"/>
          <p:nvPr/>
        </p:nvSpPr>
        <p:spPr>
          <a:xfrm>
            <a:off x="3448878" y="2286169"/>
            <a:ext cx="2686879" cy="461665"/>
          </a:xfrm>
          <a:prstGeom prst="rect">
            <a:avLst/>
          </a:prstGeom>
          <a:noFill/>
        </p:spPr>
        <p:txBody>
          <a:bodyPr wrap="square" rtlCol="0">
            <a:spAutoFit/>
          </a:bodyPr>
          <a:lstStyle/>
          <a:p>
            <a:pPr marL="342900" indent="-342900">
              <a:buFont typeface="Arial" panose="020B0604020202020204" pitchFamily="34" charset="0"/>
              <a:buChar char="•"/>
            </a:pPr>
            <a:r>
              <a:rPr lang="en-US" altLang="zh-CN" sz="2400" dirty="0" smtClean="0">
                <a:latin typeface="Times New Roman" panose="02020603050405020304" pitchFamily="18" charset="0"/>
                <a:cs typeface="Times New Roman" panose="02020603050405020304" pitchFamily="18" charset="0"/>
              </a:rPr>
              <a:t>Track parameter</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023108752"/>
              </p:ext>
            </p:extLst>
          </p:nvPr>
        </p:nvGraphicFramePr>
        <p:xfrm>
          <a:off x="1616765" y="2853877"/>
          <a:ext cx="6096000" cy="2820383"/>
        </p:xfrm>
        <a:graphic>
          <a:graphicData uri="http://schemas.openxmlformats.org/drawingml/2006/table">
            <a:tbl>
              <a:tblPr firstRow="1" bandRow="1">
                <a:tableStyleId>{5C22544A-7EE6-4342-B048-85BDC9FD1C3A}</a:tableStyleId>
              </a:tblPr>
              <a:tblGrid>
                <a:gridCol w="3048000"/>
                <a:gridCol w="3048000"/>
              </a:tblGrid>
              <a:tr h="534383">
                <a:tc>
                  <a:txBody>
                    <a:bodyPr/>
                    <a:lstStyle/>
                    <a:p>
                      <a:pPr algn="ctr"/>
                      <a:r>
                        <a:rPr lang="en-US" altLang="zh-CN" sz="2000" dirty="0" smtClean="0">
                          <a:solidFill>
                            <a:srgbClr val="FFFF00"/>
                          </a:solidFill>
                          <a:latin typeface="Times New Roman" panose="02020603050405020304" pitchFamily="18" charset="0"/>
                          <a:cs typeface="Times New Roman" panose="02020603050405020304" pitchFamily="18" charset="0"/>
                        </a:rPr>
                        <a:t>Curve radius</a:t>
                      </a:r>
                      <a:endParaRPr lang="zh-CN" altLang="en-US" sz="2000" dirty="0">
                        <a:solidFill>
                          <a:srgbClr val="FFFF00"/>
                        </a:solidFill>
                        <a:latin typeface="Times New Roman" panose="02020603050405020304" pitchFamily="18" charset="0"/>
                        <a:cs typeface="Times New Roman" panose="02020603050405020304" pitchFamily="18" charset="0"/>
                      </a:endParaRPr>
                    </a:p>
                  </a:txBody>
                  <a:tcPr/>
                </a:tc>
                <a:tc>
                  <a:txBody>
                    <a:bodyPr/>
                    <a:lstStyle/>
                    <a:p>
                      <a:pPr marL="0" algn="ctr" rtl="0" eaLnBrk="1" latinLnBrk="0" hangingPunct="1"/>
                      <a:r>
                        <a:rPr kumimoji="1" lang="en-US" altLang="zh-CN" sz="2000" b="1" kern="1200" dirty="0" smtClean="0">
                          <a:solidFill>
                            <a:srgbClr val="FFFF00"/>
                          </a:solidFill>
                          <a:latin typeface="Times New Roman" panose="02020603050405020304" pitchFamily="18" charset="0"/>
                          <a:ea typeface="+mn-ea"/>
                          <a:cs typeface="Times New Roman" panose="02020603050405020304" pitchFamily="18" charset="0"/>
                        </a:rPr>
                        <a:t>300m</a:t>
                      </a:r>
                      <a:endParaRPr kumimoji="1" lang="zh-CN" altLang="en-US" sz="2000" b="1" kern="1200" dirty="0">
                        <a:solidFill>
                          <a:srgbClr val="FFFF00"/>
                        </a:solidFill>
                        <a:latin typeface="Times New Roman" panose="02020603050405020304" pitchFamily="18" charset="0"/>
                        <a:ea typeface="+mn-ea"/>
                        <a:cs typeface="Times New Roman" panose="02020603050405020304" pitchFamily="18" charset="0"/>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kern="1200" dirty="0" err="1" smtClean="0">
                          <a:solidFill>
                            <a:srgbClr val="00B050"/>
                          </a:solidFill>
                          <a:latin typeface="Times New Roman" panose="02020603050405020304" pitchFamily="18" charset="0"/>
                          <a:ea typeface="+mn-ea"/>
                          <a:cs typeface="Times New Roman" panose="02020603050405020304" pitchFamily="18" charset="0"/>
                        </a:rPr>
                        <a:t>Superevelation</a:t>
                      </a:r>
                      <a:endParaRPr lang="zh-CN" altLang="en-US" dirty="0"/>
                    </a:p>
                  </a:txBody>
                  <a:tcPr/>
                </a:tc>
                <a:tc>
                  <a:txBody>
                    <a:bodyPr/>
                    <a:lstStyle/>
                    <a:p>
                      <a:pPr marL="0" algn="ctr" rtl="0" eaLnBrk="1" latinLnBrk="0" hangingPunct="1"/>
                      <a:r>
                        <a:rPr kumimoji="1" lang="en-US" altLang="zh-CN" sz="2000" b="1" kern="1200" dirty="0" smtClean="0">
                          <a:solidFill>
                            <a:srgbClr val="00B050"/>
                          </a:solidFill>
                          <a:latin typeface="Times New Roman" panose="02020603050405020304" pitchFamily="18" charset="0"/>
                          <a:ea typeface="+mn-ea"/>
                          <a:cs typeface="Times New Roman" panose="02020603050405020304" pitchFamily="18" charset="0"/>
                        </a:rPr>
                        <a:t>0.12m</a:t>
                      </a:r>
                      <a:endParaRPr kumimoji="1" lang="zh-CN" altLang="en-US" sz="2000" b="1" kern="1200" dirty="0">
                        <a:solidFill>
                          <a:srgbClr val="00B050"/>
                        </a:solidFill>
                        <a:latin typeface="Times New Roman" panose="02020603050405020304" pitchFamily="18" charset="0"/>
                        <a:ea typeface="+mn-ea"/>
                        <a:cs typeface="Times New Roman" panose="02020603050405020304" pitchFamily="18" charset="0"/>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kern="1200" dirty="0" smtClean="0">
                          <a:solidFill>
                            <a:srgbClr val="FF0000"/>
                          </a:solidFill>
                          <a:latin typeface="Times New Roman" panose="02020603050405020304" pitchFamily="18" charset="0"/>
                          <a:ea typeface="+mn-ea"/>
                          <a:cs typeface="Times New Roman" panose="02020603050405020304" pitchFamily="18" charset="0"/>
                        </a:rPr>
                        <a:t>Rail inclination</a:t>
                      </a:r>
                      <a:endParaRPr kumimoji="1" lang="zh-CN" altLang="en-US" sz="2000" b="1" kern="1200" dirty="0">
                        <a:solidFill>
                          <a:srgbClr val="FF0000"/>
                        </a:solidFill>
                        <a:latin typeface="Times New Roman" panose="02020603050405020304" pitchFamily="18" charset="0"/>
                        <a:ea typeface="+mn-ea"/>
                        <a:cs typeface="Times New Roman" panose="02020603050405020304" pitchFamily="18" charset="0"/>
                      </a:endParaRPr>
                    </a:p>
                  </a:txBody>
                  <a:tcPr/>
                </a:tc>
                <a:tc>
                  <a:txBody>
                    <a:bodyPr/>
                    <a:lstStyle/>
                    <a:p>
                      <a:pPr marL="0" algn="ctr" rtl="0" eaLnBrk="1" latinLnBrk="0" hangingPunct="1"/>
                      <a:r>
                        <a:rPr kumimoji="1" lang="en-US" altLang="zh-CN" sz="2000" b="1" kern="1200" dirty="0" smtClean="0">
                          <a:solidFill>
                            <a:srgbClr val="FF0000"/>
                          </a:solidFill>
                          <a:latin typeface="Times New Roman" panose="02020603050405020304" pitchFamily="18" charset="0"/>
                          <a:ea typeface="+mn-ea"/>
                          <a:cs typeface="Times New Roman" panose="02020603050405020304" pitchFamily="18" charset="0"/>
                        </a:rPr>
                        <a:t>1:40</a:t>
                      </a:r>
                      <a:endParaRPr kumimoji="1" lang="zh-CN" altLang="en-US" sz="2000" b="1" kern="1200" dirty="0">
                        <a:solidFill>
                          <a:srgbClr val="FF0000"/>
                        </a:solidFill>
                        <a:latin typeface="Times New Roman" panose="02020603050405020304" pitchFamily="18" charset="0"/>
                        <a:ea typeface="+mn-ea"/>
                        <a:cs typeface="Times New Roman" panose="02020603050405020304" pitchFamily="18" charset="0"/>
                      </a:endParaRPr>
                    </a:p>
                  </a:txBody>
                  <a:tcPr/>
                </a:tc>
              </a:tr>
              <a:tr h="370840">
                <a:tc>
                  <a:txBody>
                    <a:bodyPr/>
                    <a:lstStyle/>
                    <a:p>
                      <a:pPr marL="0" algn="ctr" rtl="0" eaLnBrk="1" latinLnBrk="0" hangingPunct="1"/>
                      <a:r>
                        <a:rPr kumimoji="1" lang="en-US" altLang="zh-CN" sz="2000" b="1" kern="1200" dirty="0" smtClean="0">
                          <a:solidFill>
                            <a:srgbClr val="008000"/>
                          </a:solidFill>
                          <a:latin typeface="Times New Roman" panose="02020603050405020304" pitchFamily="18" charset="0"/>
                          <a:ea typeface="+mn-ea"/>
                          <a:cs typeface="Times New Roman" panose="02020603050405020304" pitchFamily="18" charset="0"/>
                        </a:rPr>
                        <a:t>Rail type</a:t>
                      </a:r>
                      <a:endParaRPr kumimoji="1" lang="zh-CN" altLang="en-US" sz="2000" b="1" kern="1200" dirty="0">
                        <a:solidFill>
                          <a:srgbClr val="008000"/>
                        </a:solidFill>
                        <a:latin typeface="Times New Roman" panose="02020603050405020304" pitchFamily="18" charset="0"/>
                        <a:ea typeface="+mn-ea"/>
                        <a:cs typeface="Times New Roman" panose="02020603050405020304" pitchFamily="18" charset="0"/>
                      </a:endParaRPr>
                    </a:p>
                  </a:txBody>
                  <a:tcPr/>
                </a:tc>
                <a:tc>
                  <a:txBody>
                    <a:bodyPr/>
                    <a:lstStyle/>
                    <a:p>
                      <a:pPr marL="0" algn="ctr" rtl="0" eaLnBrk="1" latinLnBrk="0" hangingPunct="1"/>
                      <a:r>
                        <a:rPr kumimoji="1" lang="en-US" altLang="zh-CN" sz="2000" b="1" kern="1200" dirty="0" smtClean="0">
                          <a:solidFill>
                            <a:srgbClr val="008000"/>
                          </a:solidFill>
                          <a:latin typeface="Times New Roman" panose="02020603050405020304" pitchFamily="18" charset="0"/>
                          <a:ea typeface="+mn-ea"/>
                          <a:cs typeface="Times New Roman" panose="02020603050405020304" pitchFamily="18" charset="0"/>
                        </a:rPr>
                        <a:t>CN60</a:t>
                      </a:r>
                      <a:endParaRPr kumimoji="1" lang="zh-CN" altLang="en-US" sz="2000" b="1" kern="1200" dirty="0">
                        <a:solidFill>
                          <a:srgbClr val="008000"/>
                        </a:solidFill>
                        <a:latin typeface="Times New Roman" panose="02020603050405020304" pitchFamily="18" charset="0"/>
                        <a:ea typeface="+mn-ea"/>
                        <a:cs typeface="Times New Roman" panose="02020603050405020304" pitchFamily="18" charset="0"/>
                      </a:endParaRPr>
                    </a:p>
                  </a:txBody>
                  <a:tcPr/>
                </a:tc>
              </a:tr>
              <a:tr h="370840">
                <a:tc>
                  <a:txBody>
                    <a:bodyPr/>
                    <a:lstStyle/>
                    <a:p>
                      <a:pPr marL="0" algn="ctr" rtl="0" eaLnBrk="1" latinLnBrk="0" hangingPunct="1"/>
                      <a:r>
                        <a:rPr kumimoji="1" lang="en-US" altLang="zh-CN" sz="2000" b="1" kern="1200" dirty="0" smtClean="0">
                          <a:solidFill>
                            <a:srgbClr val="FF0000"/>
                          </a:solidFill>
                          <a:latin typeface="Times New Roman" panose="02020603050405020304" pitchFamily="18" charset="0"/>
                          <a:ea typeface="+mn-ea"/>
                          <a:cs typeface="Times New Roman" panose="02020603050405020304" pitchFamily="18" charset="0"/>
                        </a:rPr>
                        <a:t>Speed</a:t>
                      </a:r>
                      <a:endParaRPr kumimoji="1" lang="zh-CN" altLang="en-US" sz="2000" b="1" kern="1200" dirty="0">
                        <a:solidFill>
                          <a:srgbClr val="FF0000"/>
                        </a:solidFill>
                        <a:latin typeface="Times New Roman" panose="02020603050405020304" pitchFamily="18" charset="0"/>
                        <a:ea typeface="+mn-ea"/>
                        <a:cs typeface="Times New Roman" panose="02020603050405020304" pitchFamily="18" charset="0"/>
                      </a:endParaRPr>
                    </a:p>
                  </a:txBody>
                  <a:tcPr/>
                </a:tc>
                <a:tc>
                  <a:txBody>
                    <a:bodyPr/>
                    <a:lstStyle/>
                    <a:p>
                      <a:pPr marL="0" algn="ctr" rtl="0" eaLnBrk="1" latinLnBrk="0" hangingPunct="1"/>
                      <a:r>
                        <a:rPr kumimoji="1" lang="en-US" altLang="zh-CN" sz="2000" b="1" kern="1200" dirty="0" smtClean="0">
                          <a:solidFill>
                            <a:srgbClr val="FF0000"/>
                          </a:solidFill>
                          <a:latin typeface="Times New Roman" panose="02020603050405020304" pitchFamily="18" charset="0"/>
                          <a:ea typeface="+mn-ea"/>
                          <a:cs typeface="Times New Roman" panose="02020603050405020304" pitchFamily="18" charset="0"/>
                        </a:rPr>
                        <a:t>60Km/h</a:t>
                      </a:r>
                      <a:endParaRPr kumimoji="1" lang="zh-CN" altLang="en-US" sz="2000" b="1" kern="1200" dirty="0">
                        <a:solidFill>
                          <a:srgbClr val="FF0000"/>
                        </a:solidFill>
                        <a:latin typeface="Times New Roman" panose="02020603050405020304" pitchFamily="18" charset="0"/>
                        <a:ea typeface="+mn-ea"/>
                        <a:cs typeface="Times New Roman" panose="02020603050405020304" pitchFamily="18" charset="0"/>
                      </a:endParaRPr>
                    </a:p>
                  </a:txBody>
                  <a:tcPr/>
                </a:tc>
              </a:tr>
              <a:tr h="370840">
                <a:tc>
                  <a:txBody>
                    <a:bodyPr/>
                    <a:lstStyle/>
                    <a:p>
                      <a:pPr marL="0" algn="ctr" rtl="0" eaLnBrk="1" latinLnBrk="0" hangingPunct="1"/>
                      <a:r>
                        <a:rPr kumimoji="1" lang="en-US" altLang="zh-CN" sz="2000" b="1" kern="1200" dirty="0" smtClean="0">
                          <a:solidFill>
                            <a:srgbClr val="008000"/>
                          </a:solidFill>
                          <a:latin typeface="Times New Roman" panose="02020603050405020304" pitchFamily="18" charset="0"/>
                          <a:ea typeface="+mn-ea"/>
                          <a:cs typeface="Times New Roman" panose="02020603050405020304" pitchFamily="18" charset="0"/>
                        </a:rPr>
                        <a:t>Irregularities</a:t>
                      </a:r>
                      <a:endParaRPr kumimoji="1" lang="zh-CN" altLang="en-US" sz="2000" b="1" kern="1200" dirty="0">
                        <a:solidFill>
                          <a:srgbClr val="008000"/>
                        </a:solidFill>
                        <a:latin typeface="Times New Roman" panose="02020603050405020304" pitchFamily="18" charset="0"/>
                        <a:ea typeface="+mn-ea"/>
                        <a:cs typeface="Times New Roman" panose="02020603050405020304" pitchFamily="18" charset="0"/>
                      </a:endParaRPr>
                    </a:p>
                  </a:txBody>
                  <a:tcPr/>
                </a:tc>
                <a:tc>
                  <a:txBody>
                    <a:bodyPr/>
                    <a:lstStyle/>
                    <a:p>
                      <a:pPr marL="0" algn="ctr" rtl="0" eaLnBrk="1" latinLnBrk="0" hangingPunct="1"/>
                      <a:r>
                        <a:rPr kumimoji="1" lang="en-US" altLang="zh-CN" sz="2000" b="1" kern="1200" dirty="0" smtClean="0">
                          <a:solidFill>
                            <a:srgbClr val="008000"/>
                          </a:solidFill>
                          <a:latin typeface="Times New Roman" panose="02020603050405020304" pitchFamily="18" charset="0"/>
                          <a:ea typeface="+mn-ea"/>
                          <a:cs typeface="Times New Roman" panose="02020603050405020304" pitchFamily="18" charset="0"/>
                        </a:rPr>
                        <a:t>Track Spectra of German Railway Line</a:t>
                      </a:r>
                      <a:endParaRPr kumimoji="1" lang="zh-CN" altLang="en-US" sz="2000" b="1" kern="1200" dirty="0">
                        <a:solidFill>
                          <a:srgbClr val="008000"/>
                        </a:solidFill>
                        <a:latin typeface="Times New Roman" panose="02020603050405020304" pitchFamily="18" charset="0"/>
                        <a:ea typeface="+mn-ea"/>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3351787088"/>
      </p:ext>
    </p:extLst>
  </p:cSld>
  <p:clrMapOvr>
    <a:masterClrMapping/>
  </p:clrMapOvr>
  <mc:AlternateContent xmlns:mc="http://schemas.openxmlformats.org/markup-compatibility/2006">
    <mc:Choice xmlns:p14="http://schemas.microsoft.com/office/powerpoint/2010/main" Requires="p14">
      <p:transition spd="slow" p14:dur="2000" advTm="29268"/>
    </mc:Choice>
    <mc:Fallback>
      <p:transition spd="slow" advTm="29268"/>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43|0.6|0.9|0.5"/>
</p:tagLst>
</file>

<file path=ppt/tags/tag2.xml><?xml version="1.0" encoding="utf-8"?>
<p:tagLst xmlns:a="http://schemas.openxmlformats.org/drawingml/2006/main" xmlns:r="http://schemas.openxmlformats.org/officeDocument/2006/relationships" xmlns:p="http://schemas.openxmlformats.org/presentationml/2006/main">
  <p:tag name="TIMING" val="|19.4|0.6|2.7|0.6"/>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デザート">
  <a:themeElements>
    <a:clrScheme name="デザート">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デザート">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デザート">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デザート.thmx</Template>
  <TotalTime>2574</TotalTime>
  <Words>649</Words>
  <Application>Microsoft Office PowerPoint</Application>
  <PresentationFormat>全屏显示(4:3)</PresentationFormat>
  <Paragraphs>175</Paragraphs>
  <Slides>20</Slides>
  <Notes>7</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デザート</vt:lpstr>
      <vt:lpstr>Research Report </vt:lpstr>
      <vt:lpstr>  Outline</vt:lpstr>
      <vt:lpstr> Outline</vt:lpstr>
      <vt:lpstr>  Background profile-Development situation of side abrasion </vt:lpstr>
      <vt:lpstr>  Review of side abrasion solutions </vt:lpstr>
      <vt:lpstr> Motivation of our research</vt:lpstr>
      <vt:lpstr> Overall research plan</vt:lpstr>
      <vt:lpstr> UM dynamics simulation-Subway vehicle model</vt:lpstr>
      <vt:lpstr>  Track subsystem</vt:lpstr>
      <vt:lpstr>  Track subsystem</vt:lpstr>
      <vt:lpstr>  Model of creep force(Non-elliptical) </vt:lpstr>
      <vt:lpstr>  Model of creep force(Non-elliptical) </vt:lpstr>
      <vt:lpstr>  Model of creep force(Non-elliptical) </vt:lpstr>
      <vt:lpstr>   Model of wear intensity(Archard model)  </vt:lpstr>
      <vt:lpstr> Result discussion </vt:lpstr>
      <vt:lpstr> Result discussion </vt:lpstr>
      <vt:lpstr> Result discussion </vt:lpstr>
      <vt:lpstr> Conclusion </vt:lpstr>
      <vt:lpstr> Outlook</vt:lpstr>
      <vt:lpstr>PowerPoint 演示文稿</vt:lpstr>
    </vt:vector>
  </TitlesOfParts>
  <Company>The University of Tokyo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Meeting Mar. 9th, 2011</dc:title>
  <dc:creator>鳴源 高</dc:creator>
  <cp:keywords>C_Unrestricted</cp:keywords>
  <cp:lastModifiedBy>lyy</cp:lastModifiedBy>
  <cp:revision>731</cp:revision>
  <dcterms:created xsi:type="dcterms:W3CDTF">2011-03-09T01:56:07Z</dcterms:created>
  <dcterms:modified xsi:type="dcterms:W3CDTF">2018-10-18T02:39:15Z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Confidentiality">
    <vt:lpwstr>Unrestricted</vt:lpwstr>
  </property>
</Properties>
</file>