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35" r:id="rId2"/>
  </p:sldMasterIdLst>
  <p:notesMasterIdLst>
    <p:notesMasterId r:id="rId23"/>
  </p:notesMasterIdLst>
  <p:sldIdLst>
    <p:sldId id="1073" r:id="rId3"/>
    <p:sldId id="1071" r:id="rId4"/>
    <p:sldId id="1077" r:id="rId5"/>
    <p:sldId id="1078" r:id="rId6"/>
    <p:sldId id="1075" r:id="rId7"/>
    <p:sldId id="1079" r:id="rId8"/>
    <p:sldId id="1080" r:id="rId9"/>
    <p:sldId id="1076" r:id="rId10"/>
    <p:sldId id="1083" r:id="rId11"/>
    <p:sldId id="1084" r:id="rId12"/>
    <p:sldId id="1081" r:id="rId13"/>
    <p:sldId id="1085" r:id="rId14"/>
    <p:sldId id="1086" r:id="rId15"/>
    <p:sldId id="1087" r:id="rId16"/>
    <p:sldId id="1082" r:id="rId17"/>
    <p:sldId id="1089" r:id="rId18"/>
    <p:sldId id="1090" r:id="rId19"/>
    <p:sldId id="1091" r:id="rId20"/>
    <p:sldId id="1092" r:id="rId21"/>
    <p:sldId id="1074" r:id="rId2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66">
          <p15:clr>
            <a:srgbClr val="A4A3A4"/>
          </p15:clr>
        </p15:guide>
        <p15:guide id="2" pos="29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934A6"/>
    <a:srgbClr val="1A35A6"/>
    <a:srgbClr val="FF4F4F"/>
    <a:srgbClr val="FFC775"/>
    <a:srgbClr val="FFD08B"/>
    <a:srgbClr val="FF9933"/>
    <a:srgbClr val="FE594C"/>
    <a:srgbClr val="FE8076"/>
    <a:srgbClr val="FD40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500" autoAdjust="0"/>
    <p:restoredTop sz="90055" autoAdjust="0"/>
  </p:normalViewPr>
  <p:slideViewPr>
    <p:cSldViewPr>
      <p:cViewPr>
        <p:scale>
          <a:sx n="81" d="100"/>
          <a:sy n="81" d="100"/>
        </p:scale>
        <p:origin x="-822" y="-150"/>
      </p:cViewPr>
      <p:guideLst>
        <p:guide orient="horz" pos="1666"/>
        <p:guide pos="29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249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E097019-0CEF-44F7-BCA5-D88DE1B672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68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7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7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7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7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571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571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7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63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97019-0CEF-44F7-BCA5-D88DE1B6721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243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462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01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png"/><Relationship Id="rId9" Type="http://schemas.openxmlformats.org/officeDocument/2006/relationships/image" Target="../media/image4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50.wmf"/><Relationship Id="rId4" Type="http://schemas.openxmlformats.org/officeDocument/2006/relationships/image" Target="../media/image52.jpeg"/><Relationship Id="rId9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5.wmf"/><Relationship Id="rId10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7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4"/>
          <a:stretch>
            <a:fillRect/>
          </a:stretch>
        </p:blipFill>
        <p:spPr bwMode="auto">
          <a:xfrm>
            <a:off x="-2085349" y="-735384"/>
            <a:ext cx="6759043" cy="500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1688901" y="1231284"/>
            <a:ext cx="7269269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3600" b="1" dirty="0">
                <a:cs typeface="Arial" panose="020B0604020202020204" pitchFamily="34" charset="0"/>
              </a:rPr>
              <a:t>分数</a:t>
            </a:r>
            <a:r>
              <a:rPr lang="zh-CN" altLang="en-US" sz="3600" b="1" dirty="0" smtClean="0">
                <a:cs typeface="Arial" panose="020B0604020202020204" pitchFamily="34" charset="0"/>
              </a:rPr>
              <a:t>阶微积分</a:t>
            </a:r>
            <a:endParaRPr lang="en-US" altLang="zh-CN" sz="3600" b="1" dirty="0" smtClean="0">
              <a:cs typeface="Arial" panose="020B0604020202020204" pitchFamily="34" charset="0"/>
            </a:endParaRPr>
          </a:p>
          <a:p>
            <a:pPr algn="r">
              <a:buNone/>
            </a:pPr>
            <a:r>
              <a:rPr lang="zh-CN" altLang="en-US" sz="3600" b="1" dirty="0" smtClean="0">
                <a:cs typeface="Arial" panose="020B0604020202020204" pitchFamily="34" charset="0"/>
              </a:rPr>
              <a:t>在铁道车辆动力学中的应用</a:t>
            </a:r>
            <a:endParaRPr lang="zh-CN" altLang="en-US" sz="3600" b="1" dirty="0">
              <a:cs typeface="Arial" panose="020B0604020202020204" pitchFamily="34" charset="0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707904" y="211048"/>
            <a:ext cx="5250266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400" b="1" cap="all" dirty="0" smtClean="0">
                <a:cs typeface="Arial" panose="020B0604020202020204" pitchFamily="34" charset="0"/>
              </a:rPr>
              <a:t>A</a:t>
            </a:r>
            <a:r>
              <a:rPr lang="en-US" altLang="zh-CN" sz="2400" b="1" dirty="0" smtClean="0">
                <a:cs typeface="Arial" panose="020B0604020202020204" pitchFamily="34" charset="0"/>
              </a:rPr>
              <a:t>pplication of Fractional Calculus</a:t>
            </a:r>
          </a:p>
          <a:p>
            <a:pPr algn="r">
              <a:buNone/>
            </a:pPr>
            <a:r>
              <a:rPr lang="en-US" altLang="zh-CN" sz="2400" b="1" dirty="0" smtClean="0">
                <a:cs typeface="Arial" panose="020B0604020202020204" pitchFamily="34" charset="0"/>
              </a:rPr>
              <a:t> in Railway Vehicle Dynamics</a:t>
            </a:r>
            <a:endParaRPr lang="en-US" altLang="zh-CN" sz="2400" b="1" cap="all" dirty="0"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11510"/>
            <a:ext cx="1245002" cy="1224136"/>
          </a:xfrm>
          <a:prstGeom prst="rect">
            <a:avLst/>
          </a:prstGeom>
          <a:effectLst>
            <a:outerShdw blurRad="76200" dist="38100" dir="8100000" algn="tr" rotWithShape="0">
              <a:prstClr val="black">
                <a:alpha val="56000"/>
              </a:prstClr>
            </a:outerShdw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120428" y="2596631"/>
            <a:ext cx="2803982" cy="9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400" b="1" dirty="0" smtClean="0">
                <a:cs typeface="Arial" panose="020B0604020202020204" pitchFamily="34" charset="0"/>
              </a:rPr>
              <a:t>石家庄铁道大学</a:t>
            </a:r>
            <a:endParaRPr lang="en-US" altLang="zh-CN" sz="1400" b="1" dirty="0" smtClean="0">
              <a:cs typeface="Arial" panose="020B0604020202020204" pitchFamily="34" charset="0"/>
            </a:endParaRPr>
          </a:p>
          <a:p>
            <a:pPr algn="r">
              <a:buNone/>
            </a:pPr>
            <a:r>
              <a:rPr lang="zh-CN" altLang="en-US" sz="1400" b="1" dirty="0" smtClean="0">
                <a:cs typeface="Arial" panose="020B0604020202020204" pitchFamily="34" charset="0"/>
              </a:rPr>
              <a:t>戚壮</a:t>
            </a:r>
            <a:endParaRPr lang="en-US" altLang="zh-CN" sz="1400" b="1" dirty="0" smtClean="0">
              <a:cs typeface="Arial" panose="020B0604020202020204" pitchFamily="34" charset="0"/>
            </a:endParaRPr>
          </a:p>
          <a:p>
            <a:pPr algn="r">
              <a:buNone/>
            </a:pPr>
            <a:r>
              <a:rPr lang="en-US" altLang="zh-CN" sz="1400" b="1" dirty="0" smtClean="0">
                <a:cs typeface="Arial" panose="020B0604020202020204" pitchFamily="34" charset="0"/>
              </a:rPr>
              <a:t>Dr. </a:t>
            </a:r>
            <a:r>
              <a:rPr lang="en-US" altLang="zh-CN" sz="1400" b="1" dirty="0" err="1" smtClean="0">
                <a:cs typeface="Arial" panose="020B0604020202020204" pitchFamily="34" charset="0"/>
              </a:rPr>
              <a:t>Zhuang</a:t>
            </a:r>
            <a:r>
              <a:rPr lang="en-US" altLang="zh-CN" sz="1400" b="1" dirty="0" smtClean="0">
                <a:cs typeface="Arial" panose="020B0604020202020204" pitchFamily="34" charset="0"/>
              </a:rPr>
              <a:t> QI</a:t>
            </a:r>
          </a:p>
          <a:p>
            <a:pPr algn="r">
              <a:buNone/>
            </a:pPr>
            <a:r>
              <a:rPr lang="en-US" altLang="zh-CN" sz="1400" b="1" dirty="0" smtClean="0">
                <a:cs typeface="Arial" panose="020B0604020202020204" pitchFamily="34" charset="0"/>
              </a:rPr>
              <a:t>Shijiazhuang </a:t>
            </a:r>
            <a:r>
              <a:rPr lang="en-US" altLang="zh-CN" sz="1400" b="1" dirty="0" err="1" smtClean="0">
                <a:cs typeface="Arial" panose="020B0604020202020204" pitchFamily="34" charset="0"/>
              </a:rPr>
              <a:t>Tiedao</a:t>
            </a:r>
            <a:r>
              <a:rPr lang="en-US" altLang="zh-CN" sz="1400" b="1" dirty="0" smtClean="0">
                <a:cs typeface="Arial" panose="020B0604020202020204" pitchFamily="34" charset="0"/>
              </a:rPr>
              <a:t> University</a:t>
            </a:r>
            <a:endParaRPr lang="zh-CN" altLang="en-US" sz="1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57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4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4"/>
          <p:cNvSpPr txBox="1"/>
          <p:nvPr/>
        </p:nvSpPr>
        <p:spPr>
          <a:xfrm>
            <a:off x="185516" y="843558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3707904" y="1810945"/>
            <a:ext cx="5184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在数值计算中的初步应用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7"/>
          <p:cNvSpPr txBox="1"/>
          <p:nvPr/>
        </p:nvSpPr>
        <p:spPr>
          <a:xfrm>
            <a:off x="4576545" y="2408800"/>
            <a:ext cx="3863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Application</a:t>
            </a:r>
            <a:endParaRPr lang="da-DK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72671" y="2366912"/>
            <a:ext cx="4663440" cy="108000"/>
            <a:chOff x="3649980" y="3375660"/>
            <a:chExt cx="4663440" cy="1080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1" name="文本框 15"/>
          <p:cNvSpPr txBox="1"/>
          <p:nvPr/>
        </p:nvSpPr>
        <p:spPr>
          <a:xfrm>
            <a:off x="673105" y="2097754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THREE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67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972182" y="843558"/>
            <a:ext cx="6336122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FOTLIB (Fractional Operators Toolbox)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003" y="915566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98" y="169770"/>
            <a:ext cx="3914530" cy="529772"/>
            <a:chOff x="0" y="284389"/>
            <a:chExt cx="1592337" cy="529772"/>
          </a:xfrm>
        </p:grpSpPr>
        <p:sp>
          <p:nvSpPr>
            <p:cNvPr id="8" name="矩形 7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Preliminary Application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82" y="1419622"/>
            <a:ext cx="710526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1259632" y="3723878"/>
            <a:ext cx="7200800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to Prof. XUE </a:t>
            </a:r>
            <a:r>
              <a:rPr lang="en-US" altLang="zh-CN" sz="2000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Dingyu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this toolbox can be downloaded freely:</a:t>
            </a:r>
          </a:p>
        </p:txBody>
      </p:sp>
      <p:sp>
        <p:nvSpPr>
          <p:cNvPr id="17" name="矩形 11"/>
          <p:cNvSpPr>
            <a:spLocks noChangeArrowheads="1"/>
          </p:cNvSpPr>
          <p:nvPr/>
        </p:nvSpPr>
        <p:spPr bwMode="auto">
          <a:xfrm>
            <a:off x="1403648" y="4685167"/>
            <a:ext cx="76692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http://cn.mathworks.com/matlabcentral/fileexchange/60874-fotf-toolbox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305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972182" y="843558"/>
            <a:ext cx="6336122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Fractional Order Model of </a:t>
            </a:r>
            <a:r>
              <a:rPr lang="en-US" altLang="zh-CN" sz="2400" b="1" dirty="0" err="1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Airspring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003" y="915566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98" y="169770"/>
            <a:ext cx="3914530" cy="529772"/>
            <a:chOff x="0" y="284389"/>
            <a:chExt cx="1592337" cy="529772"/>
          </a:xfrm>
        </p:grpSpPr>
        <p:sp>
          <p:nvSpPr>
            <p:cNvPr id="8" name="矩形 7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Preliminary Application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1770"/>
            <a:ext cx="5771385" cy="355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139" y="3314787"/>
            <a:ext cx="4410643" cy="150368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右箭头 20"/>
          <p:cNvSpPr/>
          <p:nvPr/>
        </p:nvSpPr>
        <p:spPr>
          <a:xfrm rot="1874119">
            <a:off x="3740296" y="2927866"/>
            <a:ext cx="1088473" cy="364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483768" y="1326916"/>
            <a:ext cx="1589665" cy="9322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151464"/>
              </p:ext>
            </p:extLst>
          </p:nvPr>
        </p:nvGraphicFramePr>
        <p:xfrm>
          <a:off x="6880779" y="1326916"/>
          <a:ext cx="69850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6" imgW="431640" imgH="419040" progId="Equation.DSMT4">
                  <p:embed/>
                </p:oleObj>
              </mc:Choice>
              <mc:Fallback>
                <p:oleObj name="Equation" r:id="rId6" imgW="431640" imgH="419040" progId="Equation.DSMT4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0779" y="1326916"/>
                        <a:ext cx="698500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11"/>
          <p:cNvSpPr>
            <a:spLocks noChangeArrowheads="1"/>
          </p:cNvSpPr>
          <p:nvPr/>
        </p:nvSpPr>
        <p:spPr bwMode="auto">
          <a:xfrm>
            <a:off x="5076056" y="1933395"/>
            <a:ext cx="463685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 </a:t>
            </a:r>
            <a:r>
              <a:rPr lang="en-US" altLang="zh-CN" sz="2000" b="1" i="1" dirty="0" smtClean="0">
                <a:solidFill>
                  <a:srgbClr val="C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and </a:t>
            </a:r>
            <a:r>
              <a:rPr lang="el-GR" altLang="zh-CN" sz="2000" b="1" i="1" dirty="0">
                <a:solidFill>
                  <a:srgbClr val="C0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α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need to be amended by the experiments results</a:t>
            </a:r>
          </a:p>
        </p:txBody>
      </p:sp>
    </p:spTree>
    <p:extLst>
      <p:ext uri="{BB962C8B-B14F-4D97-AF65-F5344CB8AC3E}">
        <p14:creationId xmlns:p14="http://schemas.microsoft.com/office/powerpoint/2010/main" val="425983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972182" y="843558"/>
            <a:ext cx="6336122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Implementation of SIMULINK in UM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003" y="915566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98" y="169770"/>
            <a:ext cx="3914530" cy="529772"/>
            <a:chOff x="0" y="284389"/>
            <a:chExt cx="1592337" cy="529772"/>
          </a:xfrm>
        </p:grpSpPr>
        <p:sp>
          <p:nvSpPr>
            <p:cNvPr id="8" name="矩形 7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Preliminary Application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13" name="图片 12"/>
          <p:cNvPicPr/>
          <p:nvPr/>
        </p:nvPicPr>
        <p:blipFill>
          <a:blip r:embed="rId3"/>
          <a:srcRect l="1928" r="9000" b="2279"/>
          <a:stretch>
            <a:fillRect/>
          </a:stretch>
        </p:blipFill>
        <p:spPr bwMode="auto">
          <a:xfrm>
            <a:off x="254877" y="1464194"/>
            <a:ext cx="2922012" cy="125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69694"/>
            <a:ext cx="2928727" cy="2262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箭头连接符 11"/>
          <p:cNvCxnSpPr/>
          <p:nvPr/>
        </p:nvCxnSpPr>
        <p:spPr>
          <a:xfrm flipV="1">
            <a:off x="1304308" y="3111764"/>
            <a:ext cx="2822631" cy="228600"/>
          </a:xfrm>
          <a:prstGeom prst="straightConnector1">
            <a:avLst/>
          </a:prstGeom>
          <a:ln w="38100">
            <a:solidFill>
              <a:srgbClr val="26262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66"/>
          <p:cNvSpPr txBox="1"/>
          <p:nvPr/>
        </p:nvSpPr>
        <p:spPr>
          <a:xfrm>
            <a:off x="4589267" y="2911709"/>
            <a:ext cx="894437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2000" dirty="0" smtClean="0">
                <a:solidFill>
                  <a:prstClr val="black">
                    <a:alpha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10Hz</a:t>
            </a:r>
            <a:endParaRPr lang="zh-CN" altLang="en-US" sz="2000" dirty="0">
              <a:solidFill>
                <a:prstClr val="black">
                  <a:alpha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 bwMode="auto">
          <a:xfrm>
            <a:off x="4229267" y="2911709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66"/>
          <p:cNvSpPr txBox="1"/>
          <p:nvPr/>
        </p:nvSpPr>
        <p:spPr>
          <a:xfrm>
            <a:off x="4589266" y="3680738"/>
            <a:ext cx="894437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2000" dirty="0" smtClean="0">
                <a:solidFill>
                  <a:prstClr val="black">
                    <a:alpha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1Hz</a:t>
            </a:r>
            <a:endParaRPr lang="zh-CN" altLang="en-US" sz="2000" dirty="0">
              <a:solidFill>
                <a:prstClr val="black">
                  <a:alpha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 bwMode="auto">
          <a:xfrm>
            <a:off x="4229266" y="3680738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2255802" y="3795038"/>
            <a:ext cx="1871137" cy="0"/>
          </a:xfrm>
          <a:prstGeom prst="straightConnector1">
            <a:avLst/>
          </a:prstGeom>
          <a:ln w="38100">
            <a:solidFill>
              <a:srgbClr val="26262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66"/>
          <p:cNvSpPr txBox="1"/>
          <p:nvPr/>
        </p:nvSpPr>
        <p:spPr>
          <a:xfrm>
            <a:off x="4589267" y="4493408"/>
            <a:ext cx="894437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2000" dirty="0" smtClean="0">
                <a:solidFill>
                  <a:prstClr val="black">
                    <a:alpha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0.1Hz</a:t>
            </a:r>
            <a:endParaRPr lang="zh-CN" altLang="en-US" sz="2000" dirty="0">
              <a:solidFill>
                <a:prstClr val="black">
                  <a:alpha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 bwMode="auto">
          <a:xfrm>
            <a:off x="4229267" y="4493408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2374339" y="4040738"/>
            <a:ext cx="1752600" cy="632670"/>
          </a:xfrm>
          <a:prstGeom prst="straightConnector1">
            <a:avLst/>
          </a:prstGeom>
          <a:ln w="38100">
            <a:solidFill>
              <a:srgbClr val="26262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3" name="Picture 1" descr="C:\Users\Administrator\Documents\Tencent Files\576030887\Image\C2C\R0ZY{)}SMJH38O2E8G_V52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179" y="1569412"/>
            <a:ext cx="1876425" cy="35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 descr="C:\Users\Administrator\Documents\Tencent Files\576030887\Image\C2C\M(7[F119HWBM]E]ND~ESL2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025" y="1158384"/>
            <a:ext cx="3432988" cy="215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右箭头 1"/>
          <p:cNvSpPr/>
          <p:nvPr/>
        </p:nvSpPr>
        <p:spPr>
          <a:xfrm>
            <a:off x="5731804" y="4040738"/>
            <a:ext cx="1533375" cy="3163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11"/>
          <p:cNvSpPr>
            <a:spLocks noChangeArrowheads="1"/>
          </p:cNvSpPr>
          <p:nvPr/>
        </p:nvSpPr>
        <p:spPr bwMode="auto">
          <a:xfrm>
            <a:off x="5956002" y="3560052"/>
            <a:ext cx="12772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T-Force 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右箭头 22"/>
          <p:cNvSpPr/>
          <p:nvPr/>
        </p:nvSpPr>
        <p:spPr>
          <a:xfrm flipH="1">
            <a:off x="3532966" y="1932633"/>
            <a:ext cx="1950738" cy="3163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11"/>
          <p:cNvSpPr>
            <a:spLocks noChangeArrowheads="1"/>
          </p:cNvSpPr>
          <p:nvPr/>
        </p:nvSpPr>
        <p:spPr bwMode="auto">
          <a:xfrm>
            <a:off x="3754871" y="1569412"/>
            <a:ext cx="20070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Kinematical Parameters 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41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2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4"/>
          <p:cNvSpPr txBox="1"/>
          <p:nvPr/>
        </p:nvSpPr>
        <p:spPr>
          <a:xfrm>
            <a:off x="239339" y="837474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4630368" y="1804861"/>
            <a:ext cx="3754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与成果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4630368" y="2402716"/>
            <a:ext cx="3863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Future Work and the Achievements</a:t>
            </a:r>
            <a:endParaRPr lang="da-DK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26494" y="2360828"/>
            <a:ext cx="4663440" cy="108000"/>
            <a:chOff x="3649980" y="3375660"/>
            <a:chExt cx="4663440" cy="10800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5" name="文本框 15"/>
          <p:cNvSpPr txBox="1"/>
          <p:nvPr/>
        </p:nvSpPr>
        <p:spPr>
          <a:xfrm>
            <a:off x="726928" y="2091670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FOUR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8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00" y="169770"/>
            <a:ext cx="2397497" cy="529772"/>
            <a:chOff x="1" y="284389"/>
            <a:chExt cx="1542867" cy="529772"/>
          </a:xfrm>
        </p:grpSpPr>
        <p:sp>
          <p:nvSpPr>
            <p:cNvPr id="8" name="矩形 7"/>
            <p:cNvSpPr/>
            <p:nvPr/>
          </p:nvSpPr>
          <p:spPr>
            <a:xfrm>
              <a:off x="1" y="284389"/>
              <a:ext cx="136064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Future Work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03850" y="284389"/>
              <a:ext cx="139018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11" name="文本框 66"/>
          <p:cNvSpPr txBox="1"/>
          <p:nvPr/>
        </p:nvSpPr>
        <p:spPr>
          <a:xfrm>
            <a:off x="672095" y="2293746"/>
            <a:ext cx="8272996" cy="101566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000" dirty="0" smtClean="0"/>
              <a:t>The comparison between the fractional order model and the linear model needs to be done massively, especially their different effect in the whole vehicle model.</a:t>
            </a:r>
            <a:endParaRPr lang="zh-CN" altLang="zh-CN" sz="2000" dirty="0"/>
          </a:p>
        </p:txBody>
      </p:sp>
      <p:sp>
        <p:nvSpPr>
          <p:cNvPr id="12" name="文本框 66"/>
          <p:cNvSpPr txBox="1"/>
          <p:nvPr/>
        </p:nvSpPr>
        <p:spPr>
          <a:xfrm>
            <a:off x="664827" y="864655"/>
            <a:ext cx="8272996" cy="1015663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2000" dirty="0" smtClean="0"/>
              <a:t>The methods, which to determine the parameters of fractional calculus need to be studied. The present method is normally the least square method.</a:t>
            </a:r>
            <a:endParaRPr lang="zh-CN" altLang="en-US" sz="2000" dirty="0">
              <a:solidFill>
                <a:prstClr val="black">
                  <a:alpha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271197" y="882209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263066" y="2293746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 bwMode="auto">
          <a:xfrm>
            <a:off x="255798" y="3751622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66"/>
          <p:cNvSpPr txBox="1"/>
          <p:nvPr/>
        </p:nvSpPr>
        <p:spPr>
          <a:xfrm>
            <a:off x="664827" y="3757679"/>
            <a:ext cx="8272996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000" dirty="0" smtClean="0"/>
              <a:t>The fractional order model needs to be generalized in different nonlinear force elements, not only </a:t>
            </a:r>
            <a:r>
              <a:rPr lang="en-US" altLang="zh-CN" sz="2000" dirty="0" err="1" smtClean="0"/>
              <a:t>airspring</a:t>
            </a:r>
            <a:r>
              <a:rPr lang="en-US" altLang="zh-CN" sz="2000" dirty="0" smtClean="0"/>
              <a:t>, but also any rubber absorbers.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40167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00" y="169770"/>
            <a:ext cx="3175764" cy="529772"/>
            <a:chOff x="1" y="284389"/>
            <a:chExt cx="1473358" cy="529772"/>
          </a:xfrm>
        </p:grpSpPr>
        <p:sp>
          <p:nvSpPr>
            <p:cNvPr id="8" name="矩形 7"/>
            <p:cNvSpPr/>
            <p:nvPr/>
          </p:nvSpPr>
          <p:spPr>
            <a:xfrm>
              <a:off x="1" y="284389"/>
              <a:ext cx="136064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Achievements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03850" y="284389"/>
              <a:ext cx="69509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228"/>
            <a:ext cx="182880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76" y="1383412"/>
            <a:ext cx="771525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301" y="1391349"/>
            <a:ext cx="77946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223642"/>
              </p:ext>
            </p:extLst>
          </p:nvPr>
        </p:nvGraphicFramePr>
        <p:xfrm>
          <a:off x="6917177" y="4155926"/>
          <a:ext cx="2232248" cy="630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6124"/>
                <a:gridCol w="1116124"/>
              </a:tblGrid>
              <a:tr h="3254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effectLst/>
                        </a:rPr>
                        <a:t>ANSYS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effectLst/>
                        </a:rPr>
                        <a:t>UM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9.4673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9.485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7" name="图片 16"/>
          <p:cNvPicPr/>
          <p:nvPr/>
        </p:nvPicPr>
        <p:blipFill>
          <a:blip r:embed="rId6"/>
          <a:stretch>
            <a:fillRect/>
          </a:stretch>
        </p:blipFill>
        <p:spPr>
          <a:xfrm>
            <a:off x="24630" y="1299130"/>
            <a:ext cx="5274310" cy="245237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7"/>
          <a:stretch>
            <a:fillRect/>
          </a:stretch>
        </p:blipFill>
        <p:spPr>
          <a:xfrm>
            <a:off x="254424" y="3439765"/>
            <a:ext cx="2855828" cy="156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00" y="169770"/>
            <a:ext cx="3175764" cy="529772"/>
            <a:chOff x="1" y="284389"/>
            <a:chExt cx="1473358" cy="529772"/>
          </a:xfrm>
        </p:grpSpPr>
        <p:sp>
          <p:nvSpPr>
            <p:cNvPr id="8" name="矩形 7"/>
            <p:cNvSpPr/>
            <p:nvPr/>
          </p:nvSpPr>
          <p:spPr>
            <a:xfrm>
              <a:off x="1" y="284389"/>
              <a:ext cx="136064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What we are doing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03850" y="284389"/>
              <a:ext cx="69509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12" name="图片 11" descr="234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226" y="817446"/>
            <a:ext cx="2129431" cy="14559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72" y="1595343"/>
            <a:ext cx="2189163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8"/>
          <p:cNvSpPr txBox="1"/>
          <p:nvPr/>
        </p:nvSpPr>
        <p:spPr>
          <a:xfrm>
            <a:off x="885534" y="1158975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relative sliding equation of the mass point at steady stat</a:t>
            </a:r>
            <a:r>
              <a:rPr lang="en-US" altLang="zh-CN" sz="1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e:</a:t>
            </a:r>
            <a:endParaRPr lang="zh-CN" altLang="en-US" sz="1400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rot="5400000">
            <a:off x="992691" y="2145413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1"/>
          <p:cNvSpPr txBox="1"/>
          <p:nvPr/>
        </p:nvSpPr>
        <p:spPr>
          <a:xfrm>
            <a:off x="242592" y="2373421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Relative sliding</a:t>
            </a:r>
            <a:endParaRPr lang="zh-CN" altLang="en-US" sz="1400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16200000" flipH="1">
            <a:off x="1743187" y="2110091"/>
            <a:ext cx="357190" cy="213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4"/>
          <p:cNvSpPr txBox="1"/>
          <p:nvPr/>
        </p:nvSpPr>
        <p:spPr>
          <a:xfrm>
            <a:off x="1385600" y="2373421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Relative rigid sliding</a:t>
            </a:r>
            <a:endParaRPr lang="zh-CN" altLang="en-US" sz="1400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2528608" y="2038256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4"/>
          <p:cNvSpPr txBox="1"/>
          <p:nvPr/>
        </p:nvSpPr>
        <p:spPr>
          <a:xfrm>
            <a:off x="3171550" y="2373421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Difference in elastic displacement at contact spots</a:t>
            </a:r>
            <a:endParaRPr lang="zh-CN" altLang="en-US" sz="1400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259274" y="817446"/>
            <a:ext cx="45386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</a:pPr>
            <a:r>
              <a:rPr kumimoji="1" lang="en-US" altLang="zh-CN" sz="2000" b="1" dirty="0" err="1" smtClean="0">
                <a:solidFill>
                  <a:srgbClr val="1934A6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Kalker</a:t>
            </a:r>
            <a:r>
              <a:rPr kumimoji="1" lang="en-US" altLang="zh-CN" sz="2000" b="1" dirty="0" smtClean="0">
                <a:solidFill>
                  <a:srgbClr val="1934A6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simplification theory</a:t>
            </a:r>
            <a:endParaRPr kumimoji="1" lang="zh-CN" altLang="en-US" sz="2000" b="1" dirty="0">
              <a:solidFill>
                <a:srgbClr val="1934A6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287046" y="3003798"/>
            <a:ext cx="35290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</a:pPr>
            <a:r>
              <a:rPr kumimoji="1" lang="en-US" altLang="zh-CN" sz="2000" b="1" dirty="0" err="1" smtClean="0">
                <a:solidFill>
                  <a:srgbClr val="1934A6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Kalker's</a:t>
            </a:r>
            <a:r>
              <a:rPr kumimoji="1" lang="en-US" altLang="zh-CN" sz="2000" b="1" dirty="0" smtClean="0">
                <a:solidFill>
                  <a:srgbClr val="1934A6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exact theory</a:t>
            </a:r>
            <a:endParaRPr kumimoji="1" lang="zh-CN" altLang="en-US" sz="2000" b="1" dirty="0">
              <a:solidFill>
                <a:srgbClr val="1934A6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02" y="3572462"/>
            <a:ext cx="3634870" cy="53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143966"/>
            <a:ext cx="2571768" cy="35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18"/>
          <p:cNvSpPr txBox="1"/>
          <p:nvPr/>
        </p:nvSpPr>
        <p:spPr>
          <a:xfrm>
            <a:off x="2200272" y="4193379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Sub</a:t>
            </a: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2"/>
          <p:cNvSpPr txBox="1"/>
          <p:nvPr/>
        </p:nvSpPr>
        <p:spPr>
          <a:xfrm>
            <a:off x="160954" y="3642563"/>
            <a:ext cx="1867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Minimum residual energy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principle</a:t>
            </a: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 flipH="1">
            <a:off x="1557330" y="3931377"/>
            <a:ext cx="642942" cy="2414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752476"/>
              </p:ext>
            </p:extLst>
          </p:nvPr>
        </p:nvGraphicFramePr>
        <p:xfrm>
          <a:off x="5488087" y="1872338"/>
          <a:ext cx="3667125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Graph" r:id="rId8" imgW="4160880" imgH="2926080" progId="Origin50.Graph">
                  <p:embed/>
                </p:oleObj>
              </mc:Choice>
              <mc:Fallback>
                <p:oleObj name="Graph" r:id="rId8" imgW="4160880" imgH="2926080" progId="Origin50.Grap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8087" y="1872338"/>
                        <a:ext cx="3667125" cy="257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12"/>
          <p:cNvSpPr txBox="1"/>
          <p:nvPr/>
        </p:nvSpPr>
        <p:spPr>
          <a:xfrm>
            <a:off x="3075161" y="4501156"/>
            <a:ext cx="6068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In the case where the torque is changed to transient rolling, the error values of the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creep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forces of the FASTSIM and CONTACT algorithms are on average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20%.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302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00" y="169770"/>
            <a:ext cx="3175764" cy="529772"/>
            <a:chOff x="1" y="284389"/>
            <a:chExt cx="1473358" cy="529772"/>
          </a:xfrm>
        </p:grpSpPr>
        <p:sp>
          <p:nvSpPr>
            <p:cNvPr id="8" name="矩形 7"/>
            <p:cNvSpPr/>
            <p:nvPr/>
          </p:nvSpPr>
          <p:spPr>
            <a:xfrm>
              <a:off x="1" y="284389"/>
              <a:ext cx="136064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What we are doing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03850" y="284389"/>
              <a:ext cx="69509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949" y="963516"/>
            <a:ext cx="8313071" cy="401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882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00" y="169770"/>
            <a:ext cx="3175764" cy="529772"/>
            <a:chOff x="1" y="284389"/>
            <a:chExt cx="1473358" cy="529772"/>
          </a:xfrm>
        </p:grpSpPr>
        <p:sp>
          <p:nvSpPr>
            <p:cNvPr id="8" name="矩形 7"/>
            <p:cNvSpPr/>
            <p:nvPr/>
          </p:nvSpPr>
          <p:spPr>
            <a:xfrm>
              <a:off x="1" y="284389"/>
              <a:ext cx="136064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What we are doing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03850" y="284389"/>
              <a:ext cx="69509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pic>
        <p:nvPicPr>
          <p:cNvPr id="12290" name="Picture 2" descr="边驱转向架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46893"/>
            <a:ext cx="297520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519918" y="1059582"/>
            <a:ext cx="2088232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15862" y="1851670"/>
            <a:ext cx="3312368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15862" y="2643758"/>
            <a:ext cx="352839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91926" y="3867894"/>
            <a:ext cx="1944216" cy="108012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50235"/>
              </p:ext>
            </p:extLst>
          </p:nvPr>
        </p:nvGraphicFramePr>
        <p:xfrm>
          <a:off x="2807950" y="4155926"/>
          <a:ext cx="1663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5" imgW="1663560" imgH="583920" progId="Equation.DSMT4">
                  <p:embed/>
                </p:oleObj>
              </mc:Choice>
              <mc:Fallback>
                <p:oleObj name="Equation" r:id="rId5" imgW="166356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7950" y="4155926"/>
                        <a:ext cx="16637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3654" y="771550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voltage equation</a:t>
            </a:r>
            <a:r>
              <a:rPr lang="zh-CN" alt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369057"/>
              </p:ext>
            </p:extLst>
          </p:nvPr>
        </p:nvGraphicFramePr>
        <p:xfrm>
          <a:off x="2663934" y="1203598"/>
          <a:ext cx="1562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7" imgW="1562040" imgH="279360" progId="Equation.DSMT4">
                  <p:embed/>
                </p:oleObj>
              </mc:Choice>
              <mc:Fallback>
                <p:oleObj name="Equation" r:id="rId7" imgW="156204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3934" y="1203598"/>
                        <a:ext cx="1562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43654" y="1563638"/>
            <a:ext cx="252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virtual current</a:t>
            </a:r>
            <a:r>
              <a:rPr lang="zh-CN" alt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123228"/>
              </p:ext>
            </p:extLst>
          </p:nvPr>
        </p:nvGraphicFramePr>
        <p:xfrm>
          <a:off x="2087870" y="1851670"/>
          <a:ext cx="2895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9" imgW="2895480" imgH="622080" progId="Equation.DSMT4">
                  <p:embed/>
                </p:oleObj>
              </mc:Choice>
              <mc:Fallback>
                <p:oleObj name="Equation" r:id="rId9" imgW="289548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870" y="1851670"/>
                        <a:ext cx="2895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43654" y="2499742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power factor</a:t>
            </a:r>
            <a:r>
              <a:rPr lang="zh-CN" alt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236929"/>
              </p:ext>
            </p:extLst>
          </p:nvPr>
        </p:nvGraphicFramePr>
        <p:xfrm>
          <a:off x="2159878" y="2787774"/>
          <a:ext cx="3175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Equation" r:id="rId11" imgW="3174840" imgH="622080" progId="Equation.DSMT4">
                  <p:embed/>
                </p:oleObj>
              </mc:Choice>
              <mc:Fallback>
                <p:oleObj name="Equation" r:id="rId11" imgW="317484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878" y="2787774"/>
                        <a:ext cx="31750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43654" y="3723878"/>
            <a:ext cx="20162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Torque formula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endParaRPr lang="en-US" altLang="zh-CN" dirty="0" smtClean="0">
              <a:solidFill>
                <a:srgbClr val="C00000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04248" y="4029590"/>
            <a:ext cx="175107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CONTACT</a:t>
            </a:r>
            <a:endParaRPr lang="zh-CN" altLang="en-US" sz="2800" b="1" dirty="0"/>
          </a:p>
        </p:txBody>
      </p:sp>
      <p:sp>
        <p:nvSpPr>
          <p:cNvPr id="3" name="右箭头 2"/>
          <p:cNvSpPr/>
          <p:nvPr/>
        </p:nvSpPr>
        <p:spPr>
          <a:xfrm>
            <a:off x="5076056" y="4335624"/>
            <a:ext cx="1584176" cy="2520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28230" y="4091984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SIMULINK</a:t>
            </a:r>
            <a:endParaRPr lang="zh-CN" altLang="en-US" b="1" dirty="0"/>
          </a:p>
        </p:txBody>
      </p:sp>
      <p:sp>
        <p:nvSpPr>
          <p:cNvPr id="5" name="下箭头 4"/>
          <p:cNvSpPr/>
          <p:nvPr/>
        </p:nvSpPr>
        <p:spPr>
          <a:xfrm flipV="1">
            <a:off x="7544346" y="3270344"/>
            <a:ext cx="270874" cy="5975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815220" y="3498562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UM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890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4"/>
          <p:cNvSpPr txBox="1"/>
          <p:nvPr/>
        </p:nvSpPr>
        <p:spPr>
          <a:xfrm>
            <a:off x="3271629" y="5450"/>
            <a:ext cx="32548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50392" y="961210"/>
            <a:ext cx="734419" cy="734420"/>
            <a:chOff x="1827149" y="1625954"/>
            <a:chExt cx="828000" cy="828000"/>
          </a:xfrm>
        </p:grpSpPr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827149" y="1625954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2"/>
            <p:cNvSpPr txBox="1"/>
            <p:nvPr/>
          </p:nvSpPr>
          <p:spPr>
            <a:xfrm>
              <a:off x="1904142" y="1782984"/>
              <a:ext cx="674014" cy="520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4208" y="1924546"/>
            <a:ext cx="734419" cy="734420"/>
            <a:chOff x="2405971" y="2838627"/>
            <a:chExt cx="828000" cy="828000"/>
          </a:xfrm>
        </p:grpSpPr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2405971" y="2838627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3"/>
            <p:cNvSpPr txBox="1"/>
            <p:nvPr/>
          </p:nvSpPr>
          <p:spPr>
            <a:xfrm>
              <a:off x="2482964" y="2991018"/>
              <a:ext cx="674014" cy="520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3422" y="3826003"/>
            <a:ext cx="734419" cy="734420"/>
            <a:chOff x="2984793" y="4046659"/>
            <a:chExt cx="828000" cy="828000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2984793" y="4046659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14"/>
            <p:cNvSpPr txBox="1"/>
            <p:nvPr/>
          </p:nvSpPr>
          <p:spPr>
            <a:xfrm>
              <a:off x="3061786" y="4199050"/>
              <a:ext cx="674014" cy="520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16"/>
          <p:cNvSpPr txBox="1"/>
          <p:nvPr/>
        </p:nvSpPr>
        <p:spPr>
          <a:xfrm>
            <a:off x="1828679" y="974477"/>
            <a:ext cx="611466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彩云" pitchFamily="2" charset="-122"/>
                <a:ea typeface="华文彩云" pitchFamily="2" charset="-122"/>
              </a:rPr>
              <a:t>Engineering Requirement</a:t>
            </a:r>
            <a:endParaRPr lang="en-US" altLang="zh-CN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1841710" y="1951080"/>
            <a:ext cx="4307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彩云" pitchFamily="2" charset="-122"/>
                <a:ea typeface="华文彩云" pitchFamily="2" charset="-122"/>
              </a:rPr>
              <a:t>Theoretical Basis</a:t>
            </a:r>
            <a:endParaRPr lang="en-US" altLang="zh-CN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855927" y="3826003"/>
            <a:ext cx="5380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彩云" pitchFamily="2" charset="-122"/>
                <a:ea typeface="华文彩云" pitchFamily="2" charset="-122"/>
              </a:rPr>
              <a:t>F</a:t>
            </a:r>
            <a:r>
              <a:rPr lang="en-US" altLang="zh-C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彩云" pitchFamily="2" charset="-122"/>
                <a:ea typeface="华文彩云" pitchFamily="2" charset="-122"/>
              </a:rPr>
              <a:t>uture Work </a:t>
            </a:r>
          </a:p>
          <a:p>
            <a:r>
              <a:rPr lang="en-US" altLang="zh-C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彩云" pitchFamily="2" charset="-122"/>
                <a:ea typeface="华文彩云" pitchFamily="2" charset="-122"/>
              </a:rPr>
              <a:t>and the Achievements</a:t>
            </a:r>
            <a:endParaRPr lang="en-US" altLang="zh-CN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彩云" pitchFamily="2" charset="-122"/>
              <a:ea typeface="华文彩云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64208" y="2842479"/>
            <a:ext cx="734419" cy="734420"/>
            <a:chOff x="2984793" y="4046659"/>
            <a:chExt cx="828000" cy="828000"/>
          </a:xfrm>
        </p:grpSpPr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2984793" y="4046659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14"/>
            <p:cNvSpPr txBox="1"/>
            <p:nvPr/>
          </p:nvSpPr>
          <p:spPr>
            <a:xfrm>
              <a:off x="3061786" y="4199050"/>
              <a:ext cx="674014" cy="520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2"/>
          <p:cNvSpPr txBox="1"/>
          <p:nvPr/>
        </p:nvSpPr>
        <p:spPr>
          <a:xfrm>
            <a:off x="1872812" y="2811463"/>
            <a:ext cx="5579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彩云" pitchFamily="2" charset="-122"/>
                <a:ea typeface="华文彩云" pitchFamily="2" charset="-122"/>
              </a:rPr>
              <a:t>Preliminary Application</a:t>
            </a:r>
            <a:endParaRPr lang="en-US" altLang="zh-CN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 animBg="1"/>
      <p:bldP spid="25" grpId="0"/>
      <p:bldP spid="26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1922259" y="1431947"/>
            <a:ext cx="529948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spc="300" dirty="0" smtClean="0">
                <a:solidFill>
                  <a:schemeClr val="bg1"/>
                </a:solidFill>
                <a:cs typeface="Arial" panose="020B0604020202020204" pitchFamily="34" charset="0"/>
              </a:rPr>
              <a:t>谢谢大家</a:t>
            </a:r>
            <a:endParaRPr lang="zh-CN" altLang="en-US" sz="7200" b="1" spc="3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1912772" y="2787774"/>
            <a:ext cx="531845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cap="all" dirty="0">
                <a:solidFill>
                  <a:schemeClr val="bg1"/>
                </a:solidFill>
                <a:cs typeface="Arial" panose="020B0604020202020204" pitchFamily="34" charset="0"/>
              </a:rPr>
              <a:t>thank you all</a:t>
            </a:r>
          </a:p>
        </p:txBody>
      </p:sp>
    </p:spTree>
    <p:extLst>
      <p:ext uri="{BB962C8B-B14F-4D97-AF65-F5344CB8AC3E}">
        <p14:creationId xmlns:p14="http://schemas.microsoft.com/office/powerpoint/2010/main" val="281484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4"/>
          <p:cNvSpPr txBox="1"/>
          <p:nvPr/>
        </p:nvSpPr>
        <p:spPr>
          <a:xfrm>
            <a:off x="150773" y="982680"/>
            <a:ext cx="35414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4211960" y="1975266"/>
            <a:ext cx="4405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阶微积分的工程需求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7"/>
          <p:cNvSpPr txBox="1"/>
          <p:nvPr/>
        </p:nvSpPr>
        <p:spPr>
          <a:xfrm>
            <a:off x="3924465" y="2613605"/>
            <a:ext cx="4792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Engineering Requirements</a:t>
            </a:r>
            <a:endParaRPr lang="da-DK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56703" y="2506034"/>
            <a:ext cx="5087610" cy="108000"/>
            <a:chOff x="3649980" y="3375660"/>
            <a:chExt cx="4663440" cy="1080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1" name="文本框 15"/>
          <p:cNvSpPr txBox="1"/>
          <p:nvPr/>
        </p:nvSpPr>
        <p:spPr>
          <a:xfrm>
            <a:off x="357137" y="2236876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ONE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43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224" y="1020766"/>
            <a:ext cx="3411500" cy="166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10" descr="201008030749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099" y="2971351"/>
            <a:ext cx="333375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639150" y="1011782"/>
            <a:ext cx="4292890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Nonlinear Force Elements</a:t>
            </a:r>
            <a:endParaRPr lang="zh-CN" altLang="en-US" sz="2400" b="1" dirty="0" smtClean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Rectangle 13"/>
          <p:cNvSpPr>
            <a:spLocks noChangeArrowheads="1"/>
          </p:cNvSpPr>
          <p:nvPr/>
        </p:nvSpPr>
        <p:spPr bwMode="auto">
          <a:xfrm>
            <a:off x="1313960" y="1659487"/>
            <a:ext cx="35290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</a:pPr>
            <a:r>
              <a:rPr kumimoji="1" lang="en-US" altLang="zh-CN" sz="20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 </a:t>
            </a:r>
            <a:r>
              <a:rPr kumimoji="1" lang="en-US" altLang="zh-CN" sz="2000" b="1" dirty="0" err="1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Airspring</a:t>
            </a:r>
            <a:endParaRPr kumimoji="1" lang="zh-CN" altLang="en-US" sz="20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254" y="1071616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398" y="169770"/>
            <a:ext cx="4344572" cy="529772"/>
            <a:chOff x="0" y="284389"/>
            <a:chExt cx="1592337" cy="529772"/>
          </a:xfrm>
        </p:grpSpPr>
        <p:sp>
          <p:nvSpPr>
            <p:cNvPr id="16" name="矩形 15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Engineering Requirements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21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21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9" name="Rectangle 52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13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11212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1121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1310782" y="2291590"/>
            <a:ext cx="35290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</a:pPr>
            <a:r>
              <a:rPr kumimoji="1" lang="en-US" altLang="zh-CN" sz="2000" b="1" dirty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en-US" altLang="zh-CN" sz="20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Rubber Absorber</a:t>
            </a:r>
            <a:endParaRPr kumimoji="1" lang="zh-CN" altLang="en-US" sz="20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13"/>
          <p:cNvSpPr>
            <a:spLocks noChangeArrowheads="1"/>
          </p:cNvSpPr>
          <p:nvPr/>
        </p:nvSpPr>
        <p:spPr bwMode="auto">
          <a:xfrm>
            <a:off x="1310782" y="2987854"/>
            <a:ext cx="36577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</a:pPr>
            <a:r>
              <a:rPr kumimoji="1" lang="en-US" altLang="zh-CN" sz="20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3) Damper in any position</a:t>
            </a:r>
            <a:endParaRPr kumimoji="1" lang="zh-CN" altLang="en-US" sz="20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13"/>
          <p:cNvSpPr>
            <a:spLocks noChangeArrowheads="1"/>
          </p:cNvSpPr>
          <p:nvPr/>
        </p:nvSpPr>
        <p:spPr bwMode="auto">
          <a:xfrm>
            <a:off x="1321735" y="3466802"/>
            <a:ext cx="6302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</a:pPr>
            <a:r>
              <a:rPr kumimoji="1" lang="en-US" altLang="zh-CN" sz="20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kumimoji="1" lang="zh-CN" altLang="en-US" sz="20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3995936" y="1251616"/>
            <a:ext cx="2448272" cy="60005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H="1" flipV="1">
            <a:off x="3995936" y="2491645"/>
            <a:ext cx="2232248" cy="800185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左大括号 51"/>
          <p:cNvSpPr/>
          <p:nvPr/>
        </p:nvSpPr>
        <p:spPr>
          <a:xfrm>
            <a:off x="992787" y="1859542"/>
            <a:ext cx="317995" cy="20073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上箭头 58"/>
          <p:cNvSpPr/>
          <p:nvPr/>
        </p:nvSpPr>
        <p:spPr>
          <a:xfrm rot="10800000">
            <a:off x="596553" y="2787815"/>
            <a:ext cx="360000" cy="151212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箭头连接符 64"/>
          <p:cNvCxnSpPr/>
          <p:nvPr/>
        </p:nvCxnSpPr>
        <p:spPr>
          <a:xfrm flipH="1" flipV="1">
            <a:off x="4716016" y="3387964"/>
            <a:ext cx="1224136" cy="200037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61"/>
          <p:cNvSpPr/>
          <p:nvPr/>
        </p:nvSpPr>
        <p:spPr>
          <a:xfrm>
            <a:off x="452254" y="4299941"/>
            <a:ext cx="4047738" cy="700235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Accuracy of Dynamics Analysis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42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6" grpId="0" animBg="1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462977" y="769956"/>
            <a:ext cx="4017640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Modeling Difficulty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937" y="841964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398" y="169770"/>
            <a:ext cx="4344572" cy="529772"/>
            <a:chOff x="0" y="284389"/>
            <a:chExt cx="1592337" cy="529772"/>
          </a:xfrm>
        </p:grpSpPr>
        <p:sp>
          <p:nvSpPr>
            <p:cNvPr id="24" name="矩形 23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Engineering Requirements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11212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6527" y="915566"/>
            <a:ext cx="199822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C:\Users\lk\Desktop\510B空簧实验\试验照片\IMG_129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6836" y="915566"/>
            <a:ext cx="208823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4" t="5782" r="8919"/>
          <a:stretch>
            <a:fillRect/>
          </a:stretch>
        </p:blipFill>
        <p:spPr bwMode="auto">
          <a:xfrm>
            <a:off x="3757211" y="2884801"/>
            <a:ext cx="2592288" cy="186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7" t="7457" b="-3122"/>
          <a:stretch>
            <a:fillRect/>
          </a:stretch>
        </p:blipFill>
        <p:spPr bwMode="auto">
          <a:xfrm>
            <a:off x="6499593" y="3095427"/>
            <a:ext cx="2472090" cy="16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>
            <a:off x="6518462" y="2820500"/>
            <a:ext cx="3093232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Dynamic experimental setup of the air spring</a:t>
            </a:r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83375" y="2819950"/>
            <a:ext cx="2332690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Static experimental setup of the air spring</a:t>
            </a:r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21581" y="4692158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Force versus displacement for static experiment</a:t>
            </a:r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16065" y="4697121"/>
            <a:ext cx="283914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dirty="0" smtClean="0">
                <a:latin typeface="Times New Roman" pitchFamily="18" charset="0"/>
                <a:cs typeface="Times New Roman" pitchFamily="18" charset="0"/>
              </a:rPr>
              <a:t> Force versus displacement for dynamic experiment</a:t>
            </a:r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矩形 11"/>
          <p:cNvSpPr>
            <a:spLocks noChangeArrowheads="1"/>
          </p:cNvSpPr>
          <p:nvPr/>
        </p:nvSpPr>
        <p:spPr bwMode="auto">
          <a:xfrm>
            <a:off x="282937" y="1446334"/>
            <a:ext cx="3743402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characteristics of FE differs with frequency and amplitude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" name="Picture 1" descr="C:\Users\Administrator\Documents\Tencent Files\576030887\Image\C2C\$X4FD7]]CUV42YF)ASN6A5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1" y="2166332"/>
            <a:ext cx="1941126" cy="28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左右箭头 1"/>
          <p:cNvSpPr/>
          <p:nvPr/>
        </p:nvSpPr>
        <p:spPr>
          <a:xfrm>
            <a:off x="2439552" y="3712355"/>
            <a:ext cx="1693315" cy="42463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11"/>
          <p:cNvSpPr>
            <a:spLocks noChangeArrowheads="1"/>
          </p:cNvSpPr>
          <p:nvPr/>
        </p:nvSpPr>
        <p:spPr bwMode="auto">
          <a:xfrm>
            <a:off x="2745032" y="3317114"/>
            <a:ext cx="13694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 Enough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14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462977" y="769956"/>
            <a:ext cx="4017640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Possibilities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937" y="841964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398" y="169770"/>
            <a:ext cx="4344572" cy="529772"/>
            <a:chOff x="0" y="284389"/>
            <a:chExt cx="1592337" cy="529772"/>
          </a:xfrm>
        </p:grpSpPr>
        <p:sp>
          <p:nvSpPr>
            <p:cNvPr id="24" name="矩形 23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Engineering Requirements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11212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660847"/>
              </p:ext>
            </p:extLst>
          </p:nvPr>
        </p:nvGraphicFramePr>
        <p:xfrm>
          <a:off x="539552" y="1269523"/>
          <a:ext cx="3384376" cy="2135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Visio" r:id="rId4" imgW="8880480" imgH="5583240" progId="Visio.Drawing.11">
                  <p:embed/>
                </p:oleObj>
              </mc:Choice>
              <mc:Fallback>
                <p:oleObj name="Visio" r:id="rId4" imgW="8880480" imgH="5583240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269523"/>
                        <a:ext cx="3384376" cy="21357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 rot="19818088">
            <a:off x="403914" y="2361177"/>
            <a:ext cx="40709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Too Many Parameters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8" name="Picture 1" descr="C:\Users\Administrator\Documents\Tencent Files\576030887\Image\C2C\$4I(P}`_P6@HHE%(Q1]F3)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/>
          <a:stretch/>
        </p:blipFill>
        <p:spPr bwMode="auto">
          <a:xfrm>
            <a:off x="4583212" y="1176430"/>
            <a:ext cx="3903721" cy="225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 rot="19818088">
            <a:off x="4444697" y="2012308"/>
            <a:ext cx="40709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Efficiency Too Low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7553" y="3836376"/>
            <a:ext cx="846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F=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948311"/>
              </p:ext>
            </p:extLst>
          </p:nvPr>
        </p:nvGraphicFramePr>
        <p:xfrm>
          <a:off x="1997145" y="3431060"/>
          <a:ext cx="1256984" cy="68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7" imgW="774360" imgH="419040" progId="Equation.DSMT4">
                  <p:embed/>
                </p:oleObj>
              </mc:Choice>
              <mc:Fallback>
                <p:oleObj name="Equation" r:id="rId7" imgW="7743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7145" y="3431060"/>
                        <a:ext cx="1256984" cy="680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356663"/>
              </p:ext>
            </p:extLst>
          </p:nvPr>
        </p:nvGraphicFramePr>
        <p:xfrm>
          <a:off x="2026689" y="4343087"/>
          <a:ext cx="117316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9" imgW="723600" imgH="419040" progId="Equation.DSMT4">
                  <p:embed/>
                </p:oleObj>
              </mc:Choice>
              <mc:Fallback>
                <p:oleObj name="Equation" r:id="rId9" imgW="723600" imgH="41904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6689" y="4343087"/>
                        <a:ext cx="117316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左大括号 7"/>
          <p:cNvSpPr/>
          <p:nvPr/>
        </p:nvSpPr>
        <p:spPr>
          <a:xfrm>
            <a:off x="1645838" y="3793985"/>
            <a:ext cx="288032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0511" y="379398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3225220" y="4255650"/>
            <a:ext cx="1084914" cy="1864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93320" y="3643288"/>
            <a:ext cx="387651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Intermediate item?</a:t>
            </a:r>
            <a:endParaRPr lang="zh-CN" altLang="en-US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156744"/>
              </p:ext>
            </p:extLst>
          </p:nvPr>
        </p:nvGraphicFramePr>
        <p:xfrm>
          <a:off x="5982325" y="4318986"/>
          <a:ext cx="69850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11" imgW="431640" imgH="419040" progId="Equation.DSMT4">
                  <p:embed/>
                </p:oleObj>
              </mc:Choice>
              <mc:Fallback>
                <p:oleObj name="Equation" r:id="rId11" imgW="4316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2325" y="4318986"/>
                        <a:ext cx="698500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438099" y="3793985"/>
            <a:ext cx="65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0~1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00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5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4"/>
          <p:cNvSpPr txBox="1"/>
          <p:nvPr/>
        </p:nvSpPr>
        <p:spPr>
          <a:xfrm>
            <a:off x="30241" y="915566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748169" y="1908152"/>
            <a:ext cx="5204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阶理论基础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3860103" y="2543820"/>
            <a:ext cx="5092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Theoretical Basis</a:t>
            </a:r>
            <a:endParaRPr lang="da-DK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60494" y="2431372"/>
            <a:ext cx="4913937" cy="115548"/>
            <a:chOff x="3649980" y="3375660"/>
            <a:chExt cx="4663440" cy="10800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5" name="文本框 15"/>
          <p:cNvSpPr txBox="1"/>
          <p:nvPr/>
        </p:nvSpPr>
        <p:spPr>
          <a:xfrm>
            <a:off x="517830" y="2169762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TWO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33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1045164" y="843558"/>
            <a:ext cx="5039004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err="1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Grünwald-Letnikov</a:t>
            </a:r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Definition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790" y="888440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98" y="169770"/>
            <a:ext cx="3100222" cy="529772"/>
            <a:chOff x="0" y="284389"/>
            <a:chExt cx="1592337" cy="529772"/>
          </a:xfrm>
        </p:grpSpPr>
        <p:sp>
          <p:nvSpPr>
            <p:cNvPr id="8" name="矩形 7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Theoretical Basis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752519"/>
              </p:ext>
            </p:extLst>
          </p:nvPr>
        </p:nvGraphicFramePr>
        <p:xfrm>
          <a:off x="1383108" y="1471445"/>
          <a:ext cx="4649591" cy="89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4" imgW="2387520" imgH="457200" progId="Equation.DSMT4">
                  <p:embed/>
                </p:oleObj>
              </mc:Choice>
              <mc:Fallback>
                <p:oleObj name="Equation" r:id="rId4" imgW="2387520" imgH="457200" progId="Equation.DSMT4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3108" y="1471445"/>
                        <a:ext cx="4649591" cy="89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1810"/>
              </p:ext>
            </p:extLst>
          </p:nvPr>
        </p:nvGraphicFramePr>
        <p:xfrm>
          <a:off x="1147612" y="3055373"/>
          <a:ext cx="5145088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6" imgW="2641320" imgH="457200" progId="Equation.DSMT4">
                  <p:embed/>
                </p:oleObj>
              </mc:Choice>
              <mc:Fallback>
                <p:oleObj name="Equation" r:id="rId6" imgW="264132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612" y="3055373"/>
                        <a:ext cx="5145088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下箭头 2"/>
          <p:cNvSpPr/>
          <p:nvPr/>
        </p:nvSpPr>
        <p:spPr>
          <a:xfrm>
            <a:off x="3255316" y="2479557"/>
            <a:ext cx="43204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718976" y="2416906"/>
            <a:ext cx="1527458" cy="422125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Generalize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1"/>
          <p:cNvSpPr>
            <a:spLocks noChangeArrowheads="1"/>
          </p:cNvSpPr>
          <p:nvPr/>
        </p:nvSpPr>
        <p:spPr bwMode="auto">
          <a:xfrm>
            <a:off x="58970" y="4221686"/>
            <a:ext cx="170764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which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264300"/>
              </p:ext>
            </p:extLst>
          </p:nvPr>
        </p:nvGraphicFramePr>
        <p:xfrm>
          <a:off x="1505207" y="4135741"/>
          <a:ext cx="4427537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8" imgW="2273040" imgH="457200" progId="Equation.DSMT4">
                  <p:embed/>
                </p:oleObj>
              </mc:Choice>
              <mc:Fallback>
                <p:oleObj name="Equation" r:id="rId8" imgW="22730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5207" y="4135741"/>
                        <a:ext cx="4427537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/>
          <p:cNvSpPr/>
          <p:nvPr/>
        </p:nvSpPr>
        <p:spPr>
          <a:xfrm>
            <a:off x="6140751" y="1394819"/>
            <a:ext cx="2895610" cy="2044173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One point’s derivation is decided by the whole history, which means the fractional calculus is memorable!  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4067944" y="2827660"/>
            <a:ext cx="2072807" cy="348103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下箭头 12"/>
          <p:cNvSpPr/>
          <p:nvPr/>
        </p:nvSpPr>
        <p:spPr>
          <a:xfrm>
            <a:off x="7380312" y="3484328"/>
            <a:ext cx="2880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264188" y="4055805"/>
            <a:ext cx="2520279" cy="885761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Similar with some nonlinear FE ???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52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1045164" y="843558"/>
            <a:ext cx="5039004" cy="4841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400" b="1" dirty="0" err="1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Oustaloup’s</a:t>
            </a:r>
            <a:r>
              <a:rPr lang="en-US" altLang="zh-CN" sz="2400" b="1" dirty="0" smtClean="0">
                <a:solidFill>
                  <a:srgbClr val="193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Approximation</a:t>
            </a:r>
            <a:endParaRPr lang="zh-CN" altLang="en-US" sz="2400" b="1" dirty="0">
              <a:solidFill>
                <a:srgbClr val="193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790" y="888440"/>
            <a:ext cx="360000" cy="360000"/>
          </a:xfrm>
          <a:prstGeom prst="rect">
            <a:avLst/>
          </a:prstGeom>
          <a:solidFill>
            <a:srgbClr val="1934A6"/>
          </a:solidFill>
          <a:ln w="508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98" y="169770"/>
            <a:ext cx="3100222" cy="529772"/>
            <a:chOff x="0" y="284389"/>
            <a:chExt cx="1592337" cy="529772"/>
          </a:xfrm>
        </p:grpSpPr>
        <p:sp>
          <p:nvSpPr>
            <p:cNvPr id="8" name="矩形 7"/>
            <p:cNvSpPr/>
            <p:nvPr/>
          </p:nvSpPr>
          <p:spPr>
            <a:xfrm>
              <a:off x="0" y="284389"/>
              <a:ext cx="151130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b="1" kern="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Theoretical Basis</a:t>
              </a:r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35187" y="284389"/>
              <a:ext cx="57150" cy="529772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 b="1" kern="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212" y="699542"/>
            <a:ext cx="914400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921618"/>
              </p:ext>
            </p:extLst>
          </p:nvPr>
        </p:nvGraphicFramePr>
        <p:xfrm>
          <a:off x="5940152" y="1248440"/>
          <a:ext cx="2449513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8" name="Equation" r:id="rId4" imgW="1257120" imgH="444240" progId="Equation.DSMT4">
                  <p:embed/>
                </p:oleObj>
              </mc:Choice>
              <mc:Fallback>
                <p:oleObj name="Equation" r:id="rId4" imgW="12571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1248440"/>
                        <a:ext cx="2449513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/>
          <p:cNvSpPr/>
          <p:nvPr/>
        </p:nvSpPr>
        <p:spPr>
          <a:xfrm>
            <a:off x="395536" y="3939902"/>
            <a:ext cx="4891579" cy="892045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Use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integer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transfer function of broken line to approximate the  fractional calculus A-F characteristics 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535903"/>
              </p:ext>
            </p:extLst>
          </p:nvPr>
        </p:nvGraphicFramePr>
        <p:xfrm>
          <a:off x="408488" y="1424331"/>
          <a:ext cx="5402263" cy="235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9" name="Visio" r:id="rId6" imgW="5402520" imgH="2358720" progId="Visio.Drawing.11">
                  <p:embed/>
                </p:oleObj>
              </mc:Choice>
              <mc:Fallback>
                <p:oleObj name="Visio" r:id="rId6" imgW="5402520" imgH="235872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488" y="1424331"/>
                        <a:ext cx="5402263" cy="235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1"/>
          <p:cNvSpPr>
            <a:spLocks noChangeArrowheads="1"/>
          </p:cNvSpPr>
          <p:nvPr/>
        </p:nvSpPr>
        <p:spPr bwMode="auto">
          <a:xfrm>
            <a:off x="4932040" y="1995686"/>
            <a:ext cx="411214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are interested in [</a:t>
            </a:r>
            <a:r>
              <a:rPr lang="en-US" altLang="zh-CN" sz="2000" b="1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w</a:t>
            </a:r>
            <a:r>
              <a:rPr lang="en-US" altLang="zh-CN" sz="2000" b="1" i="1" baseline="-250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0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altLang="zh-CN" sz="2000" b="1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w</a:t>
            </a:r>
            <a:r>
              <a:rPr lang="en-US" altLang="zh-CN" sz="2000" b="1" i="1" baseline="-250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1"/>
          <p:cNvSpPr>
            <a:spLocks noChangeArrowheads="1"/>
          </p:cNvSpPr>
          <p:nvPr/>
        </p:nvSpPr>
        <p:spPr bwMode="auto">
          <a:xfrm>
            <a:off x="5063069" y="2549684"/>
            <a:ext cx="10210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Then : 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082510"/>
              </p:ext>
            </p:extLst>
          </p:nvPr>
        </p:nvGraphicFramePr>
        <p:xfrm>
          <a:off x="6475413" y="2565400"/>
          <a:ext cx="17319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0" name="Equation" r:id="rId8" imgW="888840" imgH="266400" progId="Equation.DSMT4">
                  <p:embed/>
                </p:oleObj>
              </mc:Choice>
              <mc:Fallback>
                <p:oleObj name="Equation" r:id="rId8" imgW="888840" imgH="266400" progId="Equation.DSMT4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413" y="2565400"/>
                        <a:ext cx="1731962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451420"/>
              </p:ext>
            </p:extLst>
          </p:nvPr>
        </p:nvGraphicFramePr>
        <p:xfrm>
          <a:off x="6505510" y="3219822"/>
          <a:ext cx="9652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1" name="Equation" r:id="rId10" imgW="495000" imgH="241200" progId="Equation.DSMT4">
                  <p:embed/>
                </p:oleObj>
              </mc:Choice>
              <mc:Fallback>
                <p:oleObj name="Equation" r:id="rId10" imgW="4950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5510" y="3219822"/>
                        <a:ext cx="965200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38500"/>
              </p:ext>
            </p:extLst>
          </p:nvPr>
        </p:nvGraphicFramePr>
        <p:xfrm>
          <a:off x="6444208" y="3704158"/>
          <a:ext cx="21526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Equation" r:id="rId12" imgW="1104840" imgH="241200" progId="Equation.DSMT4">
                  <p:embed/>
                </p:oleObj>
              </mc:Choice>
              <mc:Fallback>
                <p:oleObj name="Equation" r:id="rId12" imgW="11048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3704158"/>
                        <a:ext cx="2152650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47106"/>
              </p:ext>
            </p:extLst>
          </p:nvPr>
        </p:nvGraphicFramePr>
        <p:xfrm>
          <a:off x="6394450" y="4360863"/>
          <a:ext cx="22510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3" name="Equation" r:id="rId14" imgW="1155600" imgH="241200" progId="Equation.DSMT4">
                  <p:embed/>
                </p:oleObj>
              </mc:Choice>
              <mc:Fallback>
                <p:oleObj name="Equation" r:id="rId14" imgW="11556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4450" y="4360863"/>
                        <a:ext cx="2251075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15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</TotalTime>
  <Words>488</Words>
  <Application>Microsoft Office PowerPoint</Application>
  <PresentationFormat>全屏显示(16:9)</PresentationFormat>
  <Paragraphs>130</Paragraphs>
  <Slides>20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1_Office 主题​​</vt:lpstr>
      <vt:lpstr>自定义设计方案</vt:lpstr>
      <vt:lpstr>Visio</vt:lpstr>
      <vt:lpstr>MathType 6.0 Equation</vt:lpstr>
      <vt:lpstr>Microsoft Office Visio 绘图</vt:lpstr>
      <vt:lpstr>Origin Graph</vt:lpstr>
      <vt:lpstr>Equation</vt:lpstr>
      <vt:lpstr>PowerPoint 演示文稿</vt:lpstr>
      <vt:lpstr>PowerPoint 演示文稿</vt:lpstr>
      <vt:lpstr>PowerPoint 演示文稿</vt:lpstr>
      <vt:lpstr>Nonlinear Force Elements</vt:lpstr>
      <vt:lpstr>Modeling Difficulty</vt:lpstr>
      <vt:lpstr>Some Possibilities</vt:lpstr>
      <vt:lpstr>PowerPoint 演示文稿</vt:lpstr>
      <vt:lpstr>Grünwald-Letnikov Definition</vt:lpstr>
      <vt:lpstr>Oustaloup’s  Approximation</vt:lpstr>
      <vt:lpstr>PowerPoint 演示文稿</vt:lpstr>
      <vt:lpstr>FOTLIB (Fractional Operators Toolbox)</vt:lpstr>
      <vt:lpstr>Fractional Order Model of Airspring</vt:lpstr>
      <vt:lpstr>Implementation of SIMULINK in UM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陈诚</dc:creator>
  <cp:lastModifiedBy>Microsoft</cp:lastModifiedBy>
  <cp:revision>479</cp:revision>
  <dcterms:created xsi:type="dcterms:W3CDTF">2016-06-12T02:24:00Z</dcterms:created>
  <dcterms:modified xsi:type="dcterms:W3CDTF">2018-10-14T10:10:05Z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