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avi" ContentType="video/avi"/>
  <Default Extension="xlsx" ContentType="application/vnd.openxmlformats-officedocument.spreadsheetml.sheet"/>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notesSlides/notesSlide10.xml" ContentType="application/vnd.openxmlformats-officedocument.presentationml.notesSlide+xml"/>
  <Override PartName="/ppt/charts/chart2.xml" ContentType="application/vnd.openxmlformats-officedocument.drawingml.chart+xml"/>
  <Override PartName="/ppt/charts/chart3.xml" ContentType="application/vnd.openxmlformats-officedocument.drawingml.chart+xml"/>
  <Override PartName="/ppt/notesSlides/notesSlide11.xml" ContentType="application/vnd.openxmlformats-officedocument.presentationml.notesSlide+xml"/>
  <Override PartName="/ppt/charts/chart4.xml" ContentType="application/vnd.openxmlformats-officedocument.drawingml.chart+xml"/>
  <Override PartName="/ppt/notesSlides/notesSlide1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notesSlides/notesSlide13.xml" ContentType="application/vnd.openxmlformats-officedocument.presentationml.notesSlide+xml"/>
  <Override PartName="/ppt/charts/chart7.xml" ContentType="application/vnd.openxmlformats-officedocument.drawingml.chart+xml"/>
  <Override PartName="/ppt/charts/chart8.xml" ContentType="application/vnd.openxmlformats-officedocument.drawingml.chart+xml"/>
  <Override PartName="/ppt/charts/chart9.xml" ContentType="application/vnd.openxmlformats-officedocument.drawingml.chart+xml"/>
  <Override PartName="/ppt/notesSlides/notesSlide14.xml" ContentType="application/vnd.openxmlformats-officedocument.presentationml.notesSlide+xml"/>
  <Override PartName="/ppt/charts/chart10.xml" ContentType="application/vnd.openxmlformats-officedocument.drawingml.char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handoutMasterIdLst>
    <p:handoutMasterId r:id="rId64"/>
  </p:handoutMasterIdLst>
  <p:sldIdLst>
    <p:sldId id="288" r:id="rId2"/>
    <p:sldId id="307" r:id="rId3"/>
    <p:sldId id="313" r:id="rId4"/>
    <p:sldId id="314" r:id="rId5"/>
    <p:sldId id="315" r:id="rId6"/>
    <p:sldId id="316" r:id="rId7"/>
    <p:sldId id="317" r:id="rId8"/>
    <p:sldId id="318" r:id="rId9"/>
    <p:sldId id="319" r:id="rId10"/>
    <p:sldId id="320" r:id="rId11"/>
    <p:sldId id="323" r:id="rId12"/>
    <p:sldId id="351" r:id="rId13"/>
    <p:sldId id="350" r:id="rId14"/>
    <p:sldId id="352" r:id="rId15"/>
    <p:sldId id="308" r:id="rId16"/>
    <p:sldId id="324" r:id="rId17"/>
    <p:sldId id="325" r:id="rId18"/>
    <p:sldId id="326" r:id="rId19"/>
    <p:sldId id="327" r:id="rId20"/>
    <p:sldId id="328" r:id="rId21"/>
    <p:sldId id="329" r:id="rId22"/>
    <p:sldId id="309" r:id="rId23"/>
    <p:sldId id="330" r:id="rId24"/>
    <p:sldId id="310" r:id="rId25"/>
    <p:sldId id="331" r:id="rId26"/>
    <p:sldId id="332" r:id="rId27"/>
    <p:sldId id="333" r:id="rId28"/>
    <p:sldId id="334" r:id="rId29"/>
    <p:sldId id="335" r:id="rId30"/>
    <p:sldId id="336" r:id="rId31"/>
    <p:sldId id="337" r:id="rId32"/>
    <p:sldId id="312" r:id="rId33"/>
    <p:sldId id="289" r:id="rId34"/>
    <p:sldId id="290" r:id="rId35"/>
    <p:sldId id="291" r:id="rId36"/>
    <p:sldId id="292" r:id="rId37"/>
    <p:sldId id="294" r:id="rId38"/>
    <p:sldId id="295" r:id="rId39"/>
    <p:sldId id="296" r:id="rId40"/>
    <p:sldId id="305" r:id="rId41"/>
    <p:sldId id="297" r:id="rId42"/>
    <p:sldId id="298" r:id="rId43"/>
    <p:sldId id="299" r:id="rId44"/>
    <p:sldId id="300" r:id="rId45"/>
    <p:sldId id="301" r:id="rId46"/>
    <p:sldId id="302" r:id="rId47"/>
    <p:sldId id="303" r:id="rId48"/>
    <p:sldId id="304" r:id="rId49"/>
    <p:sldId id="306" r:id="rId50"/>
    <p:sldId id="348" r:id="rId51"/>
    <p:sldId id="340" r:id="rId52"/>
    <p:sldId id="341" r:id="rId53"/>
    <p:sldId id="342" r:id="rId54"/>
    <p:sldId id="343" r:id="rId55"/>
    <p:sldId id="344" r:id="rId56"/>
    <p:sldId id="345" r:id="rId57"/>
    <p:sldId id="346" r:id="rId58"/>
    <p:sldId id="347" r:id="rId59"/>
    <p:sldId id="338" r:id="rId60"/>
    <p:sldId id="339" r:id="rId61"/>
    <p:sldId id="349" r:id="rId62"/>
  </p:sldIdLst>
  <p:sldSz cx="9144000" cy="6858000" type="screen4x3"/>
  <p:notesSz cx="9144000" cy="6858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8000"/>
    <a:srgbClr val="CC3300"/>
    <a:srgbClr val="FF6600"/>
    <a:srgbClr val="009900"/>
    <a:srgbClr val="FFFF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2" autoAdjust="0"/>
    <p:restoredTop sz="94675" autoAdjust="0"/>
  </p:normalViewPr>
  <p:slideViewPr>
    <p:cSldViewPr>
      <p:cViewPr>
        <p:scale>
          <a:sx n="66" d="100"/>
          <a:sy n="66" d="100"/>
        </p:scale>
        <p:origin x="-1506"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oleObject" Target="file:///\\UMSTORAGE2\public\Documents\&#1057;&#1090;&#1072;&#1090;&#1100;&#1080;\2017\&#1057;&#1088;&#1072;&#1074;&#1085;&#1077;&#1085;&#1080;&#1077;%20&#1095;&#1080;&#1089;&#1083;&#1077;&#1085;&#1085;&#1099;&#1093;%20&#1084;&#1077;&#1090;&#1086;&#1076;&#1086;&#1074;.xlsx"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500931995210409"/>
          <c:y val="4.5311747141555857E-2"/>
          <c:w val="0.85301982907248997"/>
          <c:h val="0.71474423717230073"/>
        </c:manualLayout>
      </c:layout>
      <c:lineChart>
        <c:grouping val="standard"/>
        <c:varyColors val="0"/>
        <c:ser>
          <c:idx val="0"/>
          <c:order val="0"/>
          <c:tx>
            <c:strRef>
              <c:f>Sheet1!$B$1</c:f>
              <c:strCache>
                <c:ptCount val="1"/>
                <c:pt idx="0">
                  <c:v>Tread</c:v>
                </c:pt>
              </c:strCache>
            </c:strRef>
          </c:tx>
          <c:spPr>
            <a:ln w="29248">
              <a:solidFill>
                <a:srgbClr val="0000FF"/>
              </a:solidFill>
              <a:prstDash val="solid"/>
            </a:ln>
          </c:spPr>
          <c:marker>
            <c:symbol val="circle"/>
            <c:size val="4"/>
            <c:spPr>
              <a:solidFill>
                <a:srgbClr val="FFFFFF"/>
              </a:solidFill>
              <a:ln>
                <a:solidFill>
                  <a:srgbClr val="00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Sheet1!$B$2:$B$12</c:f>
              <c:numCache>
                <c:formatCode>General</c:formatCode>
                <c:ptCount val="11"/>
                <c:pt idx="0">
                  <c:v>0</c:v>
                </c:pt>
                <c:pt idx="1">
                  <c:v>0.25</c:v>
                </c:pt>
                <c:pt idx="2">
                  <c:v>0.44</c:v>
                </c:pt>
                <c:pt idx="3">
                  <c:v>0.59</c:v>
                </c:pt>
                <c:pt idx="4">
                  <c:v>0.73</c:v>
                </c:pt>
                <c:pt idx="5">
                  <c:v>0.88</c:v>
                </c:pt>
                <c:pt idx="6">
                  <c:v>1.05</c:v>
                </c:pt>
                <c:pt idx="7">
                  <c:v>1.21</c:v>
                </c:pt>
                <c:pt idx="8">
                  <c:v>1.36</c:v>
                </c:pt>
                <c:pt idx="9">
                  <c:v>1.51</c:v>
                </c:pt>
                <c:pt idx="10">
                  <c:v>1.65</c:v>
                </c:pt>
              </c:numCache>
            </c:numRef>
          </c:val>
          <c:smooth val="0"/>
        </c:ser>
        <c:ser>
          <c:idx val="1"/>
          <c:order val="1"/>
          <c:tx>
            <c:strRef>
              <c:f>Sheet1!$C$1</c:f>
              <c:strCache>
                <c:ptCount val="1"/>
                <c:pt idx="0">
                  <c:v>Flange</c:v>
                </c:pt>
              </c:strCache>
            </c:strRef>
          </c:tx>
          <c:spPr>
            <a:ln w="29248">
              <a:solidFill>
                <a:srgbClr val="FF0000"/>
              </a:solidFill>
              <a:prstDash val="solid"/>
            </a:ln>
          </c:spPr>
          <c:marker>
            <c:symbol val="circle"/>
            <c:size val="4"/>
            <c:spPr>
              <a:solidFill>
                <a:srgbClr val="000000"/>
              </a:solidFill>
              <a:ln>
                <a:solidFill>
                  <a:srgbClr val="00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Sheet1!$C$2:$C$12</c:f>
              <c:numCache>
                <c:formatCode>General</c:formatCode>
                <c:ptCount val="11"/>
                <c:pt idx="0">
                  <c:v>0</c:v>
                </c:pt>
                <c:pt idx="1">
                  <c:v>1.39</c:v>
                </c:pt>
                <c:pt idx="2">
                  <c:v>2.06</c:v>
                </c:pt>
                <c:pt idx="3">
                  <c:v>2.5299999999999998</c:v>
                </c:pt>
                <c:pt idx="4">
                  <c:v>2.93</c:v>
                </c:pt>
                <c:pt idx="5">
                  <c:v>3.19</c:v>
                </c:pt>
                <c:pt idx="6">
                  <c:v>3.36</c:v>
                </c:pt>
                <c:pt idx="7">
                  <c:v>3.55</c:v>
                </c:pt>
                <c:pt idx="8">
                  <c:v>3.7</c:v>
                </c:pt>
                <c:pt idx="9">
                  <c:v>3.85</c:v>
                </c:pt>
                <c:pt idx="10">
                  <c:v>3.99</c:v>
                </c:pt>
              </c:numCache>
            </c:numRef>
          </c:val>
          <c:smooth val="0"/>
        </c:ser>
        <c:dLbls>
          <c:showLegendKey val="0"/>
          <c:showVal val="0"/>
          <c:showCatName val="0"/>
          <c:showSerName val="0"/>
          <c:showPercent val="0"/>
          <c:showBubbleSize val="0"/>
        </c:dLbls>
        <c:marker val="1"/>
        <c:smooth val="0"/>
        <c:axId val="31316992"/>
        <c:axId val="86661888"/>
      </c:lineChart>
      <c:catAx>
        <c:axId val="31316992"/>
        <c:scaling>
          <c:orientation val="minMax"/>
        </c:scaling>
        <c:delete val="0"/>
        <c:axPos val="b"/>
        <c:majorGridlines>
          <c:spPr>
            <a:ln w="2437">
              <a:solidFill>
                <a:srgbClr val="000000"/>
              </a:solidFill>
              <a:prstDash val="solid"/>
            </a:ln>
          </c:spPr>
        </c:majorGridlines>
        <c:title>
          <c:tx>
            <c:rich>
              <a:bodyPr/>
              <a:lstStyle/>
              <a:p>
                <a:pPr>
                  <a:defRPr sz="1075" b="1" i="0" u="none" strike="noStrike" baseline="0">
                    <a:solidFill>
                      <a:srgbClr val="000000"/>
                    </a:solidFill>
                    <a:latin typeface="Calibri"/>
                    <a:ea typeface="Calibri"/>
                    <a:cs typeface="Calibri"/>
                  </a:defRPr>
                </a:pPr>
                <a:r>
                  <a:rPr lang="en-US" dirty="0" smtClean="0"/>
                  <a:t>Mileage</a:t>
                </a:r>
                <a:r>
                  <a:rPr lang="ru-RU" dirty="0" smtClean="0"/>
                  <a:t>, </a:t>
                </a:r>
                <a:r>
                  <a:rPr lang="en-US" dirty="0"/>
                  <a:t>thous.km </a:t>
                </a:r>
              </a:p>
            </c:rich>
          </c:tx>
          <c:layout>
            <c:manualLayout>
              <c:xMode val="edge"/>
              <c:yMode val="edge"/>
              <c:x val="0.69616748238767412"/>
              <c:y val="0.63622187716515499"/>
            </c:manualLayout>
          </c:layout>
          <c:overlay val="0"/>
          <c:spPr>
            <a:solidFill>
              <a:schemeClr val="bg1"/>
            </a:solidFill>
            <a:ln w="19499">
              <a:noFill/>
            </a:ln>
          </c:spPr>
        </c:title>
        <c:numFmt formatCode="General" sourceLinked="1"/>
        <c:majorTickMark val="none"/>
        <c:minorTickMark val="none"/>
        <c:tickLblPos val="nextTo"/>
        <c:spPr>
          <a:ln w="29248">
            <a:solidFill>
              <a:srgbClr val="000000"/>
            </a:solidFill>
            <a:prstDash val="solid"/>
          </a:ln>
        </c:spPr>
        <c:txPr>
          <a:bodyPr rot="0" vert="horz"/>
          <a:lstStyle/>
          <a:p>
            <a:pPr>
              <a:defRPr sz="921" b="1" i="0" u="none" strike="noStrike" baseline="0">
                <a:solidFill>
                  <a:srgbClr val="000000"/>
                </a:solidFill>
                <a:latin typeface="Calibri"/>
                <a:ea typeface="Calibri"/>
                <a:cs typeface="Calibri"/>
              </a:defRPr>
            </a:pPr>
            <a:endParaRPr lang="ru-RU"/>
          </a:p>
        </c:txPr>
        <c:crossAx val="86661888"/>
        <c:crosses val="autoZero"/>
        <c:auto val="1"/>
        <c:lblAlgn val="ctr"/>
        <c:lblOffset val="100"/>
        <c:tickLblSkip val="1"/>
        <c:tickMarkSkip val="1"/>
        <c:noMultiLvlLbl val="0"/>
      </c:catAx>
      <c:valAx>
        <c:axId val="86661888"/>
        <c:scaling>
          <c:orientation val="minMax"/>
        </c:scaling>
        <c:delete val="0"/>
        <c:axPos val="l"/>
        <c:majorGridlines>
          <c:spPr>
            <a:ln w="2437">
              <a:solidFill>
                <a:srgbClr val="000000"/>
              </a:solidFill>
              <a:prstDash val="solid"/>
            </a:ln>
          </c:spPr>
        </c:majorGridlines>
        <c:title>
          <c:tx>
            <c:rich>
              <a:bodyPr/>
              <a:lstStyle/>
              <a:p>
                <a:pPr>
                  <a:defRPr sz="1075" b="1" i="0" u="none" strike="noStrike" baseline="0">
                    <a:solidFill>
                      <a:srgbClr val="000000"/>
                    </a:solidFill>
                    <a:latin typeface="Calibri"/>
                    <a:ea typeface="Calibri"/>
                    <a:cs typeface="Calibri"/>
                  </a:defRPr>
                </a:pPr>
                <a:r>
                  <a:rPr lang="en-US" dirty="0" smtClean="0"/>
                  <a:t>Wear</a:t>
                </a:r>
                <a:r>
                  <a:rPr lang="ru-RU" dirty="0" smtClean="0"/>
                  <a:t>, </a:t>
                </a:r>
                <a:r>
                  <a:rPr lang="en-US" dirty="0"/>
                  <a:t>mm</a:t>
                </a:r>
              </a:p>
            </c:rich>
          </c:tx>
          <c:layout>
            <c:manualLayout>
              <c:xMode val="edge"/>
              <c:yMode val="edge"/>
              <c:x val="2.314439881544306E-3"/>
              <c:y val="0.2772888655203582"/>
            </c:manualLayout>
          </c:layout>
          <c:overlay val="0"/>
          <c:spPr>
            <a:noFill/>
            <a:ln w="19499">
              <a:noFill/>
            </a:ln>
          </c:spPr>
        </c:title>
        <c:numFmt formatCode="General" sourceLinked="1"/>
        <c:majorTickMark val="none"/>
        <c:minorTickMark val="none"/>
        <c:tickLblPos val="nextTo"/>
        <c:spPr>
          <a:ln w="29248">
            <a:solidFill>
              <a:srgbClr val="000000"/>
            </a:solidFill>
            <a:prstDash val="solid"/>
          </a:ln>
        </c:spPr>
        <c:txPr>
          <a:bodyPr rot="0" vert="horz"/>
          <a:lstStyle/>
          <a:p>
            <a:pPr>
              <a:defRPr sz="921" b="1" i="0" u="none" strike="noStrike" baseline="0">
                <a:solidFill>
                  <a:srgbClr val="000000"/>
                </a:solidFill>
                <a:latin typeface="Calibri"/>
                <a:ea typeface="Calibri"/>
                <a:cs typeface="Calibri"/>
              </a:defRPr>
            </a:pPr>
            <a:endParaRPr lang="ru-RU"/>
          </a:p>
        </c:txPr>
        <c:crossAx val="31316992"/>
        <c:crosses val="autoZero"/>
        <c:crossBetween val="midCat"/>
      </c:valAx>
      <c:spPr>
        <a:noFill/>
        <a:ln w="2437">
          <a:solidFill>
            <a:srgbClr val="000000"/>
          </a:solidFill>
          <a:prstDash val="solid"/>
        </a:ln>
      </c:spPr>
    </c:plotArea>
    <c:legend>
      <c:legendPos val="t"/>
      <c:layout>
        <c:manualLayout>
          <c:xMode val="edge"/>
          <c:yMode val="edge"/>
          <c:x val="0.23462258502729155"/>
          <c:y val="0.88609262730671423"/>
          <c:w val="0.52930850893999304"/>
          <c:h val="9.841269841269841E-2"/>
        </c:manualLayout>
      </c:layout>
      <c:overlay val="0"/>
      <c:spPr>
        <a:noFill/>
        <a:ln w="2437">
          <a:solidFill>
            <a:srgbClr val="000000"/>
          </a:solidFill>
          <a:prstDash val="solid"/>
        </a:ln>
      </c:spPr>
      <c:txPr>
        <a:bodyPr/>
        <a:lstStyle/>
        <a:p>
          <a:pPr>
            <a:defRPr sz="986" b="1" i="0" u="none" strike="noStrike" baseline="0">
              <a:solidFill>
                <a:srgbClr val="000000"/>
              </a:solidFill>
              <a:latin typeface="Calibri"/>
              <a:ea typeface="Calibri"/>
              <a:cs typeface="Calibri"/>
            </a:defRPr>
          </a:pPr>
          <a:endParaRPr lang="ru-RU"/>
        </a:p>
      </c:txPr>
    </c:legend>
    <c:plotVisOnly val="1"/>
    <c:dispBlanksAs val="gap"/>
    <c:showDLblsOverMax val="0"/>
  </c:chart>
  <c:spPr>
    <a:solidFill>
      <a:schemeClr val="bg1"/>
    </a:solidFill>
    <a:ln w="9525" cap="flat" cmpd="sng" algn="ctr">
      <a:noFill/>
      <a:prstDash val="solid"/>
      <a:miter lim="800000"/>
      <a:headEnd type="none" w="med" len="med"/>
      <a:tailEnd type="none" w="med" len="med"/>
    </a:ln>
  </c:spPr>
  <c:txPr>
    <a:bodyPr/>
    <a:lstStyle/>
    <a:p>
      <a:pPr>
        <a:defRPr sz="921" b="1" i="0" u="none" strike="noStrike" baseline="0">
          <a:solidFill>
            <a:srgbClr val="000000"/>
          </a:solidFill>
          <a:latin typeface="Calibri"/>
          <a:ea typeface="Calibri"/>
          <a:cs typeface="Calibri"/>
        </a:defRPr>
      </a:pPr>
      <a:endParaRPr lang="ru-RU"/>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invertIfNegative val="0"/>
          <c:cat>
            <c:strRef>
              <c:f>Лист1!$A$5:$A$13</c:f>
              <c:strCache>
                <c:ptCount val="9"/>
                <c:pt idx="0">
                  <c:v>Conventional</c:v>
                </c:pt>
                <c:pt idx="1">
                  <c:v>Parallel, 1 thread</c:v>
                </c:pt>
                <c:pt idx="2">
                  <c:v>Parallel, 2 threads</c:v>
                </c:pt>
                <c:pt idx="3">
                  <c:v>Parallel, 3 threads</c:v>
                </c:pt>
                <c:pt idx="4">
                  <c:v>Parallel, 4 threads</c:v>
                </c:pt>
                <c:pt idx="5">
                  <c:v>Parallel, 5 threads</c:v>
                </c:pt>
                <c:pt idx="6">
                  <c:v>Parallel, 6 threads</c:v>
                </c:pt>
                <c:pt idx="7">
                  <c:v>Parallel, 7 threads</c:v>
                </c:pt>
                <c:pt idx="8">
                  <c:v>Parallel, 8 threads</c:v>
                </c:pt>
              </c:strCache>
            </c:strRef>
          </c:cat>
          <c:val>
            <c:numRef>
              <c:f>Лист1!$B$5:$B$13</c:f>
              <c:numCache>
                <c:formatCode>0.00</c:formatCode>
                <c:ptCount val="9"/>
                <c:pt idx="0">
                  <c:v>79.48</c:v>
                </c:pt>
                <c:pt idx="1">
                  <c:v>68.47</c:v>
                </c:pt>
                <c:pt idx="2">
                  <c:v>51.94</c:v>
                </c:pt>
                <c:pt idx="3">
                  <c:v>45.31</c:v>
                </c:pt>
                <c:pt idx="4">
                  <c:v>42.03</c:v>
                </c:pt>
                <c:pt idx="5">
                  <c:v>45.39</c:v>
                </c:pt>
                <c:pt idx="6">
                  <c:v>43.08</c:v>
                </c:pt>
                <c:pt idx="7">
                  <c:v>42.83</c:v>
                </c:pt>
                <c:pt idx="8">
                  <c:v>43.97</c:v>
                </c:pt>
              </c:numCache>
            </c:numRef>
          </c:val>
        </c:ser>
        <c:dLbls>
          <c:showLegendKey val="0"/>
          <c:showVal val="0"/>
          <c:showCatName val="0"/>
          <c:showSerName val="0"/>
          <c:showPercent val="0"/>
          <c:showBubbleSize val="0"/>
        </c:dLbls>
        <c:gapWidth val="150"/>
        <c:axId val="154236928"/>
        <c:axId val="118776384"/>
      </c:barChart>
      <c:catAx>
        <c:axId val="154236928"/>
        <c:scaling>
          <c:orientation val="minMax"/>
        </c:scaling>
        <c:delete val="0"/>
        <c:axPos val="b"/>
        <c:majorTickMark val="out"/>
        <c:minorTickMark val="none"/>
        <c:tickLblPos val="nextTo"/>
        <c:txPr>
          <a:bodyPr/>
          <a:lstStyle/>
          <a:p>
            <a:pPr>
              <a:defRPr sz="1200"/>
            </a:pPr>
            <a:endParaRPr lang="ru-RU"/>
          </a:p>
        </c:txPr>
        <c:crossAx val="118776384"/>
        <c:crosses val="autoZero"/>
        <c:auto val="1"/>
        <c:lblAlgn val="ctr"/>
        <c:lblOffset val="100"/>
        <c:noMultiLvlLbl val="0"/>
      </c:catAx>
      <c:valAx>
        <c:axId val="118776384"/>
        <c:scaling>
          <c:orientation val="minMax"/>
        </c:scaling>
        <c:delete val="0"/>
        <c:axPos val="l"/>
        <c:majorGridlines/>
        <c:title>
          <c:tx>
            <c:rich>
              <a:bodyPr rot="-5400000" vert="horz"/>
              <a:lstStyle/>
              <a:p>
                <a:pPr>
                  <a:defRPr sz="1800"/>
                </a:pPr>
                <a:r>
                  <a:rPr lang="en-US" sz="1800" dirty="0"/>
                  <a:t>Simulation time, s</a:t>
                </a:r>
                <a:endParaRPr lang="ru-RU" sz="1800" dirty="0"/>
              </a:p>
            </c:rich>
          </c:tx>
          <c:layout/>
          <c:overlay val="0"/>
        </c:title>
        <c:numFmt formatCode="0" sourceLinked="0"/>
        <c:majorTickMark val="out"/>
        <c:minorTickMark val="none"/>
        <c:tickLblPos val="nextTo"/>
        <c:txPr>
          <a:bodyPr/>
          <a:lstStyle/>
          <a:p>
            <a:pPr>
              <a:defRPr sz="1400"/>
            </a:pPr>
            <a:endParaRPr lang="ru-RU"/>
          </a:p>
        </c:txPr>
        <c:crossAx val="154236928"/>
        <c:crosses val="autoZero"/>
        <c:crossBetween val="between"/>
      </c:valAx>
    </c:plotArea>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924542965668805"/>
          <c:y val="7.108263216889503E-2"/>
          <c:w val="0.80763980431658788"/>
          <c:h val="0.71931671198278957"/>
        </c:manualLayout>
      </c:layout>
      <c:lineChart>
        <c:grouping val="standard"/>
        <c:varyColors val="0"/>
        <c:ser>
          <c:idx val="0"/>
          <c:order val="0"/>
          <c:tx>
            <c:strRef>
              <c:f>Sheet1!$B$1</c:f>
              <c:strCache>
                <c:ptCount val="1"/>
                <c:pt idx="0">
                  <c:v>Standard</c:v>
                </c:pt>
              </c:strCache>
            </c:strRef>
          </c:tx>
          <c:spPr>
            <a:ln w="32388">
              <a:solidFill>
                <a:srgbClr val="000000"/>
              </a:solidFill>
              <a:prstDash val="solid"/>
            </a:ln>
          </c:spPr>
          <c:marker>
            <c:symbol val="circle"/>
            <c:size val="5"/>
            <c:spPr>
              <a:solidFill>
                <a:srgbClr val="000000"/>
              </a:solidFill>
              <a:ln>
                <a:solidFill>
                  <a:srgbClr val="00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Sheet1!$B$2:$B$12</c:f>
              <c:numCache>
                <c:formatCode>General</c:formatCode>
                <c:ptCount val="11"/>
                <c:pt idx="0">
                  <c:v>0</c:v>
                </c:pt>
                <c:pt idx="1">
                  <c:v>1.39</c:v>
                </c:pt>
                <c:pt idx="2">
                  <c:v>2.06</c:v>
                </c:pt>
                <c:pt idx="3">
                  <c:v>2.5299999999999998</c:v>
                </c:pt>
                <c:pt idx="4">
                  <c:v>2.93</c:v>
                </c:pt>
                <c:pt idx="5">
                  <c:v>3.19</c:v>
                </c:pt>
                <c:pt idx="6">
                  <c:v>3.36</c:v>
                </c:pt>
                <c:pt idx="7">
                  <c:v>3.55</c:v>
                </c:pt>
                <c:pt idx="8">
                  <c:v>3.7</c:v>
                </c:pt>
                <c:pt idx="9">
                  <c:v>3.85</c:v>
                </c:pt>
                <c:pt idx="10">
                  <c:v>3.99</c:v>
                </c:pt>
              </c:numCache>
            </c:numRef>
          </c:val>
          <c:smooth val="0"/>
        </c:ser>
        <c:ser>
          <c:idx val="1"/>
          <c:order val="1"/>
          <c:tx>
            <c:strRef>
              <c:f>Sheet1!$C$1</c:f>
              <c:strCache>
                <c:ptCount val="1"/>
                <c:pt idx="0">
                  <c:v>P5</c:v>
                </c:pt>
              </c:strCache>
            </c:strRef>
          </c:tx>
          <c:spPr>
            <a:ln w="32388">
              <a:solidFill>
                <a:srgbClr val="FF0000"/>
              </a:solidFill>
              <a:prstDash val="solid"/>
            </a:ln>
          </c:spPr>
          <c:marker>
            <c:symbol val="circle"/>
            <c:size val="5"/>
            <c:spPr>
              <a:solidFill>
                <a:srgbClr val="FF0000"/>
              </a:solidFill>
              <a:ln>
                <a:solidFill>
                  <a:srgbClr val="FF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Sheet1!$C$2:$C$12</c:f>
              <c:numCache>
                <c:formatCode>General</c:formatCode>
                <c:ptCount val="11"/>
                <c:pt idx="0">
                  <c:v>0</c:v>
                </c:pt>
                <c:pt idx="1">
                  <c:v>0.17</c:v>
                </c:pt>
                <c:pt idx="2">
                  <c:v>0.42</c:v>
                </c:pt>
                <c:pt idx="3">
                  <c:v>0.68</c:v>
                </c:pt>
                <c:pt idx="4">
                  <c:v>0.92</c:v>
                </c:pt>
                <c:pt idx="5">
                  <c:v>1.1499999999999999</c:v>
                </c:pt>
                <c:pt idx="6">
                  <c:v>1.38</c:v>
                </c:pt>
                <c:pt idx="7">
                  <c:v>1.59</c:v>
                </c:pt>
                <c:pt idx="8">
                  <c:v>1.8</c:v>
                </c:pt>
                <c:pt idx="9">
                  <c:v>2</c:v>
                </c:pt>
                <c:pt idx="10">
                  <c:v>2.19</c:v>
                </c:pt>
              </c:numCache>
            </c:numRef>
          </c:val>
          <c:smooth val="0"/>
        </c:ser>
        <c:dLbls>
          <c:showLegendKey val="0"/>
          <c:showVal val="0"/>
          <c:showCatName val="0"/>
          <c:showSerName val="0"/>
          <c:showPercent val="0"/>
          <c:showBubbleSize val="0"/>
        </c:dLbls>
        <c:marker val="1"/>
        <c:smooth val="0"/>
        <c:axId val="31465472"/>
        <c:axId val="31525120"/>
      </c:lineChart>
      <c:catAx>
        <c:axId val="31465472"/>
        <c:scaling>
          <c:orientation val="minMax"/>
        </c:scaling>
        <c:delete val="0"/>
        <c:axPos val="b"/>
        <c:majorGridlines>
          <c:spPr>
            <a:ln w="2699">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smtClean="0"/>
                  <a:t>Mileage</a:t>
                </a:r>
                <a:r>
                  <a:rPr lang="ru-RU" sz="1200" dirty="0" smtClean="0"/>
                  <a:t>, </a:t>
                </a:r>
                <a:r>
                  <a:rPr lang="en-US" sz="1200" dirty="0"/>
                  <a:t>thous.km </a:t>
                </a:r>
              </a:p>
            </c:rich>
          </c:tx>
          <c:layout>
            <c:manualLayout>
              <c:xMode val="edge"/>
              <c:yMode val="edge"/>
              <c:x val="0.43726444089210137"/>
              <c:y val="0.90267287064990753"/>
            </c:manualLayout>
          </c:layout>
          <c:overlay val="0"/>
          <c:spPr>
            <a:noFill/>
            <a:ln w="21592">
              <a:noFill/>
            </a:ln>
          </c:spPr>
        </c:title>
        <c:numFmt formatCode="General" sourceLinked="1"/>
        <c:majorTickMark val="none"/>
        <c:minorTickMark val="none"/>
        <c:tickLblPos val="nextTo"/>
        <c:spPr>
          <a:ln w="21592">
            <a:solidFill>
              <a:srgbClr val="000000"/>
            </a:solidFill>
            <a:prstDash val="solid"/>
          </a:ln>
        </c:spPr>
        <c:txPr>
          <a:bodyPr rot="0" vert="horz"/>
          <a:lstStyle/>
          <a:p>
            <a:pPr>
              <a:defRPr sz="1211" b="1" i="0" u="none" strike="noStrike" baseline="0">
                <a:solidFill>
                  <a:srgbClr val="000000"/>
                </a:solidFill>
                <a:latin typeface="Calibri"/>
                <a:ea typeface="Calibri"/>
                <a:cs typeface="Calibri"/>
              </a:defRPr>
            </a:pPr>
            <a:endParaRPr lang="ru-RU"/>
          </a:p>
        </c:txPr>
        <c:crossAx val="31525120"/>
        <c:crosses val="autoZero"/>
        <c:auto val="1"/>
        <c:lblAlgn val="ctr"/>
        <c:lblOffset val="100"/>
        <c:tickLblSkip val="1"/>
        <c:tickMarkSkip val="1"/>
        <c:noMultiLvlLbl val="0"/>
      </c:catAx>
      <c:valAx>
        <c:axId val="31525120"/>
        <c:scaling>
          <c:orientation val="minMax"/>
        </c:scaling>
        <c:delete val="0"/>
        <c:axPos val="l"/>
        <c:majorGridlines>
          <c:spPr>
            <a:ln w="2699">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smtClean="0"/>
                  <a:t>Flange wear, </a:t>
                </a:r>
                <a:r>
                  <a:rPr lang="en-US" sz="1200" dirty="0"/>
                  <a:t>mm</a:t>
                </a:r>
              </a:p>
            </c:rich>
          </c:tx>
          <c:layout>
            <c:manualLayout>
              <c:xMode val="edge"/>
              <c:yMode val="edge"/>
              <c:x val="7.9195624933877141E-3"/>
              <c:y val="0.25421341340805537"/>
            </c:manualLayout>
          </c:layout>
          <c:overlay val="0"/>
          <c:spPr>
            <a:noFill/>
            <a:ln w="21592">
              <a:noFill/>
            </a:ln>
          </c:spPr>
        </c:title>
        <c:numFmt formatCode="General" sourceLinked="1"/>
        <c:majorTickMark val="none"/>
        <c:minorTickMark val="none"/>
        <c:tickLblPos val="nextTo"/>
        <c:spPr>
          <a:ln w="21592">
            <a:solidFill>
              <a:srgbClr val="000000"/>
            </a:solidFill>
            <a:prstDash val="solid"/>
          </a:ln>
        </c:spPr>
        <c:txPr>
          <a:bodyPr rot="0" vert="horz"/>
          <a:lstStyle/>
          <a:p>
            <a:pPr>
              <a:defRPr sz="1211" b="1" i="0" u="none" strike="noStrike" baseline="0">
                <a:solidFill>
                  <a:srgbClr val="000000"/>
                </a:solidFill>
                <a:latin typeface="Calibri"/>
                <a:ea typeface="Calibri"/>
                <a:cs typeface="Calibri"/>
              </a:defRPr>
            </a:pPr>
            <a:endParaRPr lang="ru-RU"/>
          </a:p>
        </c:txPr>
        <c:crossAx val="31465472"/>
        <c:crosses val="autoZero"/>
        <c:crossBetween val="midCat"/>
      </c:valAx>
      <c:spPr>
        <a:noFill/>
        <a:ln w="2699">
          <a:solidFill>
            <a:srgbClr val="000000"/>
          </a:solidFill>
          <a:prstDash val="solid"/>
        </a:ln>
      </c:spPr>
    </c:plotArea>
    <c:legend>
      <c:legendPos val="r"/>
      <c:layout>
        <c:manualLayout>
          <c:xMode val="edge"/>
          <c:yMode val="edge"/>
          <c:x val="0.1452258309603513"/>
          <c:y val="8.5204288791593127E-2"/>
          <c:w val="0.32481751824817517"/>
          <c:h val="9.2150170648464161E-2"/>
        </c:manualLayout>
      </c:layout>
      <c:overlay val="0"/>
      <c:spPr>
        <a:solidFill>
          <a:schemeClr val="bg1"/>
        </a:solidFill>
        <a:ln w="2699">
          <a:solidFill>
            <a:srgbClr val="000000"/>
          </a:solidFill>
          <a:prstDash val="solid"/>
        </a:ln>
      </c:spPr>
      <c:txPr>
        <a:bodyPr/>
        <a:lstStyle/>
        <a:p>
          <a:pPr>
            <a:defRPr sz="935" b="1" i="0" u="none" strike="noStrike" baseline="0">
              <a:solidFill>
                <a:srgbClr val="000000"/>
              </a:solidFill>
              <a:latin typeface="Calibri"/>
              <a:ea typeface="Calibri"/>
              <a:cs typeface="Calibri"/>
            </a:defRPr>
          </a:pPr>
          <a:endParaRPr lang="ru-RU"/>
        </a:p>
      </c:txPr>
    </c:legend>
    <c:plotVisOnly val="1"/>
    <c:dispBlanksAs val="gap"/>
    <c:showDLblsOverMax val="0"/>
  </c:chart>
  <c:spPr>
    <a:noFill/>
    <a:ln w="6350" cap="flat" cmpd="sng" algn="ctr">
      <a:noFill/>
      <a:prstDash val="solid"/>
      <a:miter lim="800000"/>
      <a:headEnd type="none" w="med" len="med"/>
      <a:tailEnd type="none" w="med" len="med"/>
    </a:ln>
  </c:spPr>
  <c:txPr>
    <a:bodyPr/>
    <a:lstStyle/>
    <a:p>
      <a:pPr>
        <a:defRPr sz="1020" b="1" i="0" u="none" strike="noStrike" baseline="0">
          <a:solidFill>
            <a:srgbClr val="000000"/>
          </a:solidFill>
          <a:latin typeface="Calibri"/>
          <a:ea typeface="Calibri"/>
          <a:cs typeface="Calibri"/>
        </a:defRPr>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823190052306166"/>
          <c:y val="5.5972369163245328E-2"/>
          <c:w val="0.79691920070836042"/>
          <c:h val="0.73472074501671147"/>
        </c:manualLayout>
      </c:layout>
      <c:lineChart>
        <c:grouping val="standard"/>
        <c:varyColors val="0"/>
        <c:ser>
          <c:idx val="2"/>
          <c:order val="0"/>
          <c:tx>
            <c:strRef>
              <c:f>Sheet1!$B$1</c:f>
              <c:strCache>
                <c:ptCount val="1"/>
                <c:pt idx="0">
                  <c:v>Standard</c:v>
                </c:pt>
              </c:strCache>
            </c:strRef>
          </c:tx>
          <c:spPr>
            <a:ln w="42334">
              <a:solidFill>
                <a:srgbClr val="000000"/>
              </a:solidFill>
              <a:prstDash val="solid"/>
            </a:ln>
          </c:spPr>
          <c:marker>
            <c:symbol val="circle"/>
            <c:size val="6"/>
            <c:spPr>
              <a:solidFill>
                <a:srgbClr val="000000"/>
              </a:solidFill>
              <a:ln>
                <a:solidFill>
                  <a:srgbClr val="00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Sheet1!$B$2:$B$12</c:f>
              <c:numCache>
                <c:formatCode>General</c:formatCode>
                <c:ptCount val="11"/>
                <c:pt idx="0">
                  <c:v>0</c:v>
                </c:pt>
                <c:pt idx="1">
                  <c:v>0.25</c:v>
                </c:pt>
                <c:pt idx="2">
                  <c:v>0.44</c:v>
                </c:pt>
                <c:pt idx="3">
                  <c:v>0.59</c:v>
                </c:pt>
                <c:pt idx="4">
                  <c:v>0.73</c:v>
                </c:pt>
                <c:pt idx="5">
                  <c:v>0.88</c:v>
                </c:pt>
                <c:pt idx="6">
                  <c:v>1.05</c:v>
                </c:pt>
                <c:pt idx="7">
                  <c:v>1.21</c:v>
                </c:pt>
                <c:pt idx="8">
                  <c:v>1.36</c:v>
                </c:pt>
                <c:pt idx="9">
                  <c:v>1.51</c:v>
                </c:pt>
                <c:pt idx="10">
                  <c:v>1.65</c:v>
                </c:pt>
              </c:numCache>
            </c:numRef>
          </c:val>
          <c:smooth val="0"/>
        </c:ser>
        <c:ser>
          <c:idx val="0"/>
          <c:order val="1"/>
          <c:tx>
            <c:strRef>
              <c:f>Sheet1!$D$1</c:f>
              <c:strCache>
                <c:ptCount val="1"/>
                <c:pt idx="0">
                  <c:v>P5</c:v>
                </c:pt>
              </c:strCache>
            </c:strRef>
          </c:tx>
          <c:spPr>
            <a:ln w="42334">
              <a:solidFill>
                <a:srgbClr val="FF0000"/>
              </a:solidFill>
              <a:prstDash val="solid"/>
            </a:ln>
          </c:spPr>
          <c:marker>
            <c:symbol val="circle"/>
            <c:size val="6"/>
            <c:spPr>
              <a:solidFill>
                <a:srgbClr val="FF0000"/>
              </a:solidFill>
              <a:ln>
                <a:solidFill>
                  <a:srgbClr val="FF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Sheet1!$D$2:$D$12</c:f>
              <c:numCache>
                <c:formatCode>General</c:formatCode>
                <c:ptCount val="11"/>
                <c:pt idx="0">
                  <c:v>0</c:v>
                </c:pt>
                <c:pt idx="1">
                  <c:v>0.09</c:v>
                </c:pt>
                <c:pt idx="2">
                  <c:v>0.23</c:v>
                </c:pt>
                <c:pt idx="3">
                  <c:v>0.38</c:v>
                </c:pt>
                <c:pt idx="4">
                  <c:v>0.54</c:v>
                </c:pt>
                <c:pt idx="5">
                  <c:v>0.69</c:v>
                </c:pt>
                <c:pt idx="6">
                  <c:v>0.85</c:v>
                </c:pt>
                <c:pt idx="7">
                  <c:v>1</c:v>
                </c:pt>
                <c:pt idx="8">
                  <c:v>1.1499999999999999</c:v>
                </c:pt>
                <c:pt idx="9">
                  <c:v>1.3</c:v>
                </c:pt>
                <c:pt idx="10">
                  <c:v>1.45</c:v>
                </c:pt>
              </c:numCache>
            </c:numRef>
          </c:val>
          <c:smooth val="0"/>
        </c:ser>
        <c:dLbls>
          <c:showLegendKey val="0"/>
          <c:showVal val="0"/>
          <c:showCatName val="0"/>
          <c:showSerName val="0"/>
          <c:showPercent val="0"/>
          <c:showBubbleSize val="0"/>
        </c:dLbls>
        <c:marker val="1"/>
        <c:smooth val="0"/>
        <c:axId val="31316480"/>
        <c:axId val="31526848"/>
      </c:lineChart>
      <c:catAx>
        <c:axId val="31316480"/>
        <c:scaling>
          <c:orientation val="minMax"/>
        </c:scaling>
        <c:delete val="0"/>
        <c:axPos val="b"/>
        <c:majorGridlines>
          <c:spPr>
            <a:ln w="3528">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smtClean="0"/>
                  <a:t>Mileage, thous.km</a:t>
                </a:r>
                <a:endParaRPr lang="en-US" sz="1200" dirty="0"/>
              </a:p>
            </c:rich>
          </c:tx>
          <c:layout>
            <c:manualLayout>
              <c:xMode val="edge"/>
              <c:yMode val="edge"/>
              <c:x val="0.44926936636097276"/>
              <c:y val="0.9164515169458467"/>
            </c:manualLayout>
          </c:layout>
          <c:overlay val="0"/>
          <c:spPr>
            <a:noFill/>
            <a:ln w="28223">
              <a:noFill/>
            </a:ln>
          </c:spPr>
        </c:title>
        <c:numFmt formatCode="General" sourceLinked="1"/>
        <c:majorTickMark val="none"/>
        <c:minorTickMark val="none"/>
        <c:tickLblPos val="nextTo"/>
        <c:spPr>
          <a:ln w="28223">
            <a:solidFill>
              <a:srgbClr val="000000"/>
            </a:solidFill>
            <a:prstDash val="solid"/>
          </a:ln>
        </c:spPr>
        <c:txPr>
          <a:bodyPr rot="0" vert="horz"/>
          <a:lstStyle/>
          <a:p>
            <a:pPr>
              <a:defRPr sz="1333" b="1" i="0" u="none" strike="noStrike" baseline="0">
                <a:solidFill>
                  <a:srgbClr val="000000"/>
                </a:solidFill>
                <a:latin typeface="Calibri"/>
                <a:ea typeface="Calibri"/>
                <a:cs typeface="Calibri"/>
              </a:defRPr>
            </a:pPr>
            <a:endParaRPr lang="ru-RU"/>
          </a:p>
        </c:txPr>
        <c:crossAx val="31526848"/>
        <c:crosses val="autoZero"/>
        <c:auto val="1"/>
        <c:lblAlgn val="ctr"/>
        <c:lblOffset val="100"/>
        <c:tickMarkSkip val="1"/>
        <c:noMultiLvlLbl val="0"/>
      </c:catAx>
      <c:valAx>
        <c:axId val="31526848"/>
        <c:scaling>
          <c:orientation val="minMax"/>
        </c:scaling>
        <c:delete val="0"/>
        <c:axPos val="l"/>
        <c:majorGridlines>
          <c:spPr>
            <a:ln w="3528">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a:t>Wear of the </a:t>
                </a:r>
                <a:r>
                  <a:rPr lang="en-US" sz="1200" dirty="0" smtClean="0"/>
                  <a:t>tread,</a:t>
                </a:r>
                <a:r>
                  <a:rPr lang="en-US" sz="1200" baseline="0" dirty="0" smtClean="0"/>
                  <a:t> </a:t>
                </a:r>
                <a:r>
                  <a:rPr lang="en-US" sz="1200" dirty="0" smtClean="0"/>
                  <a:t>mm</a:t>
                </a:r>
                <a:endParaRPr lang="en-US" sz="1200" dirty="0"/>
              </a:p>
            </c:rich>
          </c:tx>
          <c:layout>
            <c:manualLayout>
              <c:xMode val="edge"/>
              <c:yMode val="edge"/>
              <c:x val="2.5392405700595078E-2"/>
              <c:y val="0.18073839384185375"/>
            </c:manualLayout>
          </c:layout>
          <c:overlay val="0"/>
          <c:spPr>
            <a:noFill/>
            <a:ln w="28223">
              <a:noFill/>
            </a:ln>
          </c:spPr>
        </c:title>
        <c:numFmt formatCode="General" sourceLinked="1"/>
        <c:majorTickMark val="none"/>
        <c:minorTickMark val="none"/>
        <c:tickLblPos val="nextTo"/>
        <c:spPr>
          <a:ln w="28223">
            <a:solidFill>
              <a:srgbClr val="000000"/>
            </a:solidFill>
            <a:prstDash val="solid"/>
          </a:ln>
        </c:spPr>
        <c:txPr>
          <a:bodyPr rot="0" vert="horz"/>
          <a:lstStyle/>
          <a:p>
            <a:pPr>
              <a:defRPr sz="1333" b="1" i="0" u="none" strike="noStrike" baseline="0">
                <a:solidFill>
                  <a:srgbClr val="000000"/>
                </a:solidFill>
                <a:latin typeface="Calibri"/>
                <a:ea typeface="Calibri"/>
                <a:cs typeface="Calibri"/>
              </a:defRPr>
            </a:pPr>
            <a:endParaRPr lang="ru-RU"/>
          </a:p>
        </c:txPr>
        <c:crossAx val="31316480"/>
        <c:crosses val="autoZero"/>
        <c:crossBetween val="midCat"/>
      </c:valAx>
      <c:spPr>
        <a:noFill/>
        <a:ln w="3528">
          <a:solidFill>
            <a:srgbClr val="000000"/>
          </a:solidFill>
          <a:prstDash val="solid"/>
        </a:ln>
      </c:spPr>
    </c:plotArea>
    <c:legend>
      <c:legendPos val="r"/>
      <c:layout>
        <c:manualLayout>
          <c:xMode val="edge"/>
          <c:yMode val="edge"/>
          <c:x val="0.1637109687531125"/>
          <c:y val="6.0850421366051045E-2"/>
          <c:w val="0.29523809523809524"/>
          <c:h val="0.11707317073170732"/>
        </c:manualLayout>
      </c:layout>
      <c:overlay val="0"/>
      <c:spPr>
        <a:solidFill>
          <a:srgbClr val="FFFFFF"/>
        </a:solidFill>
        <a:ln w="3528">
          <a:solidFill>
            <a:srgbClr val="000000"/>
          </a:solidFill>
          <a:prstDash val="solid"/>
        </a:ln>
      </c:spPr>
      <c:txPr>
        <a:bodyPr/>
        <a:lstStyle/>
        <a:p>
          <a:pPr>
            <a:defRPr sz="1022" b="0" i="0" u="none" strike="noStrike" baseline="0">
              <a:solidFill>
                <a:srgbClr val="000000"/>
              </a:solidFill>
              <a:latin typeface="Calibri"/>
              <a:ea typeface="Calibri"/>
              <a:cs typeface="Calibri"/>
            </a:defRPr>
          </a:pPr>
          <a:endParaRPr lang="ru-RU"/>
        </a:p>
      </c:txPr>
    </c:legend>
    <c:plotVisOnly val="1"/>
    <c:dispBlanksAs val="gap"/>
    <c:showDLblsOverMax val="0"/>
  </c:chart>
  <c:spPr>
    <a:noFill/>
    <a:ln>
      <a:noFill/>
    </a:ln>
  </c:spPr>
  <c:txPr>
    <a:bodyPr/>
    <a:lstStyle/>
    <a:p>
      <a:pPr>
        <a:defRPr sz="1000" b="1" i="0" u="none" strike="noStrike" baseline="0">
          <a:solidFill>
            <a:srgbClr val="000000"/>
          </a:solidFill>
          <a:latin typeface="Calibri"/>
          <a:ea typeface="Calibri"/>
          <a:cs typeface="Calibri"/>
        </a:defRPr>
      </a:pPr>
      <a:endParaRPr lang="ru-RU"/>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936981971287471"/>
          <c:y val="8.2142857142857142E-2"/>
          <c:w val="0.8448386868091704"/>
          <c:h val="0.76450996906349533"/>
        </c:manualLayout>
      </c:layout>
      <c:lineChart>
        <c:grouping val="standard"/>
        <c:varyColors val="0"/>
        <c:ser>
          <c:idx val="0"/>
          <c:order val="0"/>
          <c:tx>
            <c:strRef>
              <c:f>Sheet1!$A$2</c:f>
              <c:strCache>
                <c:ptCount val="1"/>
                <c:pt idx="0">
                  <c:v>Standard</c:v>
                </c:pt>
              </c:strCache>
            </c:strRef>
          </c:tx>
          <c:spPr>
            <a:ln w="35708">
              <a:solidFill>
                <a:srgbClr val="000000"/>
              </a:solidFill>
              <a:prstDash val="solid"/>
            </a:ln>
          </c:spPr>
          <c:marker>
            <c:symbol val="circle"/>
            <c:size val="5"/>
            <c:spPr>
              <a:solidFill>
                <a:srgbClr val="000000"/>
              </a:solidFill>
              <a:ln>
                <a:solidFill>
                  <a:srgbClr val="000000"/>
                </a:solidFill>
                <a:prstDash val="solid"/>
              </a:ln>
            </c:spPr>
          </c:marker>
          <c:dPt>
            <c:idx val="8"/>
            <c:bubble3D val="0"/>
            <c:spPr>
              <a:ln w="35708">
                <a:solidFill>
                  <a:srgbClr val="000000"/>
                </a:solidFill>
                <a:prstDash val="solid"/>
              </a:ln>
            </c:spPr>
          </c:dPt>
          <c:dPt>
            <c:idx val="16"/>
            <c:bubble3D val="0"/>
            <c:spPr>
              <a:ln w="35708">
                <a:solidFill>
                  <a:srgbClr val="000000"/>
                </a:solidFill>
                <a:prstDash val="solid"/>
              </a:ln>
            </c:spPr>
          </c:dPt>
          <c:dPt>
            <c:idx val="17"/>
            <c:bubble3D val="0"/>
            <c:spPr>
              <a:ln w="35708">
                <a:solidFill>
                  <a:srgbClr val="000000"/>
                </a:solidFill>
                <a:prstDash val="solid"/>
              </a:ln>
            </c:spPr>
          </c:dPt>
          <c:cat>
            <c:numRef>
              <c:f>Sheet1!$B$1:$L$1</c:f>
              <c:numCache>
                <c:formatCode>#,##0</c:formatCode>
                <c:ptCount val="11"/>
                <c:pt idx="0" formatCode="General">
                  <c:v>0</c:v>
                </c:pt>
                <c:pt idx="1">
                  <c:v>20</c:v>
                </c:pt>
                <c:pt idx="2">
                  <c:v>40</c:v>
                </c:pt>
                <c:pt idx="3">
                  <c:v>60</c:v>
                </c:pt>
                <c:pt idx="4">
                  <c:v>80</c:v>
                </c:pt>
                <c:pt idx="5">
                  <c:v>100</c:v>
                </c:pt>
                <c:pt idx="6">
                  <c:v>120</c:v>
                </c:pt>
                <c:pt idx="7">
                  <c:v>140</c:v>
                </c:pt>
                <c:pt idx="8">
                  <c:v>160</c:v>
                </c:pt>
                <c:pt idx="9">
                  <c:v>180</c:v>
                </c:pt>
                <c:pt idx="10">
                  <c:v>200</c:v>
                </c:pt>
              </c:numCache>
            </c:numRef>
          </c:cat>
          <c:val>
            <c:numRef>
              <c:f>Sheet1!$B$2:$L$2</c:f>
              <c:numCache>
                <c:formatCode>General</c:formatCode>
                <c:ptCount val="11"/>
                <c:pt idx="0">
                  <c:v>0</c:v>
                </c:pt>
                <c:pt idx="1">
                  <c:v>0.113</c:v>
                </c:pt>
                <c:pt idx="2">
                  <c:v>0.23899999999999999</c:v>
                </c:pt>
                <c:pt idx="3">
                  <c:v>0.37</c:v>
                </c:pt>
                <c:pt idx="4">
                  <c:v>0.48499999999999999</c:v>
                </c:pt>
                <c:pt idx="5">
                  <c:v>0.57799999999999996</c:v>
                </c:pt>
                <c:pt idx="6">
                  <c:v>0.65800000000000003</c:v>
                </c:pt>
                <c:pt idx="7">
                  <c:v>0.73199999999999998</c:v>
                </c:pt>
                <c:pt idx="8">
                  <c:v>0.81299999999999994</c:v>
                </c:pt>
                <c:pt idx="9">
                  <c:v>0.90100000000000002</c:v>
                </c:pt>
                <c:pt idx="10">
                  <c:v>1</c:v>
                </c:pt>
              </c:numCache>
            </c:numRef>
          </c:val>
          <c:smooth val="0"/>
        </c:ser>
        <c:ser>
          <c:idx val="6"/>
          <c:order val="1"/>
          <c:tx>
            <c:strRef>
              <c:f>Sheet1!$A$3</c:f>
              <c:strCache>
                <c:ptCount val="1"/>
                <c:pt idx="0">
                  <c:v>P5</c:v>
                </c:pt>
              </c:strCache>
            </c:strRef>
          </c:tx>
          <c:spPr>
            <a:ln w="35708">
              <a:solidFill>
                <a:srgbClr val="FF0000"/>
              </a:solidFill>
              <a:prstDash val="solid"/>
            </a:ln>
          </c:spPr>
          <c:marker>
            <c:symbol val="circle"/>
            <c:size val="5"/>
            <c:spPr>
              <a:solidFill>
                <a:srgbClr val="FF0000"/>
              </a:solidFill>
              <a:ln>
                <a:solidFill>
                  <a:srgbClr val="FF0000"/>
                </a:solidFill>
                <a:prstDash val="solid"/>
              </a:ln>
            </c:spPr>
          </c:marker>
          <c:cat>
            <c:numRef>
              <c:f>Sheet1!$B$1:$L$1</c:f>
              <c:numCache>
                <c:formatCode>#,##0</c:formatCode>
                <c:ptCount val="11"/>
                <c:pt idx="0" formatCode="General">
                  <c:v>0</c:v>
                </c:pt>
                <c:pt idx="1">
                  <c:v>20</c:v>
                </c:pt>
                <c:pt idx="2">
                  <c:v>40</c:v>
                </c:pt>
                <c:pt idx="3">
                  <c:v>60</c:v>
                </c:pt>
                <c:pt idx="4">
                  <c:v>80</c:v>
                </c:pt>
                <c:pt idx="5">
                  <c:v>100</c:v>
                </c:pt>
                <c:pt idx="6">
                  <c:v>120</c:v>
                </c:pt>
                <c:pt idx="7">
                  <c:v>140</c:v>
                </c:pt>
                <c:pt idx="8">
                  <c:v>160</c:v>
                </c:pt>
                <c:pt idx="9">
                  <c:v>180</c:v>
                </c:pt>
                <c:pt idx="10">
                  <c:v>200</c:v>
                </c:pt>
              </c:numCache>
            </c:numRef>
          </c:cat>
          <c:val>
            <c:numRef>
              <c:f>Sheet1!$B$3:$L$3</c:f>
              <c:numCache>
                <c:formatCode>General</c:formatCode>
                <c:ptCount val="11"/>
                <c:pt idx="0">
                  <c:v>0</c:v>
                </c:pt>
                <c:pt idx="1">
                  <c:v>6.4000000000000001E-2</c:v>
                </c:pt>
                <c:pt idx="2">
                  <c:v>9.6000000000000002E-2</c:v>
                </c:pt>
                <c:pt idx="3">
                  <c:v>0.159</c:v>
                </c:pt>
                <c:pt idx="4">
                  <c:v>0.24099999999999999</c:v>
                </c:pt>
                <c:pt idx="5">
                  <c:v>0.33900000000000002</c:v>
                </c:pt>
                <c:pt idx="6">
                  <c:v>0.44500000000000001</c:v>
                </c:pt>
                <c:pt idx="7">
                  <c:v>0.56100000000000005</c:v>
                </c:pt>
                <c:pt idx="8">
                  <c:v>0.67500000000000004</c:v>
                </c:pt>
                <c:pt idx="9">
                  <c:v>0.79400000000000004</c:v>
                </c:pt>
                <c:pt idx="10">
                  <c:v>0.92100000000000004</c:v>
                </c:pt>
              </c:numCache>
            </c:numRef>
          </c:val>
          <c:smooth val="0"/>
        </c:ser>
        <c:dLbls>
          <c:showLegendKey val="0"/>
          <c:showVal val="0"/>
          <c:showCatName val="0"/>
          <c:showSerName val="0"/>
          <c:showPercent val="0"/>
          <c:showBubbleSize val="0"/>
        </c:dLbls>
        <c:marker val="1"/>
        <c:smooth val="0"/>
        <c:axId val="35029504"/>
        <c:axId val="31539200"/>
      </c:lineChart>
      <c:catAx>
        <c:axId val="35029504"/>
        <c:scaling>
          <c:orientation val="minMax"/>
        </c:scaling>
        <c:delete val="0"/>
        <c:axPos val="b"/>
        <c:majorGridlines>
          <c:spPr>
            <a:ln w="2976">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smtClean="0"/>
                  <a:t>Mileage</a:t>
                </a:r>
                <a:r>
                  <a:rPr lang="ru-RU" sz="1200" dirty="0" smtClean="0"/>
                  <a:t>, </a:t>
                </a:r>
                <a:r>
                  <a:rPr lang="en-US" sz="1200" dirty="0"/>
                  <a:t>thous.km</a:t>
                </a:r>
              </a:p>
            </c:rich>
          </c:tx>
          <c:layout>
            <c:manualLayout>
              <c:xMode val="edge"/>
              <c:yMode val="edge"/>
              <c:x val="0.44200603278325351"/>
              <c:y val="0.92195921049126761"/>
            </c:manualLayout>
          </c:layout>
          <c:overlay val="0"/>
          <c:spPr>
            <a:noFill/>
            <a:ln w="23805">
              <a:noFill/>
            </a:ln>
          </c:spPr>
        </c:title>
        <c:numFmt formatCode="General" sourceLinked="1"/>
        <c:majorTickMark val="none"/>
        <c:minorTickMark val="none"/>
        <c:tickLblPos val="nextTo"/>
        <c:spPr>
          <a:ln w="23805">
            <a:solidFill>
              <a:srgbClr val="000000"/>
            </a:solidFill>
            <a:prstDash val="solid"/>
          </a:ln>
        </c:spPr>
        <c:txPr>
          <a:bodyPr rot="0" vert="horz"/>
          <a:lstStyle/>
          <a:p>
            <a:pPr>
              <a:defRPr sz="1125" b="1" i="0" u="none" strike="noStrike" baseline="0">
                <a:solidFill>
                  <a:srgbClr val="000000"/>
                </a:solidFill>
                <a:latin typeface="Calibri"/>
                <a:ea typeface="Calibri"/>
                <a:cs typeface="Calibri"/>
              </a:defRPr>
            </a:pPr>
            <a:endParaRPr lang="ru-RU"/>
          </a:p>
        </c:txPr>
        <c:crossAx val="31539200"/>
        <c:crosses val="autoZero"/>
        <c:auto val="1"/>
        <c:lblAlgn val="ctr"/>
        <c:lblOffset val="100"/>
        <c:tickLblSkip val="1"/>
        <c:tickMarkSkip val="1"/>
        <c:noMultiLvlLbl val="0"/>
      </c:catAx>
      <c:valAx>
        <c:axId val="31539200"/>
        <c:scaling>
          <c:orientation val="minMax"/>
        </c:scaling>
        <c:delete val="0"/>
        <c:axPos val="l"/>
        <c:majorGridlines>
          <c:spPr>
            <a:ln w="2976">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a:t>Relative accumulated damage</a:t>
                </a:r>
              </a:p>
            </c:rich>
          </c:tx>
          <c:layout>
            <c:manualLayout>
              <c:xMode val="edge"/>
              <c:yMode val="edge"/>
              <c:x val="1.0125701310035132E-2"/>
              <c:y val="0.11177540528850606"/>
            </c:manualLayout>
          </c:layout>
          <c:overlay val="0"/>
          <c:spPr>
            <a:noFill/>
            <a:ln w="23805">
              <a:noFill/>
            </a:ln>
          </c:spPr>
        </c:title>
        <c:numFmt formatCode="General" sourceLinked="1"/>
        <c:majorTickMark val="none"/>
        <c:minorTickMark val="none"/>
        <c:tickLblPos val="nextTo"/>
        <c:spPr>
          <a:ln w="23805">
            <a:solidFill>
              <a:srgbClr val="000000"/>
            </a:solidFill>
            <a:prstDash val="solid"/>
          </a:ln>
        </c:spPr>
        <c:txPr>
          <a:bodyPr rot="0" vert="horz"/>
          <a:lstStyle/>
          <a:p>
            <a:pPr>
              <a:defRPr sz="1125" b="1" i="0" u="none" strike="noStrike" baseline="0">
                <a:solidFill>
                  <a:srgbClr val="000000"/>
                </a:solidFill>
                <a:latin typeface="Calibri"/>
                <a:ea typeface="Calibri"/>
                <a:cs typeface="Calibri"/>
              </a:defRPr>
            </a:pPr>
            <a:endParaRPr lang="ru-RU"/>
          </a:p>
        </c:txPr>
        <c:crossAx val="35029504"/>
        <c:crosses val="autoZero"/>
        <c:crossBetween val="midCat"/>
      </c:valAx>
      <c:spPr>
        <a:noFill/>
        <a:ln w="2976">
          <a:solidFill>
            <a:srgbClr val="000000"/>
          </a:solidFill>
          <a:prstDash val="solid"/>
        </a:ln>
      </c:spPr>
    </c:plotArea>
    <c:legend>
      <c:legendPos val="r"/>
      <c:layout>
        <c:manualLayout>
          <c:xMode val="edge"/>
          <c:yMode val="edge"/>
          <c:x val="0.13150115421551112"/>
          <c:y val="9.9469614619179109E-2"/>
          <c:w val="0.32541133455210236"/>
          <c:h val="9.6428571428571433E-2"/>
        </c:manualLayout>
      </c:layout>
      <c:overlay val="0"/>
      <c:spPr>
        <a:solidFill>
          <a:srgbClr val="FFFFFF"/>
        </a:solidFill>
        <a:ln w="2976">
          <a:solidFill>
            <a:srgbClr val="000000"/>
          </a:solidFill>
          <a:prstDash val="solid"/>
        </a:ln>
      </c:spPr>
      <c:txPr>
        <a:bodyPr/>
        <a:lstStyle/>
        <a:p>
          <a:pPr>
            <a:defRPr sz="1031" b="1" i="0" u="none" strike="noStrike" baseline="0">
              <a:solidFill>
                <a:srgbClr val="000000"/>
              </a:solidFill>
              <a:latin typeface="Calibri"/>
              <a:ea typeface="Calibri"/>
              <a:cs typeface="Calibri"/>
            </a:defRPr>
          </a:pPr>
          <a:endParaRPr lang="ru-RU"/>
        </a:p>
      </c:txPr>
    </c:legend>
    <c:plotVisOnly val="1"/>
    <c:dispBlanksAs val="gap"/>
    <c:showDLblsOverMax val="0"/>
  </c:chart>
  <c:spPr>
    <a:noFill/>
    <a:ln>
      <a:noFill/>
    </a:ln>
  </c:spPr>
  <c:txPr>
    <a:bodyPr/>
    <a:lstStyle/>
    <a:p>
      <a:pPr>
        <a:defRPr sz="1125" b="1" i="0" u="none" strike="noStrike" baseline="0">
          <a:solidFill>
            <a:srgbClr val="000000"/>
          </a:solidFill>
          <a:latin typeface="Calibri"/>
          <a:ea typeface="Calibri"/>
          <a:cs typeface="Calibri"/>
        </a:defRPr>
      </a:pPr>
      <a:endParaRPr lang="ru-RU"/>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022648051699876"/>
          <c:y val="5.8243010682397289E-2"/>
          <c:w val="0.84226186580724582"/>
          <c:h val="0.75355345675099938"/>
        </c:manualLayout>
      </c:layout>
      <c:lineChart>
        <c:grouping val="standard"/>
        <c:varyColors val="0"/>
        <c:ser>
          <c:idx val="2"/>
          <c:order val="0"/>
          <c:tx>
            <c:strRef>
              <c:f>Sheet1!$B$1</c:f>
              <c:strCache>
                <c:ptCount val="1"/>
                <c:pt idx="0">
                  <c:v>Standard</c:v>
                </c:pt>
              </c:strCache>
            </c:strRef>
          </c:tx>
          <c:spPr>
            <a:ln w="35527">
              <a:solidFill>
                <a:srgbClr val="000000"/>
              </a:solidFill>
              <a:prstDash val="solid"/>
            </a:ln>
          </c:spPr>
          <c:marker>
            <c:symbol val="circle"/>
            <c:size val="5"/>
            <c:spPr>
              <a:solidFill>
                <a:srgbClr val="000000"/>
              </a:solidFill>
              <a:ln>
                <a:solidFill>
                  <a:srgbClr val="00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Sheet1!$B$2:$B$12</c:f>
              <c:numCache>
                <c:formatCode>General</c:formatCode>
                <c:ptCount val="11"/>
                <c:pt idx="0">
                  <c:v>71.709999999999994</c:v>
                </c:pt>
                <c:pt idx="1">
                  <c:v>62.56</c:v>
                </c:pt>
                <c:pt idx="2">
                  <c:v>75.66</c:v>
                </c:pt>
                <c:pt idx="3">
                  <c:v>61.3</c:v>
                </c:pt>
                <c:pt idx="4">
                  <c:v>67.930000000000007</c:v>
                </c:pt>
                <c:pt idx="5">
                  <c:v>74.069999999999993</c:v>
                </c:pt>
                <c:pt idx="6">
                  <c:v>73.78</c:v>
                </c:pt>
                <c:pt idx="7">
                  <c:v>73.37</c:v>
                </c:pt>
                <c:pt idx="8">
                  <c:v>72.05</c:v>
                </c:pt>
                <c:pt idx="9">
                  <c:v>79.069999999999993</c:v>
                </c:pt>
                <c:pt idx="10">
                  <c:v>78.5</c:v>
                </c:pt>
              </c:numCache>
            </c:numRef>
          </c:val>
          <c:smooth val="0"/>
        </c:ser>
        <c:ser>
          <c:idx val="1"/>
          <c:order val="1"/>
          <c:tx>
            <c:strRef>
              <c:f>Sheet1!$D$1</c:f>
              <c:strCache>
                <c:ptCount val="1"/>
                <c:pt idx="0">
                  <c:v>P5</c:v>
                </c:pt>
              </c:strCache>
            </c:strRef>
          </c:tx>
          <c:spPr>
            <a:ln w="35527">
              <a:solidFill>
                <a:srgbClr val="FF0000"/>
              </a:solidFill>
              <a:prstDash val="solid"/>
            </a:ln>
          </c:spPr>
          <c:marker>
            <c:symbol val="circle"/>
            <c:size val="5"/>
            <c:spPr>
              <a:solidFill>
                <a:srgbClr val="FF0000"/>
              </a:solidFill>
              <a:ln>
                <a:solidFill>
                  <a:srgbClr val="FF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Sheet1!$D$2:$D$12</c:f>
              <c:numCache>
                <c:formatCode>General</c:formatCode>
                <c:ptCount val="11"/>
                <c:pt idx="0">
                  <c:v>78.22</c:v>
                </c:pt>
                <c:pt idx="1">
                  <c:v>77.97</c:v>
                </c:pt>
                <c:pt idx="2">
                  <c:v>76.180000000000007</c:v>
                </c:pt>
                <c:pt idx="3">
                  <c:v>76.19</c:v>
                </c:pt>
                <c:pt idx="4">
                  <c:v>73.55</c:v>
                </c:pt>
                <c:pt idx="5">
                  <c:v>70.05</c:v>
                </c:pt>
                <c:pt idx="6">
                  <c:v>68.930000000000007</c:v>
                </c:pt>
                <c:pt idx="7">
                  <c:v>69.47</c:v>
                </c:pt>
                <c:pt idx="8">
                  <c:v>69.77</c:v>
                </c:pt>
                <c:pt idx="9">
                  <c:v>69.45</c:v>
                </c:pt>
                <c:pt idx="10">
                  <c:v>69.510000000000005</c:v>
                </c:pt>
              </c:numCache>
            </c:numRef>
          </c:val>
          <c:smooth val="0"/>
        </c:ser>
        <c:dLbls>
          <c:showLegendKey val="0"/>
          <c:showVal val="0"/>
          <c:showCatName val="0"/>
          <c:showSerName val="0"/>
          <c:showPercent val="0"/>
          <c:showBubbleSize val="0"/>
        </c:dLbls>
        <c:marker val="1"/>
        <c:smooth val="0"/>
        <c:axId val="34841088"/>
        <c:axId val="31542656"/>
      </c:lineChart>
      <c:catAx>
        <c:axId val="34841088"/>
        <c:scaling>
          <c:orientation val="minMax"/>
        </c:scaling>
        <c:delete val="0"/>
        <c:axPos val="b"/>
        <c:majorGridlines>
          <c:spPr>
            <a:ln w="2961">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a:t>Mileage, </a:t>
                </a:r>
                <a:r>
                  <a:rPr lang="en-US" sz="1200" dirty="0" err="1"/>
                  <a:t>thous</a:t>
                </a:r>
                <a:r>
                  <a:rPr lang="en-US" sz="1200" dirty="0" smtClean="0"/>
                  <a:t>. km</a:t>
                </a:r>
                <a:endParaRPr lang="ru-RU" sz="1200" dirty="0"/>
              </a:p>
            </c:rich>
          </c:tx>
          <c:layout>
            <c:manualLayout>
              <c:xMode val="edge"/>
              <c:yMode val="edge"/>
              <c:x val="0.45648209886954205"/>
              <c:y val="0.90279082425132984"/>
            </c:manualLayout>
          </c:layout>
          <c:overlay val="0"/>
          <c:spPr>
            <a:noFill/>
            <a:ln w="23685">
              <a:noFill/>
            </a:ln>
          </c:spPr>
        </c:title>
        <c:numFmt formatCode="General" sourceLinked="1"/>
        <c:majorTickMark val="none"/>
        <c:minorTickMark val="none"/>
        <c:tickLblPos val="nextTo"/>
        <c:spPr>
          <a:ln w="23685">
            <a:solidFill>
              <a:srgbClr val="000000"/>
            </a:solidFill>
            <a:prstDash val="solid"/>
          </a:ln>
        </c:spPr>
        <c:txPr>
          <a:bodyPr rot="0" vert="horz"/>
          <a:lstStyle/>
          <a:p>
            <a:pPr>
              <a:defRPr sz="1119" b="1" i="0" u="none" strike="noStrike" baseline="0">
                <a:solidFill>
                  <a:srgbClr val="000000"/>
                </a:solidFill>
                <a:latin typeface="Calibri"/>
                <a:ea typeface="Calibri"/>
                <a:cs typeface="Calibri"/>
              </a:defRPr>
            </a:pPr>
            <a:endParaRPr lang="ru-RU"/>
          </a:p>
        </c:txPr>
        <c:crossAx val="31542656"/>
        <c:crosses val="autoZero"/>
        <c:auto val="1"/>
        <c:lblAlgn val="ctr"/>
        <c:lblOffset val="100"/>
        <c:tickLblSkip val="1"/>
        <c:tickMarkSkip val="1"/>
        <c:noMultiLvlLbl val="0"/>
      </c:catAx>
      <c:valAx>
        <c:axId val="31542656"/>
        <c:scaling>
          <c:orientation val="minMax"/>
        </c:scaling>
        <c:delete val="0"/>
        <c:axPos val="l"/>
        <c:majorGridlines>
          <c:spPr>
            <a:ln w="2961">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ru-RU" sz="1200" dirty="0" err="1"/>
                  <a:t>Lateral</a:t>
                </a:r>
                <a:r>
                  <a:rPr lang="ru-RU" sz="1200" dirty="0"/>
                  <a:t> </a:t>
                </a:r>
                <a:r>
                  <a:rPr lang="ru-RU" sz="1200" dirty="0" err="1"/>
                  <a:t>forces</a:t>
                </a:r>
                <a:r>
                  <a:rPr lang="ru-RU" sz="1200" dirty="0"/>
                  <a:t>, </a:t>
                </a:r>
                <a:r>
                  <a:rPr lang="ru-RU" sz="1200" dirty="0" err="1"/>
                  <a:t>kN</a:t>
                </a:r>
                <a:r>
                  <a:rPr lang="ru-RU" sz="1200" dirty="0"/>
                  <a:t> </a:t>
                </a:r>
              </a:p>
            </c:rich>
          </c:tx>
          <c:layout>
            <c:manualLayout>
              <c:xMode val="edge"/>
              <c:yMode val="edge"/>
              <c:x val="1.324508264433449E-2"/>
              <c:y val="0.17274553384274979"/>
            </c:manualLayout>
          </c:layout>
          <c:overlay val="0"/>
          <c:spPr>
            <a:noFill/>
            <a:ln w="23685">
              <a:noFill/>
            </a:ln>
          </c:spPr>
        </c:title>
        <c:numFmt formatCode="General" sourceLinked="1"/>
        <c:majorTickMark val="none"/>
        <c:minorTickMark val="none"/>
        <c:tickLblPos val="nextTo"/>
        <c:spPr>
          <a:ln w="23685">
            <a:solidFill>
              <a:srgbClr val="000000"/>
            </a:solidFill>
            <a:prstDash val="solid"/>
          </a:ln>
        </c:spPr>
        <c:txPr>
          <a:bodyPr rot="0" vert="horz"/>
          <a:lstStyle/>
          <a:p>
            <a:pPr>
              <a:defRPr sz="1119" b="1" i="0" u="none" strike="noStrike" baseline="0">
                <a:solidFill>
                  <a:srgbClr val="000000"/>
                </a:solidFill>
                <a:latin typeface="Calibri"/>
                <a:ea typeface="Calibri"/>
                <a:cs typeface="Calibri"/>
              </a:defRPr>
            </a:pPr>
            <a:endParaRPr lang="ru-RU"/>
          </a:p>
        </c:txPr>
        <c:crossAx val="34841088"/>
        <c:crosses val="autoZero"/>
        <c:crossBetween val="midCat"/>
      </c:valAx>
      <c:spPr>
        <a:noFill/>
        <a:ln w="2961">
          <a:solidFill>
            <a:srgbClr val="000000"/>
          </a:solidFill>
          <a:prstDash val="solid"/>
        </a:ln>
      </c:spPr>
    </c:plotArea>
    <c:legend>
      <c:legendPos val="r"/>
      <c:layout>
        <c:manualLayout>
          <c:xMode val="edge"/>
          <c:yMode val="edge"/>
          <c:x val="0.12622113506521385"/>
          <c:y val="0.38912731763398478"/>
          <c:w val="0.26490066225165565"/>
          <c:h val="8.0267558528428096E-2"/>
        </c:manualLayout>
      </c:layout>
      <c:overlay val="0"/>
      <c:spPr>
        <a:solidFill>
          <a:srgbClr val="FFFFFF"/>
        </a:solidFill>
        <a:ln w="2961">
          <a:solidFill>
            <a:srgbClr val="000000"/>
          </a:solidFill>
          <a:prstDash val="solid"/>
        </a:ln>
      </c:spPr>
      <c:txPr>
        <a:bodyPr/>
        <a:lstStyle/>
        <a:p>
          <a:pPr>
            <a:defRPr sz="1200" b="0" i="0" u="none" strike="noStrike" baseline="0">
              <a:solidFill>
                <a:srgbClr val="000000"/>
              </a:solidFill>
              <a:latin typeface="Calibri"/>
              <a:ea typeface="Calibri"/>
              <a:cs typeface="Calibri"/>
            </a:defRPr>
          </a:pPr>
          <a:endParaRPr lang="ru-RU"/>
        </a:p>
      </c:txPr>
    </c:legend>
    <c:plotVisOnly val="1"/>
    <c:dispBlanksAs val="gap"/>
    <c:showDLblsOverMax val="0"/>
  </c:chart>
  <c:spPr>
    <a:noFill/>
    <a:ln>
      <a:noFill/>
    </a:ln>
  </c:spPr>
  <c:txPr>
    <a:bodyPr/>
    <a:lstStyle/>
    <a:p>
      <a:pPr>
        <a:defRPr sz="1119" b="1" i="0" u="none" strike="noStrike" baseline="0">
          <a:solidFill>
            <a:srgbClr val="000000"/>
          </a:solidFill>
          <a:latin typeface="Calibri"/>
          <a:ea typeface="Calibri"/>
          <a:cs typeface="Calibri"/>
        </a:defRPr>
      </a:pPr>
      <a:endParaRPr lang="ru-RU"/>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264900662251655"/>
          <c:y val="4.9406939427107277E-2"/>
          <c:w val="0.86156074770103486"/>
          <c:h val="0.77211868217658342"/>
        </c:manualLayout>
      </c:layout>
      <c:lineChart>
        <c:grouping val="standard"/>
        <c:varyColors val="0"/>
        <c:ser>
          <c:idx val="2"/>
          <c:order val="0"/>
          <c:tx>
            <c:strRef>
              <c:f>Sheet1!$B$1</c:f>
              <c:strCache>
                <c:ptCount val="1"/>
                <c:pt idx="0">
                  <c:v>Standard</c:v>
                </c:pt>
              </c:strCache>
            </c:strRef>
          </c:tx>
          <c:spPr>
            <a:ln w="29287">
              <a:solidFill>
                <a:srgbClr val="000000"/>
              </a:solidFill>
              <a:prstDash val="solid"/>
            </a:ln>
          </c:spPr>
          <c:marker>
            <c:symbol val="circle"/>
            <c:size val="4"/>
            <c:spPr>
              <a:solidFill>
                <a:srgbClr val="000000"/>
              </a:solidFill>
              <a:ln>
                <a:solidFill>
                  <a:srgbClr val="00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Sheet1!$B$2:$B$12</c:f>
              <c:numCache>
                <c:formatCode>General</c:formatCode>
                <c:ptCount val="11"/>
                <c:pt idx="0">
                  <c:v>1.9083886000000001</c:v>
                </c:pt>
                <c:pt idx="1">
                  <c:v>3.2347334000000001</c:v>
                </c:pt>
                <c:pt idx="2">
                  <c:v>3.3992323999999998</c:v>
                </c:pt>
                <c:pt idx="3">
                  <c:v>2.8426330000000002</c:v>
                </c:pt>
                <c:pt idx="4">
                  <c:v>2.7863750999999999</c:v>
                </c:pt>
                <c:pt idx="5">
                  <c:v>2.6769476999999999</c:v>
                </c:pt>
                <c:pt idx="6">
                  <c:v>2.5426438</c:v>
                </c:pt>
                <c:pt idx="7">
                  <c:v>2.7435168000000001</c:v>
                </c:pt>
                <c:pt idx="8">
                  <c:v>2.4780940999999999</c:v>
                </c:pt>
                <c:pt idx="9">
                  <c:v>2.5222807</c:v>
                </c:pt>
                <c:pt idx="10">
                  <c:v>2.3230135999999999</c:v>
                </c:pt>
              </c:numCache>
            </c:numRef>
          </c:val>
          <c:smooth val="0"/>
        </c:ser>
        <c:ser>
          <c:idx val="1"/>
          <c:order val="1"/>
          <c:tx>
            <c:strRef>
              <c:f>Sheet1!$D$1</c:f>
              <c:strCache>
                <c:ptCount val="1"/>
                <c:pt idx="0">
                  <c:v>P5</c:v>
                </c:pt>
              </c:strCache>
            </c:strRef>
          </c:tx>
          <c:spPr>
            <a:ln w="29287">
              <a:solidFill>
                <a:srgbClr val="FF0000"/>
              </a:solidFill>
              <a:prstDash val="solid"/>
            </a:ln>
          </c:spPr>
          <c:marker>
            <c:symbol val="circle"/>
            <c:size val="4"/>
            <c:spPr>
              <a:solidFill>
                <a:srgbClr val="FF0000"/>
              </a:solidFill>
              <a:ln>
                <a:solidFill>
                  <a:srgbClr val="FF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Sheet1!$D$2:$D$12</c:f>
              <c:numCache>
                <c:formatCode>General</c:formatCode>
                <c:ptCount val="11"/>
                <c:pt idx="0">
                  <c:v>2.0048975000000002</c:v>
                </c:pt>
                <c:pt idx="1">
                  <c:v>2.4814185000000002</c:v>
                </c:pt>
                <c:pt idx="2">
                  <c:v>2.4011537000000001</c:v>
                </c:pt>
                <c:pt idx="3">
                  <c:v>2.7000752000000001</c:v>
                </c:pt>
                <c:pt idx="4">
                  <c:v>2.3091222999999998</c:v>
                </c:pt>
                <c:pt idx="5">
                  <c:v>2.5306201000000001</c:v>
                </c:pt>
                <c:pt idx="6">
                  <c:v>2.4437907000000001</c:v>
                </c:pt>
                <c:pt idx="7">
                  <c:v>2.6267132000000002</c:v>
                </c:pt>
                <c:pt idx="8">
                  <c:v>2.6802394999999999</c:v>
                </c:pt>
                <c:pt idx="9">
                  <c:v>2.6105236999999999</c:v>
                </c:pt>
                <c:pt idx="10">
                  <c:v>2.5011828</c:v>
                </c:pt>
              </c:numCache>
            </c:numRef>
          </c:val>
          <c:smooth val="0"/>
        </c:ser>
        <c:dLbls>
          <c:showLegendKey val="0"/>
          <c:showVal val="0"/>
          <c:showCatName val="0"/>
          <c:showSerName val="0"/>
          <c:showPercent val="0"/>
          <c:showBubbleSize val="0"/>
        </c:dLbls>
        <c:marker val="1"/>
        <c:smooth val="0"/>
        <c:axId val="34844160"/>
        <c:axId val="31544384"/>
      </c:lineChart>
      <c:catAx>
        <c:axId val="34844160"/>
        <c:scaling>
          <c:orientation val="minMax"/>
        </c:scaling>
        <c:delete val="0"/>
        <c:axPos val="b"/>
        <c:majorGridlines>
          <c:spPr>
            <a:ln w="2441">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a:t>Mileage, </a:t>
                </a:r>
                <a:r>
                  <a:rPr lang="en-US" sz="1200" dirty="0" smtClean="0"/>
                  <a:t>thous.km</a:t>
                </a:r>
                <a:endParaRPr lang="ru-RU" sz="1200" dirty="0"/>
              </a:p>
            </c:rich>
          </c:tx>
          <c:layout>
            <c:manualLayout>
              <c:xMode val="edge"/>
              <c:yMode val="edge"/>
              <c:x val="0.47696258395630209"/>
              <c:y val="0.90546097582074425"/>
            </c:manualLayout>
          </c:layout>
          <c:overlay val="0"/>
          <c:spPr>
            <a:noFill/>
            <a:ln w="19524">
              <a:noFill/>
            </a:ln>
          </c:spPr>
        </c:title>
        <c:numFmt formatCode="General" sourceLinked="1"/>
        <c:majorTickMark val="none"/>
        <c:minorTickMark val="none"/>
        <c:tickLblPos val="nextTo"/>
        <c:spPr>
          <a:ln w="19524">
            <a:solidFill>
              <a:srgbClr val="000000"/>
            </a:solidFill>
            <a:prstDash val="solid"/>
          </a:ln>
        </c:spPr>
        <c:txPr>
          <a:bodyPr rot="0" vert="horz"/>
          <a:lstStyle/>
          <a:p>
            <a:pPr>
              <a:defRPr sz="922" b="1" i="0" u="none" strike="noStrike" baseline="0">
                <a:solidFill>
                  <a:srgbClr val="000000"/>
                </a:solidFill>
                <a:latin typeface="Calibri"/>
                <a:ea typeface="Calibri"/>
                <a:cs typeface="Calibri"/>
              </a:defRPr>
            </a:pPr>
            <a:endParaRPr lang="ru-RU"/>
          </a:p>
        </c:txPr>
        <c:crossAx val="31544384"/>
        <c:crosses val="autoZero"/>
        <c:auto val="1"/>
        <c:lblAlgn val="ctr"/>
        <c:lblOffset val="100"/>
        <c:tickLblSkip val="1"/>
        <c:tickMarkSkip val="1"/>
        <c:noMultiLvlLbl val="0"/>
      </c:catAx>
      <c:valAx>
        <c:axId val="31544384"/>
        <c:scaling>
          <c:orientation val="minMax"/>
        </c:scaling>
        <c:delete val="0"/>
        <c:axPos val="l"/>
        <c:majorGridlines>
          <c:spPr>
            <a:ln w="2441">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smtClean="0"/>
                  <a:t>1/</a:t>
                </a:r>
                <a:r>
                  <a:rPr lang="en-US" sz="1200" dirty="0" err="1" smtClean="0"/>
                  <a:t>Nadal</a:t>
                </a:r>
                <a:endParaRPr lang="ru-RU" sz="1200" dirty="0"/>
              </a:p>
            </c:rich>
          </c:tx>
          <c:layout>
            <c:manualLayout>
              <c:xMode val="edge"/>
              <c:yMode val="edge"/>
              <c:x val="0"/>
              <c:y val="0.28164556962025317"/>
            </c:manualLayout>
          </c:layout>
          <c:overlay val="0"/>
          <c:spPr>
            <a:noFill/>
            <a:ln w="19524">
              <a:noFill/>
            </a:ln>
          </c:spPr>
        </c:title>
        <c:numFmt formatCode="General" sourceLinked="1"/>
        <c:majorTickMark val="none"/>
        <c:minorTickMark val="none"/>
        <c:tickLblPos val="nextTo"/>
        <c:spPr>
          <a:ln w="19524">
            <a:solidFill>
              <a:srgbClr val="000000"/>
            </a:solidFill>
            <a:prstDash val="solid"/>
          </a:ln>
        </c:spPr>
        <c:txPr>
          <a:bodyPr rot="0" vert="horz"/>
          <a:lstStyle/>
          <a:p>
            <a:pPr>
              <a:defRPr sz="922" b="1" i="0" u="none" strike="noStrike" baseline="0">
                <a:solidFill>
                  <a:srgbClr val="000000"/>
                </a:solidFill>
                <a:latin typeface="Calibri"/>
                <a:ea typeface="Calibri"/>
                <a:cs typeface="Calibri"/>
              </a:defRPr>
            </a:pPr>
            <a:endParaRPr lang="ru-RU"/>
          </a:p>
        </c:txPr>
        <c:crossAx val="34844160"/>
        <c:crosses val="autoZero"/>
        <c:crossBetween val="midCat"/>
      </c:valAx>
      <c:spPr>
        <a:noFill/>
        <a:ln w="2441">
          <a:solidFill>
            <a:srgbClr val="000000"/>
          </a:solidFill>
          <a:prstDash val="solid"/>
        </a:ln>
      </c:spPr>
    </c:plotArea>
    <c:legend>
      <c:legendPos val="r"/>
      <c:layout>
        <c:manualLayout>
          <c:xMode val="edge"/>
          <c:yMode val="edge"/>
          <c:x val="0.10166765901700073"/>
          <c:y val="0.54582228752441753"/>
          <c:w val="0.27647706759200147"/>
          <c:h val="7.5949367088607597E-2"/>
        </c:manualLayout>
      </c:layout>
      <c:overlay val="0"/>
      <c:spPr>
        <a:solidFill>
          <a:srgbClr val="FFFFFF"/>
        </a:solidFill>
        <a:ln w="2441">
          <a:solidFill>
            <a:srgbClr val="000000"/>
          </a:solidFill>
          <a:prstDash val="solid"/>
        </a:ln>
      </c:spPr>
      <c:txPr>
        <a:bodyPr/>
        <a:lstStyle/>
        <a:p>
          <a:pPr>
            <a:defRPr sz="1200" b="0" i="0" u="none" strike="noStrike" baseline="0">
              <a:solidFill>
                <a:srgbClr val="000000"/>
              </a:solidFill>
              <a:latin typeface="Calibri"/>
              <a:ea typeface="Calibri"/>
              <a:cs typeface="Calibri"/>
            </a:defRPr>
          </a:pPr>
          <a:endParaRPr lang="ru-RU"/>
        </a:p>
      </c:txPr>
    </c:legend>
    <c:plotVisOnly val="1"/>
    <c:dispBlanksAs val="gap"/>
    <c:showDLblsOverMax val="0"/>
  </c:chart>
  <c:spPr>
    <a:noFill/>
    <a:ln>
      <a:noFill/>
    </a:ln>
  </c:spPr>
  <c:txPr>
    <a:bodyPr/>
    <a:lstStyle/>
    <a:p>
      <a:pPr>
        <a:defRPr sz="922" b="1" i="0" u="none" strike="noStrike" baseline="0">
          <a:solidFill>
            <a:srgbClr val="000000"/>
          </a:solidFill>
          <a:latin typeface="Calibri"/>
          <a:ea typeface="Calibri"/>
          <a:cs typeface="Calibri"/>
        </a:defRPr>
      </a:pPr>
      <a:endParaRPr lang="ru-RU"/>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7147707979626486"/>
          <c:y val="0.12345679012345678"/>
          <c:w val="0.767402376910017"/>
          <c:h val="0.65887864311372812"/>
        </c:manualLayout>
      </c:layout>
      <c:lineChart>
        <c:grouping val="standard"/>
        <c:varyColors val="0"/>
        <c:ser>
          <c:idx val="2"/>
          <c:order val="0"/>
          <c:tx>
            <c:strRef>
              <c:f>Sheet1!$B$1</c:f>
              <c:strCache>
                <c:ptCount val="1"/>
                <c:pt idx="0">
                  <c:v>Standard</c:v>
                </c:pt>
              </c:strCache>
            </c:strRef>
          </c:tx>
          <c:spPr>
            <a:ln w="22556">
              <a:solidFill>
                <a:srgbClr val="000000"/>
              </a:solidFill>
              <a:prstDash val="solid"/>
            </a:ln>
          </c:spPr>
          <c:marker>
            <c:symbol val="circle"/>
            <c:size val="3"/>
            <c:spPr>
              <a:solidFill>
                <a:srgbClr val="000000"/>
              </a:solidFill>
              <a:ln>
                <a:solidFill>
                  <a:srgbClr val="00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Sheet1!$B$2:$B$12</c:f>
              <c:numCache>
                <c:formatCode>General</c:formatCode>
                <c:ptCount val="11"/>
                <c:pt idx="0">
                  <c:v>0</c:v>
                </c:pt>
                <c:pt idx="1">
                  <c:v>0.21</c:v>
                </c:pt>
                <c:pt idx="2">
                  <c:v>0.35</c:v>
                </c:pt>
                <c:pt idx="3">
                  <c:v>0.45</c:v>
                </c:pt>
                <c:pt idx="4">
                  <c:v>0.54</c:v>
                </c:pt>
                <c:pt idx="5">
                  <c:v>0.62</c:v>
                </c:pt>
                <c:pt idx="6">
                  <c:v>0.7</c:v>
                </c:pt>
                <c:pt idx="7">
                  <c:v>0.8</c:v>
                </c:pt>
                <c:pt idx="8">
                  <c:v>0.9</c:v>
                </c:pt>
                <c:pt idx="9">
                  <c:v>1.01</c:v>
                </c:pt>
                <c:pt idx="10">
                  <c:v>1.1200000000000001</c:v>
                </c:pt>
              </c:numCache>
            </c:numRef>
          </c:val>
          <c:smooth val="0"/>
        </c:ser>
        <c:ser>
          <c:idx val="5"/>
          <c:order val="1"/>
          <c:tx>
            <c:strRef>
              <c:f>Sheet1!$C$1</c:f>
              <c:strCache>
                <c:ptCount val="1"/>
                <c:pt idx="0">
                  <c:v>P9</c:v>
                </c:pt>
              </c:strCache>
            </c:strRef>
          </c:tx>
          <c:spPr>
            <a:ln w="22556">
              <a:solidFill>
                <a:srgbClr val="FF0000"/>
              </a:solidFill>
              <a:prstDash val="solid"/>
            </a:ln>
          </c:spPr>
          <c:marker>
            <c:symbol val="circle"/>
            <c:size val="3"/>
            <c:spPr>
              <a:solidFill>
                <a:srgbClr val="FF0000"/>
              </a:solidFill>
              <a:ln>
                <a:solidFill>
                  <a:srgbClr val="FF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Sheet1!$C$2:$C$12</c:f>
              <c:numCache>
                <c:formatCode>General</c:formatCode>
                <c:ptCount val="11"/>
                <c:pt idx="0">
                  <c:v>0</c:v>
                </c:pt>
                <c:pt idx="1">
                  <c:v>0.13</c:v>
                </c:pt>
                <c:pt idx="2">
                  <c:v>0.26</c:v>
                </c:pt>
                <c:pt idx="3">
                  <c:v>0.36</c:v>
                </c:pt>
                <c:pt idx="4">
                  <c:v>0.48</c:v>
                </c:pt>
                <c:pt idx="5">
                  <c:v>0.59</c:v>
                </c:pt>
                <c:pt idx="6">
                  <c:v>0.7</c:v>
                </c:pt>
                <c:pt idx="7">
                  <c:v>0.81</c:v>
                </c:pt>
                <c:pt idx="8">
                  <c:v>0.92</c:v>
                </c:pt>
                <c:pt idx="9">
                  <c:v>1.03</c:v>
                </c:pt>
                <c:pt idx="10">
                  <c:v>1.1399999999999999</c:v>
                </c:pt>
              </c:numCache>
            </c:numRef>
          </c:val>
          <c:smooth val="0"/>
        </c:ser>
        <c:dLbls>
          <c:showLegendKey val="0"/>
          <c:showVal val="0"/>
          <c:showCatName val="0"/>
          <c:showSerName val="0"/>
          <c:showPercent val="0"/>
          <c:showBubbleSize val="0"/>
        </c:dLbls>
        <c:marker val="1"/>
        <c:smooth val="0"/>
        <c:axId val="35032064"/>
        <c:axId val="31546688"/>
      </c:lineChart>
      <c:catAx>
        <c:axId val="35032064"/>
        <c:scaling>
          <c:orientation val="minMax"/>
        </c:scaling>
        <c:delete val="0"/>
        <c:axPos val="b"/>
        <c:majorGridlines>
          <c:spPr>
            <a:ln w="1880">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a:t>Mileage, </a:t>
                </a:r>
                <a:r>
                  <a:rPr lang="en-US" sz="1200" dirty="0" smtClean="0"/>
                  <a:t>thous.km</a:t>
                </a:r>
                <a:endParaRPr lang="ru-RU" sz="1200" dirty="0"/>
              </a:p>
            </c:rich>
          </c:tx>
          <c:layout>
            <c:manualLayout>
              <c:xMode val="edge"/>
              <c:yMode val="edge"/>
              <c:x val="0.35620865526467649"/>
              <c:y val="0.88198209458208332"/>
            </c:manualLayout>
          </c:layout>
          <c:overlay val="0"/>
          <c:spPr>
            <a:noFill/>
            <a:ln w="15037">
              <a:noFill/>
            </a:ln>
          </c:spPr>
        </c:title>
        <c:numFmt formatCode="General" sourceLinked="1"/>
        <c:majorTickMark val="none"/>
        <c:minorTickMark val="none"/>
        <c:tickLblPos val="nextTo"/>
        <c:spPr>
          <a:ln w="15037">
            <a:solidFill>
              <a:srgbClr val="000000"/>
            </a:solidFill>
            <a:prstDash val="solid"/>
          </a:ln>
        </c:spPr>
        <c:txPr>
          <a:bodyPr rot="0" vert="horz"/>
          <a:lstStyle/>
          <a:p>
            <a:pPr>
              <a:defRPr sz="1000" b="1" i="0" u="none" strike="noStrike" baseline="0">
                <a:solidFill>
                  <a:srgbClr val="000000"/>
                </a:solidFill>
                <a:latin typeface="Calibri"/>
                <a:ea typeface="Calibri"/>
                <a:cs typeface="Calibri"/>
              </a:defRPr>
            </a:pPr>
            <a:endParaRPr lang="ru-RU"/>
          </a:p>
        </c:txPr>
        <c:crossAx val="31546688"/>
        <c:crosses val="autoZero"/>
        <c:auto val="1"/>
        <c:lblAlgn val="ctr"/>
        <c:lblOffset val="100"/>
        <c:tickLblSkip val="1"/>
        <c:tickMarkSkip val="1"/>
        <c:noMultiLvlLbl val="0"/>
      </c:catAx>
      <c:valAx>
        <c:axId val="31546688"/>
        <c:scaling>
          <c:orientation val="minMax"/>
        </c:scaling>
        <c:delete val="0"/>
        <c:axPos val="l"/>
        <c:majorGridlines>
          <c:spPr>
            <a:ln w="1880">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smtClean="0"/>
                  <a:t>Tread wear, </a:t>
                </a:r>
                <a:r>
                  <a:rPr lang="en-US" sz="1200" dirty="0"/>
                  <a:t>mm</a:t>
                </a:r>
              </a:p>
            </c:rich>
          </c:tx>
          <c:layout>
            <c:manualLayout>
              <c:xMode val="edge"/>
              <c:yMode val="edge"/>
              <c:x val="2.4543489728880079E-2"/>
              <c:y val="0.22898427952449729"/>
            </c:manualLayout>
          </c:layout>
          <c:overlay val="0"/>
          <c:spPr>
            <a:noFill/>
            <a:ln w="15037">
              <a:noFill/>
            </a:ln>
          </c:spPr>
        </c:title>
        <c:numFmt formatCode="General" sourceLinked="1"/>
        <c:majorTickMark val="none"/>
        <c:minorTickMark val="none"/>
        <c:tickLblPos val="nextTo"/>
        <c:spPr>
          <a:ln w="15037">
            <a:solidFill>
              <a:srgbClr val="000000"/>
            </a:solidFill>
            <a:prstDash val="solid"/>
          </a:ln>
        </c:spPr>
        <c:txPr>
          <a:bodyPr rot="0" vert="horz"/>
          <a:lstStyle/>
          <a:p>
            <a:pPr>
              <a:defRPr sz="1000" b="1" i="0" u="none" strike="noStrike" baseline="0">
                <a:solidFill>
                  <a:srgbClr val="000000"/>
                </a:solidFill>
                <a:latin typeface="Calibri"/>
                <a:ea typeface="Calibri"/>
                <a:cs typeface="Calibri"/>
              </a:defRPr>
            </a:pPr>
            <a:endParaRPr lang="ru-RU"/>
          </a:p>
        </c:txPr>
        <c:crossAx val="35032064"/>
        <c:crosses val="autoZero"/>
        <c:crossBetween val="midCat"/>
      </c:valAx>
      <c:spPr>
        <a:noFill/>
        <a:ln w="1880">
          <a:solidFill>
            <a:srgbClr val="000000"/>
          </a:solidFill>
          <a:prstDash val="solid"/>
        </a:ln>
      </c:spPr>
    </c:plotArea>
    <c:legend>
      <c:legendPos val="r"/>
      <c:layout>
        <c:manualLayout>
          <c:xMode val="edge"/>
          <c:yMode val="edge"/>
          <c:x val="0.17803178214642176"/>
          <c:y val="0.13874106580750287"/>
          <c:w val="0.2071307300509338"/>
          <c:h val="0.16225882309373033"/>
        </c:manualLayout>
      </c:layout>
      <c:overlay val="0"/>
      <c:spPr>
        <a:solidFill>
          <a:srgbClr val="FFFFFF"/>
        </a:solidFill>
        <a:ln w="1880">
          <a:solidFill>
            <a:srgbClr val="000000"/>
          </a:solidFill>
          <a:prstDash val="solid"/>
        </a:ln>
      </c:spPr>
      <c:txPr>
        <a:bodyPr/>
        <a:lstStyle/>
        <a:p>
          <a:pPr>
            <a:defRPr sz="1200" b="0" i="0" u="none" strike="noStrike" baseline="0">
              <a:solidFill>
                <a:srgbClr val="000000"/>
              </a:solidFill>
              <a:latin typeface="Calibri"/>
              <a:ea typeface="Calibri"/>
              <a:cs typeface="Calibri"/>
            </a:defRPr>
          </a:pPr>
          <a:endParaRPr lang="ru-RU"/>
        </a:p>
      </c:txPr>
    </c:legend>
    <c:plotVisOnly val="1"/>
    <c:dispBlanksAs val="gap"/>
    <c:showDLblsOverMax val="0"/>
  </c:chart>
  <c:spPr>
    <a:noFill/>
    <a:ln>
      <a:noFill/>
    </a:ln>
  </c:spPr>
  <c:txPr>
    <a:bodyPr/>
    <a:lstStyle/>
    <a:p>
      <a:pPr>
        <a:defRPr sz="844" b="1" i="0" u="none" strike="noStrike" baseline="0">
          <a:solidFill>
            <a:srgbClr val="000000"/>
          </a:solidFill>
          <a:latin typeface="Calibri"/>
          <a:ea typeface="Calibri"/>
          <a:cs typeface="Calibri"/>
        </a:defRPr>
      </a:pPr>
      <a:endParaRPr lang="ru-RU"/>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6007618364232085"/>
          <c:y val="6.2154034316439857E-2"/>
          <c:w val="0.80362945694683163"/>
          <c:h val="0.71781412145924106"/>
        </c:manualLayout>
      </c:layout>
      <c:lineChart>
        <c:grouping val="standard"/>
        <c:varyColors val="0"/>
        <c:ser>
          <c:idx val="2"/>
          <c:order val="0"/>
          <c:tx>
            <c:strRef>
              <c:f>Sheet1!$B$1</c:f>
              <c:strCache>
                <c:ptCount val="1"/>
                <c:pt idx="0">
                  <c:v>Standard</c:v>
                </c:pt>
              </c:strCache>
            </c:strRef>
          </c:tx>
          <c:spPr>
            <a:ln w="22513">
              <a:solidFill>
                <a:srgbClr val="000000"/>
              </a:solidFill>
              <a:prstDash val="solid"/>
            </a:ln>
          </c:spPr>
          <c:marker>
            <c:symbol val="circle"/>
            <c:size val="3"/>
            <c:spPr>
              <a:solidFill>
                <a:srgbClr val="000000"/>
              </a:solidFill>
              <a:ln>
                <a:solidFill>
                  <a:srgbClr val="00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Sheet1!$B$2:$B$12</c:f>
              <c:numCache>
                <c:formatCode>General</c:formatCode>
                <c:ptCount val="11"/>
                <c:pt idx="0">
                  <c:v>0</c:v>
                </c:pt>
                <c:pt idx="1">
                  <c:v>1.1100000000000001</c:v>
                </c:pt>
                <c:pt idx="2">
                  <c:v>1.54</c:v>
                </c:pt>
                <c:pt idx="3">
                  <c:v>1.87</c:v>
                </c:pt>
                <c:pt idx="4">
                  <c:v>2.14</c:v>
                </c:pt>
                <c:pt idx="5">
                  <c:v>2.37</c:v>
                </c:pt>
                <c:pt idx="6">
                  <c:v>2.6</c:v>
                </c:pt>
                <c:pt idx="7">
                  <c:v>2.79</c:v>
                </c:pt>
                <c:pt idx="8">
                  <c:v>2.94</c:v>
                </c:pt>
                <c:pt idx="9">
                  <c:v>3.04</c:v>
                </c:pt>
                <c:pt idx="10">
                  <c:v>3.1</c:v>
                </c:pt>
              </c:numCache>
            </c:numRef>
          </c:val>
          <c:smooth val="0"/>
        </c:ser>
        <c:ser>
          <c:idx val="7"/>
          <c:order val="1"/>
          <c:tx>
            <c:strRef>
              <c:f>Sheet1!$C$1</c:f>
              <c:strCache>
                <c:ptCount val="1"/>
                <c:pt idx="0">
                  <c:v>P9</c:v>
                </c:pt>
              </c:strCache>
            </c:strRef>
          </c:tx>
          <c:spPr>
            <a:ln w="22513">
              <a:solidFill>
                <a:srgbClr val="FF0000"/>
              </a:solidFill>
              <a:prstDash val="solid"/>
            </a:ln>
          </c:spPr>
          <c:marker>
            <c:symbol val="circle"/>
            <c:size val="3"/>
            <c:spPr>
              <a:solidFill>
                <a:srgbClr val="FF0000"/>
              </a:solidFill>
              <a:ln>
                <a:solidFill>
                  <a:srgbClr val="FF0000"/>
                </a:solidFill>
                <a:prstDash val="solid"/>
              </a:ln>
            </c:spPr>
          </c:marker>
          <c:cat>
            <c:numRef>
              <c:f>Sheet1!$A$2:$A$12</c:f>
              <c:numCache>
                <c:formatCode>General</c:formatCode>
                <c:ptCount val="11"/>
                <c:pt idx="0">
                  <c:v>0</c:v>
                </c:pt>
                <c:pt idx="1">
                  <c:v>20</c:v>
                </c:pt>
                <c:pt idx="2">
                  <c:v>40</c:v>
                </c:pt>
                <c:pt idx="3">
                  <c:v>60</c:v>
                </c:pt>
                <c:pt idx="4">
                  <c:v>80</c:v>
                </c:pt>
                <c:pt idx="5">
                  <c:v>100</c:v>
                </c:pt>
                <c:pt idx="6">
                  <c:v>120</c:v>
                </c:pt>
                <c:pt idx="7">
                  <c:v>140</c:v>
                </c:pt>
                <c:pt idx="8">
                  <c:v>160</c:v>
                </c:pt>
                <c:pt idx="9">
                  <c:v>180</c:v>
                </c:pt>
                <c:pt idx="10">
                  <c:v>200</c:v>
                </c:pt>
              </c:numCache>
            </c:numRef>
          </c:cat>
          <c:val>
            <c:numRef>
              <c:f>Sheet1!$C$2:$C$12</c:f>
              <c:numCache>
                <c:formatCode>General</c:formatCode>
                <c:ptCount val="11"/>
                <c:pt idx="0">
                  <c:v>0</c:v>
                </c:pt>
                <c:pt idx="1">
                  <c:v>0</c:v>
                </c:pt>
                <c:pt idx="2">
                  <c:v>0</c:v>
                </c:pt>
                <c:pt idx="3">
                  <c:v>7.0000000000000007E-2</c:v>
                </c:pt>
                <c:pt idx="4">
                  <c:v>0.16</c:v>
                </c:pt>
                <c:pt idx="5">
                  <c:v>0.23</c:v>
                </c:pt>
                <c:pt idx="6">
                  <c:v>0.31</c:v>
                </c:pt>
                <c:pt idx="7">
                  <c:v>0.37</c:v>
                </c:pt>
                <c:pt idx="8">
                  <c:v>0.44</c:v>
                </c:pt>
                <c:pt idx="9">
                  <c:v>0.5</c:v>
                </c:pt>
                <c:pt idx="10">
                  <c:v>0.56999999999999995</c:v>
                </c:pt>
              </c:numCache>
            </c:numRef>
          </c:val>
          <c:smooth val="0"/>
        </c:ser>
        <c:dLbls>
          <c:showLegendKey val="0"/>
          <c:showVal val="0"/>
          <c:showCatName val="0"/>
          <c:showSerName val="0"/>
          <c:showPercent val="0"/>
          <c:showBubbleSize val="0"/>
        </c:dLbls>
        <c:marker val="1"/>
        <c:smooth val="0"/>
        <c:axId val="35817984"/>
        <c:axId val="118768768"/>
      </c:lineChart>
      <c:catAx>
        <c:axId val="35817984"/>
        <c:scaling>
          <c:orientation val="minMax"/>
        </c:scaling>
        <c:delete val="0"/>
        <c:axPos val="b"/>
        <c:majorGridlines>
          <c:spPr>
            <a:ln w="1876">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a:t>Mileage, </a:t>
                </a:r>
                <a:r>
                  <a:rPr lang="en-US" sz="1200" dirty="0" smtClean="0"/>
                  <a:t>thous.km</a:t>
                </a:r>
                <a:endParaRPr lang="ru-RU" sz="1200" dirty="0"/>
              </a:p>
            </c:rich>
          </c:tx>
          <c:layout>
            <c:manualLayout>
              <c:xMode val="edge"/>
              <c:yMode val="edge"/>
              <c:x val="0.3476820788631354"/>
              <c:y val="0.87763884771637002"/>
            </c:manualLayout>
          </c:layout>
          <c:overlay val="0"/>
          <c:spPr>
            <a:noFill/>
            <a:ln w="15009">
              <a:noFill/>
            </a:ln>
          </c:spPr>
        </c:title>
        <c:numFmt formatCode="General" sourceLinked="1"/>
        <c:majorTickMark val="none"/>
        <c:minorTickMark val="none"/>
        <c:tickLblPos val="nextTo"/>
        <c:spPr>
          <a:ln w="15009">
            <a:solidFill>
              <a:srgbClr val="000000"/>
            </a:solidFill>
            <a:prstDash val="solid"/>
          </a:ln>
        </c:spPr>
        <c:txPr>
          <a:bodyPr rot="0" vert="horz"/>
          <a:lstStyle/>
          <a:p>
            <a:pPr>
              <a:defRPr sz="1000" b="1" i="0" u="none" strike="noStrike" baseline="0">
                <a:solidFill>
                  <a:srgbClr val="000000"/>
                </a:solidFill>
                <a:latin typeface="Calibri"/>
                <a:ea typeface="Calibri"/>
                <a:cs typeface="Calibri"/>
              </a:defRPr>
            </a:pPr>
            <a:endParaRPr lang="ru-RU"/>
          </a:p>
        </c:txPr>
        <c:crossAx val="118768768"/>
        <c:crosses val="autoZero"/>
        <c:auto val="1"/>
        <c:lblAlgn val="ctr"/>
        <c:lblOffset val="100"/>
        <c:tickLblSkip val="1"/>
        <c:tickMarkSkip val="1"/>
        <c:noMultiLvlLbl val="0"/>
      </c:catAx>
      <c:valAx>
        <c:axId val="118768768"/>
        <c:scaling>
          <c:orientation val="minMax"/>
        </c:scaling>
        <c:delete val="0"/>
        <c:axPos val="l"/>
        <c:majorGridlines>
          <c:spPr>
            <a:ln w="1876">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dirty="0" smtClean="0"/>
                  <a:t>Flange wear, </a:t>
                </a:r>
                <a:r>
                  <a:rPr lang="en-US" sz="1200" dirty="0"/>
                  <a:t>mm</a:t>
                </a:r>
              </a:p>
            </c:rich>
          </c:tx>
          <c:layout>
            <c:manualLayout>
              <c:xMode val="edge"/>
              <c:yMode val="edge"/>
              <c:x val="0"/>
              <c:y val="0.20172933900861548"/>
            </c:manualLayout>
          </c:layout>
          <c:overlay val="0"/>
          <c:spPr>
            <a:noFill/>
            <a:ln w="15009">
              <a:noFill/>
            </a:ln>
          </c:spPr>
        </c:title>
        <c:numFmt formatCode="General" sourceLinked="1"/>
        <c:majorTickMark val="none"/>
        <c:minorTickMark val="none"/>
        <c:tickLblPos val="nextTo"/>
        <c:spPr>
          <a:ln w="15009">
            <a:solidFill>
              <a:srgbClr val="000000"/>
            </a:solidFill>
            <a:prstDash val="solid"/>
          </a:ln>
        </c:spPr>
        <c:txPr>
          <a:bodyPr rot="0" vert="horz"/>
          <a:lstStyle/>
          <a:p>
            <a:pPr>
              <a:defRPr sz="1000" b="1" i="0" u="none" strike="noStrike" baseline="0">
                <a:solidFill>
                  <a:srgbClr val="000000"/>
                </a:solidFill>
                <a:latin typeface="Calibri"/>
                <a:ea typeface="Calibri"/>
                <a:cs typeface="Calibri"/>
              </a:defRPr>
            </a:pPr>
            <a:endParaRPr lang="ru-RU"/>
          </a:p>
        </c:txPr>
        <c:crossAx val="35817984"/>
        <c:crosses val="autoZero"/>
        <c:crossBetween val="midCat"/>
      </c:valAx>
      <c:spPr>
        <a:noFill/>
        <a:ln w="1876">
          <a:solidFill>
            <a:srgbClr val="000000"/>
          </a:solidFill>
          <a:prstDash val="solid"/>
        </a:ln>
      </c:spPr>
    </c:plotArea>
    <c:legend>
      <c:legendPos val="r"/>
      <c:layout>
        <c:manualLayout>
          <c:xMode val="edge"/>
          <c:yMode val="edge"/>
          <c:x val="0.16535219705407006"/>
          <c:y val="7.8977591584772189E-2"/>
          <c:w val="0.24125961380514482"/>
          <c:h val="0.16387656820686064"/>
        </c:manualLayout>
      </c:layout>
      <c:overlay val="0"/>
      <c:spPr>
        <a:solidFill>
          <a:srgbClr val="FFFFFF"/>
        </a:solidFill>
        <a:ln w="1876">
          <a:solidFill>
            <a:srgbClr val="000000"/>
          </a:solidFill>
          <a:prstDash val="solid"/>
        </a:ln>
      </c:spPr>
      <c:txPr>
        <a:bodyPr/>
        <a:lstStyle/>
        <a:p>
          <a:pPr>
            <a:defRPr sz="1200" b="0" i="0" u="none" strike="noStrike" baseline="0">
              <a:solidFill>
                <a:srgbClr val="000000"/>
              </a:solidFill>
              <a:latin typeface="Calibri"/>
              <a:ea typeface="Calibri"/>
              <a:cs typeface="Calibri"/>
            </a:defRPr>
          </a:pPr>
          <a:endParaRPr lang="ru-RU"/>
        </a:p>
      </c:txPr>
    </c:legend>
    <c:plotVisOnly val="1"/>
    <c:dispBlanksAs val="gap"/>
    <c:showDLblsOverMax val="0"/>
  </c:chart>
  <c:spPr>
    <a:noFill/>
    <a:ln>
      <a:noFill/>
    </a:ln>
  </c:spPr>
  <c:txPr>
    <a:bodyPr/>
    <a:lstStyle/>
    <a:p>
      <a:pPr>
        <a:defRPr sz="901" b="1" i="0" u="none" strike="noStrike" baseline="0">
          <a:solidFill>
            <a:srgbClr val="000000"/>
          </a:solidFill>
          <a:latin typeface="Calibri"/>
          <a:ea typeface="Calibri"/>
          <a:cs typeface="Calibri"/>
        </a:defRPr>
      </a:pPr>
      <a:endParaRPr lang="ru-RU"/>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86031507399186"/>
          <c:y val="6.1928193098366328E-2"/>
          <c:w val="0.78003690584233565"/>
          <c:h val="0.6856145292502428"/>
        </c:manualLayout>
      </c:layout>
      <c:lineChart>
        <c:grouping val="standard"/>
        <c:varyColors val="0"/>
        <c:ser>
          <c:idx val="0"/>
          <c:order val="0"/>
          <c:tx>
            <c:strRef>
              <c:f>Sheet1!$A$2</c:f>
              <c:strCache>
                <c:ptCount val="1"/>
                <c:pt idx="0">
                  <c:v>Standard</c:v>
                </c:pt>
              </c:strCache>
            </c:strRef>
          </c:tx>
          <c:spPr>
            <a:ln w="22558">
              <a:solidFill>
                <a:srgbClr val="000000"/>
              </a:solidFill>
              <a:prstDash val="solid"/>
            </a:ln>
          </c:spPr>
          <c:marker>
            <c:symbol val="circle"/>
            <c:size val="3"/>
            <c:spPr>
              <a:solidFill>
                <a:srgbClr val="000000"/>
              </a:solidFill>
              <a:ln>
                <a:solidFill>
                  <a:srgbClr val="000000"/>
                </a:solidFill>
                <a:prstDash val="solid"/>
              </a:ln>
            </c:spPr>
          </c:marker>
          <c:dPt>
            <c:idx val="8"/>
            <c:bubble3D val="0"/>
            <c:spPr>
              <a:ln w="22558">
                <a:solidFill>
                  <a:srgbClr val="000000"/>
                </a:solidFill>
                <a:prstDash val="solid"/>
              </a:ln>
            </c:spPr>
          </c:dPt>
          <c:dPt>
            <c:idx val="16"/>
            <c:bubble3D val="0"/>
            <c:spPr>
              <a:ln w="22558">
                <a:solidFill>
                  <a:srgbClr val="000000"/>
                </a:solidFill>
                <a:prstDash val="solid"/>
              </a:ln>
            </c:spPr>
          </c:dPt>
          <c:dPt>
            <c:idx val="17"/>
            <c:bubble3D val="0"/>
            <c:spPr>
              <a:ln w="22558">
                <a:solidFill>
                  <a:srgbClr val="000000"/>
                </a:solidFill>
                <a:prstDash val="solid"/>
              </a:ln>
            </c:spPr>
          </c:dPt>
          <c:cat>
            <c:numRef>
              <c:f>Sheet1!$B$1:$L$1</c:f>
              <c:numCache>
                <c:formatCode>#,##0</c:formatCode>
                <c:ptCount val="11"/>
                <c:pt idx="0" formatCode="General">
                  <c:v>0</c:v>
                </c:pt>
                <c:pt idx="1">
                  <c:v>20</c:v>
                </c:pt>
                <c:pt idx="2">
                  <c:v>40</c:v>
                </c:pt>
                <c:pt idx="3">
                  <c:v>60</c:v>
                </c:pt>
                <c:pt idx="4">
                  <c:v>80</c:v>
                </c:pt>
                <c:pt idx="5">
                  <c:v>100</c:v>
                </c:pt>
                <c:pt idx="6">
                  <c:v>120</c:v>
                </c:pt>
                <c:pt idx="7">
                  <c:v>140</c:v>
                </c:pt>
                <c:pt idx="8">
                  <c:v>160</c:v>
                </c:pt>
                <c:pt idx="9">
                  <c:v>180</c:v>
                </c:pt>
                <c:pt idx="10">
                  <c:v>200</c:v>
                </c:pt>
              </c:numCache>
            </c:numRef>
          </c:cat>
          <c:val>
            <c:numRef>
              <c:f>Sheet1!$B$2:$L$2</c:f>
              <c:numCache>
                <c:formatCode>General</c:formatCode>
                <c:ptCount val="11"/>
                <c:pt idx="0">
                  <c:v>0</c:v>
                </c:pt>
                <c:pt idx="1">
                  <c:v>7.5999999999999998E-2</c:v>
                </c:pt>
                <c:pt idx="2">
                  <c:v>0.2</c:v>
                </c:pt>
                <c:pt idx="3">
                  <c:v>0.34300000000000003</c:v>
                </c:pt>
                <c:pt idx="4">
                  <c:v>0.48199999999999998</c:v>
                </c:pt>
                <c:pt idx="5">
                  <c:v>0.61</c:v>
                </c:pt>
                <c:pt idx="6">
                  <c:v>0.71399999999999997</c:v>
                </c:pt>
                <c:pt idx="7">
                  <c:v>0.80200000000000005</c:v>
                </c:pt>
                <c:pt idx="8">
                  <c:v>0.88100000000000001</c:v>
                </c:pt>
                <c:pt idx="9">
                  <c:v>0.95</c:v>
                </c:pt>
                <c:pt idx="10">
                  <c:v>1</c:v>
                </c:pt>
              </c:numCache>
            </c:numRef>
          </c:val>
          <c:smooth val="0"/>
        </c:ser>
        <c:ser>
          <c:idx val="3"/>
          <c:order val="1"/>
          <c:tx>
            <c:strRef>
              <c:f>Sheet1!$A$3</c:f>
              <c:strCache>
                <c:ptCount val="1"/>
                <c:pt idx="0">
                  <c:v>P9</c:v>
                </c:pt>
              </c:strCache>
            </c:strRef>
          </c:tx>
          <c:spPr>
            <a:ln w="22558">
              <a:solidFill>
                <a:srgbClr val="FF0000"/>
              </a:solidFill>
              <a:prstDash val="solid"/>
            </a:ln>
          </c:spPr>
          <c:marker>
            <c:symbol val="circle"/>
            <c:size val="3"/>
            <c:spPr>
              <a:solidFill>
                <a:srgbClr val="FF0000"/>
              </a:solidFill>
              <a:ln>
                <a:solidFill>
                  <a:srgbClr val="FF0000"/>
                </a:solidFill>
                <a:prstDash val="solid"/>
              </a:ln>
            </c:spPr>
          </c:marker>
          <c:cat>
            <c:numRef>
              <c:f>Sheet1!$B$1:$L$1</c:f>
              <c:numCache>
                <c:formatCode>#,##0</c:formatCode>
                <c:ptCount val="11"/>
                <c:pt idx="0" formatCode="General">
                  <c:v>0</c:v>
                </c:pt>
                <c:pt idx="1">
                  <c:v>20</c:v>
                </c:pt>
                <c:pt idx="2">
                  <c:v>40</c:v>
                </c:pt>
                <c:pt idx="3">
                  <c:v>60</c:v>
                </c:pt>
                <c:pt idx="4">
                  <c:v>80</c:v>
                </c:pt>
                <c:pt idx="5">
                  <c:v>100</c:v>
                </c:pt>
                <c:pt idx="6">
                  <c:v>120</c:v>
                </c:pt>
                <c:pt idx="7">
                  <c:v>140</c:v>
                </c:pt>
                <c:pt idx="8">
                  <c:v>160</c:v>
                </c:pt>
                <c:pt idx="9">
                  <c:v>180</c:v>
                </c:pt>
                <c:pt idx="10">
                  <c:v>200</c:v>
                </c:pt>
              </c:numCache>
            </c:numRef>
          </c:cat>
          <c:val>
            <c:numRef>
              <c:f>Sheet1!$B$3:$L$3</c:f>
              <c:numCache>
                <c:formatCode>General</c:formatCode>
                <c:ptCount val="11"/>
                <c:pt idx="0">
                  <c:v>0</c:v>
                </c:pt>
                <c:pt idx="1">
                  <c:v>3.5000000000000003E-2</c:v>
                </c:pt>
                <c:pt idx="2">
                  <c:v>6.9000000000000006E-2</c:v>
                </c:pt>
                <c:pt idx="3">
                  <c:v>0.113</c:v>
                </c:pt>
                <c:pt idx="4">
                  <c:v>0.17699999999999999</c:v>
                </c:pt>
                <c:pt idx="5">
                  <c:v>0.247</c:v>
                </c:pt>
                <c:pt idx="6">
                  <c:v>0.32200000000000001</c:v>
                </c:pt>
                <c:pt idx="7">
                  <c:v>0.39900000000000002</c:v>
                </c:pt>
                <c:pt idx="8">
                  <c:v>0.47599999999999998</c:v>
                </c:pt>
                <c:pt idx="9">
                  <c:v>0.55700000000000005</c:v>
                </c:pt>
                <c:pt idx="10">
                  <c:v>0.63800000000000001</c:v>
                </c:pt>
              </c:numCache>
            </c:numRef>
          </c:val>
          <c:smooth val="0"/>
        </c:ser>
        <c:dLbls>
          <c:showLegendKey val="0"/>
          <c:showVal val="0"/>
          <c:showCatName val="0"/>
          <c:showSerName val="0"/>
          <c:showPercent val="0"/>
          <c:showBubbleSize val="0"/>
        </c:dLbls>
        <c:marker val="1"/>
        <c:smooth val="0"/>
        <c:axId val="36866560"/>
        <c:axId val="118770496"/>
      </c:lineChart>
      <c:catAx>
        <c:axId val="36866560"/>
        <c:scaling>
          <c:orientation val="minMax"/>
        </c:scaling>
        <c:delete val="0"/>
        <c:axPos val="b"/>
        <c:majorGridlines>
          <c:spPr>
            <a:ln w="1880">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b="1" i="0" baseline="0" dirty="0" smtClean="0">
                    <a:effectLst/>
                  </a:rPr>
                  <a:t>Mileage, thous.km</a:t>
                </a:r>
                <a:endParaRPr lang="ru-RU" sz="1200" dirty="0">
                  <a:effectLst/>
                </a:endParaRPr>
              </a:p>
            </c:rich>
          </c:tx>
          <c:layout>
            <c:manualLayout>
              <c:xMode val="edge"/>
              <c:yMode val="edge"/>
              <c:x val="0.36247419984966156"/>
              <c:y val="0.85828944915776173"/>
            </c:manualLayout>
          </c:layout>
          <c:overlay val="0"/>
          <c:spPr>
            <a:noFill/>
            <a:ln w="15039">
              <a:noFill/>
            </a:ln>
          </c:spPr>
        </c:title>
        <c:numFmt formatCode="General" sourceLinked="1"/>
        <c:majorTickMark val="none"/>
        <c:minorTickMark val="none"/>
        <c:tickLblPos val="nextTo"/>
        <c:spPr>
          <a:ln w="15039">
            <a:solidFill>
              <a:srgbClr val="000000"/>
            </a:solidFill>
            <a:prstDash val="solid"/>
          </a:ln>
        </c:spPr>
        <c:txPr>
          <a:bodyPr rot="0" vert="horz"/>
          <a:lstStyle/>
          <a:p>
            <a:pPr>
              <a:defRPr sz="1000" b="1" i="0" u="none" strike="noStrike" baseline="0">
                <a:solidFill>
                  <a:srgbClr val="000000"/>
                </a:solidFill>
                <a:latin typeface="Calibri"/>
                <a:ea typeface="Calibri"/>
                <a:cs typeface="Calibri"/>
              </a:defRPr>
            </a:pPr>
            <a:endParaRPr lang="ru-RU"/>
          </a:p>
        </c:txPr>
        <c:crossAx val="118770496"/>
        <c:crosses val="autoZero"/>
        <c:auto val="1"/>
        <c:lblAlgn val="ctr"/>
        <c:lblOffset val="100"/>
        <c:tickLblSkip val="1"/>
        <c:tickMarkSkip val="1"/>
        <c:noMultiLvlLbl val="0"/>
      </c:catAx>
      <c:valAx>
        <c:axId val="118770496"/>
        <c:scaling>
          <c:orientation val="minMax"/>
        </c:scaling>
        <c:delete val="0"/>
        <c:axPos val="l"/>
        <c:majorGridlines>
          <c:spPr>
            <a:ln w="1880">
              <a:solidFill>
                <a:srgbClr val="000000"/>
              </a:solidFill>
              <a:prstDash val="solid"/>
            </a:ln>
          </c:spPr>
        </c:majorGridlines>
        <c:title>
          <c:tx>
            <c:rich>
              <a:bodyPr/>
              <a:lstStyle/>
              <a:p>
                <a:pPr>
                  <a:defRPr sz="1200" b="1" i="0" u="none" strike="noStrike" baseline="0">
                    <a:solidFill>
                      <a:srgbClr val="000000"/>
                    </a:solidFill>
                    <a:latin typeface="Calibri"/>
                    <a:ea typeface="Calibri"/>
                    <a:cs typeface="Calibri"/>
                  </a:defRPr>
                </a:pPr>
                <a:r>
                  <a:rPr lang="en-US" sz="1200" noProof="0" dirty="0" smtClean="0"/>
                  <a:t>Relative accumulated damage</a:t>
                </a:r>
                <a:endParaRPr lang="en-US" sz="1200" noProof="0" dirty="0"/>
              </a:p>
            </c:rich>
          </c:tx>
          <c:layout>
            <c:manualLayout>
              <c:xMode val="edge"/>
              <c:yMode val="edge"/>
              <c:x val="1.440115577969461E-3"/>
              <c:y val="4.189389967265366E-2"/>
            </c:manualLayout>
          </c:layout>
          <c:overlay val="0"/>
          <c:spPr>
            <a:noFill/>
            <a:ln w="15039">
              <a:noFill/>
            </a:ln>
          </c:spPr>
        </c:title>
        <c:numFmt formatCode="General" sourceLinked="1"/>
        <c:majorTickMark val="none"/>
        <c:minorTickMark val="none"/>
        <c:tickLblPos val="nextTo"/>
        <c:spPr>
          <a:ln w="15039">
            <a:solidFill>
              <a:srgbClr val="000000"/>
            </a:solidFill>
            <a:prstDash val="solid"/>
          </a:ln>
        </c:spPr>
        <c:txPr>
          <a:bodyPr rot="0" vert="horz"/>
          <a:lstStyle/>
          <a:p>
            <a:pPr>
              <a:defRPr sz="1000" b="1" i="0" u="none" strike="noStrike" baseline="0">
                <a:solidFill>
                  <a:srgbClr val="000000"/>
                </a:solidFill>
                <a:latin typeface="Calibri"/>
                <a:ea typeface="Calibri"/>
                <a:cs typeface="Calibri"/>
              </a:defRPr>
            </a:pPr>
            <a:endParaRPr lang="ru-RU"/>
          </a:p>
        </c:txPr>
        <c:crossAx val="36866560"/>
        <c:crosses val="autoZero"/>
        <c:crossBetween val="midCat"/>
      </c:valAx>
      <c:spPr>
        <a:noFill/>
        <a:ln w="1880">
          <a:solidFill>
            <a:srgbClr val="000000"/>
          </a:solidFill>
          <a:prstDash val="solid"/>
        </a:ln>
      </c:spPr>
    </c:plotArea>
    <c:legend>
      <c:legendPos val="r"/>
      <c:layout>
        <c:manualLayout>
          <c:xMode val="edge"/>
          <c:yMode val="edge"/>
          <c:x val="0.16480021486507662"/>
          <c:y val="8.4514872293506377E-2"/>
          <c:w val="0.2246647342217887"/>
          <c:h val="0.21020474679439313"/>
        </c:manualLayout>
      </c:layout>
      <c:overlay val="0"/>
      <c:spPr>
        <a:solidFill>
          <a:srgbClr val="FFFFFF"/>
        </a:solidFill>
        <a:ln w="1880">
          <a:solidFill>
            <a:srgbClr val="000000"/>
          </a:solidFill>
          <a:prstDash val="solid"/>
        </a:ln>
      </c:spPr>
      <c:txPr>
        <a:bodyPr/>
        <a:lstStyle/>
        <a:p>
          <a:pPr>
            <a:defRPr sz="1200" b="0" i="0" u="none" strike="noStrike" baseline="0">
              <a:solidFill>
                <a:srgbClr val="000000"/>
              </a:solidFill>
              <a:latin typeface="Calibri"/>
              <a:ea typeface="Calibri"/>
              <a:cs typeface="Calibri"/>
            </a:defRPr>
          </a:pPr>
          <a:endParaRPr lang="ru-RU"/>
        </a:p>
      </c:txPr>
    </c:legend>
    <c:plotVisOnly val="1"/>
    <c:dispBlanksAs val="gap"/>
    <c:showDLblsOverMax val="0"/>
  </c:chart>
  <c:spPr>
    <a:noFill/>
    <a:ln>
      <a:noFill/>
    </a:ln>
  </c:spPr>
  <c:txPr>
    <a:bodyPr/>
    <a:lstStyle/>
    <a:p>
      <a:pPr>
        <a:defRPr sz="710" b="1" i="0" u="none" strike="noStrike" baseline="0">
          <a:solidFill>
            <a:srgbClr val="000000"/>
          </a:solidFill>
          <a:latin typeface="Calibri"/>
          <a:ea typeface="Calibri"/>
          <a:cs typeface="Calibri"/>
        </a:defRPr>
      </a:pPr>
      <a:endParaRPr lang="ru-RU"/>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2A9E50D4-78E4-4D4F-854F-70A833D8C275}" type="datetimeFigureOut">
              <a:rPr lang="ru-RU" smtClean="0"/>
              <a:t>17.10.2018</a:t>
            </a:fld>
            <a:endParaRPr lang="ru-RU"/>
          </a:p>
        </p:txBody>
      </p:sp>
      <p:sp>
        <p:nvSpPr>
          <p:cNvPr id="4" name="Нижний колонтитул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3400313C-8E97-49C9-A0EA-1979009BD963}" type="slidenum">
              <a:rPr lang="ru-RU" smtClean="0"/>
              <a:t>‹#›</a:t>
            </a:fld>
            <a:endParaRPr lang="ru-RU"/>
          </a:p>
        </p:txBody>
      </p:sp>
    </p:spTree>
    <p:extLst>
      <p:ext uri="{BB962C8B-B14F-4D97-AF65-F5344CB8AC3E}">
        <p14:creationId xmlns:p14="http://schemas.microsoft.com/office/powerpoint/2010/main" val="12632771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277A593D-6B36-419D-A928-972BAF056E65}" type="datetimeFigureOut">
              <a:rPr lang="ru-RU" smtClean="0"/>
              <a:t>17.10.2018</a:t>
            </a:fld>
            <a:endParaRPr lang="ru-RU" dirty="0"/>
          </a:p>
        </p:txBody>
      </p:sp>
      <p:sp>
        <p:nvSpPr>
          <p:cNvPr id="4" name="Образ слайда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DE71CEAD-5898-43CC-AFB5-D0AC0EC0A087}" type="slidenum">
              <a:rPr lang="ru-RU" smtClean="0"/>
              <a:t>‹#›</a:t>
            </a:fld>
            <a:endParaRPr lang="ru-RU" dirty="0"/>
          </a:p>
        </p:txBody>
      </p:sp>
    </p:spTree>
    <p:extLst>
      <p:ext uri="{BB962C8B-B14F-4D97-AF65-F5344CB8AC3E}">
        <p14:creationId xmlns:p14="http://schemas.microsoft.com/office/powerpoint/2010/main" val="30134193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2</a:t>
            </a:fld>
            <a:endParaRPr lang="en-US" dirty="0" smtClean="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581275" y="514350"/>
            <a:ext cx="4268788" cy="3200400"/>
          </a:xfrm>
        </p:spPr>
      </p:sp>
      <p:sp>
        <p:nvSpPr>
          <p:cNvPr id="3" name="Заметки 2"/>
          <p:cNvSpPr>
            <a:spLocks noGrp="1"/>
          </p:cNvSpPr>
          <p:nvPr>
            <p:ph type="body" idx="1"/>
          </p:nvPr>
        </p:nvSpPr>
        <p:spPr>
          <a:xfrm>
            <a:off x="914400" y="3807042"/>
            <a:ext cx="7594037" cy="2538282"/>
          </a:xfrm>
        </p:spPr>
        <p:txBody>
          <a:bodyPr>
            <a:normAutofit/>
          </a:bodyPr>
          <a:lstStyle/>
          <a:p>
            <a:endParaRPr lang="en-US" dirty="0" smtClean="0"/>
          </a:p>
          <a:p>
            <a:r>
              <a:rPr lang="en-US" dirty="0" smtClean="0"/>
              <a:t>These results are obtained for a freight car on three piece bogies with standard conical wheel profiles </a:t>
            </a:r>
            <a:r>
              <a:rPr lang="ru-RU" dirty="0" smtClean="0"/>
              <a:t>ГОСТ</a:t>
            </a:r>
            <a:r>
              <a:rPr lang="en-US" dirty="0" smtClean="0"/>
              <a:t> (as a basis for comparison) </a:t>
            </a:r>
            <a:r>
              <a:rPr lang="ru-RU" dirty="0" smtClean="0"/>
              <a:t> </a:t>
            </a:r>
            <a:r>
              <a:rPr lang="en-US" dirty="0" smtClean="0"/>
              <a:t>and</a:t>
            </a:r>
            <a:r>
              <a:rPr lang="en-US" baseline="0" dirty="0" smtClean="0"/>
              <a:t> optimal profile P</a:t>
            </a:r>
            <a:r>
              <a:rPr lang="ru-RU" baseline="0" dirty="0" smtClean="0"/>
              <a:t>5</a:t>
            </a:r>
            <a:r>
              <a:rPr lang="en-US" baseline="0" dirty="0" smtClean="0"/>
              <a:t> </a:t>
            </a:r>
            <a:r>
              <a:rPr lang="en-US" dirty="0" smtClean="0"/>
              <a:t>.</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28</a:t>
            </a:fld>
            <a:endParaRPr lang="ru-RU"/>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dirty="0" smtClean="0"/>
              <a:t>The P5 profile provides greater fatigue durability than the standard conical profile</a:t>
            </a:r>
            <a:r>
              <a:rPr lang="ru-RU" dirty="0" smtClean="0"/>
              <a:t>.</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29</a:t>
            </a:fld>
            <a:endParaRPr lang="ru-RU"/>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dirty="0" smtClean="0"/>
              <a:t>The P5 profile is characterized by an increased level of frame forces and a lower level of the stability coefficient at the first stages of operation (up to 50-60 thousand km.). For wagons on bogies of type 18-9855, equipped with side supports of permanent contact, this is not dangerous.</a:t>
            </a:r>
          </a:p>
          <a:p>
            <a:r>
              <a:rPr lang="en-US" dirty="0" smtClean="0"/>
              <a:t>For wagons with bogies of type 18-100 (without side bearings of permanent contact), it is necessary to reduce the maximum speed of movement in order to ensure compliance with regulatory requirements by a value that depends on the state of the track.</a:t>
            </a:r>
            <a:endParaRPr lang="ru-RU" dirty="0" smtClean="0"/>
          </a:p>
          <a:p>
            <a:endParaRPr lang="en-US" dirty="0" smtClean="0"/>
          </a:p>
          <a:p>
            <a:r>
              <a:rPr lang="ru-RU" dirty="0" smtClean="0"/>
              <a:t>Для профиля П5 характерен</a:t>
            </a:r>
            <a:r>
              <a:rPr lang="ru-RU" baseline="0" dirty="0" smtClean="0"/>
              <a:t> повышенный уровень рамных сил и пониженный уровень коэффициента устойчивости на первых этапах эксплуатации (до 50-60 тыс. км.). Для вагонов на тележках типа 18-9855, снабженных боковыми опорами постоянного контакта это неопасно.</a:t>
            </a:r>
          </a:p>
          <a:p>
            <a:r>
              <a:rPr lang="ru-RU" baseline="0" dirty="0" smtClean="0"/>
              <a:t>Для вагонов с тележками типа 18-100 (без боковых опор постоянного контакта) потребуется снижать максимальные скорости движения, чтобы обеспечить выполнение нормативных требований на величину, зависящую от состояния пути.</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30</a:t>
            </a:fld>
            <a:endParaRPr lang="ru-RU"/>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581275" y="514350"/>
            <a:ext cx="4268788" cy="3200400"/>
          </a:xfrm>
        </p:spPr>
      </p:sp>
      <p:sp>
        <p:nvSpPr>
          <p:cNvPr id="3" name="Заметки 2"/>
          <p:cNvSpPr>
            <a:spLocks noGrp="1"/>
          </p:cNvSpPr>
          <p:nvPr>
            <p:ph type="body" idx="1"/>
          </p:nvPr>
        </p:nvSpPr>
        <p:spPr>
          <a:xfrm>
            <a:off x="914400" y="3807042"/>
            <a:ext cx="7594037" cy="2538282"/>
          </a:xfrm>
        </p:spPr>
        <p:txBody>
          <a:bodyPr>
            <a:normAutofit/>
          </a:bodyPr>
          <a:lstStyle/>
          <a:p>
            <a:endParaRPr lang="en-US" dirty="0" smtClean="0"/>
          </a:p>
          <a:p>
            <a:r>
              <a:rPr lang="en-US" dirty="0" smtClean="0"/>
              <a:t>These results are obtained for </a:t>
            </a:r>
            <a:r>
              <a:rPr lang="en-US" sz="1200" dirty="0" smtClean="0">
                <a:solidFill>
                  <a:srgbClr val="0070C0"/>
                </a:solidFill>
              </a:rPr>
              <a:t>passenger cars with bogies such as TVZ-CNII-M </a:t>
            </a:r>
            <a:r>
              <a:rPr lang="en-US" dirty="0" smtClean="0"/>
              <a:t>with standard conical wheel profiles </a:t>
            </a:r>
            <a:r>
              <a:rPr lang="ru-RU" dirty="0" smtClean="0"/>
              <a:t>ГОСТ</a:t>
            </a:r>
            <a:r>
              <a:rPr lang="en-US" dirty="0" smtClean="0"/>
              <a:t> (as a basis for comparison) </a:t>
            </a:r>
            <a:r>
              <a:rPr lang="ru-RU" dirty="0" smtClean="0"/>
              <a:t> </a:t>
            </a:r>
            <a:r>
              <a:rPr lang="en-US" dirty="0" smtClean="0"/>
              <a:t>and</a:t>
            </a:r>
            <a:r>
              <a:rPr lang="en-US" baseline="0" dirty="0" smtClean="0"/>
              <a:t> optimal profile P9</a:t>
            </a:r>
            <a:r>
              <a:rPr lang="en-US" dirty="0" smtClean="0"/>
              <a:t>.</a:t>
            </a:r>
            <a:endParaRPr lang="ru-RU" dirty="0" smtClean="0"/>
          </a:p>
          <a:p>
            <a:r>
              <a:rPr lang="en-US" dirty="0" smtClean="0"/>
              <a:t>The optimum profile ensures a more even distribution of the material to be removed from the contact surface of the profile. Due to the greater conformability, the P9 profile provides a reduction in contact stress and an increase in the fatigue life of the rolling surface.</a:t>
            </a:r>
          </a:p>
          <a:p>
            <a:endParaRPr lang="ru-RU" dirty="0" smtClean="0"/>
          </a:p>
          <a:p>
            <a:r>
              <a:rPr lang="ru-RU" dirty="0" smtClean="0"/>
              <a:t>Оптимальный</a:t>
            </a:r>
            <a:r>
              <a:rPr lang="ru-RU" baseline="0" dirty="0" smtClean="0"/>
              <a:t> профиль обеспечивает более равномерное распределение удаляемого материала с контактируемой поверхности профиля. Благодаря большей </a:t>
            </a:r>
            <a:r>
              <a:rPr lang="ru-RU" baseline="0" dirty="0" err="1" smtClean="0"/>
              <a:t>конформности</a:t>
            </a:r>
            <a:r>
              <a:rPr lang="ru-RU" baseline="0" dirty="0" smtClean="0"/>
              <a:t> профиль П9 обеспечивает снижение напряжений в контакте и увеличение усталостной долговечности поверхности катания.</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31</a:t>
            </a:fld>
            <a:endParaRPr lang="ru-RU"/>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32</a:t>
            </a:fld>
            <a:endParaRPr lang="en-US" dirty="0" smtClean="0">
              <a:solidFill>
                <a:prstClr val="black"/>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50</a:t>
            </a:fld>
            <a:endParaRPr lang="en-US" dirty="0" smtClean="0">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59</a:t>
            </a:fld>
            <a:endParaRPr lang="en-US" dirty="0" smtClean="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12</a:t>
            </a:fld>
            <a:endParaRPr lang="en-US" dirty="0" smtClean="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Образ слайда 1"/>
          <p:cNvSpPr>
            <a:spLocks noGrp="1" noRot="1" noChangeAspect="1" noTextEdit="1"/>
          </p:cNvSpPr>
          <p:nvPr>
            <p:ph type="sldImg"/>
          </p:nvPr>
        </p:nvSpPr>
        <p:spPr>
          <a:ln/>
        </p:spPr>
      </p:sp>
      <p:sp>
        <p:nvSpPr>
          <p:cNvPr id="6147" name="Заметки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ru-RU" smtClean="0"/>
          </a:p>
        </p:txBody>
      </p:sp>
      <p:sp>
        <p:nvSpPr>
          <p:cNvPr id="6148" name="Номер слайда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eaLnBrk="1" hangingPunct="1"/>
            <a:fld id="{8499E730-9374-488B-A172-3F4BF650D069}" type="slidenum">
              <a:rPr lang="en-US" sz="1200" smtClean="0"/>
              <a:pPr eaLnBrk="1" hangingPunct="1"/>
              <a:t>13</a:t>
            </a:fld>
            <a:endParaRPr lang="en-US" sz="120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15</a:t>
            </a:fld>
            <a:endParaRPr lang="en-US" dirty="0" smtClean="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22</a:t>
            </a:fld>
            <a:endParaRPr lang="en-US" dirty="0" smtClean="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Образ слайда 1"/>
          <p:cNvSpPr>
            <a:spLocks noGrp="1" noRot="1" noChangeAspect="1" noTextEdit="1"/>
          </p:cNvSpPr>
          <p:nvPr>
            <p:ph type="sldImg"/>
          </p:nvPr>
        </p:nvSpPr>
        <p:spPr>
          <a:ln/>
        </p:spPr>
      </p:sp>
      <p:sp>
        <p:nvSpPr>
          <p:cNvPr id="137219" name="Заметки 2"/>
          <p:cNvSpPr>
            <a:spLocks noGrp="1"/>
          </p:cNvSpPr>
          <p:nvPr>
            <p:ph type="body" idx="1"/>
          </p:nvPr>
        </p:nvSpPr>
        <p:spPr>
          <a:noFill/>
          <a:ln/>
        </p:spPr>
        <p:txBody>
          <a:bodyPr/>
          <a:lstStyle/>
          <a:p>
            <a:endParaRPr lang="ru-RU" dirty="0" smtClean="0"/>
          </a:p>
        </p:txBody>
      </p:sp>
      <p:sp>
        <p:nvSpPr>
          <p:cNvPr id="137220" name="Номер слайда 3"/>
          <p:cNvSpPr>
            <a:spLocks noGrp="1"/>
          </p:cNvSpPr>
          <p:nvPr>
            <p:ph type="sldNum" sz="quarter" idx="5"/>
          </p:nvPr>
        </p:nvSpPr>
        <p:spPr>
          <a:noFill/>
        </p:spPr>
        <p:txBody>
          <a:bodyPr/>
          <a:lstStyle/>
          <a:p>
            <a:fld id="{BB7FAB2C-4AA9-4B5F-A12D-8D129B45C911}" type="slidenum">
              <a:rPr lang="en-US" smtClean="0">
                <a:solidFill>
                  <a:prstClr val="black"/>
                </a:solidFill>
              </a:rPr>
              <a:pPr/>
              <a:t>24</a:t>
            </a:fld>
            <a:endParaRPr lang="en-US" dirty="0" smtClean="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7941B51E-C9B3-4AC8-B1CC-3B382459A4BC}" type="slidenum">
              <a:rPr lang="ru-RU" smtClean="0"/>
              <a:pPr/>
              <a:t>25</a:t>
            </a:fld>
            <a:endParaRPr lang="ru-RU"/>
          </a:p>
        </p:txBody>
      </p:sp>
      <p:sp>
        <p:nvSpPr>
          <p:cNvPr id="5" name="Верхний колонтитул 4"/>
          <p:cNvSpPr>
            <a:spLocks noGrp="1"/>
          </p:cNvSpPr>
          <p:nvPr>
            <p:ph type="hdr" sz="quarter" idx="11"/>
          </p:nvPr>
        </p:nvSpPr>
        <p:spPr/>
        <p:txBody>
          <a:bodyPr/>
          <a:lstStyle/>
          <a:p>
            <a:endParaRPr lang="ru-RU"/>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en-US" dirty="0" smtClean="0"/>
              <a:t>The choice of the optimal profile in this case is considered as a choice among a given initial set of alternative profiles using several criteria and taking into account the multitude of operating conditions of the car. </a:t>
            </a:r>
          </a:p>
          <a:p>
            <a:r>
              <a:rPr lang="en-US" dirty="0" smtClean="0"/>
              <a:t>The choice of the initial set of profiles in this case is not discussed. </a:t>
            </a:r>
          </a:p>
          <a:p>
            <a:r>
              <a:rPr lang="en-US" dirty="0" smtClean="0"/>
              <a:t>A brief overview of the methods for selecting initial profiles can be found, for example, in </a:t>
            </a:r>
            <a:r>
              <a:rPr lang="en-US" sz="1200" i="1" kern="1200" baseline="0" dirty="0" err="1" smtClean="0">
                <a:solidFill>
                  <a:schemeClr val="tx1"/>
                </a:solidFill>
                <a:latin typeface="+mn-lt"/>
                <a:ea typeface="+mn-ea"/>
                <a:cs typeface="+mn-cs"/>
              </a:rPr>
              <a:t>Enblom</a:t>
            </a:r>
            <a:r>
              <a:rPr lang="en-US" sz="1200" i="1" kern="1200" baseline="0" dirty="0" smtClean="0">
                <a:solidFill>
                  <a:schemeClr val="tx1"/>
                </a:solidFill>
                <a:latin typeface="+mn-lt"/>
                <a:ea typeface="+mn-ea"/>
                <a:cs typeface="+mn-cs"/>
              </a:rPr>
              <a:t> R: Simulation of Wheel and Rail Profile Evolution - Wear </a:t>
            </a:r>
            <a:r>
              <a:rPr lang="en-US" sz="1200" i="1" kern="1200" baseline="0" dirty="0" err="1" smtClean="0">
                <a:solidFill>
                  <a:schemeClr val="tx1"/>
                </a:solidFill>
                <a:latin typeface="+mn-lt"/>
                <a:ea typeface="+mn-ea"/>
                <a:cs typeface="+mn-cs"/>
              </a:rPr>
              <a:t>Modelling</a:t>
            </a:r>
            <a:r>
              <a:rPr lang="en-US" sz="1200" i="1" kern="1200" baseline="0" dirty="0" smtClean="0">
                <a:solidFill>
                  <a:schemeClr val="tx1"/>
                </a:solidFill>
                <a:latin typeface="+mn-lt"/>
                <a:ea typeface="+mn-ea"/>
                <a:cs typeface="+mn-cs"/>
              </a:rPr>
              <a:t> and Validation. TRITA -AVE Report 2004:19, Division of Railway Technology, Department of Aeronautical and Vehicle Engineering, Royal Institute of Technology (KTH), Stockholm 2004</a:t>
            </a:r>
            <a:endParaRPr lang="en-US" i="1" dirty="0" smtClean="0"/>
          </a:p>
          <a:p>
            <a:r>
              <a:rPr lang="en-US" dirty="0" smtClean="0"/>
              <a:t>Secondary criteria (</a:t>
            </a:r>
            <a:r>
              <a:rPr lang="en-US" sz="1200" dirty="0" smtClean="0">
                <a:solidFill>
                  <a:srgbClr val="0070C0"/>
                </a:solidFill>
              </a:rPr>
              <a:t>lateral forces</a:t>
            </a:r>
            <a:r>
              <a:rPr lang="ru-RU" sz="1200" dirty="0" smtClean="0">
                <a:solidFill>
                  <a:srgbClr val="0070C0"/>
                </a:solidFill>
              </a:rPr>
              <a:t> </a:t>
            </a:r>
            <a:r>
              <a:rPr lang="en-US" sz="1200" dirty="0" smtClean="0">
                <a:solidFill>
                  <a:srgbClr val="0070C0"/>
                </a:solidFill>
              </a:rPr>
              <a:t>and the </a:t>
            </a:r>
            <a:r>
              <a:rPr lang="ru-RU" sz="1200" dirty="0" err="1" smtClean="0">
                <a:solidFill>
                  <a:srgbClr val="0070C0"/>
                </a:solidFill>
              </a:rPr>
              <a:t>dera</a:t>
            </a:r>
            <a:r>
              <a:rPr lang="en-US" sz="1200" dirty="0" err="1" smtClean="0">
                <a:solidFill>
                  <a:srgbClr val="0070C0"/>
                </a:solidFill>
              </a:rPr>
              <a:t>i</a:t>
            </a:r>
            <a:r>
              <a:rPr lang="ru-RU" sz="1200" dirty="0" err="1" smtClean="0">
                <a:solidFill>
                  <a:srgbClr val="0070C0"/>
                </a:solidFill>
              </a:rPr>
              <a:t>lment</a:t>
            </a:r>
            <a:r>
              <a:rPr lang="ru-RU" sz="1200" dirty="0" smtClean="0">
                <a:solidFill>
                  <a:srgbClr val="0070C0"/>
                </a:solidFill>
              </a:rPr>
              <a:t> </a:t>
            </a:r>
            <a:r>
              <a:rPr lang="en-US" sz="1200" dirty="0" smtClean="0">
                <a:solidFill>
                  <a:srgbClr val="0070C0"/>
                </a:solidFill>
              </a:rPr>
              <a:t>coefficient  L/V)</a:t>
            </a:r>
            <a:r>
              <a:rPr lang="en-US" sz="1200" baseline="0" dirty="0" smtClean="0">
                <a:solidFill>
                  <a:srgbClr val="0070C0"/>
                </a:solidFill>
              </a:rPr>
              <a:t> </a:t>
            </a:r>
            <a:r>
              <a:rPr lang="en-US" sz="1200" baseline="0" dirty="0" smtClean="0">
                <a:solidFill>
                  <a:schemeClr val="tx1"/>
                </a:solidFill>
              </a:rPr>
              <a:t>a</a:t>
            </a:r>
            <a:r>
              <a:rPr lang="en-US" dirty="0" smtClean="0"/>
              <a:t>re used as constraints in the choice of alternative. Basic profiles selection criteria were Wear and </a:t>
            </a:r>
            <a:r>
              <a:rPr lang="en-US" sz="1200" dirty="0" smtClean="0"/>
              <a:t>Rolling Contact Fatigue (</a:t>
            </a:r>
            <a:r>
              <a:rPr lang="en-US" dirty="0" smtClean="0"/>
              <a:t>RCF).</a:t>
            </a:r>
            <a:endParaRPr lang="ru-RU" dirty="0" smtClean="0"/>
          </a:p>
          <a:p>
            <a:r>
              <a:rPr lang="en-US" dirty="0" smtClean="0"/>
              <a:t>In this study we used a railroad track model with an inertial rail and a contact model of V.</a:t>
            </a:r>
            <a:r>
              <a:rPr lang="ru-RU" dirty="0" smtClean="0"/>
              <a:t> </a:t>
            </a:r>
            <a:r>
              <a:rPr lang="en-US" dirty="0" smtClean="0"/>
              <a:t>Kick and I. </a:t>
            </a:r>
            <a:r>
              <a:rPr lang="en-US" dirty="0" err="1" smtClean="0"/>
              <a:t>Piotrovsky</a:t>
            </a:r>
            <a:r>
              <a:rPr lang="ru-RU" dirty="0" smtClean="0"/>
              <a:t>.</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26</a:t>
            </a:fld>
            <a:endParaRPr lang="ru-RU"/>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a:xfrm>
            <a:off x="2581275" y="514350"/>
            <a:ext cx="4268788" cy="3200400"/>
          </a:xfrm>
        </p:spPr>
      </p:sp>
      <p:sp>
        <p:nvSpPr>
          <p:cNvPr id="3" name="Заметки 2"/>
          <p:cNvSpPr>
            <a:spLocks noGrp="1"/>
          </p:cNvSpPr>
          <p:nvPr>
            <p:ph type="body" idx="1"/>
          </p:nvPr>
        </p:nvSpPr>
        <p:spPr>
          <a:xfrm>
            <a:off x="914400" y="3807042"/>
            <a:ext cx="7594037" cy="2538282"/>
          </a:xfrm>
        </p:spPr>
        <p:txBody>
          <a:bodyPr>
            <a:normAutofit/>
          </a:bodyPr>
          <a:lstStyle/>
          <a:p>
            <a:endParaRPr lang="en-US" dirty="0" smtClean="0"/>
          </a:p>
          <a:p>
            <a:r>
              <a:rPr lang="en-US" dirty="0" smtClean="0"/>
              <a:t>In particular, on the lower graph you can see that the wear rate of the flange varies while the wear rate of the tread is constant. At the end of the run, the wear rate of the flange and tread becomes approximately equal.</a:t>
            </a:r>
          </a:p>
          <a:p>
            <a:r>
              <a:rPr lang="en-US" dirty="0" smtClean="0"/>
              <a:t>These results are obtained for a freight car on three piece bogies with standard conical wheel profiles.</a:t>
            </a:r>
            <a:r>
              <a:rPr lang="ru-RU" dirty="0" smtClean="0"/>
              <a:t> </a:t>
            </a:r>
            <a:r>
              <a:rPr lang="en-US" dirty="0" smtClean="0"/>
              <a:t>This car serves as a basis for comparison.</a:t>
            </a:r>
            <a:endParaRPr lang="ru-RU" dirty="0"/>
          </a:p>
        </p:txBody>
      </p:sp>
      <p:sp>
        <p:nvSpPr>
          <p:cNvPr id="4" name="Верхний колонтитул 3"/>
          <p:cNvSpPr>
            <a:spLocks noGrp="1"/>
          </p:cNvSpPr>
          <p:nvPr>
            <p:ph type="hdr" sz="quarter" idx="10"/>
          </p:nvPr>
        </p:nvSpPr>
        <p:spPr/>
        <p:txBody>
          <a:bodyPr/>
          <a:lstStyle/>
          <a:p>
            <a:endParaRPr lang="ru-RU"/>
          </a:p>
        </p:txBody>
      </p:sp>
      <p:sp>
        <p:nvSpPr>
          <p:cNvPr id="5" name="Номер слайда 4"/>
          <p:cNvSpPr>
            <a:spLocks noGrp="1"/>
          </p:cNvSpPr>
          <p:nvPr>
            <p:ph type="sldNum" sz="quarter" idx="11"/>
          </p:nvPr>
        </p:nvSpPr>
        <p:spPr/>
        <p:txBody>
          <a:bodyPr/>
          <a:lstStyle/>
          <a:p>
            <a:fld id="{7941B51E-C9B3-4AC8-B1CC-3B382459A4BC}" type="slidenum">
              <a:rPr lang="ru-RU" smtClean="0"/>
              <a:pPr/>
              <a:t>27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Пустой слайд">
    <p:spTree>
      <p:nvGrpSpPr>
        <p:cNvPr id="1" name=""/>
        <p:cNvGrpSpPr/>
        <p:nvPr/>
      </p:nvGrpSpPr>
      <p:grpSpPr>
        <a:xfrm>
          <a:off x="0" y="0"/>
          <a:ext cx="0" cy="0"/>
          <a:chOff x="0" y="0"/>
          <a:chExt cx="0" cy="0"/>
        </a:xfrm>
      </p:grpSpPr>
      <p:pic>
        <p:nvPicPr>
          <p:cNvPr id="5" name="Рисунок 4" descr="umid.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469" y="6333265"/>
            <a:ext cx="1041140" cy="52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Прямая соединительная линия 5"/>
          <p:cNvCxnSpPr/>
          <p:nvPr userDrawn="1"/>
        </p:nvCxnSpPr>
        <p:spPr>
          <a:xfrm>
            <a:off x="1115616" y="6561348"/>
            <a:ext cx="802838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1079612" y="6550223"/>
            <a:ext cx="8064388" cy="307777"/>
          </a:xfrm>
          <a:prstGeom prst="rect">
            <a:avLst/>
          </a:prstGeom>
          <a:noFill/>
        </p:spPr>
        <p:txBody>
          <a:bodyPr wrap="square" rtlCol="0">
            <a:spAutoFit/>
          </a:bodyPr>
          <a:lstStyle/>
          <a:p>
            <a:r>
              <a:rPr lang="en-US" sz="1400" dirty="0" smtClean="0">
                <a:solidFill>
                  <a:schemeClr val="tx2">
                    <a:lumMod val="75000"/>
                  </a:schemeClr>
                </a:solidFill>
              </a:rPr>
              <a:t>UM</a:t>
            </a:r>
            <a:r>
              <a:rPr lang="en-US" sz="1400" baseline="0" dirty="0" smtClean="0">
                <a:solidFill>
                  <a:schemeClr val="tx2">
                    <a:lumMod val="75000"/>
                  </a:schemeClr>
                </a:solidFill>
              </a:rPr>
              <a:t> User Meeting 2018, </a:t>
            </a:r>
            <a:r>
              <a:rPr lang="en-US" sz="1400" dirty="0" smtClean="0">
                <a:solidFill>
                  <a:schemeClr val="tx2">
                    <a:lumMod val="75000"/>
                  </a:schemeClr>
                </a:solidFill>
              </a:rPr>
              <a:t>October 18-19,</a:t>
            </a:r>
            <a:r>
              <a:rPr lang="ru-RU" sz="1400" dirty="0" smtClean="0">
                <a:solidFill>
                  <a:schemeClr val="tx2">
                    <a:lumMod val="75000"/>
                  </a:schemeClr>
                </a:solidFill>
              </a:rPr>
              <a:t> </a:t>
            </a:r>
            <a:r>
              <a:rPr lang="en-US" sz="1400" dirty="0" err="1" smtClean="0">
                <a:solidFill>
                  <a:schemeClr val="tx2">
                    <a:lumMod val="75000"/>
                  </a:schemeClr>
                </a:solidFill>
              </a:rPr>
              <a:t>Pengshan</a:t>
            </a:r>
            <a:r>
              <a:rPr lang="en-US" sz="1400" dirty="0" smtClean="0">
                <a:solidFill>
                  <a:schemeClr val="tx2">
                    <a:lumMod val="75000"/>
                  </a:schemeClr>
                </a:solidFill>
              </a:rPr>
              <a:t>, China</a:t>
            </a:r>
            <a:endParaRPr lang="ru-RU" sz="1400" dirty="0">
              <a:solidFill>
                <a:schemeClr val="tx2">
                  <a:lumMod val="75000"/>
                </a:schemeClr>
              </a:solidFill>
            </a:endParaRPr>
          </a:p>
        </p:txBody>
      </p:sp>
      <p:cxnSp>
        <p:nvCxnSpPr>
          <p:cNvPr id="8" name="Прямая соединительная линия 7"/>
          <p:cNvCxnSpPr/>
          <p:nvPr userDrawn="1"/>
        </p:nvCxnSpPr>
        <p:spPr>
          <a:xfrm>
            <a:off x="2469" y="404664"/>
            <a:ext cx="9141531" cy="0"/>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 name="Заголовок 1"/>
          <p:cNvSpPr>
            <a:spLocks noGrp="1"/>
          </p:cNvSpPr>
          <p:nvPr>
            <p:ph type="title"/>
          </p:nvPr>
        </p:nvSpPr>
        <p:spPr>
          <a:xfrm>
            <a:off x="11596" y="0"/>
            <a:ext cx="9132912" cy="382054"/>
          </a:xfrm>
          <a:prstGeom prst="rect">
            <a:avLst/>
          </a:prstGeom>
        </p:spPr>
        <p:txBody>
          <a:bodyPr/>
          <a:lstStyle>
            <a:lvl1pPr algn="l">
              <a:defRPr sz="2000" b="1">
                <a:solidFill>
                  <a:schemeClr val="tx2">
                    <a:lumMod val="75000"/>
                  </a:schemeClr>
                </a:solidFill>
              </a:defRPr>
            </a:lvl1pPr>
          </a:lstStyle>
          <a:p>
            <a:r>
              <a:rPr lang="ru-RU" dirty="0" smtClean="0"/>
              <a:t>Образец заголовка</a:t>
            </a:r>
            <a:endParaRPr lang="ru-RU" dirty="0"/>
          </a:p>
        </p:txBody>
      </p:sp>
    </p:spTree>
    <p:extLst>
      <p:ext uri="{BB962C8B-B14F-4D97-AF65-F5344CB8AC3E}">
        <p14:creationId xmlns:p14="http://schemas.microsoft.com/office/powerpoint/2010/main" val="19435476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1_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457200" y="6356350"/>
            <a:ext cx="2133600" cy="365125"/>
          </a:xfrm>
          <a:prstGeom prst="rect">
            <a:avLst/>
          </a:prstGeom>
        </p:spPr>
        <p:txBody>
          <a:bodyPr/>
          <a:lstStyle/>
          <a:p>
            <a:fld id="{D4884FDC-B181-486A-9AED-CC186CD01DAF}" type="datetimeFigureOut">
              <a:rPr lang="ru-RU" smtClean="0"/>
              <a:t>17.10.2018</a:t>
            </a:fld>
            <a:endParaRPr lang="ru-RU"/>
          </a:p>
        </p:txBody>
      </p:sp>
      <p:sp>
        <p:nvSpPr>
          <p:cNvPr id="3" name="Нижний колонтитул 2"/>
          <p:cNvSpPr>
            <a:spLocks noGrp="1"/>
          </p:cNvSpPr>
          <p:nvPr>
            <p:ph type="ftr" sz="quarter" idx="11"/>
          </p:nvPr>
        </p:nvSpPr>
        <p:spPr>
          <a:xfrm>
            <a:off x="3124200" y="6356350"/>
            <a:ext cx="2895600" cy="365125"/>
          </a:xfrm>
          <a:prstGeom prst="rect">
            <a:avLst/>
          </a:prstGeom>
        </p:spPr>
        <p:txBody>
          <a:bodyPr/>
          <a:lstStyle/>
          <a:p>
            <a:endParaRPr lang="ru-RU"/>
          </a:p>
        </p:txBody>
      </p:sp>
      <p:pic>
        <p:nvPicPr>
          <p:cNvPr id="5" name="Рисунок 4" descr="umid.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469" y="6333265"/>
            <a:ext cx="1041140" cy="524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Прямая соединительная линия 5"/>
          <p:cNvCxnSpPr/>
          <p:nvPr userDrawn="1"/>
        </p:nvCxnSpPr>
        <p:spPr>
          <a:xfrm>
            <a:off x="1115616" y="6333265"/>
            <a:ext cx="8028384"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7" name="TextBox 6"/>
          <p:cNvSpPr txBox="1"/>
          <p:nvPr userDrawn="1"/>
        </p:nvSpPr>
        <p:spPr>
          <a:xfrm>
            <a:off x="1079612" y="6333265"/>
            <a:ext cx="7586244" cy="523220"/>
          </a:xfrm>
          <a:prstGeom prst="rect">
            <a:avLst/>
          </a:prstGeom>
          <a:noFill/>
        </p:spPr>
        <p:txBody>
          <a:bodyPr wrap="none" rtlCol="0">
            <a:spAutoFit/>
          </a:bodyPr>
          <a:lstStyle/>
          <a:p>
            <a:r>
              <a:rPr lang="en-US" sz="1400" b="0" kern="1200" dirty="0" smtClean="0">
                <a:solidFill>
                  <a:schemeClr val="tx1"/>
                </a:solidFill>
                <a:effectLst/>
                <a:latin typeface="+mn-lt"/>
                <a:ea typeface="+mn-ea"/>
                <a:cs typeface="+mn-cs"/>
              </a:rPr>
              <a:t> IV  International Scientific and Technical Workshop </a:t>
            </a:r>
          </a:p>
          <a:p>
            <a:r>
              <a:rPr lang="en-US" sz="1400" b="0" kern="1200" dirty="0" smtClean="0">
                <a:solidFill>
                  <a:schemeClr val="tx1"/>
                </a:solidFill>
                <a:effectLst/>
                <a:latin typeface="+mn-lt"/>
                <a:ea typeface="+mn-ea"/>
                <a:cs typeface="+mn-cs"/>
              </a:rPr>
              <a:t>“Computer simulation in railway transport: dynamics, strength, wear” 3-4 April 2018</a:t>
            </a:r>
            <a:r>
              <a:rPr lang="en-US" sz="1400" b="0" dirty="0" smtClean="0">
                <a:solidFill>
                  <a:schemeClr val="tx2">
                    <a:lumMod val="75000"/>
                  </a:schemeClr>
                </a:solidFill>
              </a:rPr>
              <a:t>,</a:t>
            </a:r>
            <a:r>
              <a:rPr lang="ru-RU" sz="1400" b="0" dirty="0" smtClean="0">
                <a:solidFill>
                  <a:schemeClr val="tx2">
                    <a:lumMod val="75000"/>
                  </a:schemeClr>
                </a:solidFill>
              </a:rPr>
              <a:t> </a:t>
            </a:r>
            <a:r>
              <a:rPr lang="en-US" sz="1400" b="0" dirty="0" smtClean="0">
                <a:solidFill>
                  <a:schemeClr val="tx2">
                    <a:lumMod val="75000"/>
                  </a:schemeClr>
                </a:solidFill>
              </a:rPr>
              <a:t>Bryansk, Russia</a:t>
            </a:r>
            <a:r>
              <a:rPr lang="ru-RU" sz="1400" b="0" dirty="0" smtClean="0">
                <a:solidFill>
                  <a:schemeClr val="tx2">
                    <a:lumMod val="75000"/>
                  </a:schemeClr>
                </a:solidFill>
              </a:rPr>
              <a:t>.</a:t>
            </a:r>
            <a:endParaRPr lang="ru-RU" sz="1400" b="0" dirty="0">
              <a:solidFill>
                <a:schemeClr val="tx2">
                  <a:lumMod val="75000"/>
                </a:schemeClr>
              </a:solidFill>
            </a:endParaRPr>
          </a:p>
        </p:txBody>
      </p:sp>
      <p:cxnSp>
        <p:nvCxnSpPr>
          <p:cNvPr id="8" name="Прямая соединительная линия 7"/>
          <p:cNvCxnSpPr/>
          <p:nvPr userDrawn="1"/>
        </p:nvCxnSpPr>
        <p:spPr>
          <a:xfrm>
            <a:off x="2469" y="404664"/>
            <a:ext cx="9141531" cy="0"/>
          </a:xfrm>
          <a:prstGeom prst="line">
            <a:avLst/>
          </a:prstGeom>
          <a:ln w="190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8862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990600"/>
          </a:xfrm>
          <a:prstGeom prst="rect">
            <a:avLst/>
          </a:prstGeom>
        </p:spPr>
        <p:txBody>
          <a:bodyPr/>
          <a:lstStyle/>
          <a:p>
            <a:r>
              <a:rPr kumimoji="0" lang="ru-RU" dirty="0" smtClean="0"/>
              <a:t>Образец заголовка</a:t>
            </a:r>
            <a:endParaRPr kumimoji="0" lang="en-US" dirty="0"/>
          </a:p>
        </p:txBody>
      </p:sp>
      <p:sp>
        <p:nvSpPr>
          <p:cNvPr id="4" name="Дата 3"/>
          <p:cNvSpPr>
            <a:spLocks noGrp="1"/>
          </p:cNvSpPr>
          <p:nvPr>
            <p:ph type="dt" sz="half" idx="10"/>
          </p:nvPr>
        </p:nvSpPr>
        <p:spPr>
          <a:xfrm>
            <a:off x="6400800" y="6356350"/>
            <a:ext cx="2289048" cy="365760"/>
          </a:xfrm>
          <a:prstGeom prst="rect">
            <a:avLst/>
          </a:prstGeom>
        </p:spPr>
        <p:txBody>
          <a:bodyPr/>
          <a:lstStyle/>
          <a:p>
            <a:fld id="{4EE7225B-FC39-4594-9C03-F75D35AAFE93}" type="datetime1">
              <a:rPr lang="ru-RU" smtClean="0"/>
              <a:pPr/>
              <a:t>17.10.2018</a:t>
            </a:fld>
            <a:endParaRPr lang="ru-RU"/>
          </a:p>
        </p:txBody>
      </p:sp>
      <p:sp>
        <p:nvSpPr>
          <p:cNvPr id="5" name="Нижний колонтитул 4"/>
          <p:cNvSpPr>
            <a:spLocks noGrp="1"/>
          </p:cNvSpPr>
          <p:nvPr>
            <p:ph type="ftr" sz="quarter" idx="11"/>
          </p:nvPr>
        </p:nvSpPr>
        <p:spPr>
          <a:xfrm>
            <a:off x="2898648" y="6356350"/>
            <a:ext cx="3505200" cy="365760"/>
          </a:xfrm>
          <a:prstGeom prst="rect">
            <a:avLst/>
          </a:prstGeom>
        </p:spPr>
        <p:txBody>
          <a:bodyPr/>
          <a:lstStyle/>
          <a:p>
            <a:r>
              <a:rPr lang="en-US" smtClean="0"/>
              <a:t>April 3-4, 2018</a:t>
            </a:r>
            <a:endParaRPr lang="ru-RU"/>
          </a:p>
        </p:txBody>
      </p:sp>
      <p:sp>
        <p:nvSpPr>
          <p:cNvPr id="6" name="Номер слайда 5"/>
          <p:cNvSpPr>
            <a:spLocks noGrp="1"/>
          </p:cNvSpPr>
          <p:nvPr>
            <p:ph type="sldNum" sz="quarter" idx="12"/>
          </p:nvPr>
        </p:nvSpPr>
        <p:spPr>
          <a:xfrm>
            <a:off x="612648" y="6356350"/>
            <a:ext cx="1981200" cy="365760"/>
          </a:xfrm>
          <a:prstGeom prst="rect">
            <a:avLst/>
          </a:prstGeom>
        </p:spPr>
        <p:txBody>
          <a:bodyPr/>
          <a:lstStyle/>
          <a:p>
            <a:fld id="{2D0770BA-5E24-4441-91D4-06F960A380A5}" type="slidenum">
              <a:rPr lang="ru-RU" smtClean="0"/>
              <a:pPr/>
              <a:t>‹#›</a:t>
            </a:fld>
            <a:endParaRPr lang="ru-RU"/>
          </a:p>
        </p:txBody>
      </p:sp>
      <p:sp>
        <p:nvSpPr>
          <p:cNvPr id="8" name="Содержимое 7"/>
          <p:cNvSpPr>
            <a:spLocks noGrp="1"/>
          </p:cNvSpPr>
          <p:nvPr>
            <p:ph sz="quarter" idx="1"/>
          </p:nvPr>
        </p:nvSpPr>
        <p:spPr>
          <a:xfrm>
            <a:off x="457200" y="1219200"/>
            <a:ext cx="8229600" cy="4937760"/>
          </a:xfrm>
          <a:prstGeom prst="rect">
            <a:avLst/>
          </a:prstGeo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extLst>
      <p:ext uri="{BB962C8B-B14F-4D97-AF65-F5344CB8AC3E}">
        <p14:creationId xmlns:p14="http://schemas.microsoft.com/office/powerpoint/2010/main" val="5174935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45595851"/>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6.gif"/><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2.avi"/><Relationship Id="rId1" Type="http://schemas.microsoft.com/office/2007/relationships/media" Target="../media/media2.avi"/><Relationship Id="rId4" Type="http://schemas.openxmlformats.org/officeDocument/2006/relationships/image" Target="../media/image30.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hyperlink" Target="http://www.modellmix.su/sites/default/files/2_629.jpg" TargetMode="External"/><Relationship Id="rId7" Type="http://schemas.openxmlformats.org/officeDocument/2006/relationships/image" Target="../media/image3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hyperlink" Target="http://www.modellmix.su/sites/default/files/1_780.jpg" TargetMode="External"/><Relationship Id="rId10" Type="http://schemas.openxmlformats.org/officeDocument/2006/relationships/image" Target="../media/image36.jpeg"/><Relationship Id="rId4" Type="http://schemas.openxmlformats.org/officeDocument/2006/relationships/image" Target="../media/image32.jpeg"/><Relationship Id="rId9" Type="http://schemas.openxmlformats.org/officeDocument/2006/relationships/hyperlink" Target="http://www.google.ru/url?sa=i&amp;rct=j&amp;q=&amp;esrc=s&amp;source=images&amp;cd=&amp;cad=rja&amp;uact=8&amp;ved=0ahUKEwiQlsCL6e3LAhXHliwKHflKBgIQjRwIBw&amp;url=http://infranews.ru/logistika/zheleznaya-doroga/15580-tixvinskij-vz-i-rzhd-ispytali-novuyu-telezhku-na-rodine/&amp;bvm=bv.118443451,d.bGg&amp;psig=AFQjCNEX-a18GSFwOQGCY9CzGMh5Y5QE1A&amp;ust=1459612990649168" TargetMode="Externa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8.png"/><Relationship Id="rId2" Type="http://schemas.openxmlformats.org/officeDocument/2006/relationships/video" Target="../media/media3.avi"/><Relationship Id="rId1" Type="http://schemas.microsoft.com/office/2007/relationships/media" Target="../media/media3.avi"/><Relationship Id="rId6" Type="http://schemas.openxmlformats.org/officeDocument/2006/relationships/chart" Target="../charts/chart1.xml"/><Relationship Id="rId5" Type="http://schemas.openxmlformats.org/officeDocument/2006/relationships/image" Target="../media/image37.png"/><Relationship Id="rId4" Type="http://schemas.openxmlformats.org/officeDocument/2006/relationships/notesSlide" Target="../notesSlides/notesSlide9.xml"/></Relationships>
</file>

<file path=ppt/slides/_rels/slide2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chart" Target="../charts/char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ideo" Target="file:///E:\&#1057;&#1040;&#1050;&#1040;&#1051;&#1054;%20&#1040;&#1051;&#1045;&#1050;&#1057;&#1045;&#1049;\&#1050;&#1054;&#1053;&#1058;&#1040;&#1050;&#1058;&#1053;&#1040;&#1071;%20&#1059;&#1057;&#1058;&#1040;&#1051;&#1054;&#1057;&#1058;&#1068;\&#1056;&#1091;&#1082;&#1086;&#1074;&#1086;&#1076;&#1089;&#1090;&#1074;&#1086;%20&#1087;&#1086;&#1083;&#1100;&#1079;&#1086;&#1074;&#1072;&#1090;&#1077;&#1083;&#1103;\Video%20rus%201.avi" TargetMode="External"/><Relationship Id="rId5" Type="http://schemas.openxmlformats.org/officeDocument/2006/relationships/chart" Target="../charts/chart4.xml"/><Relationship Id="rId4" Type="http://schemas.openxmlformats.org/officeDocument/2006/relationships/image" Target="../media/image4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chart" Target="../charts/chart6.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7"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2.png"/><Relationship Id="rId5" Type="http://schemas.openxmlformats.org/officeDocument/2006/relationships/chart" Target="../charts/chart9.xml"/><Relationship Id="rId4" Type="http://schemas.openxmlformats.org/officeDocument/2006/relationships/chart" Target="../charts/char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wmv"/><Relationship Id="rId1" Type="http://schemas.microsoft.com/office/2007/relationships/media" Target="../media/media1.wmv"/><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hyperlink" Target="http://www.savronik.com.tr/" TargetMode="External"/><Relationship Id="rId2" Type="http://schemas.openxmlformats.org/officeDocument/2006/relationships/image" Target="../media/image59.jpe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52.xml.rels><?xml version="1.0" encoding="UTF-8" standalone="yes"?>
<Relationships xmlns="http://schemas.openxmlformats.org/package/2006/relationships"><Relationship Id="rId3" Type="http://schemas.openxmlformats.org/officeDocument/2006/relationships/hyperlink" Target="http://www.savronik.com.tr/" TargetMode="External"/><Relationship Id="rId2" Type="http://schemas.openxmlformats.org/officeDocument/2006/relationships/image" Target="../media/image61.jpe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5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2.png"/><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hyperlink" Target="http://www.savronik.com.tr/" TargetMode="External"/></Relationships>
</file>

<file path=ppt/slides/_rels/slide54.xml.rels><?xml version="1.0" encoding="UTF-8" standalone="yes"?>
<Relationships xmlns="http://schemas.openxmlformats.org/package/2006/relationships"><Relationship Id="rId3" Type="http://schemas.openxmlformats.org/officeDocument/2006/relationships/hyperlink" Target="http://www.savronik.com.tr/" TargetMode="External"/><Relationship Id="rId2" Type="http://schemas.openxmlformats.org/officeDocument/2006/relationships/image" Target="../media/image63.jpe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55.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image" Target="../media/image64.png"/><Relationship Id="rId1" Type="http://schemas.openxmlformats.org/officeDocument/2006/relationships/slideLayout" Target="../slideLayouts/slideLayout1.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 Id="rId9" Type="http://schemas.openxmlformats.org/officeDocument/2006/relationships/image" Target="../media/image71.png"/></Relationships>
</file>

<file path=ppt/slides/_rels/slide56.xml.rels><?xml version="1.0" encoding="UTF-8" standalone="yes"?>
<Relationships xmlns="http://schemas.openxmlformats.org/package/2006/relationships"><Relationship Id="rId3" Type="http://schemas.openxmlformats.org/officeDocument/2006/relationships/hyperlink" Target="http://www.savronik.com.tr/" TargetMode="External"/><Relationship Id="rId2" Type="http://schemas.openxmlformats.org/officeDocument/2006/relationships/image" Target="../media/image72.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57.xml.rels><?xml version="1.0" encoding="UTF-8" standalone="yes"?>
<Relationships xmlns="http://schemas.openxmlformats.org/package/2006/relationships"><Relationship Id="rId3" Type="http://schemas.openxmlformats.org/officeDocument/2006/relationships/hyperlink" Target="http://www.savronik.com.tr/" TargetMode="External"/><Relationship Id="rId2" Type="http://schemas.openxmlformats.org/officeDocument/2006/relationships/image" Target="../media/image73.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58.xml.rels><?xml version="1.0" encoding="UTF-8" standalone="yes"?>
<Relationships xmlns="http://schemas.openxmlformats.org/package/2006/relationships"><Relationship Id="rId3" Type="http://schemas.openxmlformats.org/officeDocument/2006/relationships/hyperlink" Target="http://www.savronik.com.tr/" TargetMode="External"/><Relationship Id="rId2" Type="http://schemas.openxmlformats.org/officeDocument/2006/relationships/image" Target="../media/image74.png"/><Relationship Id="rId1" Type="http://schemas.openxmlformats.org/officeDocument/2006/relationships/slideLayout" Target="../slideLayouts/slideLayout1.xml"/><Relationship Id="rId4" Type="http://schemas.openxmlformats.org/officeDocument/2006/relationships/image" Target="../media/image60.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0.png"/></Relationships>
</file>

<file path=ppt/slides/_rels/slide60.xml.rels><?xml version="1.0" encoding="UTF-8" standalone="yes"?>
<Relationships xmlns="http://schemas.openxmlformats.org/package/2006/relationships"><Relationship Id="rId3" Type="http://schemas.openxmlformats.org/officeDocument/2006/relationships/hyperlink" Target="mailto:um@universalmechanism.com" TargetMode="External"/><Relationship Id="rId2" Type="http://schemas.openxmlformats.org/officeDocument/2006/relationships/hyperlink" Target="mailto:kovalev@universalmechanisn.com" TargetMode="Externa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Roman Kovalev</a:t>
            </a:r>
            <a:endParaRPr lang="ru-RU" dirty="0"/>
          </a:p>
        </p:txBody>
      </p:sp>
      <p:pic>
        <p:nvPicPr>
          <p:cNvPr id="3" name="Рисунок 4" descr="umi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78051" y="541338"/>
            <a:ext cx="277812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13965" y="2204864"/>
            <a:ext cx="8516069" cy="4093428"/>
          </a:xfrm>
          <a:prstGeom prst="rect">
            <a:avLst/>
          </a:prstGeom>
          <a:noFill/>
        </p:spPr>
        <p:txBody>
          <a:bodyPr wrap="square" rtlCol="0">
            <a:spAutoFit/>
          </a:bodyPr>
          <a:lstStyle/>
          <a:p>
            <a:pPr algn="ctr"/>
            <a:r>
              <a:rPr lang="en-US" sz="4000" dirty="0" smtClean="0">
                <a:solidFill>
                  <a:schemeClr val="tx2">
                    <a:lumMod val="75000"/>
                  </a:schemeClr>
                </a:solidFill>
              </a:rPr>
              <a:t>Recent Advances in </a:t>
            </a:r>
            <a:br>
              <a:rPr lang="en-US" sz="4000" dirty="0" smtClean="0">
                <a:solidFill>
                  <a:schemeClr val="tx2">
                    <a:lumMod val="75000"/>
                  </a:schemeClr>
                </a:solidFill>
              </a:rPr>
            </a:br>
            <a:r>
              <a:rPr lang="en-US" sz="4000" dirty="0" smtClean="0">
                <a:solidFill>
                  <a:schemeClr val="tx2">
                    <a:lumMod val="75000"/>
                  </a:schemeClr>
                </a:solidFill>
              </a:rPr>
              <a:t>Universal Mechanism Software </a:t>
            </a:r>
            <a:br>
              <a:rPr lang="en-US" sz="4000" dirty="0" smtClean="0">
                <a:solidFill>
                  <a:schemeClr val="tx2">
                    <a:lumMod val="75000"/>
                  </a:schemeClr>
                </a:solidFill>
              </a:rPr>
            </a:br>
            <a:r>
              <a:rPr lang="en-US" sz="4000" dirty="0" smtClean="0">
                <a:solidFill>
                  <a:schemeClr val="tx2">
                    <a:lumMod val="75000"/>
                  </a:schemeClr>
                </a:solidFill>
              </a:rPr>
              <a:t>and Finished Projects</a:t>
            </a:r>
          </a:p>
          <a:p>
            <a:pPr algn="ctr"/>
            <a:endParaRPr lang="en-US" sz="2800" dirty="0" smtClean="0">
              <a:solidFill>
                <a:schemeClr val="tx2">
                  <a:lumMod val="75000"/>
                </a:schemeClr>
              </a:solidFill>
            </a:endParaRPr>
          </a:p>
          <a:p>
            <a:pPr algn="ctr"/>
            <a:r>
              <a:rPr lang="en-US" sz="2800" dirty="0" smtClean="0">
                <a:solidFill>
                  <a:schemeClr val="tx2">
                    <a:lumMod val="75000"/>
                  </a:schemeClr>
                </a:solidFill>
              </a:rPr>
              <a:t>Presenter: Dr. Roman Kovalev</a:t>
            </a:r>
          </a:p>
          <a:p>
            <a:pPr algn="ctr"/>
            <a:endParaRPr lang="en-US" sz="2800" dirty="0" smtClean="0">
              <a:solidFill>
                <a:schemeClr val="tx2">
                  <a:lumMod val="75000"/>
                </a:schemeClr>
              </a:solidFill>
            </a:endParaRPr>
          </a:p>
          <a:p>
            <a:pPr algn="ctr"/>
            <a:r>
              <a:rPr lang="en-US" sz="2800" dirty="0" smtClean="0">
                <a:solidFill>
                  <a:schemeClr val="tx2">
                    <a:lumMod val="75000"/>
                  </a:schemeClr>
                </a:solidFill>
              </a:rPr>
              <a:t>Laboratory of Computational Mechanics</a:t>
            </a:r>
          </a:p>
          <a:p>
            <a:pPr algn="ctr"/>
            <a:r>
              <a:rPr lang="en-US" sz="2800" dirty="0" smtClean="0">
                <a:solidFill>
                  <a:schemeClr val="tx2">
                    <a:lumMod val="75000"/>
                  </a:schemeClr>
                </a:solidFill>
              </a:rPr>
              <a:t>Bryansk State Technical University</a:t>
            </a:r>
            <a:endParaRPr lang="ru-RU" sz="2800" dirty="0">
              <a:solidFill>
                <a:schemeClr val="tx2">
                  <a:lumMod val="75000"/>
                </a:schemeClr>
              </a:solidFill>
            </a:endParaRPr>
          </a:p>
        </p:txBody>
      </p:sp>
    </p:spTree>
    <p:extLst>
      <p:ext uri="{BB962C8B-B14F-4D97-AF65-F5344CB8AC3E}">
        <p14:creationId xmlns:p14="http://schemas.microsoft.com/office/powerpoint/2010/main" val="13800385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Profile-updating procedure</a:t>
            </a:r>
            <a:endParaRPr lang="ru-RU" dirty="0"/>
          </a:p>
        </p:txBody>
      </p:sp>
      <p:sp>
        <p:nvSpPr>
          <p:cNvPr id="4" name="Овал 3"/>
          <p:cNvSpPr/>
          <p:nvPr/>
        </p:nvSpPr>
        <p:spPr>
          <a:xfrm>
            <a:off x="468000" y="504000"/>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5</a:t>
            </a:r>
            <a:endParaRPr lang="ru-RU" dirty="0">
              <a:solidFill>
                <a:schemeClr val="tx1"/>
              </a:solidFill>
            </a:endParaRPr>
          </a:p>
        </p:txBody>
      </p:sp>
      <mc:AlternateContent xmlns:mc="http://schemas.openxmlformats.org/markup-compatibility/2006" xmlns:a14="http://schemas.microsoft.com/office/drawing/2010/main">
        <mc:Choice Requires="a14">
          <p:sp>
            <p:nvSpPr>
              <p:cNvPr id="5" name="TextBox 4"/>
              <p:cNvSpPr txBox="1"/>
              <p:nvPr/>
            </p:nvSpPr>
            <p:spPr>
              <a:xfrm>
                <a:off x="874138" y="499334"/>
                <a:ext cx="7920000" cy="2107244"/>
              </a:xfrm>
              <a:prstGeom prst="rect">
                <a:avLst/>
              </a:prstGeom>
              <a:noFill/>
            </p:spPr>
            <p:txBody>
              <a:bodyPr wrap="none" rtlCol="0">
                <a:spAutoFit/>
              </a:bodyPr>
              <a:lstStyle/>
              <a:p>
                <a:r>
                  <a:rPr lang="en-US" dirty="0" smtClean="0"/>
                  <a:t>Calculation of wear depth in the center of each </a:t>
                </a:r>
                <a:r>
                  <a:rPr lang="en-US" dirty="0"/>
                  <a:t>circumferential </a:t>
                </a:r>
                <a:r>
                  <a:rPr lang="en-US" dirty="0" smtClean="0"/>
                  <a:t>strip</a:t>
                </a:r>
              </a:p>
              <a:p>
                <a:pPr/>
                <a14:m>
                  <m:oMathPara xmlns:m="http://schemas.openxmlformats.org/officeDocument/2006/math">
                    <m:oMathParaPr>
                      <m:jc m:val="centerGroup"/>
                    </m:oMathParaPr>
                    <m:oMath xmlns:m="http://schemas.openxmlformats.org/officeDocument/2006/math">
                      <m:sSub>
                        <m:sSubPr>
                          <m:ctrlPr>
                            <a:rPr lang="ru-RU" i="1">
                              <a:latin typeface="Cambria Math"/>
                            </a:rPr>
                          </m:ctrlPr>
                        </m:sSubPr>
                        <m:e>
                          <m:r>
                            <a:rPr lang="ru-RU" i="1">
                              <a:latin typeface="Cambria Math"/>
                            </a:rPr>
                            <m:t>𝛿</m:t>
                          </m:r>
                        </m:e>
                        <m:sub>
                          <m:r>
                            <a:rPr lang="ru-RU" i="1">
                              <a:latin typeface="Cambria Math"/>
                            </a:rPr>
                            <m:t>𝑘</m:t>
                          </m:r>
                          <m:r>
                            <a:rPr lang="ru-RU" i="1">
                              <a:latin typeface="Cambria Math"/>
                            </a:rPr>
                            <m:t>,</m:t>
                          </m:r>
                          <m:r>
                            <a:rPr lang="ru-RU" i="1">
                              <a:latin typeface="Cambria Math"/>
                            </a:rPr>
                            <m:t>𝑚</m:t>
                          </m:r>
                        </m:sub>
                      </m:sSub>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r>
                        <a:rPr lang="ru-RU" i="1">
                          <a:latin typeface="Cambria Math"/>
                        </a:rPr>
                        <m:t>=</m:t>
                      </m:r>
                      <m:f>
                        <m:fPr>
                          <m:ctrlPr>
                            <a:rPr lang="ru-RU" i="1">
                              <a:latin typeface="Cambria Math"/>
                            </a:rPr>
                          </m:ctrlPr>
                        </m:fPr>
                        <m:num>
                          <m:sSub>
                            <m:sSubPr>
                              <m:ctrlPr>
                                <a:rPr lang="ru-RU" i="1">
                                  <a:latin typeface="Cambria Math"/>
                                </a:rPr>
                              </m:ctrlPr>
                            </m:sSubPr>
                            <m:e>
                              <m:acc>
                                <m:accPr>
                                  <m:chr m:val="̃"/>
                                  <m:ctrlPr>
                                    <a:rPr lang="ru-RU" i="1">
                                      <a:latin typeface="Cambria Math"/>
                                    </a:rPr>
                                  </m:ctrlPr>
                                </m:accPr>
                                <m:e>
                                  <m:r>
                                    <a:rPr lang="ru-RU" i="1">
                                      <a:latin typeface="Cambria Math"/>
                                    </a:rPr>
                                    <m:t>𝑤</m:t>
                                  </m:r>
                                </m:e>
                              </m:acc>
                            </m:e>
                            <m:sub>
                              <m:r>
                                <a:rPr lang="ru-RU" i="1">
                                  <a:latin typeface="Cambria Math"/>
                                </a:rPr>
                                <m:t>𝑘</m:t>
                              </m:r>
                              <m:r>
                                <a:rPr lang="ru-RU" i="1">
                                  <a:latin typeface="Cambria Math"/>
                                </a:rPr>
                                <m:t>,</m:t>
                              </m:r>
                              <m:r>
                                <a:rPr lang="ru-RU" i="1">
                                  <a:latin typeface="Cambria Math"/>
                                </a:rPr>
                                <m:t>𝑚</m:t>
                              </m:r>
                            </m:sub>
                          </m:sSub>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num>
                        <m:den>
                          <m:r>
                            <a:rPr lang="ru-RU" i="1">
                              <a:latin typeface="Cambria Math"/>
                            </a:rPr>
                            <m:t>2</m:t>
                          </m:r>
                          <m:r>
                            <a:rPr lang="ru-RU" i="1">
                              <a:latin typeface="Cambria Math"/>
                            </a:rPr>
                            <m:t>𝜋</m:t>
                          </m:r>
                          <m:sSub>
                            <m:sSubPr>
                              <m:ctrlPr>
                                <a:rPr lang="ru-RU" i="1">
                                  <a:latin typeface="Cambria Math"/>
                                </a:rPr>
                              </m:ctrlPr>
                            </m:sSubPr>
                            <m:e>
                              <m:r>
                                <a:rPr lang="ru-RU" i="1">
                                  <a:latin typeface="Cambria Math"/>
                                </a:rPr>
                                <m:t>𝑅</m:t>
                              </m:r>
                            </m:e>
                            <m:sub>
                              <m:r>
                                <a:rPr lang="ru-RU" i="1">
                                  <a:latin typeface="Cambria Math"/>
                                </a:rPr>
                                <m:t>𝑘</m:t>
                              </m:r>
                              <m:r>
                                <a:rPr lang="en-US" b="0" i="1" smtClean="0">
                                  <a:latin typeface="Cambria Math"/>
                                </a:rPr>
                                <m:t>,</m:t>
                              </m:r>
                              <m:r>
                                <a:rPr lang="en-US" b="0" i="1" smtClean="0">
                                  <a:latin typeface="Cambria Math"/>
                                </a:rPr>
                                <m:t>𝑚</m:t>
                              </m:r>
                            </m:sub>
                          </m:sSub>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r>
                            <a:rPr lang="ru-RU" i="1">
                              <a:latin typeface="Cambria Math"/>
                            </a:rPr>
                            <m:t>h</m:t>
                          </m:r>
                        </m:den>
                      </m:f>
                      <m:r>
                        <a:rPr lang="ru-RU" i="1">
                          <a:latin typeface="Cambria Math"/>
                        </a:rPr>
                        <m:t>,  </m:t>
                      </m:r>
                      <m:r>
                        <a:rPr lang="ru-RU" i="1">
                          <a:latin typeface="Cambria Math"/>
                        </a:rPr>
                        <m:t>𝑚</m:t>
                      </m:r>
                      <m:r>
                        <a:rPr lang="ru-RU" i="1">
                          <a:latin typeface="Cambria Math"/>
                        </a:rPr>
                        <m:t>=</m:t>
                      </m:r>
                      <m:r>
                        <a:rPr lang="ru-RU" i="1">
                          <a:latin typeface="Cambria Math"/>
                        </a:rPr>
                        <m:t>𝑙</m:t>
                      </m:r>
                      <m:r>
                        <a:rPr lang="ru-RU" i="1">
                          <a:latin typeface="Cambria Math"/>
                        </a:rPr>
                        <m:t>,</m:t>
                      </m:r>
                      <m:r>
                        <a:rPr lang="ru-RU" i="1">
                          <a:latin typeface="Cambria Math"/>
                        </a:rPr>
                        <m:t>𝑟</m:t>
                      </m:r>
                      <m:r>
                        <a:rPr lang="ru-RU" i="1">
                          <a:latin typeface="Cambria Math"/>
                        </a:rPr>
                        <m:t>,</m:t>
                      </m:r>
                    </m:oMath>
                  </m:oMathPara>
                </a14:m>
                <a:endParaRPr lang="en-US" dirty="0" smtClean="0"/>
              </a:p>
              <a:p>
                <a:r>
                  <a:rPr lang="en-US" dirty="0" smtClean="0"/>
                  <a:t>where </a:t>
                </a:r>
                <a14:m>
                  <m:oMath xmlns:m="http://schemas.openxmlformats.org/officeDocument/2006/math">
                    <m:sSub>
                      <m:sSubPr>
                        <m:ctrlPr>
                          <a:rPr lang="ru-RU" i="1">
                            <a:latin typeface="Cambria Math"/>
                          </a:rPr>
                        </m:ctrlPr>
                      </m:sSubPr>
                      <m:e>
                        <m:acc>
                          <m:accPr>
                            <m:chr m:val="̃"/>
                            <m:ctrlPr>
                              <a:rPr lang="ru-RU" i="1">
                                <a:latin typeface="Cambria Math"/>
                              </a:rPr>
                            </m:ctrlPr>
                          </m:accPr>
                          <m:e>
                            <m:r>
                              <a:rPr lang="ru-RU" i="1">
                                <a:latin typeface="Cambria Math"/>
                              </a:rPr>
                              <m:t>𝑤</m:t>
                            </m:r>
                          </m:e>
                        </m:acc>
                      </m:e>
                      <m:sub>
                        <m:r>
                          <a:rPr lang="ru-RU" i="1">
                            <a:latin typeface="Cambria Math"/>
                          </a:rPr>
                          <m:t>𝑘</m:t>
                        </m:r>
                        <m:r>
                          <a:rPr lang="ru-RU" i="1">
                            <a:latin typeface="Cambria Math"/>
                          </a:rPr>
                          <m:t>,</m:t>
                        </m:r>
                        <m:r>
                          <a:rPr lang="ru-RU" i="1">
                            <a:latin typeface="Cambria Math"/>
                          </a:rPr>
                          <m:t>𝑚</m:t>
                        </m:r>
                      </m:sub>
                    </m:sSub>
                  </m:oMath>
                </a14:m>
                <a:r>
                  <a:rPr lang="en-US" dirty="0" smtClean="0"/>
                  <a:t> is the smoothed volume wear;</a:t>
                </a:r>
              </a:p>
              <a:p>
                <a:pPr marL="630238"/>
                <a14:m>
                  <m:oMath xmlns:m="http://schemas.openxmlformats.org/officeDocument/2006/math">
                    <m:sSub>
                      <m:sSubPr>
                        <m:ctrlPr>
                          <a:rPr lang="ru-RU" i="1">
                            <a:latin typeface="Cambria Math"/>
                          </a:rPr>
                        </m:ctrlPr>
                      </m:sSubPr>
                      <m:e>
                        <m:r>
                          <a:rPr lang="ru-RU" i="1">
                            <a:latin typeface="Cambria Math"/>
                          </a:rPr>
                          <m:t>𝑠</m:t>
                        </m:r>
                      </m:e>
                      <m:sub>
                        <m:r>
                          <a:rPr lang="ru-RU" i="1">
                            <a:latin typeface="Cambria Math"/>
                          </a:rPr>
                          <m:t>𝑖</m:t>
                        </m:r>
                      </m:sub>
                    </m:sSub>
                  </m:oMath>
                </a14:m>
                <a:r>
                  <a:rPr lang="en-US" dirty="0" smtClean="0"/>
                  <a:t> is the </a:t>
                </a:r>
                <a:r>
                  <a:rPr lang="ru-RU" dirty="0" err="1" smtClean="0"/>
                  <a:t>arc-coordinate</a:t>
                </a:r>
                <a:r>
                  <a:rPr lang="ru-RU" dirty="0" smtClean="0"/>
                  <a:t> </a:t>
                </a:r>
                <a:r>
                  <a:rPr lang="ru-RU" dirty="0" err="1"/>
                  <a:t>of</a:t>
                </a:r>
                <a:r>
                  <a:rPr lang="ru-RU" dirty="0"/>
                  <a:t> </a:t>
                </a:r>
                <a:r>
                  <a:rPr lang="ru-RU" dirty="0" err="1" smtClean="0"/>
                  <a:t>the</a:t>
                </a:r>
                <a:r>
                  <a:rPr lang="en-US" dirty="0" smtClean="0"/>
                  <a:t> center of the strip </a:t>
                </a:r>
                <a14:m>
                  <m:oMath xmlns:m="http://schemas.openxmlformats.org/officeDocument/2006/math">
                    <m:r>
                      <a:rPr lang="ru-RU" i="1">
                        <a:latin typeface="Cambria Math"/>
                      </a:rPr>
                      <m:t>𝑖</m:t>
                    </m:r>
                  </m:oMath>
                </a14:m>
                <a:r>
                  <a:rPr lang="en-US" dirty="0" smtClean="0"/>
                  <a:t>;</a:t>
                </a:r>
              </a:p>
              <a:p>
                <a:pPr marL="630238"/>
                <a14:m>
                  <m:oMath xmlns:m="http://schemas.openxmlformats.org/officeDocument/2006/math">
                    <m:sSub>
                      <m:sSubPr>
                        <m:ctrlPr>
                          <a:rPr lang="ru-RU" i="1">
                            <a:latin typeface="Cambria Math"/>
                          </a:rPr>
                        </m:ctrlPr>
                      </m:sSubPr>
                      <m:e>
                        <m:r>
                          <a:rPr lang="ru-RU" i="1">
                            <a:latin typeface="Cambria Math"/>
                          </a:rPr>
                          <m:t>𝑅</m:t>
                        </m:r>
                      </m:e>
                      <m:sub>
                        <m:r>
                          <a:rPr lang="ru-RU" i="1">
                            <a:latin typeface="Cambria Math"/>
                          </a:rPr>
                          <m:t>𝑘</m:t>
                        </m:r>
                        <m:r>
                          <a:rPr lang="en-US" b="0" i="1" smtClean="0">
                            <a:latin typeface="Cambria Math"/>
                          </a:rPr>
                          <m:t>,</m:t>
                        </m:r>
                        <m:r>
                          <a:rPr lang="en-US" b="0" i="1" smtClean="0">
                            <a:latin typeface="Cambria Math"/>
                          </a:rPr>
                          <m:t>𝑚</m:t>
                        </m:r>
                      </m:sub>
                    </m:sSub>
                  </m:oMath>
                </a14:m>
                <a:r>
                  <a:rPr lang="en-US" dirty="0" smtClean="0"/>
                  <a:t> </a:t>
                </a:r>
                <a:r>
                  <a:rPr lang="en-US" dirty="0"/>
                  <a:t>is </a:t>
                </a:r>
                <a:r>
                  <a:rPr lang="en-US" dirty="0" smtClean="0"/>
                  <a:t>the wheel radius;</a:t>
                </a:r>
              </a:p>
              <a:p>
                <a:pPr marL="630238"/>
                <a14:m>
                  <m:oMath xmlns:m="http://schemas.openxmlformats.org/officeDocument/2006/math">
                    <m:r>
                      <a:rPr lang="ru-RU" i="1">
                        <a:latin typeface="Cambria Math"/>
                      </a:rPr>
                      <m:t>h</m:t>
                    </m:r>
                  </m:oMath>
                </a14:m>
                <a:r>
                  <a:rPr lang="en-US" dirty="0" smtClean="0"/>
                  <a:t> </a:t>
                </a:r>
                <a:r>
                  <a:rPr lang="en-US" dirty="0"/>
                  <a:t>is </a:t>
                </a:r>
                <a:r>
                  <a:rPr lang="en-US" dirty="0" smtClean="0"/>
                  <a:t>the width </a:t>
                </a:r>
                <a:r>
                  <a:rPr lang="en-US" dirty="0"/>
                  <a:t>of </a:t>
                </a:r>
                <a:r>
                  <a:rPr lang="en-US" dirty="0" smtClean="0"/>
                  <a:t>wear </a:t>
                </a:r>
                <a:r>
                  <a:rPr lang="en-US" dirty="0"/>
                  <a:t>accumulation </a:t>
                </a:r>
                <a:r>
                  <a:rPr lang="en-US" dirty="0" smtClean="0"/>
                  <a:t>interval. </a:t>
                </a:r>
                <a:endParaRPr lang="ru-RU" dirty="0"/>
              </a:p>
            </p:txBody>
          </p:sp>
        </mc:Choice>
        <mc:Fallback xmlns="">
          <p:sp>
            <p:nvSpPr>
              <p:cNvPr id="5" name="TextBox 4"/>
              <p:cNvSpPr txBox="1">
                <a:spLocks noRot="1" noChangeAspect="1" noMove="1" noResize="1" noEditPoints="1" noAdjustHandles="1" noChangeArrowheads="1" noChangeShapeType="1" noTextEdit="1"/>
              </p:cNvSpPr>
              <p:nvPr/>
            </p:nvSpPr>
            <p:spPr>
              <a:xfrm>
                <a:off x="874138" y="499334"/>
                <a:ext cx="7920000" cy="2107244"/>
              </a:xfrm>
              <a:prstGeom prst="rect">
                <a:avLst/>
              </a:prstGeom>
              <a:blipFill rotWithShape="1">
                <a:blip r:embed="rId2"/>
                <a:stretch>
                  <a:fillRect l="-615" t="-1445" b="-3757"/>
                </a:stretch>
              </a:blipFill>
            </p:spPr>
            <p:txBody>
              <a:bodyPr/>
              <a:lstStyle/>
              <a:p>
                <a:r>
                  <a:rPr lang="ru-RU">
                    <a:noFill/>
                  </a:rPr>
                  <a:t> </a:t>
                </a:r>
              </a:p>
            </p:txBody>
          </p:sp>
        </mc:Fallback>
      </mc:AlternateContent>
      <p:sp>
        <p:nvSpPr>
          <p:cNvPr id="6" name="Овал 5"/>
          <p:cNvSpPr/>
          <p:nvPr/>
        </p:nvSpPr>
        <p:spPr>
          <a:xfrm>
            <a:off x="468000" y="2711240"/>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6</a:t>
            </a:r>
            <a:endParaRPr lang="ru-RU" dirty="0">
              <a:solidFill>
                <a:schemeClr val="tx1"/>
              </a:solidFill>
            </a:endParaRPr>
          </a:p>
        </p:txBody>
      </p:sp>
      <mc:AlternateContent xmlns:mc="http://schemas.openxmlformats.org/markup-compatibility/2006" xmlns:a14="http://schemas.microsoft.com/office/drawing/2010/main">
        <mc:Choice Requires="a14">
          <p:sp>
            <p:nvSpPr>
              <p:cNvPr id="7" name="TextBox 6"/>
              <p:cNvSpPr txBox="1"/>
              <p:nvPr/>
            </p:nvSpPr>
            <p:spPr>
              <a:xfrm>
                <a:off x="874142" y="2706574"/>
                <a:ext cx="7920000" cy="1042145"/>
              </a:xfrm>
              <a:prstGeom prst="rect">
                <a:avLst/>
              </a:prstGeom>
              <a:noFill/>
            </p:spPr>
            <p:txBody>
              <a:bodyPr wrap="none" rtlCol="0">
                <a:spAutoFit/>
              </a:bodyPr>
              <a:lstStyle/>
              <a:p>
                <a:r>
                  <a:rPr lang="en-US" dirty="0" smtClean="0"/>
                  <a:t>Profile updating</a:t>
                </a:r>
              </a:p>
              <a:p>
                <a:pPr/>
                <a14:m>
                  <m:oMathPara xmlns:m="http://schemas.openxmlformats.org/officeDocument/2006/math">
                    <m:oMathParaPr>
                      <m:jc m:val="centerGroup"/>
                    </m:oMathParaPr>
                    <m:oMath xmlns:m="http://schemas.openxmlformats.org/officeDocument/2006/math">
                      <m:sSub>
                        <m:sSubPr>
                          <m:ctrlPr>
                            <a:rPr lang="ru-RU" i="1">
                              <a:latin typeface="Cambria Math"/>
                            </a:rPr>
                          </m:ctrlPr>
                        </m:sSubPr>
                        <m:e>
                          <m:sSup>
                            <m:sSupPr>
                              <m:ctrlPr>
                                <a:rPr lang="ru-RU" i="1">
                                  <a:latin typeface="Cambria Math"/>
                                </a:rPr>
                              </m:ctrlPr>
                            </m:sSupPr>
                            <m:e>
                              <m:sSub>
                                <m:sSubPr>
                                  <m:ctrlPr>
                                    <a:rPr lang="ru-RU" i="1" smtClean="0">
                                      <a:latin typeface="Cambria Math"/>
                                    </a:rPr>
                                  </m:ctrlPr>
                                </m:sSubPr>
                                <m:e>
                                  <m:sSup>
                                    <m:sSupPr>
                                      <m:ctrlPr>
                                        <a:rPr lang="ru-RU" i="1">
                                          <a:latin typeface="Cambria Math"/>
                                        </a:rPr>
                                      </m:ctrlPr>
                                    </m:sSupPr>
                                    <m:e>
                                      <m:d>
                                        <m:dPr>
                                          <m:ctrlPr>
                                            <a:rPr lang="ru-RU" i="1">
                                              <a:latin typeface="Cambria Math"/>
                                            </a:rPr>
                                          </m:ctrlPr>
                                        </m:dPr>
                                        <m:e>
                                          <m:m>
                                            <m:mPr>
                                              <m:mcs>
                                                <m:mc>
                                                  <m:mcPr>
                                                    <m:count m:val="2"/>
                                                    <m:mcJc m:val="center"/>
                                                  </m:mcPr>
                                                </m:mc>
                                              </m:mcs>
                                              <m:ctrlPr>
                                                <a:rPr lang="ru-RU" i="1">
                                                  <a:latin typeface="Cambria Math"/>
                                                </a:rPr>
                                              </m:ctrlPr>
                                            </m:mPr>
                                            <m:mr>
                                              <m:e>
                                                <m:sSub>
                                                  <m:sSubPr>
                                                    <m:ctrlPr>
                                                      <a:rPr lang="ru-RU" i="1">
                                                        <a:latin typeface="Cambria Math"/>
                                                      </a:rPr>
                                                    </m:ctrlPr>
                                                  </m:sSubPr>
                                                  <m:e>
                                                    <m:r>
                                                      <a:rPr lang="ru-RU" i="1">
                                                        <a:latin typeface="Cambria Math"/>
                                                      </a:rPr>
                                                      <m:t>𝑥</m:t>
                                                    </m:r>
                                                  </m:e>
                                                  <m:sub>
                                                    <m:r>
                                                      <a:rPr lang="ru-RU" i="1">
                                                        <a:latin typeface="Cambria Math"/>
                                                      </a:rPr>
                                                      <m:t>𝑖</m:t>
                                                    </m:r>
                                                  </m:sub>
                                                </m:sSub>
                                              </m:e>
                                              <m:e>
                                                <m:sSub>
                                                  <m:sSubPr>
                                                    <m:ctrlPr>
                                                      <a:rPr lang="ru-RU" i="1">
                                                        <a:latin typeface="Cambria Math"/>
                                                      </a:rPr>
                                                    </m:ctrlPr>
                                                  </m:sSubPr>
                                                  <m:e>
                                                    <m:r>
                                                      <a:rPr lang="ru-RU" i="1">
                                                        <a:latin typeface="Cambria Math"/>
                                                      </a:rPr>
                                                      <m:t>𝑦</m:t>
                                                    </m:r>
                                                  </m:e>
                                                  <m:sub>
                                                    <m:r>
                                                      <a:rPr lang="ru-RU" i="1">
                                                        <a:latin typeface="Cambria Math"/>
                                                      </a:rPr>
                                                      <m:t>𝑖</m:t>
                                                    </m:r>
                                                  </m:sub>
                                                </m:sSub>
                                              </m:e>
                                            </m:mr>
                                          </m:m>
                                        </m:e>
                                      </m:d>
                                    </m:e>
                                    <m:sup>
                                      <m:r>
                                        <a:rPr lang="ru-RU" i="1">
                                          <a:latin typeface="Cambria Math"/>
                                        </a:rPr>
                                        <m:t>𝑇</m:t>
                                      </m:r>
                                    </m:sup>
                                  </m:sSup>
                                </m:e>
                                <m:sub>
                                  <m:r>
                                    <a:rPr lang="en-US" b="0" i="1" smtClean="0">
                                      <a:latin typeface="Cambria Math"/>
                                    </a:rPr>
                                    <m:t>𝑘</m:t>
                                  </m:r>
                                  <m:r>
                                    <a:rPr lang="en-US" b="0" i="1" smtClean="0">
                                      <a:latin typeface="Cambria Math"/>
                                    </a:rPr>
                                    <m:t>,</m:t>
                                  </m:r>
                                  <m:r>
                                    <a:rPr lang="en-US" b="0" i="1" smtClean="0">
                                      <a:latin typeface="Cambria Math"/>
                                    </a:rPr>
                                    <m:t>𝑚</m:t>
                                  </m:r>
                                </m:sub>
                              </m:sSub>
                              <m:r>
                                <a:rPr lang="ru-RU" i="1">
                                  <a:latin typeface="Cambria Math"/>
                                </a:rPr>
                                <m:t>=</m:t>
                              </m:r>
                              <m:d>
                                <m:dPr>
                                  <m:ctrlPr>
                                    <a:rPr lang="ru-RU" i="1">
                                      <a:latin typeface="Cambria Math"/>
                                    </a:rPr>
                                  </m:ctrlPr>
                                </m:dPr>
                                <m:e>
                                  <m:m>
                                    <m:mPr>
                                      <m:mcs>
                                        <m:mc>
                                          <m:mcPr>
                                            <m:count m:val="2"/>
                                            <m:mcJc m:val="center"/>
                                          </m:mcPr>
                                        </m:mc>
                                      </m:mcs>
                                      <m:ctrlPr>
                                        <a:rPr lang="ru-RU" i="1">
                                          <a:latin typeface="Cambria Math"/>
                                        </a:rPr>
                                      </m:ctrlPr>
                                    </m:mPr>
                                    <m:mr>
                                      <m:e>
                                        <m:r>
                                          <a:rPr lang="ru-RU" i="1">
                                            <a:latin typeface="Cambria Math"/>
                                          </a:rPr>
                                          <m:t>𝑥</m:t>
                                        </m:r>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e>
                                      <m:e>
                                        <m:r>
                                          <a:rPr lang="ru-RU" i="1">
                                            <a:latin typeface="Cambria Math"/>
                                          </a:rPr>
                                          <m:t>𝑦</m:t>
                                        </m:r>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e>
                                    </m:mr>
                                  </m:m>
                                </m:e>
                              </m:d>
                            </m:e>
                            <m:sup>
                              <m:r>
                                <a:rPr lang="ru-RU" i="1">
                                  <a:latin typeface="Cambria Math"/>
                                </a:rPr>
                                <m:t>𝑇</m:t>
                              </m:r>
                            </m:sup>
                          </m:sSup>
                        </m:e>
                        <m:sub>
                          <m:r>
                            <a:rPr lang="ru-RU" i="1">
                              <a:latin typeface="Cambria Math"/>
                            </a:rPr>
                            <m:t>𝑘</m:t>
                          </m:r>
                          <m:r>
                            <a:rPr lang="ru-RU" i="1">
                              <a:latin typeface="Cambria Math"/>
                            </a:rPr>
                            <m:t>,</m:t>
                          </m:r>
                          <m:r>
                            <a:rPr lang="ru-RU" i="1">
                              <a:latin typeface="Cambria Math"/>
                            </a:rPr>
                            <m:t>𝑚</m:t>
                          </m:r>
                        </m:sub>
                      </m:sSub>
                      <m:r>
                        <a:rPr lang="ru-RU" i="1">
                          <a:latin typeface="Cambria Math"/>
                        </a:rPr>
                        <m:t>−</m:t>
                      </m:r>
                      <m:sSub>
                        <m:sSubPr>
                          <m:ctrlPr>
                            <a:rPr lang="ru-RU" i="1">
                              <a:latin typeface="Cambria Math"/>
                            </a:rPr>
                          </m:ctrlPr>
                        </m:sSubPr>
                        <m:e>
                          <m:r>
                            <a:rPr lang="ru-RU" i="1">
                              <a:latin typeface="Cambria Math"/>
                            </a:rPr>
                            <m:t>𝛿</m:t>
                          </m:r>
                        </m:e>
                        <m:sub>
                          <m:r>
                            <a:rPr lang="ru-RU" i="1">
                              <a:latin typeface="Cambria Math"/>
                            </a:rPr>
                            <m:t>𝑘</m:t>
                          </m:r>
                          <m:r>
                            <a:rPr lang="ru-RU" i="1">
                              <a:latin typeface="Cambria Math"/>
                            </a:rPr>
                            <m:t>,</m:t>
                          </m:r>
                          <m:r>
                            <a:rPr lang="ru-RU" i="1">
                              <a:latin typeface="Cambria Math"/>
                            </a:rPr>
                            <m:t>𝑚</m:t>
                          </m:r>
                        </m:sub>
                      </m:sSub>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sSub>
                        <m:sSubPr>
                          <m:ctrlPr>
                            <a:rPr lang="ru-RU" i="1">
                              <a:latin typeface="Cambria Math"/>
                            </a:rPr>
                          </m:ctrlPr>
                        </m:sSubPr>
                        <m:e>
                          <m:r>
                            <a:rPr lang="ru-RU" b="1" i="1">
                              <a:latin typeface="Cambria Math"/>
                            </a:rPr>
                            <m:t>𝐧</m:t>
                          </m:r>
                        </m:e>
                        <m:sub>
                          <m:r>
                            <a:rPr lang="ru-RU" i="1">
                              <a:latin typeface="Cambria Math"/>
                            </a:rPr>
                            <m:t>𝑘</m:t>
                          </m:r>
                          <m:r>
                            <a:rPr lang="ru-RU" i="1">
                              <a:latin typeface="Cambria Math"/>
                            </a:rPr>
                            <m:t>,</m:t>
                          </m:r>
                          <m:r>
                            <a:rPr lang="ru-RU" i="1">
                              <a:latin typeface="Cambria Math"/>
                            </a:rPr>
                            <m:t>𝑚</m:t>
                          </m:r>
                        </m:sub>
                      </m:sSub>
                      <m:d>
                        <m:dPr>
                          <m:ctrlPr>
                            <a:rPr lang="ru-RU" i="1">
                              <a:latin typeface="Cambria Math"/>
                            </a:rPr>
                          </m:ctrlPr>
                        </m:dPr>
                        <m:e>
                          <m:sSub>
                            <m:sSubPr>
                              <m:ctrlPr>
                                <a:rPr lang="ru-RU" i="1">
                                  <a:latin typeface="Cambria Math"/>
                                </a:rPr>
                              </m:ctrlPr>
                            </m:sSubPr>
                            <m:e>
                              <m:r>
                                <a:rPr lang="ru-RU" i="1">
                                  <a:latin typeface="Cambria Math"/>
                                </a:rPr>
                                <m:t>𝑠</m:t>
                              </m:r>
                            </m:e>
                            <m:sub>
                              <m:r>
                                <a:rPr lang="ru-RU" i="1">
                                  <a:latin typeface="Cambria Math"/>
                                </a:rPr>
                                <m:t>𝑖</m:t>
                              </m:r>
                            </m:sub>
                          </m:sSub>
                        </m:e>
                      </m:d>
                      <m:r>
                        <a:rPr lang="ru-RU" i="1">
                          <a:latin typeface="Cambria Math"/>
                        </a:rPr>
                        <m:t>,  </m:t>
                      </m:r>
                      <m:r>
                        <a:rPr lang="ru-RU" i="1">
                          <a:latin typeface="Cambria Math"/>
                        </a:rPr>
                        <m:t>𝑚</m:t>
                      </m:r>
                      <m:r>
                        <a:rPr lang="ru-RU" i="1">
                          <a:latin typeface="Cambria Math"/>
                        </a:rPr>
                        <m:t>=</m:t>
                      </m:r>
                      <m:r>
                        <a:rPr lang="ru-RU" i="1">
                          <a:latin typeface="Cambria Math"/>
                        </a:rPr>
                        <m:t>𝑙</m:t>
                      </m:r>
                      <m:r>
                        <a:rPr lang="ru-RU" i="1">
                          <a:latin typeface="Cambria Math"/>
                        </a:rPr>
                        <m:t>,</m:t>
                      </m:r>
                      <m:r>
                        <a:rPr lang="ru-RU" i="1">
                          <a:latin typeface="Cambria Math"/>
                        </a:rPr>
                        <m:t>𝑟</m:t>
                      </m:r>
                      <m:r>
                        <a:rPr lang="ru-RU" i="1">
                          <a:latin typeface="Cambria Math"/>
                        </a:rPr>
                        <m:t>,</m:t>
                      </m:r>
                    </m:oMath>
                  </m:oMathPara>
                </a14:m>
                <a:endParaRPr lang="en-US" dirty="0" smtClean="0"/>
              </a:p>
              <a:p>
                <a:r>
                  <a:rPr lang="en-US" dirty="0" smtClean="0"/>
                  <a:t>where </a:t>
                </a:r>
                <a14:m>
                  <m:oMath xmlns:m="http://schemas.openxmlformats.org/officeDocument/2006/math">
                    <m:sSub>
                      <m:sSubPr>
                        <m:ctrlPr>
                          <a:rPr lang="ru-RU" i="1">
                            <a:latin typeface="Cambria Math"/>
                          </a:rPr>
                        </m:ctrlPr>
                      </m:sSubPr>
                      <m:e>
                        <m:r>
                          <a:rPr lang="ru-RU" b="1" i="1">
                            <a:latin typeface="Cambria Math"/>
                          </a:rPr>
                          <m:t>𝐧</m:t>
                        </m:r>
                      </m:e>
                      <m:sub>
                        <m:r>
                          <a:rPr lang="ru-RU" i="1">
                            <a:latin typeface="Cambria Math"/>
                          </a:rPr>
                          <m:t>𝑘</m:t>
                        </m:r>
                        <m:r>
                          <a:rPr lang="ru-RU" i="1">
                            <a:latin typeface="Cambria Math"/>
                          </a:rPr>
                          <m:t>,</m:t>
                        </m:r>
                        <m:r>
                          <a:rPr lang="ru-RU" i="1">
                            <a:latin typeface="Cambria Math"/>
                          </a:rPr>
                          <m:t>𝑚</m:t>
                        </m:r>
                      </m:sub>
                    </m:sSub>
                  </m:oMath>
                </a14:m>
                <a:r>
                  <a:rPr lang="en-US" dirty="0" smtClean="0"/>
                  <a:t> </a:t>
                </a:r>
                <a:r>
                  <a:rPr lang="en-US" dirty="0"/>
                  <a:t>is </a:t>
                </a:r>
                <a:r>
                  <a:rPr lang="en-US" dirty="0" smtClean="0"/>
                  <a:t>the external normal for the wheel profile.</a:t>
                </a:r>
                <a:endParaRPr lang="ru-RU" dirty="0"/>
              </a:p>
            </p:txBody>
          </p:sp>
        </mc:Choice>
        <mc:Fallback xmlns="">
          <p:sp>
            <p:nvSpPr>
              <p:cNvPr id="7" name="TextBox 6"/>
              <p:cNvSpPr txBox="1">
                <a:spLocks noRot="1" noChangeAspect="1" noMove="1" noResize="1" noEditPoints="1" noAdjustHandles="1" noChangeArrowheads="1" noChangeShapeType="1" noTextEdit="1"/>
              </p:cNvSpPr>
              <p:nvPr/>
            </p:nvSpPr>
            <p:spPr>
              <a:xfrm>
                <a:off x="874142" y="2706574"/>
                <a:ext cx="7920000" cy="1042145"/>
              </a:xfrm>
              <a:prstGeom prst="rect">
                <a:avLst/>
              </a:prstGeom>
              <a:blipFill rotWithShape="1">
                <a:blip r:embed="rId3"/>
                <a:stretch>
                  <a:fillRect l="-615" t="-2924" b="-7018"/>
                </a:stretch>
              </a:blipFill>
            </p:spPr>
            <p:txBody>
              <a:bodyPr/>
              <a:lstStyle/>
              <a:p>
                <a:r>
                  <a:rPr lang="ru-RU">
                    <a:noFill/>
                  </a:rPr>
                  <a:t> </a:t>
                </a:r>
              </a:p>
            </p:txBody>
          </p:sp>
        </mc:Fallback>
      </mc:AlternateContent>
    </p:spTree>
    <p:extLst>
      <p:ext uri="{BB962C8B-B14F-4D97-AF65-F5344CB8AC3E}">
        <p14:creationId xmlns:p14="http://schemas.microsoft.com/office/powerpoint/2010/main" val="28314230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en-US" dirty="0"/>
              <a:t>UM Loco/Wheel Profile Wear Evolution tool</a:t>
            </a:r>
            <a:endParaRPr lang="ru-RU" dirty="0"/>
          </a:p>
        </p:txBody>
      </p:sp>
      <p:pic>
        <p:nvPicPr>
          <p:cNvPr id="7" name="Рисунок 6"/>
          <p:cNvPicPr/>
          <p:nvPr/>
        </p:nvPicPr>
        <p:blipFill>
          <a:blip r:embed="rId2">
            <a:extLst>
              <a:ext uri="{28A0092B-C50C-407E-A947-70E740481C1C}">
                <a14:useLocalDpi xmlns:a14="http://schemas.microsoft.com/office/drawing/2010/main" val="0"/>
              </a:ext>
            </a:extLst>
          </a:blip>
          <a:stretch>
            <a:fillRect/>
          </a:stretch>
        </p:blipFill>
        <p:spPr>
          <a:xfrm>
            <a:off x="1915160" y="581660"/>
            <a:ext cx="5313680" cy="5694680"/>
          </a:xfrm>
          <a:prstGeom prst="rect">
            <a:avLst/>
          </a:prstGeom>
        </p:spPr>
      </p:pic>
    </p:spTree>
    <p:extLst>
      <p:ext uri="{BB962C8B-B14F-4D97-AF65-F5344CB8AC3E}">
        <p14:creationId xmlns:p14="http://schemas.microsoft.com/office/powerpoint/2010/main" val="35526059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dirty="0" smtClean="0"/>
              <a:t>Contents</a:t>
            </a:r>
            <a:endParaRPr lang="ru-RU" dirty="0"/>
          </a:p>
        </p:txBody>
      </p:sp>
      <p:sp>
        <p:nvSpPr>
          <p:cNvPr id="51203" name="Rectangle 3"/>
          <p:cNvSpPr>
            <a:spLocks noGrp="1" noChangeArrowheads="1"/>
          </p:cNvSpPr>
          <p:nvPr>
            <p:ph idx="4294967295"/>
          </p:nvPr>
        </p:nvSpPr>
        <p:spPr bwMode="auto">
          <a:xfrm>
            <a:off x="343693" y="532606"/>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Clr>
                <a:srgbClr val="FF0000"/>
              </a:buClr>
              <a:buFont typeface="Wingdings" pitchFamily="2" charset="2"/>
              <a:buChar char="è"/>
            </a:pPr>
            <a:r>
              <a:rPr lang="en-US" sz="2800" dirty="0" smtClean="0">
                <a:solidFill>
                  <a:srgbClr val="073F89"/>
                </a:solidFill>
              </a:rPr>
              <a:t> Recent Advances in Universal Mechanism Software</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smtClean="0">
                <a:solidFill>
                  <a:srgbClr val="073F89"/>
                </a:solidFill>
              </a:rPr>
              <a:t>predicting </a:t>
            </a:r>
            <a:r>
              <a:rPr lang="en-US" sz="2000" dirty="0">
                <a:solidFill>
                  <a:srgbClr val="073F89"/>
                </a:solidFill>
              </a:rPr>
              <a:t>wear of railway wheel </a:t>
            </a:r>
            <a:r>
              <a:rPr lang="en-US" sz="2000" dirty="0" smtClean="0">
                <a:solidFill>
                  <a:srgbClr val="073F89"/>
                </a:solidFill>
              </a:rPr>
              <a:t>profiles</a:t>
            </a:r>
          </a:p>
          <a:p>
            <a:pPr lvl="1">
              <a:lnSpc>
                <a:spcPct val="140000"/>
              </a:lnSpc>
              <a:buClr>
                <a:srgbClr val="FF0000"/>
              </a:buClr>
              <a:buFont typeface="Wingdings" pitchFamily="2" charset="2"/>
              <a:buChar char="è"/>
            </a:pPr>
            <a:r>
              <a:rPr lang="en-US" sz="2000" dirty="0" smtClean="0">
                <a:solidFill>
                  <a:srgbClr val="073F89"/>
                </a:solidFill>
              </a:rPr>
              <a:t> Renewed </a:t>
            </a:r>
            <a:r>
              <a:rPr lang="en-US" sz="2000" dirty="0">
                <a:solidFill>
                  <a:srgbClr val="073F89"/>
                </a:solidFill>
              </a:rPr>
              <a:t>UM RCF tool</a:t>
            </a:r>
          </a:p>
          <a:p>
            <a:pPr lvl="1">
              <a:lnSpc>
                <a:spcPct val="140000"/>
              </a:lnSpc>
              <a:buClr>
                <a:schemeClr val="tx2"/>
              </a:buClr>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a:solidFill>
                  <a:srgbClr val="073F89"/>
                </a:solidFill>
              </a:rPr>
              <a:t>s</a:t>
            </a:r>
            <a:r>
              <a:rPr lang="en-US" sz="2000" dirty="0" smtClean="0">
                <a:solidFill>
                  <a:srgbClr val="073F89"/>
                </a:solidFill>
              </a:rPr>
              <a:t>imulation </a:t>
            </a:r>
            <a:r>
              <a:rPr lang="en-US" sz="2000" dirty="0">
                <a:solidFill>
                  <a:srgbClr val="073F89"/>
                </a:solidFill>
              </a:rPr>
              <a:t>of pantograph-catenary interaction </a:t>
            </a:r>
            <a:endParaRPr lang="en-US" sz="2000" dirty="0" smtClean="0">
              <a:solidFill>
                <a:srgbClr val="073F89"/>
              </a:solidFill>
            </a:endParaRPr>
          </a:p>
          <a:p>
            <a:pPr lvl="1">
              <a:lnSpc>
                <a:spcPct val="140000"/>
              </a:lnSpc>
              <a:buClr>
                <a:schemeClr val="tx2"/>
              </a:buClr>
              <a:buFont typeface="Wingdings" pitchFamily="2" charset="2"/>
              <a:buChar char="è"/>
            </a:pPr>
            <a:r>
              <a:rPr lang="en-US" sz="2000" dirty="0" smtClean="0">
                <a:solidFill>
                  <a:srgbClr val="073F89"/>
                </a:solidFill>
              </a:rPr>
              <a:t> New graphical engine</a:t>
            </a:r>
          </a:p>
          <a:p>
            <a:pPr eaLnBrk="1" hangingPunct="1">
              <a:lnSpc>
                <a:spcPct val="140000"/>
              </a:lnSpc>
              <a:buFont typeface="Wingdings" pitchFamily="2" charset="2"/>
              <a:buChar char="è"/>
            </a:pPr>
            <a:r>
              <a:rPr lang="en-US" sz="2800" dirty="0" smtClean="0">
                <a:solidFill>
                  <a:srgbClr val="073F89"/>
                </a:solidFill>
              </a:rPr>
              <a:t> Recently finished projects</a:t>
            </a:r>
          </a:p>
          <a:p>
            <a:pPr lvl="1">
              <a:lnSpc>
                <a:spcPct val="140000"/>
              </a:lnSpc>
              <a:buFont typeface="Wingdings" pitchFamily="2" charset="2"/>
              <a:buChar char="è"/>
            </a:pPr>
            <a:r>
              <a:rPr lang="en-US" sz="2000" dirty="0" smtClean="0">
                <a:solidFill>
                  <a:srgbClr val="073F89"/>
                </a:solidFill>
              </a:rPr>
              <a:t> Optimization of wheel profiles: dynamics, wear and rolling contact fatigue</a:t>
            </a:r>
          </a:p>
          <a:p>
            <a:pPr lvl="1">
              <a:lnSpc>
                <a:spcPct val="140000"/>
              </a:lnSpc>
              <a:buFont typeface="Wingdings" pitchFamily="2" charset="2"/>
              <a:buChar char="è"/>
            </a:pPr>
            <a:r>
              <a:rPr lang="en-US" sz="2000" dirty="0" smtClean="0">
                <a:solidFill>
                  <a:srgbClr val="073F89"/>
                </a:solidFill>
              </a:rPr>
              <a:t> International </a:t>
            </a:r>
            <a:r>
              <a:rPr lang="en-US" sz="2000" dirty="0">
                <a:solidFill>
                  <a:srgbClr val="073F89"/>
                </a:solidFill>
              </a:rPr>
              <a:t>benchmarking of longitudinal train dynamics </a:t>
            </a:r>
            <a:r>
              <a:rPr lang="en-US" sz="2000" dirty="0" smtClean="0">
                <a:solidFill>
                  <a:srgbClr val="073F89"/>
                </a:solidFill>
              </a:rPr>
              <a:t>simulators</a:t>
            </a:r>
          </a:p>
          <a:p>
            <a:pPr lvl="1">
              <a:lnSpc>
                <a:spcPct val="140000"/>
              </a:lnSpc>
              <a:buFont typeface="Wingdings" pitchFamily="2" charset="2"/>
              <a:buChar char="è"/>
            </a:pPr>
            <a:r>
              <a:rPr lang="en-US" sz="2000" dirty="0">
                <a:solidFill>
                  <a:srgbClr val="073F89"/>
                </a:solidFill>
              </a:rPr>
              <a:t> </a:t>
            </a:r>
            <a:r>
              <a:rPr lang="en-US" sz="2000" dirty="0" smtClean="0">
                <a:solidFill>
                  <a:srgbClr val="073F89"/>
                </a:solidFill>
              </a:rPr>
              <a:t>Train simulator</a:t>
            </a:r>
          </a:p>
          <a:p>
            <a:pPr>
              <a:lnSpc>
                <a:spcPct val="140000"/>
              </a:lnSpc>
              <a:buFont typeface="Wingdings" pitchFamily="2" charset="2"/>
              <a:buChar char="è"/>
            </a:pPr>
            <a:r>
              <a:rPr lang="en-US" sz="2800" dirty="0" smtClean="0">
                <a:solidFill>
                  <a:srgbClr val="073F89"/>
                </a:solidFill>
              </a:rPr>
              <a:t> Conclusion</a:t>
            </a:r>
            <a:endParaRPr lang="en-US" sz="4000" dirty="0" smtClean="0">
              <a:solidFill>
                <a:srgbClr val="073F89"/>
              </a:solidFill>
            </a:endParaRPr>
          </a:p>
        </p:txBody>
      </p:sp>
    </p:spTree>
    <p:extLst>
      <p:ext uri="{BB962C8B-B14F-4D97-AF65-F5344CB8AC3E}">
        <p14:creationId xmlns:p14="http://schemas.microsoft.com/office/powerpoint/2010/main" val="2543174011"/>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TextBox 4"/>
          <p:cNvSpPr txBox="1">
            <a:spLocks noChangeArrowheads="1"/>
          </p:cNvSpPr>
          <p:nvPr/>
        </p:nvSpPr>
        <p:spPr bwMode="auto">
          <a:xfrm>
            <a:off x="0" y="415689"/>
            <a:ext cx="4283968" cy="6001643"/>
          </a:xfrm>
          <a:prstGeom prst="rect">
            <a:avLst/>
          </a:prstGeom>
          <a:noFill/>
          <a:ln w="9525">
            <a:noFill/>
            <a:miter lim="800000"/>
            <a:headEnd/>
            <a:tailEnd/>
          </a:ln>
        </p:spPr>
        <p:txBody>
          <a:bodyPr wrap="square">
            <a:spAutoFit/>
          </a:bodyPr>
          <a:lstStyle/>
          <a:p>
            <a:pPr algn="l">
              <a:spcBef>
                <a:spcPts val="0"/>
              </a:spcBef>
              <a:spcAft>
                <a:spcPts val="0"/>
              </a:spcAft>
              <a:defRPr/>
            </a:pPr>
            <a:r>
              <a:rPr lang="en-US" sz="2400" b="1" dirty="0" smtClean="0"/>
              <a:t>Renewed UM </a:t>
            </a:r>
            <a:r>
              <a:rPr lang="en-US" sz="2400" b="1" dirty="0"/>
              <a:t>RCF </a:t>
            </a:r>
            <a:r>
              <a:rPr lang="en-US" sz="2400" b="1" dirty="0" smtClean="0"/>
              <a:t>has the following new features:</a:t>
            </a:r>
            <a:endParaRPr lang="ru-RU" sz="2400" b="1" dirty="0"/>
          </a:p>
          <a:p>
            <a:pPr marL="360000" indent="-360000" algn="l">
              <a:spcBef>
                <a:spcPts val="0"/>
              </a:spcBef>
              <a:spcAft>
                <a:spcPts val="0"/>
              </a:spcAft>
              <a:buClr>
                <a:srgbClr val="740000"/>
              </a:buClr>
              <a:buFont typeface="Arial" pitchFamily="34" charset="0"/>
              <a:buChar char="•"/>
              <a:defRPr/>
            </a:pPr>
            <a:r>
              <a:rPr lang="en-US" sz="2400" dirty="0" smtClean="0"/>
              <a:t>now</a:t>
            </a:r>
            <a:r>
              <a:rPr lang="ru-RU" sz="2400" dirty="0" smtClean="0"/>
              <a:t> </a:t>
            </a:r>
            <a:r>
              <a:rPr lang="en-US" sz="2400" dirty="0" smtClean="0"/>
              <a:t>four</a:t>
            </a:r>
            <a:r>
              <a:rPr lang="ru-RU" sz="2400" dirty="0" smtClean="0"/>
              <a:t> </a:t>
            </a:r>
            <a:r>
              <a:rPr lang="en-US" sz="2400" dirty="0" smtClean="0"/>
              <a:t>RCF criteria for modeling of the accumulation of RCF damage are available</a:t>
            </a:r>
            <a:r>
              <a:rPr lang="ru-RU" sz="2400" dirty="0" smtClean="0"/>
              <a:t>:</a:t>
            </a:r>
            <a:endParaRPr lang="en-US" sz="2400" dirty="0"/>
          </a:p>
          <a:p>
            <a:pPr marL="817200" lvl="1" indent="-360000">
              <a:buFont typeface="Wingdings" pitchFamily="2" charset="2"/>
              <a:buChar char="§"/>
              <a:defRPr/>
            </a:pPr>
            <a:r>
              <a:rPr lang="en-US" sz="2400" dirty="0"/>
              <a:t>Dang Van </a:t>
            </a:r>
            <a:r>
              <a:rPr lang="en-US" sz="2400" dirty="0" smtClean="0"/>
              <a:t>criterion;</a:t>
            </a:r>
          </a:p>
          <a:p>
            <a:pPr marL="817200" lvl="1" indent="-360000">
              <a:buFont typeface="Wingdings" pitchFamily="2" charset="2"/>
              <a:buChar char="§"/>
              <a:defRPr/>
            </a:pPr>
            <a:r>
              <a:rPr lang="en-US" sz="2400" dirty="0" smtClean="0">
                <a:solidFill>
                  <a:srgbClr val="FF0000"/>
                </a:solidFill>
              </a:rPr>
              <a:t>maximum shear stress</a:t>
            </a:r>
            <a:r>
              <a:rPr lang="ru-RU" sz="2400" dirty="0" smtClean="0">
                <a:solidFill>
                  <a:srgbClr val="FF0000"/>
                </a:solidFill>
              </a:rPr>
              <a:t>;</a:t>
            </a:r>
            <a:endParaRPr lang="en-US" sz="2400" dirty="0">
              <a:solidFill>
                <a:srgbClr val="FF0000"/>
              </a:solidFill>
            </a:endParaRPr>
          </a:p>
          <a:p>
            <a:pPr marL="817200" lvl="1" indent="-360000" algn="l">
              <a:spcBef>
                <a:spcPts val="0"/>
              </a:spcBef>
              <a:spcAft>
                <a:spcPts val="0"/>
              </a:spcAft>
              <a:buFont typeface="Wingdings" pitchFamily="2" charset="2"/>
              <a:buChar char="§"/>
              <a:defRPr/>
            </a:pPr>
            <a:r>
              <a:rPr lang="en-US" sz="2400" dirty="0" err="1" smtClean="0">
                <a:solidFill>
                  <a:srgbClr val="FF0000"/>
                </a:solidFill>
              </a:rPr>
              <a:t>Sines</a:t>
            </a:r>
            <a:r>
              <a:rPr lang="en-US" sz="2400" dirty="0" smtClean="0">
                <a:solidFill>
                  <a:srgbClr val="FF0000"/>
                </a:solidFill>
              </a:rPr>
              <a:t> criterion</a:t>
            </a:r>
            <a:r>
              <a:rPr lang="ru-RU" sz="2400" dirty="0" smtClean="0">
                <a:solidFill>
                  <a:srgbClr val="FF0000"/>
                </a:solidFill>
              </a:rPr>
              <a:t>;</a:t>
            </a:r>
            <a:endParaRPr lang="en-US" sz="2400" dirty="0">
              <a:solidFill>
                <a:srgbClr val="FF0000"/>
              </a:solidFill>
            </a:endParaRPr>
          </a:p>
          <a:p>
            <a:pPr marL="817200" lvl="1" indent="-360000" algn="l">
              <a:spcBef>
                <a:spcPts val="0"/>
              </a:spcBef>
              <a:spcAft>
                <a:spcPts val="0"/>
              </a:spcAft>
              <a:buFont typeface="Wingdings" pitchFamily="2" charset="2"/>
              <a:buChar char="§"/>
              <a:defRPr/>
            </a:pPr>
            <a:r>
              <a:rPr lang="en-US" sz="2400" dirty="0" smtClean="0">
                <a:solidFill>
                  <a:srgbClr val="FF0000"/>
                </a:solidFill>
              </a:rPr>
              <a:t>combined criterion</a:t>
            </a:r>
            <a:r>
              <a:rPr lang="ru-RU" sz="2400" dirty="0" smtClean="0"/>
              <a:t>;</a:t>
            </a:r>
            <a:endParaRPr lang="ru-RU" sz="2400" dirty="0"/>
          </a:p>
          <a:p>
            <a:pPr marL="360000" indent="-360000" algn="l">
              <a:spcBef>
                <a:spcPts val="0"/>
              </a:spcBef>
              <a:spcAft>
                <a:spcPts val="0"/>
              </a:spcAft>
              <a:buClr>
                <a:srgbClr val="740000"/>
              </a:buClr>
              <a:buFont typeface="Arial" pitchFamily="34" charset="0"/>
              <a:buChar char="•"/>
              <a:defRPr/>
            </a:pPr>
            <a:r>
              <a:rPr lang="en-US" sz="2400" dirty="0" smtClean="0"/>
              <a:t>UM RCF now supports </a:t>
            </a:r>
            <a:r>
              <a:rPr lang="en-US" sz="2400" b="1" dirty="0" smtClean="0"/>
              <a:t>UM Loco/Wheel Profile Wear Evolution</a:t>
            </a:r>
            <a:r>
              <a:rPr lang="en-US" sz="2400" dirty="0" smtClean="0"/>
              <a:t> tool;</a:t>
            </a:r>
            <a:endParaRPr lang="en-US" sz="2400" dirty="0"/>
          </a:p>
          <a:p>
            <a:pPr marL="360000" indent="-360000" algn="l">
              <a:spcBef>
                <a:spcPts val="0"/>
              </a:spcBef>
              <a:spcAft>
                <a:spcPts val="0"/>
              </a:spcAft>
              <a:buClr>
                <a:srgbClr val="740000"/>
              </a:buClr>
              <a:buFont typeface="Arial" pitchFamily="34" charset="0"/>
              <a:buChar char="•"/>
              <a:defRPr/>
            </a:pPr>
            <a:r>
              <a:rPr lang="en-US" sz="2400" dirty="0" smtClean="0">
                <a:solidFill>
                  <a:srgbClr val="FF0000"/>
                </a:solidFill>
              </a:rPr>
              <a:t>steel hardness</a:t>
            </a:r>
            <a:r>
              <a:rPr lang="en-US" sz="2400" dirty="0" smtClean="0"/>
              <a:t> is now taken into account</a:t>
            </a:r>
            <a:r>
              <a:rPr lang="ru-RU" sz="2400" dirty="0" smtClean="0"/>
              <a:t>;</a:t>
            </a:r>
            <a:endParaRPr lang="en-US" sz="2400" dirty="0"/>
          </a:p>
          <a:p>
            <a:pPr marL="360000" indent="-360000" algn="l">
              <a:spcBef>
                <a:spcPts val="0"/>
              </a:spcBef>
              <a:spcAft>
                <a:spcPts val="0"/>
              </a:spcAft>
              <a:buClr>
                <a:srgbClr val="740000"/>
              </a:buClr>
              <a:buFont typeface="Arial" pitchFamily="34" charset="0"/>
              <a:buChar char="•"/>
              <a:defRPr/>
            </a:pPr>
            <a:r>
              <a:rPr lang="en-US" sz="2400" dirty="0" smtClean="0">
                <a:solidFill>
                  <a:srgbClr val="FF0000"/>
                </a:solidFill>
              </a:rPr>
              <a:t>residual stresses</a:t>
            </a:r>
            <a:r>
              <a:rPr lang="en-US" sz="2400" dirty="0" smtClean="0"/>
              <a:t> are now taken into account.</a:t>
            </a:r>
            <a:endParaRPr lang="en-US" sz="2400" dirty="0"/>
          </a:p>
        </p:txBody>
      </p:sp>
      <p:pic>
        <p:nvPicPr>
          <p:cNvPr id="3077" name="Рисунок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94187" y="476672"/>
            <a:ext cx="4849813" cy="323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Заголовок 2"/>
          <p:cNvSpPr>
            <a:spLocks noGrp="1"/>
          </p:cNvSpPr>
          <p:nvPr>
            <p:ph type="title"/>
          </p:nvPr>
        </p:nvSpPr>
        <p:spPr/>
        <p:txBody>
          <a:bodyPr/>
          <a:lstStyle/>
          <a:p>
            <a:r>
              <a:rPr lang="en-US" dirty="0" smtClean="0"/>
              <a:t>UM Rolling Contact Fatigue</a:t>
            </a:r>
            <a:endParaRPr lang="ru-RU" dirty="0"/>
          </a:p>
        </p:txBody>
      </p:sp>
    </p:spTree>
    <p:extLst>
      <p:ext uri="{BB962C8B-B14F-4D97-AF65-F5344CB8AC3E}">
        <p14:creationId xmlns:p14="http://schemas.microsoft.com/office/powerpoint/2010/main" val="231731849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Заголовок 1"/>
          <p:cNvSpPr>
            <a:spLocks noGrp="1"/>
          </p:cNvSpPr>
          <p:nvPr>
            <p:ph type="title"/>
          </p:nvPr>
        </p:nvSpPr>
        <p:spPr/>
        <p:txBody>
          <a:bodyPr/>
          <a:lstStyle/>
          <a:p>
            <a:r>
              <a:rPr lang="en-US" smtClean="0"/>
              <a:t>RCF curves</a:t>
            </a:r>
            <a:endParaRPr lang="ru-RU" smtClean="0"/>
          </a:p>
        </p:txBody>
      </p:sp>
      <p:sp>
        <p:nvSpPr>
          <p:cNvPr id="4099" name="TextBox 4"/>
          <p:cNvSpPr txBox="1">
            <a:spLocks noChangeArrowheads="1"/>
          </p:cNvSpPr>
          <p:nvPr/>
        </p:nvSpPr>
        <p:spPr bwMode="auto">
          <a:xfrm>
            <a:off x="17364" y="440668"/>
            <a:ext cx="91092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Times New Roman" pitchFamily="18" charset="0"/>
              </a:defRPr>
            </a:lvl1pPr>
            <a:lvl2pPr marL="742950" indent="-285750" eaLnBrk="0" hangingPunct="0">
              <a:defRPr sz="1400">
                <a:solidFill>
                  <a:schemeClr val="tx1"/>
                </a:solidFill>
                <a:latin typeface="Times New Roman" pitchFamily="18" charset="0"/>
              </a:defRPr>
            </a:lvl2pPr>
            <a:lvl3pPr marL="1143000" indent="-228600" eaLnBrk="0" hangingPunct="0">
              <a:defRPr sz="1400">
                <a:solidFill>
                  <a:schemeClr val="tx1"/>
                </a:solidFill>
                <a:latin typeface="Times New Roman" pitchFamily="18" charset="0"/>
              </a:defRPr>
            </a:lvl3pPr>
            <a:lvl4pPr marL="1600200" indent="-228600" eaLnBrk="0" hangingPunct="0">
              <a:defRPr sz="1400">
                <a:solidFill>
                  <a:schemeClr val="tx1"/>
                </a:solidFill>
                <a:latin typeface="Times New Roman" pitchFamily="18" charset="0"/>
              </a:defRPr>
            </a:lvl4pPr>
            <a:lvl5pPr marL="2057400" indent="-228600" eaLnBrk="0" hangingPunct="0">
              <a:defRPr sz="1400">
                <a:solidFill>
                  <a:schemeClr val="tx1"/>
                </a:solidFill>
                <a:latin typeface="Times New Roman" pitchFamily="18" charset="0"/>
              </a:defRPr>
            </a:lvl5pPr>
            <a:lvl6pPr marL="2514600" indent="-228600" algn="ctr" eaLnBrk="0" fontAlgn="base" hangingPunct="0">
              <a:spcBef>
                <a:spcPct val="0"/>
              </a:spcBef>
              <a:spcAft>
                <a:spcPct val="0"/>
              </a:spcAft>
              <a:defRPr sz="1400">
                <a:solidFill>
                  <a:schemeClr val="tx1"/>
                </a:solidFill>
                <a:latin typeface="Times New Roman" pitchFamily="18" charset="0"/>
              </a:defRPr>
            </a:lvl6pPr>
            <a:lvl7pPr marL="2971800" indent="-228600" algn="ctr" eaLnBrk="0" fontAlgn="base" hangingPunct="0">
              <a:spcBef>
                <a:spcPct val="0"/>
              </a:spcBef>
              <a:spcAft>
                <a:spcPct val="0"/>
              </a:spcAft>
              <a:defRPr sz="1400">
                <a:solidFill>
                  <a:schemeClr val="tx1"/>
                </a:solidFill>
                <a:latin typeface="Times New Roman" pitchFamily="18" charset="0"/>
              </a:defRPr>
            </a:lvl7pPr>
            <a:lvl8pPr marL="3429000" indent="-228600" algn="ctr" eaLnBrk="0" fontAlgn="base" hangingPunct="0">
              <a:spcBef>
                <a:spcPct val="0"/>
              </a:spcBef>
              <a:spcAft>
                <a:spcPct val="0"/>
              </a:spcAft>
              <a:defRPr sz="1400">
                <a:solidFill>
                  <a:schemeClr val="tx1"/>
                </a:solidFill>
                <a:latin typeface="Times New Roman" pitchFamily="18" charset="0"/>
              </a:defRPr>
            </a:lvl8pPr>
            <a:lvl9pPr marL="3886200" indent="-228600" algn="ctr" eaLnBrk="0" fontAlgn="base" hangingPunct="0">
              <a:spcBef>
                <a:spcPct val="0"/>
              </a:spcBef>
              <a:spcAft>
                <a:spcPct val="0"/>
              </a:spcAft>
              <a:defRPr sz="1400">
                <a:solidFill>
                  <a:schemeClr val="tx1"/>
                </a:solidFill>
                <a:latin typeface="Times New Roman" pitchFamily="18" charset="0"/>
              </a:defRPr>
            </a:lvl9pPr>
          </a:lstStyle>
          <a:p>
            <a:pPr algn="ctr" eaLnBrk="1" hangingPunct="1"/>
            <a:r>
              <a:rPr lang="en-US" sz="2400" dirty="0" smtClean="0">
                <a:latin typeface="+mn-lt"/>
              </a:rPr>
              <a:t>Weller's type of curves are used for calculation. RCF </a:t>
            </a:r>
            <a:r>
              <a:rPr lang="en-US" sz="2400" dirty="0">
                <a:latin typeface="+mn-lt"/>
              </a:rPr>
              <a:t>curves for </a:t>
            </a:r>
            <a:r>
              <a:rPr lang="en-US" sz="2400" dirty="0" smtClean="0">
                <a:latin typeface="+mn-lt"/>
              </a:rPr>
              <a:t>different criteria and steel hardness </a:t>
            </a:r>
            <a:r>
              <a:rPr lang="en-US" sz="2400" dirty="0">
                <a:latin typeface="+mn-lt"/>
              </a:rPr>
              <a:t>255–330 HB are </a:t>
            </a:r>
            <a:r>
              <a:rPr lang="en-US" sz="2400" dirty="0" smtClean="0">
                <a:latin typeface="+mn-lt"/>
              </a:rPr>
              <a:t>shown below.</a:t>
            </a:r>
            <a:endParaRPr lang="ru-RU" sz="2400" dirty="0">
              <a:latin typeface="+mn-lt"/>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3588" y="1401661"/>
            <a:ext cx="3485534" cy="24446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61036" y="1401661"/>
            <a:ext cx="3509999" cy="245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61036" y="3914568"/>
            <a:ext cx="3630455" cy="25376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2379" y="3921336"/>
            <a:ext cx="3528021" cy="24588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869166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dirty="0" smtClean="0"/>
              <a:t>Contents</a:t>
            </a:r>
            <a:endParaRPr lang="ru-RU" dirty="0"/>
          </a:p>
        </p:txBody>
      </p:sp>
      <p:sp>
        <p:nvSpPr>
          <p:cNvPr id="51203" name="Rectangle 3"/>
          <p:cNvSpPr>
            <a:spLocks noGrp="1" noChangeArrowheads="1"/>
          </p:cNvSpPr>
          <p:nvPr>
            <p:ph idx="4294967295"/>
          </p:nvPr>
        </p:nvSpPr>
        <p:spPr bwMode="auto">
          <a:xfrm>
            <a:off x="343693" y="532606"/>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Clr>
                <a:srgbClr val="FF0000"/>
              </a:buClr>
              <a:buFont typeface="Wingdings" pitchFamily="2" charset="2"/>
              <a:buChar char="è"/>
            </a:pPr>
            <a:r>
              <a:rPr lang="en-US" sz="2800" dirty="0" smtClean="0">
                <a:solidFill>
                  <a:srgbClr val="073F89"/>
                </a:solidFill>
              </a:rPr>
              <a:t> Recent Advances in Universal Mechanism Software</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smtClean="0">
                <a:solidFill>
                  <a:srgbClr val="073F89"/>
                </a:solidFill>
              </a:rPr>
              <a:t>predicting </a:t>
            </a:r>
            <a:r>
              <a:rPr lang="en-US" sz="2000" dirty="0">
                <a:solidFill>
                  <a:srgbClr val="073F89"/>
                </a:solidFill>
              </a:rPr>
              <a:t>wear of railway wheel </a:t>
            </a:r>
            <a:r>
              <a:rPr lang="en-US" sz="2000" dirty="0" smtClean="0">
                <a:solidFill>
                  <a:srgbClr val="073F89"/>
                </a:solidFill>
              </a:rPr>
              <a:t>profiles</a:t>
            </a:r>
          </a:p>
          <a:p>
            <a:pPr lvl="1">
              <a:lnSpc>
                <a:spcPct val="140000"/>
              </a:lnSpc>
              <a:buFont typeface="Wingdings" pitchFamily="2" charset="2"/>
              <a:buChar char="è"/>
            </a:pPr>
            <a:r>
              <a:rPr lang="en-US" sz="2000" dirty="0" smtClean="0">
                <a:solidFill>
                  <a:srgbClr val="073F89"/>
                </a:solidFill>
              </a:rPr>
              <a:t> Renewed </a:t>
            </a:r>
            <a:r>
              <a:rPr lang="en-US" sz="2000" dirty="0">
                <a:solidFill>
                  <a:srgbClr val="073F89"/>
                </a:solidFill>
              </a:rPr>
              <a:t>UM RCF tool</a:t>
            </a:r>
          </a:p>
          <a:p>
            <a:pPr lvl="1">
              <a:lnSpc>
                <a:spcPct val="140000"/>
              </a:lnSpc>
              <a:buClr>
                <a:srgbClr val="FF0000"/>
              </a:buClr>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a:solidFill>
                  <a:srgbClr val="073F89"/>
                </a:solidFill>
              </a:rPr>
              <a:t>s</a:t>
            </a:r>
            <a:r>
              <a:rPr lang="en-US" sz="2000" dirty="0" smtClean="0">
                <a:solidFill>
                  <a:srgbClr val="073F89"/>
                </a:solidFill>
              </a:rPr>
              <a:t>imulation </a:t>
            </a:r>
            <a:r>
              <a:rPr lang="en-US" sz="2000" dirty="0">
                <a:solidFill>
                  <a:srgbClr val="073F89"/>
                </a:solidFill>
              </a:rPr>
              <a:t>of pantograph-catenary interaction </a:t>
            </a:r>
            <a:endParaRPr lang="en-US" sz="2000" dirty="0" smtClean="0">
              <a:solidFill>
                <a:srgbClr val="073F89"/>
              </a:solidFill>
            </a:endParaRPr>
          </a:p>
          <a:p>
            <a:pPr lvl="1">
              <a:lnSpc>
                <a:spcPct val="140000"/>
              </a:lnSpc>
              <a:buFont typeface="Wingdings" pitchFamily="2" charset="2"/>
              <a:buChar char="è"/>
            </a:pPr>
            <a:r>
              <a:rPr lang="en-US" sz="2000" dirty="0" smtClean="0">
                <a:solidFill>
                  <a:srgbClr val="073F89"/>
                </a:solidFill>
              </a:rPr>
              <a:t> New graphical engine</a:t>
            </a:r>
          </a:p>
          <a:p>
            <a:pPr eaLnBrk="1" hangingPunct="1">
              <a:lnSpc>
                <a:spcPct val="140000"/>
              </a:lnSpc>
              <a:buFont typeface="Wingdings" pitchFamily="2" charset="2"/>
              <a:buChar char="è"/>
            </a:pPr>
            <a:r>
              <a:rPr lang="en-US" sz="2800" dirty="0" smtClean="0">
                <a:solidFill>
                  <a:srgbClr val="073F89"/>
                </a:solidFill>
              </a:rPr>
              <a:t> Recently finished projects</a:t>
            </a:r>
          </a:p>
          <a:p>
            <a:pPr lvl="1">
              <a:lnSpc>
                <a:spcPct val="140000"/>
              </a:lnSpc>
              <a:buFont typeface="Wingdings" pitchFamily="2" charset="2"/>
              <a:buChar char="è"/>
            </a:pPr>
            <a:r>
              <a:rPr lang="en-US" sz="2000" dirty="0" smtClean="0">
                <a:solidFill>
                  <a:srgbClr val="073F89"/>
                </a:solidFill>
              </a:rPr>
              <a:t> Optimization of wheel profiles: dynamics, wear and rolling contact fatigue</a:t>
            </a:r>
          </a:p>
          <a:p>
            <a:pPr lvl="1">
              <a:lnSpc>
                <a:spcPct val="140000"/>
              </a:lnSpc>
              <a:buFont typeface="Wingdings" pitchFamily="2" charset="2"/>
              <a:buChar char="è"/>
            </a:pPr>
            <a:r>
              <a:rPr lang="en-US" sz="2000" dirty="0" smtClean="0">
                <a:solidFill>
                  <a:srgbClr val="073F89"/>
                </a:solidFill>
              </a:rPr>
              <a:t> International </a:t>
            </a:r>
            <a:r>
              <a:rPr lang="en-US" sz="2000" dirty="0">
                <a:solidFill>
                  <a:srgbClr val="073F89"/>
                </a:solidFill>
              </a:rPr>
              <a:t>benchmarking of longitudinal train dynamics </a:t>
            </a:r>
            <a:r>
              <a:rPr lang="en-US" sz="2000" dirty="0" smtClean="0">
                <a:solidFill>
                  <a:srgbClr val="073F89"/>
                </a:solidFill>
              </a:rPr>
              <a:t>simulators</a:t>
            </a:r>
          </a:p>
          <a:p>
            <a:pPr lvl="1">
              <a:lnSpc>
                <a:spcPct val="140000"/>
              </a:lnSpc>
              <a:buFont typeface="Wingdings" pitchFamily="2" charset="2"/>
              <a:buChar char="è"/>
            </a:pPr>
            <a:r>
              <a:rPr lang="en-US" sz="2000" dirty="0">
                <a:solidFill>
                  <a:srgbClr val="073F89"/>
                </a:solidFill>
              </a:rPr>
              <a:t> </a:t>
            </a:r>
            <a:r>
              <a:rPr lang="en-US" sz="2000" dirty="0" smtClean="0">
                <a:solidFill>
                  <a:srgbClr val="073F89"/>
                </a:solidFill>
              </a:rPr>
              <a:t>Train simulator</a:t>
            </a:r>
          </a:p>
          <a:p>
            <a:pPr>
              <a:lnSpc>
                <a:spcPct val="140000"/>
              </a:lnSpc>
              <a:buFont typeface="Wingdings" pitchFamily="2" charset="2"/>
              <a:buChar char="è"/>
            </a:pPr>
            <a:r>
              <a:rPr lang="en-US" sz="2800" dirty="0" smtClean="0">
                <a:solidFill>
                  <a:srgbClr val="073F89"/>
                </a:solidFill>
              </a:rPr>
              <a:t> Conclusion</a:t>
            </a:r>
            <a:endParaRPr lang="en-US" sz="4000" dirty="0" smtClean="0">
              <a:solidFill>
                <a:srgbClr val="073F89"/>
              </a:solidFill>
            </a:endParaRPr>
          </a:p>
        </p:txBody>
      </p:sp>
    </p:spTree>
    <p:extLst>
      <p:ext uri="{BB962C8B-B14F-4D97-AF65-F5344CB8AC3E}">
        <p14:creationId xmlns:p14="http://schemas.microsoft.com/office/powerpoint/2010/main" val="3893729891"/>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66272" y="5553236"/>
            <a:ext cx="8335203" cy="506292"/>
          </a:xfrm>
          <a:prstGeom prst="rect">
            <a:avLst/>
          </a:prstGeom>
          <a:noFill/>
        </p:spPr>
        <p:txBody>
          <a:bodyPr wrap="square" rtlCol="0">
            <a:spAutoFit/>
          </a:bodyPr>
          <a:lstStyle/>
          <a:p>
            <a:pPr algn="ctr">
              <a:lnSpc>
                <a:spcPct val="150000"/>
              </a:lnSpc>
            </a:pPr>
            <a:r>
              <a:rPr lang="en-US" sz="2000" dirty="0" smtClean="0"/>
              <a:t>In 2018 we have started the development of a new module UM Catenary</a:t>
            </a:r>
          </a:p>
        </p:txBody>
      </p:sp>
      <p:pic>
        <p:nvPicPr>
          <p:cNvPr id="12290" name="Picture 2" descr="Train and catenary system. Photograph by NTNU/Petter NÃ¥vik."/>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07803" y="1016732"/>
            <a:ext cx="3912717" cy="4304420"/>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11596" y="0"/>
            <a:ext cx="9132404" cy="382054"/>
          </a:xfrm>
        </p:spPr>
        <p:txBody>
          <a:bodyPr/>
          <a:lstStyle/>
          <a:p>
            <a:r>
              <a:rPr lang="en-US" dirty="0"/>
              <a:t>UM </a:t>
            </a:r>
            <a:r>
              <a:rPr lang="en-US" dirty="0" smtClean="0"/>
              <a:t>Catenary to be released in the beginning of 2019</a:t>
            </a:r>
            <a:r>
              <a:rPr lang="en-US" dirty="0"/>
              <a:t/>
            </a:r>
            <a:br>
              <a:rPr lang="en-US" dirty="0"/>
            </a:br>
            <a:endParaRPr lang="ru-RU" dirty="0"/>
          </a:p>
        </p:txBody>
      </p:sp>
    </p:spTree>
    <p:extLst>
      <p:ext uri="{BB962C8B-B14F-4D97-AF65-F5344CB8AC3E}">
        <p14:creationId xmlns:p14="http://schemas.microsoft.com/office/powerpoint/2010/main" val="3077463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719572" y="3104964"/>
            <a:ext cx="8028892" cy="3139321"/>
          </a:xfrm>
          <a:prstGeom prst="rect">
            <a:avLst/>
          </a:prstGeom>
        </p:spPr>
        <p:txBody>
          <a:bodyPr wrap="square">
            <a:spAutoFit/>
          </a:bodyPr>
          <a:lstStyle/>
          <a:p>
            <a:r>
              <a:rPr lang="en-US" dirty="0"/>
              <a:t>(1) DB – DB </a:t>
            </a:r>
            <a:r>
              <a:rPr lang="en-US" dirty="0" err="1"/>
              <a:t>Systemtechnik</a:t>
            </a:r>
            <a:r>
              <a:rPr lang="en-US" dirty="0"/>
              <a:t> GmbH (</a:t>
            </a:r>
            <a:r>
              <a:rPr lang="en-US" dirty="0" err="1"/>
              <a:t>PrOSA</a:t>
            </a:r>
            <a:r>
              <a:rPr lang="en-US" dirty="0" smtClean="0"/>
              <a:t>), Germany;</a:t>
            </a:r>
            <a:r>
              <a:rPr lang="en-US" dirty="0"/>
              <a:t/>
            </a:r>
            <a:br>
              <a:rPr lang="en-US" dirty="0"/>
            </a:br>
            <a:r>
              <a:rPr lang="en-US" dirty="0"/>
              <a:t>(2) IST – </a:t>
            </a:r>
            <a:r>
              <a:rPr lang="en-US" dirty="0" err="1"/>
              <a:t>Instituto</a:t>
            </a:r>
            <a:r>
              <a:rPr lang="en-US" dirty="0"/>
              <a:t> Superior </a:t>
            </a:r>
            <a:r>
              <a:rPr lang="en-US" dirty="0" err="1"/>
              <a:t>Tecnico</a:t>
            </a:r>
            <a:r>
              <a:rPr lang="en-US" dirty="0"/>
              <a:t> </a:t>
            </a:r>
            <a:r>
              <a:rPr lang="en-US" dirty="0" err="1"/>
              <a:t>Lisboa</a:t>
            </a:r>
            <a:r>
              <a:rPr lang="en-US" dirty="0"/>
              <a:t> (</a:t>
            </a:r>
            <a:r>
              <a:rPr lang="en-US" dirty="0" err="1"/>
              <a:t>PantoCat</a:t>
            </a:r>
            <a:r>
              <a:rPr lang="en-US" dirty="0" smtClean="0"/>
              <a:t>), Portugal;</a:t>
            </a:r>
            <a:r>
              <a:rPr lang="en-US" dirty="0"/>
              <a:t/>
            </a:r>
            <a:br>
              <a:rPr lang="en-US" dirty="0"/>
            </a:br>
            <a:r>
              <a:rPr lang="en-US" dirty="0"/>
              <a:t>(3) KRRI – Korea Railroad Research Institute (SPOPS</a:t>
            </a:r>
            <a:r>
              <a:rPr lang="en-US" dirty="0" smtClean="0"/>
              <a:t>), Republic Korea;</a:t>
            </a:r>
            <a:r>
              <a:rPr lang="en-US" dirty="0"/>
              <a:t/>
            </a:r>
            <a:br>
              <a:rPr lang="en-US" dirty="0"/>
            </a:br>
            <a:r>
              <a:rPr lang="en-US" dirty="0"/>
              <a:t>(4) KTH – Royal Institute of Technology (</a:t>
            </a:r>
            <a:r>
              <a:rPr lang="en-US" dirty="0" err="1"/>
              <a:t>CaPaSIM</a:t>
            </a:r>
            <a:r>
              <a:rPr lang="en-US" dirty="0" smtClean="0"/>
              <a:t>), Sweden;</a:t>
            </a:r>
            <a:r>
              <a:rPr lang="en-US" dirty="0"/>
              <a:t/>
            </a:r>
            <a:br>
              <a:rPr lang="en-US" dirty="0"/>
            </a:br>
            <a:r>
              <a:rPr lang="en-US" dirty="0"/>
              <a:t>(5) POLIMI – </a:t>
            </a:r>
            <a:r>
              <a:rPr lang="en-US" dirty="0" err="1"/>
              <a:t>Politecnico</a:t>
            </a:r>
            <a:r>
              <a:rPr lang="en-US" dirty="0"/>
              <a:t> di Milano (</a:t>
            </a:r>
            <a:r>
              <a:rPr lang="en-US" dirty="0" err="1"/>
              <a:t>PCaDA</a:t>
            </a:r>
            <a:r>
              <a:rPr lang="en-US" dirty="0" smtClean="0"/>
              <a:t>), Italy;</a:t>
            </a:r>
            <a:r>
              <a:rPr lang="en-US" dirty="0"/>
              <a:t/>
            </a:r>
            <a:br>
              <a:rPr lang="en-US" dirty="0"/>
            </a:br>
            <a:r>
              <a:rPr lang="en-US" dirty="0"/>
              <a:t>(6) RTRI – Railway Technical Research Institute (</a:t>
            </a:r>
            <a:r>
              <a:rPr lang="en-US" dirty="0" err="1"/>
              <a:t>Gasen</a:t>
            </a:r>
            <a:r>
              <a:rPr lang="en-US" dirty="0"/>
              <a:t>-do FEM</a:t>
            </a:r>
            <a:r>
              <a:rPr lang="en-US" dirty="0" smtClean="0"/>
              <a:t>), Japan;</a:t>
            </a:r>
            <a:r>
              <a:rPr lang="en-US" dirty="0"/>
              <a:t/>
            </a:r>
            <a:br>
              <a:rPr lang="en-US" dirty="0"/>
            </a:br>
            <a:r>
              <a:rPr lang="en-US" dirty="0"/>
              <a:t>(7) SNCF – </a:t>
            </a:r>
            <a:r>
              <a:rPr lang="en-US" dirty="0" err="1"/>
              <a:t>Societé</a:t>
            </a:r>
            <a:r>
              <a:rPr lang="en-US" dirty="0"/>
              <a:t> </a:t>
            </a:r>
            <a:r>
              <a:rPr lang="en-US" dirty="0" err="1"/>
              <a:t>Nationale</a:t>
            </a:r>
            <a:r>
              <a:rPr lang="en-US" dirty="0"/>
              <a:t> des </a:t>
            </a:r>
            <a:r>
              <a:rPr lang="en-US" dirty="0" err="1"/>
              <a:t>Chemins</a:t>
            </a:r>
            <a:r>
              <a:rPr lang="en-US" dirty="0"/>
              <a:t> de </a:t>
            </a:r>
            <a:r>
              <a:rPr lang="en-US" dirty="0" err="1"/>
              <a:t>Fer</a:t>
            </a:r>
            <a:r>
              <a:rPr lang="en-US" dirty="0"/>
              <a:t> (OSCAR</a:t>
            </a:r>
            <a:r>
              <a:rPr lang="en-US" dirty="0" smtClean="0"/>
              <a:t>), </a:t>
            </a:r>
            <a:r>
              <a:rPr lang="en-US" dirty="0"/>
              <a:t>France</a:t>
            </a:r>
            <a:r>
              <a:rPr lang="en-US" dirty="0" smtClean="0"/>
              <a:t>;</a:t>
            </a:r>
            <a:r>
              <a:rPr lang="en-US" dirty="0"/>
              <a:t/>
            </a:r>
            <a:br>
              <a:rPr lang="en-US" dirty="0"/>
            </a:br>
            <a:r>
              <a:rPr lang="en-US" dirty="0"/>
              <a:t>(8) SWJTU – Southwest </a:t>
            </a:r>
            <a:r>
              <a:rPr lang="en-US" dirty="0" err="1"/>
              <a:t>Jiaotong</a:t>
            </a:r>
            <a:r>
              <a:rPr lang="en-US" dirty="0"/>
              <a:t> University (PCRUN</a:t>
            </a:r>
            <a:r>
              <a:rPr lang="en-US" dirty="0" smtClean="0"/>
              <a:t>), </a:t>
            </a:r>
            <a:r>
              <a:rPr lang="en-US" dirty="0"/>
              <a:t>People’s Republic of </a:t>
            </a:r>
            <a:r>
              <a:rPr lang="en-US" dirty="0" smtClean="0"/>
              <a:t>China;</a:t>
            </a:r>
            <a:r>
              <a:rPr lang="en-US" dirty="0"/>
              <a:t/>
            </a:r>
            <a:br>
              <a:rPr lang="en-US" dirty="0"/>
            </a:br>
            <a:r>
              <a:rPr lang="en-US" dirty="0"/>
              <a:t>(9) </a:t>
            </a:r>
            <a:r>
              <a:rPr lang="en-US" dirty="0" err="1"/>
              <a:t>UPCo</a:t>
            </a:r>
            <a:r>
              <a:rPr lang="en-US" dirty="0"/>
              <a:t> – Universidad </a:t>
            </a:r>
            <a:r>
              <a:rPr lang="en-US" dirty="0" err="1"/>
              <a:t>Pontificia</a:t>
            </a:r>
            <a:r>
              <a:rPr lang="en-US" dirty="0"/>
              <a:t> </a:t>
            </a:r>
            <a:r>
              <a:rPr lang="en-US" dirty="0" err="1"/>
              <a:t>Comillas</a:t>
            </a:r>
            <a:r>
              <a:rPr lang="en-US" dirty="0"/>
              <a:t> de Madrid (CANDY</a:t>
            </a:r>
            <a:r>
              <a:rPr lang="en-US" dirty="0" smtClean="0"/>
              <a:t>), </a:t>
            </a:r>
            <a:r>
              <a:rPr lang="en-US" dirty="0" err="1" smtClean="0"/>
              <a:t>Spane</a:t>
            </a:r>
            <a:r>
              <a:rPr lang="en-US" dirty="0" smtClean="0"/>
              <a:t>;</a:t>
            </a:r>
            <a:r>
              <a:rPr lang="en-US" dirty="0"/>
              <a:t/>
            </a:r>
            <a:br>
              <a:rPr lang="en-US" dirty="0"/>
            </a:br>
            <a:r>
              <a:rPr lang="en-US" dirty="0"/>
              <a:t>(10) UPV/TALGO – </a:t>
            </a:r>
            <a:r>
              <a:rPr lang="en-US" dirty="0" err="1"/>
              <a:t>Universitat</a:t>
            </a:r>
            <a:r>
              <a:rPr lang="en-US" dirty="0"/>
              <a:t> </a:t>
            </a:r>
            <a:r>
              <a:rPr lang="en-US" dirty="0" err="1"/>
              <a:t>Politècnica</a:t>
            </a:r>
            <a:r>
              <a:rPr lang="en-US" dirty="0"/>
              <a:t> de </a:t>
            </a:r>
            <a:r>
              <a:rPr lang="en-US" dirty="0" err="1"/>
              <a:t>València</a:t>
            </a:r>
            <a:r>
              <a:rPr lang="en-US" dirty="0"/>
              <a:t> &amp; TALGO S.L. (PACDIN</a:t>
            </a:r>
            <a:r>
              <a:rPr lang="en-US" dirty="0" smtClean="0"/>
              <a:t>), </a:t>
            </a:r>
            <a:r>
              <a:rPr lang="en-US" dirty="0" err="1" smtClean="0"/>
              <a:t>Spane</a:t>
            </a:r>
            <a:r>
              <a:rPr lang="en-US" dirty="0" smtClean="0"/>
              <a:t>. </a:t>
            </a:r>
            <a:r>
              <a:rPr lang="en-US" dirty="0"/>
              <a:t/>
            </a:r>
            <a:br>
              <a:rPr lang="en-US" dirty="0"/>
            </a:br>
            <a:endParaRPr lang="ru-RU" dirty="0"/>
          </a:p>
        </p:txBody>
      </p:sp>
      <p:sp>
        <p:nvSpPr>
          <p:cNvPr id="4" name="TextBox 3"/>
          <p:cNvSpPr txBox="1"/>
          <p:nvPr/>
        </p:nvSpPr>
        <p:spPr>
          <a:xfrm>
            <a:off x="107504" y="620688"/>
            <a:ext cx="8964996" cy="2012859"/>
          </a:xfrm>
          <a:prstGeom prst="rect">
            <a:avLst/>
          </a:prstGeom>
          <a:noFill/>
        </p:spPr>
        <p:txBody>
          <a:bodyPr wrap="square" rtlCol="0">
            <a:spAutoFit/>
          </a:bodyPr>
          <a:lstStyle/>
          <a:p>
            <a:pPr algn="ctr"/>
            <a:r>
              <a:rPr lang="en-US" sz="2400" dirty="0" smtClean="0"/>
              <a:t>World-wide scientific activities in</a:t>
            </a:r>
            <a:br>
              <a:rPr lang="en-US" sz="2400" dirty="0" smtClean="0"/>
            </a:br>
            <a:r>
              <a:rPr lang="en-US" sz="2400" dirty="0" smtClean="0"/>
              <a:t>simulation of railway catenary system dynamics benchmarking:</a:t>
            </a:r>
          </a:p>
          <a:p>
            <a:pPr>
              <a:lnSpc>
                <a:spcPct val="120000"/>
              </a:lnSpc>
            </a:pPr>
            <a:r>
              <a:rPr lang="en-US" sz="1600" dirty="0">
                <a:latin typeface="Times New Roman" pitchFamily="18" charset="0"/>
                <a:cs typeface="Times New Roman" pitchFamily="18" charset="0"/>
              </a:rPr>
              <a:t>Stefano </a:t>
            </a:r>
            <a:r>
              <a:rPr lang="en-US" sz="1600" dirty="0" err="1">
                <a:latin typeface="Times New Roman" pitchFamily="18" charset="0"/>
                <a:cs typeface="Times New Roman" pitchFamily="18" charset="0"/>
              </a:rPr>
              <a:t>Brunia</a:t>
            </a:r>
            <a:r>
              <a:rPr lang="en-US" sz="1600" dirty="0">
                <a:latin typeface="Times New Roman" pitchFamily="18" charset="0"/>
                <a:cs typeface="Times New Roman" pitchFamily="18" charset="0"/>
              </a:rPr>
              <a:t>, Jorge </a:t>
            </a:r>
            <a:r>
              <a:rPr lang="en-US" sz="1600" dirty="0" err="1">
                <a:latin typeface="Times New Roman" pitchFamily="18" charset="0"/>
                <a:cs typeface="Times New Roman" pitchFamily="18" charset="0"/>
              </a:rPr>
              <a:t>Ambrosiob</a:t>
            </a:r>
            <a:r>
              <a:rPr lang="en-US" sz="1600" dirty="0">
                <a:latin typeface="Times New Roman" pitchFamily="18" charset="0"/>
                <a:cs typeface="Times New Roman" pitchFamily="18" charset="0"/>
              </a:rPr>
              <a:t>, Alberto </a:t>
            </a:r>
            <a:r>
              <a:rPr lang="en-US" sz="1600" dirty="0" err="1">
                <a:latin typeface="Times New Roman" pitchFamily="18" charset="0"/>
                <a:cs typeface="Times New Roman" pitchFamily="18" charset="0"/>
              </a:rPr>
              <a:t>Carniceroc</a:t>
            </a:r>
            <a:r>
              <a:rPr lang="en-US" sz="1600" dirty="0">
                <a:latin typeface="Times New Roman" pitchFamily="18" charset="0"/>
                <a:cs typeface="Times New Roman" pitchFamily="18" charset="0"/>
              </a:rPr>
              <a:t>, Yong </a:t>
            </a:r>
            <a:r>
              <a:rPr lang="en-US" sz="1600" dirty="0" err="1">
                <a:latin typeface="Times New Roman" pitchFamily="18" charset="0"/>
                <a:cs typeface="Times New Roman" pitchFamily="18" charset="0"/>
              </a:rPr>
              <a:t>Hyeon</a:t>
            </a:r>
            <a:r>
              <a:rPr lang="en-US" sz="1600" dirty="0">
                <a:latin typeface="Times New Roman" pitchFamily="18" charset="0"/>
                <a:cs typeface="Times New Roman" pitchFamily="18" charset="0"/>
              </a:rPr>
              <a:t> </a:t>
            </a:r>
            <a:r>
              <a:rPr lang="en-US" sz="1600" dirty="0" err="1">
                <a:latin typeface="Times New Roman" pitchFamily="18" charset="0"/>
                <a:cs typeface="Times New Roman" pitchFamily="18" charset="0"/>
              </a:rPr>
              <a:t>Chod</a:t>
            </a:r>
            <a:r>
              <a:rPr lang="en-US" sz="1600" dirty="0">
                <a:latin typeface="Times New Roman" pitchFamily="18" charset="0"/>
                <a:cs typeface="Times New Roman" pitchFamily="18" charset="0"/>
              </a:rPr>
              <a:t>, Lars </a:t>
            </a:r>
            <a:r>
              <a:rPr lang="en-US" sz="1600" dirty="0" err="1">
                <a:latin typeface="Times New Roman" pitchFamily="18" charset="0"/>
                <a:cs typeface="Times New Roman" pitchFamily="18" charset="0"/>
              </a:rPr>
              <a:t>Finnere</a:t>
            </a:r>
            <a:r>
              <a:rPr lang="en-US" sz="1600" dirty="0">
                <a:latin typeface="Times New Roman" pitchFamily="18" charset="0"/>
                <a:cs typeface="Times New Roman" pitchFamily="18" charset="0"/>
              </a:rPr>
              <a:t>, Mitsuru </a:t>
            </a:r>
            <a:r>
              <a:rPr lang="en-US" sz="1600" dirty="0" err="1">
                <a:latin typeface="Times New Roman" pitchFamily="18" charset="0"/>
                <a:cs typeface="Times New Roman" pitchFamily="18" charset="0"/>
              </a:rPr>
              <a:t>Ikedaf</a:t>
            </a:r>
            <a:r>
              <a:rPr lang="en-US" sz="1600" dirty="0">
                <a:latin typeface="Times New Roman" pitchFamily="18" charset="0"/>
                <a:cs typeface="Times New Roman" pitchFamily="18" charset="0"/>
              </a:rPr>
              <a:t>, Sam Young </a:t>
            </a:r>
            <a:r>
              <a:rPr lang="en-US" sz="1600" dirty="0" err="1">
                <a:latin typeface="Times New Roman" pitchFamily="18" charset="0"/>
                <a:cs typeface="Times New Roman" pitchFamily="18" charset="0"/>
              </a:rPr>
              <a:t>Kwond</a:t>
            </a:r>
            <a:r>
              <a:rPr lang="en-US" sz="1600" dirty="0">
                <a:latin typeface="Times New Roman" pitchFamily="18" charset="0"/>
                <a:cs typeface="Times New Roman" pitchFamily="18" charset="0"/>
              </a:rPr>
              <a:t>, Jean-Pierre </a:t>
            </a:r>
            <a:r>
              <a:rPr lang="en-US" sz="1600" dirty="0" err="1">
                <a:latin typeface="Times New Roman" pitchFamily="18" charset="0"/>
                <a:cs typeface="Times New Roman" pitchFamily="18" charset="0"/>
              </a:rPr>
              <a:t>Massatg</a:t>
            </a:r>
            <a:r>
              <a:rPr lang="en-US" sz="1600" dirty="0">
                <a:latin typeface="Times New Roman" pitchFamily="18" charset="0"/>
                <a:cs typeface="Times New Roman" pitchFamily="18" charset="0"/>
              </a:rPr>
              <a:t>, Sebastian </a:t>
            </a:r>
            <a:r>
              <a:rPr lang="en-US" sz="1600" dirty="0" err="1">
                <a:latin typeface="Times New Roman" pitchFamily="18" charset="0"/>
                <a:cs typeface="Times New Roman" pitchFamily="18" charset="0"/>
              </a:rPr>
              <a:t>Stichelh</a:t>
            </a:r>
            <a:r>
              <a:rPr lang="en-US" sz="1600" dirty="0">
                <a:latin typeface="Times New Roman" pitchFamily="18" charset="0"/>
                <a:cs typeface="Times New Roman" pitchFamily="18" charset="0"/>
              </a:rPr>
              <a:t>, Manuel </a:t>
            </a:r>
            <a:r>
              <a:rPr lang="en-US" sz="1600" dirty="0" err="1">
                <a:latin typeface="Times New Roman" pitchFamily="18" charset="0"/>
                <a:cs typeface="Times New Roman" pitchFamily="18" charset="0"/>
              </a:rPr>
              <a:t>Turi</a:t>
            </a:r>
            <a:r>
              <a:rPr lang="en-US" sz="1600" dirty="0">
                <a:latin typeface="Times New Roman" pitchFamily="18" charset="0"/>
                <a:cs typeface="Times New Roman" pitchFamily="18" charset="0"/>
              </a:rPr>
              <a:t> and </a:t>
            </a:r>
            <a:r>
              <a:rPr lang="en-US" sz="1600" dirty="0" err="1">
                <a:latin typeface="Times New Roman" pitchFamily="18" charset="0"/>
                <a:cs typeface="Times New Roman" pitchFamily="18" charset="0"/>
              </a:rPr>
              <a:t>Weihua</a:t>
            </a:r>
            <a:r>
              <a:rPr lang="en-US" sz="1600" dirty="0">
                <a:latin typeface="Times New Roman" pitchFamily="18" charset="0"/>
                <a:cs typeface="Times New Roman" pitchFamily="18" charset="0"/>
              </a:rPr>
              <a:t> Zhang. The results of the pantograph–catenary interaction benchmark. Vehicle System Dynamics, 2015, Vol. 53, No. 3, Pages 412–435</a:t>
            </a:r>
            <a:r>
              <a:rPr lang="en-US" sz="1600" dirty="0" smtClean="0">
                <a:latin typeface="Times New Roman" pitchFamily="18" charset="0"/>
                <a:cs typeface="Times New Roman" pitchFamily="18" charset="0"/>
              </a:rPr>
              <a:t>.</a:t>
            </a:r>
            <a:endParaRPr lang="en-US" sz="2400" dirty="0" smtClean="0"/>
          </a:p>
        </p:txBody>
      </p:sp>
      <p:sp>
        <p:nvSpPr>
          <p:cNvPr id="6" name="Заголовок 5"/>
          <p:cNvSpPr>
            <a:spLocks noGrp="1"/>
          </p:cNvSpPr>
          <p:nvPr>
            <p:ph type="title"/>
          </p:nvPr>
        </p:nvSpPr>
        <p:spPr/>
        <p:txBody>
          <a:bodyPr/>
          <a:lstStyle/>
          <a:p>
            <a:r>
              <a:rPr lang="en-US" dirty="0"/>
              <a:t>Pantograph-Catenary interaction software</a:t>
            </a:r>
            <a:r>
              <a:rPr lang="ru-RU" dirty="0">
                <a:latin typeface="Cambria Math" pitchFamily="18" charset="0"/>
                <a:ea typeface="Cambria Math" pitchFamily="18" charset="0"/>
              </a:rPr>
              <a:t/>
            </a:r>
            <a:br>
              <a:rPr lang="ru-RU" dirty="0">
                <a:latin typeface="Cambria Math" pitchFamily="18" charset="0"/>
                <a:ea typeface="Cambria Math" pitchFamily="18" charset="0"/>
              </a:rPr>
            </a:br>
            <a:endParaRPr lang="ru-RU" dirty="0"/>
          </a:p>
        </p:txBody>
      </p:sp>
    </p:spTree>
    <p:extLst>
      <p:ext uri="{BB962C8B-B14F-4D97-AF65-F5344CB8AC3E}">
        <p14:creationId xmlns:p14="http://schemas.microsoft.com/office/powerpoint/2010/main" val="105199071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qph.ec.quoracdn.net/main-qimg-68ab0d62c46a175967a8b22c03fb757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1740" y="980728"/>
            <a:ext cx="5048250" cy="321945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88263" y="4365104"/>
            <a:ext cx="8335203" cy="1661993"/>
          </a:xfrm>
          <a:prstGeom prst="rect">
            <a:avLst/>
          </a:prstGeom>
          <a:noFill/>
        </p:spPr>
        <p:txBody>
          <a:bodyPr wrap="square" rtlCol="0">
            <a:spAutoFit/>
          </a:bodyPr>
          <a:lstStyle/>
          <a:p>
            <a:pPr algn="ctr">
              <a:lnSpc>
                <a:spcPct val="150000"/>
              </a:lnSpc>
            </a:pPr>
            <a:r>
              <a:rPr lang="en-US" sz="2000" dirty="0" smtClean="0"/>
              <a:t>Types of railway catenary systems to be implemented:</a:t>
            </a:r>
            <a:endParaRPr lang="en-US" sz="2000" dirty="0"/>
          </a:p>
          <a:p>
            <a:pPr marL="342900" indent="-342900" algn="ctr">
              <a:lnSpc>
                <a:spcPct val="150000"/>
              </a:lnSpc>
              <a:buFont typeface="Arial" pitchFamily="34" charset="0"/>
              <a:buChar char="•"/>
            </a:pPr>
            <a:r>
              <a:rPr lang="en-US" sz="1600" dirty="0" smtClean="0"/>
              <a:t>Simple</a:t>
            </a:r>
          </a:p>
          <a:p>
            <a:pPr marL="342900" indent="-342900" algn="ctr">
              <a:lnSpc>
                <a:spcPct val="150000"/>
              </a:lnSpc>
              <a:buFont typeface="Arial" pitchFamily="34" charset="0"/>
              <a:buChar char="•"/>
            </a:pPr>
            <a:r>
              <a:rPr lang="en-US" sz="1600" smtClean="0"/>
              <a:t>Switched</a:t>
            </a:r>
            <a:endParaRPr lang="en-US" sz="1600" dirty="0" smtClean="0"/>
          </a:p>
          <a:p>
            <a:pPr marL="342900" indent="-342900" algn="ctr">
              <a:lnSpc>
                <a:spcPct val="150000"/>
              </a:lnSpc>
              <a:buFont typeface="Arial" pitchFamily="34" charset="0"/>
              <a:buChar char="•"/>
            </a:pPr>
            <a:r>
              <a:rPr lang="en-US" sz="1600" dirty="0" smtClean="0"/>
              <a:t>Compound</a:t>
            </a:r>
          </a:p>
        </p:txBody>
      </p:sp>
      <p:sp>
        <p:nvSpPr>
          <p:cNvPr id="4" name="Заголовок 3"/>
          <p:cNvSpPr>
            <a:spLocks noGrp="1"/>
          </p:cNvSpPr>
          <p:nvPr>
            <p:ph type="title"/>
          </p:nvPr>
        </p:nvSpPr>
        <p:spPr/>
        <p:txBody>
          <a:bodyPr/>
          <a:lstStyle/>
          <a:p>
            <a:r>
              <a:rPr lang="en-US" dirty="0" smtClean="0"/>
              <a:t>UM Catenary</a:t>
            </a:r>
            <a:endParaRPr lang="ru-RU" dirty="0"/>
          </a:p>
        </p:txBody>
      </p:sp>
    </p:spTree>
    <p:extLst>
      <p:ext uri="{BB962C8B-B14F-4D97-AF65-F5344CB8AC3E}">
        <p14:creationId xmlns:p14="http://schemas.microsoft.com/office/powerpoint/2010/main" val="317387842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04398" y="3645024"/>
            <a:ext cx="8335203" cy="1421928"/>
          </a:xfrm>
          <a:prstGeom prst="rect">
            <a:avLst/>
          </a:prstGeom>
          <a:noFill/>
        </p:spPr>
        <p:txBody>
          <a:bodyPr wrap="square" rtlCol="0">
            <a:spAutoFit/>
          </a:bodyPr>
          <a:lstStyle/>
          <a:p>
            <a:pPr algn="ctr">
              <a:lnSpc>
                <a:spcPct val="120000"/>
              </a:lnSpc>
            </a:pPr>
            <a:r>
              <a:rPr lang="en-US" dirty="0" smtClean="0"/>
              <a:t>Main elements:</a:t>
            </a:r>
          </a:p>
          <a:p>
            <a:pPr marL="285750" indent="-285750">
              <a:lnSpc>
                <a:spcPct val="120000"/>
              </a:lnSpc>
              <a:buFont typeface="Arial" pitchFamily="34" charset="0"/>
              <a:buChar char="•"/>
            </a:pPr>
            <a:r>
              <a:rPr lang="en-US" b="1" dirty="0" smtClean="0"/>
              <a:t>Messenger wire</a:t>
            </a:r>
            <a:r>
              <a:rPr lang="en-US" dirty="0" smtClean="0"/>
              <a:t>: pre-tensioned geometric nonlinear beam elements </a:t>
            </a:r>
          </a:p>
          <a:p>
            <a:pPr marL="285750" indent="-285750">
              <a:lnSpc>
                <a:spcPct val="120000"/>
              </a:lnSpc>
              <a:buFont typeface="Arial" pitchFamily="34" charset="0"/>
              <a:buChar char="•"/>
            </a:pPr>
            <a:r>
              <a:rPr lang="en-US" b="1" dirty="0" smtClean="0"/>
              <a:t>Contact wire</a:t>
            </a:r>
            <a:r>
              <a:rPr lang="en-US" dirty="0" smtClean="0"/>
              <a:t>: pre-tensioned Timoshenko beam FE</a:t>
            </a:r>
          </a:p>
          <a:p>
            <a:pPr marL="285750" indent="-285750">
              <a:lnSpc>
                <a:spcPct val="120000"/>
              </a:lnSpc>
              <a:buFont typeface="Arial" pitchFamily="34" charset="0"/>
              <a:buChar char="•"/>
            </a:pPr>
            <a:r>
              <a:rPr lang="en-US" b="1" dirty="0" smtClean="0"/>
              <a:t>Droppers</a:t>
            </a:r>
            <a:r>
              <a:rPr lang="en-US" dirty="0" smtClean="0"/>
              <a:t>: bipolar force elements</a:t>
            </a:r>
          </a:p>
        </p:txBody>
      </p:sp>
      <p:pic>
        <p:nvPicPr>
          <p:cNvPr id="1433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37374" y="692696"/>
            <a:ext cx="7067550" cy="2847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Заголовок 4"/>
          <p:cNvSpPr>
            <a:spLocks noGrp="1"/>
          </p:cNvSpPr>
          <p:nvPr>
            <p:ph type="title"/>
          </p:nvPr>
        </p:nvSpPr>
        <p:spPr/>
        <p:txBody>
          <a:bodyPr/>
          <a:lstStyle/>
          <a:p>
            <a:r>
              <a:rPr lang="en-US" dirty="0"/>
              <a:t>Model of 3D catenary </a:t>
            </a:r>
            <a:r>
              <a:rPr lang="en-US" dirty="0" smtClean="0"/>
              <a:t>system</a:t>
            </a:r>
            <a:endParaRPr lang="ru-RU" dirty="0"/>
          </a:p>
        </p:txBody>
      </p:sp>
    </p:spTree>
    <p:extLst>
      <p:ext uri="{BB962C8B-B14F-4D97-AF65-F5344CB8AC3E}">
        <p14:creationId xmlns:p14="http://schemas.microsoft.com/office/powerpoint/2010/main" val="161118854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dirty="0" smtClean="0"/>
              <a:t>Contents</a:t>
            </a:r>
            <a:endParaRPr lang="ru-RU" dirty="0"/>
          </a:p>
        </p:txBody>
      </p:sp>
      <p:sp>
        <p:nvSpPr>
          <p:cNvPr id="51203" name="Rectangle 3"/>
          <p:cNvSpPr>
            <a:spLocks noGrp="1" noChangeArrowheads="1"/>
          </p:cNvSpPr>
          <p:nvPr>
            <p:ph idx="4294967295"/>
          </p:nvPr>
        </p:nvSpPr>
        <p:spPr bwMode="auto">
          <a:xfrm>
            <a:off x="343693" y="532606"/>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Clr>
                <a:srgbClr val="FF0000"/>
              </a:buClr>
              <a:buFont typeface="Wingdings" pitchFamily="2" charset="2"/>
              <a:buChar char="è"/>
            </a:pPr>
            <a:r>
              <a:rPr lang="en-US" sz="2800" dirty="0" smtClean="0">
                <a:solidFill>
                  <a:srgbClr val="073F89"/>
                </a:solidFill>
              </a:rPr>
              <a:t> Recent Advances in Universal Mechanism Software</a:t>
            </a:r>
          </a:p>
          <a:p>
            <a:pPr lvl="1">
              <a:lnSpc>
                <a:spcPct val="140000"/>
              </a:lnSpc>
              <a:buClr>
                <a:srgbClr val="FF0000"/>
              </a:buClr>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smtClean="0">
                <a:solidFill>
                  <a:srgbClr val="073F89"/>
                </a:solidFill>
              </a:rPr>
              <a:t>predicting </a:t>
            </a:r>
            <a:r>
              <a:rPr lang="en-US" sz="2000" dirty="0">
                <a:solidFill>
                  <a:srgbClr val="073F89"/>
                </a:solidFill>
              </a:rPr>
              <a:t>wear of railway wheel </a:t>
            </a:r>
            <a:r>
              <a:rPr lang="en-US" sz="2000" dirty="0" smtClean="0">
                <a:solidFill>
                  <a:srgbClr val="073F89"/>
                </a:solidFill>
              </a:rPr>
              <a:t>profiles</a:t>
            </a:r>
          </a:p>
          <a:p>
            <a:pPr lvl="1">
              <a:lnSpc>
                <a:spcPct val="140000"/>
              </a:lnSpc>
              <a:buFont typeface="Wingdings" pitchFamily="2" charset="2"/>
              <a:buChar char="è"/>
            </a:pPr>
            <a:r>
              <a:rPr lang="en-US" sz="2000" dirty="0">
                <a:solidFill>
                  <a:srgbClr val="073F89"/>
                </a:solidFill>
              </a:rPr>
              <a:t> </a:t>
            </a:r>
            <a:r>
              <a:rPr lang="en-US" sz="2000" dirty="0" smtClean="0">
                <a:solidFill>
                  <a:srgbClr val="073F89"/>
                </a:solidFill>
              </a:rPr>
              <a:t>Renewed </a:t>
            </a:r>
            <a:r>
              <a:rPr lang="en-US" sz="2000" dirty="0">
                <a:solidFill>
                  <a:srgbClr val="073F89"/>
                </a:solidFill>
              </a:rPr>
              <a:t>UM RCF tool</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a:solidFill>
                  <a:srgbClr val="073F89"/>
                </a:solidFill>
              </a:rPr>
              <a:t>s</a:t>
            </a:r>
            <a:r>
              <a:rPr lang="en-US" sz="2000" dirty="0" smtClean="0">
                <a:solidFill>
                  <a:srgbClr val="073F89"/>
                </a:solidFill>
              </a:rPr>
              <a:t>imulation </a:t>
            </a:r>
            <a:r>
              <a:rPr lang="en-US" sz="2000" dirty="0">
                <a:solidFill>
                  <a:srgbClr val="073F89"/>
                </a:solidFill>
              </a:rPr>
              <a:t>of pantograph-catenary interaction </a:t>
            </a:r>
            <a:endParaRPr lang="en-US" sz="2000" dirty="0" smtClean="0">
              <a:solidFill>
                <a:srgbClr val="073F89"/>
              </a:solidFill>
            </a:endParaRPr>
          </a:p>
          <a:p>
            <a:pPr lvl="1">
              <a:lnSpc>
                <a:spcPct val="140000"/>
              </a:lnSpc>
              <a:buFont typeface="Wingdings" pitchFamily="2" charset="2"/>
              <a:buChar char="è"/>
            </a:pPr>
            <a:r>
              <a:rPr lang="en-US" sz="2000" dirty="0" smtClean="0">
                <a:solidFill>
                  <a:srgbClr val="073F89"/>
                </a:solidFill>
              </a:rPr>
              <a:t> New graphical engine</a:t>
            </a:r>
          </a:p>
          <a:p>
            <a:pPr eaLnBrk="1" hangingPunct="1">
              <a:lnSpc>
                <a:spcPct val="140000"/>
              </a:lnSpc>
              <a:buFont typeface="Wingdings" pitchFamily="2" charset="2"/>
              <a:buChar char="è"/>
            </a:pPr>
            <a:r>
              <a:rPr lang="en-US" sz="2800" dirty="0" smtClean="0">
                <a:solidFill>
                  <a:srgbClr val="073F89"/>
                </a:solidFill>
              </a:rPr>
              <a:t> Recently finished projects</a:t>
            </a:r>
          </a:p>
          <a:p>
            <a:pPr lvl="1">
              <a:lnSpc>
                <a:spcPct val="140000"/>
              </a:lnSpc>
              <a:buFont typeface="Wingdings" pitchFamily="2" charset="2"/>
              <a:buChar char="è"/>
            </a:pPr>
            <a:r>
              <a:rPr lang="en-US" sz="2000" dirty="0" smtClean="0">
                <a:solidFill>
                  <a:srgbClr val="073F89"/>
                </a:solidFill>
              </a:rPr>
              <a:t> Optimization of wheel profiles: dynamics, wear and rolling contact fatigue</a:t>
            </a:r>
          </a:p>
          <a:p>
            <a:pPr lvl="1">
              <a:lnSpc>
                <a:spcPct val="140000"/>
              </a:lnSpc>
              <a:buFont typeface="Wingdings" pitchFamily="2" charset="2"/>
              <a:buChar char="è"/>
            </a:pPr>
            <a:r>
              <a:rPr lang="en-US" sz="2000" dirty="0" smtClean="0">
                <a:solidFill>
                  <a:srgbClr val="073F89"/>
                </a:solidFill>
              </a:rPr>
              <a:t> International </a:t>
            </a:r>
            <a:r>
              <a:rPr lang="en-US" sz="2000" dirty="0">
                <a:solidFill>
                  <a:srgbClr val="073F89"/>
                </a:solidFill>
              </a:rPr>
              <a:t>benchmarking of longitudinal train dynamics </a:t>
            </a:r>
            <a:r>
              <a:rPr lang="en-US" sz="2000" dirty="0" smtClean="0">
                <a:solidFill>
                  <a:srgbClr val="073F89"/>
                </a:solidFill>
              </a:rPr>
              <a:t>simulators</a:t>
            </a:r>
          </a:p>
          <a:p>
            <a:pPr lvl="1">
              <a:lnSpc>
                <a:spcPct val="140000"/>
              </a:lnSpc>
              <a:buFont typeface="Wingdings" pitchFamily="2" charset="2"/>
              <a:buChar char="è"/>
            </a:pPr>
            <a:r>
              <a:rPr lang="en-US" sz="2000" dirty="0">
                <a:solidFill>
                  <a:srgbClr val="073F89"/>
                </a:solidFill>
              </a:rPr>
              <a:t> </a:t>
            </a:r>
            <a:r>
              <a:rPr lang="en-US" sz="2000" dirty="0" smtClean="0">
                <a:solidFill>
                  <a:srgbClr val="073F89"/>
                </a:solidFill>
              </a:rPr>
              <a:t>Train simulator</a:t>
            </a:r>
          </a:p>
          <a:p>
            <a:pPr>
              <a:lnSpc>
                <a:spcPct val="140000"/>
              </a:lnSpc>
              <a:buFont typeface="Wingdings" pitchFamily="2" charset="2"/>
              <a:buChar char="è"/>
            </a:pPr>
            <a:r>
              <a:rPr lang="en-US" sz="2800" dirty="0" smtClean="0">
                <a:solidFill>
                  <a:srgbClr val="073F89"/>
                </a:solidFill>
              </a:rPr>
              <a:t> Conclusion</a:t>
            </a:r>
            <a:endParaRPr lang="en-US" sz="4000" dirty="0" smtClean="0">
              <a:solidFill>
                <a:srgbClr val="073F89"/>
              </a:solidFill>
            </a:endParaRPr>
          </a:p>
        </p:txBody>
      </p:sp>
    </p:spTree>
    <p:extLst>
      <p:ext uri="{BB962C8B-B14F-4D97-AF65-F5344CB8AC3E}">
        <p14:creationId xmlns:p14="http://schemas.microsoft.com/office/powerpoint/2010/main" val="2397165640"/>
      </p:ext>
    </p:ext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95536" y="476672"/>
            <a:ext cx="8335203" cy="2456057"/>
          </a:xfrm>
          <a:prstGeom prst="rect">
            <a:avLst/>
          </a:prstGeom>
          <a:noFill/>
        </p:spPr>
        <p:txBody>
          <a:bodyPr wrap="square" rtlCol="0">
            <a:spAutoFit/>
          </a:bodyPr>
          <a:lstStyle/>
          <a:p>
            <a:pPr algn="ctr">
              <a:lnSpc>
                <a:spcPct val="120000"/>
              </a:lnSpc>
            </a:pPr>
            <a:r>
              <a:rPr lang="en-US" sz="3200" dirty="0" smtClean="0"/>
              <a:t>Tests:</a:t>
            </a:r>
          </a:p>
          <a:p>
            <a:pPr marL="285750" indent="-285750">
              <a:lnSpc>
                <a:spcPct val="120000"/>
              </a:lnSpc>
              <a:buFont typeface="Arial" pitchFamily="34" charset="0"/>
              <a:buChar char="•"/>
            </a:pPr>
            <a:r>
              <a:rPr lang="en-US" sz="2400" b="1" dirty="0" smtClean="0"/>
              <a:t>Equilibrium of catenary system</a:t>
            </a:r>
            <a:r>
              <a:rPr lang="en-US" sz="2400" dirty="0" smtClean="0"/>
              <a:t> </a:t>
            </a:r>
          </a:p>
          <a:p>
            <a:pPr>
              <a:lnSpc>
                <a:spcPct val="120000"/>
              </a:lnSpc>
            </a:pPr>
            <a:r>
              <a:rPr lang="en-US" sz="2400" dirty="0" smtClean="0"/>
              <a:t>Given vertical positions of contact wire at dropper locations and wire tensions</a:t>
            </a:r>
          </a:p>
          <a:p>
            <a:pPr marL="285750" indent="-285750">
              <a:lnSpc>
                <a:spcPct val="120000"/>
              </a:lnSpc>
              <a:buFont typeface="Arial" pitchFamily="34" charset="0"/>
              <a:buChar char="•"/>
            </a:pPr>
            <a:r>
              <a:rPr lang="en-US" sz="2400" b="1" dirty="0" smtClean="0"/>
              <a:t>Dynamic analysis of pantograph-catenary system interaction</a:t>
            </a:r>
            <a:endParaRPr lang="en-US" sz="2000" b="1" dirty="0" smtClean="0"/>
          </a:p>
        </p:txBody>
      </p:sp>
      <p:sp>
        <p:nvSpPr>
          <p:cNvPr id="5" name="TextBox 4"/>
          <p:cNvSpPr txBox="1"/>
          <p:nvPr/>
        </p:nvSpPr>
        <p:spPr>
          <a:xfrm>
            <a:off x="621489" y="5857508"/>
            <a:ext cx="3155645" cy="553998"/>
          </a:xfrm>
          <a:prstGeom prst="rect">
            <a:avLst/>
          </a:prstGeom>
          <a:noFill/>
        </p:spPr>
        <p:txBody>
          <a:bodyPr wrap="square" rtlCol="0">
            <a:spAutoFit/>
          </a:bodyPr>
          <a:lstStyle/>
          <a:p>
            <a:pPr algn="ctr">
              <a:lnSpc>
                <a:spcPct val="150000"/>
              </a:lnSpc>
            </a:pPr>
            <a:r>
              <a:rPr lang="en-US" sz="2000" dirty="0" smtClean="0"/>
              <a:t>Pantograph only</a:t>
            </a:r>
            <a:endParaRPr lang="en-US" sz="1600" dirty="0" smtClean="0"/>
          </a:p>
        </p:txBody>
      </p:sp>
      <p:pic>
        <p:nvPicPr>
          <p:cNvPr id="11267"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3157" y="3296000"/>
            <a:ext cx="2772308" cy="25382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391980" y="5877272"/>
            <a:ext cx="4355976" cy="553998"/>
          </a:xfrm>
          <a:prstGeom prst="rect">
            <a:avLst/>
          </a:prstGeom>
          <a:noFill/>
        </p:spPr>
        <p:txBody>
          <a:bodyPr wrap="square" rtlCol="0">
            <a:spAutoFit/>
          </a:bodyPr>
          <a:lstStyle/>
          <a:p>
            <a:pPr algn="ctr">
              <a:lnSpc>
                <a:spcPct val="150000"/>
              </a:lnSpc>
            </a:pPr>
            <a:r>
              <a:rPr lang="en-US" sz="2000" dirty="0" smtClean="0"/>
              <a:t>Complete 3D model of locomotive</a:t>
            </a:r>
            <a:endParaRPr lang="en-US" sz="1600" dirty="0" smtClean="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69755" y="3220737"/>
            <a:ext cx="3400425" cy="2657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Заголовок 5"/>
          <p:cNvSpPr>
            <a:spLocks noGrp="1"/>
          </p:cNvSpPr>
          <p:nvPr>
            <p:ph type="title"/>
          </p:nvPr>
        </p:nvSpPr>
        <p:spPr/>
        <p:txBody>
          <a:bodyPr/>
          <a:lstStyle/>
          <a:p>
            <a:r>
              <a:rPr lang="en-US" dirty="0"/>
              <a:t>Analysis of catenary systems</a:t>
            </a:r>
            <a:br>
              <a:rPr lang="en-US" dirty="0"/>
            </a:br>
            <a:endParaRPr lang="ru-RU" dirty="0"/>
          </a:p>
        </p:txBody>
      </p:sp>
    </p:spTree>
    <p:extLst>
      <p:ext uri="{BB962C8B-B14F-4D97-AF65-F5344CB8AC3E}">
        <p14:creationId xmlns:p14="http://schemas.microsoft.com/office/powerpoint/2010/main" val="31655153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atenary test 1_1.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912560" y="620688"/>
            <a:ext cx="7467600" cy="3565525"/>
          </a:xfrm>
          <a:prstGeom prst="rect">
            <a:avLst/>
          </a:prstGeom>
        </p:spPr>
      </p:pic>
      <p:sp>
        <p:nvSpPr>
          <p:cNvPr id="4" name="TextBox 3"/>
          <p:cNvSpPr txBox="1"/>
          <p:nvPr/>
        </p:nvSpPr>
        <p:spPr>
          <a:xfrm>
            <a:off x="588263" y="4365104"/>
            <a:ext cx="8335203" cy="1421928"/>
          </a:xfrm>
          <a:prstGeom prst="rect">
            <a:avLst/>
          </a:prstGeom>
          <a:noFill/>
        </p:spPr>
        <p:txBody>
          <a:bodyPr wrap="square" rtlCol="0">
            <a:spAutoFit/>
          </a:bodyPr>
          <a:lstStyle/>
          <a:p>
            <a:pPr algn="ctr">
              <a:lnSpc>
                <a:spcPct val="120000"/>
              </a:lnSpc>
            </a:pPr>
            <a:r>
              <a:rPr lang="en-US" sz="2400" dirty="0" smtClean="0"/>
              <a:t>Example</a:t>
            </a:r>
            <a:r>
              <a:rPr lang="en-US" sz="2400" dirty="0"/>
              <a:t>: 4 spans, 220 </a:t>
            </a:r>
            <a:r>
              <a:rPr lang="en-US" sz="2400" dirty="0" smtClean="0"/>
              <a:t>meters, 80 geometrically nonlinear FE</a:t>
            </a:r>
          </a:p>
          <a:p>
            <a:pPr algn="ctr">
              <a:lnSpc>
                <a:spcPct val="120000"/>
              </a:lnSpc>
            </a:pPr>
            <a:r>
              <a:rPr lang="en-US" sz="2400" dirty="0" smtClean="0"/>
              <a:t>Equilibrium computation by integration of motion equations</a:t>
            </a:r>
          </a:p>
          <a:p>
            <a:pPr algn="ctr">
              <a:lnSpc>
                <a:spcPct val="120000"/>
              </a:lnSpc>
            </a:pPr>
            <a:r>
              <a:rPr lang="en-US" sz="2400" dirty="0" smtClean="0"/>
              <a:t>Simulation is 10 times faster than real time</a:t>
            </a:r>
            <a:endParaRPr lang="en-US" sz="2400" dirty="0"/>
          </a:p>
        </p:txBody>
      </p:sp>
      <p:sp>
        <p:nvSpPr>
          <p:cNvPr id="6" name="Заголовок 5"/>
          <p:cNvSpPr>
            <a:spLocks noGrp="1"/>
          </p:cNvSpPr>
          <p:nvPr>
            <p:ph type="title"/>
          </p:nvPr>
        </p:nvSpPr>
        <p:spPr/>
        <p:txBody>
          <a:bodyPr/>
          <a:lstStyle/>
          <a:p>
            <a:r>
              <a:rPr lang="en-US" dirty="0"/>
              <a:t>Equilibrium </a:t>
            </a:r>
            <a:r>
              <a:rPr lang="en-US" dirty="0" smtClean="0"/>
              <a:t>test</a:t>
            </a:r>
            <a:endParaRPr lang="ru-RU" dirty="0"/>
          </a:p>
        </p:txBody>
      </p:sp>
    </p:spTree>
    <p:extLst>
      <p:ext uri="{BB962C8B-B14F-4D97-AF65-F5344CB8AC3E}">
        <p14:creationId xmlns:p14="http://schemas.microsoft.com/office/powerpoint/2010/main" val="22507144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5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dirty="0" smtClean="0"/>
              <a:t>Contents</a:t>
            </a:r>
            <a:endParaRPr lang="ru-RU" dirty="0"/>
          </a:p>
        </p:txBody>
      </p:sp>
      <p:sp>
        <p:nvSpPr>
          <p:cNvPr id="51203" name="Rectangle 3"/>
          <p:cNvSpPr>
            <a:spLocks noGrp="1" noChangeArrowheads="1"/>
          </p:cNvSpPr>
          <p:nvPr>
            <p:ph idx="4294967295"/>
          </p:nvPr>
        </p:nvSpPr>
        <p:spPr bwMode="auto">
          <a:xfrm>
            <a:off x="343693" y="532606"/>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Clr>
                <a:srgbClr val="FF0000"/>
              </a:buClr>
              <a:buFont typeface="Wingdings" pitchFamily="2" charset="2"/>
              <a:buChar char="è"/>
            </a:pPr>
            <a:r>
              <a:rPr lang="en-US" sz="2800" dirty="0" smtClean="0">
                <a:solidFill>
                  <a:srgbClr val="073F89"/>
                </a:solidFill>
              </a:rPr>
              <a:t> Recent Advances in Universal Mechanism Software</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smtClean="0">
                <a:solidFill>
                  <a:srgbClr val="073F89"/>
                </a:solidFill>
              </a:rPr>
              <a:t>predicting </a:t>
            </a:r>
            <a:r>
              <a:rPr lang="en-US" sz="2000" dirty="0">
                <a:solidFill>
                  <a:srgbClr val="073F89"/>
                </a:solidFill>
              </a:rPr>
              <a:t>wear of railway wheel </a:t>
            </a:r>
            <a:r>
              <a:rPr lang="en-US" sz="2000" dirty="0" smtClean="0">
                <a:solidFill>
                  <a:srgbClr val="073F89"/>
                </a:solidFill>
              </a:rPr>
              <a:t>profiles</a:t>
            </a:r>
          </a:p>
          <a:p>
            <a:pPr lvl="1">
              <a:lnSpc>
                <a:spcPct val="140000"/>
              </a:lnSpc>
              <a:buFont typeface="Wingdings" pitchFamily="2" charset="2"/>
              <a:buChar char="è"/>
            </a:pPr>
            <a:r>
              <a:rPr lang="en-US" sz="2000" dirty="0" smtClean="0">
                <a:solidFill>
                  <a:srgbClr val="073F89"/>
                </a:solidFill>
              </a:rPr>
              <a:t> Renewed </a:t>
            </a:r>
            <a:r>
              <a:rPr lang="en-US" sz="2000" dirty="0">
                <a:solidFill>
                  <a:srgbClr val="073F89"/>
                </a:solidFill>
              </a:rPr>
              <a:t>UM RCF tool</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a:solidFill>
                  <a:srgbClr val="073F89"/>
                </a:solidFill>
              </a:rPr>
              <a:t>s</a:t>
            </a:r>
            <a:r>
              <a:rPr lang="en-US" sz="2000" dirty="0" smtClean="0">
                <a:solidFill>
                  <a:srgbClr val="073F89"/>
                </a:solidFill>
              </a:rPr>
              <a:t>imulation </a:t>
            </a:r>
            <a:r>
              <a:rPr lang="en-US" sz="2000" dirty="0">
                <a:solidFill>
                  <a:srgbClr val="073F89"/>
                </a:solidFill>
              </a:rPr>
              <a:t>of pantograph-catenary interaction </a:t>
            </a:r>
            <a:endParaRPr lang="en-US" sz="2000" dirty="0" smtClean="0">
              <a:solidFill>
                <a:srgbClr val="073F89"/>
              </a:solidFill>
            </a:endParaRPr>
          </a:p>
          <a:p>
            <a:pPr lvl="1">
              <a:lnSpc>
                <a:spcPct val="140000"/>
              </a:lnSpc>
              <a:buClr>
                <a:srgbClr val="FF0000"/>
              </a:buClr>
              <a:buFont typeface="Wingdings" pitchFamily="2" charset="2"/>
              <a:buChar char="è"/>
            </a:pPr>
            <a:r>
              <a:rPr lang="en-US" sz="2000" dirty="0" smtClean="0">
                <a:solidFill>
                  <a:srgbClr val="073F89"/>
                </a:solidFill>
              </a:rPr>
              <a:t> New graphical engine</a:t>
            </a:r>
          </a:p>
          <a:p>
            <a:pPr eaLnBrk="1" hangingPunct="1">
              <a:lnSpc>
                <a:spcPct val="140000"/>
              </a:lnSpc>
              <a:buFont typeface="Wingdings" pitchFamily="2" charset="2"/>
              <a:buChar char="è"/>
            </a:pPr>
            <a:r>
              <a:rPr lang="en-US" sz="2800" dirty="0" smtClean="0">
                <a:solidFill>
                  <a:srgbClr val="073F89"/>
                </a:solidFill>
              </a:rPr>
              <a:t> Recently finished projects</a:t>
            </a:r>
          </a:p>
          <a:p>
            <a:pPr lvl="1">
              <a:lnSpc>
                <a:spcPct val="140000"/>
              </a:lnSpc>
              <a:buFont typeface="Wingdings" pitchFamily="2" charset="2"/>
              <a:buChar char="è"/>
            </a:pPr>
            <a:r>
              <a:rPr lang="en-US" sz="2000" dirty="0" smtClean="0">
                <a:solidFill>
                  <a:srgbClr val="073F89"/>
                </a:solidFill>
              </a:rPr>
              <a:t> Optimization of wheel profiles: dynamics, wear and rolling contact fatigue</a:t>
            </a:r>
          </a:p>
          <a:p>
            <a:pPr lvl="1">
              <a:lnSpc>
                <a:spcPct val="140000"/>
              </a:lnSpc>
              <a:buFont typeface="Wingdings" pitchFamily="2" charset="2"/>
              <a:buChar char="è"/>
            </a:pPr>
            <a:r>
              <a:rPr lang="en-US" sz="2000" dirty="0" smtClean="0">
                <a:solidFill>
                  <a:srgbClr val="073F89"/>
                </a:solidFill>
              </a:rPr>
              <a:t> International </a:t>
            </a:r>
            <a:r>
              <a:rPr lang="en-US" sz="2000" dirty="0">
                <a:solidFill>
                  <a:srgbClr val="073F89"/>
                </a:solidFill>
              </a:rPr>
              <a:t>benchmarking of longitudinal train dynamics </a:t>
            </a:r>
            <a:r>
              <a:rPr lang="en-US" sz="2000" dirty="0" smtClean="0">
                <a:solidFill>
                  <a:srgbClr val="073F89"/>
                </a:solidFill>
              </a:rPr>
              <a:t>simulators</a:t>
            </a:r>
          </a:p>
          <a:p>
            <a:pPr lvl="1">
              <a:lnSpc>
                <a:spcPct val="140000"/>
              </a:lnSpc>
              <a:buFont typeface="Wingdings" pitchFamily="2" charset="2"/>
              <a:buChar char="è"/>
            </a:pPr>
            <a:r>
              <a:rPr lang="en-US" sz="2000" dirty="0">
                <a:solidFill>
                  <a:srgbClr val="073F89"/>
                </a:solidFill>
              </a:rPr>
              <a:t> </a:t>
            </a:r>
            <a:r>
              <a:rPr lang="en-US" sz="2000" dirty="0" smtClean="0">
                <a:solidFill>
                  <a:srgbClr val="073F89"/>
                </a:solidFill>
              </a:rPr>
              <a:t>Train simulator</a:t>
            </a:r>
          </a:p>
          <a:p>
            <a:pPr>
              <a:lnSpc>
                <a:spcPct val="140000"/>
              </a:lnSpc>
              <a:buFont typeface="Wingdings" pitchFamily="2" charset="2"/>
              <a:buChar char="è"/>
            </a:pPr>
            <a:r>
              <a:rPr lang="en-US" sz="2800" dirty="0" smtClean="0">
                <a:solidFill>
                  <a:srgbClr val="073F89"/>
                </a:solidFill>
              </a:rPr>
              <a:t> Conclusion</a:t>
            </a:r>
            <a:endParaRPr lang="en-US" sz="4000" dirty="0" smtClean="0">
              <a:solidFill>
                <a:srgbClr val="073F89"/>
              </a:solidFill>
            </a:endParaRPr>
          </a:p>
        </p:txBody>
      </p:sp>
    </p:spTree>
    <p:extLst>
      <p:ext uri="{BB962C8B-B14F-4D97-AF65-F5344CB8AC3E}">
        <p14:creationId xmlns:p14="http://schemas.microsoft.com/office/powerpoint/2010/main" val="3893729891"/>
      </p:ext>
    </p:extLst>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New graphical engine – beta version is available to download</a:t>
            </a:r>
            <a:endParaRPr lang="ru-RU" dirty="0"/>
          </a:p>
        </p:txBody>
      </p:sp>
      <p:pic>
        <p:nvPicPr>
          <p:cNvPr id="1026" name="Picture 2" descr="C:\Temp\37\31895312_230465221043565_8004334394103824384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43908" y="512676"/>
            <a:ext cx="5277763" cy="2772308"/>
          </a:xfrm>
          <a:prstGeom prst="rect">
            <a:avLst/>
          </a:prstGeom>
          <a:noFill/>
          <a:extLst>
            <a:ext uri="{909E8E84-426E-40DD-AFC4-6F175D3DCCD1}">
              <a14:hiddenFill xmlns:a14="http://schemas.microsoft.com/office/drawing/2010/main">
                <a:solidFill>
                  <a:srgbClr val="FFFFFF"/>
                </a:solidFill>
              </a14:hiddenFill>
            </a:ext>
          </a:extLst>
        </p:spPr>
      </p:pic>
      <p:sp>
        <p:nvSpPr>
          <p:cNvPr id="3" name="Прямоугольник 2"/>
          <p:cNvSpPr/>
          <p:nvPr/>
        </p:nvSpPr>
        <p:spPr>
          <a:xfrm>
            <a:off x="71500" y="476672"/>
            <a:ext cx="3816424" cy="3693319"/>
          </a:xfrm>
          <a:prstGeom prst="rect">
            <a:avLst/>
          </a:prstGeom>
        </p:spPr>
        <p:txBody>
          <a:bodyPr wrap="square">
            <a:spAutoFit/>
          </a:bodyPr>
          <a:lstStyle/>
          <a:p>
            <a:pPr fontAlgn="base"/>
            <a:r>
              <a:rPr lang="en-US" dirty="0"/>
              <a:t>Beta-testing: UM </a:t>
            </a:r>
            <a:r>
              <a:rPr lang="en-US" dirty="0" smtClean="0"/>
              <a:t>8.5 now includes UM </a:t>
            </a:r>
            <a:r>
              <a:rPr lang="en-US" dirty="0" err="1" smtClean="0"/>
              <a:t>Simlation</a:t>
            </a:r>
            <a:r>
              <a:rPr lang="en-US" dirty="0" smtClean="0"/>
              <a:t> program based on a new graphical engine.</a:t>
            </a:r>
          </a:p>
          <a:p>
            <a:pPr fontAlgn="base"/>
            <a:endParaRPr lang="en-US" dirty="0" smtClean="0"/>
          </a:p>
          <a:p>
            <a:pPr fontAlgn="base"/>
            <a:r>
              <a:rPr lang="en-US" dirty="0" smtClean="0"/>
              <a:t>+ </a:t>
            </a:r>
            <a:r>
              <a:rPr lang="en-US" dirty="0"/>
              <a:t>New graphical engine provides </a:t>
            </a:r>
            <a:r>
              <a:rPr lang="en-US" dirty="0">
                <a:solidFill>
                  <a:srgbClr val="FF0000"/>
                </a:solidFill>
              </a:rPr>
              <a:t>5-100 times</a:t>
            </a:r>
            <a:r>
              <a:rPr lang="en-US" dirty="0"/>
              <a:t> higher frame rate</a:t>
            </a:r>
            <a:br>
              <a:rPr lang="en-US" dirty="0"/>
            </a:br>
            <a:r>
              <a:rPr lang="en-US" dirty="0"/>
              <a:t>+ It effectively supports </a:t>
            </a:r>
            <a:r>
              <a:rPr lang="en-US" dirty="0">
                <a:solidFill>
                  <a:srgbClr val="FF0000"/>
                </a:solidFill>
              </a:rPr>
              <a:t>all modern video cards</a:t>
            </a:r>
            <a:r>
              <a:rPr lang="en-US" dirty="0"/>
              <a:t> including ATI Radeon</a:t>
            </a:r>
            <a:br>
              <a:rPr lang="en-US" dirty="0"/>
            </a:br>
            <a:r>
              <a:rPr lang="en-US" dirty="0"/>
              <a:t>+ More user friendly basic operations: move, rotate, zoom</a:t>
            </a:r>
            <a:br>
              <a:rPr lang="en-US" dirty="0"/>
            </a:br>
            <a:r>
              <a:rPr lang="en-US" dirty="0"/>
              <a:t>+ Instant rotation center is used. </a:t>
            </a:r>
            <a:r>
              <a:rPr lang="en-US" dirty="0">
                <a:solidFill>
                  <a:srgbClr val="FF0000"/>
                </a:solidFill>
              </a:rPr>
              <a:t>Rotation is allowed around any arbitrary point</a:t>
            </a:r>
            <a:r>
              <a:rPr lang="en-US" dirty="0" smtClean="0"/>
              <a:t>.</a:t>
            </a:r>
            <a:endParaRPr lang="en-US" dirty="0"/>
          </a:p>
        </p:txBody>
      </p:sp>
      <p:sp>
        <p:nvSpPr>
          <p:cNvPr id="4" name="Прямоугольник 3"/>
          <p:cNvSpPr/>
          <p:nvPr/>
        </p:nvSpPr>
        <p:spPr>
          <a:xfrm>
            <a:off x="50726" y="4048497"/>
            <a:ext cx="8136904" cy="2031325"/>
          </a:xfrm>
          <a:prstGeom prst="rect">
            <a:avLst/>
          </a:prstGeom>
        </p:spPr>
        <p:txBody>
          <a:bodyPr wrap="square">
            <a:spAutoFit/>
          </a:bodyPr>
          <a:lstStyle/>
          <a:p>
            <a:pPr fontAlgn="base"/>
            <a:r>
              <a:rPr lang="en-US" dirty="0"/>
              <a:t>+ Accurate detection of 3D coordinates under the mouse cursor</a:t>
            </a:r>
            <a:br>
              <a:rPr lang="en-US" dirty="0"/>
            </a:br>
            <a:r>
              <a:rPr lang="en-US" dirty="0"/>
              <a:t>+ Video recording works correctly even if the recorded window is overlapped by any other windows</a:t>
            </a:r>
            <a:br>
              <a:rPr lang="en-US" dirty="0"/>
            </a:br>
            <a:r>
              <a:rPr lang="en-US" dirty="0"/>
              <a:t>+ Transparent objects are now supported</a:t>
            </a:r>
            <a:br>
              <a:rPr lang="en-US" dirty="0"/>
            </a:br>
            <a:r>
              <a:rPr lang="en-US" dirty="0"/>
              <a:t>+ </a:t>
            </a:r>
            <a:r>
              <a:rPr lang="en-US" dirty="0" smtClean="0"/>
              <a:t>List of Cameras </a:t>
            </a:r>
            <a:r>
              <a:rPr lang="en-US" dirty="0"/>
              <a:t>is introduced</a:t>
            </a:r>
            <a:br>
              <a:rPr lang="en-US" dirty="0"/>
            </a:br>
            <a:r>
              <a:rPr lang="en-US" dirty="0"/>
              <a:t>+ Image modes (wired, solid, transparent, invisible) are now available for all model elements, not for bodies only</a:t>
            </a:r>
          </a:p>
        </p:txBody>
      </p:sp>
    </p:spTree>
    <p:extLst>
      <p:ext uri="{BB962C8B-B14F-4D97-AF65-F5344CB8AC3E}">
        <p14:creationId xmlns:p14="http://schemas.microsoft.com/office/powerpoint/2010/main" val="102197308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dirty="0" smtClean="0"/>
              <a:t>Contents</a:t>
            </a:r>
            <a:endParaRPr lang="ru-RU" dirty="0"/>
          </a:p>
        </p:txBody>
      </p:sp>
      <p:sp>
        <p:nvSpPr>
          <p:cNvPr id="51203" name="Rectangle 3"/>
          <p:cNvSpPr>
            <a:spLocks noGrp="1" noChangeArrowheads="1"/>
          </p:cNvSpPr>
          <p:nvPr>
            <p:ph idx="4294967295"/>
          </p:nvPr>
        </p:nvSpPr>
        <p:spPr bwMode="auto">
          <a:xfrm>
            <a:off x="343693" y="532606"/>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Clr>
                <a:schemeClr val="tx2"/>
              </a:buClr>
              <a:buFont typeface="Wingdings" pitchFamily="2" charset="2"/>
              <a:buChar char="è"/>
            </a:pPr>
            <a:r>
              <a:rPr lang="en-US" sz="2800" dirty="0" smtClean="0">
                <a:solidFill>
                  <a:srgbClr val="073F89"/>
                </a:solidFill>
              </a:rPr>
              <a:t> Recent Advances in Universal Mechanism Software</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smtClean="0">
                <a:solidFill>
                  <a:srgbClr val="073F89"/>
                </a:solidFill>
              </a:rPr>
              <a:t>predicting </a:t>
            </a:r>
            <a:r>
              <a:rPr lang="en-US" sz="2000" dirty="0">
                <a:solidFill>
                  <a:srgbClr val="073F89"/>
                </a:solidFill>
              </a:rPr>
              <a:t>wear of railway wheel </a:t>
            </a:r>
            <a:r>
              <a:rPr lang="en-US" sz="2000" dirty="0" smtClean="0">
                <a:solidFill>
                  <a:srgbClr val="073F89"/>
                </a:solidFill>
              </a:rPr>
              <a:t>profiles</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smtClean="0">
                <a:solidFill>
                  <a:srgbClr val="073F89"/>
                </a:solidFill>
              </a:rPr>
              <a:t>simulation </a:t>
            </a:r>
            <a:r>
              <a:rPr lang="en-US" sz="2000" dirty="0">
                <a:solidFill>
                  <a:srgbClr val="073F89"/>
                </a:solidFill>
              </a:rPr>
              <a:t>of pantograph-catenary interaction </a:t>
            </a:r>
            <a:endParaRPr lang="en-US" sz="2000" dirty="0" smtClean="0">
              <a:solidFill>
                <a:srgbClr val="073F89"/>
              </a:solidFill>
            </a:endParaRPr>
          </a:p>
          <a:p>
            <a:pPr lvl="1">
              <a:lnSpc>
                <a:spcPct val="140000"/>
              </a:lnSpc>
              <a:buFont typeface="Wingdings" pitchFamily="2" charset="2"/>
              <a:buChar char="è"/>
            </a:pPr>
            <a:r>
              <a:rPr lang="en-US" sz="2000" dirty="0" smtClean="0">
                <a:solidFill>
                  <a:srgbClr val="073F89"/>
                </a:solidFill>
              </a:rPr>
              <a:t> New graphical engine</a:t>
            </a:r>
          </a:p>
          <a:p>
            <a:pPr eaLnBrk="1" hangingPunct="1">
              <a:lnSpc>
                <a:spcPct val="140000"/>
              </a:lnSpc>
              <a:buClr>
                <a:srgbClr val="FF0000"/>
              </a:buClr>
              <a:buFont typeface="Wingdings" pitchFamily="2" charset="2"/>
              <a:buChar char="è"/>
            </a:pPr>
            <a:r>
              <a:rPr lang="en-US" sz="2800" dirty="0" smtClean="0">
                <a:solidFill>
                  <a:srgbClr val="073F89"/>
                </a:solidFill>
              </a:rPr>
              <a:t> Recently finished projects</a:t>
            </a:r>
          </a:p>
          <a:p>
            <a:pPr lvl="1">
              <a:lnSpc>
                <a:spcPct val="140000"/>
              </a:lnSpc>
              <a:buClr>
                <a:srgbClr val="FF0000"/>
              </a:buClr>
              <a:buFont typeface="Wingdings" pitchFamily="2" charset="2"/>
              <a:buChar char="è"/>
            </a:pPr>
            <a:r>
              <a:rPr lang="en-US" sz="2000" dirty="0" smtClean="0">
                <a:solidFill>
                  <a:srgbClr val="073F89"/>
                </a:solidFill>
              </a:rPr>
              <a:t> Optimization of wheel profiles: dynamics, wear and rolling contact fatigue</a:t>
            </a:r>
          </a:p>
          <a:p>
            <a:pPr lvl="1">
              <a:lnSpc>
                <a:spcPct val="140000"/>
              </a:lnSpc>
              <a:buFont typeface="Wingdings" pitchFamily="2" charset="2"/>
              <a:buChar char="è"/>
            </a:pPr>
            <a:r>
              <a:rPr lang="en-US" sz="2000" dirty="0" smtClean="0">
                <a:solidFill>
                  <a:srgbClr val="073F89"/>
                </a:solidFill>
              </a:rPr>
              <a:t> International </a:t>
            </a:r>
            <a:r>
              <a:rPr lang="en-US" sz="2000" dirty="0">
                <a:solidFill>
                  <a:srgbClr val="073F89"/>
                </a:solidFill>
              </a:rPr>
              <a:t>benchmarking of longitudinal train dynamics </a:t>
            </a:r>
            <a:r>
              <a:rPr lang="en-US" sz="2000" dirty="0" smtClean="0">
                <a:solidFill>
                  <a:srgbClr val="073F89"/>
                </a:solidFill>
              </a:rPr>
              <a:t>simulators</a:t>
            </a:r>
          </a:p>
          <a:p>
            <a:pPr lvl="1">
              <a:lnSpc>
                <a:spcPct val="140000"/>
              </a:lnSpc>
              <a:buFont typeface="Wingdings" pitchFamily="2" charset="2"/>
              <a:buChar char="è"/>
            </a:pPr>
            <a:r>
              <a:rPr lang="en-US" sz="2000" dirty="0">
                <a:solidFill>
                  <a:srgbClr val="073F89"/>
                </a:solidFill>
              </a:rPr>
              <a:t> </a:t>
            </a:r>
            <a:r>
              <a:rPr lang="en-US" sz="2000" dirty="0" smtClean="0">
                <a:solidFill>
                  <a:srgbClr val="073F89"/>
                </a:solidFill>
              </a:rPr>
              <a:t>Train simulator</a:t>
            </a:r>
          </a:p>
          <a:p>
            <a:pPr>
              <a:lnSpc>
                <a:spcPct val="140000"/>
              </a:lnSpc>
              <a:buFont typeface="Wingdings" pitchFamily="2" charset="2"/>
              <a:buChar char="è"/>
            </a:pPr>
            <a:r>
              <a:rPr lang="en-US" sz="2800" dirty="0" smtClean="0">
                <a:solidFill>
                  <a:srgbClr val="073F89"/>
                </a:solidFill>
              </a:rPr>
              <a:t> Conclusion</a:t>
            </a:r>
            <a:endParaRPr lang="en-US" sz="4000" dirty="0" smtClean="0">
              <a:solidFill>
                <a:srgbClr val="073F89"/>
              </a:solidFill>
            </a:endParaRPr>
          </a:p>
        </p:txBody>
      </p:sp>
    </p:spTree>
    <p:extLst>
      <p:ext uri="{BB962C8B-B14F-4D97-AF65-F5344CB8AC3E}">
        <p14:creationId xmlns:p14="http://schemas.microsoft.com/office/powerpoint/2010/main" val="3893729891"/>
      </p:ext>
    </p:extLst>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Номер слайда 9"/>
          <p:cNvSpPr>
            <a:spLocks noGrp="1"/>
          </p:cNvSpPr>
          <p:nvPr>
            <p:ph type="sldNum" sz="quarter" idx="4294967295"/>
          </p:nvPr>
        </p:nvSpPr>
        <p:spPr>
          <a:xfrm>
            <a:off x="0" y="6356350"/>
            <a:ext cx="1981200" cy="365125"/>
          </a:xfrm>
          <a:prstGeom prst="rect">
            <a:avLst/>
          </a:prstGeom>
        </p:spPr>
        <p:txBody>
          <a:bodyPr/>
          <a:lstStyle/>
          <a:p>
            <a:fld id="{2D0770BA-5E24-4441-91D4-06F960A380A5}" type="slidenum">
              <a:rPr lang="ru-RU" smtClean="0"/>
              <a:pPr/>
              <a:t>25</a:t>
            </a:fld>
            <a:endParaRPr lang="ru-RU" dirty="0"/>
          </a:p>
        </p:txBody>
      </p:sp>
      <p:sp>
        <p:nvSpPr>
          <p:cNvPr id="11" name="Нижний колонтитул 10"/>
          <p:cNvSpPr>
            <a:spLocks noGrp="1"/>
          </p:cNvSpPr>
          <p:nvPr>
            <p:ph type="ftr" sz="quarter" idx="4294967295"/>
          </p:nvPr>
        </p:nvSpPr>
        <p:spPr>
          <a:xfrm>
            <a:off x="5638800" y="6356350"/>
            <a:ext cx="3505200" cy="365125"/>
          </a:xfrm>
          <a:prstGeom prst="rect">
            <a:avLst/>
          </a:prstGeom>
        </p:spPr>
        <p:txBody>
          <a:bodyPr/>
          <a:lstStyle/>
          <a:p>
            <a:pPr algn="ctr"/>
            <a:r>
              <a:rPr lang="en-US" dirty="0" smtClean="0"/>
              <a:t>April 3-4, 2018</a:t>
            </a:r>
            <a:endParaRPr lang="ru-RU" dirty="0"/>
          </a:p>
        </p:txBody>
      </p:sp>
      <p:pic>
        <p:nvPicPr>
          <p:cNvPr id="2052" name="Picture 4" descr="http://www.modellmix.su/sites/default/files/styles/large/public/2_629.jpg?itok=e9PHnJx5">
            <a:hlinkClick r:id="rId3"/>
          </p:cNvPr>
          <p:cNvPicPr>
            <a:picLocks noChangeAspect="1" noChangeArrowheads="1"/>
          </p:cNvPicPr>
          <p:nvPr/>
        </p:nvPicPr>
        <p:blipFill>
          <a:blip r:embed="rId4" cstate="print"/>
          <a:srcRect/>
          <a:stretch>
            <a:fillRect/>
          </a:stretch>
        </p:blipFill>
        <p:spPr bwMode="auto">
          <a:xfrm>
            <a:off x="81645125" y="-26008013"/>
            <a:ext cx="4572000" cy="2628900"/>
          </a:xfrm>
          <a:prstGeom prst="rect">
            <a:avLst/>
          </a:prstGeom>
          <a:noFill/>
        </p:spPr>
      </p:pic>
      <p:pic>
        <p:nvPicPr>
          <p:cNvPr id="2054" name="Picture 6" descr="http://www.modellmix.su/sites/default/files/styles/large/public/1_780.jpg?itok=oFAAN41N">
            <a:hlinkClick r:id="rId5"/>
          </p:cNvPr>
          <p:cNvPicPr>
            <a:picLocks noChangeAspect="1" noChangeArrowheads="1"/>
          </p:cNvPicPr>
          <p:nvPr/>
        </p:nvPicPr>
        <p:blipFill>
          <a:blip r:embed="rId6" cstate="print"/>
          <a:srcRect/>
          <a:stretch>
            <a:fillRect/>
          </a:stretch>
        </p:blipFill>
        <p:spPr bwMode="auto">
          <a:xfrm>
            <a:off x="81645125" y="-26008013"/>
            <a:ext cx="4572000" cy="3257550"/>
          </a:xfrm>
          <a:prstGeom prst="rect">
            <a:avLst/>
          </a:prstGeom>
          <a:noFill/>
        </p:spPr>
      </p:pic>
      <p:pic>
        <p:nvPicPr>
          <p:cNvPr id="2055" name="Picture 7"/>
          <p:cNvPicPr>
            <a:picLocks noChangeAspect="1" noChangeArrowheads="1"/>
          </p:cNvPicPr>
          <p:nvPr/>
        </p:nvPicPr>
        <p:blipFill>
          <a:blip r:embed="rId7" cstate="print"/>
          <a:srcRect/>
          <a:stretch>
            <a:fillRect/>
          </a:stretch>
        </p:blipFill>
        <p:spPr bwMode="auto">
          <a:xfrm>
            <a:off x="5796136" y="1700808"/>
            <a:ext cx="3155453" cy="1218812"/>
          </a:xfrm>
          <a:prstGeom prst="rect">
            <a:avLst/>
          </a:prstGeom>
          <a:noFill/>
          <a:ln w="9525">
            <a:noFill/>
            <a:miter lim="800000"/>
            <a:headEnd/>
            <a:tailEnd/>
          </a:ln>
        </p:spPr>
      </p:pic>
      <p:pic>
        <p:nvPicPr>
          <p:cNvPr id="2057" name="Picture 9" descr="Тележка 18-100"/>
          <p:cNvPicPr>
            <a:picLocks noChangeAspect="1" noChangeArrowheads="1"/>
          </p:cNvPicPr>
          <p:nvPr/>
        </p:nvPicPr>
        <p:blipFill>
          <a:blip r:embed="rId8" cstate="print"/>
          <a:srcRect/>
          <a:stretch>
            <a:fillRect/>
          </a:stretch>
        </p:blipFill>
        <p:spPr bwMode="auto">
          <a:xfrm>
            <a:off x="179512" y="1268760"/>
            <a:ext cx="2594884" cy="1944216"/>
          </a:xfrm>
          <a:prstGeom prst="rect">
            <a:avLst/>
          </a:prstGeom>
          <a:noFill/>
        </p:spPr>
      </p:pic>
      <p:pic>
        <p:nvPicPr>
          <p:cNvPr id="2059" name="Picture 11" descr="http://infranews.ru/images/uploads/fologallery/GIBDD/Telezhka1.jpg">
            <a:hlinkClick r:id="rId9"/>
          </p:cNvPr>
          <p:cNvPicPr>
            <a:picLocks noChangeAspect="1" noChangeArrowheads="1"/>
          </p:cNvPicPr>
          <p:nvPr/>
        </p:nvPicPr>
        <p:blipFill rotWithShape="1">
          <a:blip r:embed="rId10" cstate="print"/>
          <a:srcRect l="12753" t="8340" r="11362" b="8256"/>
          <a:stretch/>
        </p:blipFill>
        <p:spPr bwMode="auto">
          <a:xfrm>
            <a:off x="3131840" y="1304764"/>
            <a:ext cx="2736304" cy="2003250"/>
          </a:xfrm>
          <a:prstGeom prst="rect">
            <a:avLst/>
          </a:prstGeom>
          <a:noFill/>
        </p:spPr>
      </p:pic>
      <p:sp>
        <p:nvSpPr>
          <p:cNvPr id="12" name="TextBox 11"/>
          <p:cNvSpPr txBox="1"/>
          <p:nvPr/>
        </p:nvSpPr>
        <p:spPr>
          <a:xfrm>
            <a:off x="504000" y="504000"/>
            <a:ext cx="1728192" cy="830997"/>
          </a:xfrm>
          <a:prstGeom prst="rect">
            <a:avLst/>
          </a:prstGeom>
          <a:noFill/>
        </p:spPr>
        <p:txBody>
          <a:bodyPr wrap="square" rtlCol="0">
            <a:spAutoFit/>
          </a:bodyPr>
          <a:lstStyle/>
          <a:p>
            <a:pPr algn="ctr"/>
            <a:r>
              <a:rPr lang="en-US" sz="1600" dirty="0" smtClean="0"/>
              <a:t>Classical three-piece bogie of </a:t>
            </a:r>
            <a:br>
              <a:rPr lang="en-US" sz="1600" dirty="0" smtClean="0"/>
            </a:br>
            <a:r>
              <a:rPr lang="en-US" sz="1600" dirty="0" smtClean="0"/>
              <a:t>18-100 type</a:t>
            </a:r>
            <a:endParaRPr lang="ru-RU" sz="1600" dirty="0"/>
          </a:p>
        </p:txBody>
      </p:sp>
      <p:sp>
        <p:nvSpPr>
          <p:cNvPr id="13" name="TextBox 12"/>
          <p:cNvSpPr txBox="1"/>
          <p:nvPr/>
        </p:nvSpPr>
        <p:spPr>
          <a:xfrm>
            <a:off x="3671900" y="504000"/>
            <a:ext cx="1800200" cy="830997"/>
          </a:xfrm>
          <a:prstGeom prst="rect">
            <a:avLst/>
          </a:prstGeom>
          <a:noFill/>
        </p:spPr>
        <p:txBody>
          <a:bodyPr wrap="square" rtlCol="0">
            <a:spAutoFit/>
          </a:bodyPr>
          <a:lstStyle/>
          <a:p>
            <a:pPr algn="ctr"/>
            <a:r>
              <a:rPr lang="en-US" sz="1600" dirty="0" smtClean="0"/>
              <a:t>New three-piece bogie design: </a:t>
            </a:r>
            <a:br>
              <a:rPr lang="en-US" sz="1600" dirty="0" smtClean="0"/>
            </a:br>
            <a:r>
              <a:rPr lang="en-US" sz="1600" dirty="0" smtClean="0"/>
              <a:t>18-9855 type</a:t>
            </a:r>
            <a:endParaRPr lang="ru-RU" sz="1600" dirty="0"/>
          </a:p>
        </p:txBody>
      </p:sp>
      <p:sp>
        <p:nvSpPr>
          <p:cNvPr id="4" name="Заголовок 3"/>
          <p:cNvSpPr>
            <a:spLocks noGrp="1"/>
          </p:cNvSpPr>
          <p:nvPr>
            <p:ph type="title"/>
          </p:nvPr>
        </p:nvSpPr>
        <p:spPr/>
        <p:txBody>
          <a:bodyPr/>
          <a:lstStyle/>
          <a:p>
            <a:r>
              <a:rPr lang="en-US" dirty="0"/>
              <a:t>Purpose of the </a:t>
            </a:r>
            <a:r>
              <a:rPr lang="en-US" dirty="0" smtClean="0"/>
              <a:t>research</a:t>
            </a:r>
            <a:endParaRPr lang="ru-RU" dirty="0"/>
          </a:p>
        </p:txBody>
      </p:sp>
      <p:sp>
        <p:nvSpPr>
          <p:cNvPr id="5" name="TextBox 4"/>
          <p:cNvSpPr txBox="1"/>
          <p:nvPr/>
        </p:nvSpPr>
        <p:spPr>
          <a:xfrm>
            <a:off x="179512" y="3573016"/>
            <a:ext cx="7962693" cy="1815882"/>
          </a:xfrm>
          <a:prstGeom prst="rect">
            <a:avLst/>
          </a:prstGeom>
          <a:noFill/>
        </p:spPr>
        <p:txBody>
          <a:bodyPr wrap="none" rtlCol="0">
            <a:spAutoFit/>
          </a:bodyPr>
          <a:lstStyle/>
          <a:p>
            <a:pPr>
              <a:buNone/>
            </a:pPr>
            <a:r>
              <a:rPr lang="en-US" sz="2800" b="1" dirty="0"/>
              <a:t>Choice of rational wheel profiles for </a:t>
            </a:r>
            <a:endParaRPr lang="ru-RU" sz="2800" b="1" dirty="0"/>
          </a:p>
          <a:p>
            <a:pPr marL="457200" indent="-457200">
              <a:buFont typeface="Arial" pitchFamily="34" charset="0"/>
              <a:buChar char="•"/>
            </a:pPr>
            <a:r>
              <a:rPr lang="en-US" sz="2800" dirty="0"/>
              <a:t> freight car with a three-piece bogie type </a:t>
            </a:r>
            <a:r>
              <a:rPr lang="en-US" sz="2800" dirty="0" smtClean="0"/>
              <a:t>18-100;</a:t>
            </a:r>
          </a:p>
          <a:p>
            <a:pPr marL="457200" indent="-457200">
              <a:buFont typeface="Arial" pitchFamily="34" charset="0"/>
              <a:buChar char="•"/>
            </a:pPr>
            <a:r>
              <a:rPr lang="en-US" sz="2800" dirty="0" smtClean="0"/>
              <a:t> </a:t>
            </a:r>
            <a:r>
              <a:rPr lang="en-US" sz="2800" dirty="0"/>
              <a:t>freight car with a three-piece bogie type </a:t>
            </a:r>
            <a:r>
              <a:rPr lang="en-US" sz="2800" dirty="0" smtClean="0"/>
              <a:t>18-9855;</a:t>
            </a:r>
            <a:endParaRPr lang="en-US" sz="2800" dirty="0"/>
          </a:p>
          <a:p>
            <a:pPr marL="457200" indent="-457200">
              <a:buFont typeface="Arial" pitchFamily="34" charset="0"/>
              <a:buChar char="•"/>
            </a:pPr>
            <a:r>
              <a:rPr lang="en-US" sz="2800" dirty="0"/>
              <a:t> passenger </a:t>
            </a:r>
            <a:r>
              <a:rPr lang="en-US" sz="2800" dirty="0" smtClean="0"/>
              <a:t>cars.</a:t>
            </a:r>
            <a:endParaRPr lang="ru-RU" sz="2800" dirty="0"/>
          </a:p>
        </p:txBody>
      </p:sp>
      <p:sp>
        <p:nvSpPr>
          <p:cNvPr id="16" name="TextBox 15"/>
          <p:cNvSpPr txBox="1"/>
          <p:nvPr/>
        </p:nvSpPr>
        <p:spPr>
          <a:xfrm>
            <a:off x="6408204" y="432000"/>
            <a:ext cx="1800200" cy="584775"/>
          </a:xfrm>
          <a:prstGeom prst="rect">
            <a:avLst/>
          </a:prstGeom>
          <a:noFill/>
        </p:spPr>
        <p:txBody>
          <a:bodyPr wrap="square" rtlCol="0">
            <a:spAutoFit/>
          </a:bodyPr>
          <a:lstStyle/>
          <a:p>
            <a:pPr algn="ctr"/>
            <a:r>
              <a:rPr lang="en-US" sz="1600" dirty="0" smtClean="0"/>
              <a:t>Bogie of the passenger car</a:t>
            </a:r>
            <a:endParaRPr lang="ru-RU" sz="1600" dirty="0"/>
          </a:p>
        </p:txBody>
      </p:sp>
    </p:spTree>
    <p:extLst>
      <p:ext uri="{BB962C8B-B14F-4D97-AF65-F5344CB8AC3E}">
        <p14:creationId xmlns:p14="http://schemas.microsoft.com/office/powerpoint/2010/main" val="40383952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Номер слайда 48"/>
          <p:cNvSpPr>
            <a:spLocks noGrp="1"/>
          </p:cNvSpPr>
          <p:nvPr>
            <p:ph type="sldNum" sz="quarter" idx="4294967295"/>
          </p:nvPr>
        </p:nvSpPr>
        <p:spPr>
          <a:xfrm>
            <a:off x="0" y="6356350"/>
            <a:ext cx="1981200" cy="365125"/>
          </a:xfrm>
          <a:prstGeom prst="rect">
            <a:avLst/>
          </a:prstGeom>
        </p:spPr>
        <p:txBody>
          <a:bodyPr/>
          <a:lstStyle/>
          <a:p>
            <a:fld id="{2D0770BA-5E24-4441-91D4-06F960A380A5}" type="slidenum">
              <a:rPr lang="ru-RU" smtClean="0"/>
              <a:pPr/>
              <a:t>26</a:t>
            </a:fld>
            <a:endParaRPr lang="ru-RU" dirty="0"/>
          </a:p>
        </p:txBody>
      </p:sp>
      <p:sp>
        <p:nvSpPr>
          <p:cNvPr id="6" name="TextBox 5"/>
          <p:cNvSpPr txBox="1"/>
          <p:nvPr/>
        </p:nvSpPr>
        <p:spPr>
          <a:xfrm>
            <a:off x="6120172" y="764704"/>
            <a:ext cx="1602290" cy="307777"/>
          </a:xfrm>
          <a:prstGeom prst="rect">
            <a:avLst/>
          </a:prstGeom>
          <a:ln/>
        </p:spPr>
        <p:style>
          <a:lnRef idx="2">
            <a:schemeClr val="accent1"/>
          </a:lnRef>
          <a:fillRef idx="1">
            <a:schemeClr val="lt1"/>
          </a:fillRef>
          <a:effectRef idx="0">
            <a:schemeClr val="accent1"/>
          </a:effectRef>
          <a:fontRef idx="minor">
            <a:schemeClr val="dk1"/>
          </a:fontRef>
        </p:style>
        <p:txBody>
          <a:bodyPr wrap="square" rtlCol="0">
            <a:spAutoFit/>
          </a:bodyPr>
          <a:lstStyle/>
          <a:p>
            <a:pPr algn="ctr"/>
            <a:r>
              <a:rPr lang="en-US" sz="1400" dirty="0" smtClean="0">
                <a:ln>
                  <a:solidFill>
                    <a:srgbClr val="002060"/>
                  </a:solidFill>
                </a:ln>
                <a:solidFill>
                  <a:srgbClr val="0070C0"/>
                </a:solidFill>
              </a:rPr>
              <a:t>Car model</a:t>
            </a:r>
            <a:endParaRPr lang="ru-RU" sz="1400" dirty="0">
              <a:ln>
                <a:solidFill>
                  <a:srgbClr val="002060"/>
                </a:solidFill>
              </a:ln>
              <a:solidFill>
                <a:srgbClr val="0070C0"/>
              </a:solidFill>
            </a:endParaRPr>
          </a:p>
        </p:txBody>
      </p:sp>
      <p:sp>
        <p:nvSpPr>
          <p:cNvPr id="7" name="TextBox 6"/>
          <p:cNvSpPr txBox="1"/>
          <p:nvPr/>
        </p:nvSpPr>
        <p:spPr>
          <a:xfrm>
            <a:off x="5112060" y="1268760"/>
            <a:ext cx="1561758"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Loaded car</a:t>
            </a:r>
            <a:endParaRPr lang="ru-RU" sz="1400" dirty="0">
              <a:ln>
                <a:solidFill>
                  <a:schemeClr val="accent6">
                    <a:lumMod val="50000"/>
                  </a:schemeClr>
                </a:solidFill>
              </a:ln>
            </a:endParaRPr>
          </a:p>
        </p:txBody>
      </p:sp>
      <p:sp>
        <p:nvSpPr>
          <p:cNvPr id="8" name="TextBox 7"/>
          <p:cNvSpPr txBox="1"/>
          <p:nvPr/>
        </p:nvSpPr>
        <p:spPr>
          <a:xfrm>
            <a:off x="7632340" y="3121223"/>
            <a:ext cx="934669"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R=</a:t>
            </a:r>
            <a:r>
              <a:rPr lang="ru-RU" sz="1400" dirty="0" smtClean="0">
                <a:ln>
                  <a:solidFill>
                    <a:schemeClr val="accent6">
                      <a:lumMod val="50000"/>
                    </a:schemeClr>
                  </a:solidFill>
                </a:ln>
              </a:rPr>
              <a:t>35</a:t>
            </a:r>
            <a:r>
              <a:rPr lang="en-US" sz="1400" dirty="0" smtClean="0">
                <a:ln>
                  <a:solidFill>
                    <a:schemeClr val="accent6">
                      <a:lumMod val="50000"/>
                    </a:schemeClr>
                  </a:solidFill>
                </a:ln>
              </a:rPr>
              <a:t>0 m</a:t>
            </a:r>
            <a:endParaRPr lang="ru-RU" sz="1400" dirty="0">
              <a:ln>
                <a:solidFill>
                  <a:schemeClr val="accent6">
                    <a:lumMod val="50000"/>
                  </a:schemeClr>
                </a:solidFill>
              </a:ln>
            </a:endParaRPr>
          </a:p>
        </p:txBody>
      </p:sp>
      <p:sp>
        <p:nvSpPr>
          <p:cNvPr id="9" name="TextBox 8"/>
          <p:cNvSpPr txBox="1"/>
          <p:nvPr/>
        </p:nvSpPr>
        <p:spPr>
          <a:xfrm>
            <a:off x="6480212" y="3121223"/>
            <a:ext cx="934669"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R=650 m</a:t>
            </a:r>
            <a:endParaRPr lang="ru-RU" sz="1400" dirty="0">
              <a:ln>
                <a:solidFill>
                  <a:schemeClr val="accent6">
                    <a:lumMod val="50000"/>
                  </a:schemeClr>
                </a:solidFill>
              </a:ln>
            </a:endParaRPr>
          </a:p>
        </p:txBody>
      </p:sp>
      <p:sp>
        <p:nvSpPr>
          <p:cNvPr id="10" name="TextBox 9"/>
          <p:cNvSpPr txBox="1"/>
          <p:nvPr/>
        </p:nvSpPr>
        <p:spPr>
          <a:xfrm>
            <a:off x="5256076" y="3121223"/>
            <a:ext cx="934669"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Tangent</a:t>
            </a:r>
            <a:endParaRPr lang="ru-RU" sz="1400" dirty="0">
              <a:ln>
                <a:solidFill>
                  <a:schemeClr val="accent6">
                    <a:lumMod val="50000"/>
                  </a:schemeClr>
                </a:solidFill>
              </a:ln>
            </a:endParaRPr>
          </a:p>
        </p:txBody>
      </p:sp>
      <p:sp>
        <p:nvSpPr>
          <p:cNvPr id="11" name="TextBox 10"/>
          <p:cNvSpPr txBox="1"/>
          <p:nvPr/>
        </p:nvSpPr>
        <p:spPr>
          <a:xfrm>
            <a:off x="7056276" y="1268760"/>
            <a:ext cx="1404156"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Empty car</a:t>
            </a:r>
            <a:endParaRPr lang="ru-RU" sz="1400" dirty="0">
              <a:ln>
                <a:solidFill>
                  <a:schemeClr val="accent6">
                    <a:lumMod val="50000"/>
                  </a:schemeClr>
                </a:solidFill>
              </a:ln>
            </a:endParaRPr>
          </a:p>
        </p:txBody>
      </p:sp>
      <p:sp>
        <p:nvSpPr>
          <p:cNvPr id="12" name="TextBox 11"/>
          <p:cNvSpPr txBox="1"/>
          <p:nvPr/>
        </p:nvSpPr>
        <p:spPr>
          <a:xfrm>
            <a:off x="5112060" y="1772816"/>
            <a:ext cx="1535528"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New car</a:t>
            </a:r>
            <a:endParaRPr lang="ru-RU" sz="1400" dirty="0">
              <a:ln>
                <a:solidFill>
                  <a:schemeClr val="accent6">
                    <a:lumMod val="50000"/>
                  </a:schemeClr>
                </a:solidFill>
              </a:ln>
            </a:endParaRPr>
          </a:p>
        </p:txBody>
      </p:sp>
      <p:sp>
        <p:nvSpPr>
          <p:cNvPr id="13" name="TextBox 12"/>
          <p:cNvSpPr txBox="1"/>
          <p:nvPr/>
        </p:nvSpPr>
        <p:spPr>
          <a:xfrm>
            <a:off x="7056276" y="1772816"/>
            <a:ext cx="1402004"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Worn car</a:t>
            </a:r>
            <a:endParaRPr lang="ru-RU" sz="1400" dirty="0">
              <a:ln>
                <a:solidFill>
                  <a:schemeClr val="accent6">
                    <a:lumMod val="50000"/>
                  </a:schemeClr>
                </a:solidFill>
              </a:ln>
            </a:endParaRPr>
          </a:p>
        </p:txBody>
      </p:sp>
      <p:sp>
        <p:nvSpPr>
          <p:cNvPr id="14" name="TextBox 13"/>
          <p:cNvSpPr txBox="1"/>
          <p:nvPr/>
        </p:nvSpPr>
        <p:spPr>
          <a:xfrm>
            <a:off x="5112060" y="2276872"/>
            <a:ext cx="1535528"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New rail</a:t>
            </a:r>
            <a:endParaRPr lang="ru-RU" sz="1400" dirty="0">
              <a:ln>
                <a:solidFill>
                  <a:schemeClr val="accent6">
                    <a:lumMod val="50000"/>
                  </a:schemeClr>
                </a:solidFill>
              </a:ln>
            </a:endParaRPr>
          </a:p>
        </p:txBody>
      </p:sp>
      <p:sp>
        <p:nvSpPr>
          <p:cNvPr id="15" name="TextBox 14"/>
          <p:cNvSpPr txBox="1"/>
          <p:nvPr/>
        </p:nvSpPr>
        <p:spPr>
          <a:xfrm>
            <a:off x="7056276" y="2276872"/>
            <a:ext cx="1402004" cy="307777"/>
          </a:xfrm>
          <a:prstGeom prst="rect">
            <a:avLst/>
          </a:prstGeom>
          <a:noFill/>
          <a:ln w="19050">
            <a:solidFill>
              <a:schemeClr val="accent6">
                <a:lumMod val="75000"/>
              </a:schemeClr>
            </a:solidFill>
          </a:ln>
        </p:spPr>
        <p:txBody>
          <a:bodyPr wrap="square" rtlCol="0">
            <a:spAutoFit/>
          </a:bodyPr>
          <a:lstStyle/>
          <a:p>
            <a:pPr algn="ctr"/>
            <a:r>
              <a:rPr lang="en-US" sz="1400" dirty="0" smtClean="0">
                <a:ln>
                  <a:solidFill>
                    <a:schemeClr val="accent6">
                      <a:lumMod val="50000"/>
                    </a:schemeClr>
                  </a:solidFill>
                </a:ln>
              </a:rPr>
              <a:t>Worn rail</a:t>
            </a:r>
            <a:endParaRPr lang="ru-RU" sz="1400" dirty="0">
              <a:ln>
                <a:solidFill>
                  <a:schemeClr val="accent6">
                    <a:lumMod val="50000"/>
                  </a:schemeClr>
                </a:solidFill>
              </a:ln>
            </a:endParaRPr>
          </a:p>
        </p:txBody>
      </p:sp>
      <p:sp>
        <p:nvSpPr>
          <p:cNvPr id="21" name="TextBox 20"/>
          <p:cNvSpPr txBox="1"/>
          <p:nvPr/>
        </p:nvSpPr>
        <p:spPr>
          <a:xfrm>
            <a:off x="7704348" y="3625279"/>
            <a:ext cx="1001431" cy="307777"/>
          </a:xfrm>
          <a:prstGeom prst="rect">
            <a:avLst/>
          </a:prstGeom>
          <a:noFill/>
          <a:ln w="19050">
            <a:solidFill>
              <a:schemeClr val="accent6">
                <a:lumMod val="75000"/>
              </a:schemeClr>
            </a:solidFill>
          </a:ln>
        </p:spPr>
        <p:txBody>
          <a:bodyPr wrap="square" rtlCol="0">
            <a:spAutoFit/>
          </a:bodyPr>
          <a:lstStyle/>
          <a:p>
            <a:pPr algn="ctr"/>
            <a:r>
              <a:rPr lang="ru-RU" sz="1400" dirty="0" smtClean="0">
                <a:ln>
                  <a:solidFill>
                    <a:schemeClr val="accent6">
                      <a:lumMod val="50000"/>
                    </a:schemeClr>
                  </a:solidFill>
                </a:ln>
              </a:rPr>
              <a:t>120 </a:t>
            </a:r>
            <a:r>
              <a:rPr lang="en-US" sz="1400" dirty="0" smtClean="0">
                <a:ln>
                  <a:solidFill>
                    <a:schemeClr val="accent6">
                      <a:lumMod val="50000"/>
                    </a:schemeClr>
                  </a:solidFill>
                </a:ln>
              </a:rPr>
              <a:t>km / h</a:t>
            </a:r>
            <a:endParaRPr lang="ru-RU" sz="1400" dirty="0">
              <a:ln>
                <a:solidFill>
                  <a:schemeClr val="accent6">
                    <a:lumMod val="50000"/>
                  </a:schemeClr>
                </a:solidFill>
              </a:ln>
            </a:endParaRPr>
          </a:p>
        </p:txBody>
      </p:sp>
      <p:sp>
        <p:nvSpPr>
          <p:cNvPr id="22" name="TextBox 21"/>
          <p:cNvSpPr txBox="1"/>
          <p:nvPr/>
        </p:nvSpPr>
        <p:spPr>
          <a:xfrm>
            <a:off x="5112060" y="3625279"/>
            <a:ext cx="867907" cy="307777"/>
          </a:xfrm>
          <a:prstGeom prst="rect">
            <a:avLst/>
          </a:prstGeom>
          <a:noFill/>
          <a:ln w="19050">
            <a:solidFill>
              <a:schemeClr val="accent6">
                <a:lumMod val="75000"/>
              </a:schemeClr>
            </a:solidFill>
          </a:ln>
        </p:spPr>
        <p:txBody>
          <a:bodyPr wrap="square" rtlCol="0">
            <a:spAutoFit/>
          </a:bodyPr>
          <a:lstStyle/>
          <a:p>
            <a:pPr algn="ctr"/>
            <a:r>
              <a:rPr lang="ru-RU" sz="1400" dirty="0" smtClean="0">
                <a:ln>
                  <a:solidFill>
                    <a:schemeClr val="accent6">
                      <a:lumMod val="50000"/>
                    </a:schemeClr>
                  </a:solidFill>
                </a:ln>
              </a:rPr>
              <a:t>20 </a:t>
            </a:r>
            <a:r>
              <a:rPr lang="en-US" sz="1400" dirty="0" smtClean="0">
                <a:ln>
                  <a:solidFill>
                    <a:schemeClr val="accent6">
                      <a:lumMod val="50000"/>
                    </a:schemeClr>
                  </a:solidFill>
                </a:ln>
              </a:rPr>
              <a:t>km / h</a:t>
            </a:r>
            <a:endParaRPr lang="ru-RU" sz="1400" dirty="0">
              <a:ln>
                <a:solidFill>
                  <a:schemeClr val="accent6">
                    <a:lumMod val="50000"/>
                  </a:schemeClr>
                </a:solidFill>
              </a:ln>
            </a:endParaRPr>
          </a:p>
        </p:txBody>
      </p:sp>
      <p:sp>
        <p:nvSpPr>
          <p:cNvPr id="23" name="TextBox 22"/>
          <p:cNvSpPr txBox="1"/>
          <p:nvPr/>
        </p:nvSpPr>
        <p:spPr>
          <a:xfrm>
            <a:off x="6264188" y="3625279"/>
            <a:ext cx="867907" cy="307777"/>
          </a:xfrm>
          <a:prstGeom prst="rect">
            <a:avLst/>
          </a:prstGeom>
          <a:noFill/>
          <a:ln w="19050">
            <a:solidFill>
              <a:schemeClr val="accent6">
                <a:lumMod val="75000"/>
              </a:schemeClr>
            </a:solidFill>
          </a:ln>
        </p:spPr>
        <p:txBody>
          <a:bodyPr wrap="square" rtlCol="0">
            <a:spAutoFit/>
          </a:bodyPr>
          <a:lstStyle/>
          <a:p>
            <a:pPr algn="ctr"/>
            <a:r>
              <a:rPr lang="ru-RU" sz="1400" dirty="0" smtClean="0">
                <a:ln>
                  <a:solidFill>
                    <a:schemeClr val="accent6">
                      <a:lumMod val="50000"/>
                    </a:schemeClr>
                  </a:solidFill>
                </a:ln>
              </a:rPr>
              <a:t>30 </a:t>
            </a:r>
            <a:r>
              <a:rPr lang="en-US" sz="1400" dirty="0" smtClean="0">
                <a:ln>
                  <a:solidFill>
                    <a:schemeClr val="accent6">
                      <a:lumMod val="50000"/>
                    </a:schemeClr>
                  </a:solidFill>
                </a:ln>
              </a:rPr>
              <a:t>km / h</a:t>
            </a:r>
            <a:endParaRPr lang="ru-RU" sz="1400" dirty="0">
              <a:ln>
                <a:solidFill>
                  <a:schemeClr val="accent6">
                    <a:lumMod val="50000"/>
                  </a:schemeClr>
                </a:solidFill>
              </a:ln>
            </a:endParaRPr>
          </a:p>
        </p:txBody>
      </p:sp>
      <p:sp>
        <p:nvSpPr>
          <p:cNvPr id="24" name="Овал 23"/>
          <p:cNvSpPr/>
          <p:nvPr/>
        </p:nvSpPr>
        <p:spPr>
          <a:xfrm>
            <a:off x="7272300" y="3769295"/>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25" name="Овал 24"/>
          <p:cNvSpPr/>
          <p:nvPr/>
        </p:nvSpPr>
        <p:spPr>
          <a:xfrm>
            <a:off x="7416316" y="3769295"/>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26" name="Овал 25"/>
          <p:cNvSpPr/>
          <p:nvPr/>
        </p:nvSpPr>
        <p:spPr>
          <a:xfrm>
            <a:off x="7560332" y="3769295"/>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27" name="TextBox 26"/>
          <p:cNvSpPr txBox="1"/>
          <p:nvPr/>
        </p:nvSpPr>
        <p:spPr>
          <a:xfrm>
            <a:off x="5400092" y="4581128"/>
            <a:ext cx="1402004" cy="307777"/>
          </a:xfrm>
          <a:prstGeom prst="rect">
            <a:avLst/>
          </a:prstGeom>
          <a:noFill/>
          <a:ln w="19050">
            <a:solidFill>
              <a:srgbClr val="0070C0"/>
            </a:solidFill>
          </a:ln>
        </p:spPr>
        <p:txBody>
          <a:bodyPr wrap="square" rtlCol="0">
            <a:spAutoFit/>
          </a:bodyPr>
          <a:lstStyle/>
          <a:p>
            <a:pPr algn="ctr"/>
            <a:r>
              <a:rPr lang="en-US" sz="1400" dirty="0">
                <a:ln>
                  <a:solidFill>
                    <a:srgbClr val="00B050"/>
                  </a:solidFill>
                </a:ln>
                <a:solidFill>
                  <a:srgbClr val="0070C0"/>
                </a:solidFill>
              </a:rPr>
              <a:t>W</a:t>
            </a:r>
            <a:r>
              <a:rPr lang="en-US" sz="1400" dirty="0" smtClean="0">
                <a:ln>
                  <a:solidFill>
                    <a:srgbClr val="00B050"/>
                  </a:solidFill>
                </a:ln>
                <a:solidFill>
                  <a:srgbClr val="0070C0"/>
                </a:solidFill>
              </a:rPr>
              <a:t>ear life</a:t>
            </a:r>
            <a:endParaRPr lang="ru-RU" sz="1400" dirty="0">
              <a:ln>
                <a:solidFill>
                  <a:srgbClr val="00B050"/>
                </a:solidFill>
              </a:ln>
              <a:solidFill>
                <a:srgbClr val="0070C0"/>
              </a:solidFill>
            </a:endParaRPr>
          </a:p>
        </p:txBody>
      </p:sp>
      <p:sp>
        <p:nvSpPr>
          <p:cNvPr id="28" name="TextBox 27"/>
          <p:cNvSpPr txBox="1"/>
          <p:nvPr/>
        </p:nvSpPr>
        <p:spPr>
          <a:xfrm>
            <a:off x="7632340" y="4149080"/>
            <a:ext cx="1368152" cy="307777"/>
          </a:xfrm>
          <a:prstGeom prst="rect">
            <a:avLst/>
          </a:prstGeom>
          <a:noFill/>
          <a:ln w="19050">
            <a:solidFill>
              <a:srgbClr val="0070C0"/>
            </a:solidFill>
          </a:ln>
        </p:spPr>
        <p:txBody>
          <a:bodyPr wrap="square" rtlCol="0">
            <a:spAutoFit/>
          </a:bodyPr>
          <a:lstStyle/>
          <a:p>
            <a:pPr algn="ctr"/>
            <a:r>
              <a:rPr lang="en-US" sz="1400" dirty="0" smtClean="0">
                <a:ln>
                  <a:solidFill>
                    <a:srgbClr val="00B050"/>
                  </a:solidFill>
                </a:ln>
                <a:solidFill>
                  <a:srgbClr val="0070C0"/>
                </a:solidFill>
              </a:rPr>
              <a:t>Derailment</a:t>
            </a:r>
            <a:endParaRPr lang="ru-RU" sz="1400" dirty="0">
              <a:ln>
                <a:solidFill>
                  <a:srgbClr val="00B050"/>
                </a:solidFill>
              </a:ln>
              <a:solidFill>
                <a:srgbClr val="0070C0"/>
              </a:solidFill>
            </a:endParaRPr>
          </a:p>
        </p:txBody>
      </p:sp>
      <p:sp>
        <p:nvSpPr>
          <p:cNvPr id="30" name="TextBox 29"/>
          <p:cNvSpPr txBox="1"/>
          <p:nvPr/>
        </p:nvSpPr>
        <p:spPr>
          <a:xfrm>
            <a:off x="6984268" y="4581128"/>
            <a:ext cx="1335242" cy="307777"/>
          </a:xfrm>
          <a:prstGeom prst="rect">
            <a:avLst/>
          </a:prstGeom>
          <a:noFill/>
          <a:ln w="19050">
            <a:solidFill>
              <a:srgbClr val="0070C0"/>
            </a:solidFill>
          </a:ln>
        </p:spPr>
        <p:txBody>
          <a:bodyPr wrap="square" rtlCol="0">
            <a:spAutoFit/>
          </a:bodyPr>
          <a:lstStyle/>
          <a:p>
            <a:pPr algn="ctr"/>
            <a:r>
              <a:rPr lang="en-US" sz="1400" dirty="0" smtClean="0">
                <a:ln>
                  <a:solidFill>
                    <a:srgbClr val="00B050"/>
                  </a:solidFill>
                </a:ln>
                <a:solidFill>
                  <a:srgbClr val="0070C0"/>
                </a:solidFill>
              </a:rPr>
              <a:t>RCF</a:t>
            </a:r>
            <a:endParaRPr lang="ru-RU" sz="1400" dirty="0">
              <a:ln>
                <a:solidFill>
                  <a:srgbClr val="00B050"/>
                </a:solidFill>
              </a:ln>
              <a:solidFill>
                <a:srgbClr val="0070C0"/>
              </a:solidFill>
            </a:endParaRPr>
          </a:p>
        </p:txBody>
      </p:sp>
      <p:sp>
        <p:nvSpPr>
          <p:cNvPr id="31" name="TextBox 30"/>
          <p:cNvSpPr txBox="1"/>
          <p:nvPr/>
        </p:nvSpPr>
        <p:spPr>
          <a:xfrm>
            <a:off x="4535996" y="4149080"/>
            <a:ext cx="1402004" cy="307777"/>
          </a:xfrm>
          <a:prstGeom prst="rect">
            <a:avLst/>
          </a:prstGeom>
          <a:noFill/>
          <a:ln w="19050">
            <a:solidFill>
              <a:srgbClr val="0070C0"/>
            </a:solidFill>
          </a:ln>
        </p:spPr>
        <p:txBody>
          <a:bodyPr wrap="square" rtlCol="0">
            <a:spAutoFit/>
          </a:bodyPr>
          <a:lstStyle/>
          <a:p>
            <a:pPr algn="ctr"/>
            <a:r>
              <a:rPr lang="en-US" sz="1400" dirty="0" smtClean="0">
                <a:ln>
                  <a:solidFill>
                    <a:srgbClr val="00B050"/>
                  </a:solidFill>
                </a:ln>
                <a:solidFill>
                  <a:srgbClr val="0070C0"/>
                </a:solidFill>
              </a:rPr>
              <a:t>Wear factor</a:t>
            </a:r>
            <a:endParaRPr lang="ru-RU" sz="1400" dirty="0" smtClean="0">
              <a:ln>
                <a:solidFill>
                  <a:srgbClr val="00B050"/>
                </a:solidFill>
              </a:ln>
              <a:solidFill>
                <a:srgbClr val="0070C0"/>
              </a:solidFill>
            </a:endParaRPr>
          </a:p>
        </p:txBody>
      </p:sp>
      <p:sp>
        <p:nvSpPr>
          <p:cNvPr id="32" name="TextBox 31"/>
          <p:cNvSpPr txBox="1"/>
          <p:nvPr/>
        </p:nvSpPr>
        <p:spPr>
          <a:xfrm>
            <a:off x="6120172" y="4149080"/>
            <a:ext cx="1335242" cy="307777"/>
          </a:xfrm>
          <a:prstGeom prst="rect">
            <a:avLst/>
          </a:prstGeom>
          <a:noFill/>
          <a:ln w="19050">
            <a:solidFill>
              <a:srgbClr val="0070C0"/>
            </a:solidFill>
          </a:ln>
        </p:spPr>
        <p:txBody>
          <a:bodyPr wrap="square" rtlCol="0">
            <a:spAutoFit/>
          </a:bodyPr>
          <a:lstStyle/>
          <a:p>
            <a:pPr algn="ctr"/>
            <a:r>
              <a:rPr lang="en-US" sz="1400" dirty="0" smtClean="0">
                <a:ln>
                  <a:solidFill>
                    <a:srgbClr val="00B050"/>
                  </a:solidFill>
                </a:ln>
                <a:solidFill>
                  <a:srgbClr val="0070C0"/>
                </a:solidFill>
              </a:rPr>
              <a:t>Lateral forces</a:t>
            </a:r>
            <a:endParaRPr lang="ru-RU" sz="1400" dirty="0">
              <a:ln>
                <a:solidFill>
                  <a:srgbClr val="00B050"/>
                </a:solidFill>
              </a:ln>
              <a:solidFill>
                <a:srgbClr val="0070C0"/>
              </a:solidFill>
            </a:endParaRPr>
          </a:p>
        </p:txBody>
      </p:sp>
      <p:sp>
        <p:nvSpPr>
          <p:cNvPr id="35" name="TextBox 34"/>
          <p:cNvSpPr txBox="1"/>
          <p:nvPr/>
        </p:nvSpPr>
        <p:spPr>
          <a:xfrm>
            <a:off x="5472100" y="5229200"/>
            <a:ext cx="1068194" cy="307777"/>
          </a:xfrm>
          <a:prstGeom prst="rect">
            <a:avLst/>
          </a:prstGeom>
          <a:noFill/>
          <a:ln w="19050">
            <a:solidFill>
              <a:srgbClr val="FF0000"/>
            </a:solidFill>
          </a:ln>
        </p:spPr>
        <p:txBody>
          <a:bodyPr wrap="square" rtlCol="0">
            <a:spAutoFit/>
          </a:bodyPr>
          <a:lstStyle/>
          <a:p>
            <a:pPr algn="ctr"/>
            <a:r>
              <a:rPr lang="en-US" sz="1400" dirty="0" smtClean="0">
                <a:ln>
                  <a:solidFill>
                    <a:srgbClr val="FF0000"/>
                  </a:solidFill>
                </a:ln>
              </a:rPr>
              <a:t>Profile</a:t>
            </a:r>
            <a:r>
              <a:rPr lang="ru-RU" sz="1400" dirty="0" smtClean="0">
                <a:ln>
                  <a:solidFill>
                    <a:srgbClr val="FF0000"/>
                  </a:solidFill>
                </a:ln>
              </a:rPr>
              <a:t> 1</a:t>
            </a:r>
            <a:endParaRPr lang="ru-RU" sz="1400" dirty="0">
              <a:ln>
                <a:solidFill>
                  <a:srgbClr val="FF0000"/>
                </a:solidFill>
              </a:ln>
            </a:endParaRPr>
          </a:p>
        </p:txBody>
      </p:sp>
      <p:sp>
        <p:nvSpPr>
          <p:cNvPr id="36" name="Левая фигурная скобка 35"/>
          <p:cNvSpPr/>
          <p:nvPr/>
        </p:nvSpPr>
        <p:spPr>
          <a:xfrm>
            <a:off x="4391980" y="1268760"/>
            <a:ext cx="216024" cy="2664296"/>
          </a:xfrm>
          <a:prstGeom prst="leftBrac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sz="1400">
              <a:ln>
                <a:solidFill>
                  <a:schemeClr val="accent6">
                    <a:lumMod val="50000"/>
                  </a:schemeClr>
                </a:solidFill>
              </a:ln>
            </a:endParaRPr>
          </a:p>
        </p:txBody>
      </p:sp>
      <p:sp>
        <p:nvSpPr>
          <p:cNvPr id="37" name="Левая фигурная скобка 36"/>
          <p:cNvSpPr/>
          <p:nvPr/>
        </p:nvSpPr>
        <p:spPr>
          <a:xfrm>
            <a:off x="4319972" y="4077072"/>
            <a:ext cx="288032" cy="1080120"/>
          </a:xfrm>
          <a:prstGeom prst="leftBrace">
            <a:avLst/>
          </a:prstGeom>
          <a:ln w="19050">
            <a:solidFill>
              <a:srgbClr val="0070C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sz="1400">
              <a:ln>
                <a:solidFill>
                  <a:srgbClr val="00B050"/>
                </a:solidFill>
              </a:ln>
              <a:solidFill>
                <a:srgbClr val="0070C0"/>
              </a:solidFill>
            </a:endParaRPr>
          </a:p>
        </p:txBody>
      </p:sp>
      <p:sp>
        <p:nvSpPr>
          <p:cNvPr id="38" name="TextBox 37"/>
          <p:cNvSpPr txBox="1"/>
          <p:nvPr/>
        </p:nvSpPr>
        <p:spPr>
          <a:xfrm>
            <a:off x="6768244" y="5229200"/>
            <a:ext cx="1068194" cy="307777"/>
          </a:xfrm>
          <a:prstGeom prst="rect">
            <a:avLst/>
          </a:prstGeom>
          <a:noFill/>
          <a:ln w="19050">
            <a:solidFill>
              <a:srgbClr val="FF0000"/>
            </a:solidFill>
          </a:ln>
        </p:spPr>
        <p:txBody>
          <a:bodyPr wrap="square" rtlCol="0">
            <a:spAutoFit/>
          </a:bodyPr>
          <a:lstStyle/>
          <a:p>
            <a:pPr algn="ctr"/>
            <a:r>
              <a:rPr lang="en-US" sz="1400" dirty="0" smtClean="0">
                <a:ln>
                  <a:solidFill>
                    <a:srgbClr val="FF0000"/>
                  </a:solidFill>
                </a:ln>
              </a:rPr>
              <a:t>Profile</a:t>
            </a:r>
            <a:r>
              <a:rPr lang="ru-RU" sz="1400" dirty="0" smtClean="0">
                <a:ln>
                  <a:solidFill>
                    <a:srgbClr val="FF0000"/>
                  </a:solidFill>
                </a:ln>
              </a:rPr>
              <a:t> 2</a:t>
            </a:r>
            <a:endParaRPr lang="ru-RU" sz="1400" dirty="0">
              <a:ln>
                <a:solidFill>
                  <a:srgbClr val="FF0000"/>
                </a:solidFill>
              </a:ln>
            </a:endParaRPr>
          </a:p>
        </p:txBody>
      </p:sp>
      <p:sp>
        <p:nvSpPr>
          <p:cNvPr id="39" name="Овал 38"/>
          <p:cNvSpPr/>
          <p:nvPr/>
        </p:nvSpPr>
        <p:spPr>
          <a:xfrm>
            <a:off x="8064388" y="5445224"/>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0" name="Овал 39"/>
          <p:cNvSpPr/>
          <p:nvPr/>
        </p:nvSpPr>
        <p:spPr>
          <a:xfrm>
            <a:off x="8208404" y="5445224"/>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1" name="Овал 40"/>
          <p:cNvSpPr/>
          <p:nvPr/>
        </p:nvSpPr>
        <p:spPr>
          <a:xfrm>
            <a:off x="8352420" y="5445224"/>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2" name="Левая фигурная скобка 41"/>
          <p:cNvSpPr/>
          <p:nvPr/>
        </p:nvSpPr>
        <p:spPr>
          <a:xfrm>
            <a:off x="5112060" y="5191100"/>
            <a:ext cx="288032" cy="432048"/>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sz="1400">
              <a:ln>
                <a:solidFill>
                  <a:srgbClr val="00B050"/>
                </a:solidFill>
              </a:ln>
            </a:endParaRPr>
          </a:p>
        </p:txBody>
      </p:sp>
      <p:sp>
        <p:nvSpPr>
          <p:cNvPr id="43" name="TextBox 42"/>
          <p:cNvSpPr txBox="1"/>
          <p:nvPr/>
        </p:nvSpPr>
        <p:spPr>
          <a:xfrm>
            <a:off x="3847854" y="1552724"/>
            <a:ext cx="400110" cy="1876276"/>
          </a:xfrm>
          <a:prstGeom prst="rect">
            <a:avLst/>
          </a:prstGeom>
          <a:noFill/>
          <a:ln>
            <a:solidFill>
              <a:schemeClr val="accent6">
                <a:lumMod val="75000"/>
              </a:schemeClr>
            </a:solidFill>
          </a:ln>
        </p:spPr>
        <p:txBody>
          <a:bodyPr vert="vert270" wrap="square" rtlCol="0">
            <a:spAutoFit/>
          </a:bodyPr>
          <a:lstStyle/>
          <a:p>
            <a:pPr algn="ctr"/>
            <a:r>
              <a:rPr lang="en-US" sz="1400" dirty="0" smtClean="0">
                <a:ln>
                  <a:solidFill>
                    <a:schemeClr val="accent6">
                      <a:lumMod val="75000"/>
                    </a:schemeClr>
                  </a:solidFill>
                </a:ln>
                <a:latin typeface="Arial Unicode MS" pitchFamily="34" charset="-128"/>
                <a:ea typeface="Arial Unicode MS" pitchFamily="34" charset="-128"/>
                <a:cs typeface="Arial Unicode MS" pitchFamily="34" charset="-128"/>
              </a:rPr>
              <a:t>Operating conditions</a:t>
            </a:r>
            <a:endParaRPr lang="ru-RU" sz="1400" dirty="0">
              <a:ln>
                <a:solidFill>
                  <a:schemeClr val="accent6">
                    <a:lumMod val="75000"/>
                  </a:schemeClr>
                </a:solidFill>
              </a:ln>
              <a:latin typeface="Arial Unicode MS" pitchFamily="34" charset="-128"/>
              <a:ea typeface="Arial Unicode MS" pitchFamily="34" charset="-128"/>
              <a:cs typeface="Arial Unicode MS" pitchFamily="34" charset="-128"/>
            </a:endParaRPr>
          </a:p>
        </p:txBody>
      </p:sp>
      <p:sp>
        <p:nvSpPr>
          <p:cNvPr id="44" name="TextBox 43"/>
          <p:cNvSpPr txBox="1"/>
          <p:nvPr/>
        </p:nvSpPr>
        <p:spPr>
          <a:xfrm>
            <a:off x="3815917" y="3861048"/>
            <a:ext cx="400110" cy="1290048"/>
          </a:xfrm>
          <a:prstGeom prst="rect">
            <a:avLst/>
          </a:prstGeom>
          <a:noFill/>
          <a:ln>
            <a:solidFill>
              <a:srgbClr val="0070C0"/>
            </a:solidFill>
          </a:ln>
        </p:spPr>
        <p:txBody>
          <a:bodyPr vert="vert270" wrap="square" rtlCol="0">
            <a:spAutoFit/>
          </a:bodyPr>
          <a:lstStyle/>
          <a:p>
            <a:pPr algn="ctr"/>
            <a:r>
              <a:rPr lang="en-US" sz="1400" b="1" dirty="0" smtClean="0">
                <a:solidFill>
                  <a:srgbClr val="0070C0"/>
                </a:solidFill>
                <a:latin typeface="Arial Unicode MS" pitchFamily="34" charset="-128"/>
                <a:ea typeface="Arial Unicode MS" pitchFamily="34" charset="-128"/>
                <a:cs typeface="Arial Unicode MS" pitchFamily="34" charset="-128"/>
              </a:rPr>
              <a:t>Performances</a:t>
            </a:r>
            <a:endParaRPr lang="ru-RU" sz="1400" dirty="0">
              <a:ln>
                <a:solidFill>
                  <a:schemeClr val="accent6">
                    <a:lumMod val="75000"/>
                  </a:schemeClr>
                </a:solidFill>
              </a:ln>
              <a:solidFill>
                <a:srgbClr val="0070C0"/>
              </a:solidFill>
              <a:latin typeface="Arial Unicode MS" pitchFamily="34" charset="-128"/>
              <a:ea typeface="Arial Unicode MS" pitchFamily="34" charset="-128"/>
              <a:cs typeface="Arial Unicode MS" pitchFamily="34" charset="-128"/>
            </a:endParaRPr>
          </a:p>
        </p:txBody>
      </p:sp>
      <p:sp>
        <p:nvSpPr>
          <p:cNvPr id="45" name="TextBox 44"/>
          <p:cNvSpPr txBox="1"/>
          <p:nvPr/>
        </p:nvSpPr>
        <p:spPr>
          <a:xfrm>
            <a:off x="3671900" y="5229200"/>
            <a:ext cx="1296144" cy="307777"/>
          </a:xfrm>
          <a:prstGeom prst="rect">
            <a:avLst/>
          </a:prstGeom>
          <a:noFill/>
          <a:ln>
            <a:solidFill>
              <a:srgbClr val="FF0000"/>
            </a:solidFill>
          </a:ln>
        </p:spPr>
        <p:txBody>
          <a:bodyPr wrap="square" rtlCol="0">
            <a:spAutoFit/>
          </a:bodyPr>
          <a:lstStyle/>
          <a:p>
            <a:pPr algn="ctr"/>
            <a:r>
              <a:rPr lang="en-US" sz="1400" dirty="0" smtClean="0">
                <a:ln>
                  <a:solidFill>
                    <a:srgbClr val="FF0000"/>
                  </a:solidFill>
                </a:ln>
              </a:rPr>
              <a:t>Alternatives</a:t>
            </a:r>
            <a:endParaRPr lang="ru-RU" sz="1400" dirty="0">
              <a:ln>
                <a:solidFill>
                  <a:srgbClr val="FF0000"/>
                </a:solidFill>
              </a:ln>
            </a:endParaRPr>
          </a:p>
        </p:txBody>
      </p:sp>
      <p:sp>
        <p:nvSpPr>
          <p:cNvPr id="46" name="Овал 45"/>
          <p:cNvSpPr/>
          <p:nvPr/>
        </p:nvSpPr>
        <p:spPr>
          <a:xfrm>
            <a:off x="6696236" y="2780928"/>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7" name="Овал 46"/>
          <p:cNvSpPr/>
          <p:nvPr/>
        </p:nvSpPr>
        <p:spPr>
          <a:xfrm>
            <a:off x="6840252" y="2780928"/>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8" name="Овал 47"/>
          <p:cNvSpPr/>
          <p:nvPr/>
        </p:nvSpPr>
        <p:spPr>
          <a:xfrm>
            <a:off x="6984268" y="2780928"/>
            <a:ext cx="66762" cy="45719"/>
          </a:xfrm>
          <a:prstGeom prst="ellipse">
            <a:avLst/>
          </a:prstGeom>
          <a:ln w="19050">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400">
              <a:ln>
                <a:solidFill>
                  <a:schemeClr val="accent6">
                    <a:lumMod val="50000"/>
                  </a:schemeClr>
                </a:solidFill>
              </a:ln>
            </a:endParaRPr>
          </a:p>
        </p:txBody>
      </p:sp>
      <p:sp>
        <p:nvSpPr>
          <p:cNvPr id="4" name="Заголовок 3"/>
          <p:cNvSpPr>
            <a:spLocks noGrp="1"/>
          </p:cNvSpPr>
          <p:nvPr>
            <p:ph type="title"/>
          </p:nvPr>
        </p:nvSpPr>
        <p:spPr/>
        <p:txBody>
          <a:bodyPr/>
          <a:lstStyle/>
          <a:p>
            <a:r>
              <a:rPr lang="en-US" dirty="0" smtClean="0"/>
              <a:t>Approach</a:t>
            </a:r>
            <a:endParaRPr lang="ru-RU" dirty="0"/>
          </a:p>
        </p:txBody>
      </p:sp>
      <p:sp>
        <p:nvSpPr>
          <p:cNvPr id="5" name="TextBox 4"/>
          <p:cNvSpPr txBox="1"/>
          <p:nvPr/>
        </p:nvSpPr>
        <p:spPr>
          <a:xfrm>
            <a:off x="0" y="440668"/>
            <a:ext cx="3635896" cy="5940088"/>
          </a:xfrm>
          <a:prstGeom prst="rect">
            <a:avLst/>
          </a:prstGeom>
          <a:noFill/>
        </p:spPr>
        <p:txBody>
          <a:bodyPr wrap="square" rtlCol="0">
            <a:spAutoFit/>
          </a:bodyPr>
          <a:lstStyle/>
          <a:p>
            <a:r>
              <a:rPr lang="en-US" sz="2000" b="1" dirty="0"/>
              <a:t>Computer simulation using  "Universal Mechanism“ </a:t>
            </a:r>
            <a:r>
              <a:rPr lang="en-US" sz="2000" b="1" dirty="0" smtClean="0"/>
              <a:t>Software</a:t>
            </a:r>
          </a:p>
          <a:p>
            <a:endParaRPr lang="ru-RU" sz="2000" b="1" dirty="0"/>
          </a:p>
          <a:p>
            <a:r>
              <a:rPr lang="en-US" sz="2000" b="1" dirty="0"/>
              <a:t>The choice of profile </a:t>
            </a:r>
            <a:r>
              <a:rPr lang="en-US" sz="2000" dirty="0"/>
              <a:t>is a </a:t>
            </a:r>
            <a:r>
              <a:rPr lang="en-US" sz="2000" dirty="0" err="1"/>
              <a:t>multicriterion</a:t>
            </a:r>
            <a:r>
              <a:rPr lang="en-US" sz="2000" dirty="0"/>
              <a:t> problem of finding solutions considering a set of operating conditions of the profile</a:t>
            </a:r>
            <a:r>
              <a:rPr lang="en-US" sz="2000" dirty="0" smtClean="0"/>
              <a:t>.</a:t>
            </a:r>
          </a:p>
          <a:p>
            <a:endParaRPr lang="en-US" sz="2000" dirty="0"/>
          </a:p>
          <a:p>
            <a:r>
              <a:rPr lang="en-US" sz="2000" b="1" dirty="0" smtClean="0"/>
              <a:t>General </a:t>
            </a:r>
            <a:r>
              <a:rPr lang="en-US" sz="2000" b="1" dirty="0"/>
              <a:t>criterion </a:t>
            </a:r>
            <a:r>
              <a:rPr lang="en-US" sz="2000" dirty="0"/>
              <a:t>is based on an estimation of </a:t>
            </a:r>
            <a:r>
              <a:rPr lang="en-US" sz="2000" dirty="0">
                <a:solidFill>
                  <a:srgbClr val="FF0000"/>
                </a:solidFill>
              </a:rPr>
              <a:t>wheel profile life </a:t>
            </a:r>
            <a:r>
              <a:rPr lang="en-US" sz="2000" dirty="0" smtClean="0"/>
              <a:t>due to </a:t>
            </a:r>
            <a:r>
              <a:rPr lang="en-US" sz="2000" dirty="0" smtClean="0">
                <a:solidFill>
                  <a:srgbClr val="FF0000"/>
                </a:solidFill>
              </a:rPr>
              <a:t>wear</a:t>
            </a:r>
            <a:r>
              <a:rPr lang="en-US" sz="2000" dirty="0" smtClean="0"/>
              <a:t> </a:t>
            </a:r>
            <a:r>
              <a:rPr lang="en-US" sz="2000" dirty="0"/>
              <a:t>and </a:t>
            </a:r>
            <a:r>
              <a:rPr lang="en-US" sz="2000" dirty="0" smtClean="0">
                <a:solidFill>
                  <a:srgbClr val="FF0000"/>
                </a:solidFill>
              </a:rPr>
              <a:t>rolling contact fatigue</a:t>
            </a:r>
            <a:r>
              <a:rPr lang="ru-RU" sz="2000" dirty="0" smtClean="0"/>
              <a:t>.</a:t>
            </a:r>
            <a:endParaRPr lang="en-US" sz="2000" dirty="0" smtClean="0"/>
          </a:p>
          <a:p>
            <a:endParaRPr lang="en-US" sz="2000" dirty="0"/>
          </a:p>
          <a:p>
            <a:r>
              <a:rPr lang="en-US" sz="2000" b="1" dirty="0"/>
              <a:t>Particular (secondary) criteria:</a:t>
            </a:r>
          </a:p>
          <a:p>
            <a:pPr marL="285750" indent="-285750">
              <a:buFont typeface="Arial" pitchFamily="34" charset="0"/>
              <a:buChar char="•"/>
            </a:pPr>
            <a:r>
              <a:rPr lang="en-US" sz="2000" dirty="0"/>
              <a:t>wear intensity of profiles;</a:t>
            </a:r>
          </a:p>
          <a:p>
            <a:pPr marL="285750" indent="-285750">
              <a:buFont typeface="Arial" pitchFamily="34" charset="0"/>
              <a:buChar char="•"/>
            </a:pPr>
            <a:r>
              <a:rPr lang="en-US" sz="2000" dirty="0"/>
              <a:t>lateral </a:t>
            </a:r>
            <a:r>
              <a:rPr lang="en-US" sz="2000" dirty="0" smtClean="0"/>
              <a:t>wheel-to-rail forces;</a:t>
            </a:r>
            <a:endParaRPr lang="en-US" sz="2000" dirty="0"/>
          </a:p>
          <a:p>
            <a:pPr marL="285750" indent="-285750">
              <a:buFont typeface="Arial" pitchFamily="34" charset="0"/>
              <a:buChar char="•"/>
            </a:pPr>
            <a:r>
              <a:rPr lang="en-US" sz="2000" dirty="0"/>
              <a:t>Safety factor L/V</a:t>
            </a:r>
            <a:r>
              <a:rPr lang="en-US" sz="2000" dirty="0" smtClean="0"/>
              <a:t>.</a:t>
            </a:r>
            <a:endParaRPr lang="ru-RU" sz="2000" dirty="0"/>
          </a:p>
        </p:txBody>
      </p:sp>
    </p:spTree>
    <p:extLst>
      <p:ext uri="{BB962C8B-B14F-4D97-AF65-F5344CB8AC3E}">
        <p14:creationId xmlns:p14="http://schemas.microsoft.com/office/powerpoint/2010/main" val="33123056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4294967295"/>
          </p:nvPr>
        </p:nvSpPr>
        <p:spPr>
          <a:xfrm>
            <a:off x="0" y="404664"/>
            <a:ext cx="3887788" cy="5436604"/>
          </a:xfrm>
          <a:prstGeom prst="rect">
            <a:avLst/>
          </a:prstGeom>
        </p:spPr>
        <p:txBody>
          <a:bodyPr>
            <a:noAutofit/>
          </a:bodyPr>
          <a:lstStyle/>
          <a:p>
            <a:pPr marL="0" indent="0">
              <a:spcBef>
                <a:spcPts val="0"/>
              </a:spcBef>
              <a:buNone/>
            </a:pPr>
            <a:r>
              <a:rPr lang="en-US" sz="2400" b="1" dirty="0" smtClean="0"/>
              <a:t>Wear estimation </a:t>
            </a:r>
            <a:endParaRPr lang="ru-RU" sz="2400" b="1" dirty="0" smtClean="0"/>
          </a:p>
          <a:p>
            <a:pPr marL="0" indent="0">
              <a:spcBef>
                <a:spcPts val="0"/>
              </a:spcBef>
              <a:buNone/>
            </a:pPr>
            <a:r>
              <a:rPr lang="en-US" sz="2400" dirty="0" smtClean="0"/>
              <a:t>is performed in the evolution of wheel profiles</a:t>
            </a:r>
          </a:p>
          <a:p>
            <a:pPr marL="0" indent="0">
              <a:spcBef>
                <a:spcPts val="0"/>
              </a:spcBef>
              <a:buNone/>
            </a:pPr>
            <a:endParaRPr lang="ru-RU" sz="2400" dirty="0" smtClean="0"/>
          </a:p>
          <a:p>
            <a:pPr marL="0" indent="0">
              <a:buNone/>
            </a:pPr>
            <a:r>
              <a:rPr lang="en-US" sz="2400" b="1" dirty="0" smtClean="0"/>
              <a:t>Two </a:t>
            </a:r>
            <a:r>
              <a:rPr lang="en-US" sz="2400" b="1" dirty="0"/>
              <a:t>wear indicators </a:t>
            </a:r>
            <a:r>
              <a:rPr lang="en-US" sz="2400" b="1" dirty="0" smtClean="0"/>
              <a:t>for the wheel profile</a:t>
            </a:r>
          </a:p>
          <a:p>
            <a:pPr marL="0" indent="0">
              <a:spcBef>
                <a:spcPts val="0"/>
              </a:spcBef>
            </a:pPr>
            <a:r>
              <a:rPr lang="en-US" sz="2400" dirty="0" smtClean="0"/>
              <a:t> Tread wear;</a:t>
            </a:r>
          </a:p>
          <a:p>
            <a:pPr marL="0" indent="0">
              <a:spcBef>
                <a:spcPts val="0"/>
              </a:spcBef>
            </a:pPr>
            <a:r>
              <a:rPr lang="en-US" sz="2400" dirty="0" smtClean="0"/>
              <a:t> Flange wear.</a:t>
            </a:r>
          </a:p>
          <a:p>
            <a:pPr marL="0" indent="0">
              <a:spcBef>
                <a:spcPts val="0"/>
              </a:spcBef>
              <a:buNone/>
            </a:pPr>
            <a:endParaRPr lang="ru-RU" sz="2400" dirty="0" smtClean="0"/>
          </a:p>
          <a:p>
            <a:pPr marL="0" lvl="0" indent="0">
              <a:buClr>
                <a:srgbClr val="727CA3"/>
              </a:buClr>
              <a:buNone/>
            </a:pPr>
            <a:r>
              <a:rPr lang="en-US" sz="2400" b="1" dirty="0" smtClean="0"/>
              <a:t>Evolution of the profile</a:t>
            </a:r>
          </a:p>
          <a:p>
            <a:pPr marL="0" lvl="0" indent="0">
              <a:spcBef>
                <a:spcPts val="0"/>
              </a:spcBef>
              <a:buClr>
                <a:srgbClr val="727CA3"/>
              </a:buClr>
              <a:buNone/>
            </a:pPr>
            <a:r>
              <a:rPr lang="en-US" sz="2400" dirty="0" smtClean="0"/>
              <a:t>It allows us to estimate intensity of wear of different areas of the wheel profile during the operation.</a:t>
            </a:r>
            <a:endParaRPr lang="ru-RU" sz="2400" dirty="0" smtClean="0"/>
          </a:p>
          <a:p>
            <a:pPr marL="180000" indent="180000">
              <a:buFont typeface="Arial" panose="020B0604020202020204" pitchFamily="34" charset="0"/>
              <a:buChar char="•"/>
            </a:pPr>
            <a:endParaRPr lang="ru-RU" sz="1500" dirty="0" smtClean="0"/>
          </a:p>
          <a:p>
            <a:pPr marL="180000" indent="0">
              <a:buNone/>
            </a:pPr>
            <a:endParaRPr lang="ru-RU" sz="1500" dirty="0" smtClean="0"/>
          </a:p>
        </p:txBody>
      </p:sp>
      <p:sp>
        <p:nvSpPr>
          <p:cNvPr id="7" name="Номер слайда 6"/>
          <p:cNvSpPr>
            <a:spLocks noGrp="1"/>
          </p:cNvSpPr>
          <p:nvPr>
            <p:ph type="sldNum" sz="quarter" idx="4294967295"/>
          </p:nvPr>
        </p:nvSpPr>
        <p:spPr>
          <a:xfrm>
            <a:off x="0" y="6356350"/>
            <a:ext cx="1981200" cy="365125"/>
          </a:xfrm>
          <a:prstGeom prst="rect">
            <a:avLst/>
          </a:prstGeom>
        </p:spPr>
        <p:txBody>
          <a:bodyPr/>
          <a:lstStyle/>
          <a:p>
            <a:fld id="{2D0770BA-5E24-4441-91D4-06F960A380A5}" type="slidenum">
              <a:rPr lang="ru-RU" smtClean="0"/>
              <a:pPr/>
              <a:t>27</a:t>
            </a:fld>
            <a:endParaRPr lang="ru-RU"/>
          </a:p>
        </p:txBody>
      </p:sp>
      <p:pic>
        <p:nvPicPr>
          <p:cNvPr id="4" name="um_plots_animation_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4031940" y="476672"/>
            <a:ext cx="5022391" cy="1741316"/>
          </a:xfrm>
          <a:prstGeom prst="rect">
            <a:avLst/>
          </a:prstGeom>
        </p:spPr>
      </p:pic>
      <p:sp>
        <p:nvSpPr>
          <p:cNvPr id="308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Object 12"/>
          <p:cNvGraphicFramePr>
            <a:graphicFrameLocks noChangeAspect="1"/>
          </p:cNvGraphicFramePr>
          <p:nvPr>
            <p:extLst>
              <p:ext uri="{D42A27DB-BD31-4B8C-83A1-F6EECF244321}">
                <p14:modId xmlns:p14="http://schemas.microsoft.com/office/powerpoint/2010/main" val="2526367431"/>
              </p:ext>
            </p:extLst>
          </p:nvPr>
        </p:nvGraphicFramePr>
        <p:xfrm>
          <a:off x="4175956" y="4185084"/>
          <a:ext cx="4860540" cy="2376264"/>
        </p:xfrm>
        <a:graphic>
          <a:graphicData uri="http://schemas.openxmlformats.org/drawingml/2006/chart">
            <c:chart xmlns:c="http://schemas.openxmlformats.org/drawingml/2006/chart" xmlns:r="http://schemas.openxmlformats.org/officeDocument/2006/relationships" r:id="rId6"/>
          </a:graphicData>
        </a:graphic>
      </p:graphicFrame>
      <p:pic>
        <p:nvPicPr>
          <p:cNvPr id="3089" name="Picture 17"/>
          <p:cNvPicPr>
            <a:picLocks noChangeAspect="1" noChangeArrowheads="1"/>
          </p:cNvPicPr>
          <p:nvPr/>
        </p:nvPicPr>
        <p:blipFill>
          <a:blip r:embed="rId7" cstate="print"/>
          <a:srcRect/>
          <a:stretch>
            <a:fillRect/>
          </a:stretch>
        </p:blipFill>
        <p:spPr bwMode="auto">
          <a:xfrm>
            <a:off x="4085171" y="2204864"/>
            <a:ext cx="5023333" cy="1944216"/>
          </a:xfrm>
          <a:prstGeom prst="rect">
            <a:avLst/>
          </a:prstGeom>
          <a:noFill/>
          <a:ln w="9525">
            <a:noFill/>
            <a:miter lim="800000"/>
            <a:headEnd/>
            <a:tailEnd/>
          </a:ln>
        </p:spPr>
      </p:pic>
      <p:sp>
        <p:nvSpPr>
          <p:cNvPr id="5" name="Заголовок 4"/>
          <p:cNvSpPr>
            <a:spLocks noGrp="1"/>
          </p:cNvSpPr>
          <p:nvPr>
            <p:ph type="title"/>
          </p:nvPr>
        </p:nvSpPr>
        <p:spPr/>
        <p:txBody>
          <a:bodyPr/>
          <a:lstStyle/>
          <a:p>
            <a:r>
              <a:rPr lang="en-US" dirty="0"/>
              <a:t>Wear </a:t>
            </a:r>
            <a:r>
              <a:rPr lang="en-US" dirty="0" smtClean="0"/>
              <a:t>estimation</a:t>
            </a:r>
            <a:endParaRPr lang="ru-RU" dirty="0"/>
          </a:p>
        </p:txBody>
      </p:sp>
    </p:spTree>
    <p:extLst>
      <p:ext uri="{BB962C8B-B14F-4D97-AF65-F5344CB8AC3E}">
        <p14:creationId xmlns:p14="http://schemas.microsoft.com/office/powerpoint/2010/main" val="72932925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4294967295"/>
          </p:nvPr>
        </p:nvSpPr>
        <p:spPr>
          <a:xfrm>
            <a:off x="179512" y="3969060"/>
            <a:ext cx="3957638" cy="2052625"/>
          </a:xfrm>
          <a:prstGeom prst="rect">
            <a:avLst/>
          </a:prstGeom>
        </p:spPr>
        <p:txBody>
          <a:bodyPr>
            <a:noAutofit/>
          </a:bodyPr>
          <a:lstStyle/>
          <a:p>
            <a:pPr marL="0" indent="0">
              <a:spcBef>
                <a:spcPts val="0"/>
              </a:spcBef>
              <a:buNone/>
            </a:pPr>
            <a:r>
              <a:rPr lang="en-US" sz="1800" b="1" dirty="0" smtClean="0"/>
              <a:t>Optimal profile P5</a:t>
            </a:r>
          </a:p>
          <a:p>
            <a:pPr marL="0" indent="0">
              <a:spcBef>
                <a:spcPts val="0"/>
              </a:spcBef>
              <a:buNone/>
            </a:pPr>
            <a:r>
              <a:rPr lang="en-US" sz="1800" dirty="0" smtClean="0"/>
              <a:t>has significant advantages in terms of wear in comparison with the standard conical profiles </a:t>
            </a:r>
            <a:r>
              <a:rPr lang="ru-RU" sz="1800" dirty="0" smtClean="0"/>
              <a:t>(</a:t>
            </a:r>
            <a:r>
              <a:rPr lang="en-US" sz="1800" dirty="0" smtClean="0"/>
              <a:t>GOST 10791</a:t>
            </a:r>
            <a:r>
              <a:rPr lang="ru-RU" sz="1800" dirty="0" smtClean="0"/>
              <a:t>)</a:t>
            </a:r>
            <a:r>
              <a:rPr lang="en-US" sz="1800" dirty="0" smtClean="0"/>
              <a:t>. The resource for the wear of the flange is increased by 120 -140 thousand km, and for the wear of the rolling surface by </a:t>
            </a:r>
            <a:br>
              <a:rPr lang="en-US" sz="1800" dirty="0" smtClean="0"/>
            </a:br>
            <a:r>
              <a:rPr lang="ru-RU" sz="1800" dirty="0" smtClean="0"/>
              <a:t>25-</a:t>
            </a:r>
            <a:r>
              <a:rPr lang="en-US" sz="1800" dirty="0" smtClean="0"/>
              <a:t>30 thousand km</a:t>
            </a:r>
            <a:r>
              <a:rPr lang="ru-RU" sz="1800" dirty="0" smtClean="0"/>
              <a:t>.</a:t>
            </a:r>
          </a:p>
        </p:txBody>
      </p:sp>
      <p:sp>
        <p:nvSpPr>
          <p:cNvPr id="7" name="Номер слайда 6"/>
          <p:cNvSpPr>
            <a:spLocks noGrp="1"/>
          </p:cNvSpPr>
          <p:nvPr>
            <p:ph type="sldNum" sz="quarter" idx="4294967295"/>
          </p:nvPr>
        </p:nvSpPr>
        <p:spPr>
          <a:xfrm>
            <a:off x="0" y="6356350"/>
            <a:ext cx="1981200" cy="365125"/>
          </a:xfrm>
          <a:prstGeom prst="rect">
            <a:avLst/>
          </a:prstGeom>
        </p:spPr>
        <p:txBody>
          <a:bodyPr/>
          <a:lstStyle/>
          <a:p>
            <a:fld id="{2D0770BA-5E24-4441-91D4-06F960A380A5}" type="slidenum">
              <a:rPr lang="ru-RU" smtClean="0"/>
              <a:pPr/>
              <a:t>28</a:t>
            </a:fld>
            <a:endParaRPr lang="ru-RU"/>
          </a:p>
        </p:txBody>
      </p:sp>
      <p:sp>
        <p:nvSpPr>
          <p:cNvPr id="308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6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74" name="Rectangle 2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pSp>
        <p:nvGrpSpPr>
          <p:cNvPr id="27675" name="Group 27"/>
          <p:cNvGrpSpPr>
            <a:grpSpLocks noChangeAspect="1"/>
          </p:cNvGrpSpPr>
          <p:nvPr/>
        </p:nvGrpSpPr>
        <p:grpSpPr bwMode="auto">
          <a:xfrm>
            <a:off x="4440608" y="569001"/>
            <a:ext cx="4480298" cy="2839681"/>
            <a:chOff x="1798" y="8329"/>
            <a:chExt cx="8300" cy="4472"/>
          </a:xfrm>
        </p:grpSpPr>
        <p:graphicFrame>
          <p:nvGraphicFramePr>
            <p:cNvPr id="5" name="Object 28"/>
            <p:cNvGraphicFramePr>
              <a:graphicFrameLocks noChangeAspect="1"/>
            </p:cNvGraphicFramePr>
            <p:nvPr>
              <p:extLst>
                <p:ext uri="{D42A27DB-BD31-4B8C-83A1-F6EECF244321}">
                  <p14:modId xmlns:p14="http://schemas.microsoft.com/office/powerpoint/2010/main" val="2836889847"/>
                </p:ext>
              </p:extLst>
            </p:nvPr>
          </p:nvGraphicFramePr>
          <p:xfrm>
            <a:off x="1798" y="8329"/>
            <a:ext cx="8300" cy="4472"/>
          </p:xfrm>
          <a:graphic>
            <a:graphicData uri="http://schemas.openxmlformats.org/drawingml/2006/chart">
              <c:chart xmlns:c="http://schemas.openxmlformats.org/drawingml/2006/chart" xmlns:r="http://schemas.openxmlformats.org/officeDocument/2006/relationships" r:id="rId3"/>
            </a:graphicData>
          </a:graphic>
        </p:graphicFrame>
        <p:cxnSp>
          <p:nvCxnSpPr>
            <p:cNvPr id="27677" name="AutoShape 29"/>
            <p:cNvCxnSpPr>
              <a:cxnSpLocks noChangeAspect="1" noChangeShapeType="1"/>
            </p:cNvCxnSpPr>
            <p:nvPr/>
          </p:nvCxnSpPr>
          <p:spPr bwMode="auto">
            <a:xfrm>
              <a:off x="4242" y="10452"/>
              <a:ext cx="4803" cy="0"/>
            </a:xfrm>
            <a:prstGeom prst="straightConnector1">
              <a:avLst/>
            </a:prstGeom>
            <a:noFill/>
            <a:ln w="19050">
              <a:solidFill>
                <a:srgbClr val="0070C0"/>
              </a:solidFill>
              <a:round/>
              <a:headEnd type="triangle" w="lg" len="lg"/>
              <a:tailEnd type="triangle" w="lg" len="lg"/>
            </a:ln>
          </p:spPr>
        </p:cxnSp>
        <p:sp>
          <p:nvSpPr>
            <p:cNvPr id="27678" name="Text Box 30"/>
            <p:cNvSpPr txBox="1">
              <a:spLocks noChangeAspect="1" noChangeArrowheads="1"/>
            </p:cNvSpPr>
            <p:nvPr/>
          </p:nvSpPr>
          <p:spPr bwMode="auto">
            <a:xfrm>
              <a:off x="5710" y="9941"/>
              <a:ext cx="1880" cy="397"/>
            </a:xfrm>
            <a:prstGeom prst="rect">
              <a:avLst/>
            </a:prstGeom>
            <a:solidFill>
              <a:srgbClr val="FFFFFF"/>
            </a:solidFill>
            <a:ln w="9525">
              <a:noFill/>
              <a:miter lim="800000"/>
              <a:headEnd/>
              <a:tailEnd/>
            </a:ln>
          </p:spPr>
          <p:txBody>
            <a:bodyPr vert="horz" wrap="square" lIns="18000" tIns="10800" rIns="18000" bIns="1080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ts val="1000"/>
                </a:spcAft>
                <a:buClrTx/>
                <a:buSzTx/>
                <a:buFontTx/>
                <a:buNone/>
                <a:tabLst/>
              </a:pPr>
              <a:r>
                <a:rPr kumimoji="0" lang="en-US" sz="1200" b="1" i="0" u="none" strike="noStrike" cap="none" normalizeH="0" baseline="0" dirty="0" smtClean="0">
                  <a:ln>
                    <a:noFill/>
                  </a:ln>
                  <a:solidFill>
                    <a:srgbClr val="0070C0"/>
                  </a:solidFill>
                  <a:effectLst/>
                  <a:latin typeface="Calibri" pitchFamily="34" charset="0"/>
                  <a:cs typeface="Arial" pitchFamily="34" charset="0"/>
                </a:rPr>
                <a:t>140 </a:t>
              </a:r>
              <a:r>
                <a:rPr kumimoji="0" lang="en-US" sz="1200" b="1" i="0" u="none" strike="noStrike" cap="none" normalizeH="0" baseline="0" dirty="0" err="1" smtClean="0">
                  <a:ln>
                    <a:noFill/>
                  </a:ln>
                  <a:solidFill>
                    <a:srgbClr val="0070C0"/>
                  </a:solidFill>
                  <a:effectLst/>
                  <a:latin typeface="Calibri" pitchFamily="34" charset="0"/>
                  <a:cs typeface="Arial" pitchFamily="34" charset="0"/>
                </a:rPr>
                <a:t>thous</a:t>
              </a:r>
              <a:r>
                <a:rPr kumimoji="0" lang="en-US" sz="1200" b="1" i="0" u="none" strike="noStrike" cap="none" normalizeH="0" baseline="0" dirty="0" smtClean="0">
                  <a:ln>
                    <a:noFill/>
                  </a:ln>
                  <a:solidFill>
                    <a:srgbClr val="0070C0"/>
                  </a:solidFill>
                  <a:effectLst/>
                  <a:latin typeface="Calibri" pitchFamily="34" charset="0"/>
                  <a:cs typeface="Arial" pitchFamily="34" charset="0"/>
                </a:rPr>
                <a:t>. km.</a:t>
              </a:r>
              <a:endParaRPr kumimoji="0" lang="ru-RU" sz="1200" b="0" i="0" u="none" strike="noStrike" cap="none" normalizeH="0" baseline="0" dirty="0" smtClean="0">
                <a:ln>
                  <a:noFill/>
                </a:ln>
                <a:solidFill>
                  <a:schemeClr val="tx1"/>
                </a:solidFill>
                <a:effectLst/>
                <a:latin typeface="Arial" pitchFamily="34" charset="0"/>
                <a:cs typeface="Arial" pitchFamily="34" charset="0"/>
              </a:endParaRPr>
            </a:p>
          </p:txBody>
        </p:sp>
      </p:grpSp>
      <p:sp>
        <p:nvSpPr>
          <p:cNvPr id="27680" name="Rectangle 3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82" name="Rectangle 3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Object 33"/>
          <p:cNvGraphicFramePr>
            <a:graphicFrameLocks noChangeAspect="1"/>
          </p:cNvGraphicFramePr>
          <p:nvPr>
            <p:extLst>
              <p:ext uri="{D42A27DB-BD31-4B8C-83A1-F6EECF244321}">
                <p14:modId xmlns:p14="http://schemas.microsoft.com/office/powerpoint/2010/main" val="3095866119"/>
              </p:ext>
            </p:extLst>
          </p:nvPr>
        </p:nvGraphicFramePr>
        <p:xfrm>
          <a:off x="4319972" y="3551808"/>
          <a:ext cx="4676307" cy="2850728"/>
        </p:xfrm>
        <a:graphic>
          <a:graphicData uri="http://schemas.openxmlformats.org/drawingml/2006/chart">
            <c:chart xmlns:c="http://schemas.openxmlformats.org/drawingml/2006/chart" xmlns:r="http://schemas.openxmlformats.org/officeDocument/2006/relationships" r:id="rId4"/>
          </a:graphicData>
        </a:graphic>
      </p:graphicFrame>
      <p:grpSp>
        <p:nvGrpSpPr>
          <p:cNvPr id="26" name="Группа 25"/>
          <p:cNvGrpSpPr/>
          <p:nvPr/>
        </p:nvGrpSpPr>
        <p:grpSpPr>
          <a:xfrm>
            <a:off x="143508" y="548680"/>
            <a:ext cx="4042452" cy="1548172"/>
            <a:chOff x="1091612" y="1124744"/>
            <a:chExt cx="2256252" cy="864096"/>
          </a:xfrm>
        </p:grpSpPr>
        <p:pic>
          <p:nvPicPr>
            <p:cNvPr id="27651" name="Picture 3"/>
            <p:cNvPicPr>
              <a:picLocks noChangeAspect="1" noChangeArrowheads="1"/>
            </p:cNvPicPr>
            <p:nvPr/>
          </p:nvPicPr>
          <p:blipFill>
            <a:blip r:embed="rId5" cstate="print"/>
            <a:srcRect/>
            <a:stretch>
              <a:fillRect/>
            </a:stretch>
          </p:blipFill>
          <p:spPr bwMode="auto">
            <a:xfrm>
              <a:off x="1091612" y="1124744"/>
              <a:ext cx="2256252" cy="864096"/>
            </a:xfrm>
            <a:prstGeom prst="rect">
              <a:avLst/>
            </a:prstGeom>
            <a:noFill/>
            <a:ln w="9525">
              <a:noFill/>
              <a:miter lim="800000"/>
              <a:headEnd/>
              <a:tailEnd/>
            </a:ln>
          </p:spPr>
        </p:pic>
        <p:sp>
          <p:nvSpPr>
            <p:cNvPr id="42" name="TextBox 41"/>
            <p:cNvSpPr txBox="1"/>
            <p:nvPr/>
          </p:nvSpPr>
          <p:spPr>
            <a:xfrm>
              <a:off x="2531772" y="1124744"/>
              <a:ext cx="772622" cy="281073"/>
            </a:xfrm>
            <a:prstGeom prst="rect">
              <a:avLst/>
            </a:prstGeom>
            <a:noFill/>
          </p:spPr>
          <p:txBody>
            <a:bodyPr wrap="none" lIns="36000" tIns="36000" rIns="36000" bIns="36000" rtlCol="0">
              <a:spAutoFit/>
            </a:bodyPr>
            <a:lstStyle/>
            <a:p>
              <a:r>
                <a:rPr lang="en-US" sz="2800" dirty="0" smtClean="0"/>
                <a:t>Standard</a:t>
              </a:r>
              <a:endParaRPr lang="ru-RU" sz="2800" dirty="0"/>
            </a:p>
          </p:txBody>
        </p:sp>
        <p:sp>
          <p:nvSpPr>
            <p:cNvPr id="25" name="Прямоугольник 24"/>
            <p:cNvSpPr/>
            <p:nvPr/>
          </p:nvSpPr>
          <p:spPr>
            <a:xfrm>
              <a:off x="1091612" y="1700808"/>
              <a:ext cx="1242415" cy="188960"/>
            </a:xfrm>
            <a:prstGeom prst="rect">
              <a:avLst/>
            </a:prstGeom>
          </p:spPr>
          <p:txBody>
            <a:bodyPr wrap="none">
              <a:spAutoFit/>
            </a:bodyPr>
            <a:lstStyle/>
            <a:p>
              <a:r>
                <a:rPr lang="en-US" sz="1600" dirty="0"/>
                <a:t>S</a:t>
              </a:r>
              <a:r>
                <a:rPr lang="en-US" sz="1600" dirty="0" smtClean="0"/>
                <a:t>tandard conical profiles</a:t>
              </a:r>
              <a:endParaRPr lang="ru-RU" sz="1600" dirty="0"/>
            </a:p>
          </p:txBody>
        </p:sp>
      </p:grpSp>
      <p:grpSp>
        <p:nvGrpSpPr>
          <p:cNvPr id="28" name="Группа 27"/>
          <p:cNvGrpSpPr/>
          <p:nvPr/>
        </p:nvGrpSpPr>
        <p:grpSpPr>
          <a:xfrm>
            <a:off x="179512" y="2168860"/>
            <a:ext cx="4032448" cy="1620180"/>
            <a:chOff x="4977114" y="1124744"/>
            <a:chExt cx="2259182" cy="864097"/>
          </a:xfrm>
        </p:grpSpPr>
        <p:pic>
          <p:nvPicPr>
            <p:cNvPr id="27652" name="Picture 4"/>
            <p:cNvPicPr>
              <a:picLocks noChangeAspect="1" noChangeArrowheads="1"/>
            </p:cNvPicPr>
            <p:nvPr/>
          </p:nvPicPr>
          <p:blipFill>
            <a:blip r:embed="rId6" cstate="print"/>
            <a:srcRect/>
            <a:stretch>
              <a:fillRect/>
            </a:stretch>
          </p:blipFill>
          <p:spPr bwMode="auto">
            <a:xfrm>
              <a:off x="4977114" y="1124744"/>
              <a:ext cx="2259182" cy="864097"/>
            </a:xfrm>
            <a:prstGeom prst="rect">
              <a:avLst/>
            </a:prstGeom>
            <a:noFill/>
            <a:ln w="9525">
              <a:noFill/>
              <a:miter lim="800000"/>
              <a:headEnd/>
              <a:tailEnd/>
            </a:ln>
          </p:spPr>
        </p:pic>
        <p:sp>
          <p:nvSpPr>
            <p:cNvPr id="43" name="TextBox 42"/>
            <p:cNvSpPr txBox="1"/>
            <p:nvPr/>
          </p:nvSpPr>
          <p:spPr>
            <a:xfrm>
              <a:off x="6660232" y="1124744"/>
              <a:ext cx="247291" cy="268582"/>
            </a:xfrm>
            <a:prstGeom prst="rect">
              <a:avLst/>
            </a:prstGeom>
            <a:noFill/>
          </p:spPr>
          <p:txBody>
            <a:bodyPr wrap="none" lIns="36000" tIns="36000" rIns="36000" bIns="36000" rtlCol="0">
              <a:spAutoFit/>
            </a:bodyPr>
            <a:lstStyle/>
            <a:p>
              <a:r>
                <a:rPr lang="en-US" sz="2800" dirty="0" smtClean="0"/>
                <a:t>P</a:t>
              </a:r>
              <a:r>
                <a:rPr lang="ru-RU" sz="2800" dirty="0" smtClean="0"/>
                <a:t>5</a:t>
              </a:r>
              <a:endParaRPr lang="ru-RU" sz="2800" dirty="0"/>
            </a:p>
          </p:txBody>
        </p:sp>
        <p:sp>
          <p:nvSpPr>
            <p:cNvPr id="27" name="Прямоугольник 26"/>
            <p:cNvSpPr/>
            <p:nvPr/>
          </p:nvSpPr>
          <p:spPr>
            <a:xfrm>
              <a:off x="5004048" y="1700808"/>
              <a:ext cx="833027" cy="180562"/>
            </a:xfrm>
            <a:prstGeom prst="rect">
              <a:avLst/>
            </a:prstGeom>
          </p:spPr>
          <p:txBody>
            <a:bodyPr wrap="none">
              <a:spAutoFit/>
            </a:bodyPr>
            <a:lstStyle/>
            <a:p>
              <a:r>
                <a:rPr lang="en-US" sz="1600" dirty="0" smtClean="0"/>
                <a:t>Optimal profile </a:t>
              </a:r>
              <a:endParaRPr lang="ru-RU" sz="1600" dirty="0"/>
            </a:p>
          </p:txBody>
        </p:sp>
      </p:grpSp>
      <p:sp>
        <p:nvSpPr>
          <p:cNvPr id="4" name="Заголовок 3"/>
          <p:cNvSpPr>
            <a:spLocks noGrp="1"/>
          </p:cNvSpPr>
          <p:nvPr>
            <p:ph type="title"/>
          </p:nvPr>
        </p:nvSpPr>
        <p:spPr/>
        <p:txBody>
          <a:bodyPr/>
          <a:lstStyle/>
          <a:p>
            <a:r>
              <a:rPr lang="en-US" dirty="0"/>
              <a:t>Optimal profile for freight </a:t>
            </a:r>
            <a:r>
              <a:rPr lang="en-US" dirty="0" smtClean="0"/>
              <a:t>cars – P5</a:t>
            </a:r>
            <a:endParaRPr lang="ru-RU" dirty="0"/>
          </a:p>
        </p:txBody>
      </p:sp>
    </p:spTree>
    <p:extLst>
      <p:ext uri="{BB962C8B-B14F-4D97-AF65-F5344CB8AC3E}">
        <p14:creationId xmlns:p14="http://schemas.microsoft.com/office/powerpoint/2010/main" val="387079256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4294967295"/>
          </p:nvPr>
        </p:nvSpPr>
        <p:spPr>
          <a:xfrm>
            <a:off x="0" y="512676"/>
            <a:ext cx="4103688" cy="5220580"/>
          </a:xfrm>
          <a:prstGeom prst="rect">
            <a:avLst/>
          </a:prstGeom>
        </p:spPr>
        <p:txBody>
          <a:bodyPr>
            <a:noAutofit/>
          </a:bodyPr>
          <a:lstStyle/>
          <a:p>
            <a:pPr marL="0" indent="0">
              <a:buNone/>
            </a:pPr>
            <a:r>
              <a:rPr lang="en-US" sz="2200" b="1" dirty="0" smtClean="0"/>
              <a:t>The evaluation of Contact Rolling Fatigue </a:t>
            </a:r>
            <a:r>
              <a:rPr lang="en-US" sz="2200" dirty="0" smtClean="0"/>
              <a:t>is performed using the UM RCF module, the initial data for which are </a:t>
            </a:r>
            <a:r>
              <a:rPr lang="en-US" sz="2200" dirty="0"/>
              <a:t>accumulated </a:t>
            </a:r>
            <a:r>
              <a:rPr lang="en-US" sz="2200" dirty="0" smtClean="0"/>
              <a:t>during the calculation of evolution. Thus, the affect of </a:t>
            </a:r>
            <a:r>
              <a:rPr lang="en-US" sz="2200" dirty="0"/>
              <a:t>profile wear </a:t>
            </a:r>
            <a:r>
              <a:rPr lang="en-US" sz="2200" dirty="0" smtClean="0"/>
              <a:t>on accumulation of contact fatigue damages is taken into account.</a:t>
            </a:r>
          </a:p>
          <a:p>
            <a:pPr marL="0" indent="0">
              <a:buNone/>
            </a:pPr>
            <a:endParaRPr lang="en-US" sz="2200" dirty="0" smtClean="0"/>
          </a:p>
          <a:p>
            <a:pPr marL="0" indent="0">
              <a:buNone/>
            </a:pPr>
            <a:r>
              <a:rPr lang="en-US" sz="2200" dirty="0" smtClean="0">
                <a:solidFill>
                  <a:srgbClr val="FF0000"/>
                </a:solidFill>
              </a:rPr>
              <a:t>Rolling Contact Fatigue is calculated simultaneously with wear. </a:t>
            </a:r>
            <a:r>
              <a:rPr lang="en-US" sz="2200" dirty="0" smtClean="0"/>
              <a:t>So the most damaged particles close the surface are removed by the wear.</a:t>
            </a:r>
            <a:endParaRPr lang="ru-RU" sz="2200" dirty="0"/>
          </a:p>
        </p:txBody>
      </p:sp>
      <p:sp>
        <p:nvSpPr>
          <p:cNvPr id="7" name="Номер слайда 6"/>
          <p:cNvSpPr>
            <a:spLocks noGrp="1"/>
          </p:cNvSpPr>
          <p:nvPr>
            <p:ph type="sldNum" sz="quarter" idx="4294967295"/>
          </p:nvPr>
        </p:nvSpPr>
        <p:spPr>
          <a:xfrm>
            <a:off x="0" y="6356350"/>
            <a:ext cx="1981200" cy="365125"/>
          </a:xfrm>
          <a:prstGeom prst="rect">
            <a:avLst/>
          </a:prstGeom>
        </p:spPr>
        <p:txBody>
          <a:bodyPr/>
          <a:lstStyle/>
          <a:p>
            <a:fld id="{2D0770BA-5E24-4441-91D4-06F960A380A5}" type="slidenum">
              <a:rPr lang="ru-RU" smtClean="0"/>
              <a:pPr/>
              <a:t>29</a:t>
            </a:fld>
            <a:endParaRPr lang="ru-RU" dirty="0"/>
          </a:p>
        </p:txBody>
      </p:sp>
      <p:pic>
        <p:nvPicPr>
          <p:cNvPr id="6" name="Video rus 1.avi">
            <a:hlinkClick r:id="" action="ppaction://media"/>
          </p:cNvPr>
          <p:cNvPicPr>
            <a:picLocks noRot="1" noChangeAspect="1"/>
          </p:cNvPicPr>
          <p:nvPr>
            <a:videoFile r:link="rId1"/>
          </p:nvPr>
        </p:nvPicPr>
        <p:blipFill>
          <a:blip r:embed="rId4" cstate="print"/>
          <a:srcRect/>
          <a:stretch>
            <a:fillRect/>
          </a:stretch>
        </p:blipFill>
        <p:spPr bwMode="auto">
          <a:xfrm>
            <a:off x="5040052" y="476672"/>
            <a:ext cx="3600400" cy="2768277"/>
          </a:xfrm>
          <a:prstGeom prst="rect">
            <a:avLst/>
          </a:prstGeom>
          <a:noFill/>
          <a:ln w="9525">
            <a:noFill/>
            <a:miter lim="800000"/>
            <a:headEnd/>
            <a:tailEnd/>
          </a:ln>
        </p:spPr>
      </p:pic>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5" name="Object 1"/>
          <p:cNvGraphicFramePr>
            <a:graphicFrameLocks noChangeAspect="1"/>
          </p:cNvGraphicFramePr>
          <p:nvPr>
            <p:extLst>
              <p:ext uri="{D42A27DB-BD31-4B8C-83A1-F6EECF244321}">
                <p14:modId xmlns:p14="http://schemas.microsoft.com/office/powerpoint/2010/main" val="3255735691"/>
              </p:ext>
            </p:extLst>
          </p:nvPr>
        </p:nvGraphicFramePr>
        <p:xfrm>
          <a:off x="3970681" y="3320988"/>
          <a:ext cx="5162814" cy="3153556"/>
        </p:xfrm>
        <a:graphic>
          <a:graphicData uri="http://schemas.openxmlformats.org/drawingml/2006/chart">
            <c:chart xmlns:c="http://schemas.openxmlformats.org/drawingml/2006/chart" xmlns:r="http://schemas.openxmlformats.org/officeDocument/2006/relationships" r:id="rId5"/>
          </a:graphicData>
        </a:graphic>
      </p:graphicFrame>
      <p:sp>
        <p:nvSpPr>
          <p:cNvPr id="4" name="Заголовок 3"/>
          <p:cNvSpPr>
            <a:spLocks noGrp="1"/>
          </p:cNvSpPr>
          <p:nvPr>
            <p:ph type="title"/>
          </p:nvPr>
        </p:nvSpPr>
        <p:spPr/>
        <p:txBody>
          <a:bodyPr/>
          <a:lstStyle/>
          <a:p>
            <a:r>
              <a:rPr lang="en-US" dirty="0"/>
              <a:t>Profile P5. Estimation of fatigue life</a:t>
            </a:r>
            <a:endParaRPr lang="ru-RU" dirty="0"/>
          </a:p>
        </p:txBody>
      </p:sp>
    </p:spTree>
    <p:extLst>
      <p:ext uri="{BB962C8B-B14F-4D97-AF65-F5344CB8AC3E}">
        <p14:creationId xmlns:p14="http://schemas.microsoft.com/office/powerpoint/2010/main" val="12519386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6"/>
                                        </p:tgtEl>
                                      </p:cBhvr>
                                    </p:cmd>
                                  </p:childTnLst>
                                </p:cTn>
                              </p:par>
                            </p:childTnLst>
                          </p:cTn>
                        </p:par>
                      </p:childTnLst>
                    </p:cTn>
                  </p:par>
                </p:childTnLst>
              </p:cTn>
              <p:nextCondLst>
                <p:cond evt="onClick" delay="0">
                  <p:tgtEl>
                    <p:spTgt spid="6"/>
                  </p:tgtEl>
                </p:cond>
              </p:nextCondLst>
            </p:seq>
            <p:video>
              <p:cMediaNode>
                <p:cTn id="7" fill="hold" display="0">
                  <p:stCondLst>
                    <p:cond delay="indefinite"/>
                  </p:stCondLst>
                  <p:endCondLst>
                    <p:cond evt="onNext" delay="0">
                      <p:tgtEl>
                        <p:sldTgt/>
                      </p:tgtEl>
                    </p:cond>
                    <p:cond evt="onPrev" delay="0">
                      <p:tgtEl>
                        <p:sldTgt/>
                      </p:tgtEl>
                    </p:cond>
                  </p:endCondLst>
                </p:cTn>
                <p:tgtEl>
                  <p:spTgt spid="6"/>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57902" y="771831"/>
            <a:ext cx="5638096" cy="4895238"/>
          </a:xfrm>
          <a:prstGeom prst="rect">
            <a:avLst/>
          </a:prstGeom>
        </p:spPr>
      </p:pic>
      <p:sp>
        <p:nvSpPr>
          <p:cNvPr id="5" name="Прямоугольник 4"/>
          <p:cNvSpPr/>
          <p:nvPr/>
        </p:nvSpPr>
        <p:spPr>
          <a:xfrm>
            <a:off x="2914677" y="5768459"/>
            <a:ext cx="3321743" cy="430887"/>
          </a:xfrm>
          <a:prstGeom prst="rect">
            <a:avLst/>
          </a:prstGeom>
        </p:spPr>
        <p:txBody>
          <a:bodyPr wrap="none">
            <a:spAutoFit/>
          </a:bodyPr>
          <a:lstStyle/>
          <a:p>
            <a:pPr algn="ctr"/>
            <a:r>
              <a:rPr lang="en-US" sz="2200" dirty="0"/>
              <a:t>Scheme of wear simulation</a:t>
            </a:r>
            <a:r>
              <a:rPr lang="en-US" dirty="0"/>
              <a:t> </a:t>
            </a:r>
            <a:endParaRPr lang="ru-RU" dirty="0"/>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9700" y="1851818"/>
            <a:ext cx="2911475" cy="313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cxnSp>
        <p:nvCxnSpPr>
          <p:cNvPr id="7" name="Прямая соединительная линия 6"/>
          <p:cNvCxnSpPr/>
          <p:nvPr/>
        </p:nvCxnSpPr>
        <p:spPr bwMode="auto">
          <a:xfrm flipV="1">
            <a:off x="627062" y="3536155"/>
            <a:ext cx="814388" cy="119063"/>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8" name="Прямая соединительная линия 7"/>
          <p:cNvCxnSpPr/>
          <p:nvPr/>
        </p:nvCxnSpPr>
        <p:spPr bwMode="auto">
          <a:xfrm flipV="1">
            <a:off x="258762" y="3069430"/>
            <a:ext cx="765175" cy="39688"/>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9" name="Прямая соединительная линия 8"/>
          <p:cNvCxnSpPr/>
          <p:nvPr/>
        </p:nvCxnSpPr>
        <p:spPr bwMode="auto">
          <a:xfrm>
            <a:off x="165100" y="2680493"/>
            <a:ext cx="431800" cy="0"/>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0" name="Прямая соединительная линия 9"/>
          <p:cNvCxnSpPr/>
          <p:nvPr/>
        </p:nvCxnSpPr>
        <p:spPr bwMode="auto">
          <a:xfrm>
            <a:off x="304800" y="2383630"/>
            <a:ext cx="331787" cy="79375"/>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1" name="Прямая соединительная линия 10"/>
          <p:cNvCxnSpPr/>
          <p:nvPr/>
        </p:nvCxnSpPr>
        <p:spPr bwMode="auto">
          <a:xfrm>
            <a:off x="682625" y="2243930"/>
            <a:ext cx="217487" cy="114300"/>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2" name="Прямая соединительная линия 11"/>
          <p:cNvCxnSpPr/>
          <p:nvPr/>
        </p:nvCxnSpPr>
        <p:spPr bwMode="auto">
          <a:xfrm rot="16200000" flipH="1">
            <a:off x="1002506" y="2178049"/>
            <a:ext cx="138113" cy="123825"/>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3" name="Прямая соединительная линия 12"/>
          <p:cNvCxnSpPr/>
          <p:nvPr/>
        </p:nvCxnSpPr>
        <p:spPr bwMode="auto">
          <a:xfrm rot="16200000" flipH="1">
            <a:off x="1282699" y="2172493"/>
            <a:ext cx="142875" cy="69850"/>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4" name="Прямая соединительная линия 13"/>
          <p:cNvCxnSpPr/>
          <p:nvPr/>
        </p:nvCxnSpPr>
        <p:spPr bwMode="auto">
          <a:xfrm rot="16200000" flipH="1">
            <a:off x="1552575" y="2145505"/>
            <a:ext cx="128587" cy="42863"/>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5" name="Прямая соединительная линия 14"/>
          <p:cNvCxnSpPr/>
          <p:nvPr/>
        </p:nvCxnSpPr>
        <p:spPr bwMode="auto">
          <a:xfrm rot="16200000" flipH="1">
            <a:off x="1806575" y="2129630"/>
            <a:ext cx="139700" cy="28575"/>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6" name="Прямая соединительная линия 15"/>
          <p:cNvCxnSpPr/>
          <p:nvPr/>
        </p:nvCxnSpPr>
        <p:spPr bwMode="auto">
          <a:xfrm rot="16200000" flipH="1">
            <a:off x="2046287" y="2118518"/>
            <a:ext cx="117475" cy="19050"/>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17" name="Прямая соединительная линия 16"/>
          <p:cNvCxnSpPr/>
          <p:nvPr/>
        </p:nvCxnSpPr>
        <p:spPr bwMode="auto">
          <a:xfrm rot="16200000" flipH="1">
            <a:off x="2243930" y="2097087"/>
            <a:ext cx="100013" cy="12700"/>
          </a:xfrm>
          <a:prstGeom prst="line">
            <a:avLst/>
          </a:prstGeom>
          <a:solidFill>
            <a:schemeClr val="accent1"/>
          </a:solidFill>
          <a:ln w="19050" cap="flat" cmpd="sng" algn="ctr">
            <a:solidFill>
              <a:srgbClr val="073F89"/>
            </a:solidFill>
            <a:prstDash val="solid"/>
            <a:round/>
            <a:headEnd type="none" w="med" len="med"/>
            <a:tailEnd type="none" w="med" len="med"/>
          </a:ln>
          <a:effectLst/>
        </p:spPr>
      </p:cxnSp>
      <p:sp>
        <p:nvSpPr>
          <p:cNvPr id="18" name="TextBox 61"/>
          <p:cNvSpPr txBox="1">
            <a:spLocks noChangeArrowheads="1"/>
          </p:cNvSpPr>
          <p:nvPr/>
        </p:nvSpPr>
        <p:spPr bwMode="auto">
          <a:xfrm>
            <a:off x="2140541" y="1749171"/>
            <a:ext cx="376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r>
              <a:rPr lang="en-US" altLang="ru-RU" sz="1800" dirty="0">
                <a:solidFill>
                  <a:srgbClr val="073F89"/>
                </a:solidFill>
              </a:rPr>
              <a:t>n</a:t>
            </a:r>
            <a:endParaRPr lang="ru-RU" altLang="ru-RU" sz="1800" dirty="0">
              <a:solidFill>
                <a:srgbClr val="073F89"/>
              </a:solidFill>
            </a:endParaRPr>
          </a:p>
        </p:txBody>
      </p:sp>
      <p:sp>
        <p:nvSpPr>
          <p:cNvPr id="19" name="TextBox 62"/>
          <p:cNvSpPr txBox="1">
            <a:spLocks noChangeArrowheads="1"/>
          </p:cNvSpPr>
          <p:nvPr/>
        </p:nvSpPr>
        <p:spPr bwMode="auto">
          <a:xfrm>
            <a:off x="1012825" y="4079080"/>
            <a:ext cx="376237"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r>
              <a:rPr lang="ru-RU" altLang="ru-RU" sz="1800" b="1" dirty="0">
                <a:solidFill>
                  <a:srgbClr val="073F89"/>
                </a:solidFill>
              </a:rPr>
              <a:t>1</a:t>
            </a:r>
          </a:p>
        </p:txBody>
      </p:sp>
      <p:sp>
        <p:nvSpPr>
          <p:cNvPr id="20" name="TextBox 63"/>
          <p:cNvSpPr txBox="1">
            <a:spLocks noChangeArrowheads="1"/>
          </p:cNvSpPr>
          <p:nvPr/>
        </p:nvSpPr>
        <p:spPr bwMode="auto">
          <a:xfrm>
            <a:off x="261937" y="3177380"/>
            <a:ext cx="3746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r>
              <a:rPr lang="ru-RU" altLang="ru-RU" sz="1800" b="1" dirty="0">
                <a:solidFill>
                  <a:srgbClr val="073F89"/>
                </a:solidFill>
              </a:rPr>
              <a:t>2</a:t>
            </a:r>
          </a:p>
        </p:txBody>
      </p:sp>
      <p:sp>
        <p:nvSpPr>
          <p:cNvPr id="21" name="TextBox 64"/>
          <p:cNvSpPr txBox="1">
            <a:spLocks noChangeArrowheads="1"/>
          </p:cNvSpPr>
          <p:nvPr/>
        </p:nvSpPr>
        <p:spPr bwMode="auto">
          <a:xfrm>
            <a:off x="61912" y="2690018"/>
            <a:ext cx="37623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r>
              <a:rPr lang="ru-RU" altLang="ru-RU" sz="1800" b="1" dirty="0">
                <a:solidFill>
                  <a:srgbClr val="073F89"/>
                </a:solidFill>
              </a:rPr>
              <a:t>3</a:t>
            </a:r>
          </a:p>
        </p:txBody>
      </p:sp>
      <p:sp>
        <p:nvSpPr>
          <p:cNvPr id="29" name="TextBox 28"/>
          <p:cNvSpPr txBox="1"/>
          <p:nvPr/>
        </p:nvSpPr>
        <p:spPr>
          <a:xfrm>
            <a:off x="506837" y="5021263"/>
            <a:ext cx="2257349" cy="338554"/>
          </a:xfrm>
          <a:prstGeom prst="rect">
            <a:avLst/>
          </a:prstGeom>
          <a:noFill/>
        </p:spPr>
        <p:txBody>
          <a:bodyPr wrap="none" rtlCol="0">
            <a:spAutoFit/>
          </a:bodyPr>
          <a:lstStyle/>
          <a:p>
            <a:r>
              <a:rPr lang="en-US" sz="1600" dirty="0" smtClean="0"/>
              <a:t>n – number of wear step</a:t>
            </a:r>
            <a:r>
              <a:rPr lang="en-US" sz="1600" dirty="0"/>
              <a:t>s</a:t>
            </a:r>
            <a:endParaRPr lang="ru-RU" sz="1600" dirty="0"/>
          </a:p>
        </p:txBody>
      </p:sp>
      <p:sp>
        <p:nvSpPr>
          <p:cNvPr id="22" name="Заголовок 21"/>
          <p:cNvSpPr>
            <a:spLocks noGrp="1"/>
          </p:cNvSpPr>
          <p:nvPr>
            <p:ph type="title"/>
          </p:nvPr>
        </p:nvSpPr>
        <p:spPr/>
        <p:txBody>
          <a:bodyPr/>
          <a:lstStyle/>
          <a:p>
            <a:r>
              <a:rPr lang="en-US" dirty="0"/>
              <a:t>The parallel discrete approach to wear modeling</a:t>
            </a:r>
            <a:endParaRPr lang="ru-RU" dirty="0"/>
          </a:p>
        </p:txBody>
      </p:sp>
    </p:spTree>
    <p:extLst>
      <p:ext uri="{BB962C8B-B14F-4D97-AF65-F5344CB8AC3E}">
        <p14:creationId xmlns:p14="http://schemas.microsoft.com/office/powerpoint/2010/main" val="293649106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4294967295"/>
          </p:nvPr>
        </p:nvSpPr>
        <p:spPr>
          <a:xfrm>
            <a:off x="0" y="404664"/>
            <a:ext cx="3455988" cy="5724636"/>
          </a:xfrm>
          <a:prstGeom prst="rect">
            <a:avLst/>
          </a:prstGeom>
        </p:spPr>
        <p:txBody>
          <a:bodyPr>
            <a:noAutofit/>
          </a:bodyPr>
          <a:lstStyle/>
          <a:p>
            <a:pPr marL="0" indent="0">
              <a:buNone/>
            </a:pPr>
            <a:r>
              <a:rPr lang="en-US" sz="2200" b="1" dirty="0" smtClean="0"/>
              <a:t>At all stages of evolution, the most important dynamic indicators for the most dangerous modes of motion were checked.</a:t>
            </a:r>
          </a:p>
          <a:p>
            <a:pPr marL="0" indent="0">
              <a:buNone/>
            </a:pPr>
            <a:endParaRPr lang="en-US" sz="2200" b="1" dirty="0" smtClean="0"/>
          </a:p>
          <a:p>
            <a:pPr marL="0" indent="0">
              <a:buNone/>
            </a:pPr>
            <a:r>
              <a:rPr lang="en-US" sz="2200" b="1" dirty="0" smtClean="0"/>
              <a:t>Lateral wheel-to-rail forces</a:t>
            </a:r>
            <a:r>
              <a:rPr lang="en-US" sz="2200" dirty="0" smtClean="0"/>
              <a:t> when the loaded car is moving with the maximum permitted speeds.</a:t>
            </a:r>
          </a:p>
          <a:p>
            <a:pPr marL="0" indent="0">
              <a:buNone/>
            </a:pPr>
            <a:endParaRPr lang="en-US" sz="2200" dirty="0" smtClean="0"/>
          </a:p>
          <a:p>
            <a:pPr marL="0" indent="0">
              <a:buNone/>
            </a:pPr>
            <a:r>
              <a:rPr lang="en-US" sz="2200" b="1" dirty="0" smtClean="0"/>
              <a:t>Safety factor </a:t>
            </a:r>
            <a:r>
              <a:rPr lang="en-US" sz="2200" dirty="0" smtClean="0"/>
              <a:t>(used in Russia inverse </a:t>
            </a:r>
            <a:r>
              <a:rPr lang="en-US" sz="2200" dirty="0" err="1" smtClean="0"/>
              <a:t>Nadal's</a:t>
            </a:r>
            <a:r>
              <a:rPr lang="en-US" sz="2200" dirty="0" smtClean="0"/>
              <a:t> derailment criterion) for an empty car at the maximum permitted speed.</a:t>
            </a:r>
            <a:endParaRPr lang="ru-RU" sz="2200" dirty="0" smtClean="0"/>
          </a:p>
          <a:p>
            <a:pPr marL="0" indent="0">
              <a:buNone/>
            </a:pPr>
            <a:endParaRPr lang="ru-RU" sz="1300" dirty="0"/>
          </a:p>
        </p:txBody>
      </p:sp>
      <p:sp>
        <p:nvSpPr>
          <p:cNvPr id="7" name="Номер слайда 6"/>
          <p:cNvSpPr>
            <a:spLocks noGrp="1"/>
          </p:cNvSpPr>
          <p:nvPr>
            <p:ph type="sldNum" sz="quarter" idx="4294967295"/>
          </p:nvPr>
        </p:nvSpPr>
        <p:spPr>
          <a:xfrm>
            <a:off x="0" y="6356350"/>
            <a:ext cx="1981200" cy="365125"/>
          </a:xfrm>
          <a:prstGeom prst="rect">
            <a:avLst/>
          </a:prstGeom>
        </p:spPr>
        <p:txBody>
          <a:bodyPr/>
          <a:lstStyle/>
          <a:p>
            <a:fld id="{2D0770BA-5E24-4441-91D4-06F960A380A5}" type="slidenum">
              <a:rPr lang="ru-RU" smtClean="0"/>
              <a:pPr/>
              <a:t>30</a:t>
            </a:fld>
            <a:endParaRPr lang="ru-RU" dirty="0"/>
          </a:p>
        </p:txBody>
      </p:sp>
      <p:sp>
        <p:nvSpPr>
          <p:cNvPr id="327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6866"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6869"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Object 4"/>
          <p:cNvGraphicFramePr>
            <a:graphicFrameLocks noChangeAspect="1"/>
          </p:cNvGraphicFramePr>
          <p:nvPr>
            <p:extLst>
              <p:ext uri="{D42A27DB-BD31-4B8C-83A1-F6EECF244321}">
                <p14:modId xmlns:p14="http://schemas.microsoft.com/office/powerpoint/2010/main" val="2810083271"/>
              </p:ext>
            </p:extLst>
          </p:nvPr>
        </p:nvGraphicFramePr>
        <p:xfrm>
          <a:off x="3383868" y="455464"/>
          <a:ext cx="5601744" cy="297353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 name="Object 7"/>
          <p:cNvGraphicFramePr>
            <a:graphicFrameLocks noChangeAspect="1"/>
          </p:cNvGraphicFramePr>
          <p:nvPr>
            <p:extLst>
              <p:ext uri="{D42A27DB-BD31-4B8C-83A1-F6EECF244321}">
                <p14:modId xmlns:p14="http://schemas.microsoft.com/office/powerpoint/2010/main" val="1783481870"/>
              </p:ext>
            </p:extLst>
          </p:nvPr>
        </p:nvGraphicFramePr>
        <p:xfrm>
          <a:off x="3527884" y="3537012"/>
          <a:ext cx="5485294" cy="2988332"/>
        </p:xfrm>
        <a:graphic>
          <a:graphicData uri="http://schemas.openxmlformats.org/drawingml/2006/chart">
            <c:chart xmlns:c="http://schemas.openxmlformats.org/drawingml/2006/chart" xmlns:r="http://schemas.openxmlformats.org/officeDocument/2006/relationships" r:id="rId4"/>
          </a:graphicData>
        </a:graphic>
      </p:graphicFrame>
      <p:sp>
        <p:nvSpPr>
          <p:cNvPr id="4" name="Заголовок 3"/>
          <p:cNvSpPr>
            <a:spLocks noGrp="1"/>
          </p:cNvSpPr>
          <p:nvPr>
            <p:ph type="title"/>
          </p:nvPr>
        </p:nvSpPr>
        <p:spPr/>
        <p:txBody>
          <a:bodyPr/>
          <a:lstStyle/>
          <a:p>
            <a:r>
              <a:rPr lang="en-US" dirty="0"/>
              <a:t>Profile P5. Checking </a:t>
            </a:r>
            <a:r>
              <a:rPr lang="en-US" dirty="0" smtClean="0"/>
              <a:t>dynamical restrictions </a:t>
            </a:r>
            <a:endParaRPr lang="ru-RU" dirty="0"/>
          </a:p>
        </p:txBody>
      </p:sp>
    </p:spTree>
    <p:extLst>
      <p:ext uri="{BB962C8B-B14F-4D97-AF65-F5344CB8AC3E}">
        <p14:creationId xmlns:p14="http://schemas.microsoft.com/office/powerpoint/2010/main" val="36908874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sz="quarter" idx="4294967295"/>
          </p:nvPr>
        </p:nvSpPr>
        <p:spPr>
          <a:xfrm>
            <a:off x="1" y="3429000"/>
            <a:ext cx="4247964" cy="2952750"/>
          </a:xfrm>
          <a:prstGeom prst="rect">
            <a:avLst/>
          </a:prstGeom>
        </p:spPr>
        <p:txBody>
          <a:bodyPr>
            <a:noAutofit/>
          </a:bodyPr>
          <a:lstStyle/>
          <a:p>
            <a:pPr marL="0" indent="0">
              <a:spcBef>
                <a:spcPts val="0"/>
              </a:spcBef>
              <a:buNone/>
            </a:pPr>
            <a:r>
              <a:rPr lang="en-US" sz="1800" b="1" dirty="0" smtClean="0"/>
              <a:t>Optimal profile P</a:t>
            </a:r>
            <a:r>
              <a:rPr lang="ru-RU" sz="1800" b="1" dirty="0" smtClean="0"/>
              <a:t>9</a:t>
            </a:r>
            <a:endParaRPr lang="en-US" sz="1800" b="1" dirty="0" smtClean="0"/>
          </a:p>
          <a:p>
            <a:pPr marL="0" indent="0">
              <a:spcBef>
                <a:spcPts val="0"/>
              </a:spcBef>
              <a:buNone/>
            </a:pPr>
            <a:r>
              <a:rPr lang="en-US" sz="1800" dirty="0" smtClean="0"/>
              <a:t>has significant advantages in terms of wear of flange as compared to the standard conical profiles </a:t>
            </a:r>
            <a:r>
              <a:rPr lang="ru-RU" sz="1800" dirty="0" smtClean="0"/>
              <a:t>(</a:t>
            </a:r>
            <a:r>
              <a:rPr lang="en-US" sz="1800" dirty="0" smtClean="0"/>
              <a:t>GOST 10791</a:t>
            </a:r>
            <a:r>
              <a:rPr lang="ru-RU" sz="1800" dirty="0" smtClean="0"/>
              <a:t>)</a:t>
            </a:r>
            <a:r>
              <a:rPr lang="en-US" sz="1800" dirty="0" smtClean="0"/>
              <a:t>. Resource for the wear of the flange increases almost unlimited, and the wear of the tread are equivalent.</a:t>
            </a:r>
          </a:p>
          <a:p>
            <a:pPr marL="0" indent="0">
              <a:spcBef>
                <a:spcPts val="0"/>
              </a:spcBef>
              <a:buNone/>
            </a:pPr>
            <a:endParaRPr lang="en-US" sz="1800" dirty="0" smtClean="0"/>
          </a:p>
          <a:p>
            <a:pPr marL="0" indent="0">
              <a:spcBef>
                <a:spcPts val="0"/>
              </a:spcBef>
              <a:buNone/>
            </a:pPr>
            <a:r>
              <a:rPr lang="en-US" sz="1800" dirty="0" smtClean="0"/>
              <a:t>Durability for fatigue strength for the profile of P9 is 80-100 thousand </a:t>
            </a:r>
            <a:r>
              <a:rPr lang="en-US" sz="1800" dirty="0"/>
              <a:t>km </a:t>
            </a:r>
            <a:r>
              <a:rPr lang="en-US" sz="1800" dirty="0" smtClean="0"/>
              <a:t>greater.</a:t>
            </a:r>
          </a:p>
          <a:p>
            <a:pPr marL="0" lvl="0" indent="0">
              <a:buClr>
                <a:srgbClr val="727CA3"/>
              </a:buClr>
              <a:buNone/>
            </a:pPr>
            <a:r>
              <a:rPr lang="ru-RU" sz="1800" dirty="0" smtClean="0">
                <a:solidFill>
                  <a:srgbClr val="00B050"/>
                </a:solidFill>
              </a:rPr>
              <a:t> </a:t>
            </a:r>
            <a:endParaRPr lang="ru-RU" sz="1800" dirty="0">
              <a:solidFill>
                <a:srgbClr val="00B050"/>
              </a:solidFill>
            </a:endParaRPr>
          </a:p>
          <a:p>
            <a:pPr marL="180000" indent="180000">
              <a:buFont typeface="Arial" panose="020B0604020202020204" pitchFamily="34" charset="0"/>
              <a:buChar char="•"/>
            </a:pPr>
            <a:endParaRPr lang="ru-RU" sz="1800" dirty="0" smtClean="0"/>
          </a:p>
          <a:p>
            <a:pPr marL="180000" indent="0">
              <a:buNone/>
            </a:pPr>
            <a:endParaRPr lang="ru-RU" sz="1800" dirty="0" smtClean="0"/>
          </a:p>
        </p:txBody>
      </p:sp>
      <p:sp>
        <p:nvSpPr>
          <p:cNvPr id="7" name="Номер слайда 6"/>
          <p:cNvSpPr>
            <a:spLocks noGrp="1"/>
          </p:cNvSpPr>
          <p:nvPr>
            <p:ph type="sldNum" sz="quarter" idx="4294967295"/>
          </p:nvPr>
        </p:nvSpPr>
        <p:spPr>
          <a:xfrm>
            <a:off x="0" y="6356350"/>
            <a:ext cx="1981200" cy="365125"/>
          </a:xfrm>
          <a:prstGeom prst="rect">
            <a:avLst/>
          </a:prstGeom>
        </p:spPr>
        <p:txBody>
          <a:bodyPr/>
          <a:lstStyle/>
          <a:p>
            <a:fld id="{2D0770BA-5E24-4441-91D4-06F960A380A5}" type="slidenum">
              <a:rPr lang="ru-RU" smtClean="0"/>
              <a:pPr/>
              <a:t>31</a:t>
            </a:fld>
            <a:endParaRPr lang="ru-RU"/>
          </a:p>
        </p:txBody>
      </p:sp>
      <p:sp>
        <p:nvSpPr>
          <p:cNvPr id="3085" name="Rectangle 1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4"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6" name="Rectangle 8"/>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58" name="Rectangle 10"/>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60" name="Rectangle 1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65" name="Rectangle 1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71" name="Rectangle 23"/>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74" name="Rectangle 2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80" name="Rectangle 3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27682" name="Rectangle 3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sp>
        <p:nvSpPr>
          <p:cNvPr id="38917" name="Rectangle 5"/>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6" name="Object 4"/>
          <p:cNvGraphicFramePr>
            <a:graphicFrameLocks noChangeAspect="1"/>
          </p:cNvGraphicFramePr>
          <p:nvPr>
            <p:extLst>
              <p:ext uri="{D42A27DB-BD31-4B8C-83A1-F6EECF244321}">
                <p14:modId xmlns:p14="http://schemas.microsoft.com/office/powerpoint/2010/main" val="1461450183"/>
              </p:ext>
            </p:extLst>
          </p:nvPr>
        </p:nvGraphicFramePr>
        <p:xfrm>
          <a:off x="4247964" y="2492896"/>
          <a:ext cx="4845236" cy="2160240"/>
        </p:xfrm>
        <a:graphic>
          <a:graphicData uri="http://schemas.openxmlformats.org/drawingml/2006/chart">
            <c:chart xmlns:c="http://schemas.openxmlformats.org/drawingml/2006/chart" xmlns:r="http://schemas.openxmlformats.org/officeDocument/2006/relationships" r:id="rId3"/>
          </a:graphicData>
        </a:graphic>
      </p:graphicFrame>
      <p:sp>
        <p:nvSpPr>
          <p:cNvPr id="38919" name="Rectangle 7"/>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5" name="Object 6"/>
          <p:cNvGraphicFramePr>
            <a:graphicFrameLocks noChangeAspect="1"/>
          </p:cNvGraphicFramePr>
          <p:nvPr>
            <p:extLst>
              <p:ext uri="{D42A27DB-BD31-4B8C-83A1-F6EECF244321}">
                <p14:modId xmlns:p14="http://schemas.microsoft.com/office/powerpoint/2010/main" val="4060972398"/>
              </p:ext>
            </p:extLst>
          </p:nvPr>
        </p:nvGraphicFramePr>
        <p:xfrm>
          <a:off x="4319972" y="455464"/>
          <a:ext cx="4760602" cy="2145444"/>
        </p:xfrm>
        <a:graphic>
          <a:graphicData uri="http://schemas.openxmlformats.org/drawingml/2006/chart">
            <c:chart xmlns:c="http://schemas.openxmlformats.org/drawingml/2006/chart" xmlns:r="http://schemas.openxmlformats.org/officeDocument/2006/relationships" r:id="rId4"/>
          </a:graphicData>
        </a:graphic>
      </p:graphicFrame>
      <p:sp>
        <p:nvSpPr>
          <p:cNvPr id="38921" name="Rectangle 9"/>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9" name="Object 8"/>
          <p:cNvGraphicFramePr>
            <a:graphicFrameLocks noChangeAspect="1"/>
          </p:cNvGraphicFramePr>
          <p:nvPr>
            <p:extLst>
              <p:ext uri="{D42A27DB-BD31-4B8C-83A1-F6EECF244321}">
                <p14:modId xmlns:p14="http://schemas.microsoft.com/office/powerpoint/2010/main" val="555307559"/>
              </p:ext>
            </p:extLst>
          </p:nvPr>
        </p:nvGraphicFramePr>
        <p:xfrm>
          <a:off x="4319972" y="4653136"/>
          <a:ext cx="4773228" cy="1834754"/>
        </p:xfrm>
        <a:graphic>
          <a:graphicData uri="http://schemas.openxmlformats.org/drawingml/2006/chart">
            <c:chart xmlns:c="http://schemas.openxmlformats.org/drawingml/2006/chart" xmlns:r="http://schemas.openxmlformats.org/officeDocument/2006/relationships" r:id="rId5"/>
          </a:graphicData>
        </a:graphic>
      </p:graphicFrame>
      <p:pic>
        <p:nvPicPr>
          <p:cNvPr id="38922" name="Picture 10"/>
          <p:cNvPicPr>
            <a:picLocks noChangeAspect="1" noChangeArrowheads="1"/>
          </p:cNvPicPr>
          <p:nvPr/>
        </p:nvPicPr>
        <p:blipFill>
          <a:blip r:embed="rId6" cstate="print"/>
          <a:srcRect/>
          <a:stretch>
            <a:fillRect/>
          </a:stretch>
        </p:blipFill>
        <p:spPr bwMode="auto">
          <a:xfrm>
            <a:off x="107504" y="440668"/>
            <a:ext cx="4032448" cy="1456162"/>
          </a:xfrm>
          <a:prstGeom prst="rect">
            <a:avLst/>
          </a:prstGeom>
          <a:noFill/>
          <a:ln w="9525">
            <a:noFill/>
            <a:miter lim="800000"/>
            <a:headEnd/>
            <a:tailEnd/>
          </a:ln>
        </p:spPr>
      </p:pic>
      <p:pic>
        <p:nvPicPr>
          <p:cNvPr id="38923" name="Picture 11"/>
          <p:cNvPicPr>
            <a:picLocks noChangeAspect="1" noChangeArrowheads="1"/>
          </p:cNvPicPr>
          <p:nvPr/>
        </p:nvPicPr>
        <p:blipFill>
          <a:blip r:embed="rId7" cstate="print"/>
          <a:srcRect/>
          <a:stretch>
            <a:fillRect/>
          </a:stretch>
        </p:blipFill>
        <p:spPr bwMode="auto">
          <a:xfrm>
            <a:off x="143507" y="1880828"/>
            <a:ext cx="3988135" cy="1440160"/>
          </a:xfrm>
          <a:prstGeom prst="rect">
            <a:avLst/>
          </a:prstGeom>
          <a:noFill/>
          <a:ln w="9525">
            <a:noFill/>
            <a:miter lim="800000"/>
            <a:headEnd/>
            <a:tailEnd/>
          </a:ln>
        </p:spPr>
      </p:pic>
      <p:sp>
        <p:nvSpPr>
          <p:cNvPr id="4" name="Заголовок 3"/>
          <p:cNvSpPr>
            <a:spLocks noGrp="1"/>
          </p:cNvSpPr>
          <p:nvPr>
            <p:ph type="title"/>
          </p:nvPr>
        </p:nvSpPr>
        <p:spPr/>
        <p:txBody>
          <a:bodyPr/>
          <a:lstStyle/>
          <a:p>
            <a:r>
              <a:rPr lang="en-US" dirty="0"/>
              <a:t>Optimal profile for passenger cars </a:t>
            </a:r>
            <a:r>
              <a:rPr lang="en-US" dirty="0" smtClean="0"/>
              <a:t>– P9</a:t>
            </a:r>
            <a:endParaRPr lang="ru-RU" dirty="0"/>
          </a:p>
        </p:txBody>
      </p:sp>
      <p:sp>
        <p:nvSpPr>
          <p:cNvPr id="23" name="TextBox 41"/>
          <p:cNvSpPr txBox="1"/>
          <p:nvPr/>
        </p:nvSpPr>
        <p:spPr>
          <a:xfrm>
            <a:off x="2843808" y="502689"/>
            <a:ext cx="1218643" cy="380480"/>
          </a:xfrm>
          <a:prstGeom prst="rect">
            <a:avLst/>
          </a:prstGeom>
          <a:solidFill>
            <a:schemeClr val="bg1"/>
          </a:solidFill>
        </p:spPr>
        <p:txBody>
          <a:bodyPr wrap="square" lIns="36000" tIns="36000" rIns="36000" bIns="36000" rtlCol="0">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n-US" sz="2000" dirty="0" smtClean="0"/>
              <a:t>Standard</a:t>
            </a:r>
            <a:endParaRPr lang="ru-RU" sz="2000" dirty="0"/>
          </a:p>
        </p:txBody>
      </p:sp>
    </p:spTree>
    <p:extLst>
      <p:ext uri="{BB962C8B-B14F-4D97-AF65-F5344CB8AC3E}">
        <p14:creationId xmlns:p14="http://schemas.microsoft.com/office/powerpoint/2010/main" val="202614248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dirty="0" smtClean="0"/>
              <a:t>Contents</a:t>
            </a:r>
            <a:endParaRPr lang="ru-RU" dirty="0"/>
          </a:p>
        </p:txBody>
      </p:sp>
      <p:sp>
        <p:nvSpPr>
          <p:cNvPr id="51203" name="Rectangle 3"/>
          <p:cNvSpPr>
            <a:spLocks noGrp="1" noChangeArrowheads="1"/>
          </p:cNvSpPr>
          <p:nvPr>
            <p:ph idx="4294967295"/>
          </p:nvPr>
        </p:nvSpPr>
        <p:spPr bwMode="auto">
          <a:xfrm>
            <a:off x="343693" y="532606"/>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Clr>
                <a:schemeClr val="tx2"/>
              </a:buClr>
              <a:buFont typeface="Wingdings" pitchFamily="2" charset="2"/>
              <a:buChar char="è"/>
            </a:pPr>
            <a:r>
              <a:rPr lang="en-US" sz="2800" dirty="0" smtClean="0">
                <a:solidFill>
                  <a:srgbClr val="073F89"/>
                </a:solidFill>
              </a:rPr>
              <a:t> Recent Advances in Universal Mechanism Software</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smtClean="0">
                <a:solidFill>
                  <a:srgbClr val="073F89"/>
                </a:solidFill>
              </a:rPr>
              <a:t>predicting </a:t>
            </a:r>
            <a:r>
              <a:rPr lang="en-US" sz="2000" dirty="0">
                <a:solidFill>
                  <a:srgbClr val="073F89"/>
                </a:solidFill>
              </a:rPr>
              <a:t>wear of railway wheel </a:t>
            </a:r>
            <a:r>
              <a:rPr lang="en-US" sz="2000" dirty="0" smtClean="0">
                <a:solidFill>
                  <a:srgbClr val="073F89"/>
                </a:solidFill>
              </a:rPr>
              <a:t>profiles</a:t>
            </a:r>
          </a:p>
          <a:p>
            <a:pPr lvl="1">
              <a:lnSpc>
                <a:spcPct val="140000"/>
              </a:lnSpc>
              <a:buFont typeface="Wingdings" pitchFamily="2" charset="2"/>
              <a:buChar char="è"/>
            </a:pPr>
            <a:r>
              <a:rPr lang="en-US" sz="2000" dirty="0" smtClean="0">
                <a:solidFill>
                  <a:srgbClr val="073F89"/>
                </a:solidFill>
              </a:rPr>
              <a:t> Renewed </a:t>
            </a:r>
            <a:r>
              <a:rPr lang="en-US" sz="2000" dirty="0">
                <a:solidFill>
                  <a:srgbClr val="073F89"/>
                </a:solidFill>
              </a:rPr>
              <a:t>UM RCF tool</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a:solidFill>
                  <a:srgbClr val="073F89"/>
                </a:solidFill>
              </a:rPr>
              <a:t>s</a:t>
            </a:r>
            <a:r>
              <a:rPr lang="en-US" sz="2000" dirty="0" smtClean="0">
                <a:solidFill>
                  <a:srgbClr val="073F89"/>
                </a:solidFill>
              </a:rPr>
              <a:t>imulation </a:t>
            </a:r>
            <a:r>
              <a:rPr lang="en-US" sz="2000" dirty="0">
                <a:solidFill>
                  <a:srgbClr val="073F89"/>
                </a:solidFill>
              </a:rPr>
              <a:t>of pantograph-catenary interaction </a:t>
            </a:r>
            <a:endParaRPr lang="en-US" sz="2000" dirty="0" smtClean="0">
              <a:solidFill>
                <a:srgbClr val="073F89"/>
              </a:solidFill>
            </a:endParaRPr>
          </a:p>
          <a:p>
            <a:pPr lvl="1">
              <a:lnSpc>
                <a:spcPct val="140000"/>
              </a:lnSpc>
              <a:buFont typeface="Wingdings" pitchFamily="2" charset="2"/>
              <a:buChar char="è"/>
            </a:pPr>
            <a:r>
              <a:rPr lang="en-US" sz="2000" dirty="0" smtClean="0">
                <a:solidFill>
                  <a:srgbClr val="073F89"/>
                </a:solidFill>
              </a:rPr>
              <a:t> New graphical engine</a:t>
            </a:r>
          </a:p>
          <a:p>
            <a:pPr eaLnBrk="1" hangingPunct="1">
              <a:lnSpc>
                <a:spcPct val="140000"/>
              </a:lnSpc>
              <a:buClr>
                <a:srgbClr val="FF0000"/>
              </a:buClr>
              <a:buFont typeface="Wingdings" pitchFamily="2" charset="2"/>
              <a:buChar char="è"/>
            </a:pPr>
            <a:r>
              <a:rPr lang="en-US" sz="2800" dirty="0" smtClean="0">
                <a:solidFill>
                  <a:srgbClr val="073F89"/>
                </a:solidFill>
              </a:rPr>
              <a:t> Recently finished projects</a:t>
            </a:r>
          </a:p>
          <a:p>
            <a:pPr lvl="1">
              <a:lnSpc>
                <a:spcPct val="140000"/>
              </a:lnSpc>
              <a:buClr>
                <a:schemeClr val="tx2"/>
              </a:buClr>
              <a:buFont typeface="Wingdings" pitchFamily="2" charset="2"/>
              <a:buChar char="è"/>
            </a:pPr>
            <a:r>
              <a:rPr lang="en-US" sz="2000" dirty="0" smtClean="0">
                <a:solidFill>
                  <a:srgbClr val="073F89"/>
                </a:solidFill>
              </a:rPr>
              <a:t> Optimization of wheel profiles: dynamics, wear and rolling contact fatigue</a:t>
            </a:r>
          </a:p>
          <a:p>
            <a:pPr lvl="1">
              <a:lnSpc>
                <a:spcPct val="140000"/>
              </a:lnSpc>
              <a:buClr>
                <a:srgbClr val="FF0000"/>
              </a:buClr>
              <a:buFont typeface="Wingdings" pitchFamily="2" charset="2"/>
              <a:buChar char="è"/>
            </a:pPr>
            <a:r>
              <a:rPr lang="en-US" sz="2000" dirty="0" smtClean="0">
                <a:solidFill>
                  <a:srgbClr val="073F89"/>
                </a:solidFill>
              </a:rPr>
              <a:t> International </a:t>
            </a:r>
            <a:r>
              <a:rPr lang="en-US" sz="2000" dirty="0">
                <a:solidFill>
                  <a:srgbClr val="073F89"/>
                </a:solidFill>
              </a:rPr>
              <a:t>benchmarking of longitudinal train dynamics </a:t>
            </a:r>
            <a:r>
              <a:rPr lang="en-US" sz="2000" dirty="0" smtClean="0">
                <a:solidFill>
                  <a:srgbClr val="073F89"/>
                </a:solidFill>
              </a:rPr>
              <a:t>simulators</a:t>
            </a:r>
          </a:p>
          <a:p>
            <a:pPr lvl="1">
              <a:lnSpc>
                <a:spcPct val="140000"/>
              </a:lnSpc>
              <a:buClr>
                <a:schemeClr val="tx2"/>
              </a:buClr>
              <a:buFont typeface="Wingdings" pitchFamily="2" charset="2"/>
              <a:buChar char="è"/>
            </a:pPr>
            <a:r>
              <a:rPr lang="en-US" sz="2000" dirty="0">
                <a:solidFill>
                  <a:srgbClr val="073F89"/>
                </a:solidFill>
              </a:rPr>
              <a:t> </a:t>
            </a:r>
            <a:r>
              <a:rPr lang="en-US" sz="2000" dirty="0" smtClean="0">
                <a:solidFill>
                  <a:srgbClr val="073F89"/>
                </a:solidFill>
              </a:rPr>
              <a:t>Train simulator</a:t>
            </a:r>
          </a:p>
          <a:p>
            <a:pPr>
              <a:lnSpc>
                <a:spcPct val="140000"/>
              </a:lnSpc>
              <a:buFont typeface="Wingdings" pitchFamily="2" charset="2"/>
              <a:buChar char="è"/>
            </a:pPr>
            <a:r>
              <a:rPr lang="en-US" sz="2800" dirty="0" smtClean="0">
                <a:solidFill>
                  <a:srgbClr val="073F89"/>
                </a:solidFill>
              </a:rPr>
              <a:t> Conclusion</a:t>
            </a:r>
            <a:endParaRPr lang="en-US" sz="4000" dirty="0" smtClean="0">
              <a:solidFill>
                <a:srgbClr val="073F89"/>
              </a:solidFill>
            </a:endParaRPr>
          </a:p>
        </p:txBody>
      </p:sp>
    </p:spTree>
    <p:extLst>
      <p:ext uri="{BB962C8B-B14F-4D97-AF65-F5344CB8AC3E}">
        <p14:creationId xmlns:p14="http://schemas.microsoft.com/office/powerpoint/2010/main" val="216851783"/>
      </p:ext>
    </p:extLst>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Introduction</a:t>
            </a:r>
            <a:endParaRPr lang="ru-RU" dirty="0"/>
          </a:p>
        </p:txBody>
      </p:sp>
      <p:sp>
        <p:nvSpPr>
          <p:cNvPr id="3" name="Прямоугольник 2"/>
          <p:cNvSpPr/>
          <p:nvPr/>
        </p:nvSpPr>
        <p:spPr>
          <a:xfrm>
            <a:off x="647564" y="2564904"/>
            <a:ext cx="7848872" cy="3862596"/>
          </a:xfrm>
          <a:prstGeom prst="rect">
            <a:avLst/>
          </a:prstGeom>
        </p:spPr>
        <p:txBody>
          <a:bodyPr wrap="square">
            <a:spAutoFit/>
          </a:bodyPr>
          <a:lstStyle/>
          <a:p>
            <a:pPr marL="742950" lvl="1" indent="-285750">
              <a:buFont typeface="Arial" pitchFamily="34" charset="0"/>
              <a:buChar char="•"/>
            </a:pPr>
            <a:r>
              <a:rPr lang="en-US" dirty="0" smtClean="0"/>
              <a:t>Wu</a:t>
            </a:r>
            <a:r>
              <a:rPr lang="en-US" dirty="0"/>
              <a:t>, Q. International benchmarking of longitudinal train dynamics simulators: benchmarking questions / Qing Wu, Maksym Spiryagin, Colin Cole // Vehicle system dynamics. – </a:t>
            </a:r>
            <a:r>
              <a:rPr lang="en-US" dirty="0">
                <a:solidFill>
                  <a:srgbClr val="FF0000"/>
                </a:solidFill>
              </a:rPr>
              <a:t>2017</a:t>
            </a:r>
            <a:r>
              <a:rPr lang="en-US" dirty="0"/>
              <a:t>. – Vol.55(4). – P. 450-463.</a:t>
            </a:r>
            <a:endParaRPr lang="ru-RU" dirty="0"/>
          </a:p>
          <a:p>
            <a:pPr marL="742950" lvl="1" indent="-285750">
              <a:buFont typeface="Arial" pitchFamily="34" charset="0"/>
              <a:buChar char="•"/>
            </a:pPr>
            <a:r>
              <a:rPr lang="en-US" dirty="0"/>
              <a:t>Wu, Q. International benchmarking of longitudinal train dynamics simulators: results / Qing Wu, Maksym Spiryagin, Colin Cole, Chongyi Chang, Gang Guo, Alexey Sakalo, Wei Wei, Xubao Zhao, Nico Burgelman, Pier Wiersma, Hugues Chollet, Michel Sebes, Amir Shamdani, Stefano Melzi, Federico Cheli, Egidio di Gialleonardoi, Nicola Bosso, Nicolò Zampieri, Shihui Luo, Honghua Wu &amp; Guy-Léon Kaza // Vehicle System Dynamics. – </a:t>
            </a:r>
            <a:r>
              <a:rPr lang="en-US" dirty="0">
                <a:solidFill>
                  <a:srgbClr val="FF0000"/>
                </a:solidFill>
              </a:rPr>
              <a:t>2018</a:t>
            </a:r>
            <a:r>
              <a:rPr lang="en-US" dirty="0"/>
              <a:t>. – V.56(3). – P. 343-365</a:t>
            </a:r>
            <a:r>
              <a:rPr lang="en-US" dirty="0" smtClean="0"/>
              <a:t>.</a:t>
            </a:r>
          </a:p>
          <a:p>
            <a:pPr marL="742950" lvl="1" indent="-285750">
              <a:buFont typeface="Arial" pitchFamily="34" charset="0"/>
              <a:buChar char="•"/>
            </a:pPr>
            <a:r>
              <a:rPr lang="en-US" dirty="0"/>
              <a:t>Wu, Q. Longitudinal train dynamics: an overview. / Qing Wu, Maksym Spiryagin, Colin Cole // Vehicle system dynamics. – </a:t>
            </a:r>
            <a:r>
              <a:rPr lang="en-US" dirty="0">
                <a:solidFill>
                  <a:srgbClr val="FF0000"/>
                </a:solidFill>
              </a:rPr>
              <a:t>2018</a:t>
            </a:r>
            <a:r>
              <a:rPr lang="en-US" dirty="0"/>
              <a:t>. – Vol.54(12). – P. 1688-1714.</a:t>
            </a:r>
            <a:endParaRPr lang="ru-RU" dirty="0"/>
          </a:p>
          <a:p>
            <a:pPr marL="742950" lvl="1" indent="-285750">
              <a:buFont typeface="Arial" pitchFamily="34" charset="0"/>
              <a:buChar char="•"/>
            </a:pPr>
            <a:endParaRPr lang="ru-RU" sz="1100" dirty="0"/>
          </a:p>
        </p:txBody>
      </p:sp>
      <p:sp>
        <p:nvSpPr>
          <p:cNvPr id="4" name="Прямоугольник 3"/>
          <p:cNvSpPr/>
          <p:nvPr/>
        </p:nvSpPr>
        <p:spPr>
          <a:xfrm>
            <a:off x="575556" y="728700"/>
            <a:ext cx="7848872" cy="1754326"/>
          </a:xfrm>
          <a:prstGeom prst="rect">
            <a:avLst/>
          </a:prstGeom>
        </p:spPr>
        <p:txBody>
          <a:bodyPr wrap="square">
            <a:spAutoFit/>
          </a:bodyPr>
          <a:lstStyle/>
          <a:p>
            <a:pPr lvl="1"/>
            <a:r>
              <a:rPr lang="en-US" dirty="0"/>
              <a:t>In 2016-2017 </a:t>
            </a:r>
            <a:r>
              <a:rPr lang="en-US" dirty="0" smtClean="0"/>
              <a:t>the international </a:t>
            </a:r>
            <a:r>
              <a:rPr lang="en-US" dirty="0"/>
              <a:t>benchmarking of longitudinal train dynamics </a:t>
            </a:r>
            <a:r>
              <a:rPr lang="en-US" dirty="0" smtClean="0"/>
              <a:t>simulators was made. Benchmarking was initiated </a:t>
            </a:r>
            <a:r>
              <a:rPr lang="en-US" dirty="0"/>
              <a:t>by the </a:t>
            </a:r>
            <a:r>
              <a:rPr lang="en-US" dirty="0" smtClean="0"/>
              <a:t>Central </a:t>
            </a:r>
            <a:r>
              <a:rPr lang="en-US" dirty="0"/>
              <a:t>Queensland University, Rockhampton, </a:t>
            </a:r>
            <a:r>
              <a:rPr lang="en-US" dirty="0" smtClean="0"/>
              <a:t>Australia. Nine programs from six countries took part in the benchmarking: </a:t>
            </a:r>
            <a:r>
              <a:rPr lang="en-US" dirty="0"/>
              <a:t>TABLDSS, UM, CRE-LTS, TDEAS, PoliTo, TsDyn, CARS, BODYSIM и </a:t>
            </a:r>
            <a:r>
              <a:rPr lang="en-US" dirty="0" smtClean="0"/>
              <a:t>VOCO. Background, models and results are published in the series of papers given below.</a:t>
            </a:r>
            <a:endParaRPr lang="ru-RU" sz="1100" dirty="0"/>
          </a:p>
        </p:txBody>
      </p:sp>
    </p:spTree>
    <p:extLst>
      <p:ext uri="{BB962C8B-B14F-4D97-AF65-F5344CB8AC3E}">
        <p14:creationId xmlns:p14="http://schemas.microsoft.com/office/powerpoint/2010/main" val="24928374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Participants of the </a:t>
            </a:r>
            <a:r>
              <a:rPr lang="en-US" dirty="0" smtClean="0"/>
              <a:t>benchmark</a:t>
            </a:r>
            <a:endParaRPr lang="ru-RU" dirty="0"/>
          </a:p>
        </p:txBody>
      </p:sp>
      <p:sp>
        <p:nvSpPr>
          <p:cNvPr id="3" name="Прямоугольник 2"/>
          <p:cNvSpPr/>
          <p:nvPr/>
        </p:nvSpPr>
        <p:spPr>
          <a:xfrm>
            <a:off x="287524" y="612845"/>
            <a:ext cx="8568952" cy="3970318"/>
          </a:xfrm>
          <a:prstGeom prst="rect">
            <a:avLst/>
          </a:prstGeom>
        </p:spPr>
        <p:txBody>
          <a:bodyPr wrap="square">
            <a:spAutoFit/>
          </a:bodyPr>
          <a:lstStyle/>
          <a:p>
            <a:r>
              <a:rPr lang="en-US" dirty="0" smtClean="0"/>
              <a:t>1	Central </a:t>
            </a:r>
            <a:r>
              <a:rPr lang="en-US" dirty="0"/>
              <a:t>Queensland University, Australia </a:t>
            </a:r>
            <a:r>
              <a:rPr lang="en-US" dirty="0" smtClean="0"/>
              <a:t>		CRE-LTS</a:t>
            </a:r>
            <a:endParaRPr lang="en-US" dirty="0"/>
          </a:p>
          <a:p>
            <a:r>
              <a:rPr lang="en-US" dirty="0" smtClean="0"/>
              <a:t>2	</a:t>
            </a:r>
            <a:r>
              <a:rPr lang="en-US" dirty="0" smtClean="0">
                <a:solidFill>
                  <a:srgbClr val="FF0000"/>
                </a:solidFill>
              </a:rPr>
              <a:t>China </a:t>
            </a:r>
            <a:r>
              <a:rPr lang="en-US" dirty="0">
                <a:solidFill>
                  <a:srgbClr val="FF0000"/>
                </a:solidFill>
              </a:rPr>
              <a:t>Academy of Railway Sciences, China </a:t>
            </a:r>
            <a:r>
              <a:rPr lang="en-US" dirty="0" smtClean="0"/>
              <a:t>		CARS</a:t>
            </a:r>
            <a:endParaRPr lang="en-US" dirty="0"/>
          </a:p>
          <a:p>
            <a:r>
              <a:rPr lang="en-US" dirty="0" smtClean="0"/>
              <a:t>3 	Bryansk </a:t>
            </a:r>
            <a:r>
              <a:rPr lang="en-US" dirty="0"/>
              <a:t>State Technical University, Russia &amp; </a:t>
            </a:r>
            <a:endParaRPr lang="en-US" dirty="0" smtClean="0"/>
          </a:p>
          <a:p>
            <a:r>
              <a:rPr lang="en-US" dirty="0" smtClean="0"/>
              <a:t>	Monash </a:t>
            </a:r>
            <a:r>
              <a:rPr lang="en-US" dirty="0"/>
              <a:t>University, Australia </a:t>
            </a:r>
            <a:r>
              <a:rPr lang="en-US" dirty="0" smtClean="0"/>
              <a:t>				UM</a:t>
            </a:r>
            <a:endParaRPr lang="en-US" dirty="0"/>
          </a:p>
          <a:p>
            <a:r>
              <a:rPr lang="en-US" dirty="0" smtClean="0"/>
              <a:t>4	</a:t>
            </a:r>
            <a:r>
              <a:rPr lang="en-US" dirty="0" smtClean="0">
                <a:solidFill>
                  <a:srgbClr val="FF0000"/>
                </a:solidFill>
              </a:rPr>
              <a:t>Dalian </a:t>
            </a:r>
            <a:r>
              <a:rPr lang="en-US" dirty="0">
                <a:solidFill>
                  <a:srgbClr val="FF0000"/>
                </a:solidFill>
              </a:rPr>
              <a:t>Jiaotong University, China </a:t>
            </a:r>
            <a:r>
              <a:rPr lang="en-US" dirty="0" smtClean="0"/>
              <a:t>			TABLDSS</a:t>
            </a:r>
          </a:p>
          <a:p>
            <a:r>
              <a:rPr lang="en-US" dirty="0" smtClean="0"/>
              <a:t>5 	DEKRA Rail, Netherlands &amp; </a:t>
            </a:r>
          </a:p>
          <a:p>
            <a:r>
              <a:rPr lang="en-US" dirty="0" smtClean="0"/>
              <a:t>	Delft University of Technology, Netherlands 		BODYSIM</a:t>
            </a:r>
          </a:p>
          <a:p>
            <a:r>
              <a:rPr lang="fr-FR" dirty="0"/>
              <a:t>6 	Institut </a:t>
            </a:r>
            <a:r>
              <a:rPr lang="fr-FR" dirty="0" smtClean="0"/>
              <a:t>Français </a:t>
            </a:r>
            <a:r>
              <a:rPr lang="fr-FR" dirty="0"/>
              <a:t>des Sciences et Technologies des </a:t>
            </a:r>
            <a:r>
              <a:rPr lang="fr-FR" dirty="0" smtClean="0"/>
              <a:t/>
            </a:r>
            <a:br>
              <a:rPr lang="fr-FR" dirty="0" smtClean="0"/>
            </a:br>
            <a:r>
              <a:rPr lang="fr-FR" dirty="0" smtClean="0"/>
              <a:t>	Transports </a:t>
            </a:r>
            <a:r>
              <a:rPr lang="fr-FR" dirty="0"/>
              <a:t>et de </a:t>
            </a:r>
            <a:r>
              <a:rPr lang="fr-FR" dirty="0" smtClean="0"/>
              <a:t>l’Aménagement </a:t>
            </a:r>
            <a:r>
              <a:rPr lang="fr-FR" dirty="0"/>
              <a:t>des </a:t>
            </a:r>
            <a:r>
              <a:rPr lang="fr-FR" dirty="0" smtClean="0"/>
              <a:t>Réseaux</a:t>
            </a:r>
            <a:r>
              <a:rPr lang="fr-FR" dirty="0"/>
              <a:t>, </a:t>
            </a:r>
            <a:r>
              <a:rPr lang="fr-FR" dirty="0" smtClean="0"/>
              <a:t/>
            </a:r>
            <a:br>
              <a:rPr lang="fr-FR" dirty="0" smtClean="0"/>
            </a:br>
            <a:r>
              <a:rPr lang="fr-FR" dirty="0" smtClean="0"/>
              <a:t>	France </a:t>
            </a:r>
            <a:r>
              <a:rPr lang="fr-FR" dirty="0"/>
              <a:t>&amp; Université de Technologie de</a:t>
            </a:r>
          </a:p>
          <a:p>
            <a:r>
              <a:rPr lang="en-US" dirty="0" smtClean="0"/>
              <a:t>	</a:t>
            </a:r>
            <a:r>
              <a:rPr lang="en-US" dirty="0" err="1" smtClean="0"/>
              <a:t>Compiègne</a:t>
            </a:r>
            <a:r>
              <a:rPr lang="en-US" dirty="0"/>
              <a:t>, </a:t>
            </a:r>
            <a:r>
              <a:rPr lang="en-US" dirty="0" smtClean="0"/>
              <a:t>France					VOCO</a:t>
            </a:r>
            <a:endParaRPr lang="en-US" dirty="0"/>
          </a:p>
          <a:p>
            <a:r>
              <a:rPr lang="it-IT" dirty="0"/>
              <a:t>7 </a:t>
            </a:r>
            <a:r>
              <a:rPr lang="it-IT" dirty="0" smtClean="0"/>
              <a:t>	Politecnico </a:t>
            </a:r>
            <a:r>
              <a:rPr lang="it-IT" dirty="0"/>
              <a:t>di Milano, Italy </a:t>
            </a:r>
            <a:r>
              <a:rPr lang="it-IT" dirty="0" smtClean="0"/>
              <a:t>				TsDyn</a:t>
            </a:r>
            <a:endParaRPr lang="it-IT" dirty="0"/>
          </a:p>
          <a:p>
            <a:r>
              <a:rPr lang="it-IT" dirty="0"/>
              <a:t>8 </a:t>
            </a:r>
            <a:r>
              <a:rPr lang="it-IT" dirty="0" smtClean="0"/>
              <a:t>	Politecnico </a:t>
            </a:r>
            <a:r>
              <a:rPr lang="it-IT" dirty="0"/>
              <a:t>di Torino, Italy </a:t>
            </a:r>
            <a:r>
              <a:rPr lang="it-IT" dirty="0" smtClean="0"/>
              <a:t>				PoliTo (SIMPACK)</a:t>
            </a:r>
            <a:endParaRPr lang="it-IT" dirty="0"/>
          </a:p>
          <a:p>
            <a:r>
              <a:rPr lang="en-US" dirty="0"/>
              <a:t>9 </a:t>
            </a:r>
            <a:r>
              <a:rPr lang="en-US" dirty="0" smtClean="0"/>
              <a:t>	</a:t>
            </a:r>
            <a:r>
              <a:rPr lang="en-US" dirty="0" smtClean="0">
                <a:solidFill>
                  <a:srgbClr val="FF0000"/>
                </a:solidFill>
              </a:rPr>
              <a:t>Southwest </a:t>
            </a:r>
            <a:r>
              <a:rPr lang="en-US" dirty="0">
                <a:solidFill>
                  <a:srgbClr val="FF0000"/>
                </a:solidFill>
              </a:rPr>
              <a:t>Jiaotong University, China </a:t>
            </a:r>
            <a:r>
              <a:rPr lang="en-US" dirty="0" smtClean="0"/>
              <a:t>			TDEAS</a:t>
            </a:r>
            <a:endParaRPr lang="ru-RU" dirty="0"/>
          </a:p>
        </p:txBody>
      </p:sp>
    </p:spTree>
    <p:extLst>
      <p:ext uri="{BB962C8B-B14F-4D97-AF65-F5344CB8AC3E}">
        <p14:creationId xmlns:p14="http://schemas.microsoft.com/office/powerpoint/2010/main" val="157000694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Source data: 4 train configurations</a:t>
            </a:r>
            <a:endParaRPr lang="ru-RU" dirty="0"/>
          </a:p>
        </p:txBody>
      </p:sp>
      <p:sp>
        <p:nvSpPr>
          <p:cNvPr id="3" name="Прямоугольник 2"/>
          <p:cNvSpPr/>
          <p:nvPr/>
        </p:nvSpPr>
        <p:spPr>
          <a:xfrm>
            <a:off x="755576" y="1340768"/>
            <a:ext cx="7632848" cy="1938992"/>
          </a:xfrm>
          <a:prstGeom prst="rect">
            <a:avLst/>
          </a:prstGeom>
        </p:spPr>
        <p:txBody>
          <a:bodyPr wrap="square">
            <a:spAutoFit/>
          </a:bodyPr>
          <a:lstStyle/>
          <a:p>
            <a:r>
              <a:rPr lang="en-US" sz="2400" b="1" dirty="0"/>
              <a:t>Configuration </a:t>
            </a:r>
            <a:r>
              <a:rPr lang="en-US" sz="2400" b="1" dirty="0" smtClean="0"/>
              <a:t>	Specification</a:t>
            </a:r>
            <a:endParaRPr lang="en-US" sz="2400" b="1" dirty="0"/>
          </a:p>
          <a:p>
            <a:r>
              <a:rPr lang="fr-FR" sz="2400" dirty="0"/>
              <a:t>Train 1 </a:t>
            </a:r>
            <a:r>
              <a:rPr lang="fr-FR" sz="2400" dirty="0" smtClean="0"/>
              <a:t>		2 </a:t>
            </a:r>
            <a:r>
              <a:rPr lang="fr-FR" sz="2400" dirty="0"/>
              <a:t>locos </a:t>
            </a:r>
            <a:r>
              <a:rPr lang="fr-FR" sz="2400" dirty="0" smtClean="0"/>
              <a:t>+ 50 </a:t>
            </a:r>
            <a:r>
              <a:rPr lang="fr-FR" sz="2400" dirty="0"/>
              <a:t>wagons </a:t>
            </a:r>
          </a:p>
          <a:p>
            <a:r>
              <a:rPr lang="en-US" sz="2400" dirty="0"/>
              <a:t>Train 2 </a:t>
            </a:r>
            <a:r>
              <a:rPr lang="en-US" sz="2400" dirty="0" smtClean="0"/>
              <a:t>		2 </a:t>
            </a:r>
            <a:r>
              <a:rPr lang="en-US" sz="2400" dirty="0"/>
              <a:t>locos </a:t>
            </a:r>
            <a:r>
              <a:rPr lang="en-US" sz="2400" dirty="0" smtClean="0"/>
              <a:t>+ 50 </a:t>
            </a:r>
            <a:r>
              <a:rPr lang="en-US" sz="2400" dirty="0"/>
              <a:t>wagons </a:t>
            </a:r>
            <a:r>
              <a:rPr lang="en-US" sz="2400" dirty="0" smtClean="0"/>
              <a:t>+</a:t>
            </a:r>
            <a:r>
              <a:rPr lang="en-US" sz="2400" dirty="0"/>
              <a:t>2 locos </a:t>
            </a:r>
            <a:r>
              <a:rPr lang="en-US" sz="2400" dirty="0" smtClean="0"/>
              <a:t>+ 50 </a:t>
            </a:r>
            <a:r>
              <a:rPr lang="en-US" sz="2400" dirty="0"/>
              <a:t>wagons </a:t>
            </a:r>
          </a:p>
          <a:p>
            <a:r>
              <a:rPr lang="fr-FR" sz="2400" dirty="0"/>
              <a:t>Train 3 </a:t>
            </a:r>
            <a:r>
              <a:rPr lang="fr-FR" sz="2400" dirty="0" smtClean="0"/>
              <a:t>		3 </a:t>
            </a:r>
            <a:r>
              <a:rPr lang="fr-FR" sz="2400" dirty="0"/>
              <a:t>locos </a:t>
            </a:r>
            <a:r>
              <a:rPr lang="fr-FR" sz="2400" dirty="0" smtClean="0"/>
              <a:t>+ 240 </a:t>
            </a:r>
            <a:r>
              <a:rPr lang="fr-FR" sz="2400" dirty="0"/>
              <a:t>wagons </a:t>
            </a:r>
            <a:endParaRPr lang="fr-FR" sz="2400" dirty="0" smtClean="0"/>
          </a:p>
          <a:p>
            <a:r>
              <a:rPr lang="en-US" sz="2400" dirty="0" smtClean="0"/>
              <a:t>Train </a:t>
            </a:r>
            <a:r>
              <a:rPr lang="en-US" sz="2400" dirty="0"/>
              <a:t>4 </a:t>
            </a:r>
            <a:r>
              <a:rPr lang="en-US" sz="2400" dirty="0" smtClean="0"/>
              <a:t>		2 </a:t>
            </a:r>
            <a:r>
              <a:rPr lang="en-US" sz="2400" dirty="0"/>
              <a:t>locos </a:t>
            </a:r>
            <a:r>
              <a:rPr lang="en-US" sz="2400" dirty="0" smtClean="0"/>
              <a:t>+ 120 </a:t>
            </a:r>
            <a:r>
              <a:rPr lang="en-US" sz="2400" dirty="0"/>
              <a:t>wagons </a:t>
            </a:r>
            <a:r>
              <a:rPr lang="en-US" sz="2400" dirty="0" smtClean="0"/>
              <a:t>+ </a:t>
            </a:r>
            <a:r>
              <a:rPr lang="en-US" sz="2400" dirty="0"/>
              <a:t>1 loco </a:t>
            </a:r>
            <a:r>
              <a:rPr lang="en-US" sz="2400" dirty="0" smtClean="0"/>
              <a:t>+ 120 wagons</a:t>
            </a:r>
            <a:endParaRPr lang="ru-RU" sz="2400"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3337" y="4257092"/>
            <a:ext cx="8577326" cy="1198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203848" y="5625244"/>
            <a:ext cx="5397760" cy="369332"/>
          </a:xfrm>
          <a:prstGeom prst="rect">
            <a:avLst/>
          </a:prstGeom>
          <a:noFill/>
        </p:spPr>
        <p:txBody>
          <a:bodyPr wrap="none" rtlCol="0">
            <a:spAutoFit/>
          </a:bodyPr>
          <a:lstStyle/>
          <a:p>
            <a:r>
              <a:rPr lang="en-US" dirty="0" smtClean="0"/>
              <a:t>4</a:t>
            </a:r>
            <a:r>
              <a:rPr lang="en-US" baseline="30000" dirty="0" smtClean="0"/>
              <a:t>th</a:t>
            </a:r>
            <a:r>
              <a:rPr lang="en-US" dirty="0" smtClean="0"/>
              <a:t> train configuration in Universal Mechanism software</a:t>
            </a:r>
            <a:endParaRPr lang="ru-RU" dirty="0"/>
          </a:p>
        </p:txBody>
      </p:sp>
      <p:sp>
        <p:nvSpPr>
          <p:cNvPr id="5" name="TextBox 4"/>
          <p:cNvSpPr txBox="1"/>
          <p:nvPr/>
        </p:nvSpPr>
        <p:spPr>
          <a:xfrm>
            <a:off x="701581" y="620688"/>
            <a:ext cx="7740837" cy="461665"/>
          </a:xfrm>
          <a:prstGeom prst="rect">
            <a:avLst/>
          </a:prstGeom>
          <a:noFill/>
        </p:spPr>
        <p:txBody>
          <a:bodyPr wrap="none" rtlCol="0">
            <a:spAutoFit/>
          </a:bodyPr>
          <a:lstStyle/>
          <a:p>
            <a:r>
              <a:rPr lang="en-US" sz="2400" dirty="0" smtClean="0"/>
              <a:t>Totally 4 train configurations were considered and compared</a:t>
            </a:r>
            <a:endParaRPr lang="ru-RU" sz="2400" dirty="0"/>
          </a:p>
        </p:txBody>
      </p:sp>
    </p:spTree>
    <p:extLst>
      <p:ext uri="{BB962C8B-B14F-4D97-AF65-F5344CB8AC3E}">
        <p14:creationId xmlns:p14="http://schemas.microsoft.com/office/powerpoint/2010/main" val="400090755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Source data: Miner SL-76 draft gear</a:t>
            </a:r>
            <a:endParaRPr lang="ru-RU" dirty="0"/>
          </a:p>
        </p:txBody>
      </p:sp>
      <p:pic>
        <p:nvPicPr>
          <p:cNvPr id="3" name="Picture 3"/>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5536" y="792870"/>
            <a:ext cx="3306992" cy="52722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19575" y="517708"/>
            <a:ext cx="4674960" cy="571172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785621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Source data: track elevation</a:t>
            </a:r>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772816"/>
            <a:ext cx="9144000" cy="38715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3543810" y="872716"/>
            <a:ext cx="2056397" cy="461665"/>
          </a:xfrm>
          <a:prstGeom prst="rect">
            <a:avLst/>
          </a:prstGeom>
          <a:noFill/>
        </p:spPr>
        <p:txBody>
          <a:bodyPr wrap="none" rtlCol="0">
            <a:spAutoFit/>
          </a:bodyPr>
          <a:lstStyle/>
          <a:p>
            <a:pPr algn="ctr"/>
            <a:r>
              <a:rPr lang="en-US" sz="2400" dirty="0" smtClean="0"/>
              <a:t>Track elevation</a:t>
            </a:r>
          </a:p>
        </p:txBody>
      </p:sp>
    </p:spTree>
    <p:extLst>
      <p:ext uri="{BB962C8B-B14F-4D97-AF65-F5344CB8AC3E}">
        <p14:creationId xmlns:p14="http://schemas.microsoft.com/office/powerpoint/2010/main" val="42520490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Source data: track curvature</a:t>
            </a:r>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1844824"/>
            <a:ext cx="9144001" cy="37871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518801" y="872716"/>
            <a:ext cx="2106410" cy="461665"/>
          </a:xfrm>
          <a:prstGeom prst="rect">
            <a:avLst/>
          </a:prstGeom>
          <a:noFill/>
        </p:spPr>
        <p:txBody>
          <a:bodyPr wrap="none" rtlCol="0">
            <a:spAutoFit/>
          </a:bodyPr>
          <a:lstStyle/>
          <a:p>
            <a:pPr algn="ctr"/>
            <a:r>
              <a:rPr lang="en-US" sz="2400" dirty="0" smtClean="0"/>
              <a:t>Track curvature</a:t>
            </a:r>
          </a:p>
        </p:txBody>
      </p:sp>
    </p:spTree>
    <p:extLst>
      <p:ext uri="{BB962C8B-B14F-4D97-AF65-F5344CB8AC3E}">
        <p14:creationId xmlns:p14="http://schemas.microsoft.com/office/powerpoint/2010/main" val="348986497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Source data: reconstructed track plan</a:t>
            </a:r>
            <a:endParaRPr lang="ru-RU"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59732" y="1347031"/>
            <a:ext cx="4824536" cy="48840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Box 3"/>
          <p:cNvSpPr txBox="1"/>
          <p:nvPr/>
        </p:nvSpPr>
        <p:spPr>
          <a:xfrm>
            <a:off x="2929658" y="512676"/>
            <a:ext cx="3284682" cy="461665"/>
          </a:xfrm>
          <a:prstGeom prst="rect">
            <a:avLst/>
          </a:prstGeom>
          <a:noFill/>
        </p:spPr>
        <p:txBody>
          <a:bodyPr wrap="none" rtlCol="0">
            <a:spAutoFit/>
          </a:bodyPr>
          <a:lstStyle/>
          <a:p>
            <a:pPr algn="ctr"/>
            <a:r>
              <a:rPr lang="en-US" sz="2400" dirty="0" smtClean="0"/>
              <a:t>Reconstructed track plan</a:t>
            </a:r>
          </a:p>
        </p:txBody>
      </p:sp>
    </p:spTree>
    <p:extLst>
      <p:ext uri="{BB962C8B-B14F-4D97-AF65-F5344CB8AC3E}">
        <p14:creationId xmlns:p14="http://schemas.microsoft.com/office/powerpoint/2010/main" val="64984183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угольник 6"/>
          <p:cNvSpPr/>
          <p:nvPr/>
        </p:nvSpPr>
        <p:spPr>
          <a:xfrm>
            <a:off x="234000" y="648000"/>
            <a:ext cx="8662194" cy="1785104"/>
          </a:xfrm>
          <a:prstGeom prst="rect">
            <a:avLst/>
          </a:prstGeom>
        </p:spPr>
        <p:txBody>
          <a:bodyPr wrap="square">
            <a:spAutoFit/>
          </a:bodyPr>
          <a:lstStyle/>
          <a:p>
            <a:pPr algn="just"/>
            <a:r>
              <a:rPr lang="en-US" sz="2200" dirty="0"/>
              <a:t>The </a:t>
            </a:r>
            <a:r>
              <a:rPr lang="en-US" sz="2200" b="1" u="sng" dirty="0">
                <a:solidFill>
                  <a:srgbClr val="FF0000"/>
                </a:solidFill>
              </a:rPr>
              <a:t>"Parallel"</a:t>
            </a:r>
            <a:r>
              <a:rPr lang="en-US" sz="2200" dirty="0"/>
              <a:t> means that different configurations of rail vehicles are modeled in parallel, with the same wheel profiles for all </a:t>
            </a:r>
            <a:r>
              <a:rPr lang="en-US" sz="2200" dirty="0" smtClean="0"/>
              <a:t>configurations. </a:t>
            </a:r>
            <a:r>
              <a:rPr lang="en-US" sz="2200" dirty="0"/>
              <a:t>Configurations differ in track macrogeometry, track irregularities, vehicle mass and so on. </a:t>
            </a:r>
            <a:r>
              <a:rPr lang="en-US" sz="2200" i="1" dirty="0"/>
              <a:t>The set of configurations should be a representative set of conditions in which the rail vehicle is operated</a:t>
            </a:r>
            <a:r>
              <a:rPr lang="en-US" sz="2200" dirty="0"/>
              <a:t>.</a:t>
            </a:r>
            <a:endParaRPr lang="ru-RU" sz="2200" dirty="0"/>
          </a:p>
        </p:txBody>
      </p:sp>
      <p:sp>
        <p:nvSpPr>
          <p:cNvPr id="9" name="Прямоугольник 8"/>
          <p:cNvSpPr/>
          <p:nvPr/>
        </p:nvSpPr>
        <p:spPr>
          <a:xfrm>
            <a:off x="234000" y="2616903"/>
            <a:ext cx="8662194" cy="2800767"/>
          </a:xfrm>
          <a:prstGeom prst="rect">
            <a:avLst/>
          </a:prstGeom>
        </p:spPr>
        <p:txBody>
          <a:bodyPr wrap="square">
            <a:spAutoFit/>
          </a:bodyPr>
          <a:lstStyle/>
          <a:p>
            <a:pPr algn="just"/>
            <a:r>
              <a:rPr lang="en-US" sz="2200" dirty="0"/>
              <a:t>The </a:t>
            </a:r>
            <a:r>
              <a:rPr lang="en-US" sz="2200" b="1" u="sng" dirty="0">
                <a:solidFill>
                  <a:srgbClr val="FF0000"/>
                </a:solidFill>
              </a:rPr>
              <a:t>"Discrete"</a:t>
            </a:r>
            <a:r>
              <a:rPr lang="en-US" sz="2200" dirty="0"/>
              <a:t> means that the track length traveled by the vehicle during the simulation is divided into a sequence of intervals (wear steps). The number of intervals is the same for all configurations. Within each interval the profiles are not changed. At the end of each wear step, a wear depth is scaled according to a mileage assigned to one wear </a:t>
            </a:r>
            <a:r>
              <a:rPr lang="en-US" sz="2200" dirty="0" smtClean="0"/>
              <a:t>step. </a:t>
            </a:r>
            <a:r>
              <a:rPr lang="en-US" sz="2200" dirty="0"/>
              <a:t>After scaling, the wear depth is summarized for the respective wheels by taking into account the weight (statistical) factors of the configurations and the wear symmetry, if any. Then the profiles are updated according to accumulated wear </a:t>
            </a:r>
            <a:r>
              <a:rPr lang="en-US" sz="2200" dirty="0" smtClean="0"/>
              <a:t>depth.</a:t>
            </a:r>
            <a:endParaRPr lang="ru-RU" sz="2200" dirty="0"/>
          </a:p>
        </p:txBody>
      </p:sp>
      <p:sp>
        <p:nvSpPr>
          <p:cNvPr id="2" name="Заголовок 1"/>
          <p:cNvSpPr>
            <a:spLocks noGrp="1"/>
          </p:cNvSpPr>
          <p:nvPr>
            <p:ph type="title"/>
          </p:nvPr>
        </p:nvSpPr>
        <p:spPr/>
        <p:txBody>
          <a:bodyPr/>
          <a:lstStyle/>
          <a:p>
            <a:r>
              <a:rPr lang="en-US" dirty="0"/>
              <a:t>The parallel discrete approach to wear modeling</a:t>
            </a:r>
            <a:endParaRPr lang="ru-RU" dirty="0"/>
          </a:p>
        </p:txBody>
      </p:sp>
    </p:spTree>
    <p:extLst>
      <p:ext uri="{BB962C8B-B14F-4D97-AF65-F5344CB8AC3E}">
        <p14:creationId xmlns:p14="http://schemas.microsoft.com/office/powerpoint/2010/main" val="39690285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Source data: traction and braking characteristics</a:t>
            </a: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686120"/>
            <a:ext cx="4536504" cy="3477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1765764"/>
            <a:ext cx="4425305" cy="3391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016546" y="1088740"/>
            <a:ext cx="3049232" cy="461665"/>
          </a:xfrm>
          <a:prstGeom prst="rect">
            <a:avLst/>
          </a:prstGeom>
          <a:noFill/>
        </p:spPr>
        <p:txBody>
          <a:bodyPr wrap="none" rtlCol="0">
            <a:spAutoFit/>
          </a:bodyPr>
          <a:lstStyle/>
          <a:p>
            <a:pPr algn="ctr"/>
            <a:r>
              <a:rPr lang="en-US" sz="2400" dirty="0" smtClean="0"/>
              <a:t>Traction characteristics</a:t>
            </a:r>
          </a:p>
        </p:txBody>
      </p:sp>
      <p:sp>
        <p:nvSpPr>
          <p:cNvPr id="7" name="TextBox 6"/>
          <p:cNvSpPr txBox="1"/>
          <p:nvPr/>
        </p:nvSpPr>
        <p:spPr>
          <a:xfrm>
            <a:off x="5383138" y="1088740"/>
            <a:ext cx="2973763" cy="461665"/>
          </a:xfrm>
          <a:prstGeom prst="rect">
            <a:avLst/>
          </a:prstGeom>
          <a:noFill/>
        </p:spPr>
        <p:txBody>
          <a:bodyPr wrap="none" rtlCol="0">
            <a:spAutoFit/>
          </a:bodyPr>
          <a:lstStyle/>
          <a:p>
            <a:r>
              <a:rPr lang="en-US" sz="2400" dirty="0" smtClean="0"/>
              <a:t>Braking characteristics</a:t>
            </a:r>
            <a:endParaRPr lang="ru-RU" sz="2400" dirty="0" smtClean="0"/>
          </a:p>
        </p:txBody>
      </p:sp>
    </p:spTree>
    <p:extLst>
      <p:ext uri="{BB962C8B-B14F-4D97-AF65-F5344CB8AC3E}">
        <p14:creationId xmlns:p14="http://schemas.microsoft.com/office/powerpoint/2010/main" val="197137165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Source data: driving control</a:t>
            </a:r>
            <a:endParaRPr lang="ru-RU"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7208" y="544370"/>
            <a:ext cx="4549584" cy="5769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7213926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Simulation results: Maximum in-train forces</a:t>
            </a:r>
            <a:r>
              <a:rPr lang="ru-RU" dirty="0" smtClean="0"/>
              <a:t> (</a:t>
            </a:r>
            <a:r>
              <a:rPr lang="en-US" dirty="0" smtClean="0"/>
              <a:t>Train 1)</a:t>
            </a:r>
            <a:endParaRPr lang="ru-RU"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71700" y="548680"/>
            <a:ext cx="4837720" cy="48377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115616" y="5913276"/>
            <a:ext cx="6912768" cy="461665"/>
          </a:xfrm>
          <a:prstGeom prst="rect">
            <a:avLst/>
          </a:prstGeom>
        </p:spPr>
        <p:txBody>
          <a:bodyPr wrap="square">
            <a:spAutoFit/>
          </a:bodyPr>
          <a:lstStyle/>
          <a:p>
            <a:pPr algn="ctr"/>
            <a:r>
              <a:rPr lang="en-US" sz="2400" dirty="0"/>
              <a:t>Maximum in-train forces at different wagon </a:t>
            </a:r>
            <a:r>
              <a:rPr lang="en-US" sz="2400" dirty="0" smtClean="0"/>
              <a:t>positions</a:t>
            </a:r>
            <a:endParaRPr lang="ru-RU" sz="2400" dirty="0" smtClean="0"/>
          </a:p>
        </p:txBody>
      </p:sp>
      <p:grpSp>
        <p:nvGrpSpPr>
          <p:cNvPr id="13" name="Группа 12"/>
          <p:cNvGrpSpPr/>
          <p:nvPr/>
        </p:nvGrpSpPr>
        <p:grpSpPr>
          <a:xfrm>
            <a:off x="3001342" y="1374680"/>
            <a:ext cx="2313295" cy="3354525"/>
            <a:chOff x="3001342" y="1374680"/>
            <a:chExt cx="2313295" cy="3354525"/>
          </a:xfrm>
        </p:grpSpPr>
        <p:sp>
          <p:nvSpPr>
            <p:cNvPr id="4" name="Стрелка вниз 3"/>
            <p:cNvSpPr/>
            <p:nvPr/>
          </p:nvSpPr>
          <p:spPr>
            <a:xfrm rot="20717376">
              <a:off x="3001342" y="1374680"/>
              <a:ext cx="360040" cy="720080"/>
            </a:xfrm>
            <a:prstGeom prst="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7" name="Стрелка вниз 6"/>
            <p:cNvSpPr/>
            <p:nvPr/>
          </p:nvSpPr>
          <p:spPr>
            <a:xfrm rot="8828000">
              <a:off x="4954597" y="4009125"/>
              <a:ext cx="360040" cy="720080"/>
            </a:xfrm>
            <a:prstGeom prst="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8" name="Группа 7"/>
          <p:cNvGrpSpPr/>
          <p:nvPr/>
        </p:nvGrpSpPr>
        <p:grpSpPr>
          <a:xfrm>
            <a:off x="3673699" y="439712"/>
            <a:ext cx="716002" cy="4644725"/>
            <a:chOff x="3673699" y="439712"/>
            <a:chExt cx="716002" cy="4644725"/>
          </a:xfrm>
        </p:grpSpPr>
        <p:sp>
          <p:nvSpPr>
            <p:cNvPr id="10" name="Стрелка вниз 9"/>
            <p:cNvSpPr/>
            <p:nvPr/>
          </p:nvSpPr>
          <p:spPr>
            <a:xfrm rot="2256282">
              <a:off x="4029661" y="439712"/>
              <a:ext cx="360040" cy="720080"/>
            </a:xfrm>
            <a:prstGeom prst="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2" name="Стрелка вниз 11"/>
            <p:cNvSpPr/>
            <p:nvPr/>
          </p:nvSpPr>
          <p:spPr>
            <a:xfrm rot="8553091">
              <a:off x="3673699" y="4364357"/>
              <a:ext cx="360040" cy="720080"/>
            </a:xfrm>
            <a:prstGeom prst="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5" name="Стрелка вниз 14"/>
          <p:cNvSpPr/>
          <p:nvPr/>
        </p:nvSpPr>
        <p:spPr>
          <a:xfrm rot="1877432">
            <a:off x="5092853" y="805833"/>
            <a:ext cx="360040" cy="720080"/>
          </a:xfrm>
          <a:prstGeom prst="down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nvGrpSpPr>
          <p:cNvPr id="11" name="Группа 10"/>
          <p:cNvGrpSpPr/>
          <p:nvPr/>
        </p:nvGrpSpPr>
        <p:grpSpPr>
          <a:xfrm>
            <a:off x="3239852" y="3284984"/>
            <a:ext cx="1394631" cy="578160"/>
            <a:chOff x="3239852" y="3284984"/>
            <a:chExt cx="1394631" cy="578160"/>
          </a:xfrm>
        </p:grpSpPr>
        <p:sp>
          <p:nvSpPr>
            <p:cNvPr id="5" name="Блок-схема: альтернативный процесс 4"/>
            <p:cNvSpPr/>
            <p:nvPr/>
          </p:nvSpPr>
          <p:spPr>
            <a:xfrm>
              <a:off x="4483038" y="3628070"/>
              <a:ext cx="151445" cy="235074"/>
            </a:xfrm>
            <a:prstGeom prst="flowChartAlternate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Выноска 1 5"/>
            <p:cNvSpPr/>
            <p:nvPr/>
          </p:nvSpPr>
          <p:spPr>
            <a:xfrm>
              <a:off x="3239852" y="3284984"/>
              <a:ext cx="828092" cy="288032"/>
            </a:xfrm>
            <a:prstGeom prst="borderCallout1">
              <a:avLst>
                <a:gd name="adj1" fmla="val 74968"/>
                <a:gd name="adj2" fmla="val 108991"/>
                <a:gd name="adj3" fmla="val 109193"/>
                <a:gd name="adj4" fmla="val 13765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62 </a:t>
              </a:r>
              <a:r>
                <a:rPr lang="en-US" dirty="0" err="1" smtClean="0"/>
                <a:t>kN</a:t>
              </a:r>
              <a:endParaRPr lang="ru-RU" dirty="0"/>
            </a:p>
          </p:txBody>
        </p:sp>
      </p:grpSp>
      <p:grpSp>
        <p:nvGrpSpPr>
          <p:cNvPr id="17" name="Группа 16"/>
          <p:cNvGrpSpPr/>
          <p:nvPr/>
        </p:nvGrpSpPr>
        <p:grpSpPr>
          <a:xfrm>
            <a:off x="4644009" y="2096852"/>
            <a:ext cx="1368151" cy="1773721"/>
            <a:chOff x="4644009" y="2096852"/>
            <a:chExt cx="1368151" cy="1773721"/>
          </a:xfrm>
        </p:grpSpPr>
        <p:sp>
          <p:nvSpPr>
            <p:cNvPr id="14" name="Блок-схема: альтернативный процесс 13"/>
            <p:cNvSpPr/>
            <p:nvPr/>
          </p:nvSpPr>
          <p:spPr>
            <a:xfrm>
              <a:off x="4644009" y="2348880"/>
              <a:ext cx="144016" cy="1521693"/>
            </a:xfrm>
            <a:prstGeom prst="flowChartAlternateProcess">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Выноска 1 15"/>
            <p:cNvSpPr/>
            <p:nvPr/>
          </p:nvSpPr>
          <p:spPr>
            <a:xfrm>
              <a:off x="5112060" y="2096852"/>
              <a:ext cx="900100" cy="288032"/>
            </a:xfrm>
            <a:prstGeom prst="borderCallout1">
              <a:avLst>
                <a:gd name="adj1" fmla="val 65047"/>
                <a:gd name="adj2" fmla="val -10633"/>
                <a:gd name="adj3" fmla="val 82738"/>
                <a:gd name="adj4" fmla="val -26830"/>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440</a:t>
              </a:r>
              <a:r>
                <a:rPr lang="ru-RU" dirty="0" smtClean="0"/>
                <a:t> </a:t>
              </a:r>
              <a:r>
                <a:rPr lang="en-US" dirty="0" err="1" smtClean="0"/>
                <a:t>kN</a:t>
              </a:r>
              <a:endParaRPr lang="ru-RU" dirty="0"/>
            </a:p>
          </p:txBody>
        </p:sp>
      </p:grpSp>
      <p:sp>
        <p:nvSpPr>
          <p:cNvPr id="9" name="TextBox 8"/>
          <p:cNvSpPr txBox="1"/>
          <p:nvPr/>
        </p:nvSpPr>
        <p:spPr>
          <a:xfrm>
            <a:off x="6984268" y="1376772"/>
            <a:ext cx="1656184" cy="646331"/>
          </a:xfrm>
          <a:prstGeom prst="rect">
            <a:avLst/>
          </a:prstGeom>
          <a:noFill/>
        </p:spPr>
        <p:txBody>
          <a:bodyPr wrap="square" rtlCol="0">
            <a:spAutoFit/>
          </a:bodyPr>
          <a:lstStyle/>
          <a:p>
            <a:r>
              <a:rPr lang="en-US" dirty="0" smtClean="0"/>
              <a:t>Relative error:</a:t>
            </a:r>
          </a:p>
          <a:p>
            <a:r>
              <a:rPr lang="en-US" dirty="0" smtClean="0">
                <a:solidFill>
                  <a:schemeClr val="tx2">
                    <a:lumMod val="60000"/>
                    <a:lumOff val="40000"/>
                  </a:schemeClr>
                </a:solidFill>
              </a:rPr>
              <a:t>62</a:t>
            </a:r>
            <a:r>
              <a:rPr lang="en-US" dirty="0" smtClean="0"/>
              <a:t> / </a:t>
            </a:r>
            <a:r>
              <a:rPr lang="en-US" dirty="0" smtClean="0">
                <a:solidFill>
                  <a:srgbClr val="FF0000"/>
                </a:solidFill>
              </a:rPr>
              <a:t>440</a:t>
            </a:r>
            <a:r>
              <a:rPr lang="en-US" dirty="0" smtClean="0"/>
              <a:t> = 14%</a:t>
            </a:r>
            <a:endParaRPr lang="ru-RU" dirty="0"/>
          </a:p>
        </p:txBody>
      </p:sp>
    </p:spTree>
    <p:extLst>
      <p:ext uri="{BB962C8B-B14F-4D97-AF65-F5344CB8AC3E}">
        <p14:creationId xmlns:p14="http://schemas.microsoft.com/office/powerpoint/2010/main" val="766914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subTnLst>
                                    <p:set>
                                      <p:cBhvr override="childStyle">
                                        <p:cTn dur="1" fill="hold" display="0" masterRel="nextClick" afterEffect="1"/>
                                        <p:tgtEl>
                                          <p:spTgt spid="13"/>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subTnLst>
                                    <p:set>
                                      <p:cBhvr override="childStyle">
                                        <p:cTn dur="1" fill="hold" display="0" masterRel="nextClick" afterEffect="1"/>
                                        <p:tgtEl>
                                          <p:spTgt spid="8"/>
                                        </p:tgtEl>
                                        <p:attrNameLst>
                                          <p:attrName>style.visibility</p:attrName>
                                        </p:attrNameLst>
                                      </p:cBhvr>
                                      <p:to>
                                        <p:strVal val="hidden"/>
                                      </p:to>
                                    </p:set>
                                  </p:sub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subTnLst>
                                    <p:set>
                                      <p:cBhvr override="childStyle">
                                        <p:cTn dur="1" fill="hold" display="0" masterRel="nextClick" afterEffect="1"/>
                                        <p:tgtEl>
                                          <p:spTgt spid="15"/>
                                        </p:tgtEl>
                                        <p:attrNameLst>
                                          <p:attrName>style.visibility</p:attrName>
                                        </p:attrNameLst>
                                      </p:cBhvr>
                                      <p:to>
                                        <p:strVal val="hidden"/>
                                      </p:to>
                                    </p:set>
                                  </p:sub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fade">
                                      <p:cBhvr>
                                        <p:cTn id="27" dur="10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Simulation results: 10</a:t>
            </a:r>
            <a:r>
              <a:rPr lang="en-US" baseline="30000" dirty="0" smtClean="0"/>
              <a:t>th</a:t>
            </a:r>
            <a:r>
              <a:rPr lang="en-US" dirty="0" smtClean="0"/>
              <a:t> in-train force in time domain</a:t>
            </a:r>
            <a:endParaRPr lang="ru-RU"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 y="620688"/>
            <a:ext cx="7334250" cy="3829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215516" y="4581128"/>
            <a:ext cx="8712968" cy="1384995"/>
          </a:xfrm>
          <a:prstGeom prst="rect">
            <a:avLst/>
          </a:prstGeom>
        </p:spPr>
        <p:txBody>
          <a:bodyPr wrap="square">
            <a:spAutoFit/>
          </a:bodyPr>
          <a:lstStyle/>
          <a:p>
            <a:pPr algn="ctr"/>
            <a:r>
              <a:rPr lang="en-US" sz="2400" dirty="0" smtClean="0"/>
              <a:t>10</a:t>
            </a:r>
            <a:r>
              <a:rPr lang="en-US" sz="2400" baseline="30000" dirty="0" smtClean="0"/>
              <a:t>th</a:t>
            </a:r>
            <a:r>
              <a:rPr lang="en-US" sz="2400" dirty="0" smtClean="0"/>
              <a:t> in-train force in time domain</a:t>
            </a:r>
            <a:r>
              <a:rPr lang="ru-RU" sz="2400" dirty="0" smtClean="0"/>
              <a:t> (</a:t>
            </a:r>
            <a:r>
              <a:rPr lang="en-US" sz="2400" dirty="0" smtClean="0"/>
              <a:t>Train 1)</a:t>
            </a:r>
            <a:r>
              <a:rPr lang="ru-RU" sz="2400" dirty="0" smtClean="0"/>
              <a:t/>
            </a:r>
            <a:br>
              <a:rPr lang="ru-RU" sz="2400" dirty="0" smtClean="0"/>
            </a:br>
            <a:r>
              <a:rPr lang="en-US" sz="2400" dirty="0"/>
              <a:t>with plots progressively shifted </a:t>
            </a:r>
            <a:r>
              <a:rPr lang="en-US" sz="2400" dirty="0" smtClean="0"/>
              <a:t>upwards</a:t>
            </a:r>
            <a:r>
              <a:rPr lang="ru-RU" sz="2400" dirty="0" smtClean="0"/>
              <a:t> </a:t>
            </a:r>
            <a:r>
              <a:rPr lang="en-US" sz="2400" dirty="0" smtClean="0"/>
              <a:t>by </a:t>
            </a:r>
            <a:r>
              <a:rPr lang="en-US" sz="2400" dirty="0"/>
              <a:t>200 </a:t>
            </a:r>
            <a:r>
              <a:rPr lang="en-US" sz="2400" dirty="0" err="1" smtClean="0"/>
              <a:t>kN</a:t>
            </a:r>
            <a:endParaRPr lang="en-US" sz="2400" dirty="0"/>
          </a:p>
          <a:p>
            <a:pPr algn="ctr"/>
            <a:r>
              <a:rPr lang="ru-RU" dirty="0" smtClean="0">
                <a:solidFill>
                  <a:schemeClr val="tx1">
                    <a:lumMod val="50000"/>
                    <a:lumOff val="50000"/>
                  </a:schemeClr>
                </a:solidFill>
              </a:rPr>
              <a:t>Сила в десятом межвагонном соединении от времени</a:t>
            </a:r>
            <a:r>
              <a:rPr lang="en-US" dirty="0" smtClean="0">
                <a:solidFill>
                  <a:schemeClr val="tx1">
                    <a:lumMod val="50000"/>
                    <a:lumOff val="50000"/>
                  </a:schemeClr>
                </a:solidFill>
              </a:rPr>
              <a:t> (</a:t>
            </a:r>
            <a:r>
              <a:rPr lang="ru-RU" dirty="0" smtClean="0">
                <a:solidFill>
                  <a:schemeClr val="tx1">
                    <a:lumMod val="50000"/>
                    <a:lumOff val="50000"/>
                  </a:schemeClr>
                </a:solidFill>
              </a:rPr>
              <a:t>конфигурация поезда 1),</a:t>
            </a:r>
            <a:br>
              <a:rPr lang="ru-RU" dirty="0" smtClean="0">
                <a:solidFill>
                  <a:schemeClr val="tx1">
                    <a:lumMod val="50000"/>
                    <a:lumOff val="50000"/>
                  </a:schemeClr>
                </a:solidFill>
              </a:rPr>
            </a:br>
            <a:r>
              <a:rPr lang="ru-RU" dirty="0" smtClean="0">
                <a:solidFill>
                  <a:schemeClr val="tx1">
                    <a:lumMod val="50000"/>
                    <a:lumOff val="50000"/>
                  </a:schemeClr>
                </a:solidFill>
              </a:rPr>
              <a:t>графики последовательно сдвинуты вверх на 200 кН</a:t>
            </a:r>
            <a:endParaRPr lang="ru-RU" dirty="0">
              <a:solidFill>
                <a:schemeClr val="tx1">
                  <a:lumMod val="50000"/>
                  <a:lumOff val="50000"/>
                </a:schemeClr>
              </a:solidFill>
            </a:endParaRPr>
          </a:p>
        </p:txBody>
      </p:sp>
    </p:spTree>
    <p:extLst>
      <p:ext uri="{BB962C8B-B14F-4D97-AF65-F5344CB8AC3E}">
        <p14:creationId xmlns:p14="http://schemas.microsoft.com/office/powerpoint/2010/main" val="230435758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Simulation results: draft gear force diagram (force vs. deflection)</a:t>
            </a:r>
            <a:endParaRPr lang="ru-RU"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04875" y="709613"/>
            <a:ext cx="7334250" cy="5438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2510644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Simulation results: Maximum in-train forces</a:t>
            </a:r>
            <a:r>
              <a:rPr lang="ru-RU" dirty="0"/>
              <a:t> (</a:t>
            </a:r>
            <a:r>
              <a:rPr lang="en-US" dirty="0"/>
              <a:t>Train </a:t>
            </a:r>
            <a:r>
              <a:rPr lang="en-US" dirty="0" smtClean="0"/>
              <a:t>2)</a:t>
            </a:r>
            <a:endParaRPr lang="ru-RU"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39652" y="548680"/>
            <a:ext cx="5474581" cy="5328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079612" y="5940000"/>
            <a:ext cx="6984776" cy="461665"/>
          </a:xfrm>
          <a:prstGeom prst="rect">
            <a:avLst/>
          </a:prstGeom>
        </p:spPr>
        <p:txBody>
          <a:bodyPr wrap="square">
            <a:spAutoFit/>
          </a:bodyPr>
          <a:lstStyle/>
          <a:p>
            <a:pPr algn="ctr"/>
            <a:r>
              <a:rPr lang="en-US" sz="2400" dirty="0"/>
              <a:t>Maximum in-train forces at different wagon </a:t>
            </a:r>
            <a:r>
              <a:rPr lang="en-US" sz="2400" dirty="0" smtClean="0"/>
              <a:t>positions</a:t>
            </a:r>
            <a:endParaRPr lang="ru-RU" sz="2400" dirty="0" smtClean="0"/>
          </a:p>
        </p:txBody>
      </p:sp>
    </p:spTree>
    <p:extLst>
      <p:ext uri="{BB962C8B-B14F-4D97-AF65-F5344CB8AC3E}">
        <p14:creationId xmlns:p14="http://schemas.microsoft.com/office/powerpoint/2010/main" val="3809823844"/>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Simulation results: Maximum in-train forces</a:t>
            </a:r>
            <a:r>
              <a:rPr lang="ru-RU" dirty="0"/>
              <a:t> (</a:t>
            </a:r>
            <a:r>
              <a:rPr lang="en-US" dirty="0"/>
              <a:t>Train </a:t>
            </a:r>
            <a:r>
              <a:rPr lang="ru-RU" dirty="0" smtClean="0"/>
              <a:t>3</a:t>
            </a:r>
            <a:r>
              <a:rPr lang="en-US" dirty="0" smtClean="0"/>
              <a:t>)</a:t>
            </a:r>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584684"/>
            <a:ext cx="5472608" cy="5235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Прямоугольник 3"/>
          <p:cNvSpPr/>
          <p:nvPr/>
        </p:nvSpPr>
        <p:spPr>
          <a:xfrm>
            <a:off x="1151620" y="5940000"/>
            <a:ext cx="6840760" cy="461665"/>
          </a:xfrm>
          <a:prstGeom prst="rect">
            <a:avLst/>
          </a:prstGeom>
        </p:spPr>
        <p:txBody>
          <a:bodyPr wrap="square">
            <a:spAutoFit/>
          </a:bodyPr>
          <a:lstStyle/>
          <a:p>
            <a:pPr algn="ctr"/>
            <a:r>
              <a:rPr lang="en-US" sz="2400" dirty="0"/>
              <a:t>Maximum in-train forces at different wagon </a:t>
            </a:r>
            <a:r>
              <a:rPr lang="en-US" sz="2400" dirty="0" smtClean="0"/>
              <a:t>positions</a:t>
            </a:r>
            <a:endParaRPr lang="ru-RU" sz="2400" dirty="0" smtClean="0"/>
          </a:p>
        </p:txBody>
      </p:sp>
    </p:spTree>
    <p:extLst>
      <p:ext uri="{BB962C8B-B14F-4D97-AF65-F5344CB8AC3E}">
        <p14:creationId xmlns:p14="http://schemas.microsoft.com/office/powerpoint/2010/main" val="50343086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Simulation results: Maximum in-train forces</a:t>
            </a:r>
            <a:r>
              <a:rPr lang="ru-RU" dirty="0"/>
              <a:t> (</a:t>
            </a:r>
            <a:r>
              <a:rPr lang="en-US" dirty="0"/>
              <a:t>Train </a:t>
            </a:r>
            <a:r>
              <a:rPr lang="en-US" dirty="0" smtClean="0"/>
              <a:t>4)</a:t>
            </a:r>
            <a:endParaRPr lang="ru-RU" dirty="0"/>
          </a:p>
        </p:txBody>
      </p:sp>
      <p:sp>
        <p:nvSpPr>
          <p:cNvPr id="3" name="Прямоугольник 2"/>
          <p:cNvSpPr/>
          <p:nvPr/>
        </p:nvSpPr>
        <p:spPr>
          <a:xfrm>
            <a:off x="1151620" y="5940000"/>
            <a:ext cx="6840760" cy="461665"/>
          </a:xfrm>
          <a:prstGeom prst="rect">
            <a:avLst/>
          </a:prstGeom>
        </p:spPr>
        <p:txBody>
          <a:bodyPr wrap="square">
            <a:spAutoFit/>
          </a:bodyPr>
          <a:lstStyle/>
          <a:p>
            <a:pPr algn="ctr"/>
            <a:r>
              <a:rPr lang="en-US" sz="2400" dirty="0"/>
              <a:t>Maximum in-train forces at different wagon </a:t>
            </a:r>
            <a:r>
              <a:rPr lang="en-US" sz="2400" dirty="0" smtClean="0"/>
              <a:t>positions</a:t>
            </a:r>
            <a:endParaRPr lang="ru-RU" sz="2400" dirty="0" smtClean="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512676"/>
            <a:ext cx="5139882"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17353787"/>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Numerical simulation: conventional and parallel Park method</a:t>
            </a:r>
            <a:endParaRPr lang="ru-RU" dirty="0"/>
          </a:p>
        </p:txBody>
      </p:sp>
      <p:graphicFrame>
        <p:nvGraphicFramePr>
          <p:cNvPr id="3" name="Диаграмма 2"/>
          <p:cNvGraphicFramePr>
            <a:graphicFrameLocks/>
          </p:cNvGraphicFramePr>
          <p:nvPr>
            <p:extLst>
              <p:ext uri="{D42A27DB-BD31-4B8C-83A1-F6EECF244321}">
                <p14:modId xmlns:p14="http://schemas.microsoft.com/office/powerpoint/2010/main" val="499169385"/>
              </p:ext>
            </p:extLst>
          </p:nvPr>
        </p:nvGraphicFramePr>
        <p:xfrm>
          <a:off x="233518" y="1219200"/>
          <a:ext cx="8676964" cy="4419599"/>
        </p:xfrm>
        <a:graphic>
          <a:graphicData uri="http://schemas.openxmlformats.org/drawingml/2006/chart">
            <c:chart xmlns:c="http://schemas.openxmlformats.org/drawingml/2006/chart" xmlns:r="http://schemas.openxmlformats.org/officeDocument/2006/relationships" r:id="rId2"/>
          </a:graphicData>
        </a:graphic>
      </p:graphicFrame>
      <p:sp>
        <p:nvSpPr>
          <p:cNvPr id="4" name="Прямоугольник 3"/>
          <p:cNvSpPr/>
          <p:nvPr/>
        </p:nvSpPr>
        <p:spPr>
          <a:xfrm>
            <a:off x="395536" y="5589240"/>
            <a:ext cx="3676519" cy="646331"/>
          </a:xfrm>
          <a:prstGeom prst="rect">
            <a:avLst/>
          </a:prstGeom>
        </p:spPr>
        <p:txBody>
          <a:bodyPr wrap="none">
            <a:spAutoFit/>
          </a:bodyPr>
          <a:lstStyle/>
          <a:p>
            <a:r>
              <a:rPr lang="fr-FR" dirty="0"/>
              <a:t>Train </a:t>
            </a:r>
            <a:r>
              <a:rPr lang="fr-FR" dirty="0" smtClean="0"/>
              <a:t>1, 2 </a:t>
            </a:r>
            <a:r>
              <a:rPr lang="fr-FR" dirty="0"/>
              <a:t>locos + 50 </a:t>
            </a:r>
            <a:r>
              <a:rPr lang="fr-FR" dirty="0" smtClean="0"/>
              <a:t>wagons, 52 d.o.f.</a:t>
            </a:r>
          </a:p>
          <a:p>
            <a:r>
              <a:rPr lang="fr-FR" dirty="0" smtClean="0"/>
              <a:t>Model time: 718 s.</a:t>
            </a:r>
            <a:endParaRPr lang="fr-FR" dirty="0"/>
          </a:p>
        </p:txBody>
      </p:sp>
      <p:sp>
        <p:nvSpPr>
          <p:cNvPr id="5" name="Прямоугольник 4"/>
          <p:cNvSpPr/>
          <p:nvPr/>
        </p:nvSpPr>
        <p:spPr>
          <a:xfrm>
            <a:off x="683568" y="512676"/>
            <a:ext cx="7776864" cy="461665"/>
          </a:xfrm>
          <a:prstGeom prst="rect">
            <a:avLst/>
          </a:prstGeom>
        </p:spPr>
        <p:txBody>
          <a:bodyPr wrap="square">
            <a:spAutoFit/>
          </a:bodyPr>
          <a:lstStyle/>
          <a:p>
            <a:pPr algn="ctr"/>
            <a:r>
              <a:rPr lang="en-US" sz="2400" dirty="0" smtClean="0"/>
              <a:t>Simulation time for conventional and parallel Park method</a:t>
            </a:r>
            <a:endParaRPr lang="ru-RU" sz="2400" dirty="0" smtClean="0"/>
          </a:p>
        </p:txBody>
      </p:sp>
    </p:spTree>
    <p:extLst>
      <p:ext uri="{BB962C8B-B14F-4D97-AF65-F5344CB8AC3E}">
        <p14:creationId xmlns:p14="http://schemas.microsoft.com/office/powerpoint/2010/main" val="204650165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Conclusions</a:t>
            </a:r>
            <a:endParaRPr lang="ru-RU" dirty="0"/>
          </a:p>
        </p:txBody>
      </p:sp>
      <p:sp>
        <p:nvSpPr>
          <p:cNvPr id="3" name="Прямоугольник 2"/>
          <p:cNvSpPr/>
          <p:nvPr/>
        </p:nvSpPr>
        <p:spPr>
          <a:xfrm>
            <a:off x="143508" y="504773"/>
            <a:ext cx="8856984" cy="5632311"/>
          </a:xfrm>
          <a:prstGeom prst="rect">
            <a:avLst/>
          </a:prstGeom>
        </p:spPr>
        <p:txBody>
          <a:bodyPr wrap="square">
            <a:spAutoFit/>
          </a:bodyPr>
          <a:lstStyle/>
          <a:p>
            <a:pPr marL="285750" indent="-285750">
              <a:buFont typeface="Arial" pitchFamily="34" charset="0"/>
              <a:buChar char="•"/>
            </a:pPr>
            <a:r>
              <a:rPr lang="en-US" sz="2400" dirty="0"/>
              <a:t>The major differences among the various simulators lie in the draft gear models. </a:t>
            </a:r>
            <a:r>
              <a:rPr lang="en-US" sz="2400" dirty="0" smtClean="0"/>
              <a:t>There are </a:t>
            </a:r>
            <a:r>
              <a:rPr lang="en-US" sz="2400" dirty="0"/>
              <a:t>differences regarding </a:t>
            </a:r>
            <a:r>
              <a:rPr lang="en-US" sz="2400" dirty="0" err="1"/>
              <a:t>modelling</a:t>
            </a:r>
            <a:r>
              <a:rPr lang="en-US" sz="2400" dirty="0"/>
              <a:t> of pre-load, loading characteristics and </a:t>
            </a:r>
            <a:r>
              <a:rPr lang="en-US" sz="2400" dirty="0" smtClean="0"/>
              <a:t>transitional characteristics</a:t>
            </a:r>
            <a:r>
              <a:rPr lang="en-US" sz="2400" dirty="0"/>
              <a:t>.</a:t>
            </a:r>
            <a:endParaRPr lang="en-US" sz="2400" dirty="0" smtClean="0"/>
          </a:p>
          <a:p>
            <a:pPr marL="285750" indent="-285750">
              <a:buFont typeface="Arial" pitchFamily="34" charset="0"/>
              <a:buChar char="•"/>
            </a:pPr>
            <a:r>
              <a:rPr lang="en-US" sz="2400" dirty="0" smtClean="0"/>
              <a:t>Specifically</a:t>
            </a:r>
            <a:r>
              <a:rPr lang="en-US" sz="2400" dirty="0"/>
              <a:t>, </a:t>
            </a:r>
            <a:r>
              <a:rPr lang="en-US" sz="2400" dirty="0">
                <a:solidFill>
                  <a:srgbClr val="FF0000"/>
                </a:solidFill>
              </a:rPr>
              <a:t>TABLDSS</a:t>
            </a:r>
            <a:r>
              <a:rPr lang="en-US" sz="2400" dirty="0"/>
              <a:t>, </a:t>
            </a:r>
            <a:r>
              <a:rPr lang="en-US" sz="2400" b="1" dirty="0">
                <a:solidFill>
                  <a:srgbClr val="FF0000"/>
                </a:solidFill>
              </a:rPr>
              <a:t>UM</a:t>
            </a:r>
            <a:r>
              <a:rPr lang="en-US" sz="2400" dirty="0"/>
              <a:t>, </a:t>
            </a:r>
            <a:r>
              <a:rPr lang="en-US" sz="2400" dirty="0">
                <a:solidFill>
                  <a:srgbClr val="FF0000"/>
                </a:solidFill>
              </a:rPr>
              <a:t>TDEAS</a:t>
            </a:r>
            <a:r>
              <a:rPr lang="en-US" sz="2400" dirty="0"/>
              <a:t> and </a:t>
            </a:r>
            <a:r>
              <a:rPr lang="en-US" sz="2400" dirty="0">
                <a:solidFill>
                  <a:srgbClr val="FF0000"/>
                </a:solidFill>
              </a:rPr>
              <a:t>TsDyn</a:t>
            </a:r>
            <a:r>
              <a:rPr lang="en-US" sz="2400" dirty="0"/>
              <a:t> had an overall agreement in terms </a:t>
            </a:r>
            <a:r>
              <a:rPr lang="en-US" sz="2400" dirty="0" smtClean="0"/>
              <a:t>of largest </a:t>
            </a:r>
            <a:r>
              <a:rPr lang="en-US" sz="2400" dirty="0"/>
              <a:t>in-train forces and the corresponding connection positions. </a:t>
            </a:r>
            <a:endParaRPr lang="en-US" sz="2400" dirty="0" smtClean="0"/>
          </a:p>
          <a:p>
            <a:pPr marL="285750" indent="-285750">
              <a:buFont typeface="Arial" pitchFamily="34" charset="0"/>
              <a:buChar char="•"/>
            </a:pPr>
            <a:r>
              <a:rPr lang="en-US" sz="2400" dirty="0" smtClean="0">
                <a:solidFill>
                  <a:schemeClr val="bg1">
                    <a:lumMod val="50000"/>
                  </a:schemeClr>
                </a:solidFill>
              </a:rPr>
              <a:t>CRE-LTS </a:t>
            </a:r>
            <a:r>
              <a:rPr lang="en-US" sz="2400" dirty="0">
                <a:solidFill>
                  <a:schemeClr val="bg1">
                    <a:lumMod val="50000"/>
                  </a:schemeClr>
                </a:solidFill>
              </a:rPr>
              <a:t>reported </a:t>
            </a:r>
            <a:r>
              <a:rPr lang="en-US" sz="2400" dirty="0" smtClean="0">
                <a:solidFill>
                  <a:schemeClr val="bg1">
                    <a:lumMod val="50000"/>
                  </a:schemeClr>
                </a:solidFill>
              </a:rPr>
              <a:t>relatively larger </a:t>
            </a:r>
            <a:r>
              <a:rPr lang="en-US" sz="2400" dirty="0">
                <a:solidFill>
                  <a:schemeClr val="bg1">
                    <a:lumMod val="50000"/>
                  </a:schemeClr>
                </a:solidFill>
              </a:rPr>
              <a:t>magnitudes for the largest tensile in-train forces than did UM, </a:t>
            </a:r>
            <a:r>
              <a:rPr lang="en-US" sz="2400" dirty="0" smtClean="0">
                <a:solidFill>
                  <a:schemeClr val="bg1">
                    <a:lumMod val="50000"/>
                  </a:schemeClr>
                </a:solidFill>
              </a:rPr>
              <a:t>TABLDSS, TsDyn </a:t>
            </a:r>
            <a:r>
              <a:rPr lang="en-US" sz="2400" dirty="0">
                <a:solidFill>
                  <a:schemeClr val="bg1">
                    <a:lumMod val="50000"/>
                  </a:schemeClr>
                </a:solidFill>
              </a:rPr>
              <a:t>and TDEAS in Train 2 to Train 4. </a:t>
            </a:r>
            <a:endParaRPr lang="en-US" sz="2400" dirty="0" smtClean="0">
              <a:solidFill>
                <a:schemeClr val="bg1">
                  <a:lumMod val="50000"/>
                </a:schemeClr>
              </a:solidFill>
            </a:endParaRPr>
          </a:p>
          <a:p>
            <a:pPr marL="285750" indent="-285750">
              <a:buFont typeface="Arial" pitchFamily="34" charset="0"/>
              <a:buChar char="•"/>
            </a:pPr>
            <a:r>
              <a:rPr lang="en-US" sz="2400" dirty="0" smtClean="0">
                <a:solidFill>
                  <a:schemeClr val="bg1">
                    <a:lumMod val="50000"/>
                  </a:schemeClr>
                </a:solidFill>
              </a:rPr>
              <a:t>CRE-LTS </a:t>
            </a:r>
            <a:r>
              <a:rPr lang="en-US" sz="2400" dirty="0">
                <a:solidFill>
                  <a:schemeClr val="bg1">
                    <a:lumMod val="50000"/>
                  </a:schemeClr>
                </a:solidFill>
              </a:rPr>
              <a:t>recorded different connection </a:t>
            </a:r>
            <a:r>
              <a:rPr lang="en-US" sz="2400" dirty="0" smtClean="0">
                <a:solidFill>
                  <a:schemeClr val="bg1">
                    <a:lumMod val="50000"/>
                  </a:schemeClr>
                </a:solidFill>
              </a:rPr>
              <a:t>positions for </a:t>
            </a:r>
            <a:r>
              <a:rPr lang="en-US" sz="2400" dirty="0">
                <a:solidFill>
                  <a:schemeClr val="bg1">
                    <a:lumMod val="50000"/>
                  </a:schemeClr>
                </a:solidFill>
              </a:rPr>
              <a:t>the largest in-train forces in Train 3 </a:t>
            </a:r>
            <a:r>
              <a:rPr lang="en-US" sz="2400" dirty="0" smtClean="0">
                <a:solidFill>
                  <a:schemeClr val="bg1">
                    <a:lumMod val="50000"/>
                  </a:schemeClr>
                </a:solidFill>
              </a:rPr>
              <a:t>and Train </a:t>
            </a:r>
            <a:r>
              <a:rPr lang="en-US" sz="2400" dirty="0">
                <a:solidFill>
                  <a:schemeClr val="bg1">
                    <a:lumMod val="50000"/>
                  </a:schemeClr>
                </a:solidFill>
              </a:rPr>
              <a:t>4; </a:t>
            </a:r>
            <a:endParaRPr lang="en-US" sz="2400" dirty="0" smtClean="0">
              <a:solidFill>
                <a:schemeClr val="bg1">
                  <a:lumMod val="50000"/>
                </a:schemeClr>
              </a:solidFill>
            </a:endParaRPr>
          </a:p>
          <a:p>
            <a:pPr marL="285750" indent="-285750">
              <a:buFont typeface="Arial" pitchFamily="34" charset="0"/>
              <a:buChar char="•"/>
            </a:pPr>
            <a:r>
              <a:rPr lang="en-US" sz="2400" dirty="0" smtClean="0">
                <a:solidFill>
                  <a:schemeClr val="bg1">
                    <a:lumMod val="50000"/>
                  </a:schemeClr>
                </a:solidFill>
              </a:rPr>
              <a:t>CARS </a:t>
            </a:r>
            <a:r>
              <a:rPr lang="en-US" sz="2400" dirty="0">
                <a:solidFill>
                  <a:schemeClr val="bg1">
                    <a:lumMod val="50000"/>
                  </a:schemeClr>
                </a:solidFill>
              </a:rPr>
              <a:t>has also recorded different </a:t>
            </a:r>
            <a:r>
              <a:rPr lang="en-US" sz="2400" dirty="0" smtClean="0">
                <a:solidFill>
                  <a:schemeClr val="bg1">
                    <a:lumMod val="50000"/>
                  </a:schemeClr>
                </a:solidFill>
              </a:rPr>
              <a:t>connection positions </a:t>
            </a:r>
            <a:r>
              <a:rPr lang="en-US" sz="2400" dirty="0">
                <a:solidFill>
                  <a:schemeClr val="bg1">
                    <a:lumMod val="50000"/>
                  </a:schemeClr>
                </a:solidFill>
              </a:rPr>
              <a:t>in Train 2 and Train 3. </a:t>
            </a:r>
            <a:endParaRPr lang="en-US" sz="2400" dirty="0" smtClean="0">
              <a:solidFill>
                <a:schemeClr val="bg1">
                  <a:lumMod val="50000"/>
                </a:schemeClr>
              </a:solidFill>
            </a:endParaRPr>
          </a:p>
          <a:p>
            <a:pPr marL="285750" indent="-285750">
              <a:buFont typeface="Arial" pitchFamily="34" charset="0"/>
              <a:buChar char="•"/>
            </a:pPr>
            <a:r>
              <a:rPr lang="en-US" sz="2400" dirty="0" smtClean="0">
                <a:solidFill>
                  <a:schemeClr val="bg1">
                    <a:lumMod val="50000"/>
                  </a:schemeClr>
                </a:solidFill>
              </a:rPr>
              <a:t>PoliTo </a:t>
            </a:r>
            <a:r>
              <a:rPr lang="en-US" sz="2400" dirty="0">
                <a:solidFill>
                  <a:schemeClr val="bg1">
                    <a:lumMod val="50000"/>
                  </a:schemeClr>
                </a:solidFill>
              </a:rPr>
              <a:t>and BODYSIM also produced good </a:t>
            </a:r>
            <a:r>
              <a:rPr lang="en-US" sz="2400" dirty="0" smtClean="0">
                <a:solidFill>
                  <a:schemeClr val="bg1">
                    <a:lumMod val="50000"/>
                  </a:schemeClr>
                </a:solidFill>
              </a:rPr>
              <a:t>results when </a:t>
            </a:r>
            <a:r>
              <a:rPr lang="en-US" sz="2400" dirty="0">
                <a:solidFill>
                  <a:schemeClr val="bg1">
                    <a:lumMod val="50000"/>
                  </a:schemeClr>
                </a:solidFill>
              </a:rPr>
              <a:t>their draft gear models had stable performance.</a:t>
            </a:r>
            <a:endParaRPr lang="ru-RU" sz="2400" dirty="0">
              <a:solidFill>
                <a:schemeClr val="bg1">
                  <a:lumMod val="50000"/>
                </a:schemeClr>
              </a:solidFill>
            </a:endParaRPr>
          </a:p>
        </p:txBody>
      </p:sp>
    </p:spTree>
    <p:extLst>
      <p:ext uri="{BB962C8B-B14F-4D97-AF65-F5344CB8AC3E}">
        <p14:creationId xmlns:p14="http://schemas.microsoft.com/office/powerpoint/2010/main" val="2273829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4000" y="648000"/>
            <a:ext cx="8517888" cy="769441"/>
          </a:xfrm>
          <a:prstGeom prst="rect">
            <a:avLst/>
          </a:prstGeom>
          <a:noFill/>
        </p:spPr>
        <p:txBody>
          <a:bodyPr wrap="square" rtlCol="0">
            <a:spAutoFit/>
          </a:bodyPr>
          <a:lstStyle/>
          <a:p>
            <a:pPr marL="266700" indent="-266700">
              <a:buFont typeface="+mj-lt"/>
              <a:buAutoNum type="arabicPeriod"/>
            </a:pPr>
            <a:r>
              <a:rPr lang="en-US" sz="2200" dirty="0"/>
              <a:t>Contact model by W. </a:t>
            </a:r>
            <a:r>
              <a:rPr lang="en-US" sz="2200" dirty="0" err="1"/>
              <a:t>Kik</a:t>
            </a:r>
            <a:r>
              <a:rPr lang="en-US" sz="2200" dirty="0"/>
              <a:t> and J. </a:t>
            </a:r>
            <a:r>
              <a:rPr lang="en-US" sz="2200" dirty="0" err="1"/>
              <a:t>Piotrowski</a:t>
            </a:r>
            <a:r>
              <a:rPr lang="en-US" sz="2200" dirty="0"/>
              <a:t> + FASTSIM algorithm</a:t>
            </a:r>
            <a:r>
              <a:rPr lang="en-US" sz="2200" dirty="0" smtClean="0"/>
              <a:t>;</a:t>
            </a:r>
          </a:p>
          <a:p>
            <a:pPr marL="266700" indent="-266700">
              <a:buFont typeface="+mj-lt"/>
              <a:buAutoNum type="arabicPeriod"/>
            </a:pPr>
            <a:r>
              <a:rPr lang="en-US" sz="2200" dirty="0" smtClean="0"/>
              <a:t>CONTACT library.</a:t>
            </a:r>
            <a:endParaRPr lang="ru-RU" sz="2200" dirty="0"/>
          </a:p>
        </p:txBody>
      </p:sp>
      <p:pic>
        <p:nvPicPr>
          <p:cNvPr id="4" name="wheel-rail contact.avi">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347787" y="1456256"/>
            <a:ext cx="6448425" cy="4288952"/>
          </a:xfrm>
          <a:prstGeom prst="rect">
            <a:avLst/>
          </a:prstGeom>
        </p:spPr>
      </p:pic>
      <p:sp>
        <p:nvSpPr>
          <p:cNvPr id="7" name="Прямоугольник 6"/>
          <p:cNvSpPr/>
          <p:nvPr/>
        </p:nvSpPr>
        <p:spPr>
          <a:xfrm>
            <a:off x="1205527" y="5882759"/>
            <a:ext cx="6732933" cy="430887"/>
          </a:xfrm>
          <a:prstGeom prst="rect">
            <a:avLst/>
          </a:prstGeom>
        </p:spPr>
        <p:txBody>
          <a:bodyPr wrap="none">
            <a:spAutoFit/>
          </a:bodyPr>
          <a:lstStyle/>
          <a:p>
            <a:pPr algn="ctr"/>
            <a:r>
              <a:rPr lang="en-US" sz="2200" dirty="0"/>
              <a:t>Example of a multi-point non-</a:t>
            </a:r>
            <a:r>
              <a:rPr lang="en-US" sz="2200" dirty="0" err="1"/>
              <a:t>Hertzian</a:t>
            </a:r>
            <a:r>
              <a:rPr lang="en-US" sz="2200" dirty="0"/>
              <a:t> wheel/rail contact</a:t>
            </a:r>
            <a:r>
              <a:rPr lang="en-US" dirty="0" smtClean="0"/>
              <a:t> </a:t>
            </a:r>
            <a:endParaRPr lang="ru-RU" dirty="0"/>
          </a:p>
        </p:txBody>
      </p:sp>
      <p:sp>
        <p:nvSpPr>
          <p:cNvPr id="8" name="Заголовок 7"/>
          <p:cNvSpPr>
            <a:spLocks noGrp="1"/>
          </p:cNvSpPr>
          <p:nvPr>
            <p:ph type="title"/>
          </p:nvPr>
        </p:nvSpPr>
        <p:spPr/>
        <p:txBody>
          <a:bodyPr/>
          <a:lstStyle/>
          <a:p>
            <a:r>
              <a:rPr lang="en-US" dirty="0"/>
              <a:t>Wheel/rail contact models for wear simulation</a:t>
            </a:r>
            <a:endParaRPr lang="ru-RU" dirty="0"/>
          </a:p>
        </p:txBody>
      </p:sp>
    </p:spTree>
    <p:extLst>
      <p:ext uri="{BB962C8B-B14F-4D97-AF65-F5344CB8AC3E}">
        <p14:creationId xmlns:p14="http://schemas.microsoft.com/office/powerpoint/2010/main" val="204584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8999"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repeatCount="indefinite"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dirty="0" smtClean="0"/>
              <a:t>Contents</a:t>
            </a:r>
            <a:endParaRPr lang="ru-RU" dirty="0"/>
          </a:p>
        </p:txBody>
      </p:sp>
      <p:sp>
        <p:nvSpPr>
          <p:cNvPr id="51203" name="Rectangle 3"/>
          <p:cNvSpPr>
            <a:spLocks noGrp="1" noChangeArrowheads="1"/>
          </p:cNvSpPr>
          <p:nvPr>
            <p:ph idx="4294967295"/>
          </p:nvPr>
        </p:nvSpPr>
        <p:spPr bwMode="auto">
          <a:xfrm>
            <a:off x="343693" y="532606"/>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Clr>
                <a:schemeClr val="tx2"/>
              </a:buClr>
              <a:buFont typeface="Wingdings" pitchFamily="2" charset="2"/>
              <a:buChar char="è"/>
            </a:pPr>
            <a:r>
              <a:rPr lang="en-US" sz="2800" dirty="0" smtClean="0">
                <a:solidFill>
                  <a:srgbClr val="073F89"/>
                </a:solidFill>
              </a:rPr>
              <a:t> Recent Advances in Universal Mechanism Software</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smtClean="0">
                <a:solidFill>
                  <a:srgbClr val="073F89"/>
                </a:solidFill>
              </a:rPr>
              <a:t>predicting </a:t>
            </a:r>
            <a:r>
              <a:rPr lang="en-US" sz="2000" dirty="0">
                <a:solidFill>
                  <a:srgbClr val="073F89"/>
                </a:solidFill>
              </a:rPr>
              <a:t>wear of railway wheel </a:t>
            </a:r>
            <a:r>
              <a:rPr lang="en-US" sz="2000" dirty="0" smtClean="0">
                <a:solidFill>
                  <a:srgbClr val="073F89"/>
                </a:solidFill>
              </a:rPr>
              <a:t>profiles</a:t>
            </a:r>
          </a:p>
          <a:p>
            <a:pPr lvl="1">
              <a:lnSpc>
                <a:spcPct val="140000"/>
              </a:lnSpc>
              <a:buFont typeface="Wingdings" pitchFamily="2" charset="2"/>
              <a:buChar char="è"/>
            </a:pPr>
            <a:r>
              <a:rPr lang="en-US" sz="2000" dirty="0" smtClean="0">
                <a:solidFill>
                  <a:srgbClr val="073F89"/>
                </a:solidFill>
              </a:rPr>
              <a:t> Renewed </a:t>
            </a:r>
            <a:r>
              <a:rPr lang="en-US" sz="2000" dirty="0">
                <a:solidFill>
                  <a:srgbClr val="073F89"/>
                </a:solidFill>
              </a:rPr>
              <a:t>UM RCF tool</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a:solidFill>
                  <a:srgbClr val="073F89"/>
                </a:solidFill>
              </a:rPr>
              <a:t>s</a:t>
            </a:r>
            <a:r>
              <a:rPr lang="en-US" sz="2000" dirty="0" smtClean="0">
                <a:solidFill>
                  <a:srgbClr val="073F89"/>
                </a:solidFill>
              </a:rPr>
              <a:t>imulation </a:t>
            </a:r>
            <a:r>
              <a:rPr lang="en-US" sz="2000" dirty="0">
                <a:solidFill>
                  <a:srgbClr val="073F89"/>
                </a:solidFill>
              </a:rPr>
              <a:t>of pantograph-catenary interaction </a:t>
            </a:r>
            <a:endParaRPr lang="en-US" sz="2000" dirty="0" smtClean="0">
              <a:solidFill>
                <a:srgbClr val="073F89"/>
              </a:solidFill>
            </a:endParaRPr>
          </a:p>
          <a:p>
            <a:pPr lvl="1">
              <a:lnSpc>
                <a:spcPct val="140000"/>
              </a:lnSpc>
              <a:buFont typeface="Wingdings" pitchFamily="2" charset="2"/>
              <a:buChar char="è"/>
            </a:pPr>
            <a:r>
              <a:rPr lang="en-US" sz="2000" dirty="0" smtClean="0">
                <a:solidFill>
                  <a:srgbClr val="073F89"/>
                </a:solidFill>
              </a:rPr>
              <a:t> New graphical engine</a:t>
            </a:r>
          </a:p>
          <a:p>
            <a:pPr eaLnBrk="1" hangingPunct="1">
              <a:lnSpc>
                <a:spcPct val="140000"/>
              </a:lnSpc>
              <a:buClr>
                <a:srgbClr val="FF0000"/>
              </a:buClr>
              <a:buFont typeface="Wingdings" pitchFamily="2" charset="2"/>
              <a:buChar char="è"/>
            </a:pPr>
            <a:r>
              <a:rPr lang="en-US" sz="2800" dirty="0" smtClean="0">
                <a:solidFill>
                  <a:srgbClr val="073F89"/>
                </a:solidFill>
              </a:rPr>
              <a:t> Recently finished projects</a:t>
            </a:r>
          </a:p>
          <a:p>
            <a:pPr lvl="1">
              <a:lnSpc>
                <a:spcPct val="140000"/>
              </a:lnSpc>
              <a:buFont typeface="Wingdings" pitchFamily="2" charset="2"/>
              <a:buChar char="è"/>
            </a:pPr>
            <a:r>
              <a:rPr lang="en-US" sz="2000" dirty="0" smtClean="0">
                <a:solidFill>
                  <a:srgbClr val="073F89"/>
                </a:solidFill>
              </a:rPr>
              <a:t> Optimization of wheel profiles: dynamics, wear and rolling contact fatigue</a:t>
            </a:r>
          </a:p>
          <a:p>
            <a:pPr lvl="1">
              <a:lnSpc>
                <a:spcPct val="140000"/>
              </a:lnSpc>
              <a:buFont typeface="Wingdings" pitchFamily="2" charset="2"/>
              <a:buChar char="è"/>
            </a:pPr>
            <a:r>
              <a:rPr lang="en-US" sz="2000" dirty="0" smtClean="0">
                <a:solidFill>
                  <a:srgbClr val="073F89"/>
                </a:solidFill>
              </a:rPr>
              <a:t> International </a:t>
            </a:r>
            <a:r>
              <a:rPr lang="en-US" sz="2000" dirty="0">
                <a:solidFill>
                  <a:srgbClr val="073F89"/>
                </a:solidFill>
              </a:rPr>
              <a:t>benchmarking of longitudinal train dynamics </a:t>
            </a:r>
            <a:r>
              <a:rPr lang="en-US" sz="2000" dirty="0" smtClean="0">
                <a:solidFill>
                  <a:srgbClr val="073F89"/>
                </a:solidFill>
              </a:rPr>
              <a:t>simulators</a:t>
            </a:r>
          </a:p>
          <a:p>
            <a:pPr lvl="1">
              <a:lnSpc>
                <a:spcPct val="140000"/>
              </a:lnSpc>
              <a:buClr>
                <a:srgbClr val="FF0000"/>
              </a:buClr>
              <a:buFont typeface="Wingdings" pitchFamily="2" charset="2"/>
              <a:buChar char="è"/>
            </a:pPr>
            <a:r>
              <a:rPr lang="en-US" sz="2000" dirty="0" smtClean="0">
                <a:solidFill>
                  <a:srgbClr val="073F89"/>
                </a:solidFill>
              </a:rPr>
              <a:t> Train simulator</a:t>
            </a:r>
          </a:p>
          <a:p>
            <a:pPr>
              <a:lnSpc>
                <a:spcPct val="140000"/>
              </a:lnSpc>
              <a:buClr>
                <a:schemeClr val="tx2"/>
              </a:buClr>
              <a:buFont typeface="Wingdings" pitchFamily="2" charset="2"/>
              <a:buChar char="è"/>
            </a:pPr>
            <a:r>
              <a:rPr lang="en-US" sz="2800" dirty="0" smtClean="0">
                <a:solidFill>
                  <a:srgbClr val="073F89"/>
                </a:solidFill>
              </a:rPr>
              <a:t> Conclusion</a:t>
            </a:r>
            <a:endParaRPr lang="en-US" sz="4000" dirty="0" smtClean="0">
              <a:solidFill>
                <a:srgbClr val="073F89"/>
              </a:solidFill>
            </a:endParaRPr>
          </a:p>
        </p:txBody>
      </p:sp>
    </p:spTree>
    <p:extLst>
      <p:ext uri="{BB962C8B-B14F-4D97-AF65-F5344CB8AC3E}">
        <p14:creationId xmlns:p14="http://schemas.microsoft.com/office/powerpoint/2010/main" val="383047720"/>
      </p:ext>
    </p:ext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9533" y="581210"/>
            <a:ext cx="8144933" cy="4581525"/>
          </a:xfrm>
          <a:prstGeom prst="rect">
            <a:avLst/>
          </a:prstGeom>
        </p:spPr>
      </p:pic>
      <p:sp>
        <p:nvSpPr>
          <p:cNvPr id="6" name="Прямоугольник 5"/>
          <p:cNvSpPr/>
          <p:nvPr/>
        </p:nvSpPr>
        <p:spPr>
          <a:xfrm>
            <a:off x="2272936" y="5309947"/>
            <a:ext cx="6557555" cy="584775"/>
          </a:xfrm>
          <a:prstGeom prst="rect">
            <a:avLst/>
          </a:prstGeom>
        </p:spPr>
        <p:txBody>
          <a:bodyPr wrap="square">
            <a:spAutoFit/>
          </a:bodyPr>
          <a:lstStyle/>
          <a:p>
            <a:pPr algn="ctr"/>
            <a:r>
              <a:rPr lang="en-US" sz="1600" dirty="0" smtClean="0"/>
              <a:t>Train simulator by </a:t>
            </a:r>
            <a:r>
              <a:rPr lang="en-US" sz="1600" dirty="0" err="1" smtClean="0"/>
              <a:t>Savronik</a:t>
            </a:r>
            <a:r>
              <a:rPr lang="en-US" sz="1600" dirty="0" smtClean="0"/>
              <a:t> company. </a:t>
            </a:r>
            <a:br>
              <a:rPr lang="en-US" sz="1600" dirty="0" smtClean="0"/>
            </a:br>
            <a:r>
              <a:rPr lang="en-US" sz="1600" dirty="0" smtClean="0"/>
              <a:t>Train simulator has Universal Mechanism as a dynamic engine.</a:t>
            </a:r>
            <a:endParaRPr lang="ru-RU" sz="1600" dirty="0"/>
          </a:p>
        </p:txBody>
      </p:sp>
      <p:sp>
        <p:nvSpPr>
          <p:cNvPr id="7" name="Прямоугольник 6"/>
          <p:cNvSpPr/>
          <p:nvPr/>
        </p:nvSpPr>
        <p:spPr>
          <a:xfrm>
            <a:off x="224686" y="6094777"/>
            <a:ext cx="1979581" cy="276999"/>
          </a:xfrm>
          <a:prstGeom prst="rect">
            <a:avLst/>
          </a:prstGeom>
        </p:spPr>
        <p:txBody>
          <a:bodyPr wrap="none">
            <a:spAutoFit/>
          </a:bodyPr>
          <a:lstStyle/>
          <a:p>
            <a:r>
              <a:rPr lang="en-US" sz="1200" dirty="0">
                <a:hlinkClick r:id="rId3"/>
              </a:rPr>
              <a:t>http://</a:t>
            </a:r>
            <a:r>
              <a:rPr lang="en-US" sz="1200" dirty="0" smtClean="0">
                <a:hlinkClick r:id="rId3"/>
              </a:rPr>
              <a:t>www.savronik.com.tr</a:t>
            </a:r>
            <a:endParaRPr lang="ru-RU" sz="1200" dirty="0"/>
          </a:p>
        </p:txBody>
      </p:sp>
      <p:pic>
        <p:nvPicPr>
          <p:cNvPr id="10" name="Picture 2" descr="G:\TSIM\File Server\Ref\Logo\TSİM_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456" y="5309947"/>
            <a:ext cx="2031811" cy="644290"/>
          </a:xfrm>
          <a:prstGeom prst="rect">
            <a:avLst/>
          </a:prstGeom>
          <a:noFill/>
          <a:extLst>
            <a:ext uri="{909E8E84-426E-40DD-AFC4-6F175D3DCCD1}">
              <a14:hiddenFill xmlns:a14="http://schemas.microsoft.com/office/drawing/2010/main">
                <a:solidFill>
                  <a:srgbClr val="FFFFFF"/>
                </a:solidFill>
              </a14:hiddenFill>
            </a:ext>
          </a:extLst>
        </p:spPr>
      </p:pic>
      <p:sp>
        <p:nvSpPr>
          <p:cNvPr id="3" name="Заголовок 2"/>
          <p:cNvSpPr>
            <a:spLocks noGrp="1"/>
          </p:cNvSpPr>
          <p:nvPr>
            <p:ph type="title"/>
          </p:nvPr>
        </p:nvSpPr>
        <p:spPr/>
        <p:txBody>
          <a:bodyPr/>
          <a:lstStyle/>
          <a:p>
            <a:r>
              <a:rPr lang="en-US" dirty="0"/>
              <a:t>Train Simulator by </a:t>
            </a:r>
            <a:r>
              <a:rPr lang="en-US" dirty="0" err="1"/>
              <a:t>Savronik</a:t>
            </a:r>
            <a:endParaRPr lang="ru-RU" dirty="0"/>
          </a:p>
        </p:txBody>
      </p:sp>
    </p:spTree>
    <p:extLst>
      <p:ext uri="{BB962C8B-B14F-4D97-AF65-F5344CB8AC3E}">
        <p14:creationId xmlns:p14="http://schemas.microsoft.com/office/powerpoint/2010/main" val="302593222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Train Simulator</a:t>
            </a:r>
            <a:endParaRPr lang="ru-RU" dirty="0"/>
          </a:p>
        </p:txBody>
      </p:sp>
      <p:grpSp>
        <p:nvGrpSpPr>
          <p:cNvPr id="4" name="Группа 3"/>
          <p:cNvGrpSpPr/>
          <p:nvPr/>
        </p:nvGrpSpPr>
        <p:grpSpPr>
          <a:xfrm>
            <a:off x="521486" y="735546"/>
            <a:ext cx="7722922" cy="3827816"/>
            <a:chOff x="521486" y="483518"/>
            <a:chExt cx="7722922" cy="3827816"/>
          </a:xfrm>
        </p:grpSpPr>
        <p:pic>
          <p:nvPicPr>
            <p:cNvPr id="5" name="Picture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79407" y="832167"/>
              <a:ext cx="6185186" cy="3479167"/>
            </a:xfrm>
            <a:prstGeom prst="rect">
              <a:avLst/>
            </a:prstGeom>
            <a:ln>
              <a:noFill/>
            </a:ln>
            <a:effectLst>
              <a:softEdge rad="112500"/>
            </a:effectLst>
          </p:spPr>
        </p:pic>
        <p:sp>
          <p:nvSpPr>
            <p:cNvPr id="6" name="Rounded Rectangle 16"/>
            <p:cNvSpPr/>
            <p:nvPr/>
          </p:nvSpPr>
          <p:spPr>
            <a:xfrm>
              <a:off x="521486" y="1707654"/>
              <a:ext cx="1026178" cy="666216"/>
            </a:xfrm>
            <a:prstGeom prst="roundRect">
              <a:avLst/>
            </a:prstGeom>
            <a:solidFill>
              <a:schemeClr val="accent1">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tr-TR" sz="1200" b="1" dirty="0" smtClean="0">
                  <a:solidFill>
                    <a:schemeClr val="tx1"/>
                  </a:solidFill>
                </a:rPr>
                <a:t>Scenario Computer</a:t>
              </a:r>
            </a:p>
            <a:p>
              <a:pPr algn="ctr"/>
              <a:r>
                <a:rPr lang="tr-TR" sz="1200" b="1" dirty="0" smtClean="0">
                  <a:solidFill>
                    <a:schemeClr val="tx1"/>
                  </a:solidFill>
                </a:rPr>
                <a:t>Screen</a:t>
              </a:r>
              <a:endParaRPr lang="en-GB" sz="1200" b="1" dirty="0">
                <a:solidFill>
                  <a:schemeClr val="tx1"/>
                </a:solidFill>
              </a:endParaRPr>
            </a:p>
          </p:txBody>
        </p:sp>
        <p:cxnSp>
          <p:nvCxnSpPr>
            <p:cNvPr id="7" name="Straight Connector 17"/>
            <p:cNvCxnSpPr/>
            <p:nvPr/>
          </p:nvCxnSpPr>
          <p:spPr>
            <a:xfrm flipH="1" flipV="1">
              <a:off x="1592964" y="2211710"/>
              <a:ext cx="98716" cy="8631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sp>
          <p:nvSpPr>
            <p:cNvPr id="8" name="Rounded Rectangle 18"/>
            <p:cNvSpPr/>
            <p:nvPr/>
          </p:nvSpPr>
          <p:spPr>
            <a:xfrm>
              <a:off x="1763688" y="771550"/>
              <a:ext cx="683598" cy="504056"/>
            </a:xfrm>
            <a:prstGeom prst="roundRect">
              <a:avLst/>
            </a:prstGeom>
            <a:solidFill>
              <a:schemeClr val="accent1">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tr-TR" sz="1200" b="1" dirty="0" smtClean="0">
                  <a:solidFill>
                    <a:schemeClr val="tx1"/>
                  </a:solidFill>
                </a:rPr>
                <a:t>SIM 1 Screen</a:t>
              </a:r>
              <a:endParaRPr lang="en-GB" sz="1200" b="1" dirty="0">
                <a:solidFill>
                  <a:schemeClr val="tx1"/>
                </a:solidFill>
              </a:endParaRPr>
            </a:p>
          </p:txBody>
        </p:sp>
        <p:sp>
          <p:nvSpPr>
            <p:cNvPr id="9" name="Rounded Rectangle 19"/>
            <p:cNvSpPr/>
            <p:nvPr/>
          </p:nvSpPr>
          <p:spPr>
            <a:xfrm>
              <a:off x="2915816" y="483518"/>
              <a:ext cx="683598" cy="504056"/>
            </a:xfrm>
            <a:prstGeom prst="roundRect">
              <a:avLst/>
            </a:prstGeom>
            <a:solidFill>
              <a:schemeClr val="accent1">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tr-TR" sz="1200" b="1" dirty="0" smtClean="0">
                  <a:solidFill>
                    <a:schemeClr val="tx1"/>
                  </a:solidFill>
                </a:rPr>
                <a:t>SIM 2 Screen</a:t>
              </a:r>
              <a:endParaRPr lang="en-GB" sz="1200" b="1" dirty="0">
                <a:solidFill>
                  <a:schemeClr val="tx1"/>
                </a:solidFill>
              </a:endParaRPr>
            </a:p>
          </p:txBody>
        </p:sp>
        <p:sp>
          <p:nvSpPr>
            <p:cNvPr id="10" name="Rounded Rectangle 20"/>
            <p:cNvSpPr/>
            <p:nvPr/>
          </p:nvSpPr>
          <p:spPr>
            <a:xfrm>
              <a:off x="3995936" y="483518"/>
              <a:ext cx="683598" cy="504056"/>
            </a:xfrm>
            <a:prstGeom prst="roundRect">
              <a:avLst/>
            </a:prstGeom>
            <a:solidFill>
              <a:schemeClr val="accent1">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tr-TR" sz="1200" b="1" dirty="0" smtClean="0">
                  <a:solidFill>
                    <a:schemeClr val="tx1"/>
                  </a:solidFill>
                </a:rPr>
                <a:t>SIM 3 Screen</a:t>
              </a:r>
              <a:endParaRPr lang="en-GB" sz="1200" b="1" dirty="0">
                <a:solidFill>
                  <a:schemeClr val="tx1"/>
                </a:solidFill>
              </a:endParaRPr>
            </a:p>
          </p:txBody>
        </p:sp>
        <p:sp>
          <p:nvSpPr>
            <p:cNvPr id="11" name="Rounded Rectangle 21"/>
            <p:cNvSpPr/>
            <p:nvPr/>
          </p:nvSpPr>
          <p:spPr>
            <a:xfrm>
              <a:off x="4752498" y="627534"/>
              <a:ext cx="683598" cy="504056"/>
            </a:xfrm>
            <a:prstGeom prst="roundRect">
              <a:avLst/>
            </a:prstGeom>
            <a:solidFill>
              <a:schemeClr val="accent1">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tr-TR" sz="1200" b="1" dirty="0" smtClean="0">
                  <a:solidFill>
                    <a:schemeClr val="tx1"/>
                  </a:solidFill>
                </a:rPr>
                <a:t>SIM 4 Screen</a:t>
              </a:r>
              <a:endParaRPr lang="en-GB" sz="1200" b="1" dirty="0">
                <a:solidFill>
                  <a:schemeClr val="tx1"/>
                </a:solidFill>
              </a:endParaRPr>
            </a:p>
          </p:txBody>
        </p:sp>
        <p:sp>
          <p:nvSpPr>
            <p:cNvPr id="12" name="Rounded Rectangle 22"/>
            <p:cNvSpPr/>
            <p:nvPr/>
          </p:nvSpPr>
          <p:spPr>
            <a:xfrm>
              <a:off x="5544586" y="915566"/>
              <a:ext cx="683598" cy="504056"/>
            </a:xfrm>
            <a:prstGeom prst="roundRect">
              <a:avLst/>
            </a:prstGeom>
            <a:solidFill>
              <a:schemeClr val="accent1">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tr-TR" sz="1200" b="1" dirty="0" smtClean="0">
                  <a:solidFill>
                    <a:schemeClr val="tx1"/>
                  </a:solidFill>
                </a:rPr>
                <a:t>SIM 5 Screen</a:t>
              </a:r>
              <a:endParaRPr lang="en-GB" sz="1200" b="1" dirty="0">
                <a:solidFill>
                  <a:schemeClr val="tx1"/>
                </a:solidFill>
              </a:endParaRPr>
            </a:p>
          </p:txBody>
        </p:sp>
        <p:sp>
          <p:nvSpPr>
            <p:cNvPr id="13" name="Rounded Rectangle 23"/>
            <p:cNvSpPr/>
            <p:nvPr/>
          </p:nvSpPr>
          <p:spPr>
            <a:xfrm>
              <a:off x="2393519" y="1851670"/>
              <a:ext cx="864096" cy="504056"/>
            </a:xfrm>
            <a:prstGeom prst="roundRect">
              <a:avLst/>
            </a:prstGeom>
            <a:solidFill>
              <a:schemeClr val="accent1">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tr-TR" sz="1200" b="1" dirty="0" smtClean="0">
                  <a:solidFill>
                    <a:schemeClr val="tx1"/>
                  </a:solidFill>
                </a:rPr>
                <a:t>GSM-R </a:t>
              </a:r>
            </a:p>
            <a:p>
              <a:pPr algn="ctr"/>
              <a:r>
                <a:rPr lang="tr-TR" sz="1200" b="1" dirty="0" smtClean="0">
                  <a:solidFill>
                    <a:schemeClr val="tx1"/>
                  </a:solidFill>
                </a:rPr>
                <a:t>Radio</a:t>
              </a:r>
              <a:endParaRPr lang="en-GB" sz="1200" b="1" dirty="0">
                <a:solidFill>
                  <a:schemeClr val="tx1"/>
                </a:solidFill>
              </a:endParaRPr>
            </a:p>
          </p:txBody>
        </p:sp>
        <p:sp>
          <p:nvSpPr>
            <p:cNvPr id="14" name="Rounded Rectangle 24"/>
            <p:cNvSpPr/>
            <p:nvPr/>
          </p:nvSpPr>
          <p:spPr>
            <a:xfrm>
              <a:off x="7090714" y="1203598"/>
              <a:ext cx="1153694" cy="504056"/>
            </a:xfrm>
            <a:prstGeom prst="roundRect">
              <a:avLst/>
            </a:prstGeom>
            <a:solidFill>
              <a:schemeClr val="accent1">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200" b="1" dirty="0" smtClean="0">
                  <a:solidFill>
                    <a:schemeClr val="tx1"/>
                  </a:solidFill>
                </a:rPr>
                <a:t>Debriefing</a:t>
              </a:r>
              <a:r>
                <a:rPr lang="tr-TR" sz="1200" b="1" dirty="0" smtClean="0">
                  <a:solidFill>
                    <a:schemeClr val="tx1"/>
                  </a:solidFill>
                </a:rPr>
                <a:t> </a:t>
              </a:r>
              <a:r>
                <a:rPr lang="en-US" sz="1200" b="1" dirty="0" smtClean="0">
                  <a:solidFill>
                    <a:schemeClr val="tx1"/>
                  </a:solidFill>
                </a:rPr>
                <a:t>Computer</a:t>
              </a:r>
              <a:endParaRPr lang="en-US" sz="1200" b="1" dirty="0">
                <a:solidFill>
                  <a:schemeClr val="tx1"/>
                </a:solidFill>
              </a:endParaRPr>
            </a:p>
          </p:txBody>
        </p:sp>
        <p:sp>
          <p:nvSpPr>
            <p:cNvPr id="15" name="Rounded Rectangle 25"/>
            <p:cNvSpPr/>
            <p:nvPr/>
          </p:nvSpPr>
          <p:spPr>
            <a:xfrm>
              <a:off x="3059832" y="3363838"/>
              <a:ext cx="1134542" cy="504056"/>
            </a:xfrm>
            <a:prstGeom prst="roundRect">
              <a:avLst/>
            </a:prstGeom>
            <a:solidFill>
              <a:schemeClr val="accent1">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tr-TR" sz="1200" b="1" dirty="0" smtClean="0">
                  <a:solidFill>
                    <a:schemeClr val="tx1"/>
                  </a:solidFill>
                </a:rPr>
                <a:t>Insructor 1</a:t>
              </a:r>
              <a:endParaRPr lang="en-GB" sz="1200" b="1" dirty="0">
                <a:solidFill>
                  <a:schemeClr val="tx1"/>
                </a:solidFill>
              </a:endParaRPr>
            </a:p>
          </p:txBody>
        </p:sp>
        <p:sp>
          <p:nvSpPr>
            <p:cNvPr id="16" name="Rounded Rectangle 26"/>
            <p:cNvSpPr/>
            <p:nvPr/>
          </p:nvSpPr>
          <p:spPr>
            <a:xfrm>
              <a:off x="5242345" y="3363838"/>
              <a:ext cx="1129855" cy="504056"/>
            </a:xfrm>
            <a:prstGeom prst="roundRect">
              <a:avLst/>
            </a:prstGeom>
            <a:solidFill>
              <a:schemeClr val="accent1">
                <a:lumMod val="20000"/>
                <a:lumOff val="80000"/>
              </a:schemeClr>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tr-TR" sz="1200" b="1" dirty="0" smtClean="0">
                  <a:solidFill>
                    <a:schemeClr val="tx1"/>
                  </a:solidFill>
                </a:rPr>
                <a:t>Instructor 2</a:t>
              </a:r>
              <a:endParaRPr lang="en-GB" sz="1200" b="1" dirty="0">
                <a:solidFill>
                  <a:schemeClr val="tx1"/>
                </a:solidFill>
              </a:endParaRPr>
            </a:p>
          </p:txBody>
        </p:sp>
        <p:cxnSp>
          <p:nvCxnSpPr>
            <p:cNvPr id="17" name="Straight Connector 27"/>
            <p:cNvCxnSpPr/>
            <p:nvPr/>
          </p:nvCxnSpPr>
          <p:spPr>
            <a:xfrm flipV="1">
              <a:off x="7033714" y="1707654"/>
              <a:ext cx="130574" cy="98193"/>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18" name="Straight Connector 28"/>
            <p:cNvCxnSpPr/>
            <p:nvPr/>
          </p:nvCxnSpPr>
          <p:spPr>
            <a:xfrm flipV="1">
              <a:off x="5508104" y="1419622"/>
              <a:ext cx="130574" cy="98193"/>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19" name="Straight Connector 29"/>
            <p:cNvCxnSpPr/>
            <p:nvPr/>
          </p:nvCxnSpPr>
          <p:spPr>
            <a:xfrm flipV="1">
              <a:off x="4729458" y="1105405"/>
              <a:ext cx="130574" cy="98193"/>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20" name="Straight Connector 30"/>
            <p:cNvCxnSpPr/>
            <p:nvPr/>
          </p:nvCxnSpPr>
          <p:spPr>
            <a:xfrm flipV="1">
              <a:off x="3995936" y="961389"/>
              <a:ext cx="130574" cy="98193"/>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21" name="Straight Connector 31"/>
            <p:cNvCxnSpPr/>
            <p:nvPr/>
          </p:nvCxnSpPr>
          <p:spPr>
            <a:xfrm flipH="1" flipV="1">
              <a:off x="3419872" y="915566"/>
              <a:ext cx="157458" cy="17020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22" name="Straight Connector 32"/>
            <p:cNvCxnSpPr/>
            <p:nvPr/>
          </p:nvCxnSpPr>
          <p:spPr>
            <a:xfrm flipH="1" flipV="1">
              <a:off x="2267744" y="1249422"/>
              <a:ext cx="157458" cy="170200"/>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cxnSp>
          <p:nvCxnSpPr>
            <p:cNvPr id="23" name="Straight Connector 33"/>
            <p:cNvCxnSpPr>
              <a:stCxn id="13" idx="1"/>
            </p:cNvCxnSpPr>
            <p:nvPr/>
          </p:nvCxnSpPr>
          <p:spPr>
            <a:xfrm flipH="1">
              <a:off x="2087247" y="2103698"/>
              <a:ext cx="306272" cy="153836"/>
            </a:xfrm>
            <a:prstGeom prst="line">
              <a:avLst/>
            </a:prstGeom>
            <a:ln>
              <a:solidFill>
                <a:schemeClr val="bg1"/>
              </a:solidFill>
            </a:ln>
          </p:spPr>
          <p:style>
            <a:lnRef idx="1">
              <a:schemeClr val="dk1"/>
            </a:lnRef>
            <a:fillRef idx="0">
              <a:schemeClr val="dk1"/>
            </a:fillRef>
            <a:effectRef idx="0">
              <a:schemeClr val="dk1"/>
            </a:effectRef>
            <a:fontRef idx="minor">
              <a:schemeClr val="tx1"/>
            </a:fontRef>
          </p:style>
        </p:cxnSp>
      </p:grpSp>
      <p:sp>
        <p:nvSpPr>
          <p:cNvPr id="25" name="Прямоугольник 24"/>
          <p:cNvSpPr/>
          <p:nvPr/>
        </p:nvSpPr>
        <p:spPr>
          <a:xfrm>
            <a:off x="224686" y="6094777"/>
            <a:ext cx="1979581" cy="276999"/>
          </a:xfrm>
          <a:prstGeom prst="rect">
            <a:avLst/>
          </a:prstGeom>
        </p:spPr>
        <p:txBody>
          <a:bodyPr wrap="none">
            <a:spAutoFit/>
          </a:bodyPr>
          <a:lstStyle/>
          <a:p>
            <a:r>
              <a:rPr lang="en-US" sz="1200" dirty="0">
                <a:hlinkClick r:id="rId3"/>
              </a:rPr>
              <a:t>http://</a:t>
            </a:r>
            <a:r>
              <a:rPr lang="en-US" sz="1200" dirty="0" smtClean="0">
                <a:hlinkClick r:id="rId3"/>
              </a:rPr>
              <a:t>www.savronik.com.tr</a:t>
            </a:r>
            <a:endParaRPr lang="ru-RU" sz="1200" dirty="0"/>
          </a:p>
        </p:txBody>
      </p:sp>
      <p:pic>
        <p:nvPicPr>
          <p:cNvPr id="26" name="Picture 2" descr="G:\TSIM\File Server\Ref\Logo\TSİM_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456" y="5309947"/>
            <a:ext cx="2031811" cy="644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121882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Train Simulator</a:t>
            </a:r>
            <a:endParaRPr lang="ru-RU" dirty="0"/>
          </a:p>
        </p:txBody>
      </p:sp>
      <p:pic>
        <p:nvPicPr>
          <p:cNvPr id="4" name="Picture 8"/>
          <p:cNvPicPr/>
          <p:nvPr/>
        </p:nvPicPr>
        <p:blipFill>
          <a:blip r:embed="rId2" cstate="email">
            <a:extLst>
              <a:ext uri="{BEBA8EAE-BF5A-486C-A8C5-ECC9F3942E4B}">
                <a14:imgProps xmlns:a14="http://schemas.microsoft.com/office/drawing/2010/main">
                  <a14:imgLayer r:embed="rId3">
                    <a14:imgEffect>
                      <a14:backgroundRemoval t="4667" b="97667" l="14125" r="96500"/>
                    </a14:imgEffect>
                  </a14:imgLayer>
                </a14:imgProps>
              </a:ext>
            </a:extLst>
          </a:blip>
          <a:stretch>
            <a:fillRect/>
          </a:stretch>
        </p:blipFill>
        <p:spPr>
          <a:xfrm>
            <a:off x="-583475" y="1126894"/>
            <a:ext cx="4446741" cy="3601451"/>
          </a:xfrm>
          <a:prstGeom prst="rect">
            <a:avLst/>
          </a:prstGeom>
          <a:ln>
            <a:noFill/>
          </a:ln>
          <a:effectLst>
            <a:outerShdw blurRad="190500" algn="tl" rotWithShape="0">
              <a:srgbClr val="000000">
                <a:alpha val="70000"/>
              </a:srgbClr>
            </a:outerShdw>
          </a:effectLst>
        </p:spPr>
      </p:pic>
      <p:sp>
        <p:nvSpPr>
          <p:cNvPr id="5" name="12 Dikdörtgen"/>
          <p:cNvSpPr/>
          <p:nvPr/>
        </p:nvSpPr>
        <p:spPr>
          <a:xfrm>
            <a:off x="2856409" y="1625301"/>
            <a:ext cx="5946643" cy="2751522"/>
          </a:xfrm>
          <a:prstGeom prst="rect">
            <a:avLst/>
          </a:prstGeom>
        </p:spPr>
        <p:txBody>
          <a:bodyPr wrap="square">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628650" lvl="1" indent="-171450">
              <a:lnSpc>
                <a:spcPct val="120000"/>
              </a:lnSpc>
              <a:spcBef>
                <a:spcPts val="0"/>
              </a:spcBef>
              <a:spcAft>
                <a:spcPts val="0"/>
              </a:spcAft>
              <a:buFont typeface="Wingdings" panose="05000000000000000000" pitchFamily="2" charset="2"/>
              <a:buChar char="ü"/>
            </a:pPr>
            <a:r>
              <a:rPr lang="en-US" sz="2400" dirty="0" smtClean="0">
                <a:latin typeface="+mj-lt"/>
                <a:cs typeface="Arial" pitchFamily="34" charset="0"/>
              </a:rPr>
              <a:t> Composite</a:t>
            </a:r>
            <a:r>
              <a:rPr lang="tr-TR" sz="2400" dirty="0" smtClean="0">
                <a:latin typeface="+mj-lt"/>
                <a:cs typeface="Arial" pitchFamily="34" charset="0"/>
              </a:rPr>
              <a:t> Train Cabin Design</a:t>
            </a:r>
          </a:p>
          <a:p>
            <a:pPr marL="628650" lvl="1" indent="-171450">
              <a:lnSpc>
                <a:spcPct val="120000"/>
              </a:lnSpc>
              <a:spcBef>
                <a:spcPts val="0"/>
              </a:spcBef>
              <a:spcAft>
                <a:spcPts val="0"/>
              </a:spcAft>
              <a:buFont typeface="Wingdings" panose="05000000000000000000" pitchFamily="2" charset="2"/>
              <a:buChar char="ü"/>
            </a:pPr>
            <a:r>
              <a:rPr lang="en-US" sz="2400" dirty="0" smtClean="0">
                <a:latin typeface="+mj-lt"/>
                <a:cs typeface="Arial" pitchFamily="34" charset="0"/>
              </a:rPr>
              <a:t> Different</a:t>
            </a:r>
            <a:r>
              <a:rPr lang="tr-TR" sz="2400" dirty="0" smtClean="0">
                <a:latin typeface="+mj-lt"/>
                <a:cs typeface="Arial" pitchFamily="34" charset="0"/>
              </a:rPr>
              <a:t> </a:t>
            </a:r>
            <a:r>
              <a:rPr lang="en-US" sz="2400" dirty="0" smtClean="0">
                <a:latin typeface="+mj-lt"/>
                <a:cs typeface="Arial" pitchFamily="34" charset="0"/>
              </a:rPr>
              <a:t>Locomotive</a:t>
            </a:r>
            <a:r>
              <a:rPr lang="tr-TR" sz="2400" dirty="0" smtClean="0">
                <a:latin typeface="+mj-lt"/>
                <a:cs typeface="Arial" pitchFamily="34" charset="0"/>
              </a:rPr>
              <a:t> / Train Set </a:t>
            </a:r>
            <a:r>
              <a:rPr lang="en-US" sz="2400" dirty="0" smtClean="0">
                <a:latin typeface="+mj-lt"/>
                <a:cs typeface="Arial" pitchFamily="34" charset="0"/>
              </a:rPr>
              <a:t>  </a:t>
            </a:r>
            <a:r>
              <a:rPr lang="tr-TR" sz="2400" dirty="0" smtClean="0">
                <a:latin typeface="+mj-lt"/>
                <a:cs typeface="Arial" pitchFamily="34" charset="0"/>
              </a:rPr>
              <a:t>Compatible</a:t>
            </a:r>
          </a:p>
          <a:p>
            <a:pPr marL="628650" lvl="1" indent="-171450">
              <a:lnSpc>
                <a:spcPct val="120000"/>
              </a:lnSpc>
              <a:spcBef>
                <a:spcPts val="0"/>
              </a:spcBef>
              <a:spcAft>
                <a:spcPts val="0"/>
              </a:spcAft>
              <a:buFont typeface="Wingdings" panose="05000000000000000000" pitchFamily="2" charset="2"/>
              <a:buChar char="ü"/>
            </a:pPr>
            <a:r>
              <a:rPr lang="en-US" sz="2400" dirty="0" smtClean="0">
                <a:latin typeface="+mj-lt"/>
                <a:cs typeface="Arial" pitchFamily="34" charset="0"/>
              </a:rPr>
              <a:t> </a:t>
            </a:r>
            <a:r>
              <a:rPr lang="tr-TR" sz="2400" dirty="0" smtClean="0">
                <a:latin typeface="+mj-lt"/>
                <a:cs typeface="Arial" pitchFamily="34" charset="0"/>
              </a:rPr>
              <a:t>Radio/GSM-R </a:t>
            </a:r>
            <a:r>
              <a:rPr lang="en-US" sz="2400" dirty="0" smtClean="0">
                <a:latin typeface="+mj-lt"/>
                <a:cs typeface="Arial" pitchFamily="34" charset="0"/>
              </a:rPr>
              <a:t>Handsets</a:t>
            </a:r>
            <a:r>
              <a:rPr lang="tr-TR" sz="2400" dirty="0" smtClean="0">
                <a:latin typeface="+mj-lt"/>
                <a:cs typeface="Arial" pitchFamily="34" charset="0"/>
              </a:rPr>
              <a:t> </a:t>
            </a:r>
          </a:p>
          <a:p>
            <a:pPr marL="628650" lvl="1" indent="-171450">
              <a:lnSpc>
                <a:spcPct val="120000"/>
              </a:lnSpc>
              <a:spcBef>
                <a:spcPts val="0"/>
              </a:spcBef>
              <a:spcAft>
                <a:spcPts val="0"/>
              </a:spcAft>
              <a:buFont typeface="Wingdings" panose="05000000000000000000" pitchFamily="2" charset="2"/>
              <a:buChar char="ü"/>
            </a:pPr>
            <a:r>
              <a:rPr lang="en-US" sz="2400" dirty="0" smtClean="0">
                <a:latin typeface="+mj-lt"/>
                <a:cs typeface="Arial" pitchFamily="34" charset="0"/>
              </a:rPr>
              <a:t> Onboard</a:t>
            </a:r>
            <a:r>
              <a:rPr lang="tr-TR" sz="2400" dirty="0" smtClean="0">
                <a:latin typeface="+mj-lt"/>
                <a:cs typeface="Arial" pitchFamily="34" charset="0"/>
              </a:rPr>
              <a:t> Signalization Equipments</a:t>
            </a:r>
          </a:p>
          <a:p>
            <a:pPr marL="628650" lvl="1" indent="-171450">
              <a:lnSpc>
                <a:spcPct val="120000"/>
              </a:lnSpc>
              <a:spcBef>
                <a:spcPts val="0"/>
              </a:spcBef>
              <a:spcAft>
                <a:spcPts val="0"/>
              </a:spcAft>
              <a:buFont typeface="Wingdings" panose="05000000000000000000" pitchFamily="2" charset="2"/>
              <a:buChar char="ü"/>
            </a:pPr>
            <a:r>
              <a:rPr lang="en-US" sz="2400" dirty="0" smtClean="0">
                <a:latin typeface="+mj-lt"/>
                <a:cs typeface="Arial" pitchFamily="34" charset="0"/>
              </a:rPr>
              <a:t> </a:t>
            </a:r>
            <a:r>
              <a:rPr lang="tr-TR" sz="2400" dirty="0" smtClean="0">
                <a:latin typeface="+mj-lt"/>
                <a:cs typeface="Arial" pitchFamily="34" charset="0"/>
              </a:rPr>
              <a:t>Environment </a:t>
            </a:r>
            <a:r>
              <a:rPr lang="en-US" sz="2400" dirty="0">
                <a:latin typeface="+mj-lt"/>
                <a:cs typeface="Arial" pitchFamily="34" charset="0"/>
              </a:rPr>
              <a:t>Camera</a:t>
            </a:r>
            <a:r>
              <a:rPr lang="tr-TR" sz="2400" dirty="0">
                <a:latin typeface="+mj-lt"/>
                <a:cs typeface="Arial" pitchFamily="34" charset="0"/>
              </a:rPr>
              <a:t> &amp; Microphone</a:t>
            </a:r>
          </a:p>
        </p:txBody>
      </p:sp>
      <p:grpSp>
        <p:nvGrpSpPr>
          <p:cNvPr id="8" name="Группа 7"/>
          <p:cNvGrpSpPr/>
          <p:nvPr/>
        </p:nvGrpSpPr>
        <p:grpSpPr>
          <a:xfrm>
            <a:off x="172456" y="5309947"/>
            <a:ext cx="2031811" cy="1061829"/>
            <a:chOff x="172456" y="5309947"/>
            <a:chExt cx="2031811" cy="1061829"/>
          </a:xfrm>
        </p:grpSpPr>
        <p:sp>
          <p:nvSpPr>
            <p:cNvPr id="6" name="Прямоугольник 5"/>
            <p:cNvSpPr/>
            <p:nvPr/>
          </p:nvSpPr>
          <p:spPr>
            <a:xfrm>
              <a:off x="224686" y="6094777"/>
              <a:ext cx="1979581" cy="276999"/>
            </a:xfrm>
            <a:prstGeom prst="rect">
              <a:avLst/>
            </a:prstGeom>
          </p:spPr>
          <p:txBody>
            <a:bodyPr wrap="none">
              <a:spAutoFit/>
            </a:bodyPr>
            <a:lstStyle/>
            <a:p>
              <a:r>
                <a:rPr lang="en-US" sz="1200" dirty="0">
                  <a:hlinkClick r:id="rId4"/>
                </a:rPr>
                <a:t>http://</a:t>
              </a:r>
              <a:r>
                <a:rPr lang="en-US" sz="1200" dirty="0" smtClean="0">
                  <a:hlinkClick r:id="rId4"/>
                </a:rPr>
                <a:t>www.savronik.com.tr</a:t>
              </a:r>
              <a:endParaRPr lang="ru-RU" sz="1200" dirty="0"/>
            </a:p>
          </p:txBody>
        </p:sp>
        <p:pic>
          <p:nvPicPr>
            <p:cNvPr id="7" name="Picture 2" descr="G:\TSIM\File Server\Ref\Logo\TSİM_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2456" y="5309947"/>
              <a:ext cx="2031811" cy="6442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49738487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Trainee’s place</a:t>
            </a:r>
            <a:endParaRPr lang="ru-RU" dirty="0"/>
          </a:p>
        </p:txBody>
      </p:sp>
      <p:pic>
        <p:nvPicPr>
          <p:cNvPr id="4"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05880" y="873096"/>
            <a:ext cx="6732240" cy="37868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Прямоугольник 4"/>
          <p:cNvSpPr/>
          <p:nvPr/>
        </p:nvSpPr>
        <p:spPr>
          <a:xfrm>
            <a:off x="2103120" y="5019018"/>
            <a:ext cx="4937760" cy="757130"/>
          </a:xfrm>
          <a:prstGeom prst="rect">
            <a:avLst/>
          </a:prstGeom>
        </p:spPr>
        <p:txBody>
          <a:bodyPr wrap="square">
            <a:spAutoFit/>
          </a:bodyPr>
          <a:lstStyle/>
          <a:p>
            <a:pPr marL="628650" lvl="1" indent="-171450" algn="just">
              <a:lnSpc>
                <a:spcPct val="120000"/>
              </a:lnSpc>
              <a:spcBef>
                <a:spcPts val="0"/>
              </a:spcBef>
              <a:spcAft>
                <a:spcPts val="0"/>
              </a:spcAft>
              <a:buFont typeface="Wingdings" panose="05000000000000000000" pitchFamily="2" charset="2"/>
              <a:buChar char="ü"/>
            </a:pPr>
            <a:r>
              <a:rPr lang="tr-TR" dirty="0">
                <a:cs typeface="Arial" pitchFamily="34" charset="0"/>
              </a:rPr>
              <a:t>Virtual &amp; </a:t>
            </a:r>
            <a:r>
              <a:rPr lang="en-US" dirty="0">
                <a:cs typeface="Arial" pitchFamily="34" charset="0"/>
              </a:rPr>
              <a:t>Physical</a:t>
            </a:r>
            <a:r>
              <a:rPr lang="tr-TR" dirty="0">
                <a:cs typeface="Arial" pitchFamily="34" charset="0"/>
              </a:rPr>
              <a:t> Command Controls</a:t>
            </a:r>
          </a:p>
          <a:p>
            <a:pPr marL="628650" lvl="1" indent="-171450" algn="just">
              <a:lnSpc>
                <a:spcPct val="120000"/>
              </a:lnSpc>
              <a:spcBef>
                <a:spcPts val="0"/>
              </a:spcBef>
              <a:spcAft>
                <a:spcPts val="0"/>
              </a:spcAft>
              <a:buFont typeface="Wingdings" panose="05000000000000000000" pitchFamily="2" charset="2"/>
              <a:buChar char="ü"/>
            </a:pPr>
            <a:r>
              <a:rPr lang="tr-TR" dirty="0">
                <a:cs typeface="Arial" pitchFamily="34" charset="0"/>
              </a:rPr>
              <a:t>LCD </a:t>
            </a:r>
            <a:r>
              <a:rPr lang="en-US" dirty="0">
                <a:cs typeface="Arial" pitchFamily="34" charset="0"/>
              </a:rPr>
              <a:t>Panels</a:t>
            </a:r>
            <a:r>
              <a:rPr lang="tr-TR" dirty="0">
                <a:cs typeface="Arial" pitchFamily="34" charset="0"/>
              </a:rPr>
              <a:t> &amp; Touch Panel Monitors</a:t>
            </a:r>
          </a:p>
        </p:txBody>
      </p:sp>
      <p:grpSp>
        <p:nvGrpSpPr>
          <p:cNvPr id="6" name="Группа 5"/>
          <p:cNvGrpSpPr/>
          <p:nvPr/>
        </p:nvGrpSpPr>
        <p:grpSpPr>
          <a:xfrm>
            <a:off x="189974" y="5243232"/>
            <a:ext cx="2031811" cy="1061829"/>
            <a:chOff x="172456" y="5309947"/>
            <a:chExt cx="2031811" cy="1061829"/>
          </a:xfrm>
        </p:grpSpPr>
        <p:sp>
          <p:nvSpPr>
            <p:cNvPr id="7" name="Прямоугольник 6"/>
            <p:cNvSpPr/>
            <p:nvPr/>
          </p:nvSpPr>
          <p:spPr>
            <a:xfrm>
              <a:off x="224686" y="6094777"/>
              <a:ext cx="1979581" cy="276999"/>
            </a:xfrm>
            <a:prstGeom prst="rect">
              <a:avLst/>
            </a:prstGeom>
          </p:spPr>
          <p:txBody>
            <a:bodyPr wrap="none">
              <a:spAutoFit/>
            </a:bodyPr>
            <a:lstStyle/>
            <a:p>
              <a:r>
                <a:rPr lang="en-US" sz="1200" dirty="0">
                  <a:hlinkClick r:id="rId3"/>
                </a:rPr>
                <a:t>http://</a:t>
              </a:r>
              <a:r>
                <a:rPr lang="en-US" sz="1200" dirty="0" smtClean="0">
                  <a:hlinkClick r:id="rId3"/>
                </a:rPr>
                <a:t>www.savronik.com.tr</a:t>
              </a:r>
              <a:endParaRPr lang="ru-RU" sz="1200" dirty="0"/>
            </a:p>
          </p:txBody>
        </p:sp>
        <p:pic>
          <p:nvPicPr>
            <p:cNvPr id="8" name="Picture 2" descr="G:\TSIM\File Server\Ref\Logo\TSİM_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456" y="5309947"/>
              <a:ext cx="2031811" cy="6442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16685816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Train Simulator</a:t>
            </a:r>
            <a:endParaRPr lang="ru-RU" dirty="0"/>
          </a:p>
        </p:txBody>
      </p:sp>
      <p:sp>
        <p:nvSpPr>
          <p:cNvPr id="4" name="Rectangle 1"/>
          <p:cNvSpPr/>
          <p:nvPr/>
        </p:nvSpPr>
        <p:spPr>
          <a:xfrm>
            <a:off x="0" y="804693"/>
            <a:ext cx="5399314" cy="2339102"/>
          </a:xfrm>
          <a:prstGeom prst="rect">
            <a:avLst/>
          </a:prstGeom>
        </p:spPr>
        <p:txBody>
          <a:bodyPr wrap="square">
            <a:spAutoFit/>
          </a:bodyPr>
          <a:lstStyle/>
          <a:p>
            <a:pPr marL="0" lvl="1" indent="-171450" algn="just">
              <a:spcBef>
                <a:spcPts val="600"/>
              </a:spcBef>
              <a:spcAft>
                <a:spcPts val="600"/>
              </a:spcAft>
              <a:buFont typeface="Wingdings" panose="05000000000000000000" pitchFamily="2" charset="2"/>
              <a:buChar char="ü"/>
            </a:pPr>
            <a:r>
              <a:rPr lang="en-GB" sz="1600" dirty="0">
                <a:latin typeface="+mj-lt"/>
                <a:cs typeface="Arial" pitchFamily="34" charset="0"/>
              </a:rPr>
              <a:t>Ability to </a:t>
            </a:r>
            <a:r>
              <a:rPr lang="tr-TR" sz="1600" dirty="0" smtClean="0">
                <a:latin typeface="+mj-lt"/>
                <a:cs typeface="Arial" pitchFamily="34" charset="0"/>
              </a:rPr>
              <a:t>U</a:t>
            </a:r>
            <a:r>
              <a:rPr lang="en-GB" sz="1600" dirty="0" smtClean="0">
                <a:latin typeface="+mj-lt"/>
                <a:cs typeface="Arial" pitchFamily="34" charset="0"/>
              </a:rPr>
              <a:t>se </a:t>
            </a:r>
            <a:r>
              <a:rPr lang="en-GB" sz="1600" dirty="0">
                <a:latin typeface="+mj-lt"/>
                <a:cs typeface="Arial" pitchFamily="34" charset="0"/>
              </a:rPr>
              <a:t>Different Locomotive or Train Set </a:t>
            </a:r>
          </a:p>
          <a:p>
            <a:pPr marL="0" lvl="1" indent="-171450" algn="just">
              <a:spcBef>
                <a:spcPts val="600"/>
              </a:spcBef>
              <a:spcAft>
                <a:spcPts val="600"/>
              </a:spcAft>
              <a:buFont typeface="Wingdings" panose="05000000000000000000" pitchFamily="2" charset="2"/>
              <a:buChar char="ü"/>
            </a:pPr>
            <a:r>
              <a:rPr lang="en-GB" sz="1600" dirty="0">
                <a:latin typeface="+mj-lt"/>
                <a:cs typeface="Arial" pitchFamily="34" charset="0"/>
              </a:rPr>
              <a:t>Use of a Common Scenario with Multi Users</a:t>
            </a:r>
          </a:p>
          <a:p>
            <a:pPr marL="0" lvl="1" indent="-171450" algn="just">
              <a:spcBef>
                <a:spcPts val="600"/>
              </a:spcBef>
              <a:spcAft>
                <a:spcPts val="600"/>
              </a:spcAft>
              <a:buFont typeface="Wingdings" panose="05000000000000000000" pitchFamily="2" charset="2"/>
              <a:buChar char="ü"/>
            </a:pPr>
            <a:r>
              <a:rPr lang="en-GB" sz="1600" dirty="0">
                <a:latin typeface="+mj-lt"/>
                <a:cs typeface="Arial" pitchFamily="34" charset="0"/>
              </a:rPr>
              <a:t>Five Different Simulation </a:t>
            </a:r>
            <a:r>
              <a:rPr lang="tr-TR" sz="1600" dirty="0" smtClean="0">
                <a:latin typeface="+mj-lt"/>
                <a:cs typeface="Arial" pitchFamily="34" charset="0"/>
              </a:rPr>
              <a:t>Training </a:t>
            </a:r>
            <a:r>
              <a:rPr lang="en-GB" sz="1600" dirty="0" smtClean="0">
                <a:latin typeface="+mj-lt"/>
                <a:cs typeface="Arial" pitchFamily="34" charset="0"/>
              </a:rPr>
              <a:t>Capability</a:t>
            </a:r>
            <a:r>
              <a:rPr lang="en-US" sz="1600" dirty="0" smtClean="0">
                <a:latin typeface="+mj-lt"/>
                <a:cs typeface="Arial" pitchFamily="34" charset="0"/>
              </a:rPr>
              <a:t> in a Class</a:t>
            </a:r>
            <a:endParaRPr lang="en-GB" sz="1600" dirty="0">
              <a:latin typeface="+mj-lt"/>
              <a:cs typeface="Arial" pitchFamily="34" charset="0"/>
            </a:endParaRPr>
          </a:p>
          <a:p>
            <a:pPr marL="0" lvl="1" indent="-171450" algn="just">
              <a:spcBef>
                <a:spcPts val="600"/>
              </a:spcBef>
              <a:spcAft>
                <a:spcPts val="600"/>
              </a:spcAft>
              <a:buFont typeface="Wingdings" panose="05000000000000000000" pitchFamily="2" charset="2"/>
              <a:buChar char="ü"/>
            </a:pPr>
            <a:r>
              <a:rPr lang="en-GB" sz="1600" dirty="0">
                <a:latin typeface="+mj-lt"/>
                <a:cs typeface="Arial" pitchFamily="34" charset="0"/>
              </a:rPr>
              <a:t>Easy to Use Scenario and Environmental Editor </a:t>
            </a:r>
          </a:p>
          <a:p>
            <a:pPr marL="0" lvl="1" indent="-171450" algn="just">
              <a:spcBef>
                <a:spcPts val="600"/>
              </a:spcBef>
              <a:spcAft>
                <a:spcPts val="600"/>
              </a:spcAft>
              <a:buFont typeface="Wingdings" panose="05000000000000000000" pitchFamily="2" charset="2"/>
              <a:buChar char="ü"/>
            </a:pPr>
            <a:r>
              <a:rPr lang="tr-TR" sz="1600" dirty="0" smtClean="0">
                <a:latin typeface="+mj-lt"/>
                <a:cs typeface="Arial" pitchFamily="34" charset="0"/>
              </a:rPr>
              <a:t>Use Banking/Couple Vehicles Between The Two Cabins</a:t>
            </a:r>
          </a:p>
          <a:p>
            <a:pPr marL="0" lvl="1" indent="-171450" algn="just">
              <a:spcBef>
                <a:spcPts val="600"/>
              </a:spcBef>
              <a:spcAft>
                <a:spcPts val="600"/>
              </a:spcAft>
              <a:buFont typeface="Wingdings" panose="05000000000000000000" pitchFamily="2" charset="2"/>
              <a:buChar char="ü"/>
            </a:pPr>
            <a:r>
              <a:rPr lang="tr-TR" sz="1600" dirty="0">
                <a:latin typeface="+mj-lt"/>
                <a:cs typeface="Arial" panose="020B0604020202020204" pitchFamily="34" charset="0"/>
              </a:rPr>
              <a:t>9 Different </a:t>
            </a:r>
            <a:r>
              <a:rPr lang="tr-TR" sz="1600" dirty="0" smtClean="0">
                <a:latin typeface="+mj-lt"/>
                <a:cs typeface="Arial" panose="020B0604020202020204" pitchFamily="34" charset="0"/>
              </a:rPr>
              <a:t>Types </a:t>
            </a:r>
            <a:r>
              <a:rPr lang="tr-TR" sz="1600" dirty="0">
                <a:latin typeface="+mj-lt"/>
                <a:cs typeface="Arial" panose="020B0604020202020204" pitchFamily="34" charset="0"/>
              </a:rPr>
              <a:t>of </a:t>
            </a:r>
            <a:r>
              <a:rPr lang="tr-TR" sz="1600" dirty="0" smtClean="0">
                <a:latin typeface="+mj-lt"/>
                <a:cs typeface="Arial" panose="020B0604020202020204" pitchFamily="34" charset="0"/>
              </a:rPr>
              <a:t>Locomotives</a:t>
            </a:r>
          </a:p>
        </p:txBody>
      </p:sp>
      <p:pic>
        <p:nvPicPr>
          <p:cNvPr id="9" name="Picture 8" descr="C:\Users\ekanmaz\Desktop\tren\15000.PNG"/>
          <p:cNvPicPr>
            <a:picLocks noChangeAspect="1" noChangeArrowheads="1"/>
          </p:cNvPicPr>
          <p:nvPr/>
        </p:nvPicPr>
        <p:blipFill>
          <a:blip r:embed="rId2" cstate="print"/>
          <a:srcRect/>
          <a:stretch>
            <a:fillRect/>
          </a:stretch>
        </p:blipFill>
        <p:spPr bwMode="auto">
          <a:xfrm>
            <a:off x="5773242" y="409324"/>
            <a:ext cx="2123591" cy="1313761"/>
          </a:xfrm>
          <a:prstGeom prst="rect">
            <a:avLst/>
          </a:prstGeom>
          <a:ln>
            <a:noFill/>
          </a:ln>
          <a:effectLst>
            <a:softEdge rad="112500"/>
          </a:effectLst>
        </p:spPr>
      </p:pic>
      <p:sp>
        <p:nvSpPr>
          <p:cNvPr id="10" name="26 Metin kutusu"/>
          <p:cNvSpPr txBox="1"/>
          <p:nvPr/>
        </p:nvSpPr>
        <p:spPr>
          <a:xfrm>
            <a:off x="7832656" y="828131"/>
            <a:ext cx="1311344" cy="646331"/>
          </a:xfrm>
          <a:prstGeom prst="rect">
            <a:avLst/>
          </a:prstGeom>
          <a:noFill/>
        </p:spPr>
        <p:txBody>
          <a:bodyPr wrap="square" l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indent="-171450" algn="ctr" eaLnBrk="0" fontAlgn="base" hangingPunct="0"/>
            <a:r>
              <a:rPr lang="tr-TR" sz="1200" b="1" dirty="0">
                <a:latin typeface="Arial" panose="020B0604020202020204" pitchFamily="34" charset="0"/>
                <a:cs typeface="Arial" panose="020B0604020202020204" pitchFamily="34" charset="0"/>
              </a:rPr>
              <a:t>Hyundai </a:t>
            </a:r>
            <a:r>
              <a:rPr lang="tr-TR" sz="1200" b="1" dirty="0" smtClean="0">
                <a:latin typeface="Arial" panose="020B0604020202020204" pitchFamily="34" charset="0"/>
                <a:cs typeface="Arial" panose="020B0604020202020204" pitchFamily="34" charset="0"/>
              </a:rPr>
              <a:t>Rotem </a:t>
            </a:r>
            <a:r>
              <a:rPr lang="tr-TR" sz="1200" dirty="0" smtClean="0">
                <a:latin typeface="Arial" pitchFamily="34" charset="0"/>
                <a:ea typeface="Calibri" pitchFamily="34" charset="0"/>
                <a:cs typeface="Arial" pitchFamily="34" charset="0"/>
              </a:rPr>
              <a:t>DMU15000</a:t>
            </a:r>
          </a:p>
          <a:p>
            <a:pPr marL="0" lvl="2" indent="-171450" algn="ctr" eaLnBrk="0" fontAlgn="base" hangingPunct="0"/>
            <a:r>
              <a:rPr lang="tr-TR" sz="1200" dirty="0" smtClean="0">
                <a:latin typeface="Arial" pitchFamily="34" charset="0"/>
                <a:ea typeface="Calibri" pitchFamily="34" charset="0"/>
                <a:cs typeface="Arial" pitchFamily="34" charset="0"/>
              </a:rPr>
              <a:t>DMU 30000</a:t>
            </a:r>
          </a:p>
        </p:txBody>
      </p:sp>
      <p:sp>
        <p:nvSpPr>
          <p:cNvPr id="11" name="26 Metin kutusu"/>
          <p:cNvSpPr txBox="1"/>
          <p:nvPr/>
        </p:nvSpPr>
        <p:spPr>
          <a:xfrm>
            <a:off x="7832656" y="2302763"/>
            <a:ext cx="1311344" cy="461665"/>
          </a:xfrm>
          <a:prstGeom prst="rect">
            <a:avLst/>
          </a:prstGeom>
          <a:noFill/>
        </p:spPr>
        <p:txBody>
          <a:bodyPr wrap="square" l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indent="-171450" algn="ctr" eaLnBrk="0" fontAlgn="base" hangingPunct="0"/>
            <a:r>
              <a:rPr lang="tr-TR" sz="1200" b="1" dirty="0">
                <a:latin typeface="Arial" panose="020B0604020202020204" pitchFamily="34" charset="0"/>
                <a:cs typeface="Arial" panose="020B0604020202020204" pitchFamily="34" charset="0"/>
              </a:rPr>
              <a:t>Hyundai </a:t>
            </a:r>
            <a:r>
              <a:rPr lang="tr-TR" sz="1200" b="1" dirty="0" smtClean="0">
                <a:latin typeface="Arial" panose="020B0604020202020204" pitchFamily="34" charset="0"/>
                <a:cs typeface="Arial" panose="020B0604020202020204" pitchFamily="34" charset="0"/>
              </a:rPr>
              <a:t>Rotem</a:t>
            </a:r>
          </a:p>
          <a:p>
            <a:pPr marL="0" lvl="2" indent="-171450" algn="ctr" eaLnBrk="0" fontAlgn="base" hangingPunct="0"/>
            <a:r>
              <a:rPr lang="tr-TR" sz="1200" dirty="0" smtClean="0">
                <a:latin typeface="Arial" pitchFamily="34" charset="0"/>
                <a:ea typeface="Calibri" pitchFamily="34" charset="0"/>
                <a:cs typeface="Arial" pitchFamily="34" charset="0"/>
              </a:rPr>
              <a:t>E23000</a:t>
            </a:r>
          </a:p>
        </p:txBody>
      </p:sp>
      <p:pic>
        <p:nvPicPr>
          <p:cNvPr id="12" name="Picture 13" descr="C:\Users\ekanmaz\Desktop\tren\23000.PNG"/>
          <p:cNvPicPr>
            <a:picLocks noChangeAspect="1" noChangeArrowheads="1"/>
          </p:cNvPicPr>
          <p:nvPr/>
        </p:nvPicPr>
        <p:blipFill>
          <a:blip r:embed="rId3" cstate="print"/>
          <a:srcRect/>
          <a:stretch>
            <a:fillRect/>
          </a:stretch>
        </p:blipFill>
        <p:spPr bwMode="auto">
          <a:xfrm>
            <a:off x="5773242" y="1855776"/>
            <a:ext cx="2169030" cy="1278388"/>
          </a:xfrm>
          <a:prstGeom prst="rect">
            <a:avLst/>
          </a:prstGeom>
          <a:ln>
            <a:noFill/>
          </a:ln>
          <a:effectLst>
            <a:softEdge rad="112500"/>
          </a:effectLst>
        </p:spPr>
      </p:pic>
      <p:sp>
        <p:nvSpPr>
          <p:cNvPr id="13" name="26 Metin kutusu"/>
          <p:cNvSpPr txBox="1"/>
          <p:nvPr/>
        </p:nvSpPr>
        <p:spPr>
          <a:xfrm>
            <a:off x="7889478" y="3854526"/>
            <a:ext cx="1254522" cy="461665"/>
          </a:xfrm>
          <a:prstGeom prst="rect">
            <a:avLst/>
          </a:prstGeom>
          <a:noFill/>
        </p:spPr>
        <p:txBody>
          <a:bodyPr wrap="square" l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algn="ctr" eaLnBrk="0" fontAlgn="base" hangingPunct="0"/>
            <a:r>
              <a:rPr lang="tr-TR" sz="1200" b="1" dirty="0">
                <a:latin typeface="Arial" panose="020B0604020202020204" pitchFamily="34" charset="0"/>
                <a:cs typeface="Arial" panose="020B0604020202020204" pitchFamily="34" charset="0"/>
              </a:rPr>
              <a:t>Hyundai </a:t>
            </a:r>
            <a:r>
              <a:rPr lang="tr-TR" sz="1200" b="1" dirty="0" smtClean="0">
                <a:latin typeface="Arial" panose="020B0604020202020204" pitchFamily="34" charset="0"/>
                <a:cs typeface="Arial" panose="020B0604020202020204" pitchFamily="34" charset="0"/>
              </a:rPr>
              <a:t>Rotem </a:t>
            </a:r>
            <a:r>
              <a:rPr lang="tr-TR" sz="1200" dirty="0" smtClean="0">
                <a:latin typeface="Arial" pitchFamily="34" charset="0"/>
                <a:ea typeface="Calibri" pitchFamily="34" charset="0"/>
                <a:cs typeface="Arial" pitchFamily="34" charset="0"/>
              </a:rPr>
              <a:t>E68000</a:t>
            </a:r>
          </a:p>
        </p:txBody>
      </p:sp>
      <p:pic>
        <p:nvPicPr>
          <p:cNvPr id="14" name="Picture 13" descr="C:\Users\ekanmaz\Desktop\tren\68000.PNG"/>
          <p:cNvPicPr>
            <a:picLocks noChangeAspect="1" noChangeArrowheads="1"/>
          </p:cNvPicPr>
          <p:nvPr/>
        </p:nvPicPr>
        <p:blipFill>
          <a:blip r:embed="rId4" cstate="print"/>
          <a:srcRect/>
          <a:stretch>
            <a:fillRect/>
          </a:stretch>
        </p:blipFill>
        <p:spPr bwMode="auto">
          <a:xfrm>
            <a:off x="5811976" y="3465106"/>
            <a:ext cx="2091562" cy="1229351"/>
          </a:xfrm>
          <a:prstGeom prst="rect">
            <a:avLst/>
          </a:prstGeom>
          <a:ln>
            <a:noFill/>
          </a:ln>
          <a:effectLst>
            <a:softEdge rad="112500"/>
          </a:effectLst>
        </p:spPr>
      </p:pic>
      <p:pic>
        <p:nvPicPr>
          <p:cNvPr id="16" name="Picture 12" descr="C:\Users\ekanmaz\Desktop\tren\24000.PNG"/>
          <p:cNvPicPr>
            <a:picLocks noChangeAspect="1" noChangeArrowheads="1"/>
          </p:cNvPicPr>
          <p:nvPr/>
        </p:nvPicPr>
        <p:blipFill>
          <a:blip r:embed="rId5" cstate="print"/>
          <a:srcRect/>
          <a:stretch>
            <a:fillRect/>
          </a:stretch>
        </p:blipFill>
        <p:spPr bwMode="auto">
          <a:xfrm>
            <a:off x="5818681" y="4934198"/>
            <a:ext cx="2084858" cy="1117824"/>
          </a:xfrm>
          <a:prstGeom prst="rect">
            <a:avLst/>
          </a:prstGeom>
          <a:ln>
            <a:noFill/>
          </a:ln>
          <a:effectLst>
            <a:softEdge rad="112500"/>
          </a:effectLst>
        </p:spPr>
      </p:pic>
      <p:sp>
        <p:nvSpPr>
          <p:cNvPr id="17" name="Прямоугольник 16"/>
          <p:cNvSpPr/>
          <p:nvPr/>
        </p:nvSpPr>
        <p:spPr>
          <a:xfrm>
            <a:off x="7980375" y="5208779"/>
            <a:ext cx="1015906" cy="461665"/>
          </a:xfrm>
          <a:prstGeom prst="rect">
            <a:avLst/>
          </a:prstGeom>
        </p:spPr>
        <p:txBody>
          <a:bodyPr wrap="square">
            <a:spAutoFit/>
          </a:bodyPr>
          <a:lstStyle/>
          <a:p>
            <a:pPr marL="0" lvl="2" indent="-171450" algn="ctr" eaLnBrk="0" hangingPunct="0"/>
            <a:r>
              <a:rPr lang="tr-TR" sz="1200" b="1" dirty="0">
                <a:latin typeface="Arial" panose="020B0604020202020204" pitchFamily="34" charset="0"/>
                <a:cs typeface="Arial" panose="020B0604020202020204" pitchFamily="34" charset="0"/>
              </a:rPr>
              <a:t>ALSTOM</a:t>
            </a:r>
          </a:p>
          <a:p>
            <a:pPr marL="0" lvl="2" indent="-171450" algn="ctr" eaLnBrk="0" hangingPunct="0"/>
            <a:r>
              <a:rPr lang="tr-TR" sz="1200" dirty="0">
                <a:latin typeface="Arial" panose="020B0604020202020204" pitchFamily="34" charset="0"/>
                <a:cs typeface="Arial" panose="020B0604020202020204" pitchFamily="34" charset="0"/>
              </a:rPr>
              <a:t>DE24000</a:t>
            </a:r>
            <a:endParaRPr lang="tr-TR" sz="1200" dirty="0">
              <a:latin typeface="Arial" pitchFamily="34" charset="0"/>
              <a:ea typeface="Calibri" pitchFamily="34" charset="0"/>
              <a:cs typeface="Arial" pitchFamily="34" charset="0"/>
            </a:endParaRPr>
          </a:p>
        </p:txBody>
      </p:sp>
      <p:sp>
        <p:nvSpPr>
          <p:cNvPr id="18" name="26 Metin kutusu"/>
          <p:cNvSpPr txBox="1"/>
          <p:nvPr/>
        </p:nvSpPr>
        <p:spPr>
          <a:xfrm>
            <a:off x="1897804" y="3778510"/>
            <a:ext cx="817042" cy="461665"/>
          </a:xfrm>
          <a:prstGeom prst="rect">
            <a:avLst/>
          </a:prstGeom>
          <a:noFill/>
        </p:spPr>
        <p:txBody>
          <a:bodyPr wrap="square" l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indent="-171450" algn="ctr" eaLnBrk="0" fontAlgn="base" hangingPunct="0"/>
            <a:r>
              <a:rPr lang="tr-TR" sz="1200" b="1" dirty="0" smtClean="0">
                <a:latin typeface="Arial" panose="020B0604020202020204" pitchFamily="34" charset="0"/>
                <a:cs typeface="Arial" panose="020B0604020202020204" pitchFamily="34" charset="0"/>
              </a:rPr>
              <a:t>GE</a:t>
            </a:r>
          </a:p>
          <a:p>
            <a:pPr marL="0" lvl="2" indent="-171450" algn="ctr" eaLnBrk="0" fontAlgn="base" hangingPunct="0"/>
            <a:r>
              <a:rPr lang="tr-TR" sz="1200" dirty="0" smtClean="0">
                <a:latin typeface="Arial" panose="020B0604020202020204" pitchFamily="34" charset="0"/>
                <a:cs typeface="Arial" panose="020B0604020202020204" pitchFamily="34" charset="0"/>
              </a:rPr>
              <a:t>DE33000</a:t>
            </a:r>
            <a:endParaRPr lang="tr-TR" sz="1200" dirty="0" smtClean="0">
              <a:latin typeface="Arial" pitchFamily="34" charset="0"/>
              <a:ea typeface="Calibri" pitchFamily="34" charset="0"/>
              <a:cs typeface="Arial" pitchFamily="34" charset="0"/>
            </a:endParaRPr>
          </a:p>
        </p:txBody>
      </p:sp>
      <p:pic>
        <p:nvPicPr>
          <p:cNvPr id="19" name="Picture 13" descr="C:\Users\ekanmaz\Desktop\tren\33000.PNG"/>
          <p:cNvPicPr>
            <a:picLocks noChangeAspect="1" noChangeArrowheads="1"/>
          </p:cNvPicPr>
          <p:nvPr/>
        </p:nvPicPr>
        <p:blipFill>
          <a:blip r:embed="rId6" cstate="print"/>
          <a:srcRect/>
          <a:stretch>
            <a:fillRect/>
          </a:stretch>
        </p:blipFill>
        <p:spPr bwMode="auto">
          <a:xfrm>
            <a:off x="-3904" y="3473558"/>
            <a:ext cx="2007883" cy="1071570"/>
          </a:xfrm>
          <a:prstGeom prst="rect">
            <a:avLst/>
          </a:prstGeom>
          <a:ln>
            <a:noFill/>
          </a:ln>
          <a:effectLst>
            <a:softEdge rad="112500"/>
          </a:effectLst>
        </p:spPr>
      </p:pic>
      <p:sp>
        <p:nvSpPr>
          <p:cNvPr id="20" name="26 Metin kutusu"/>
          <p:cNvSpPr txBox="1"/>
          <p:nvPr/>
        </p:nvSpPr>
        <p:spPr>
          <a:xfrm>
            <a:off x="4800087" y="3809150"/>
            <a:ext cx="825657" cy="461665"/>
          </a:xfrm>
          <a:prstGeom prst="rect">
            <a:avLst/>
          </a:prstGeom>
          <a:noFill/>
        </p:spPr>
        <p:txBody>
          <a:bodyPr wrap="square" l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indent="-171450" algn="ctr" eaLnBrk="0" fontAlgn="base" hangingPunct="0"/>
            <a:r>
              <a:rPr lang="tr-TR" sz="1200" b="1" dirty="0" smtClean="0">
                <a:latin typeface="Arial" panose="020B0604020202020204" pitchFamily="34" charset="0"/>
                <a:cs typeface="Arial" panose="020B0604020202020204" pitchFamily="34" charset="0"/>
              </a:rPr>
              <a:t>TOSHIBA</a:t>
            </a:r>
          </a:p>
          <a:p>
            <a:pPr marL="0" lvl="2" indent="-171450" algn="ctr" eaLnBrk="0" fontAlgn="base" hangingPunct="0"/>
            <a:r>
              <a:rPr lang="tr-TR" sz="1200" dirty="0" smtClean="0">
                <a:latin typeface="Arial" panose="020B0604020202020204" pitchFamily="34" charset="0"/>
                <a:cs typeface="Arial" panose="020B0604020202020204" pitchFamily="34" charset="0"/>
              </a:rPr>
              <a:t>E43000</a:t>
            </a:r>
            <a:endParaRPr lang="tr-TR" sz="1200" dirty="0" smtClean="0">
              <a:latin typeface="Arial" pitchFamily="34" charset="0"/>
              <a:ea typeface="Calibri" pitchFamily="34" charset="0"/>
              <a:cs typeface="Arial" pitchFamily="34" charset="0"/>
            </a:endParaRPr>
          </a:p>
        </p:txBody>
      </p:sp>
      <p:pic>
        <p:nvPicPr>
          <p:cNvPr id="21" name="Picture 14" descr="C:\Users\ekanmaz\Desktop\tren\43000.PNG"/>
          <p:cNvPicPr>
            <a:picLocks noChangeAspect="1" noChangeArrowheads="1"/>
          </p:cNvPicPr>
          <p:nvPr/>
        </p:nvPicPr>
        <p:blipFill>
          <a:blip r:embed="rId7" cstate="print"/>
          <a:srcRect/>
          <a:stretch>
            <a:fillRect/>
          </a:stretch>
        </p:blipFill>
        <p:spPr bwMode="auto">
          <a:xfrm>
            <a:off x="2836771" y="3452228"/>
            <a:ext cx="1954825" cy="1221765"/>
          </a:xfrm>
          <a:prstGeom prst="rect">
            <a:avLst/>
          </a:prstGeom>
          <a:ln>
            <a:noFill/>
          </a:ln>
          <a:effectLst>
            <a:softEdge rad="112500"/>
          </a:effectLst>
        </p:spPr>
      </p:pic>
      <p:sp>
        <p:nvSpPr>
          <p:cNvPr id="22" name="26 Metin kutusu"/>
          <p:cNvSpPr txBox="1"/>
          <p:nvPr/>
        </p:nvSpPr>
        <p:spPr>
          <a:xfrm>
            <a:off x="4773962" y="5291870"/>
            <a:ext cx="886618" cy="461665"/>
          </a:xfrm>
          <a:prstGeom prst="rect">
            <a:avLst/>
          </a:prstGeom>
          <a:noFill/>
        </p:spPr>
        <p:txBody>
          <a:bodyPr wrap="square" l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indent="-171450" algn="ctr" eaLnBrk="0" fontAlgn="base" hangingPunct="0"/>
            <a:r>
              <a:rPr lang="tr-TR" sz="1200" b="1" dirty="0" smtClean="0">
                <a:latin typeface="Arial" panose="020B0604020202020204" pitchFamily="34" charset="0"/>
                <a:cs typeface="Arial" panose="020B0604020202020204" pitchFamily="34" charset="0"/>
              </a:rPr>
              <a:t>CAF</a:t>
            </a:r>
          </a:p>
          <a:p>
            <a:pPr marL="0" lvl="2" indent="-171450" algn="ctr" eaLnBrk="0" fontAlgn="base" hangingPunct="0"/>
            <a:r>
              <a:rPr lang="tr-TR" sz="1200" dirty="0" smtClean="0">
                <a:latin typeface="Arial" panose="020B0604020202020204" pitchFamily="34" charset="0"/>
                <a:cs typeface="Arial" panose="020B0604020202020204" pitchFamily="34" charset="0"/>
              </a:rPr>
              <a:t>E65000</a:t>
            </a:r>
            <a:endParaRPr lang="tr-TR" sz="1200" dirty="0" smtClean="0">
              <a:latin typeface="Arial" pitchFamily="34" charset="0"/>
              <a:ea typeface="Calibri" pitchFamily="34" charset="0"/>
              <a:cs typeface="Arial" pitchFamily="34" charset="0"/>
            </a:endParaRPr>
          </a:p>
        </p:txBody>
      </p:sp>
      <p:pic>
        <p:nvPicPr>
          <p:cNvPr id="23" name="Picture 15" descr="C:\Users\ekanmaz\Desktop\tren\65000.PNG"/>
          <p:cNvPicPr>
            <a:picLocks noChangeAspect="1" noChangeArrowheads="1"/>
          </p:cNvPicPr>
          <p:nvPr/>
        </p:nvPicPr>
        <p:blipFill>
          <a:blip r:embed="rId8" cstate="print"/>
          <a:srcRect/>
          <a:stretch>
            <a:fillRect/>
          </a:stretch>
        </p:blipFill>
        <p:spPr bwMode="auto">
          <a:xfrm>
            <a:off x="2806879" y="4980452"/>
            <a:ext cx="2000264" cy="1071570"/>
          </a:xfrm>
          <a:prstGeom prst="rect">
            <a:avLst/>
          </a:prstGeom>
          <a:ln>
            <a:noFill/>
          </a:ln>
          <a:effectLst>
            <a:softEdge rad="112500"/>
          </a:effectLst>
        </p:spPr>
      </p:pic>
      <p:sp>
        <p:nvSpPr>
          <p:cNvPr id="24" name="26 Metin kutusu"/>
          <p:cNvSpPr txBox="1"/>
          <p:nvPr/>
        </p:nvSpPr>
        <p:spPr>
          <a:xfrm>
            <a:off x="1848723" y="5338970"/>
            <a:ext cx="866122" cy="461665"/>
          </a:xfrm>
          <a:prstGeom prst="rect">
            <a:avLst/>
          </a:prstGeom>
          <a:noFill/>
        </p:spPr>
        <p:txBody>
          <a:bodyPr wrap="square" lIns="0" rtlCol="0">
            <a:spAutoFit/>
          </a:bodyPr>
          <a:ls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2" indent="-171450" algn="ctr" eaLnBrk="0" fontAlgn="base" hangingPunct="0"/>
            <a:r>
              <a:rPr lang="tr-TR" sz="1200" b="1" dirty="0" smtClean="0">
                <a:latin typeface="Arial" panose="020B0604020202020204" pitchFamily="34" charset="0"/>
                <a:cs typeface="Arial" panose="020B0604020202020204" pitchFamily="34" charset="0"/>
              </a:rPr>
              <a:t>FIAT</a:t>
            </a:r>
          </a:p>
          <a:p>
            <a:pPr marL="0" lvl="2" indent="-171450" algn="ctr" eaLnBrk="0" fontAlgn="base" hangingPunct="0"/>
            <a:r>
              <a:rPr lang="tr-TR" sz="1200" dirty="0" smtClean="0">
                <a:latin typeface="Arial" panose="020B0604020202020204" pitchFamily="34" charset="0"/>
                <a:cs typeface="Arial" panose="020B0604020202020204" pitchFamily="34" charset="0"/>
              </a:rPr>
              <a:t>MT5700</a:t>
            </a:r>
            <a:endParaRPr lang="tr-TR" sz="1200" dirty="0" smtClean="0">
              <a:latin typeface="Arial" pitchFamily="34" charset="0"/>
              <a:ea typeface="Calibri" pitchFamily="34" charset="0"/>
              <a:cs typeface="Arial" pitchFamily="34" charset="0"/>
            </a:endParaRPr>
          </a:p>
        </p:txBody>
      </p:sp>
      <p:pic>
        <p:nvPicPr>
          <p:cNvPr id="25" name="Picture 17" descr="C:\Users\ekanmaz\Desktop\tren\MT5700.PNG"/>
          <p:cNvPicPr>
            <a:picLocks noChangeAspect="1" noChangeArrowheads="1"/>
          </p:cNvPicPr>
          <p:nvPr/>
        </p:nvPicPr>
        <p:blipFill>
          <a:blip r:embed="rId9" cstate="print"/>
          <a:srcRect/>
          <a:stretch>
            <a:fillRect/>
          </a:stretch>
        </p:blipFill>
        <p:spPr bwMode="auto">
          <a:xfrm>
            <a:off x="6082" y="4993464"/>
            <a:ext cx="2000264" cy="1071570"/>
          </a:xfrm>
          <a:prstGeom prst="rect">
            <a:avLst/>
          </a:prstGeom>
          <a:ln>
            <a:noFill/>
          </a:ln>
          <a:effectLst>
            <a:softEdge rad="112500"/>
          </a:effectLst>
        </p:spPr>
      </p:pic>
    </p:spTree>
    <p:extLst>
      <p:ext uri="{BB962C8B-B14F-4D97-AF65-F5344CB8AC3E}">
        <p14:creationId xmlns:p14="http://schemas.microsoft.com/office/powerpoint/2010/main" val="1198702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Train Simulator</a:t>
            </a:r>
            <a:endParaRPr lang="ru-RU" dirty="0"/>
          </a:p>
        </p:txBody>
      </p:sp>
      <p:pic>
        <p:nvPicPr>
          <p:cNvPr id="501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8121" y="1016000"/>
            <a:ext cx="8727757" cy="3733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Группа 4"/>
          <p:cNvGrpSpPr/>
          <p:nvPr/>
        </p:nvGrpSpPr>
        <p:grpSpPr>
          <a:xfrm>
            <a:off x="189974" y="5243232"/>
            <a:ext cx="2031811" cy="1061829"/>
            <a:chOff x="172456" y="5309947"/>
            <a:chExt cx="2031811" cy="1061829"/>
          </a:xfrm>
        </p:grpSpPr>
        <p:sp>
          <p:nvSpPr>
            <p:cNvPr id="6" name="Прямоугольник 5"/>
            <p:cNvSpPr/>
            <p:nvPr/>
          </p:nvSpPr>
          <p:spPr>
            <a:xfrm>
              <a:off x="224686" y="6094777"/>
              <a:ext cx="1979581" cy="276999"/>
            </a:xfrm>
            <a:prstGeom prst="rect">
              <a:avLst/>
            </a:prstGeom>
          </p:spPr>
          <p:txBody>
            <a:bodyPr wrap="none">
              <a:spAutoFit/>
            </a:bodyPr>
            <a:lstStyle/>
            <a:p>
              <a:r>
                <a:rPr lang="en-US" sz="1200" dirty="0">
                  <a:hlinkClick r:id="rId3"/>
                </a:rPr>
                <a:t>http://</a:t>
              </a:r>
              <a:r>
                <a:rPr lang="en-US" sz="1200" dirty="0" smtClean="0">
                  <a:hlinkClick r:id="rId3"/>
                </a:rPr>
                <a:t>www.savronik.com.tr</a:t>
              </a:r>
              <a:endParaRPr lang="ru-RU" sz="1200" dirty="0"/>
            </a:p>
          </p:txBody>
        </p:sp>
        <p:pic>
          <p:nvPicPr>
            <p:cNvPr id="7" name="Picture 2" descr="G:\TSIM\File Server\Ref\Logo\TSİM_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456" y="5309947"/>
              <a:ext cx="2031811" cy="6442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2578184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Train Simulator</a:t>
            </a:r>
            <a:endParaRPr lang="ru-RU" dirty="0"/>
          </a:p>
        </p:txBody>
      </p:sp>
      <p:pic>
        <p:nvPicPr>
          <p:cNvPr id="5120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7918" y="532970"/>
            <a:ext cx="8448164" cy="46233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5" name="Группа 4"/>
          <p:cNvGrpSpPr/>
          <p:nvPr/>
        </p:nvGrpSpPr>
        <p:grpSpPr>
          <a:xfrm>
            <a:off x="189973" y="5347063"/>
            <a:ext cx="2031811" cy="1061829"/>
            <a:chOff x="172456" y="5309947"/>
            <a:chExt cx="2031811" cy="1061829"/>
          </a:xfrm>
        </p:grpSpPr>
        <p:sp>
          <p:nvSpPr>
            <p:cNvPr id="6" name="Прямоугольник 5"/>
            <p:cNvSpPr/>
            <p:nvPr/>
          </p:nvSpPr>
          <p:spPr>
            <a:xfrm>
              <a:off x="224686" y="6094777"/>
              <a:ext cx="1979581" cy="276999"/>
            </a:xfrm>
            <a:prstGeom prst="rect">
              <a:avLst/>
            </a:prstGeom>
          </p:spPr>
          <p:txBody>
            <a:bodyPr wrap="none">
              <a:spAutoFit/>
            </a:bodyPr>
            <a:lstStyle/>
            <a:p>
              <a:r>
                <a:rPr lang="en-US" sz="1200" dirty="0">
                  <a:hlinkClick r:id="rId3"/>
                </a:rPr>
                <a:t>http://</a:t>
              </a:r>
              <a:r>
                <a:rPr lang="en-US" sz="1200" dirty="0" smtClean="0">
                  <a:hlinkClick r:id="rId3"/>
                </a:rPr>
                <a:t>www.savronik.com.tr</a:t>
              </a:r>
              <a:endParaRPr lang="ru-RU" sz="1200" dirty="0"/>
            </a:p>
          </p:txBody>
        </p:sp>
        <p:pic>
          <p:nvPicPr>
            <p:cNvPr id="7" name="Picture 2" descr="G:\TSIM\File Server\Ref\Logo\TSİM_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456" y="5309947"/>
              <a:ext cx="2031811" cy="6442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2905533261"/>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Train Simulator</a:t>
            </a:r>
            <a:endParaRPr lang="ru-RU" dirty="0"/>
          </a:p>
        </p:txBody>
      </p:sp>
      <p:pic>
        <p:nvPicPr>
          <p:cNvPr id="522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5174" y="735717"/>
            <a:ext cx="8753651" cy="4515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Группа 5"/>
          <p:cNvGrpSpPr/>
          <p:nvPr/>
        </p:nvGrpSpPr>
        <p:grpSpPr>
          <a:xfrm>
            <a:off x="189973" y="5356607"/>
            <a:ext cx="2031811" cy="1061829"/>
            <a:chOff x="172456" y="5309947"/>
            <a:chExt cx="2031811" cy="1061829"/>
          </a:xfrm>
        </p:grpSpPr>
        <p:sp>
          <p:nvSpPr>
            <p:cNvPr id="7" name="Прямоугольник 6"/>
            <p:cNvSpPr/>
            <p:nvPr/>
          </p:nvSpPr>
          <p:spPr>
            <a:xfrm>
              <a:off x="224686" y="6094777"/>
              <a:ext cx="1979581" cy="276999"/>
            </a:xfrm>
            <a:prstGeom prst="rect">
              <a:avLst/>
            </a:prstGeom>
          </p:spPr>
          <p:txBody>
            <a:bodyPr wrap="none">
              <a:spAutoFit/>
            </a:bodyPr>
            <a:lstStyle/>
            <a:p>
              <a:r>
                <a:rPr lang="en-US" sz="1200" dirty="0">
                  <a:hlinkClick r:id="rId3"/>
                </a:rPr>
                <a:t>http://</a:t>
              </a:r>
              <a:r>
                <a:rPr lang="en-US" sz="1200" dirty="0" smtClean="0">
                  <a:hlinkClick r:id="rId3"/>
                </a:rPr>
                <a:t>www.savronik.com.tr</a:t>
              </a:r>
              <a:endParaRPr lang="ru-RU" sz="1200" dirty="0"/>
            </a:p>
          </p:txBody>
        </p:sp>
        <p:pic>
          <p:nvPicPr>
            <p:cNvPr id="8" name="Picture 2" descr="G:\TSIM\File Server\Ref\Logo\TSİM_logo.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456" y="5309947"/>
              <a:ext cx="2031811" cy="64429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00991185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lstStyle/>
          <a:p>
            <a:r>
              <a:rPr lang="en-US" dirty="0" smtClean="0"/>
              <a:t>Contents</a:t>
            </a:r>
            <a:endParaRPr lang="ru-RU" dirty="0"/>
          </a:p>
        </p:txBody>
      </p:sp>
      <p:sp>
        <p:nvSpPr>
          <p:cNvPr id="51203" name="Rectangle 3"/>
          <p:cNvSpPr>
            <a:spLocks noGrp="1" noChangeArrowheads="1"/>
          </p:cNvSpPr>
          <p:nvPr>
            <p:ph idx="4294967295"/>
          </p:nvPr>
        </p:nvSpPr>
        <p:spPr bwMode="auto">
          <a:xfrm>
            <a:off x="343693" y="532606"/>
            <a:ext cx="8456613" cy="5792788"/>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140000"/>
              </a:lnSpc>
              <a:buClr>
                <a:schemeClr val="tx2"/>
              </a:buClr>
              <a:buFont typeface="Wingdings" pitchFamily="2" charset="2"/>
              <a:buChar char="è"/>
            </a:pPr>
            <a:r>
              <a:rPr lang="en-US" sz="2800" dirty="0" smtClean="0">
                <a:solidFill>
                  <a:srgbClr val="073F89"/>
                </a:solidFill>
              </a:rPr>
              <a:t> Recent Advances in Universal Mechanism Software</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smtClean="0">
                <a:solidFill>
                  <a:srgbClr val="073F89"/>
                </a:solidFill>
              </a:rPr>
              <a:t>predicting </a:t>
            </a:r>
            <a:r>
              <a:rPr lang="en-US" sz="2000" dirty="0">
                <a:solidFill>
                  <a:srgbClr val="073F89"/>
                </a:solidFill>
              </a:rPr>
              <a:t>wear of railway wheel </a:t>
            </a:r>
            <a:r>
              <a:rPr lang="en-US" sz="2000" dirty="0" smtClean="0">
                <a:solidFill>
                  <a:srgbClr val="073F89"/>
                </a:solidFill>
              </a:rPr>
              <a:t>profiles</a:t>
            </a:r>
          </a:p>
          <a:p>
            <a:pPr lvl="1">
              <a:lnSpc>
                <a:spcPct val="140000"/>
              </a:lnSpc>
              <a:buFont typeface="Wingdings" pitchFamily="2" charset="2"/>
              <a:buChar char="è"/>
            </a:pPr>
            <a:r>
              <a:rPr lang="en-US" sz="2000" dirty="0" smtClean="0">
                <a:solidFill>
                  <a:srgbClr val="073F89"/>
                </a:solidFill>
              </a:rPr>
              <a:t> Renewed </a:t>
            </a:r>
            <a:r>
              <a:rPr lang="en-US" sz="2000" dirty="0">
                <a:solidFill>
                  <a:srgbClr val="073F89"/>
                </a:solidFill>
              </a:rPr>
              <a:t>UM RCF tool</a:t>
            </a:r>
          </a:p>
          <a:p>
            <a:pPr lvl="1">
              <a:lnSpc>
                <a:spcPct val="140000"/>
              </a:lnSpc>
              <a:buFont typeface="Wingdings" pitchFamily="2" charset="2"/>
              <a:buChar char="è"/>
            </a:pPr>
            <a:r>
              <a:rPr lang="en-US" sz="2000" dirty="0" smtClean="0">
                <a:solidFill>
                  <a:srgbClr val="073F89"/>
                </a:solidFill>
              </a:rPr>
              <a:t> New </a:t>
            </a:r>
            <a:r>
              <a:rPr lang="en-US" sz="2000" dirty="0">
                <a:solidFill>
                  <a:srgbClr val="073F89"/>
                </a:solidFill>
              </a:rPr>
              <a:t>tool for </a:t>
            </a:r>
            <a:r>
              <a:rPr lang="en-US" sz="2000" dirty="0">
                <a:solidFill>
                  <a:srgbClr val="073F89"/>
                </a:solidFill>
              </a:rPr>
              <a:t>s</a:t>
            </a:r>
            <a:r>
              <a:rPr lang="en-US" sz="2000" dirty="0" smtClean="0">
                <a:solidFill>
                  <a:srgbClr val="073F89"/>
                </a:solidFill>
              </a:rPr>
              <a:t>imulation </a:t>
            </a:r>
            <a:r>
              <a:rPr lang="en-US" sz="2000" dirty="0">
                <a:solidFill>
                  <a:srgbClr val="073F89"/>
                </a:solidFill>
              </a:rPr>
              <a:t>of pantograph-catenary interaction </a:t>
            </a:r>
            <a:endParaRPr lang="en-US" sz="2000" dirty="0" smtClean="0">
              <a:solidFill>
                <a:srgbClr val="073F89"/>
              </a:solidFill>
            </a:endParaRPr>
          </a:p>
          <a:p>
            <a:pPr lvl="1">
              <a:lnSpc>
                <a:spcPct val="140000"/>
              </a:lnSpc>
              <a:buFont typeface="Wingdings" pitchFamily="2" charset="2"/>
              <a:buChar char="è"/>
            </a:pPr>
            <a:r>
              <a:rPr lang="en-US" sz="2000" dirty="0" smtClean="0">
                <a:solidFill>
                  <a:srgbClr val="073F89"/>
                </a:solidFill>
              </a:rPr>
              <a:t> New graphical engine</a:t>
            </a:r>
          </a:p>
          <a:p>
            <a:pPr eaLnBrk="1" hangingPunct="1">
              <a:lnSpc>
                <a:spcPct val="140000"/>
              </a:lnSpc>
              <a:buFont typeface="Wingdings" pitchFamily="2" charset="2"/>
              <a:buChar char="è"/>
            </a:pPr>
            <a:r>
              <a:rPr lang="en-US" sz="2800" dirty="0" smtClean="0">
                <a:solidFill>
                  <a:srgbClr val="073F89"/>
                </a:solidFill>
              </a:rPr>
              <a:t> Recently finished projects</a:t>
            </a:r>
          </a:p>
          <a:p>
            <a:pPr lvl="1">
              <a:lnSpc>
                <a:spcPct val="140000"/>
              </a:lnSpc>
              <a:buFont typeface="Wingdings" pitchFamily="2" charset="2"/>
              <a:buChar char="è"/>
            </a:pPr>
            <a:r>
              <a:rPr lang="en-US" sz="2000" dirty="0" smtClean="0">
                <a:solidFill>
                  <a:srgbClr val="073F89"/>
                </a:solidFill>
              </a:rPr>
              <a:t> Optimization of wheel profiles: dynamics, wear and rolling contact fatigue</a:t>
            </a:r>
          </a:p>
          <a:p>
            <a:pPr lvl="1">
              <a:lnSpc>
                <a:spcPct val="140000"/>
              </a:lnSpc>
              <a:buFont typeface="Wingdings" pitchFamily="2" charset="2"/>
              <a:buChar char="è"/>
            </a:pPr>
            <a:r>
              <a:rPr lang="en-US" sz="2000" dirty="0" smtClean="0">
                <a:solidFill>
                  <a:srgbClr val="073F89"/>
                </a:solidFill>
              </a:rPr>
              <a:t> International </a:t>
            </a:r>
            <a:r>
              <a:rPr lang="en-US" sz="2000" dirty="0">
                <a:solidFill>
                  <a:srgbClr val="073F89"/>
                </a:solidFill>
              </a:rPr>
              <a:t>benchmarking of longitudinal train dynamics </a:t>
            </a:r>
            <a:r>
              <a:rPr lang="en-US" sz="2000" dirty="0" smtClean="0">
                <a:solidFill>
                  <a:srgbClr val="073F89"/>
                </a:solidFill>
              </a:rPr>
              <a:t>simulators</a:t>
            </a:r>
          </a:p>
          <a:p>
            <a:pPr lvl="1">
              <a:lnSpc>
                <a:spcPct val="140000"/>
              </a:lnSpc>
              <a:buFont typeface="Wingdings" pitchFamily="2" charset="2"/>
              <a:buChar char="è"/>
            </a:pPr>
            <a:r>
              <a:rPr lang="en-US" sz="2000" dirty="0">
                <a:solidFill>
                  <a:srgbClr val="073F89"/>
                </a:solidFill>
              </a:rPr>
              <a:t> </a:t>
            </a:r>
            <a:r>
              <a:rPr lang="en-US" sz="2000" dirty="0" smtClean="0">
                <a:solidFill>
                  <a:srgbClr val="073F89"/>
                </a:solidFill>
              </a:rPr>
              <a:t>Train simulator</a:t>
            </a:r>
          </a:p>
          <a:p>
            <a:pPr>
              <a:lnSpc>
                <a:spcPct val="140000"/>
              </a:lnSpc>
              <a:buClr>
                <a:srgbClr val="FF0000"/>
              </a:buClr>
              <a:buFont typeface="Wingdings" pitchFamily="2" charset="2"/>
              <a:buChar char="è"/>
            </a:pPr>
            <a:r>
              <a:rPr lang="en-US" sz="2800" dirty="0" smtClean="0">
                <a:solidFill>
                  <a:srgbClr val="073F89"/>
                </a:solidFill>
              </a:rPr>
              <a:t> Conclusion</a:t>
            </a:r>
            <a:endParaRPr lang="en-US" sz="4000" dirty="0" smtClean="0">
              <a:solidFill>
                <a:srgbClr val="073F89"/>
              </a:solidFill>
            </a:endParaRPr>
          </a:p>
        </p:txBody>
      </p:sp>
    </p:spTree>
    <p:extLst>
      <p:ext uri="{BB962C8B-B14F-4D97-AF65-F5344CB8AC3E}">
        <p14:creationId xmlns:p14="http://schemas.microsoft.com/office/powerpoint/2010/main" val="1689843441"/>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14"/>
          <p:cNvSpPr>
            <a:spLocks noChangeArrowheads="1"/>
          </p:cNvSpPr>
          <p:nvPr/>
        </p:nvSpPr>
        <p:spPr bwMode="auto">
          <a:xfrm>
            <a:off x="327089" y="540000"/>
            <a:ext cx="2160000" cy="360000"/>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6800" rIns="0">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endParaRPr lang="ru-RU" altLang="ru-RU" dirty="0">
              <a:solidFill>
                <a:srgbClr val="073F89"/>
              </a:solidFill>
            </a:endParaRPr>
          </a:p>
        </p:txBody>
      </p:sp>
      <p:sp>
        <p:nvSpPr>
          <p:cNvPr id="6" name="Заголовок 5"/>
          <p:cNvSpPr>
            <a:spLocks noGrp="1"/>
          </p:cNvSpPr>
          <p:nvPr>
            <p:ph type="title"/>
          </p:nvPr>
        </p:nvSpPr>
        <p:spPr/>
        <p:txBody>
          <a:bodyPr/>
          <a:lstStyle/>
          <a:p>
            <a:r>
              <a:rPr lang="en-US" dirty="0"/>
              <a:t>Wear models</a:t>
            </a:r>
            <a:endParaRPr lang="ru-RU" dirty="0"/>
          </a:p>
        </p:txBody>
      </p:sp>
      <mc:AlternateContent xmlns:mc="http://schemas.openxmlformats.org/markup-compatibility/2006" xmlns:a14="http://schemas.microsoft.com/office/drawing/2010/main">
        <mc:Choice Requires="a14">
          <p:sp>
            <p:nvSpPr>
              <p:cNvPr id="2" name="Прямоугольник 1"/>
              <p:cNvSpPr/>
              <p:nvPr/>
            </p:nvSpPr>
            <p:spPr>
              <a:xfrm>
                <a:off x="327089" y="540000"/>
                <a:ext cx="8477980" cy="5966313"/>
              </a:xfrm>
              <a:prstGeom prst="rect">
                <a:avLst/>
              </a:prstGeom>
            </p:spPr>
            <p:txBody>
              <a:bodyPr wrap="square">
                <a:spAutoFit/>
              </a:bodyPr>
              <a:lstStyle/>
              <a:p>
                <a:r>
                  <a:rPr lang="en-US" b="1" dirty="0" smtClean="0"/>
                  <a:t>Archard model</a:t>
                </a:r>
              </a:p>
              <a:p>
                <a:pPr/>
                <a14:m>
                  <m:oMathPara xmlns:m="http://schemas.openxmlformats.org/officeDocument/2006/math">
                    <m:oMathParaPr>
                      <m:jc m:val="centerGroup"/>
                    </m:oMathParaPr>
                    <m:oMath xmlns:m="http://schemas.openxmlformats.org/officeDocument/2006/math">
                      <m:r>
                        <a:rPr lang="ru-RU" i="1">
                          <a:latin typeface="Cambria Math"/>
                        </a:rPr>
                        <m:t>𝑊</m:t>
                      </m:r>
                      <m:r>
                        <a:rPr lang="ru-RU" i="1">
                          <a:latin typeface="Cambria Math"/>
                        </a:rPr>
                        <m:t>=</m:t>
                      </m:r>
                      <m:sSub>
                        <m:sSubPr>
                          <m:ctrlPr>
                            <a:rPr lang="ru-RU" i="1">
                              <a:latin typeface="Cambria Math"/>
                            </a:rPr>
                          </m:ctrlPr>
                        </m:sSubPr>
                        <m:e>
                          <m:r>
                            <a:rPr lang="ru-RU" i="1">
                              <a:latin typeface="Cambria Math"/>
                            </a:rPr>
                            <m:t>𝑘</m:t>
                          </m:r>
                        </m:e>
                        <m:sub>
                          <m:r>
                            <a:rPr lang="ru-RU" i="1">
                              <a:latin typeface="Cambria Math"/>
                            </a:rPr>
                            <m:t>𝑉</m:t>
                          </m:r>
                        </m:sub>
                      </m:sSub>
                      <m:r>
                        <a:rPr lang="ru-RU" i="1">
                          <a:latin typeface="Cambria Math"/>
                        </a:rPr>
                        <m:t>𝐴</m:t>
                      </m:r>
                      <m:r>
                        <a:rPr lang="ru-RU" i="1">
                          <a:latin typeface="Cambria Math"/>
                        </a:rPr>
                        <m:t>,</m:t>
                      </m:r>
                    </m:oMath>
                  </m:oMathPara>
                </a14:m>
                <a:endParaRPr lang="en-US" dirty="0" smtClean="0"/>
              </a:p>
              <a:p>
                <a:r>
                  <a:rPr lang="en-US" dirty="0" smtClean="0"/>
                  <a:t>where </a:t>
                </a:r>
                <a14:m>
                  <m:oMath xmlns:m="http://schemas.openxmlformats.org/officeDocument/2006/math">
                    <m:r>
                      <a:rPr lang="ru-RU" i="1">
                        <a:latin typeface="Cambria Math"/>
                      </a:rPr>
                      <m:t>𝑊</m:t>
                    </m:r>
                  </m:oMath>
                </a14:m>
                <a:r>
                  <a:rPr lang="en-US" dirty="0" smtClean="0"/>
                  <a:t> is the volume wear [</a:t>
                </a:r>
                <a:r>
                  <a:rPr lang="en-US" dirty="0"/>
                  <a:t>m</a:t>
                </a:r>
                <a:r>
                  <a:rPr lang="en-US" baseline="30000" dirty="0"/>
                  <a:t>3</a:t>
                </a:r>
                <a:r>
                  <a:rPr lang="en-US" dirty="0" smtClean="0"/>
                  <a:t>];</a:t>
                </a:r>
              </a:p>
              <a:p>
                <a:pPr marL="628650"/>
                <a14:m>
                  <m:oMath xmlns:m="http://schemas.openxmlformats.org/officeDocument/2006/math">
                    <m:sSub>
                      <m:sSubPr>
                        <m:ctrlPr>
                          <a:rPr lang="ru-RU" i="1">
                            <a:latin typeface="Cambria Math"/>
                          </a:rPr>
                        </m:ctrlPr>
                      </m:sSubPr>
                      <m:e>
                        <m:r>
                          <a:rPr lang="ru-RU" i="1">
                            <a:latin typeface="Cambria Math"/>
                          </a:rPr>
                          <m:t>𝑘</m:t>
                        </m:r>
                      </m:e>
                      <m:sub>
                        <m:r>
                          <a:rPr lang="ru-RU" i="1">
                            <a:latin typeface="Cambria Math"/>
                          </a:rPr>
                          <m:t>𝑉</m:t>
                        </m:r>
                      </m:sub>
                    </m:sSub>
                  </m:oMath>
                </a14:m>
                <a:r>
                  <a:rPr lang="en-US" dirty="0" smtClean="0"/>
                  <a:t> </a:t>
                </a:r>
                <a:r>
                  <a:rPr lang="en-US" dirty="0"/>
                  <a:t>is the wear coefficient </a:t>
                </a:r>
                <a:r>
                  <a:rPr lang="en-US" dirty="0" smtClean="0"/>
                  <a:t>[m</a:t>
                </a:r>
                <a:r>
                  <a:rPr lang="en-US" baseline="30000" dirty="0" smtClean="0"/>
                  <a:t>3</a:t>
                </a:r>
                <a:r>
                  <a:rPr lang="en-US" dirty="0"/>
                  <a:t>/J];</a:t>
                </a:r>
                <a:endParaRPr lang="en-US" dirty="0" smtClean="0"/>
              </a:p>
              <a:p>
                <a:pPr marL="628650"/>
                <a14:m>
                  <m:oMath xmlns:m="http://schemas.openxmlformats.org/officeDocument/2006/math">
                    <m:r>
                      <a:rPr lang="ru-RU" i="1">
                        <a:latin typeface="Cambria Math"/>
                      </a:rPr>
                      <m:t>𝐴</m:t>
                    </m:r>
                  </m:oMath>
                </a14:m>
                <a:r>
                  <a:rPr lang="en-US" dirty="0" smtClean="0"/>
                  <a:t> is the </a:t>
                </a:r>
                <a:r>
                  <a:rPr lang="en-US" dirty="0"/>
                  <a:t>work of </a:t>
                </a:r>
                <a:r>
                  <a:rPr lang="en-US" dirty="0" smtClean="0"/>
                  <a:t>frictional forces [J].</a:t>
                </a:r>
              </a:p>
              <a:p>
                <a:pPr algn="ctr"/>
                <a14:m>
                  <m:oMathPara xmlns:m="http://schemas.openxmlformats.org/officeDocument/2006/math">
                    <m:oMathParaPr>
                      <m:jc m:val="center"/>
                    </m:oMathParaPr>
                    <m:oMath xmlns:m="http://schemas.openxmlformats.org/officeDocument/2006/math">
                      <m:r>
                        <a:rPr lang="en-US" b="0" i="1" smtClean="0">
                          <a:latin typeface="Cambria Math"/>
                        </a:rPr>
                        <m:t>𝐴</m:t>
                      </m:r>
                      <m:r>
                        <a:rPr lang="en-US" b="0" i="1" smtClean="0">
                          <a:latin typeface="Cambria Math"/>
                        </a:rPr>
                        <m:t>=</m:t>
                      </m:r>
                      <m:nary>
                        <m:naryPr>
                          <m:ctrlPr>
                            <a:rPr lang="en-US" b="0" i="1" smtClean="0">
                              <a:latin typeface="Cambria Math"/>
                            </a:rPr>
                          </m:ctrlPr>
                        </m:naryPr>
                        <m:sub>
                          <m:r>
                            <m:rPr>
                              <m:brk m:alnAt="23"/>
                            </m:rPr>
                            <a:rPr lang="en-US" b="0" i="1" smtClean="0">
                              <a:latin typeface="Cambria Math"/>
                            </a:rPr>
                            <m:t>0</m:t>
                          </m:r>
                        </m:sub>
                        <m:sup>
                          <m:r>
                            <a:rPr lang="en-US" b="0" i="1" smtClean="0">
                              <a:latin typeface="Cambria Math"/>
                            </a:rPr>
                            <m:t>𝑡</m:t>
                          </m:r>
                        </m:sup>
                        <m:e>
                          <m:r>
                            <a:rPr lang="en-US" b="0" i="1" smtClean="0">
                              <a:latin typeface="Cambria Math"/>
                            </a:rPr>
                            <m:t>𝑃</m:t>
                          </m:r>
                        </m:e>
                      </m:nary>
                      <m:r>
                        <a:rPr lang="en-US" b="0" i="1" smtClean="0">
                          <a:latin typeface="Cambria Math"/>
                        </a:rPr>
                        <m:t>𝑑𝑡</m:t>
                      </m:r>
                      <m:r>
                        <a:rPr lang="en-US" b="0" i="1" smtClean="0">
                          <a:latin typeface="Cambria Math"/>
                        </a:rPr>
                        <m:t>,</m:t>
                      </m:r>
                    </m:oMath>
                  </m:oMathPara>
                </a14:m>
                <a:endParaRPr lang="en-US" b="0" dirty="0" smtClean="0"/>
              </a:p>
              <a:p>
                <a:r>
                  <a:rPr lang="en-US" b="0" dirty="0" smtClean="0"/>
                  <a:t>where </a:t>
                </a:r>
                <a14:m>
                  <m:oMath xmlns:m="http://schemas.openxmlformats.org/officeDocument/2006/math">
                    <m:r>
                      <a:rPr lang="en-US" i="1">
                        <a:latin typeface="Cambria Math"/>
                      </a:rPr>
                      <m:t>𝑃</m:t>
                    </m:r>
                  </m:oMath>
                </a14:m>
                <a:r>
                  <a:rPr lang="en-US" b="0" dirty="0" smtClean="0"/>
                  <a:t> is the power of frictional forces [W].</a:t>
                </a:r>
              </a:p>
              <a:p>
                <a:pPr/>
                <a14:m>
                  <m:oMathPara xmlns:m="http://schemas.openxmlformats.org/officeDocument/2006/math">
                    <m:oMathParaPr>
                      <m:jc m:val="center"/>
                    </m:oMathParaPr>
                    <m:oMath xmlns:m="http://schemas.openxmlformats.org/officeDocument/2006/math">
                      <m:r>
                        <a:rPr lang="en-US" b="0" i="1" smtClean="0">
                          <a:latin typeface="Cambria Math"/>
                        </a:rPr>
                        <m:t>𝑃</m:t>
                      </m:r>
                      <m:r>
                        <a:rPr lang="en-US" i="1">
                          <a:latin typeface="Cambria Math"/>
                        </a:rPr>
                        <m:t>=</m:t>
                      </m:r>
                      <m:nary>
                        <m:naryPr>
                          <m:supHide m:val="on"/>
                          <m:ctrlPr>
                            <a:rPr lang="en-US" i="1">
                              <a:latin typeface="Cambria Math"/>
                            </a:rPr>
                          </m:ctrlPr>
                        </m:naryPr>
                        <m:sub>
                          <m:r>
                            <m:rPr>
                              <m:brk m:alnAt="23"/>
                            </m:rPr>
                            <a:rPr lang="en-US" b="0" i="1" smtClean="0">
                              <a:latin typeface="Cambria Math"/>
                            </a:rPr>
                            <m:t>𝐹</m:t>
                          </m:r>
                        </m:sub>
                        <m:sup/>
                        <m:e>
                          <m:r>
                            <a:rPr lang="en-US" b="1">
                              <a:latin typeface="Cambria Math"/>
                              <a:ea typeface="Cambria Math"/>
                            </a:rPr>
                            <m:t>𝛕</m:t>
                          </m:r>
                          <m:r>
                            <a:rPr lang="en-US" b="1">
                              <a:latin typeface="Cambria Math"/>
                              <a:ea typeface="Cambria Math"/>
                            </a:rPr>
                            <m:t>𝐬</m:t>
                          </m:r>
                        </m:e>
                      </m:nary>
                      <m:r>
                        <a:rPr lang="en-US" i="1">
                          <a:latin typeface="Cambria Math"/>
                        </a:rPr>
                        <m:t>𝑑</m:t>
                      </m:r>
                      <m:r>
                        <a:rPr lang="en-US" b="0" i="1" smtClean="0">
                          <a:latin typeface="Cambria Math"/>
                        </a:rPr>
                        <m:t>𝐹</m:t>
                      </m:r>
                      <m:r>
                        <a:rPr lang="en-US" b="0" i="1" smtClean="0">
                          <a:latin typeface="Cambria Math"/>
                        </a:rPr>
                        <m:t>,</m:t>
                      </m:r>
                    </m:oMath>
                  </m:oMathPara>
                </a14:m>
                <a:endParaRPr lang="en-US" dirty="0"/>
              </a:p>
              <a:p>
                <a:r>
                  <a:rPr lang="en-US" dirty="0" smtClean="0"/>
                  <a:t>w</a:t>
                </a:r>
                <a:r>
                  <a:rPr lang="en-US" b="0" dirty="0" smtClean="0"/>
                  <a:t>here </a:t>
                </a:r>
                <a14:m>
                  <m:oMath xmlns:m="http://schemas.openxmlformats.org/officeDocument/2006/math">
                    <m:r>
                      <a:rPr lang="en-US" b="1">
                        <a:latin typeface="Cambria Math"/>
                        <a:ea typeface="Cambria Math"/>
                      </a:rPr>
                      <m:t>𝛕</m:t>
                    </m:r>
                  </m:oMath>
                </a14:m>
                <a:r>
                  <a:rPr lang="en-US" b="0" dirty="0" smtClean="0"/>
                  <a:t> is the tangential tractio</a:t>
                </a:r>
                <a:r>
                  <a:rPr lang="en-US" dirty="0" smtClean="0"/>
                  <a:t>n [Pa];</a:t>
                </a:r>
                <a:r>
                  <a:rPr lang="en-US" b="0" dirty="0" smtClean="0"/>
                  <a:t> </a:t>
                </a:r>
              </a:p>
              <a:p>
                <a:pPr marL="628650"/>
                <a14:m>
                  <m:oMath xmlns:m="http://schemas.openxmlformats.org/officeDocument/2006/math">
                    <m:r>
                      <a:rPr lang="en-US" b="1">
                        <a:latin typeface="Cambria Math"/>
                        <a:ea typeface="Cambria Math"/>
                      </a:rPr>
                      <m:t>𝐬</m:t>
                    </m:r>
                  </m:oMath>
                </a14:m>
                <a:r>
                  <a:rPr lang="en-US" dirty="0" smtClean="0"/>
                  <a:t> </a:t>
                </a:r>
                <a:r>
                  <a:rPr lang="en-US" dirty="0"/>
                  <a:t>i</a:t>
                </a:r>
                <a:r>
                  <a:rPr lang="en-US" dirty="0" smtClean="0"/>
                  <a:t>s the sliding velocity [m/s];</a:t>
                </a:r>
              </a:p>
              <a:p>
                <a:pPr marL="628650"/>
                <a14:m>
                  <m:oMath xmlns:m="http://schemas.openxmlformats.org/officeDocument/2006/math">
                    <m:r>
                      <a:rPr lang="en-US" i="1">
                        <a:latin typeface="Cambria Math"/>
                      </a:rPr>
                      <m:t>𝐹</m:t>
                    </m:r>
                  </m:oMath>
                </a14:m>
                <a:r>
                  <a:rPr lang="en-US" b="0" dirty="0" smtClean="0"/>
                  <a:t> </a:t>
                </a:r>
                <a:r>
                  <a:rPr lang="en-US" dirty="0"/>
                  <a:t>is </a:t>
                </a:r>
                <a:r>
                  <a:rPr lang="en-US" dirty="0" smtClean="0"/>
                  <a:t>the </a:t>
                </a:r>
                <a:r>
                  <a:rPr lang="en-US" dirty="0"/>
                  <a:t>contact patch </a:t>
                </a:r>
                <a:r>
                  <a:rPr lang="en-US" dirty="0" smtClean="0"/>
                  <a:t>area [m</a:t>
                </a:r>
                <a:r>
                  <a:rPr lang="en-US" baseline="30000" dirty="0" smtClean="0"/>
                  <a:t>2</a:t>
                </a:r>
                <a:r>
                  <a:rPr lang="en-US" dirty="0" smtClean="0"/>
                  <a:t>].</a:t>
                </a:r>
              </a:p>
              <a:p>
                <a:pPr indent="266700"/>
                <a:r>
                  <a:rPr lang="en-US" dirty="0" smtClean="0"/>
                  <a:t>While </a:t>
                </a:r>
                <a:r>
                  <a:rPr lang="en-US" dirty="0"/>
                  <a:t>using the FASTSIM-like algorithms, the work of frictional forces is calculated according to the following formula</a:t>
                </a:r>
                <a:r>
                  <a:rPr lang="en-US" dirty="0" smtClean="0"/>
                  <a:t>:</a:t>
                </a:r>
              </a:p>
              <a:p>
                <a:pPr indent="266700"/>
                <a14:m>
                  <m:oMathPara xmlns:m="http://schemas.openxmlformats.org/officeDocument/2006/math">
                    <m:oMathParaPr>
                      <m:jc m:val="center"/>
                    </m:oMathParaPr>
                    <m:oMath xmlns:m="http://schemas.openxmlformats.org/officeDocument/2006/math">
                      <m:r>
                        <a:rPr lang="en-US" i="1">
                          <a:latin typeface="Cambria Math"/>
                        </a:rPr>
                        <m:t>𝐴</m:t>
                      </m:r>
                      <m:r>
                        <a:rPr lang="en-US" b="0" i="1" smtClean="0">
                          <a:latin typeface="Cambria Math"/>
                        </a:rPr>
                        <m:t>=</m:t>
                      </m:r>
                      <m:r>
                        <a:rPr lang="en-US" b="0" i="1" smtClean="0">
                          <a:latin typeface="Cambria Math"/>
                        </a:rPr>
                        <m:t>𝑣</m:t>
                      </m:r>
                      <m:r>
                        <m:rPr>
                          <m:sty m:val="p"/>
                        </m:rPr>
                        <a:rPr lang="el-GR" b="0" i="1" smtClean="0">
                          <a:latin typeface="Cambria Math"/>
                          <a:ea typeface="Cambria Math"/>
                        </a:rPr>
                        <m:t>Δ</m:t>
                      </m:r>
                      <m:r>
                        <a:rPr lang="en-US" b="0" i="1" smtClean="0">
                          <a:latin typeface="Cambria Math"/>
                          <a:ea typeface="Cambria Math"/>
                        </a:rPr>
                        <m:t>𝑡</m:t>
                      </m:r>
                      <m:nary>
                        <m:naryPr>
                          <m:chr m:val="∑"/>
                          <m:ctrlPr>
                            <a:rPr lang="en-US" b="0" i="1" smtClean="0">
                              <a:latin typeface="Cambria Math"/>
                              <a:ea typeface="Cambria Math"/>
                            </a:rPr>
                          </m:ctrlPr>
                        </m:naryPr>
                        <m:sub>
                          <m:r>
                            <m:rPr>
                              <m:brk m:alnAt="23"/>
                            </m:rPr>
                            <a:rPr lang="en-US" b="0" i="1" smtClean="0">
                              <a:latin typeface="Cambria Math"/>
                              <a:ea typeface="Cambria Math"/>
                            </a:rPr>
                            <m:t>𝑖</m:t>
                          </m:r>
                          <m:r>
                            <a:rPr lang="en-US" b="0" i="1" smtClean="0">
                              <a:latin typeface="Cambria Math"/>
                              <a:ea typeface="Cambria Math"/>
                            </a:rPr>
                            <m:t>=1</m:t>
                          </m:r>
                        </m:sub>
                        <m:sup>
                          <m:r>
                            <a:rPr lang="en-US" b="0" i="1" smtClean="0">
                              <a:latin typeface="Cambria Math"/>
                              <a:ea typeface="Cambria Math"/>
                            </a:rPr>
                            <m:t>𝑁</m:t>
                          </m:r>
                        </m:sup>
                        <m:e>
                          <m:nary>
                            <m:naryPr>
                              <m:chr m:val="∑"/>
                              <m:ctrlPr>
                                <a:rPr lang="en-US" b="0" i="1" smtClean="0">
                                  <a:latin typeface="Cambria Math"/>
                                  <a:ea typeface="Cambria Math"/>
                                </a:rPr>
                              </m:ctrlPr>
                            </m:naryPr>
                            <m:sub>
                              <m:r>
                                <m:rPr>
                                  <m:brk m:alnAt="23"/>
                                </m:rPr>
                                <a:rPr lang="en-US" b="0" i="1" smtClean="0">
                                  <a:latin typeface="Cambria Math"/>
                                  <a:ea typeface="Cambria Math"/>
                                </a:rPr>
                                <m:t>𝑗</m:t>
                              </m:r>
                              <m:r>
                                <a:rPr lang="en-US" b="0" i="1" smtClean="0">
                                  <a:latin typeface="Cambria Math"/>
                                  <a:ea typeface="Cambria Math"/>
                                </a:rPr>
                                <m:t>=1</m:t>
                              </m:r>
                            </m:sub>
                            <m:sup>
                              <m:r>
                                <a:rPr lang="en-US" b="0" i="1" smtClean="0">
                                  <a:latin typeface="Cambria Math"/>
                                  <a:ea typeface="Cambria Math"/>
                                </a:rPr>
                                <m:t>𝑀</m:t>
                              </m:r>
                            </m:sup>
                            <m:e>
                              <m:sSub>
                                <m:sSubPr>
                                  <m:ctrlPr>
                                    <a:rPr lang="en-US" i="1">
                                      <a:latin typeface="Cambria Math"/>
                                      <a:ea typeface="Cambria Math"/>
                                    </a:rPr>
                                  </m:ctrlPr>
                                </m:sSubPr>
                                <m:e>
                                  <m:r>
                                    <a:rPr lang="en-US" b="1">
                                      <a:latin typeface="Cambria Math"/>
                                      <a:ea typeface="Cambria Math"/>
                                    </a:rPr>
                                    <m:t>𝛕</m:t>
                                  </m:r>
                                </m:e>
                                <m:sub>
                                  <m:r>
                                    <a:rPr lang="en-US" i="1">
                                      <a:latin typeface="Cambria Math"/>
                                      <a:ea typeface="Cambria Math"/>
                                    </a:rPr>
                                    <m:t>𝑖𝑗</m:t>
                                  </m:r>
                                </m:sub>
                              </m:sSub>
                              <m:sSub>
                                <m:sSubPr>
                                  <m:ctrlPr>
                                    <a:rPr lang="en-US" i="1">
                                      <a:latin typeface="Cambria Math"/>
                                      <a:ea typeface="Cambria Math"/>
                                    </a:rPr>
                                  </m:ctrlPr>
                                </m:sSubPr>
                                <m:e>
                                  <m:r>
                                    <a:rPr lang="en-US" b="1">
                                      <a:latin typeface="Cambria Math"/>
                                      <a:ea typeface="Cambria Math"/>
                                    </a:rPr>
                                    <m:t>𝐰</m:t>
                                  </m:r>
                                </m:e>
                                <m:sub>
                                  <m:r>
                                    <a:rPr lang="en-US" i="1">
                                      <a:latin typeface="Cambria Math"/>
                                      <a:ea typeface="Cambria Math"/>
                                    </a:rPr>
                                    <m:t>𝑖𝑗</m:t>
                                  </m:r>
                                </m:sub>
                              </m:sSub>
                              <m:r>
                                <a:rPr lang="en-US" b="0" i="1" smtClean="0">
                                  <a:latin typeface="Cambria Math"/>
                                  <a:ea typeface="Cambria Math"/>
                                </a:rPr>
                                <m:t>𝑑</m:t>
                              </m:r>
                              <m:sSub>
                                <m:sSubPr>
                                  <m:ctrlPr>
                                    <a:rPr lang="en-US" b="0" i="1" smtClean="0">
                                      <a:latin typeface="Cambria Math"/>
                                      <a:ea typeface="Cambria Math"/>
                                    </a:rPr>
                                  </m:ctrlPr>
                                </m:sSubPr>
                                <m:e>
                                  <m:r>
                                    <a:rPr lang="en-US" b="0" i="1" smtClean="0">
                                      <a:latin typeface="Cambria Math"/>
                                      <a:ea typeface="Cambria Math"/>
                                    </a:rPr>
                                    <m:t>𝐹</m:t>
                                  </m:r>
                                </m:e>
                                <m:sub>
                                  <m:r>
                                    <a:rPr lang="en-US" b="0" i="1" smtClean="0">
                                      <a:latin typeface="Cambria Math"/>
                                      <a:ea typeface="Cambria Math"/>
                                    </a:rPr>
                                    <m:t>𝑖𝑗</m:t>
                                  </m:r>
                                </m:sub>
                              </m:sSub>
                            </m:e>
                          </m:nary>
                        </m:e>
                      </m:nary>
                    </m:oMath>
                  </m:oMathPara>
                </a14:m>
                <a:endParaRPr lang="en-US" b="0" dirty="0" smtClean="0"/>
              </a:p>
              <a:p>
                <a:r>
                  <a:rPr lang="en-US" b="0" dirty="0" smtClean="0"/>
                  <a:t>where </a:t>
                </a:r>
                <a14:m>
                  <m:oMath xmlns:m="http://schemas.openxmlformats.org/officeDocument/2006/math">
                    <m:r>
                      <a:rPr lang="en-US" i="1">
                        <a:latin typeface="Cambria Math"/>
                      </a:rPr>
                      <m:t>𝑣</m:t>
                    </m:r>
                  </m:oMath>
                </a14:m>
                <a:r>
                  <a:rPr lang="en-US" b="0" dirty="0" smtClean="0"/>
                  <a:t> is the wheelset velocity [</a:t>
                </a:r>
                <a:r>
                  <a:rPr lang="en-US" dirty="0" smtClean="0"/>
                  <a:t>m/s</a:t>
                </a:r>
                <a:r>
                  <a:rPr lang="en-US" b="0" dirty="0" smtClean="0"/>
                  <a:t>];</a:t>
                </a:r>
              </a:p>
              <a:p>
                <a:pPr marL="628650"/>
                <a14:m>
                  <m:oMath xmlns:m="http://schemas.openxmlformats.org/officeDocument/2006/math">
                    <m:r>
                      <m:rPr>
                        <m:sty m:val="p"/>
                      </m:rPr>
                      <a:rPr lang="el-GR" i="1">
                        <a:latin typeface="Cambria Math"/>
                        <a:ea typeface="Cambria Math"/>
                      </a:rPr>
                      <m:t>Δ</m:t>
                    </m:r>
                    <m:r>
                      <a:rPr lang="en-US" i="1">
                        <a:latin typeface="Cambria Math"/>
                        <a:ea typeface="Cambria Math"/>
                      </a:rPr>
                      <m:t>𝑡</m:t>
                    </m:r>
                  </m:oMath>
                </a14:m>
                <a:r>
                  <a:rPr lang="en-US" b="0" dirty="0" smtClean="0"/>
                  <a:t> </a:t>
                </a:r>
                <a:r>
                  <a:rPr lang="en-US" dirty="0"/>
                  <a:t>is the integration time step </a:t>
                </a:r>
                <a:r>
                  <a:rPr lang="en-US" dirty="0" smtClean="0"/>
                  <a:t>size [s]</a:t>
                </a:r>
              </a:p>
              <a:p>
                <a:pPr marL="628650"/>
                <a14:m>
                  <m:oMath xmlns:m="http://schemas.openxmlformats.org/officeDocument/2006/math">
                    <m:r>
                      <a:rPr lang="en-US" b="1">
                        <a:latin typeface="Cambria Math"/>
                        <a:ea typeface="Cambria Math"/>
                      </a:rPr>
                      <m:t>𝐰</m:t>
                    </m:r>
                  </m:oMath>
                </a14:m>
                <a:r>
                  <a:rPr lang="en-US" b="0" dirty="0" smtClean="0"/>
                  <a:t> is </a:t>
                </a:r>
                <a:r>
                  <a:rPr lang="en-US" b="0" smtClean="0"/>
                  <a:t>the creep </a:t>
                </a:r>
                <a:r>
                  <a:rPr lang="en-US" b="0" dirty="0" smtClean="0"/>
                  <a:t>[</a:t>
                </a:r>
                <a:r>
                  <a:rPr lang="ru-RU" b="0" dirty="0" smtClean="0"/>
                  <a:t>-</a:t>
                </a:r>
                <a:r>
                  <a:rPr lang="en-US" b="0" dirty="0" smtClean="0"/>
                  <a:t>]</a:t>
                </a:r>
                <a:r>
                  <a:rPr lang="ru-RU" b="0" dirty="0" smtClean="0"/>
                  <a:t>.</a:t>
                </a:r>
                <a:r>
                  <a:rPr lang="en-US" b="0" dirty="0" smtClean="0"/>
                  <a:t> </a:t>
                </a:r>
              </a:p>
            </p:txBody>
          </p:sp>
        </mc:Choice>
        <mc:Fallback xmlns="">
          <p:sp>
            <p:nvSpPr>
              <p:cNvPr id="2" name="Прямоугольник 1"/>
              <p:cNvSpPr>
                <a:spLocks noRot="1" noChangeAspect="1" noMove="1" noResize="1" noEditPoints="1" noAdjustHandles="1" noChangeArrowheads="1" noChangeShapeType="1" noTextEdit="1"/>
              </p:cNvSpPr>
              <p:nvPr/>
            </p:nvSpPr>
            <p:spPr>
              <a:xfrm>
                <a:off x="327089" y="540000"/>
                <a:ext cx="8477980" cy="5966313"/>
              </a:xfrm>
              <a:prstGeom prst="rect">
                <a:avLst/>
              </a:prstGeom>
              <a:blipFill rotWithShape="1">
                <a:blip r:embed="rId2"/>
                <a:stretch>
                  <a:fillRect l="-647" t="-511" b="-716"/>
                </a:stretch>
              </a:blipFill>
            </p:spPr>
            <p:txBody>
              <a:bodyPr/>
              <a:lstStyle/>
              <a:p>
                <a:r>
                  <a:rPr lang="ru-RU">
                    <a:noFill/>
                  </a:rPr>
                  <a:t> </a:t>
                </a:r>
              </a:p>
            </p:txBody>
          </p:sp>
        </mc:Fallback>
      </mc:AlternateContent>
      <p:grpSp>
        <p:nvGrpSpPr>
          <p:cNvPr id="14" name="Группа 13"/>
          <p:cNvGrpSpPr/>
          <p:nvPr/>
        </p:nvGrpSpPr>
        <p:grpSpPr>
          <a:xfrm>
            <a:off x="6371298" y="4501860"/>
            <a:ext cx="2764647" cy="2346109"/>
            <a:chOff x="6371298" y="4501860"/>
            <a:chExt cx="2764647" cy="2346109"/>
          </a:xfrm>
        </p:grpSpPr>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1683" y="4501860"/>
              <a:ext cx="2537254" cy="2133600"/>
            </a:xfrm>
            <a:prstGeom prst="rect">
              <a:avLst/>
            </a:prstGeom>
          </p:spPr>
        </p:pic>
        <mc:AlternateContent xmlns:mc="http://schemas.openxmlformats.org/markup-compatibility/2006" xmlns:a14="http://schemas.microsoft.com/office/drawing/2010/main">
          <mc:Choice Requires="a14">
            <p:sp>
              <p:nvSpPr>
                <p:cNvPr id="9" name="TextBox 8"/>
                <p:cNvSpPr txBox="1"/>
                <p:nvPr/>
              </p:nvSpPr>
              <p:spPr>
                <a:xfrm>
                  <a:off x="6531683" y="4587585"/>
                  <a:ext cx="714375" cy="358368"/>
                </a:xfrm>
                <a:prstGeom prst="rect">
                  <a:avLst/>
                </a:prstGeom>
                <a:noFill/>
              </p:spPr>
              <p:txBody>
                <a:bodyPr wrap="square" rtlCol="0">
                  <a:spAutoFit/>
                </a:bodyPr>
                <a:lstStyle/>
                <a:p>
                  <a:pPr/>
                  <a14:m>
                    <m:oMathPara xmlns:m="http://schemas.openxmlformats.org/officeDocument/2006/math">
                      <m:oMathParaPr>
                        <m:jc m:val="center"/>
                      </m:oMathParaPr>
                      <m:oMath xmlns:m="http://schemas.openxmlformats.org/officeDocument/2006/math">
                        <m:sSub>
                          <m:sSubPr>
                            <m:ctrlPr>
                              <a:rPr lang="en-US" sz="1600" i="1" smtClean="0">
                                <a:latin typeface="Cambria Math"/>
                                <a:ea typeface="Cambria Math"/>
                              </a:rPr>
                            </m:ctrlPr>
                          </m:sSubPr>
                          <m:e>
                            <m:r>
                              <a:rPr lang="en-US" sz="1600" b="1">
                                <a:latin typeface="Cambria Math"/>
                                <a:ea typeface="Cambria Math"/>
                              </a:rPr>
                              <m:t>𝛕</m:t>
                            </m:r>
                          </m:e>
                          <m:sub>
                            <m:r>
                              <a:rPr lang="en-US" sz="1600" i="1">
                                <a:latin typeface="Cambria Math"/>
                                <a:ea typeface="Cambria Math"/>
                              </a:rPr>
                              <m:t>𝑖𝑗</m:t>
                            </m:r>
                          </m:sub>
                        </m:sSub>
                        <m:r>
                          <a:rPr lang="en-US" sz="1600" b="0" i="1" smtClean="0">
                            <a:latin typeface="Cambria Math"/>
                            <a:ea typeface="Cambria Math"/>
                          </a:rPr>
                          <m:t>,</m:t>
                        </m:r>
                        <m:sSub>
                          <m:sSubPr>
                            <m:ctrlPr>
                              <a:rPr lang="en-US" sz="1600" i="1">
                                <a:latin typeface="Cambria Math"/>
                                <a:ea typeface="Cambria Math"/>
                              </a:rPr>
                            </m:ctrlPr>
                          </m:sSubPr>
                          <m:e>
                            <m:r>
                              <a:rPr lang="en-US" sz="1600" b="1">
                                <a:latin typeface="Cambria Math"/>
                                <a:ea typeface="Cambria Math"/>
                              </a:rPr>
                              <m:t>𝐰</m:t>
                            </m:r>
                          </m:e>
                          <m:sub>
                            <m:r>
                              <a:rPr lang="en-US" sz="1600" i="1">
                                <a:latin typeface="Cambria Math"/>
                                <a:ea typeface="Cambria Math"/>
                              </a:rPr>
                              <m:t>𝑖𝑗</m:t>
                            </m:r>
                          </m:sub>
                        </m:sSub>
                      </m:oMath>
                    </m:oMathPara>
                  </a14:m>
                  <a:endParaRPr lang="ru-RU" sz="1600" dirty="0"/>
                </a:p>
              </p:txBody>
            </p:sp>
          </mc:Choice>
          <mc:Fallback xmlns="">
            <p:sp>
              <p:nvSpPr>
                <p:cNvPr id="9" name="TextBox 8"/>
                <p:cNvSpPr txBox="1">
                  <a:spLocks noRot="1" noChangeAspect="1" noMove="1" noResize="1" noEditPoints="1" noAdjustHandles="1" noChangeArrowheads="1" noChangeShapeType="1" noTextEdit="1"/>
                </p:cNvSpPr>
                <p:nvPr/>
              </p:nvSpPr>
              <p:spPr>
                <a:xfrm>
                  <a:off x="6531683" y="4587585"/>
                  <a:ext cx="714375" cy="358368"/>
                </a:xfrm>
                <a:prstGeom prst="rect">
                  <a:avLst/>
                </a:prstGeom>
                <a:blipFill rotWithShape="1">
                  <a:blip r:embed="rId4"/>
                  <a:stretch>
                    <a:fillRect r="-4237" b="-8621"/>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0" name="TextBox 9"/>
                <p:cNvSpPr txBox="1"/>
                <p:nvPr/>
              </p:nvSpPr>
              <p:spPr>
                <a:xfrm>
                  <a:off x="7045666" y="6509415"/>
                  <a:ext cx="589294" cy="338554"/>
                </a:xfrm>
                <a:prstGeom prst="rect">
                  <a:avLst/>
                </a:prstGeom>
                <a:noFill/>
              </p:spPr>
              <p:txBody>
                <a:bodyPr wrap="square" rtlCol="0">
                  <a:spAutoFit/>
                </a:bodyPr>
                <a:lstStyle/>
                <a:p>
                  <a:pPr/>
                  <a14:m>
                    <m:oMathPara xmlns:m="http://schemas.openxmlformats.org/officeDocument/2006/math">
                      <m:oMathParaPr>
                        <m:jc m:val="center"/>
                      </m:oMathParaPr>
                      <m:oMath xmlns:m="http://schemas.openxmlformats.org/officeDocument/2006/math">
                        <m:r>
                          <a:rPr lang="en-US" sz="1600" i="1" smtClean="0">
                            <a:latin typeface="Cambria Math"/>
                            <a:ea typeface="Cambria Math"/>
                          </a:rPr>
                          <m:t>𝑖</m:t>
                        </m:r>
                        <m:r>
                          <a:rPr lang="en-US" sz="1600" i="1" smtClean="0">
                            <a:latin typeface="Cambria Math"/>
                            <a:ea typeface="Cambria Math"/>
                          </a:rPr>
                          <m:t>⟶</m:t>
                        </m:r>
                      </m:oMath>
                    </m:oMathPara>
                  </a14:m>
                  <a:endParaRPr lang="ru-RU" sz="1600" dirty="0"/>
                </a:p>
              </p:txBody>
            </p:sp>
          </mc:Choice>
          <mc:Fallback xmlns="">
            <p:sp>
              <p:nvSpPr>
                <p:cNvPr id="10" name="TextBox 9"/>
                <p:cNvSpPr txBox="1">
                  <a:spLocks noRot="1" noChangeAspect="1" noMove="1" noResize="1" noEditPoints="1" noAdjustHandles="1" noChangeArrowheads="1" noChangeShapeType="1" noTextEdit="1"/>
                </p:cNvSpPr>
                <p:nvPr/>
              </p:nvSpPr>
              <p:spPr>
                <a:xfrm>
                  <a:off x="7045666" y="6509415"/>
                  <a:ext cx="589294" cy="338554"/>
                </a:xfrm>
                <a:prstGeom prst="rect">
                  <a:avLst/>
                </a:prstGeom>
                <a:blipFill rotWithShape="1">
                  <a:blip r:embed="rId5"/>
                  <a:stretch>
                    <a:fillRect/>
                  </a:stretch>
                </a:blipFill>
              </p:spPr>
              <p:txBody>
                <a:bodyPr/>
                <a:lstStyle/>
                <a:p>
                  <a:r>
                    <a:rPr lang="ru-RU">
                      <a:noFill/>
                    </a:rPr>
                    <a:t> </a:t>
                  </a:r>
                </a:p>
              </p:txBody>
            </p:sp>
          </mc:Fallback>
        </mc:AlternateContent>
        <mc:AlternateContent xmlns:mc="http://schemas.openxmlformats.org/markup-compatibility/2006" xmlns:a14="http://schemas.microsoft.com/office/drawing/2010/main">
          <mc:Choice Requires="a14">
            <p:sp>
              <p:nvSpPr>
                <p:cNvPr id="11" name="TextBox 10"/>
                <p:cNvSpPr txBox="1"/>
                <p:nvPr/>
              </p:nvSpPr>
              <p:spPr>
                <a:xfrm rot="16200000">
                  <a:off x="6235874" y="6083895"/>
                  <a:ext cx="609402" cy="338554"/>
                </a:xfrm>
                <a:prstGeom prst="rect">
                  <a:avLst/>
                </a:prstGeom>
                <a:noFill/>
              </p:spPr>
              <p:txBody>
                <a:bodyPr wrap="square" rtlCol="0">
                  <a:spAutoFit/>
                </a:bodyPr>
                <a:lstStyle/>
                <a:p>
                  <a:pPr/>
                  <a14:m>
                    <m:oMathPara xmlns:m="http://schemas.openxmlformats.org/officeDocument/2006/math">
                      <m:oMathParaPr>
                        <m:jc m:val="center"/>
                      </m:oMathParaPr>
                      <m:oMath xmlns:m="http://schemas.openxmlformats.org/officeDocument/2006/math">
                        <m:r>
                          <a:rPr lang="en-US" sz="1600" b="0" i="1" smtClean="0">
                            <a:latin typeface="Cambria Math"/>
                            <a:ea typeface="Cambria Math"/>
                          </a:rPr>
                          <m:t>𝑗</m:t>
                        </m:r>
                        <m:r>
                          <a:rPr lang="en-US" sz="1600" i="1" smtClean="0">
                            <a:latin typeface="Cambria Math"/>
                            <a:ea typeface="Cambria Math"/>
                          </a:rPr>
                          <m:t>⟶</m:t>
                        </m:r>
                      </m:oMath>
                    </m:oMathPara>
                  </a14:m>
                  <a:endParaRPr lang="ru-RU" sz="1600" dirty="0"/>
                </a:p>
              </p:txBody>
            </p:sp>
          </mc:Choice>
          <mc:Fallback xmlns="">
            <p:sp>
              <p:nvSpPr>
                <p:cNvPr id="11" name="TextBox 10"/>
                <p:cNvSpPr txBox="1">
                  <a:spLocks noRot="1" noChangeAspect="1" noMove="1" noResize="1" noEditPoints="1" noAdjustHandles="1" noChangeArrowheads="1" noChangeShapeType="1" noTextEdit="1"/>
                </p:cNvSpPr>
                <p:nvPr/>
              </p:nvSpPr>
              <p:spPr>
                <a:xfrm rot="16200000">
                  <a:off x="6235874" y="6083895"/>
                  <a:ext cx="609402" cy="338554"/>
                </a:xfrm>
                <a:prstGeom prst="rect">
                  <a:avLst/>
                </a:prstGeom>
                <a:blipFill rotWithShape="1">
                  <a:blip r:embed="rId6"/>
                  <a:stretch>
                    <a:fillRect r="-8929"/>
                  </a:stretch>
                </a:blipFill>
              </p:spPr>
              <p:txBody>
                <a:bodyPr/>
                <a:lstStyle/>
                <a:p>
                  <a:r>
                    <a:rPr lang="ru-RU">
                      <a:noFill/>
                    </a:rPr>
                    <a:t> </a:t>
                  </a:r>
                </a:p>
              </p:txBody>
            </p:sp>
          </mc:Fallback>
        </mc:AlternateContent>
        <p:sp>
          <p:nvSpPr>
            <p:cNvPr id="12" name="TextBox 11"/>
            <p:cNvSpPr txBox="1"/>
            <p:nvPr/>
          </p:nvSpPr>
          <p:spPr>
            <a:xfrm>
              <a:off x="8848687" y="5778121"/>
              <a:ext cx="287258" cy="369332"/>
            </a:xfrm>
            <a:prstGeom prst="rect">
              <a:avLst/>
            </a:prstGeom>
            <a:noFill/>
          </p:spPr>
          <p:txBody>
            <a:bodyPr wrap="none" rtlCol="0">
              <a:spAutoFit/>
            </a:bodyPr>
            <a:lstStyle/>
            <a:p>
              <a:r>
                <a:rPr lang="en-US" i="1" dirty="0" smtClean="0"/>
                <a:t>x</a:t>
              </a:r>
              <a:endParaRPr lang="ru-RU" i="1" dirty="0"/>
            </a:p>
          </p:txBody>
        </p:sp>
        <p:sp>
          <p:nvSpPr>
            <p:cNvPr id="13" name="TextBox 12"/>
            <p:cNvSpPr txBox="1"/>
            <p:nvPr/>
          </p:nvSpPr>
          <p:spPr>
            <a:xfrm>
              <a:off x="7484015" y="4666155"/>
              <a:ext cx="287258" cy="369332"/>
            </a:xfrm>
            <a:prstGeom prst="rect">
              <a:avLst/>
            </a:prstGeom>
            <a:noFill/>
          </p:spPr>
          <p:txBody>
            <a:bodyPr wrap="none" rtlCol="0">
              <a:spAutoFit/>
            </a:bodyPr>
            <a:lstStyle/>
            <a:p>
              <a:r>
                <a:rPr lang="en-US" i="1" dirty="0" smtClean="0"/>
                <a:t>y</a:t>
              </a:r>
              <a:endParaRPr lang="ru-RU" i="1" dirty="0"/>
            </a:p>
          </p:txBody>
        </p:sp>
      </p:grpSp>
    </p:spTree>
    <p:extLst>
      <p:ext uri="{BB962C8B-B14F-4D97-AF65-F5344CB8AC3E}">
        <p14:creationId xmlns:p14="http://schemas.microsoft.com/office/powerpoint/2010/main" val="85719019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Invitation to Cooperation</a:t>
            </a:r>
            <a:endParaRPr lang="ru-RU" dirty="0"/>
          </a:p>
        </p:txBody>
      </p:sp>
      <p:sp>
        <p:nvSpPr>
          <p:cNvPr id="4" name="TextBox 3"/>
          <p:cNvSpPr txBox="1"/>
          <p:nvPr/>
        </p:nvSpPr>
        <p:spPr>
          <a:xfrm>
            <a:off x="395536" y="728700"/>
            <a:ext cx="8352928" cy="4832092"/>
          </a:xfrm>
          <a:prstGeom prst="rect">
            <a:avLst/>
          </a:prstGeom>
          <a:noFill/>
        </p:spPr>
        <p:txBody>
          <a:bodyPr wrap="square" rtlCol="0">
            <a:spAutoFit/>
          </a:bodyPr>
          <a:lstStyle/>
          <a:p>
            <a:r>
              <a:rPr lang="en-US" sz="2800" b="1" dirty="0" smtClean="0">
                <a:solidFill>
                  <a:srgbClr val="FF0000"/>
                </a:solidFill>
              </a:rPr>
              <a:t>Software Development</a:t>
            </a:r>
            <a:r>
              <a:rPr lang="en-US" sz="2800" dirty="0" smtClean="0"/>
              <a:t>. We need your feedback to improve Universal </a:t>
            </a:r>
            <a:r>
              <a:rPr lang="en-US" sz="2800" smtClean="0"/>
              <a:t>Mechanism. Let </a:t>
            </a:r>
            <a:r>
              <a:rPr lang="en-US" sz="2800" dirty="0" smtClean="0"/>
              <a:t>us know big reports, comments, suggestions, your ideas about new tools and possibilities in UM.</a:t>
            </a:r>
          </a:p>
          <a:p>
            <a:endParaRPr lang="en-US" sz="2800" dirty="0"/>
          </a:p>
          <a:p>
            <a:r>
              <a:rPr lang="en-US" sz="2800" b="1" dirty="0" smtClean="0">
                <a:solidFill>
                  <a:srgbClr val="FF0000"/>
                </a:solidFill>
              </a:rPr>
              <a:t>Cooperation in Scientific and Applied Research</a:t>
            </a:r>
            <a:r>
              <a:rPr lang="en-US" sz="2800" dirty="0" smtClean="0"/>
              <a:t>: internship for PhD students, grants, papers, etc.</a:t>
            </a:r>
          </a:p>
          <a:p>
            <a:endParaRPr lang="en-US" sz="2800" dirty="0"/>
          </a:p>
          <a:p>
            <a:pPr algn="ctr"/>
            <a:r>
              <a:rPr lang="en-US" sz="2800" dirty="0" smtClean="0"/>
              <a:t>Contact us via</a:t>
            </a:r>
          </a:p>
          <a:p>
            <a:pPr algn="ctr"/>
            <a:r>
              <a:rPr lang="en-US" sz="2800" dirty="0" smtClean="0">
                <a:hlinkClick r:id="rId2"/>
              </a:rPr>
              <a:t>kovalev@universalmechanisn.com</a:t>
            </a:r>
            <a:endParaRPr lang="en-US" sz="2800" dirty="0" smtClean="0"/>
          </a:p>
          <a:p>
            <a:pPr algn="ctr"/>
            <a:r>
              <a:rPr lang="en-US" sz="2800" dirty="0" smtClean="0">
                <a:hlinkClick r:id="rId3"/>
              </a:rPr>
              <a:t>um@universalmechanism.com</a:t>
            </a:r>
            <a:endParaRPr lang="ru-RU" sz="2800" dirty="0"/>
          </a:p>
        </p:txBody>
      </p:sp>
    </p:spTree>
    <p:extLst>
      <p:ext uri="{BB962C8B-B14F-4D97-AF65-F5344CB8AC3E}">
        <p14:creationId xmlns:p14="http://schemas.microsoft.com/office/powerpoint/2010/main" val="227646144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t>Roman Kovalev</a:t>
            </a:r>
            <a:endParaRPr lang="ru-RU" dirty="0"/>
          </a:p>
        </p:txBody>
      </p:sp>
      <p:pic>
        <p:nvPicPr>
          <p:cNvPr id="3" name="Рисунок 4" descr="umid.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378051" y="541338"/>
            <a:ext cx="2778125" cy="1400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313965" y="2204864"/>
            <a:ext cx="8516069" cy="3847207"/>
          </a:xfrm>
          <a:prstGeom prst="rect">
            <a:avLst/>
          </a:prstGeom>
          <a:noFill/>
        </p:spPr>
        <p:txBody>
          <a:bodyPr wrap="square" rtlCol="0">
            <a:spAutoFit/>
          </a:bodyPr>
          <a:lstStyle/>
          <a:p>
            <a:pPr algn="ctr"/>
            <a:r>
              <a:rPr lang="en-US" sz="4800" dirty="0" smtClean="0">
                <a:solidFill>
                  <a:schemeClr val="tx2">
                    <a:lumMod val="75000"/>
                  </a:schemeClr>
                </a:solidFill>
              </a:rPr>
              <a:t>Thank you for your attention!</a:t>
            </a:r>
          </a:p>
          <a:p>
            <a:pPr algn="ctr"/>
            <a:endParaRPr lang="en-US" sz="2800" dirty="0" smtClean="0">
              <a:solidFill>
                <a:schemeClr val="tx2">
                  <a:lumMod val="75000"/>
                </a:schemeClr>
              </a:solidFill>
            </a:endParaRPr>
          </a:p>
          <a:p>
            <a:pPr algn="ctr"/>
            <a:r>
              <a:rPr lang="en-US" sz="2800" dirty="0" smtClean="0">
                <a:solidFill>
                  <a:schemeClr val="tx2">
                    <a:lumMod val="75000"/>
                  </a:schemeClr>
                </a:solidFill>
              </a:rPr>
              <a:t>Recent Advances in Universal Mechanism Software </a:t>
            </a:r>
            <a:br>
              <a:rPr lang="en-US" sz="2800" dirty="0" smtClean="0">
                <a:solidFill>
                  <a:schemeClr val="tx2">
                    <a:lumMod val="75000"/>
                  </a:schemeClr>
                </a:solidFill>
              </a:rPr>
            </a:br>
            <a:r>
              <a:rPr lang="en-US" sz="2800" dirty="0" smtClean="0">
                <a:solidFill>
                  <a:schemeClr val="tx2">
                    <a:lumMod val="75000"/>
                  </a:schemeClr>
                </a:solidFill>
              </a:rPr>
              <a:t>and Finished Projects</a:t>
            </a:r>
          </a:p>
          <a:p>
            <a:pPr algn="ctr"/>
            <a:endParaRPr lang="en-US" sz="2800" dirty="0" smtClean="0">
              <a:solidFill>
                <a:schemeClr val="tx2">
                  <a:lumMod val="75000"/>
                </a:schemeClr>
              </a:solidFill>
            </a:endParaRPr>
          </a:p>
          <a:p>
            <a:pPr algn="ctr"/>
            <a:r>
              <a:rPr lang="en-US" sz="2800" dirty="0" smtClean="0">
                <a:solidFill>
                  <a:schemeClr val="tx2">
                    <a:lumMod val="75000"/>
                  </a:schemeClr>
                </a:solidFill>
              </a:rPr>
              <a:t>Presenter: Dr. Roman Kovalev</a:t>
            </a:r>
          </a:p>
          <a:p>
            <a:pPr algn="ctr"/>
            <a:r>
              <a:rPr lang="en-US" sz="2800" dirty="0" smtClean="0">
                <a:solidFill>
                  <a:schemeClr val="tx2">
                    <a:lumMod val="75000"/>
                  </a:schemeClr>
                </a:solidFill>
              </a:rPr>
              <a:t>Laboratory of Computational Mechanics</a:t>
            </a:r>
          </a:p>
          <a:p>
            <a:pPr algn="ctr"/>
            <a:r>
              <a:rPr lang="en-US" sz="2800" dirty="0" smtClean="0">
                <a:solidFill>
                  <a:schemeClr val="tx2">
                    <a:lumMod val="75000"/>
                  </a:schemeClr>
                </a:solidFill>
              </a:rPr>
              <a:t>Bryansk State Technical University</a:t>
            </a:r>
            <a:endParaRPr lang="ru-RU" sz="2800" dirty="0">
              <a:solidFill>
                <a:schemeClr val="tx2">
                  <a:lumMod val="75000"/>
                </a:schemeClr>
              </a:solidFill>
            </a:endParaRPr>
          </a:p>
        </p:txBody>
      </p:sp>
    </p:spTree>
    <p:extLst>
      <p:ext uri="{BB962C8B-B14F-4D97-AF65-F5344CB8AC3E}">
        <p14:creationId xmlns:p14="http://schemas.microsoft.com/office/powerpoint/2010/main" val="324104631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4"/>
          <p:cNvSpPr>
            <a:spLocks noChangeArrowheads="1"/>
          </p:cNvSpPr>
          <p:nvPr/>
        </p:nvSpPr>
        <p:spPr bwMode="auto">
          <a:xfrm>
            <a:off x="327089" y="540000"/>
            <a:ext cx="2160000" cy="360000"/>
          </a:xfrm>
          <a:prstGeom prst="rect">
            <a:avLst/>
          </a:prstGeom>
          <a:solidFill>
            <a:srgbClr val="CCEC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6800" rIns="0">
            <a:spAutoFit/>
          </a:bodyPr>
          <a:lstStyle>
            <a:lvl1pPr eaLnBrk="0" hangingPunct="0">
              <a:defRPr sz="1600">
                <a:solidFill>
                  <a:schemeClr val="tx1"/>
                </a:solidFill>
                <a:latin typeface="Times New Roman" pitchFamily="18" charset="0"/>
              </a:defRPr>
            </a:lvl1pPr>
            <a:lvl2pPr marL="742950" indent="-285750" eaLnBrk="0" hangingPunct="0">
              <a:defRPr sz="1600">
                <a:solidFill>
                  <a:schemeClr val="tx1"/>
                </a:solidFill>
                <a:latin typeface="Times New Roman" pitchFamily="18" charset="0"/>
              </a:defRPr>
            </a:lvl2pPr>
            <a:lvl3pPr marL="1143000" indent="-228600" eaLnBrk="0" hangingPunct="0">
              <a:defRPr sz="1600">
                <a:solidFill>
                  <a:schemeClr val="tx1"/>
                </a:solidFill>
                <a:latin typeface="Times New Roman" pitchFamily="18" charset="0"/>
              </a:defRPr>
            </a:lvl3pPr>
            <a:lvl4pPr marL="1600200" indent="-228600" eaLnBrk="0" hangingPunct="0">
              <a:defRPr sz="1600">
                <a:solidFill>
                  <a:schemeClr val="tx1"/>
                </a:solidFill>
                <a:latin typeface="Times New Roman" pitchFamily="18" charset="0"/>
              </a:defRPr>
            </a:lvl4pPr>
            <a:lvl5pPr marL="2057400" indent="-228600" eaLnBrk="0" hangingPunct="0">
              <a:defRPr sz="1600">
                <a:solidFill>
                  <a:schemeClr val="tx1"/>
                </a:solidFill>
                <a:latin typeface="Times New Roman" pitchFamily="18" charset="0"/>
              </a:defRPr>
            </a:lvl5pPr>
            <a:lvl6pPr marL="2514600" indent="-228600" algn="ctr" eaLnBrk="0" fontAlgn="base" hangingPunct="0">
              <a:spcBef>
                <a:spcPct val="0"/>
              </a:spcBef>
              <a:spcAft>
                <a:spcPct val="0"/>
              </a:spcAft>
              <a:defRPr sz="1600">
                <a:solidFill>
                  <a:schemeClr val="tx1"/>
                </a:solidFill>
                <a:latin typeface="Times New Roman" pitchFamily="18" charset="0"/>
              </a:defRPr>
            </a:lvl6pPr>
            <a:lvl7pPr marL="2971800" indent="-228600" algn="ctr" eaLnBrk="0" fontAlgn="base" hangingPunct="0">
              <a:spcBef>
                <a:spcPct val="0"/>
              </a:spcBef>
              <a:spcAft>
                <a:spcPct val="0"/>
              </a:spcAft>
              <a:defRPr sz="1600">
                <a:solidFill>
                  <a:schemeClr val="tx1"/>
                </a:solidFill>
                <a:latin typeface="Times New Roman" pitchFamily="18" charset="0"/>
              </a:defRPr>
            </a:lvl7pPr>
            <a:lvl8pPr marL="3429000" indent="-228600" algn="ctr" eaLnBrk="0" fontAlgn="base" hangingPunct="0">
              <a:spcBef>
                <a:spcPct val="0"/>
              </a:spcBef>
              <a:spcAft>
                <a:spcPct val="0"/>
              </a:spcAft>
              <a:defRPr sz="1600">
                <a:solidFill>
                  <a:schemeClr val="tx1"/>
                </a:solidFill>
                <a:latin typeface="Times New Roman" pitchFamily="18" charset="0"/>
              </a:defRPr>
            </a:lvl8pPr>
            <a:lvl9pPr marL="3886200" indent="-228600" algn="ctr" eaLnBrk="0" fontAlgn="base" hangingPunct="0">
              <a:spcBef>
                <a:spcPct val="0"/>
              </a:spcBef>
              <a:spcAft>
                <a:spcPct val="0"/>
              </a:spcAft>
              <a:defRPr sz="1600">
                <a:solidFill>
                  <a:schemeClr val="tx1"/>
                </a:solidFill>
                <a:latin typeface="Times New Roman" pitchFamily="18" charset="0"/>
              </a:defRPr>
            </a:lvl9pPr>
          </a:lstStyle>
          <a:p>
            <a:pPr eaLnBrk="1" hangingPunct="1"/>
            <a:endParaRPr lang="ru-RU" altLang="ru-RU" dirty="0">
              <a:solidFill>
                <a:srgbClr val="073F89"/>
              </a:solidFill>
            </a:endParaRPr>
          </a:p>
        </p:txBody>
      </p:sp>
      <p:sp>
        <p:nvSpPr>
          <p:cNvPr id="4" name="Заголовок 5"/>
          <p:cNvSpPr>
            <a:spLocks noGrp="1"/>
          </p:cNvSpPr>
          <p:nvPr>
            <p:ph type="title"/>
          </p:nvPr>
        </p:nvSpPr>
        <p:spPr/>
        <p:txBody>
          <a:bodyPr/>
          <a:lstStyle/>
          <a:p>
            <a:r>
              <a:rPr lang="en-US" dirty="0"/>
              <a:t>Wear models</a:t>
            </a:r>
            <a:endParaRPr lang="ru-RU" dirty="0"/>
          </a:p>
        </p:txBody>
      </p:sp>
      <mc:AlternateContent xmlns:mc="http://schemas.openxmlformats.org/markup-compatibility/2006" xmlns:a14="http://schemas.microsoft.com/office/drawing/2010/main">
        <mc:Choice Requires="a14">
          <p:sp>
            <p:nvSpPr>
              <p:cNvPr id="6" name="Прямоугольник 5"/>
              <p:cNvSpPr/>
              <p:nvPr/>
            </p:nvSpPr>
            <p:spPr>
              <a:xfrm>
                <a:off x="327089" y="540000"/>
                <a:ext cx="8477980" cy="1468928"/>
              </a:xfrm>
              <a:prstGeom prst="rect">
                <a:avLst/>
              </a:prstGeom>
            </p:spPr>
            <p:txBody>
              <a:bodyPr wrap="square">
                <a:spAutoFit/>
              </a:bodyPr>
              <a:lstStyle/>
              <a:p>
                <a:r>
                  <a:rPr lang="en-US" b="1" dirty="0" smtClean="0"/>
                  <a:t>Specht model</a:t>
                </a:r>
              </a:p>
              <a:p>
                <a:pPr/>
                <a14:m>
                  <m:oMathPara xmlns:m="http://schemas.openxmlformats.org/officeDocument/2006/math">
                    <m:oMathParaPr>
                      <m:jc m:val="centerGroup"/>
                    </m:oMathParaPr>
                    <m:oMath xmlns:m="http://schemas.openxmlformats.org/officeDocument/2006/math">
                      <m:r>
                        <a:rPr lang="ru-RU" i="1">
                          <a:latin typeface="Cambria Math"/>
                        </a:rPr>
                        <m:t>𝑊</m:t>
                      </m:r>
                      <m:r>
                        <a:rPr lang="ru-RU" i="1">
                          <a:latin typeface="Cambria Math"/>
                        </a:rPr>
                        <m:t>=</m:t>
                      </m:r>
                      <m:d>
                        <m:dPr>
                          <m:begChr m:val="{"/>
                          <m:endChr m:val=""/>
                          <m:ctrlPr>
                            <a:rPr lang="ru-RU" i="1">
                              <a:latin typeface="Cambria Math"/>
                            </a:rPr>
                          </m:ctrlPr>
                        </m:dPr>
                        <m:e>
                          <m:m>
                            <m:mPr>
                              <m:mcs>
                                <m:mc>
                                  <m:mcPr>
                                    <m:count m:val="2"/>
                                    <m:mcJc m:val="center"/>
                                  </m:mcPr>
                                </m:mc>
                              </m:mcs>
                              <m:ctrlPr>
                                <a:rPr lang="ru-RU" i="1">
                                  <a:latin typeface="Cambria Math"/>
                                </a:rPr>
                              </m:ctrlPr>
                            </m:mPr>
                            <m:mr>
                              <m:e>
                                <m:sSub>
                                  <m:sSubPr>
                                    <m:ctrlPr>
                                      <a:rPr lang="ru-RU" i="1">
                                        <a:latin typeface="Cambria Math"/>
                                      </a:rPr>
                                    </m:ctrlPr>
                                  </m:sSubPr>
                                  <m:e>
                                    <m:r>
                                      <a:rPr lang="ru-RU" i="1">
                                        <a:latin typeface="Cambria Math"/>
                                      </a:rPr>
                                      <m:t>𝑘</m:t>
                                    </m:r>
                                  </m:e>
                                  <m:sub>
                                    <m:r>
                                      <a:rPr lang="ru-RU" i="1">
                                        <a:latin typeface="Cambria Math"/>
                                      </a:rPr>
                                      <m:t>𝑉</m:t>
                                    </m:r>
                                  </m:sub>
                                </m:sSub>
                                <m:r>
                                  <a:rPr lang="ru-RU" i="1">
                                    <a:latin typeface="Cambria Math"/>
                                  </a:rPr>
                                  <m:t>𝐴</m:t>
                                </m:r>
                                <m:r>
                                  <a:rPr lang="ru-RU" i="1">
                                    <a:latin typeface="Cambria Math"/>
                                  </a:rPr>
                                  <m:t>,</m:t>
                                </m:r>
                              </m:e>
                              <m:e>
                                <m:r>
                                  <a:rPr lang="en-US" b="0" i="1" smtClean="0">
                                    <a:latin typeface="Cambria Math"/>
                                  </a:rPr>
                                  <m:t>𝑝</m:t>
                                </m:r>
                                <m:r>
                                  <a:rPr lang="ru-RU" i="1">
                                    <a:latin typeface="Cambria Math"/>
                                  </a:rPr>
                                  <m:t>&lt;</m:t>
                                </m:r>
                                <m:sSub>
                                  <m:sSubPr>
                                    <m:ctrlPr>
                                      <a:rPr lang="ru-RU" i="1">
                                        <a:latin typeface="Cambria Math"/>
                                      </a:rPr>
                                    </m:ctrlPr>
                                  </m:sSubPr>
                                  <m:e>
                                    <m:r>
                                      <a:rPr lang="en-US" b="0" i="1" smtClean="0">
                                        <a:latin typeface="Cambria Math"/>
                                      </a:rPr>
                                      <m:t>𝑝</m:t>
                                    </m:r>
                                  </m:e>
                                  <m:sub>
                                    <m:r>
                                      <a:rPr lang="en-US" b="0" i="1" smtClean="0">
                                        <a:latin typeface="Cambria Math"/>
                                      </a:rPr>
                                      <m:t>𝑐𝑟</m:t>
                                    </m:r>
                                  </m:sub>
                                </m:sSub>
                                <m:r>
                                  <a:rPr lang="ru-RU" i="1">
                                    <a:latin typeface="Cambria Math"/>
                                  </a:rPr>
                                  <m:t>,</m:t>
                                </m:r>
                              </m:e>
                            </m:mr>
                            <m:mr>
                              <m:e>
                                <m:sSub>
                                  <m:sSubPr>
                                    <m:ctrlPr>
                                      <a:rPr lang="ru-RU" i="1">
                                        <a:latin typeface="Cambria Math"/>
                                      </a:rPr>
                                    </m:ctrlPr>
                                  </m:sSubPr>
                                  <m:e>
                                    <m:r>
                                      <a:rPr lang="ru-RU" i="1">
                                        <a:latin typeface="Cambria Math"/>
                                      </a:rPr>
                                      <m:t>𝑘</m:t>
                                    </m:r>
                                  </m:e>
                                  <m:sub>
                                    <m:r>
                                      <a:rPr lang="ru-RU" i="1">
                                        <a:latin typeface="Cambria Math"/>
                                      </a:rPr>
                                      <m:t>𝑉</m:t>
                                    </m:r>
                                  </m:sub>
                                </m:sSub>
                                <m:r>
                                  <a:rPr lang="ru-RU" i="1">
                                    <a:latin typeface="Cambria Math"/>
                                  </a:rPr>
                                  <m:t>𝛾</m:t>
                                </m:r>
                                <m:r>
                                  <a:rPr lang="ru-RU" i="1">
                                    <a:latin typeface="Cambria Math"/>
                                  </a:rPr>
                                  <m:t>𝐴</m:t>
                                </m:r>
                                <m:r>
                                  <a:rPr lang="ru-RU" i="1">
                                    <a:latin typeface="Cambria Math"/>
                                  </a:rPr>
                                  <m:t>,</m:t>
                                </m:r>
                              </m:e>
                              <m:e>
                                <m:r>
                                  <a:rPr lang="en-US" b="0" i="1" smtClean="0">
                                    <a:latin typeface="Cambria Math"/>
                                  </a:rPr>
                                  <m:t>𝑝</m:t>
                                </m:r>
                                <m:r>
                                  <a:rPr lang="ru-RU" i="1">
                                    <a:latin typeface="Cambria Math"/>
                                  </a:rPr>
                                  <m:t>≥</m:t>
                                </m:r>
                                <m:sSub>
                                  <m:sSubPr>
                                    <m:ctrlPr>
                                      <a:rPr lang="ru-RU" i="1">
                                        <a:latin typeface="Cambria Math"/>
                                      </a:rPr>
                                    </m:ctrlPr>
                                  </m:sSubPr>
                                  <m:e>
                                    <m:r>
                                      <a:rPr lang="en-US" b="0" i="1" smtClean="0">
                                        <a:latin typeface="Cambria Math"/>
                                      </a:rPr>
                                      <m:t>𝑝</m:t>
                                    </m:r>
                                  </m:e>
                                  <m:sub>
                                    <m:r>
                                      <a:rPr lang="en-US" b="0" i="1" smtClean="0">
                                        <a:latin typeface="Cambria Math"/>
                                      </a:rPr>
                                      <m:t>𝑐𝑟</m:t>
                                    </m:r>
                                  </m:sub>
                                </m:sSub>
                                <m:r>
                                  <a:rPr lang="ru-RU" i="1">
                                    <a:latin typeface="Cambria Math"/>
                                  </a:rPr>
                                  <m:t>,</m:t>
                                </m:r>
                              </m:e>
                            </m:mr>
                          </m:m>
                        </m:e>
                      </m:d>
                    </m:oMath>
                  </m:oMathPara>
                </a14:m>
                <a:endParaRPr lang="en-US" dirty="0" smtClean="0"/>
              </a:p>
              <a:p>
                <a:r>
                  <a:rPr lang="en-US" dirty="0" smtClean="0"/>
                  <a:t>where </a:t>
                </a:r>
                <a14:m>
                  <m:oMath xmlns:m="http://schemas.openxmlformats.org/officeDocument/2006/math">
                    <m:sSub>
                      <m:sSubPr>
                        <m:ctrlPr>
                          <a:rPr lang="ru-RU" i="1">
                            <a:latin typeface="Cambria Math"/>
                          </a:rPr>
                        </m:ctrlPr>
                      </m:sSubPr>
                      <m:e>
                        <m:r>
                          <a:rPr lang="en-US" b="0" i="1" smtClean="0">
                            <a:latin typeface="Cambria Math"/>
                          </a:rPr>
                          <m:t>𝑝</m:t>
                        </m:r>
                      </m:e>
                      <m:sub>
                        <m:r>
                          <a:rPr lang="en-US" i="1">
                            <a:latin typeface="Cambria Math"/>
                          </a:rPr>
                          <m:t>𝑐𝑟</m:t>
                        </m:r>
                      </m:sub>
                    </m:sSub>
                  </m:oMath>
                </a14:m>
                <a:r>
                  <a:rPr lang="en-US" dirty="0" smtClean="0"/>
                  <a:t> is the critical </a:t>
                </a:r>
                <a:r>
                  <a:rPr lang="en-US" dirty="0"/>
                  <a:t>power </a:t>
                </a:r>
                <a:r>
                  <a:rPr lang="en-US" dirty="0" smtClean="0"/>
                  <a:t>density of </a:t>
                </a:r>
                <a:r>
                  <a:rPr lang="en-US" dirty="0"/>
                  <a:t>frictional forces [</a:t>
                </a:r>
                <a:r>
                  <a:rPr lang="en-US" dirty="0" smtClean="0"/>
                  <a:t>W/m</a:t>
                </a:r>
                <a:r>
                  <a:rPr lang="en-US" baseline="30000" dirty="0" smtClean="0"/>
                  <a:t>2</a:t>
                </a:r>
                <a:r>
                  <a:rPr lang="en-US" dirty="0" smtClean="0"/>
                  <a:t>];</a:t>
                </a:r>
              </a:p>
              <a:p>
                <a:pPr marL="628650"/>
                <a14:m>
                  <m:oMath xmlns:m="http://schemas.openxmlformats.org/officeDocument/2006/math">
                    <m:r>
                      <a:rPr lang="ru-RU" i="1">
                        <a:latin typeface="Cambria Math"/>
                      </a:rPr>
                      <m:t>𝛾</m:t>
                    </m:r>
                  </m:oMath>
                </a14:m>
                <a:r>
                  <a:rPr lang="en-US" dirty="0" smtClean="0"/>
                  <a:t> is the jump coefficient [</a:t>
                </a:r>
                <a:r>
                  <a:rPr lang="ru-RU" dirty="0" smtClean="0"/>
                  <a:t>-</a:t>
                </a:r>
                <a:r>
                  <a:rPr lang="en-US" dirty="0" smtClean="0"/>
                  <a:t>].   </a:t>
                </a:r>
                <a:endParaRPr lang="en-US" b="0" dirty="0" smtClean="0"/>
              </a:p>
            </p:txBody>
          </p:sp>
        </mc:Choice>
        <mc:Fallback xmlns="">
          <p:sp>
            <p:nvSpPr>
              <p:cNvPr id="6" name="Прямоугольник 5"/>
              <p:cNvSpPr>
                <a:spLocks noRot="1" noChangeAspect="1" noMove="1" noResize="1" noEditPoints="1" noAdjustHandles="1" noChangeArrowheads="1" noChangeShapeType="1" noTextEdit="1"/>
              </p:cNvSpPr>
              <p:nvPr/>
            </p:nvSpPr>
            <p:spPr>
              <a:xfrm>
                <a:off x="327089" y="540000"/>
                <a:ext cx="8477980" cy="1468928"/>
              </a:xfrm>
              <a:prstGeom prst="rect">
                <a:avLst/>
              </a:prstGeom>
              <a:blipFill rotWithShape="1">
                <a:blip r:embed="rId2"/>
                <a:stretch>
                  <a:fillRect l="-647" t="-2075" b="-4564"/>
                </a:stretch>
              </a:blipFill>
            </p:spPr>
            <p:txBody>
              <a:bodyPr/>
              <a:lstStyle/>
              <a:p>
                <a:r>
                  <a:rPr lang="ru-RU">
                    <a:noFill/>
                  </a:rPr>
                  <a:t> </a:t>
                </a:r>
              </a:p>
            </p:txBody>
          </p:sp>
        </mc:Fallback>
      </mc:AlternateContent>
      <p:pic>
        <p:nvPicPr>
          <p:cNvPr id="10" name="Рисунок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29507" y="2038616"/>
            <a:ext cx="3495092" cy="3809734"/>
          </a:xfrm>
          <a:prstGeom prst="rect">
            <a:avLst/>
          </a:prstGeom>
        </p:spPr>
      </p:pic>
      <p:sp>
        <p:nvSpPr>
          <p:cNvPr id="11" name="Прямоугольник 10"/>
          <p:cNvSpPr/>
          <p:nvPr/>
        </p:nvSpPr>
        <p:spPr>
          <a:xfrm>
            <a:off x="3925066" y="5819775"/>
            <a:ext cx="1284923" cy="369332"/>
          </a:xfrm>
          <a:prstGeom prst="rect">
            <a:avLst/>
          </a:prstGeom>
        </p:spPr>
        <p:txBody>
          <a:bodyPr wrap="square">
            <a:spAutoFit/>
          </a:bodyPr>
          <a:lstStyle/>
          <a:p>
            <a:r>
              <a:rPr lang="en-US" dirty="0" smtClean="0"/>
              <a:t>A [J/</a:t>
            </a:r>
            <a:r>
              <a:rPr lang="en-US" dirty="0"/>
              <a:t> </a:t>
            </a:r>
            <a:r>
              <a:rPr lang="en-US" dirty="0" smtClean="0"/>
              <a:t>mm</a:t>
            </a:r>
            <a:r>
              <a:rPr lang="en-US" baseline="30000" dirty="0" smtClean="0"/>
              <a:t>2</a:t>
            </a:r>
            <a:r>
              <a:rPr lang="en-US" dirty="0" smtClean="0"/>
              <a:t>]</a:t>
            </a:r>
            <a:endParaRPr lang="ru-RU" dirty="0"/>
          </a:p>
        </p:txBody>
      </p:sp>
      <p:sp>
        <p:nvSpPr>
          <p:cNvPr id="13" name="Прямоугольник 12"/>
          <p:cNvSpPr/>
          <p:nvPr/>
        </p:nvSpPr>
        <p:spPr>
          <a:xfrm>
            <a:off x="6046590" y="4774168"/>
            <a:ext cx="1813317" cy="369332"/>
          </a:xfrm>
          <a:prstGeom prst="rect">
            <a:avLst/>
          </a:prstGeom>
          <a:ln w="19050">
            <a:solidFill>
              <a:srgbClr val="009900"/>
            </a:solidFill>
          </a:ln>
        </p:spPr>
        <p:txBody>
          <a:bodyPr wrap="none">
            <a:spAutoFit/>
          </a:bodyPr>
          <a:lstStyle/>
          <a:p>
            <a:pPr algn="ctr"/>
            <a:r>
              <a:rPr lang="en-US" dirty="0"/>
              <a:t>m</a:t>
            </a:r>
            <a:r>
              <a:rPr lang="en-US" dirty="0" smtClean="0"/>
              <a:t>ild wear regime</a:t>
            </a:r>
            <a:endParaRPr lang="ru-RU" dirty="0"/>
          </a:p>
        </p:txBody>
      </p:sp>
      <p:sp>
        <p:nvSpPr>
          <p:cNvPr id="14" name="Прямоугольник 13"/>
          <p:cNvSpPr/>
          <p:nvPr/>
        </p:nvSpPr>
        <p:spPr>
          <a:xfrm rot="16200000">
            <a:off x="1835714" y="3248025"/>
            <a:ext cx="1549121" cy="369332"/>
          </a:xfrm>
          <a:prstGeom prst="rect">
            <a:avLst/>
          </a:prstGeom>
        </p:spPr>
        <p:txBody>
          <a:bodyPr wrap="square">
            <a:spAutoFit/>
          </a:bodyPr>
          <a:lstStyle/>
          <a:p>
            <a:r>
              <a:rPr lang="en-US" dirty="0"/>
              <a:t>W</a:t>
            </a:r>
            <a:r>
              <a:rPr lang="en-US" dirty="0" smtClean="0"/>
              <a:t> [</a:t>
            </a:r>
            <a:r>
              <a:rPr lang="el-GR" dirty="0" smtClean="0"/>
              <a:t>μ</a:t>
            </a:r>
            <a:r>
              <a:rPr lang="en-US" dirty="0" smtClean="0"/>
              <a:t>g/ mm</a:t>
            </a:r>
            <a:r>
              <a:rPr lang="en-US" baseline="30000" dirty="0" smtClean="0"/>
              <a:t>2</a:t>
            </a:r>
            <a:r>
              <a:rPr lang="en-US" dirty="0" smtClean="0"/>
              <a:t>]</a:t>
            </a:r>
            <a:endParaRPr lang="ru-RU" dirty="0"/>
          </a:p>
        </p:txBody>
      </p:sp>
      <p:sp>
        <p:nvSpPr>
          <p:cNvPr id="15" name="Прямоугольник 14"/>
          <p:cNvSpPr/>
          <p:nvPr/>
        </p:nvSpPr>
        <p:spPr>
          <a:xfrm>
            <a:off x="5925134" y="1840601"/>
            <a:ext cx="1980029" cy="369332"/>
          </a:xfrm>
          <a:prstGeom prst="rect">
            <a:avLst/>
          </a:prstGeom>
          <a:ln w="19050">
            <a:solidFill>
              <a:srgbClr val="FF0000"/>
            </a:solidFill>
          </a:ln>
        </p:spPr>
        <p:txBody>
          <a:bodyPr wrap="none">
            <a:spAutoFit/>
          </a:bodyPr>
          <a:lstStyle/>
          <a:p>
            <a:pPr algn="ctr"/>
            <a:r>
              <a:rPr lang="en-US" dirty="0" smtClean="0"/>
              <a:t>severe wear regime</a:t>
            </a:r>
            <a:endParaRPr lang="ru-RU" dirty="0"/>
          </a:p>
        </p:txBody>
      </p:sp>
    </p:spTree>
    <p:extLst>
      <p:ext uri="{BB962C8B-B14F-4D97-AF65-F5344CB8AC3E}">
        <p14:creationId xmlns:p14="http://schemas.microsoft.com/office/powerpoint/2010/main" val="27927769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p:txBody>
          <a:bodyPr/>
          <a:lstStyle/>
          <a:p>
            <a:r>
              <a:rPr lang="en-US" dirty="0"/>
              <a:t>Profile-updating procedure</a:t>
            </a:r>
            <a:endParaRPr lang="ru-RU" dirty="0"/>
          </a:p>
        </p:txBody>
      </p:sp>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5331" y="1037558"/>
            <a:ext cx="1714739" cy="4944165"/>
          </a:xfrm>
          <a:prstGeom prst="rect">
            <a:avLst/>
          </a:prstGeom>
        </p:spPr>
      </p:pic>
      <p:cxnSp>
        <p:nvCxnSpPr>
          <p:cNvPr id="10" name="Прямая соединительная линия 9"/>
          <p:cNvCxnSpPr/>
          <p:nvPr/>
        </p:nvCxnSpPr>
        <p:spPr bwMode="auto">
          <a:xfrm flipH="1" flipV="1">
            <a:off x="1098597" y="4751111"/>
            <a:ext cx="69569" cy="128048"/>
          </a:xfrm>
          <a:prstGeom prst="line">
            <a:avLst/>
          </a:prstGeom>
          <a:solidFill>
            <a:schemeClr val="accent1"/>
          </a:solidFill>
          <a:ln w="15875" cap="flat" cmpd="sng" algn="ctr">
            <a:solidFill>
              <a:schemeClr val="tx1"/>
            </a:solidFill>
            <a:prstDash val="solid"/>
            <a:round/>
            <a:headEnd type="none" w="med" len="med"/>
            <a:tailEnd type="none" w="med" len="med"/>
          </a:ln>
          <a:effectLst/>
        </p:spPr>
      </p:cxnSp>
      <p:cxnSp>
        <p:nvCxnSpPr>
          <p:cNvPr id="15" name="Прямая соединительная линия 14"/>
          <p:cNvCxnSpPr/>
          <p:nvPr/>
        </p:nvCxnSpPr>
        <p:spPr bwMode="auto">
          <a:xfrm flipH="1" flipV="1">
            <a:off x="1252958" y="4655861"/>
            <a:ext cx="69569" cy="128048"/>
          </a:xfrm>
          <a:prstGeom prst="line">
            <a:avLst/>
          </a:prstGeom>
          <a:solidFill>
            <a:schemeClr val="accent1"/>
          </a:solidFill>
          <a:ln w="15875" cap="flat" cmpd="sng" algn="ctr">
            <a:solidFill>
              <a:schemeClr val="tx1"/>
            </a:solidFill>
            <a:prstDash val="solid"/>
            <a:round/>
            <a:headEnd type="none" w="med" len="med"/>
            <a:tailEnd type="none" w="med" len="med"/>
          </a:ln>
          <a:effectLst/>
        </p:spPr>
      </p:cxnSp>
      <p:sp>
        <p:nvSpPr>
          <p:cNvPr id="26" name="TextBox 25"/>
          <p:cNvSpPr txBox="1"/>
          <p:nvPr/>
        </p:nvSpPr>
        <p:spPr>
          <a:xfrm>
            <a:off x="1215652" y="4847767"/>
            <a:ext cx="984629" cy="307777"/>
          </a:xfrm>
          <a:prstGeom prst="rect">
            <a:avLst/>
          </a:prstGeom>
          <a:solidFill>
            <a:schemeClr val="bg1"/>
          </a:solidFill>
          <a:ln w="12700">
            <a:solidFill>
              <a:schemeClr val="tx1"/>
            </a:solidFill>
          </a:ln>
        </p:spPr>
        <p:txBody>
          <a:bodyPr wrap="none" rtlCol="0">
            <a:spAutoFit/>
          </a:bodyPr>
          <a:lstStyle/>
          <a:p>
            <a:r>
              <a:rPr lang="en-US" sz="1400" dirty="0" smtClean="0"/>
              <a:t>Wear mask</a:t>
            </a:r>
            <a:endParaRPr lang="ru-RU" sz="1400" dirty="0"/>
          </a:p>
        </p:txBody>
      </p:sp>
      <p:cxnSp>
        <p:nvCxnSpPr>
          <p:cNvPr id="34" name="Прямая соединительная линия 33"/>
          <p:cNvCxnSpPr/>
          <p:nvPr/>
        </p:nvCxnSpPr>
        <p:spPr bwMode="auto">
          <a:xfrm>
            <a:off x="368593" y="5825682"/>
            <a:ext cx="0" cy="612068"/>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35" name="Прямая со стрелкой 34"/>
          <p:cNvCxnSpPr/>
          <p:nvPr/>
        </p:nvCxnSpPr>
        <p:spPr bwMode="auto">
          <a:xfrm>
            <a:off x="368593" y="6352730"/>
            <a:ext cx="2068215" cy="0"/>
          </a:xfrm>
          <a:prstGeom prst="straightConnector1">
            <a:avLst/>
          </a:prstGeom>
          <a:solidFill>
            <a:schemeClr val="accent1"/>
          </a:solidFill>
          <a:ln w="19050" cap="flat" cmpd="sng" algn="ctr">
            <a:solidFill>
              <a:srgbClr val="073F89"/>
            </a:solidFill>
            <a:prstDash val="solid"/>
            <a:round/>
            <a:headEnd type="arrow" w="med" len="med"/>
            <a:tailEnd type="arrow"/>
          </a:ln>
          <a:effectLst/>
        </p:spPr>
      </p:cxnSp>
      <p:cxnSp>
        <p:nvCxnSpPr>
          <p:cNvPr id="36" name="Прямая соединительная линия 35"/>
          <p:cNvCxnSpPr/>
          <p:nvPr/>
        </p:nvCxnSpPr>
        <p:spPr bwMode="auto">
          <a:xfrm>
            <a:off x="2436808" y="5825682"/>
            <a:ext cx="0" cy="612068"/>
          </a:xfrm>
          <a:prstGeom prst="line">
            <a:avLst/>
          </a:prstGeom>
          <a:solidFill>
            <a:schemeClr val="accent1"/>
          </a:solidFill>
          <a:ln w="19050" cap="flat" cmpd="sng" algn="ctr">
            <a:solidFill>
              <a:srgbClr val="073F89"/>
            </a:solidFill>
            <a:prstDash val="solid"/>
            <a:round/>
            <a:headEnd type="none" w="med" len="med"/>
            <a:tailEnd type="none" w="med" len="med"/>
          </a:ln>
          <a:effectLst/>
        </p:spPr>
      </p:cxnSp>
      <p:sp>
        <p:nvSpPr>
          <p:cNvPr id="38" name="TextBox 37"/>
          <p:cNvSpPr txBox="1"/>
          <p:nvPr/>
        </p:nvSpPr>
        <p:spPr>
          <a:xfrm>
            <a:off x="531683" y="5993354"/>
            <a:ext cx="1710725" cy="369332"/>
          </a:xfrm>
          <a:prstGeom prst="rect">
            <a:avLst/>
          </a:prstGeom>
          <a:noFill/>
        </p:spPr>
        <p:txBody>
          <a:bodyPr wrap="none" rtlCol="0">
            <a:spAutoFit/>
          </a:bodyPr>
          <a:lstStyle/>
          <a:p>
            <a:pPr algn="ctr"/>
            <a:r>
              <a:rPr lang="en-US" dirty="0"/>
              <a:t>before wear step</a:t>
            </a:r>
            <a:endParaRPr lang="ru-RU" dirty="0"/>
          </a:p>
        </p:txBody>
      </p:sp>
      <p:pic>
        <p:nvPicPr>
          <p:cNvPr id="39" name="Рисунок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399507" y="2647082"/>
            <a:ext cx="4961905" cy="1742857"/>
          </a:xfrm>
          <a:prstGeom prst="rect">
            <a:avLst/>
          </a:prstGeom>
        </p:spPr>
      </p:pic>
      <p:sp>
        <p:nvSpPr>
          <p:cNvPr id="40" name="TextBox 39"/>
          <p:cNvSpPr txBox="1"/>
          <p:nvPr/>
        </p:nvSpPr>
        <p:spPr>
          <a:xfrm>
            <a:off x="7106750" y="4879159"/>
            <a:ext cx="1584000" cy="738664"/>
          </a:xfrm>
          <a:prstGeom prst="rect">
            <a:avLst/>
          </a:prstGeom>
          <a:solidFill>
            <a:schemeClr val="bg1"/>
          </a:solidFill>
          <a:ln w="12700">
            <a:solidFill>
              <a:schemeClr val="tx1"/>
            </a:solidFill>
          </a:ln>
        </p:spPr>
        <p:txBody>
          <a:bodyPr wrap="square" rtlCol="0">
            <a:spAutoFit/>
          </a:bodyPr>
          <a:lstStyle/>
          <a:p>
            <a:pPr algn="ctr"/>
            <a:r>
              <a:rPr lang="en-US" sz="1400" dirty="0"/>
              <a:t>H</a:t>
            </a:r>
            <a:r>
              <a:rPr lang="en-US" sz="1400" dirty="0" smtClean="0"/>
              <a:t>istogram </a:t>
            </a:r>
            <a:r>
              <a:rPr lang="en-US" sz="1400" dirty="0"/>
              <a:t>of distribution of volume wear</a:t>
            </a:r>
            <a:endParaRPr lang="ru-RU" sz="1400" dirty="0"/>
          </a:p>
        </p:txBody>
      </p:sp>
      <p:cxnSp>
        <p:nvCxnSpPr>
          <p:cNvPr id="41" name="Прямая соединительная линия 40"/>
          <p:cNvCxnSpPr/>
          <p:nvPr/>
        </p:nvCxnSpPr>
        <p:spPr bwMode="auto">
          <a:xfrm>
            <a:off x="6864643" y="5825682"/>
            <a:ext cx="0" cy="612068"/>
          </a:xfrm>
          <a:prstGeom prst="line">
            <a:avLst/>
          </a:prstGeom>
          <a:solidFill>
            <a:schemeClr val="accent1"/>
          </a:solidFill>
          <a:ln w="19050" cap="flat" cmpd="sng" algn="ctr">
            <a:solidFill>
              <a:srgbClr val="073F89"/>
            </a:solidFill>
            <a:prstDash val="solid"/>
            <a:round/>
            <a:headEnd type="none" w="med" len="med"/>
            <a:tailEnd type="none" w="med" len="med"/>
          </a:ln>
          <a:effectLst/>
        </p:spPr>
      </p:cxnSp>
      <p:cxnSp>
        <p:nvCxnSpPr>
          <p:cNvPr id="42" name="Прямая со стрелкой 41"/>
          <p:cNvCxnSpPr/>
          <p:nvPr/>
        </p:nvCxnSpPr>
        <p:spPr bwMode="auto">
          <a:xfrm>
            <a:off x="6864643" y="6352730"/>
            <a:ext cx="2068215" cy="0"/>
          </a:xfrm>
          <a:prstGeom prst="straightConnector1">
            <a:avLst/>
          </a:prstGeom>
          <a:solidFill>
            <a:schemeClr val="accent1"/>
          </a:solidFill>
          <a:ln w="19050" cap="flat" cmpd="sng" algn="ctr">
            <a:solidFill>
              <a:srgbClr val="073F89"/>
            </a:solidFill>
            <a:prstDash val="solid"/>
            <a:round/>
            <a:headEnd type="arrow" w="med" len="med"/>
            <a:tailEnd type="arrow"/>
          </a:ln>
          <a:effectLst/>
        </p:spPr>
      </p:cxnSp>
      <p:cxnSp>
        <p:nvCxnSpPr>
          <p:cNvPr id="43" name="Прямая соединительная линия 42"/>
          <p:cNvCxnSpPr/>
          <p:nvPr/>
        </p:nvCxnSpPr>
        <p:spPr bwMode="auto">
          <a:xfrm>
            <a:off x="8932858" y="5825682"/>
            <a:ext cx="0" cy="612068"/>
          </a:xfrm>
          <a:prstGeom prst="line">
            <a:avLst/>
          </a:prstGeom>
          <a:solidFill>
            <a:schemeClr val="accent1"/>
          </a:solidFill>
          <a:ln w="19050" cap="flat" cmpd="sng" algn="ctr">
            <a:solidFill>
              <a:srgbClr val="073F89"/>
            </a:solidFill>
            <a:prstDash val="solid"/>
            <a:round/>
            <a:headEnd type="none" w="med" len="med"/>
            <a:tailEnd type="none" w="med" len="med"/>
          </a:ln>
          <a:effectLst/>
        </p:spPr>
      </p:cxnSp>
      <p:sp>
        <p:nvSpPr>
          <p:cNvPr id="44" name="TextBox 43"/>
          <p:cNvSpPr txBox="1"/>
          <p:nvPr/>
        </p:nvSpPr>
        <p:spPr>
          <a:xfrm>
            <a:off x="7111090" y="5993354"/>
            <a:ext cx="1544012" cy="369332"/>
          </a:xfrm>
          <a:prstGeom prst="rect">
            <a:avLst/>
          </a:prstGeom>
          <a:noFill/>
        </p:spPr>
        <p:txBody>
          <a:bodyPr wrap="none" rtlCol="0">
            <a:spAutoFit/>
          </a:bodyPr>
          <a:lstStyle/>
          <a:p>
            <a:pPr algn="ctr"/>
            <a:r>
              <a:rPr lang="en-US" dirty="0" smtClean="0"/>
              <a:t>after </a:t>
            </a:r>
            <a:r>
              <a:rPr lang="en-US" dirty="0"/>
              <a:t>wear step</a:t>
            </a:r>
            <a:endParaRPr lang="ru-RU" dirty="0"/>
          </a:p>
        </p:txBody>
      </p:sp>
      <p:pic>
        <p:nvPicPr>
          <p:cNvPr id="54" name="Рисунок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46147" y="1240632"/>
            <a:ext cx="3609155" cy="4500000"/>
          </a:xfrm>
          <a:prstGeom prst="rect">
            <a:avLst/>
          </a:prstGeom>
        </p:spPr>
      </p:pic>
      <p:cxnSp>
        <p:nvCxnSpPr>
          <p:cNvPr id="57" name="Прямая со стрелкой 56"/>
          <p:cNvCxnSpPr/>
          <p:nvPr/>
        </p:nvCxnSpPr>
        <p:spPr bwMode="auto">
          <a:xfrm>
            <a:off x="2436808" y="6351282"/>
            <a:ext cx="4427835" cy="0"/>
          </a:xfrm>
          <a:prstGeom prst="straightConnector1">
            <a:avLst/>
          </a:prstGeom>
          <a:solidFill>
            <a:schemeClr val="accent1"/>
          </a:solidFill>
          <a:ln w="19050" cap="flat" cmpd="sng" algn="ctr">
            <a:solidFill>
              <a:srgbClr val="073F89"/>
            </a:solidFill>
            <a:prstDash val="solid"/>
            <a:round/>
            <a:headEnd type="arrow" w="med" len="med"/>
            <a:tailEnd type="arrow"/>
          </a:ln>
          <a:effectLst/>
        </p:spPr>
      </p:cxnSp>
      <p:sp>
        <p:nvSpPr>
          <p:cNvPr id="59" name="TextBox 58"/>
          <p:cNvSpPr txBox="1"/>
          <p:nvPr/>
        </p:nvSpPr>
        <p:spPr>
          <a:xfrm>
            <a:off x="4125389" y="5994882"/>
            <a:ext cx="1063112" cy="369332"/>
          </a:xfrm>
          <a:prstGeom prst="rect">
            <a:avLst/>
          </a:prstGeom>
          <a:noFill/>
        </p:spPr>
        <p:txBody>
          <a:bodyPr wrap="none" rtlCol="0">
            <a:spAutoFit/>
          </a:bodyPr>
          <a:lstStyle/>
          <a:p>
            <a:pPr algn="ctr"/>
            <a:r>
              <a:rPr lang="en-US" dirty="0" smtClean="0"/>
              <a:t>wear </a:t>
            </a:r>
            <a:r>
              <a:rPr lang="en-US" dirty="0"/>
              <a:t>step</a:t>
            </a:r>
            <a:endParaRPr lang="ru-RU" dirty="0"/>
          </a:p>
        </p:txBody>
      </p:sp>
      <p:sp>
        <p:nvSpPr>
          <p:cNvPr id="21" name="Овал 20"/>
          <p:cNvSpPr/>
          <p:nvPr/>
        </p:nvSpPr>
        <p:spPr>
          <a:xfrm>
            <a:off x="468000" y="504000"/>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solidFill>
                  <a:schemeClr val="tx1"/>
                </a:solidFill>
              </a:rPr>
              <a:t>1</a:t>
            </a:r>
            <a:endParaRPr lang="ru-RU" dirty="0">
              <a:solidFill>
                <a:schemeClr val="tx1"/>
              </a:solidFill>
            </a:endParaRPr>
          </a:p>
        </p:txBody>
      </p:sp>
      <p:sp>
        <p:nvSpPr>
          <p:cNvPr id="2" name="TextBox 1"/>
          <p:cNvSpPr txBox="1"/>
          <p:nvPr/>
        </p:nvSpPr>
        <p:spPr>
          <a:xfrm>
            <a:off x="874143" y="499334"/>
            <a:ext cx="6596678" cy="369332"/>
          </a:xfrm>
          <a:prstGeom prst="rect">
            <a:avLst/>
          </a:prstGeom>
          <a:noFill/>
        </p:spPr>
        <p:txBody>
          <a:bodyPr wrap="none" rtlCol="0">
            <a:spAutoFit/>
          </a:bodyPr>
          <a:lstStyle/>
          <a:p>
            <a:r>
              <a:rPr lang="en-US" dirty="0"/>
              <a:t>Accumulation of volume wear for every separate wheel of a wheelset</a:t>
            </a:r>
            <a:endParaRPr lang="ru-RU" dirty="0"/>
          </a:p>
        </p:txBody>
      </p:sp>
    </p:spTree>
    <p:extLst>
      <p:ext uri="{BB962C8B-B14F-4D97-AF65-F5344CB8AC3E}">
        <p14:creationId xmlns:p14="http://schemas.microsoft.com/office/powerpoint/2010/main" val="35295244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a:t>Profile-updating procedure</a:t>
            </a:r>
            <a:endParaRPr lang="ru-RU" dirty="0"/>
          </a:p>
        </p:txBody>
      </p:sp>
      <p:sp>
        <p:nvSpPr>
          <p:cNvPr id="4" name="Овал 3"/>
          <p:cNvSpPr/>
          <p:nvPr/>
        </p:nvSpPr>
        <p:spPr>
          <a:xfrm>
            <a:off x="468000" y="504000"/>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2</a:t>
            </a:r>
            <a:endParaRPr lang="ru-RU" dirty="0">
              <a:solidFill>
                <a:schemeClr val="tx1"/>
              </a:solidFill>
            </a:endParaRPr>
          </a:p>
        </p:txBody>
      </p:sp>
      <mc:AlternateContent xmlns:mc="http://schemas.openxmlformats.org/markup-compatibility/2006" xmlns:a14="http://schemas.microsoft.com/office/drawing/2010/main">
        <mc:Choice Requires="a14">
          <p:sp>
            <p:nvSpPr>
              <p:cNvPr id="5" name="TextBox 4"/>
              <p:cNvSpPr txBox="1"/>
              <p:nvPr/>
            </p:nvSpPr>
            <p:spPr>
              <a:xfrm>
                <a:off x="874143" y="499334"/>
                <a:ext cx="7920000" cy="2836161"/>
              </a:xfrm>
              <a:prstGeom prst="rect">
                <a:avLst/>
              </a:prstGeom>
              <a:noFill/>
            </p:spPr>
            <p:txBody>
              <a:bodyPr wrap="square" rtlCol="0">
                <a:spAutoFit/>
              </a:bodyPr>
              <a:lstStyle/>
              <a:p>
                <a:r>
                  <a:rPr lang="en-US" dirty="0" smtClean="0">
                    <a:solidFill>
                      <a:srgbClr val="000000"/>
                    </a:solidFill>
                  </a:rPr>
                  <a:t>Taking into account the symmetry of wear</a:t>
                </a:r>
              </a:p>
              <a:p>
                <a:pPr marL="285750" indent="-285750">
                  <a:buFont typeface="Arial" panose="020B0604020202020204" pitchFamily="34" charset="0"/>
                  <a:buChar char="•"/>
                </a:pPr>
                <a:r>
                  <a:rPr lang="en-US" dirty="0">
                    <a:solidFill>
                      <a:srgbClr val="000000"/>
                    </a:solidFill>
                  </a:rPr>
                  <a:t>Symmetrical wear of wheel profiles of same </a:t>
                </a:r>
                <a:r>
                  <a:rPr lang="en-US" dirty="0" err="1" smtClean="0">
                    <a:solidFill>
                      <a:srgbClr val="000000"/>
                    </a:solidFill>
                  </a:rPr>
                  <a:t>wheelset</a:t>
                </a:r>
                <a:endParaRPr lang="en-US" dirty="0" smtClean="0">
                  <a:solidFill>
                    <a:srgbClr val="000000"/>
                  </a:solidFill>
                </a:endParaRPr>
              </a:p>
              <a:p>
                <a:pPr/>
                <a14:m>
                  <m:oMathPara xmlns:m="http://schemas.openxmlformats.org/officeDocument/2006/math">
                    <m:oMathParaPr>
                      <m:jc m:val="centerGroup"/>
                    </m:oMathParaPr>
                    <m:oMath xmlns:m="http://schemas.openxmlformats.org/officeDocument/2006/math">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𝑙</m:t>
                          </m:r>
                        </m:sub>
                      </m:sSub>
                      <m:r>
                        <a:rPr lang="ru-RU" i="1">
                          <a:solidFill>
                            <a:srgbClr val="000000"/>
                          </a:solidFill>
                          <a:latin typeface="Cambria Math"/>
                        </a:rPr>
                        <m:t>=</m:t>
                      </m:r>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𝑟</m:t>
                          </m:r>
                        </m:sub>
                      </m:sSub>
                      <m:r>
                        <a:rPr lang="ru-RU" i="1">
                          <a:solidFill>
                            <a:srgbClr val="000000"/>
                          </a:solidFill>
                          <a:latin typeface="Cambria Math"/>
                        </a:rPr>
                        <m:t>=</m:t>
                      </m:r>
                      <m:f>
                        <m:fPr>
                          <m:ctrlPr>
                            <a:rPr lang="ru-RU" i="1">
                              <a:solidFill>
                                <a:srgbClr val="000000"/>
                              </a:solidFill>
                              <a:latin typeface="Cambria Math"/>
                            </a:rPr>
                          </m:ctrlPr>
                        </m:fPr>
                        <m:num>
                          <m:r>
                            <a:rPr lang="ru-RU" i="1">
                              <a:solidFill>
                                <a:srgbClr val="000000"/>
                              </a:solidFill>
                              <a:latin typeface="Cambria Math"/>
                            </a:rPr>
                            <m:t>1</m:t>
                          </m:r>
                        </m:num>
                        <m:den>
                          <m:r>
                            <a:rPr lang="ru-RU" i="1">
                              <a:solidFill>
                                <a:srgbClr val="000000"/>
                              </a:solidFill>
                              <a:latin typeface="Cambria Math"/>
                            </a:rPr>
                            <m:t>2</m:t>
                          </m:r>
                        </m:den>
                      </m:f>
                      <m:d>
                        <m:dPr>
                          <m:ctrlPr>
                            <a:rPr lang="ru-RU" i="1">
                              <a:solidFill>
                                <a:srgbClr val="000000"/>
                              </a:solidFill>
                              <a:latin typeface="Cambria Math"/>
                            </a:rPr>
                          </m:ctrlPr>
                        </m:dPr>
                        <m:e>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𝑙</m:t>
                              </m:r>
                            </m:sub>
                          </m:sSub>
                          <m:r>
                            <a:rPr lang="ru-RU" i="1">
                              <a:solidFill>
                                <a:srgbClr val="000000"/>
                              </a:solidFill>
                              <a:latin typeface="Cambria Math"/>
                            </a:rPr>
                            <m:t>+</m:t>
                          </m:r>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𝑟</m:t>
                              </m:r>
                            </m:sub>
                          </m:sSub>
                        </m:e>
                      </m:d>
                      <m:r>
                        <a:rPr lang="en-US" b="0" i="1" smtClean="0">
                          <a:solidFill>
                            <a:srgbClr val="000000"/>
                          </a:solidFill>
                          <a:latin typeface="Cambria Math"/>
                        </a:rPr>
                        <m:t>,</m:t>
                      </m:r>
                    </m:oMath>
                  </m:oMathPara>
                </a14:m>
                <a:endParaRPr lang="en-US" dirty="0" smtClean="0">
                  <a:solidFill>
                    <a:srgbClr val="000000"/>
                  </a:solidFill>
                </a:endParaRPr>
              </a:p>
              <a:p>
                <a:pPr marL="628650" indent="-628650"/>
                <a:r>
                  <a:rPr lang="en-US" dirty="0" smtClean="0">
                    <a:solidFill>
                      <a:srgbClr val="000000"/>
                    </a:solidFill>
                  </a:rPr>
                  <a:t>where </a:t>
                </a:r>
                <a14:m>
                  <m:oMath xmlns:m="http://schemas.openxmlformats.org/officeDocument/2006/math">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𝑙</m:t>
                        </m:r>
                      </m:sub>
                    </m:sSub>
                  </m:oMath>
                </a14:m>
                <a:r>
                  <a:rPr lang="en-US" dirty="0" smtClean="0">
                    <a:solidFill>
                      <a:srgbClr val="000000"/>
                    </a:solidFill>
                  </a:rPr>
                  <a:t>, </a:t>
                </a:r>
                <a14:m>
                  <m:oMath xmlns:m="http://schemas.openxmlformats.org/officeDocument/2006/math">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𝑟</m:t>
                        </m:r>
                      </m:sub>
                    </m:sSub>
                  </m:oMath>
                </a14:m>
                <a:r>
                  <a:rPr lang="en-US" dirty="0" smtClean="0">
                    <a:solidFill>
                      <a:srgbClr val="000000"/>
                    </a:solidFill>
                  </a:rPr>
                  <a:t> </a:t>
                </a:r>
                <a:r>
                  <a:rPr lang="en-US" dirty="0">
                    <a:solidFill>
                      <a:srgbClr val="000000"/>
                    </a:solidFill>
                  </a:rPr>
                  <a:t>is </a:t>
                </a:r>
                <a:r>
                  <a:rPr lang="en-US" dirty="0" smtClean="0">
                    <a:solidFill>
                      <a:srgbClr val="000000"/>
                    </a:solidFill>
                  </a:rPr>
                  <a:t>the volume </a:t>
                </a:r>
                <a:r>
                  <a:rPr lang="en-US" dirty="0">
                    <a:solidFill>
                      <a:srgbClr val="000000"/>
                    </a:solidFill>
                  </a:rPr>
                  <a:t>wear for the </a:t>
                </a:r>
                <a:r>
                  <a:rPr lang="en-US" dirty="0" smtClean="0">
                    <a:solidFill>
                      <a:srgbClr val="000000"/>
                    </a:solidFill>
                  </a:rPr>
                  <a:t>left </a:t>
                </a:r>
                <a14:m>
                  <m:oMath xmlns:m="http://schemas.openxmlformats.org/officeDocument/2006/math">
                    <m:d>
                      <m:dPr>
                        <m:ctrlPr>
                          <a:rPr lang="ru-RU" i="1" smtClean="0">
                            <a:solidFill>
                              <a:srgbClr val="000000"/>
                            </a:solidFill>
                            <a:latin typeface="Cambria Math"/>
                          </a:rPr>
                        </m:ctrlPr>
                      </m:dPr>
                      <m:e>
                        <m:r>
                          <a:rPr lang="ru-RU" i="1">
                            <a:solidFill>
                              <a:srgbClr val="000000"/>
                            </a:solidFill>
                            <a:latin typeface="Cambria Math"/>
                          </a:rPr>
                          <m:t>𝑙</m:t>
                        </m:r>
                      </m:e>
                    </m:d>
                  </m:oMath>
                </a14:m>
                <a:r>
                  <a:rPr lang="en-US" dirty="0" smtClean="0">
                    <a:solidFill>
                      <a:srgbClr val="000000"/>
                    </a:solidFill>
                  </a:rPr>
                  <a:t> and </a:t>
                </a:r>
                <a:r>
                  <a:rPr lang="en-US" dirty="0">
                    <a:solidFill>
                      <a:srgbClr val="000000"/>
                    </a:solidFill>
                  </a:rPr>
                  <a:t>the right </a:t>
                </a:r>
                <a14:m>
                  <m:oMath xmlns:m="http://schemas.openxmlformats.org/officeDocument/2006/math">
                    <m:d>
                      <m:dPr>
                        <m:ctrlPr>
                          <a:rPr lang="ru-RU" i="1">
                            <a:solidFill>
                              <a:srgbClr val="000000"/>
                            </a:solidFill>
                            <a:latin typeface="Cambria Math"/>
                          </a:rPr>
                        </m:ctrlPr>
                      </m:dPr>
                      <m:e>
                        <m:r>
                          <a:rPr lang="en-US" b="0" i="1" smtClean="0">
                            <a:solidFill>
                              <a:srgbClr val="000000"/>
                            </a:solidFill>
                            <a:latin typeface="Cambria Math"/>
                          </a:rPr>
                          <m:t>𝑟</m:t>
                        </m:r>
                      </m:e>
                    </m:d>
                  </m:oMath>
                </a14:m>
                <a:r>
                  <a:rPr lang="en-US" dirty="0">
                    <a:solidFill>
                      <a:srgbClr val="000000"/>
                    </a:solidFill>
                  </a:rPr>
                  <a:t> wheels of the </a:t>
                </a:r>
                <a:r>
                  <a:rPr lang="en-US" dirty="0" err="1">
                    <a:solidFill>
                      <a:srgbClr val="000000"/>
                    </a:solidFill>
                  </a:rPr>
                  <a:t>wheelset</a:t>
                </a:r>
                <a:r>
                  <a:rPr lang="en-US" dirty="0">
                    <a:solidFill>
                      <a:srgbClr val="000000"/>
                    </a:solidFill>
                  </a:rPr>
                  <a:t> </a:t>
                </a:r>
                <a14:m>
                  <m:oMath xmlns:m="http://schemas.openxmlformats.org/officeDocument/2006/math">
                    <m:r>
                      <a:rPr lang="en-US" b="0" i="1" smtClean="0">
                        <a:solidFill>
                          <a:srgbClr val="000000"/>
                        </a:solidFill>
                        <a:latin typeface="Cambria Math"/>
                      </a:rPr>
                      <m:t>𝑘</m:t>
                    </m:r>
                  </m:oMath>
                </a14:m>
                <a:r>
                  <a:rPr lang="en-US" dirty="0" smtClean="0">
                    <a:solidFill>
                      <a:srgbClr val="000000"/>
                    </a:solidFill>
                  </a:rPr>
                  <a:t> calculated </a:t>
                </a:r>
                <a:r>
                  <a:rPr lang="en-US" dirty="0">
                    <a:solidFill>
                      <a:srgbClr val="000000"/>
                    </a:solidFill>
                  </a:rPr>
                  <a:t>for the </a:t>
                </a:r>
                <a:r>
                  <a:rPr lang="en-US" dirty="0" smtClean="0">
                    <a:solidFill>
                      <a:srgbClr val="000000"/>
                    </a:solidFill>
                  </a:rPr>
                  <a:t>configuration </a:t>
                </a:r>
                <a14:m>
                  <m:oMath xmlns:m="http://schemas.openxmlformats.org/officeDocument/2006/math">
                    <m:r>
                      <a:rPr lang="en-US" b="0" i="1" smtClean="0">
                        <a:solidFill>
                          <a:srgbClr val="000000"/>
                        </a:solidFill>
                        <a:latin typeface="Cambria Math"/>
                      </a:rPr>
                      <m:t>𝑖</m:t>
                    </m:r>
                  </m:oMath>
                </a14:m>
                <a:r>
                  <a:rPr lang="en-US" dirty="0" smtClean="0">
                    <a:solidFill>
                      <a:srgbClr val="000000"/>
                    </a:solidFill>
                  </a:rPr>
                  <a:t> at </a:t>
                </a:r>
                <a:r>
                  <a:rPr lang="en-US" dirty="0">
                    <a:solidFill>
                      <a:srgbClr val="000000"/>
                    </a:solidFill>
                  </a:rPr>
                  <a:t>motion with </a:t>
                </a:r>
                <a:r>
                  <a:rPr lang="en-US" dirty="0" smtClean="0">
                    <a:solidFill>
                      <a:srgbClr val="000000"/>
                    </a:solidFill>
                  </a:rPr>
                  <a:t>speed </a:t>
                </a:r>
                <a14:m>
                  <m:oMath xmlns:m="http://schemas.openxmlformats.org/officeDocument/2006/math">
                    <m:sSub>
                      <m:sSubPr>
                        <m:ctrlPr>
                          <a:rPr lang="ru-RU" i="1">
                            <a:latin typeface="Cambria Math"/>
                          </a:rPr>
                        </m:ctrlPr>
                      </m:sSubPr>
                      <m:e>
                        <m:r>
                          <a:rPr lang="ru-RU" i="1">
                            <a:latin typeface="Cambria Math"/>
                          </a:rPr>
                          <m:t>𝑣</m:t>
                        </m:r>
                      </m:e>
                      <m:sub>
                        <m:r>
                          <a:rPr lang="ru-RU" i="1">
                            <a:latin typeface="Cambria Math"/>
                          </a:rPr>
                          <m:t>𝑖𝑗</m:t>
                        </m:r>
                      </m:sub>
                    </m:sSub>
                  </m:oMath>
                </a14:m>
                <a:r>
                  <a:rPr lang="en-US" dirty="0" smtClean="0">
                    <a:solidFill>
                      <a:srgbClr val="000000"/>
                    </a:solidFill>
                  </a:rPr>
                  <a:t>.   </a:t>
                </a:r>
              </a:p>
              <a:p>
                <a:pPr marL="285750" indent="-285750">
                  <a:buFont typeface="Arial" panose="020B0604020202020204" pitchFamily="34" charset="0"/>
                  <a:buChar char="•"/>
                </a:pPr>
                <a:r>
                  <a:rPr lang="en-US" dirty="0">
                    <a:solidFill>
                      <a:srgbClr val="000000"/>
                    </a:solidFill>
                  </a:rPr>
                  <a:t>Symmetrical wear of </a:t>
                </a:r>
                <a:r>
                  <a:rPr lang="en-US" dirty="0" smtClean="0">
                    <a:solidFill>
                      <a:srgbClr val="000000"/>
                    </a:solidFill>
                  </a:rPr>
                  <a:t>wheelsets</a:t>
                </a:r>
              </a:p>
              <a:p>
                <a:pPr/>
                <a14:m>
                  <m:oMathPara xmlns:m="http://schemas.openxmlformats.org/officeDocument/2006/math">
                    <m:oMathParaPr>
                      <m:jc m:val="center"/>
                    </m:oMathParaPr>
                    <m:oMath xmlns:m="http://schemas.openxmlformats.org/officeDocument/2006/math">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𝑚</m:t>
                          </m:r>
                        </m:sub>
                      </m:sSub>
                      <m:r>
                        <a:rPr lang="ru-RU" i="1">
                          <a:solidFill>
                            <a:srgbClr val="000000"/>
                          </a:solidFill>
                          <a:latin typeface="Cambria Math"/>
                        </a:rPr>
                        <m:t>=</m:t>
                      </m:r>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m:t>
                          </m:r>
                          <m:r>
                            <a:rPr lang="ru-RU" i="1">
                              <a:solidFill>
                                <a:srgbClr val="000000"/>
                              </a:solidFill>
                              <a:latin typeface="Cambria Math"/>
                            </a:rPr>
                            <m:t>(</m:t>
                          </m:r>
                          <m:r>
                            <a:rPr lang="ru-RU" i="1">
                              <a:solidFill>
                                <a:srgbClr val="000000"/>
                              </a:solidFill>
                              <a:latin typeface="Cambria Math"/>
                            </a:rPr>
                            <m:t>𝑁</m:t>
                          </m:r>
                          <m:r>
                            <a:rPr lang="ru-RU" i="1">
                              <a:solidFill>
                                <a:srgbClr val="000000"/>
                              </a:solidFill>
                              <a:latin typeface="Cambria Math"/>
                            </a:rPr>
                            <m:t>−</m:t>
                          </m:r>
                          <m:r>
                            <a:rPr lang="ru-RU" i="1">
                              <a:solidFill>
                                <a:srgbClr val="000000"/>
                              </a:solidFill>
                              <a:latin typeface="Cambria Math"/>
                            </a:rPr>
                            <m:t>𝑘</m:t>
                          </m:r>
                          <m:r>
                            <a:rPr lang="ru-RU" i="1">
                              <a:solidFill>
                                <a:srgbClr val="000000"/>
                              </a:solidFill>
                              <a:latin typeface="Cambria Math"/>
                            </a:rPr>
                            <m:t>+1),</m:t>
                          </m:r>
                          <m:r>
                            <a:rPr lang="ru-RU" i="1">
                              <a:solidFill>
                                <a:srgbClr val="000000"/>
                              </a:solidFill>
                              <a:latin typeface="Cambria Math"/>
                            </a:rPr>
                            <m:t>𝑚</m:t>
                          </m:r>
                        </m:sub>
                      </m:sSub>
                      <m:r>
                        <a:rPr lang="ru-RU" i="1">
                          <a:solidFill>
                            <a:srgbClr val="000000"/>
                          </a:solidFill>
                          <a:latin typeface="Cambria Math"/>
                        </a:rPr>
                        <m:t>=</m:t>
                      </m:r>
                      <m:f>
                        <m:fPr>
                          <m:ctrlPr>
                            <a:rPr lang="ru-RU" i="1">
                              <a:solidFill>
                                <a:srgbClr val="000000"/>
                              </a:solidFill>
                              <a:latin typeface="Cambria Math"/>
                            </a:rPr>
                          </m:ctrlPr>
                        </m:fPr>
                        <m:num>
                          <m:r>
                            <a:rPr lang="ru-RU" i="1">
                              <a:solidFill>
                                <a:srgbClr val="000000"/>
                              </a:solidFill>
                              <a:latin typeface="Cambria Math"/>
                            </a:rPr>
                            <m:t>1</m:t>
                          </m:r>
                        </m:num>
                        <m:den>
                          <m:r>
                            <a:rPr lang="ru-RU" i="1">
                              <a:solidFill>
                                <a:srgbClr val="000000"/>
                              </a:solidFill>
                              <a:latin typeface="Cambria Math"/>
                            </a:rPr>
                            <m:t>2</m:t>
                          </m:r>
                        </m:den>
                      </m:f>
                      <m:d>
                        <m:dPr>
                          <m:ctrlPr>
                            <a:rPr lang="ru-RU" i="1">
                              <a:solidFill>
                                <a:srgbClr val="000000"/>
                              </a:solidFill>
                              <a:latin typeface="Cambria Math"/>
                            </a:rPr>
                          </m:ctrlPr>
                        </m:dPr>
                        <m:e>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𝑖𝑗𝑘</m:t>
                              </m:r>
                              <m:r>
                                <a:rPr lang="ru-RU" i="1">
                                  <a:solidFill>
                                    <a:srgbClr val="000000"/>
                                  </a:solidFill>
                                  <a:latin typeface="Cambria Math"/>
                                </a:rPr>
                                <m:t>,</m:t>
                              </m:r>
                              <m:r>
                                <a:rPr lang="ru-RU" i="1">
                                  <a:solidFill>
                                    <a:srgbClr val="000000"/>
                                  </a:solidFill>
                                  <a:latin typeface="Cambria Math"/>
                                </a:rPr>
                                <m:t>𝑚</m:t>
                              </m:r>
                            </m:sub>
                          </m:sSub>
                          <m:r>
                            <a:rPr lang="ru-RU" i="1">
                              <a:solidFill>
                                <a:srgbClr val="000000"/>
                              </a:solidFill>
                              <a:latin typeface="Cambria Math"/>
                            </a:rPr>
                            <m:t>+</m:t>
                          </m:r>
                          <m:sSub>
                            <m:sSubPr>
                              <m:ctrlPr>
                                <a:rPr lang="ru-RU" i="1">
                                  <a:solidFill>
                                    <a:srgbClr val="000000"/>
                                  </a:solidFill>
                                  <a:latin typeface="Cambria Math"/>
                                </a:rPr>
                              </m:ctrlPr>
                            </m:sSubPr>
                            <m:e>
                              <m:r>
                                <a:rPr lang="ru-RU" i="1">
                                  <a:solidFill>
                                    <a:srgbClr val="000000"/>
                                  </a:solidFill>
                                  <a:latin typeface="Cambria Math"/>
                                </a:rPr>
                                <m:t>𝑤</m:t>
                              </m:r>
                            </m:e>
                            <m:sub>
                              <m:r>
                                <a:rPr lang="ru-RU" i="1">
                                  <a:solidFill>
                                    <a:srgbClr val="000000"/>
                                  </a:solidFill>
                                  <a:latin typeface="Cambria Math"/>
                                </a:rPr>
                                <m:t>𝑖𝑗</m:t>
                              </m:r>
                              <m:r>
                                <a:rPr lang="ru-RU" i="1">
                                  <a:solidFill>
                                    <a:srgbClr val="000000"/>
                                  </a:solidFill>
                                  <a:latin typeface="Cambria Math"/>
                                </a:rPr>
                                <m:t>(</m:t>
                              </m:r>
                              <m:r>
                                <a:rPr lang="ru-RU" i="1">
                                  <a:solidFill>
                                    <a:srgbClr val="000000"/>
                                  </a:solidFill>
                                  <a:latin typeface="Cambria Math"/>
                                </a:rPr>
                                <m:t>𝑁</m:t>
                              </m:r>
                              <m:r>
                                <a:rPr lang="ru-RU" i="1">
                                  <a:solidFill>
                                    <a:srgbClr val="000000"/>
                                  </a:solidFill>
                                  <a:latin typeface="Cambria Math"/>
                                </a:rPr>
                                <m:t>−</m:t>
                              </m:r>
                              <m:r>
                                <a:rPr lang="ru-RU" i="1">
                                  <a:solidFill>
                                    <a:srgbClr val="000000"/>
                                  </a:solidFill>
                                  <a:latin typeface="Cambria Math"/>
                                </a:rPr>
                                <m:t>𝑘</m:t>
                              </m:r>
                              <m:r>
                                <a:rPr lang="ru-RU" i="1">
                                  <a:solidFill>
                                    <a:srgbClr val="000000"/>
                                  </a:solidFill>
                                  <a:latin typeface="Cambria Math"/>
                                </a:rPr>
                                <m:t>+1),</m:t>
                              </m:r>
                              <m:r>
                                <a:rPr lang="ru-RU" i="1">
                                  <a:solidFill>
                                    <a:srgbClr val="000000"/>
                                  </a:solidFill>
                                  <a:latin typeface="Cambria Math"/>
                                </a:rPr>
                                <m:t>𝑚</m:t>
                              </m:r>
                            </m:sub>
                          </m:sSub>
                        </m:e>
                      </m:d>
                      <m:r>
                        <a:rPr lang="ru-RU" i="1">
                          <a:solidFill>
                            <a:srgbClr val="000000"/>
                          </a:solidFill>
                          <a:latin typeface="Cambria Math"/>
                        </a:rPr>
                        <m:t>,  </m:t>
                      </m:r>
                      <m:r>
                        <a:rPr lang="ru-RU" i="1">
                          <a:solidFill>
                            <a:srgbClr val="000000"/>
                          </a:solidFill>
                          <a:latin typeface="Cambria Math"/>
                        </a:rPr>
                        <m:t>𝑚</m:t>
                      </m:r>
                      <m:r>
                        <a:rPr lang="ru-RU" i="1">
                          <a:solidFill>
                            <a:srgbClr val="000000"/>
                          </a:solidFill>
                          <a:latin typeface="Cambria Math"/>
                        </a:rPr>
                        <m:t>=</m:t>
                      </m:r>
                      <m:r>
                        <a:rPr lang="ru-RU" i="1">
                          <a:solidFill>
                            <a:srgbClr val="000000"/>
                          </a:solidFill>
                          <a:latin typeface="Cambria Math"/>
                        </a:rPr>
                        <m:t>𝑙</m:t>
                      </m:r>
                      <m:r>
                        <a:rPr lang="ru-RU" i="1">
                          <a:solidFill>
                            <a:srgbClr val="000000"/>
                          </a:solidFill>
                          <a:latin typeface="Cambria Math"/>
                        </a:rPr>
                        <m:t>,</m:t>
                      </m:r>
                      <m:r>
                        <a:rPr lang="ru-RU" i="1">
                          <a:solidFill>
                            <a:srgbClr val="000000"/>
                          </a:solidFill>
                          <a:latin typeface="Cambria Math"/>
                        </a:rPr>
                        <m:t>𝑟</m:t>
                      </m:r>
                      <m:r>
                        <a:rPr lang="ru-RU" i="1">
                          <a:solidFill>
                            <a:srgbClr val="000000"/>
                          </a:solidFill>
                          <a:latin typeface="Cambria Math"/>
                        </a:rPr>
                        <m:t>,</m:t>
                      </m:r>
                    </m:oMath>
                  </m:oMathPara>
                </a14:m>
                <a:endParaRPr lang="en-US" dirty="0" smtClean="0">
                  <a:solidFill>
                    <a:srgbClr val="000000"/>
                  </a:solidFill>
                </a:endParaRPr>
              </a:p>
              <a:p>
                <a:r>
                  <a:rPr lang="en-US" dirty="0" smtClean="0">
                    <a:solidFill>
                      <a:srgbClr val="000000"/>
                    </a:solidFill>
                  </a:rPr>
                  <a:t>where </a:t>
                </a:r>
                <a14:m>
                  <m:oMath xmlns:m="http://schemas.openxmlformats.org/officeDocument/2006/math">
                    <m:r>
                      <a:rPr lang="ru-RU" i="1">
                        <a:solidFill>
                          <a:srgbClr val="000000"/>
                        </a:solidFill>
                        <a:latin typeface="Cambria Math"/>
                      </a:rPr>
                      <m:t>𝑁</m:t>
                    </m:r>
                  </m:oMath>
                </a14:m>
                <a:r>
                  <a:rPr lang="en-US" dirty="0" smtClean="0">
                    <a:solidFill>
                      <a:srgbClr val="000000"/>
                    </a:solidFill>
                  </a:rPr>
                  <a:t> is the number of wheelsets. </a:t>
                </a:r>
                <a:endParaRPr lang="ru-RU" dirty="0">
                  <a:solidFill>
                    <a:srgbClr val="000000"/>
                  </a:solidFill>
                </a:endParaRPr>
              </a:p>
            </p:txBody>
          </p:sp>
        </mc:Choice>
        <mc:Fallback xmlns="">
          <p:sp>
            <p:nvSpPr>
              <p:cNvPr id="5" name="TextBox 4"/>
              <p:cNvSpPr txBox="1">
                <a:spLocks noRot="1" noChangeAspect="1" noMove="1" noResize="1" noEditPoints="1" noAdjustHandles="1" noChangeArrowheads="1" noChangeShapeType="1" noTextEdit="1"/>
              </p:cNvSpPr>
              <p:nvPr/>
            </p:nvSpPr>
            <p:spPr>
              <a:xfrm>
                <a:off x="874143" y="499334"/>
                <a:ext cx="7920000" cy="2836161"/>
              </a:xfrm>
              <a:prstGeom prst="rect">
                <a:avLst/>
              </a:prstGeom>
              <a:blipFill rotWithShape="1">
                <a:blip r:embed="rId2"/>
                <a:stretch>
                  <a:fillRect l="-615" t="-1075" b="-2581"/>
                </a:stretch>
              </a:blipFill>
            </p:spPr>
            <p:txBody>
              <a:bodyPr/>
              <a:lstStyle/>
              <a:p>
                <a:r>
                  <a:rPr lang="ru-RU">
                    <a:noFill/>
                  </a:rPr>
                  <a:t> </a:t>
                </a:r>
              </a:p>
            </p:txBody>
          </p:sp>
        </mc:Fallback>
      </mc:AlternateContent>
      <p:sp>
        <p:nvSpPr>
          <p:cNvPr id="6" name="Овал 5"/>
          <p:cNvSpPr/>
          <p:nvPr/>
        </p:nvSpPr>
        <p:spPr>
          <a:xfrm>
            <a:off x="468000" y="3483774"/>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3</a:t>
            </a:r>
            <a:endParaRPr lang="ru-RU" dirty="0">
              <a:solidFill>
                <a:schemeClr val="tx1"/>
              </a:solidFill>
            </a:endParaRPr>
          </a:p>
        </p:txBody>
      </p:sp>
      <p:sp>
        <p:nvSpPr>
          <p:cNvPr id="7" name="TextBox 6"/>
          <p:cNvSpPr txBox="1"/>
          <p:nvPr/>
        </p:nvSpPr>
        <p:spPr>
          <a:xfrm>
            <a:off x="874143" y="3479108"/>
            <a:ext cx="7920000" cy="369332"/>
          </a:xfrm>
          <a:prstGeom prst="rect">
            <a:avLst/>
          </a:prstGeom>
          <a:noFill/>
        </p:spPr>
        <p:txBody>
          <a:bodyPr wrap="none" rtlCol="0">
            <a:spAutoFit/>
          </a:bodyPr>
          <a:lstStyle/>
          <a:p>
            <a:r>
              <a:rPr lang="en-US" dirty="0" smtClean="0"/>
              <a:t>Scaling </a:t>
            </a:r>
            <a:r>
              <a:rPr lang="en-US" dirty="0"/>
              <a:t>volume wear according to a mileage assigned to one wear step</a:t>
            </a:r>
            <a:endParaRPr lang="ru-RU" dirty="0"/>
          </a:p>
        </p:txBody>
      </p:sp>
      <p:sp>
        <p:nvSpPr>
          <p:cNvPr id="8" name="Овал 7"/>
          <p:cNvSpPr/>
          <p:nvPr/>
        </p:nvSpPr>
        <p:spPr>
          <a:xfrm>
            <a:off x="462740" y="3983026"/>
            <a:ext cx="360000" cy="360000"/>
          </a:xfrm>
          <a:prstGeom prst="ellipse">
            <a:avLst/>
          </a:prstGeom>
          <a:solidFill>
            <a:schemeClr val="bg1"/>
          </a:solidFill>
          <a:ln w="222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4</a:t>
            </a:r>
            <a:endParaRPr lang="ru-RU" dirty="0">
              <a:solidFill>
                <a:schemeClr val="tx1"/>
              </a:solidFill>
            </a:endParaRPr>
          </a:p>
        </p:txBody>
      </p:sp>
      <mc:AlternateContent xmlns:mc="http://schemas.openxmlformats.org/markup-compatibility/2006" xmlns:a14="http://schemas.microsoft.com/office/drawing/2010/main">
        <mc:Choice Requires="a14">
          <p:sp>
            <p:nvSpPr>
              <p:cNvPr id="9" name="TextBox 8"/>
              <p:cNvSpPr txBox="1"/>
              <p:nvPr/>
            </p:nvSpPr>
            <p:spPr>
              <a:xfrm>
                <a:off x="868878" y="3978360"/>
                <a:ext cx="7920000" cy="2074350"/>
              </a:xfrm>
              <a:prstGeom prst="rect">
                <a:avLst/>
              </a:prstGeom>
              <a:noFill/>
            </p:spPr>
            <p:txBody>
              <a:bodyPr wrap="none" rtlCol="0">
                <a:spAutoFit/>
              </a:bodyPr>
              <a:lstStyle/>
              <a:p>
                <a:r>
                  <a:rPr lang="en-US" dirty="0" smtClean="0"/>
                  <a:t>Sum of volume wear for every wheel</a:t>
                </a:r>
              </a:p>
              <a:p>
                <a:pPr/>
                <a14:m>
                  <m:oMathPara xmlns:m="http://schemas.openxmlformats.org/officeDocument/2006/math">
                    <m:oMathParaPr>
                      <m:jc m:val="centerGroup"/>
                    </m:oMathParaPr>
                    <m:oMath xmlns:m="http://schemas.openxmlformats.org/officeDocument/2006/math">
                      <m:sSub>
                        <m:sSubPr>
                          <m:ctrlPr>
                            <a:rPr lang="ru-RU" i="1">
                              <a:latin typeface="Cambria Math"/>
                            </a:rPr>
                          </m:ctrlPr>
                        </m:sSubPr>
                        <m:e>
                          <m:r>
                            <a:rPr lang="ru-RU" i="1">
                              <a:latin typeface="Cambria Math"/>
                            </a:rPr>
                            <m:t>𝑤</m:t>
                          </m:r>
                        </m:e>
                        <m:sub>
                          <m:r>
                            <a:rPr lang="ru-RU" i="1">
                              <a:latin typeface="Cambria Math"/>
                            </a:rPr>
                            <m:t>𝑘</m:t>
                          </m:r>
                          <m:r>
                            <a:rPr lang="ru-RU" i="1">
                              <a:latin typeface="Cambria Math"/>
                            </a:rPr>
                            <m:t>,</m:t>
                          </m:r>
                          <m:r>
                            <a:rPr lang="ru-RU" i="1">
                              <a:latin typeface="Cambria Math"/>
                            </a:rPr>
                            <m:t>𝑚</m:t>
                          </m:r>
                        </m:sub>
                      </m:sSub>
                      <m:r>
                        <a:rPr lang="ru-RU" i="1">
                          <a:latin typeface="Cambria Math"/>
                        </a:rPr>
                        <m:t>=</m:t>
                      </m:r>
                      <m:nary>
                        <m:naryPr>
                          <m:chr m:val="∑"/>
                          <m:limLoc m:val="undOvr"/>
                          <m:ctrlPr>
                            <a:rPr lang="ru-RU" i="1">
                              <a:latin typeface="Cambria Math"/>
                            </a:rPr>
                          </m:ctrlPr>
                        </m:naryPr>
                        <m:sub>
                          <m:r>
                            <a:rPr lang="ru-RU" i="1">
                              <a:latin typeface="Cambria Math"/>
                            </a:rPr>
                            <m:t>𝑖</m:t>
                          </m:r>
                          <m:r>
                            <a:rPr lang="ru-RU" i="1">
                              <a:latin typeface="Cambria Math"/>
                            </a:rPr>
                            <m:t>=1</m:t>
                          </m:r>
                        </m:sub>
                        <m:sup>
                          <m:sSub>
                            <m:sSubPr>
                              <m:ctrlPr>
                                <a:rPr lang="ru-RU" i="1">
                                  <a:latin typeface="Cambria Math"/>
                                </a:rPr>
                              </m:ctrlPr>
                            </m:sSubPr>
                            <m:e>
                              <m:r>
                                <a:rPr lang="ru-RU" i="1">
                                  <a:latin typeface="Cambria Math"/>
                                </a:rPr>
                                <m:t>𝑁</m:t>
                              </m:r>
                            </m:e>
                            <m:sub>
                              <m:r>
                                <a:rPr lang="ru-RU" i="1">
                                  <a:latin typeface="Cambria Math"/>
                                </a:rPr>
                                <m:t>𝐶</m:t>
                              </m:r>
                            </m:sub>
                          </m:sSub>
                        </m:sup>
                        <m:e>
                          <m:sSub>
                            <m:sSubPr>
                              <m:ctrlPr>
                                <a:rPr lang="ru-RU" i="1">
                                  <a:latin typeface="Cambria Math"/>
                                </a:rPr>
                              </m:ctrlPr>
                            </m:sSubPr>
                            <m:e>
                              <m:r>
                                <a:rPr lang="ru-RU" i="1">
                                  <a:latin typeface="Cambria Math"/>
                                </a:rPr>
                                <m:t>𝛼</m:t>
                              </m:r>
                            </m:e>
                            <m:sub>
                              <m:r>
                                <a:rPr lang="ru-RU" i="1">
                                  <a:latin typeface="Cambria Math"/>
                                </a:rPr>
                                <m:t>𝑖</m:t>
                              </m:r>
                            </m:sub>
                          </m:sSub>
                        </m:e>
                      </m:nary>
                      <m:nary>
                        <m:naryPr>
                          <m:chr m:val="∑"/>
                          <m:limLoc m:val="undOvr"/>
                          <m:ctrlPr>
                            <a:rPr lang="ru-RU" i="1">
                              <a:latin typeface="Cambria Math"/>
                            </a:rPr>
                          </m:ctrlPr>
                        </m:naryPr>
                        <m:sub>
                          <m:r>
                            <a:rPr lang="ru-RU" i="1">
                              <a:latin typeface="Cambria Math"/>
                            </a:rPr>
                            <m:t>𝑗</m:t>
                          </m:r>
                          <m:r>
                            <a:rPr lang="ru-RU" i="1">
                              <a:latin typeface="Cambria Math"/>
                            </a:rPr>
                            <m:t>=1</m:t>
                          </m:r>
                        </m:sub>
                        <m:sup>
                          <m:sSub>
                            <m:sSubPr>
                              <m:ctrlPr>
                                <a:rPr lang="ru-RU" i="1">
                                  <a:latin typeface="Cambria Math"/>
                                </a:rPr>
                              </m:ctrlPr>
                            </m:sSubPr>
                            <m:e>
                              <m:r>
                                <a:rPr lang="ru-RU" i="1">
                                  <a:latin typeface="Cambria Math"/>
                                </a:rPr>
                                <m:t>𝑁</m:t>
                              </m:r>
                            </m:e>
                            <m:sub>
                              <m:sSub>
                                <m:sSubPr>
                                  <m:ctrlPr>
                                    <a:rPr lang="ru-RU" i="1">
                                      <a:latin typeface="Cambria Math"/>
                                    </a:rPr>
                                  </m:ctrlPr>
                                </m:sSubPr>
                                <m:e>
                                  <m:r>
                                    <a:rPr lang="ru-RU" i="1">
                                      <a:latin typeface="Cambria Math"/>
                                    </a:rPr>
                                    <m:t>𝑣</m:t>
                                  </m:r>
                                </m:e>
                                <m:sub>
                                  <m:r>
                                    <a:rPr lang="ru-RU" i="1">
                                      <a:latin typeface="Cambria Math"/>
                                    </a:rPr>
                                    <m:t>𝑖</m:t>
                                  </m:r>
                                </m:sub>
                              </m:sSub>
                            </m:sub>
                          </m:sSub>
                        </m:sup>
                        <m:e>
                          <m:sSub>
                            <m:sSubPr>
                              <m:ctrlPr>
                                <a:rPr lang="ru-RU" i="1">
                                  <a:latin typeface="Cambria Math"/>
                                </a:rPr>
                              </m:ctrlPr>
                            </m:sSubPr>
                            <m:e>
                              <m:r>
                                <a:rPr lang="ru-RU" i="1">
                                  <a:latin typeface="Cambria Math"/>
                                </a:rPr>
                                <m:t>𝛽</m:t>
                              </m:r>
                            </m:e>
                            <m:sub>
                              <m:r>
                                <a:rPr lang="ru-RU" i="1">
                                  <a:latin typeface="Cambria Math"/>
                                </a:rPr>
                                <m:t>𝑖𝑗</m:t>
                              </m:r>
                            </m:sub>
                          </m:sSub>
                          <m:sSub>
                            <m:sSubPr>
                              <m:ctrlPr>
                                <a:rPr lang="ru-RU" i="1">
                                  <a:latin typeface="Cambria Math"/>
                                </a:rPr>
                              </m:ctrlPr>
                            </m:sSubPr>
                            <m:e>
                              <m:r>
                                <a:rPr lang="ru-RU" i="1">
                                  <a:latin typeface="Cambria Math"/>
                                </a:rPr>
                                <m:t>𝑤</m:t>
                              </m:r>
                            </m:e>
                            <m:sub>
                              <m:r>
                                <a:rPr lang="ru-RU" i="1">
                                  <a:latin typeface="Cambria Math"/>
                                </a:rPr>
                                <m:t>𝑖𝑗𝑘</m:t>
                              </m:r>
                              <m:r>
                                <a:rPr lang="ru-RU" i="1">
                                  <a:latin typeface="Cambria Math"/>
                                </a:rPr>
                                <m:t>,</m:t>
                              </m:r>
                              <m:r>
                                <a:rPr lang="ru-RU" i="1">
                                  <a:latin typeface="Cambria Math"/>
                                </a:rPr>
                                <m:t>𝑚</m:t>
                              </m:r>
                            </m:sub>
                          </m:sSub>
                          <m:r>
                            <a:rPr lang="ru-RU" i="1">
                              <a:latin typeface="Cambria Math"/>
                            </a:rPr>
                            <m:t>,</m:t>
                          </m:r>
                        </m:e>
                      </m:nary>
                      <m:r>
                        <a:rPr lang="ru-RU" i="1">
                          <a:latin typeface="Cambria Math"/>
                        </a:rPr>
                        <m:t>  </m:t>
                      </m:r>
                      <m:r>
                        <a:rPr lang="ru-RU" i="1">
                          <a:latin typeface="Cambria Math"/>
                        </a:rPr>
                        <m:t>𝑚</m:t>
                      </m:r>
                      <m:r>
                        <a:rPr lang="ru-RU" i="1">
                          <a:latin typeface="Cambria Math"/>
                        </a:rPr>
                        <m:t>=</m:t>
                      </m:r>
                      <m:r>
                        <a:rPr lang="ru-RU" i="1">
                          <a:latin typeface="Cambria Math"/>
                        </a:rPr>
                        <m:t>𝑙</m:t>
                      </m:r>
                      <m:r>
                        <a:rPr lang="ru-RU" i="1">
                          <a:latin typeface="Cambria Math"/>
                        </a:rPr>
                        <m:t>,</m:t>
                      </m:r>
                      <m:r>
                        <a:rPr lang="ru-RU" i="1">
                          <a:latin typeface="Cambria Math"/>
                        </a:rPr>
                        <m:t>𝑟</m:t>
                      </m:r>
                      <m:r>
                        <a:rPr lang="en-US" b="0" i="1" smtClean="0">
                          <a:latin typeface="Cambria Math"/>
                        </a:rPr>
                        <m:t>,</m:t>
                      </m:r>
                    </m:oMath>
                  </m:oMathPara>
                </a14:m>
                <a:endParaRPr lang="en-US" dirty="0" smtClean="0"/>
              </a:p>
              <a:p>
                <a:r>
                  <a:rPr lang="en-US" dirty="0" smtClean="0"/>
                  <a:t>where </a:t>
                </a:r>
                <a14:m>
                  <m:oMath xmlns:m="http://schemas.openxmlformats.org/officeDocument/2006/math">
                    <m:sSub>
                      <m:sSubPr>
                        <m:ctrlPr>
                          <a:rPr lang="ru-RU" i="1">
                            <a:latin typeface="Cambria Math"/>
                          </a:rPr>
                        </m:ctrlPr>
                      </m:sSubPr>
                      <m:e>
                        <m:r>
                          <a:rPr lang="ru-RU" i="1">
                            <a:latin typeface="Cambria Math"/>
                          </a:rPr>
                          <m:t>𝛼</m:t>
                        </m:r>
                      </m:e>
                      <m:sub>
                        <m:r>
                          <a:rPr lang="ru-RU" i="1">
                            <a:latin typeface="Cambria Math"/>
                          </a:rPr>
                          <m:t>𝑖</m:t>
                        </m:r>
                      </m:sub>
                    </m:sSub>
                  </m:oMath>
                </a14:m>
                <a:r>
                  <a:rPr lang="en-US" dirty="0" smtClean="0"/>
                  <a:t> </a:t>
                </a:r>
                <a:r>
                  <a:rPr lang="en-US" dirty="0"/>
                  <a:t>is </a:t>
                </a:r>
                <a:r>
                  <a:rPr lang="en-US" dirty="0" smtClean="0"/>
                  <a:t>the weight </a:t>
                </a:r>
                <a:r>
                  <a:rPr lang="en-US" dirty="0"/>
                  <a:t>of </a:t>
                </a:r>
                <a:r>
                  <a:rPr lang="en-US" dirty="0" smtClean="0"/>
                  <a:t>configuration;</a:t>
                </a:r>
              </a:p>
              <a:p>
                <a:pPr marL="630238"/>
                <a14:m>
                  <m:oMath xmlns:m="http://schemas.openxmlformats.org/officeDocument/2006/math">
                    <m:sSub>
                      <m:sSubPr>
                        <m:ctrlPr>
                          <a:rPr lang="ru-RU" i="1">
                            <a:latin typeface="Cambria Math"/>
                          </a:rPr>
                        </m:ctrlPr>
                      </m:sSubPr>
                      <m:e>
                        <m:r>
                          <a:rPr lang="ru-RU" i="1">
                            <a:latin typeface="Cambria Math"/>
                          </a:rPr>
                          <m:t>𝛽</m:t>
                        </m:r>
                      </m:e>
                      <m:sub>
                        <m:r>
                          <a:rPr lang="ru-RU" i="1">
                            <a:latin typeface="Cambria Math"/>
                          </a:rPr>
                          <m:t>𝑖𝑗</m:t>
                        </m:r>
                      </m:sub>
                    </m:sSub>
                  </m:oMath>
                </a14:m>
                <a:r>
                  <a:rPr lang="en-US" dirty="0" smtClean="0"/>
                  <a:t> is the weight </a:t>
                </a:r>
                <a:r>
                  <a:rPr lang="en-US" dirty="0"/>
                  <a:t>of </a:t>
                </a:r>
                <a:r>
                  <a:rPr lang="en-US" dirty="0" smtClean="0"/>
                  <a:t>speed;</a:t>
                </a:r>
              </a:p>
              <a:p>
                <a:pPr marL="630238"/>
                <a14:m>
                  <m:oMath xmlns:m="http://schemas.openxmlformats.org/officeDocument/2006/math">
                    <m:sSub>
                      <m:sSubPr>
                        <m:ctrlPr>
                          <a:rPr lang="ru-RU" i="1">
                            <a:latin typeface="Cambria Math"/>
                          </a:rPr>
                        </m:ctrlPr>
                      </m:sSubPr>
                      <m:e>
                        <m:r>
                          <a:rPr lang="ru-RU" i="1">
                            <a:latin typeface="Cambria Math"/>
                          </a:rPr>
                          <m:t>𝑁</m:t>
                        </m:r>
                      </m:e>
                      <m:sub>
                        <m:r>
                          <a:rPr lang="ru-RU" i="1">
                            <a:latin typeface="Cambria Math"/>
                          </a:rPr>
                          <m:t>𝐶</m:t>
                        </m:r>
                      </m:sub>
                    </m:sSub>
                  </m:oMath>
                </a14:m>
                <a:r>
                  <a:rPr lang="en-US" dirty="0" smtClean="0"/>
                  <a:t> is the number of configurations.  </a:t>
                </a:r>
              </a:p>
            </p:txBody>
          </p:sp>
        </mc:Choice>
        <mc:Fallback xmlns="">
          <p:sp>
            <p:nvSpPr>
              <p:cNvPr id="9" name="TextBox 8"/>
              <p:cNvSpPr txBox="1">
                <a:spLocks noRot="1" noChangeAspect="1" noMove="1" noResize="1" noEditPoints="1" noAdjustHandles="1" noChangeArrowheads="1" noChangeShapeType="1" noTextEdit="1"/>
              </p:cNvSpPr>
              <p:nvPr/>
            </p:nvSpPr>
            <p:spPr>
              <a:xfrm>
                <a:off x="868878" y="3978360"/>
                <a:ext cx="7920000" cy="2074350"/>
              </a:xfrm>
              <a:prstGeom prst="rect">
                <a:avLst/>
              </a:prstGeom>
              <a:blipFill rotWithShape="1">
                <a:blip r:embed="rId3"/>
                <a:stretch>
                  <a:fillRect l="-693" t="-1471" b="-3824"/>
                </a:stretch>
              </a:blipFill>
            </p:spPr>
            <p:txBody>
              <a:bodyPr/>
              <a:lstStyle/>
              <a:p>
                <a:r>
                  <a:rPr lang="ru-RU">
                    <a:noFill/>
                  </a:rPr>
                  <a:t> </a:t>
                </a:r>
              </a:p>
            </p:txBody>
          </p:sp>
        </mc:Fallback>
      </mc:AlternateContent>
    </p:spTree>
    <p:extLst>
      <p:ext uri="{BB962C8B-B14F-4D97-AF65-F5344CB8AC3E}">
        <p14:creationId xmlns:p14="http://schemas.microsoft.com/office/powerpoint/2010/main" val="3040905156"/>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Equity</Template>
  <TotalTime>3368</TotalTime>
  <Words>3643</Words>
  <Application>Microsoft Office PowerPoint</Application>
  <PresentationFormat>Экран (4:3)</PresentationFormat>
  <Paragraphs>498</Paragraphs>
  <Slides>61</Slides>
  <Notes>16</Notes>
  <HiddenSlides>0</HiddenSlides>
  <MMClips>4</MMClips>
  <ScaleCrop>false</ScaleCrop>
  <HeadingPairs>
    <vt:vector size="4" baseType="variant">
      <vt:variant>
        <vt:lpstr>Тема</vt:lpstr>
      </vt:variant>
      <vt:variant>
        <vt:i4>1</vt:i4>
      </vt:variant>
      <vt:variant>
        <vt:lpstr>Заголовки слайдов</vt:lpstr>
      </vt:variant>
      <vt:variant>
        <vt:i4>61</vt:i4>
      </vt:variant>
    </vt:vector>
  </HeadingPairs>
  <TitlesOfParts>
    <vt:vector size="62" baseType="lpstr">
      <vt:lpstr>Тема Office</vt:lpstr>
      <vt:lpstr>Roman Kovalev</vt:lpstr>
      <vt:lpstr>Contents</vt:lpstr>
      <vt:lpstr>The parallel discrete approach to wear modeling</vt:lpstr>
      <vt:lpstr>The parallel discrete approach to wear modeling</vt:lpstr>
      <vt:lpstr>Wheel/rail contact models for wear simulation</vt:lpstr>
      <vt:lpstr>Wear models</vt:lpstr>
      <vt:lpstr>Wear models</vt:lpstr>
      <vt:lpstr>Profile-updating procedure</vt:lpstr>
      <vt:lpstr>Profile-updating procedure</vt:lpstr>
      <vt:lpstr>Profile-updating procedure</vt:lpstr>
      <vt:lpstr>UM Loco/Wheel Profile Wear Evolution tool</vt:lpstr>
      <vt:lpstr>Contents</vt:lpstr>
      <vt:lpstr>UM Rolling Contact Fatigue</vt:lpstr>
      <vt:lpstr>RCF curves</vt:lpstr>
      <vt:lpstr>Contents</vt:lpstr>
      <vt:lpstr>UM Catenary to be released in the beginning of 2019 </vt:lpstr>
      <vt:lpstr>Pantograph-Catenary interaction software </vt:lpstr>
      <vt:lpstr>UM Catenary</vt:lpstr>
      <vt:lpstr>Model of 3D catenary system</vt:lpstr>
      <vt:lpstr>Analysis of catenary systems </vt:lpstr>
      <vt:lpstr>Equilibrium test</vt:lpstr>
      <vt:lpstr>Contents</vt:lpstr>
      <vt:lpstr>New graphical engine – beta version is available to download</vt:lpstr>
      <vt:lpstr>Contents</vt:lpstr>
      <vt:lpstr>Purpose of the research</vt:lpstr>
      <vt:lpstr>Approach</vt:lpstr>
      <vt:lpstr>Wear estimation</vt:lpstr>
      <vt:lpstr>Optimal profile for freight cars – P5</vt:lpstr>
      <vt:lpstr>Profile P5. Estimation of fatigue life</vt:lpstr>
      <vt:lpstr>Profile P5. Checking dynamical restrictions </vt:lpstr>
      <vt:lpstr>Optimal profile for passenger cars – P9</vt:lpstr>
      <vt:lpstr>Contents</vt:lpstr>
      <vt:lpstr>Introduction</vt:lpstr>
      <vt:lpstr>Participants of the benchmark</vt:lpstr>
      <vt:lpstr>Source data: 4 train configurations</vt:lpstr>
      <vt:lpstr>Source data: Miner SL-76 draft gear</vt:lpstr>
      <vt:lpstr>Source data: track elevation</vt:lpstr>
      <vt:lpstr>Source data: track curvature</vt:lpstr>
      <vt:lpstr>Source data: reconstructed track plan</vt:lpstr>
      <vt:lpstr>Source data: traction and braking characteristics</vt:lpstr>
      <vt:lpstr>Source data: driving control</vt:lpstr>
      <vt:lpstr>Simulation results: Maximum in-train forces (Train 1)</vt:lpstr>
      <vt:lpstr>Simulation results: 10th in-train force in time domain</vt:lpstr>
      <vt:lpstr>Simulation results: draft gear force diagram (force vs. deflection)</vt:lpstr>
      <vt:lpstr>Simulation results: Maximum in-train forces (Train 2)</vt:lpstr>
      <vt:lpstr>Simulation results: Maximum in-train forces (Train 3)</vt:lpstr>
      <vt:lpstr>Simulation results: Maximum in-train forces (Train 4)</vt:lpstr>
      <vt:lpstr>Numerical simulation: conventional and parallel Park method</vt:lpstr>
      <vt:lpstr>Conclusions</vt:lpstr>
      <vt:lpstr>Contents</vt:lpstr>
      <vt:lpstr>Train Simulator by Savronik</vt:lpstr>
      <vt:lpstr>Train Simulator</vt:lpstr>
      <vt:lpstr>Train Simulator</vt:lpstr>
      <vt:lpstr>Trainee’s place</vt:lpstr>
      <vt:lpstr>Train Simulator</vt:lpstr>
      <vt:lpstr>Train Simulator</vt:lpstr>
      <vt:lpstr>Train Simulator</vt:lpstr>
      <vt:lpstr>Train Simulator</vt:lpstr>
      <vt:lpstr>Contents</vt:lpstr>
      <vt:lpstr>Invitation to Cooperation</vt:lpstr>
      <vt:lpstr>Roman Kovalev</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AleX</dc:creator>
  <cp:lastModifiedBy>UMHP</cp:lastModifiedBy>
  <cp:revision>203</cp:revision>
  <cp:lastPrinted>2018-04-01T16:21:05Z</cp:lastPrinted>
  <dcterms:created xsi:type="dcterms:W3CDTF">2014-04-06T16:48:39Z</dcterms:created>
  <dcterms:modified xsi:type="dcterms:W3CDTF">2018-10-17T13:20:12Z</dcterms:modified>
</cp:coreProperties>
</file>