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4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403" r:id="rId3"/>
    <p:sldId id="518" r:id="rId4"/>
    <p:sldId id="520" r:id="rId5"/>
    <p:sldId id="521" r:id="rId6"/>
    <p:sldId id="523" r:id="rId7"/>
    <p:sldId id="524" r:id="rId8"/>
    <p:sldId id="526" r:id="rId9"/>
    <p:sldId id="528" r:id="rId10"/>
    <p:sldId id="529" r:id="rId11"/>
    <p:sldId id="530" r:id="rId12"/>
    <p:sldId id="531" r:id="rId13"/>
    <p:sldId id="534" r:id="rId14"/>
    <p:sldId id="532" r:id="rId15"/>
    <p:sldId id="535" r:id="rId16"/>
    <p:sldId id="536" r:id="rId17"/>
    <p:sldId id="537" r:id="rId1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鳴源 高" initials="鳴高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94B6D2"/>
    <a:srgbClr val="008000"/>
    <a:srgbClr val="FFCC00"/>
    <a:srgbClr val="EFE0BE"/>
    <a:srgbClr val="F2F2F2"/>
    <a:srgbClr val="00B050"/>
    <a:srgbClr val="FFFF00"/>
    <a:srgbClr val="E010C7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5" autoAdjust="0"/>
    <p:restoredTop sz="92757" autoAdjust="0"/>
  </p:normalViewPr>
  <p:slideViewPr>
    <p:cSldViewPr snapToGrid="0" snapToObjects="1">
      <p:cViewPr>
        <p:scale>
          <a:sx n="100" d="100"/>
          <a:sy n="100" d="100"/>
        </p:scale>
        <p:origin x="2070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0" y="18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E9B348-876F-EC4C-BB0D-A0A1DD5A255B}" type="datetimeFigureOut">
              <a:rPr lang="ja-JP" altLang="en-US" smtClean="0"/>
              <a:pPr/>
              <a:t>2018/10/25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31B5BC-DC52-6B40-BDF7-677D29327A5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21974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6418A-A971-FC41-8A98-07771A6975A7}" type="datetimeFigureOut">
              <a:rPr lang="ja-JP" altLang="en-US" smtClean="0"/>
              <a:pPr/>
              <a:t>2018/10/25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33FBD-AD59-DD43-81C6-996CDF3BDE8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3488619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67049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9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12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58893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dirty="0" smtClean="0"/>
              <a:t>转辙器：</a:t>
            </a:r>
            <a:r>
              <a:rPr lang="en-US" altLang="zh-CN" sz="900" dirty="0" smtClean="0"/>
              <a:t>30mm</a:t>
            </a:r>
            <a:r>
              <a:rPr lang="zh-CN" altLang="en-US" sz="900" dirty="0" smtClean="0"/>
              <a:t>，辙叉：</a:t>
            </a:r>
            <a:r>
              <a:rPr lang="en-US" altLang="zh-CN" sz="900" dirty="0" smtClean="0"/>
              <a:t>40mm</a:t>
            </a:r>
            <a:endParaRPr lang="zh-CN" altLang="en-US" sz="9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13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44629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9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14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75120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dirty="0" smtClean="0"/>
              <a:t>转辙器：</a:t>
            </a:r>
            <a:r>
              <a:rPr lang="en-US" altLang="zh-CN" sz="900" dirty="0" smtClean="0"/>
              <a:t>30mm</a:t>
            </a:r>
            <a:r>
              <a:rPr lang="zh-CN" altLang="en-US" sz="900" dirty="0" smtClean="0"/>
              <a:t>，辙叉：</a:t>
            </a:r>
            <a:r>
              <a:rPr lang="en-US" altLang="zh-CN" sz="900" dirty="0" smtClean="0"/>
              <a:t>40mm</a:t>
            </a:r>
            <a:endParaRPr lang="zh-CN" altLang="en-US" sz="9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15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675997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dirty="0" smtClean="0"/>
              <a:t>转辙器：</a:t>
            </a:r>
            <a:r>
              <a:rPr lang="en-US" altLang="zh-CN" sz="900" dirty="0" smtClean="0"/>
              <a:t>30mm</a:t>
            </a:r>
            <a:r>
              <a:rPr lang="zh-CN" altLang="en-US" sz="900" dirty="0" smtClean="0"/>
              <a:t>，辙叉：</a:t>
            </a:r>
            <a:r>
              <a:rPr lang="en-US" altLang="zh-CN" sz="900" dirty="0" smtClean="0"/>
              <a:t>40mm</a:t>
            </a:r>
            <a:endParaRPr lang="zh-CN" altLang="en-US" sz="9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16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08745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62193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62535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93321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50681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87709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zh-CN" altLang="en-US" sz="9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47919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9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25502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dirty="0" smtClean="0"/>
              <a:t>考虑到车辆高速运行时，在无激励的状态下，轮对运动以</a:t>
            </a:r>
            <a:r>
              <a:rPr lang="en-US" altLang="zh-CN" sz="900" dirty="0" smtClean="0"/>
              <a:t>50Hz</a:t>
            </a:r>
            <a:r>
              <a:rPr lang="zh-CN" altLang="en-US" sz="900" dirty="0" smtClean="0"/>
              <a:t>以下的旋转频率为主。为了扩大激励频率的分析范围，对模型施加了由频率范围为</a:t>
            </a:r>
            <a:r>
              <a:rPr lang="en-US" altLang="zh-CN" sz="900" dirty="0" smtClean="0"/>
              <a:t>50~1500Hz</a:t>
            </a:r>
            <a:r>
              <a:rPr lang="zh-CN" altLang="en-US" sz="900" dirty="0" smtClean="0"/>
              <a:t>、幅值为</a:t>
            </a:r>
            <a:r>
              <a:rPr lang="en-US" altLang="zh-CN" sz="900" dirty="0" smtClean="0"/>
              <a:t>0.02mm</a:t>
            </a:r>
            <a:r>
              <a:rPr lang="zh-CN" altLang="en-US" sz="900" dirty="0" smtClean="0"/>
              <a:t>的白噪声生成的垂向不平顺激励，由它的功率谱密度图可知，其幅值较大的波长范围在</a:t>
            </a:r>
            <a:r>
              <a:rPr lang="en-US" altLang="zh-CN" sz="900" dirty="0" smtClean="0"/>
              <a:t>0.065m~1.944m</a:t>
            </a:r>
            <a:r>
              <a:rPr lang="zh-CN" altLang="en-US" sz="900" dirty="0" smtClean="0"/>
              <a:t>。如右图所示，在白噪声激励下，柔性轮对轮轨垂向力幅值差别不大，而对结果进行时频转换分析，可知柔性轮对轮轨垂向力在旋转频率</a:t>
            </a:r>
            <a:r>
              <a:rPr lang="en-US" altLang="zh-CN" sz="900" dirty="0" smtClean="0"/>
              <a:t>36Hz</a:t>
            </a:r>
            <a:r>
              <a:rPr lang="zh-CN" altLang="en-US" sz="900" dirty="0" smtClean="0"/>
              <a:t>及其倍数中出现了峰值；同时，它也激起了轮对在</a:t>
            </a:r>
            <a:r>
              <a:rPr lang="en-US" altLang="zh-CN" sz="900" dirty="0" smtClean="0"/>
              <a:t>ZOY</a:t>
            </a:r>
            <a:r>
              <a:rPr lang="zh-CN" altLang="en-US" sz="900" dirty="0" smtClean="0"/>
              <a:t>平面内第</a:t>
            </a:r>
            <a:r>
              <a:rPr lang="en-US" altLang="zh-CN" sz="900" dirty="0" smtClean="0"/>
              <a:t>3</a:t>
            </a:r>
            <a:r>
              <a:rPr lang="zh-CN" altLang="en-US" sz="900" dirty="0" smtClean="0"/>
              <a:t>阶弯曲频率。</a:t>
            </a:r>
            <a:endParaRPr lang="en-US" altLang="zh-CN" sz="900" dirty="0" smtClean="0"/>
          </a:p>
          <a:p>
            <a:r>
              <a:rPr lang="zh-CN" altLang="en-US" sz="900" dirty="0" smtClean="0"/>
              <a:t>对其结果进行快速傅里叶变换，可知在频域中，</a:t>
            </a:r>
            <a:r>
              <a:rPr lang="zh-CN" altLang="en-US" sz="9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柔性轮对模型的结果体现出的频率成分更加丰富</a:t>
            </a:r>
            <a:r>
              <a:rPr lang="zh-CN" altLang="en-US" sz="900" dirty="0" smtClean="0"/>
              <a:t>轮轨横向力除了在对应旋转运动频率出现局部峰值以外，对在</a:t>
            </a:r>
            <a:r>
              <a:rPr lang="en-US" altLang="zh-CN" sz="900" dirty="0" smtClean="0"/>
              <a:t>XOY</a:t>
            </a:r>
            <a:r>
              <a:rPr lang="zh-CN" altLang="en-US" sz="900" dirty="0" smtClean="0"/>
              <a:t>平面内第</a:t>
            </a:r>
            <a:r>
              <a:rPr lang="en-US" altLang="zh-CN" sz="900" dirty="0" smtClean="0"/>
              <a:t>1</a:t>
            </a:r>
            <a:r>
              <a:rPr lang="zh-CN" altLang="en-US" sz="900" dirty="0" smtClean="0"/>
              <a:t>阶、第</a:t>
            </a:r>
            <a:r>
              <a:rPr lang="en-US" altLang="zh-CN" sz="900" dirty="0" smtClean="0"/>
              <a:t>2</a:t>
            </a:r>
            <a:r>
              <a:rPr lang="zh-CN" altLang="en-US" sz="900" dirty="0" smtClean="0"/>
              <a:t>阶 、第</a:t>
            </a:r>
            <a:r>
              <a:rPr lang="en-US" altLang="zh-CN" sz="900" dirty="0" smtClean="0"/>
              <a:t>4</a:t>
            </a:r>
            <a:r>
              <a:rPr lang="zh-CN" altLang="en-US" sz="900" dirty="0" smtClean="0"/>
              <a:t>和第</a:t>
            </a:r>
            <a:r>
              <a:rPr lang="en-US" altLang="zh-CN" sz="900" dirty="0" smtClean="0"/>
              <a:t>6</a:t>
            </a:r>
            <a:r>
              <a:rPr lang="zh-CN" altLang="en-US" sz="900" dirty="0" smtClean="0"/>
              <a:t>阶轮对弯曲变形模态处均出现了峰值。相比于轮轨垂向力，考虑轮对弹性对轮轨横向力的影响更显著。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3FBD-AD59-DD43-81C6-996CDF3BDE8A}" type="slidenum">
              <a:rPr lang="ja-JP" altLang="en-US" smtClean="0"/>
              <a:pPr/>
              <a:t>11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52518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正方形/長方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正方形/長方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9144000" cy="5971032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none" baseline="0">
                <a:solidFill>
                  <a:schemeClr val="bg1"/>
                </a:solidFill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 dirty="0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 サブタイトルの書式設定</a:t>
            </a:r>
            <a:endParaRPr kumimoji="0" lang="en-US"/>
          </a:p>
        </p:txBody>
      </p:sp>
      <p:sp>
        <p:nvSpPr>
          <p:cNvPr id="28" name="日付プレースホルダ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17" name="フッター プレースホルダ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29" name="スライド番号プレースホルダ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/テキスト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ja-JP" altLang="en-US"/>
          </a:p>
        </p:txBody>
      </p:sp>
      <p:sp>
        <p:nvSpPr>
          <p:cNvPr id="7" name="正方形/長方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正方形/長方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正方形/長方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7ACDA5-47D4-4300-A227-75CD8347093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8" name="コンテンツ プレースホルダ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dirty="0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dirty="0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dirty="0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dirty="0" smtClean="0"/>
              <a:t>5 </a:t>
            </a:r>
            <a:r>
              <a:rPr lang="ja-JP" altLang="en-US" smtClean="0"/>
              <a:t>レベル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 ヘッダー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7" name="正方形/長方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正方形/長方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正方形/長方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13" name="スライド番号プレースホルダ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4" name="フッター プレースホルダ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9" name="コンテンツ プレースホルダ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1" name="コンテンツ プレースホルダ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0" name="スライド番号プレースホルダ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11" name="コンテンツ プレースホルダ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3" name="コンテンツ プレースホルダ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ja-JP" altLang="en-US" dirty="0" smtClean="0"/>
              <a:t>マスタ テキストの書式設定</a:t>
            </a:r>
          </a:p>
          <a:p>
            <a:pPr lvl="1" eaLnBrk="1" latinLnBrk="0" hangingPunct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 eaLnBrk="1" latinLnBrk="0" hangingPunct="1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 eaLnBrk="1" latinLnBrk="0" hangingPunct="1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 eaLnBrk="1" latinLnBrk="0" hangingPunct="1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kumimoji="0" lang="en-US" dirty="0"/>
          </a:p>
        </p:txBody>
      </p:sp>
      <p:sp>
        <p:nvSpPr>
          <p:cNvPr id="12" name="スライド番号プレースホルダ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14" name="フッター プレースホルダ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ja-JP" altLang="en-US"/>
          </a:p>
        </p:txBody>
      </p:sp>
      <p:sp>
        <p:nvSpPr>
          <p:cNvPr id="16" name="テキスト プレースホルダ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15" name="テキスト プレースホルダ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9" name="コンテンツ プレースホルダ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と図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8" name="正方形/長方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正方形/長方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正方形/長方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11" name="正方形/長方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スライド番号プレースホルダ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4" name="フッター プレースホルダ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タイトル プレースホルダ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885825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ja-JP" altLang="en-US" dirty="0" smtClean="0"/>
              <a:t>マスタ タイトルの書式設定</a:t>
            </a:r>
            <a:endParaRPr kumimoji="0" lang="en-US" dirty="0"/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7" name="正方形/長方形 6"/>
          <p:cNvSpPr/>
          <p:nvPr/>
        </p:nvSpPr>
        <p:spPr bwMode="white">
          <a:xfrm>
            <a:off x="0" y="99060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正方形/長方形 7"/>
          <p:cNvSpPr/>
          <p:nvPr/>
        </p:nvSpPr>
        <p:spPr>
          <a:xfrm>
            <a:off x="0" y="103632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正方形/長方形 8"/>
          <p:cNvSpPr/>
          <p:nvPr/>
        </p:nvSpPr>
        <p:spPr>
          <a:xfrm>
            <a:off x="590550" y="103632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スライド番号プレースホルダ 22"/>
          <p:cNvSpPr>
            <a:spLocks noGrp="1"/>
          </p:cNvSpPr>
          <p:nvPr>
            <p:ph type="sldNum" sz="quarter" idx="4"/>
          </p:nvPr>
        </p:nvSpPr>
        <p:spPr>
          <a:xfrm>
            <a:off x="0" y="102838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0C003CB-6DED-DC41-90D5-F5E290659606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1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5.jpe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tiff"/><Relationship Id="rId5" Type="http://schemas.openxmlformats.org/officeDocument/2006/relationships/image" Target="../media/image7.jpeg"/><Relationship Id="rId10" Type="http://schemas.openxmlformats.org/officeDocument/2006/relationships/image" Target="../media/image11.tiff"/><Relationship Id="rId4" Type="http://schemas.openxmlformats.org/officeDocument/2006/relationships/image" Target="../media/image6.jpeg"/><Relationship Id="rId9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7.tif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emf"/><Relationship Id="rId4" Type="http://schemas.openxmlformats.org/officeDocument/2006/relationships/image" Target="../media/image2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895976" y="173767"/>
            <a:ext cx="2857500" cy="1300556"/>
            <a:chOff x="5971311" y="246354"/>
            <a:chExt cx="2677389" cy="121858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5" t="24801" r="20611" b="27600"/>
            <a:stretch/>
          </p:blipFill>
          <p:spPr>
            <a:xfrm>
              <a:off x="5971311" y="246354"/>
              <a:ext cx="2677389" cy="1218581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71096" y="808230"/>
              <a:ext cx="739504" cy="381104"/>
            </a:xfrm>
            <a:prstGeom prst="rect">
              <a:avLst/>
            </a:prstGeom>
          </p:spPr>
        </p:pic>
      </p:grpSp>
      <p:sp>
        <p:nvSpPr>
          <p:cNvPr id="8" name="タイトル 1"/>
          <p:cNvSpPr txBox="1">
            <a:spLocks/>
          </p:cNvSpPr>
          <p:nvPr/>
        </p:nvSpPr>
        <p:spPr>
          <a:xfrm>
            <a:off x="1" y="1510365"/>
            <a:ext cx="9143999" cy="14636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anchor="ctr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44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400"/>
            <a:r>
              <a:rPr lang="zh-CN" altLang="en-US" sz="2800" b="1" dirty="0">
                <a:latin typeface="+mj-ea"/>
              </a:rPr>
              <a:t>考虑轮对柔性的车辆</a:t>
            </a:r>
            <a:r>
              <a:rPr lang="en-US" altLang="zh-CN" sz="2800" b="1" dirty="0">
                <a:latin typeface="+mj-ea"/>
              </a:rPr>
              <a:t>-</a:t>
            </a:r>
            <a:r>
              <a:rPr lang="zh-CN" altLang="en-US" sz="2800" b="1" dirty="0">
                <a:latin typeface="+mj-ea"/>
              </a:rPr>
              <a:t>道岔耦合动力特性</a:t>
            </a:r>
            <a:r>
              <a:rPr lang="zh-CN" altLang="en-US" sz="2800" b="1" dirty="0" smtClean="0">
                <a:latin typeface="+mj-ea"/>
              </a:rPr>
              <a:t>分析</a:t>
            </a:r>
            <a:endParaRPr lang="en-US" altLang="zh-CN" sz="2800" b="1" dirty="0" smtClean="0">
              <a:latin typeface="+mj-ea"/>
            </a:endParaRPr>
          </a:p>
          <a:p>
            <a:pPr algn="ctr" defTabSz="914400"/>
            <a:r>
              <a:rPr lang="en-US" altLang="ja-JP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Analysis of Vehicle-Turnout Coupling Dynamic Characteristics</a:t>
            </a:r>
          </a:p>
          <a:p>
            <a:pPr algn="ctr" defTabSz="914400"/>
            <a:r>
              <a:rPr lang="en-US" altLang="ja-JP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Considering Wheelset Flexibility</a:t>
            </a:r>
            <a:endParaRPr lang="ja-JP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76104" y="124924"/>
            <a:ext cx="4962525" cy="654119"/>
          </a:xfrm>
          <a:solidFill>
            <a:schemeClr val="tx1">
              <a:alpha val="23922"/>
            </a:schemeClr>
          </a:solidFill>
        </p:spPr>
        <p:txBody>
          <a:bodyPr anchor="ctr" anchorCtr="0">
            <a:normAutofit/>
          </a:bodyPr>
          <a:lstStyle/>
          <a:p>
            <a:r>
              <a:rPr lang="en-US" altLang="ja-JP" sz="3200" dirty="0"/>
              <a:t> UM User Meeting </a:t>
            </a:r>
            <a:r>
              <a:rPr lang="en-US" altLang="ja-JP" sz="3200" dirty="0" smtClean="0"/>
              <a:t>2018</a:t>
            </a:r>
            <a:endParaRPr lang="en-US" altLang="ja-JP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0" y="6196417"/>
            <a:ext cx="2233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D5D1322-25E3-4244-B192-826729D3FC65}" type="datetime4">
              <a:rPr lang="en-US" altLang="ja-JP" sz="2000" smtClean="0"/>
              <a:pPr algn="ctr"/>
              <a:t>October 25, 2018</a:t>
            </a:fld>
            <a:endParaRPr kumimoji="1" lang="zh-CN" altLang="en-US" sz="2000" dirty="0"/>
          </a:p>
        </p:txBody>
      </p:sp>
      <p:sp>
        <p:nvSpPr>
          <p:cNvPr id="4" name="文本框 3"/>
          <p:cNvSpPr txBox="1"/>
          <p:nvPr/>
        </p:nvSpPr>
        <p:spPr>
          <a:xfrm>
            <a:off x="485641" y="801678"/>
            <a:ext cx="4352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u="sng" dirty="0" smtClean="0">
                <a:solidFill>
                  <a:srgbClr val="0070C0"/>
                </a:solidFill>
                <a:latin typeface="+mj-lt"/>
              </a:rPr>
              <a:t>Vehicle-Turnout Coupled Dynamics</a:t>
            </a:r>
            <a:endParaRPr lang="zh-CN" altLang="en-US" sz="2400" u="sng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66898" y="6185437"/>
            <a:ext cx="4296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Email: jiayin_chan@163.com</a:t>
            </a:r>
            <a:endParaRPr kumimoji="1" lang="zh-CN" altLang="en-US" sz="2000" dirty="0"/>
          </a:p>
        </p:txBody>
      </p:sp>
      <p:sp>
        <p:nvSpPr>
          <p:cNvPr id="14" name="サブタイトル 2"/>
          <p:cNvSpPr txBox="1">
            <a:spLocks/>
          </p:cNvSpPr>
          <p:nvPr/>
        </p:nvSpPr>
        <p:spPr>
          <a:xfrm>
            <a:off x="376104" y="3835260"/>
            <a:ext cx="6434271" cy="46889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kumimoji="1"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kumimoji="1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zh-CN" altLang="en-US" sz="2000" b="1" dirty="0" smtClean="0">
                <a:solidFill>
                  <a:srgbClr val="0070C0"/>
                </a:solidFill>
                <a:latin typeface="+mj-ea"/>
                <a:ea typeface="+mj-ea"/>
              </a:rPr>
              <a:t>西南交通大学，高速铁路线路工程教育部重点实验室</a:t>
            </a:r>
            <a:endParaRPr lang="ja-JP" altLang="en-US" sz="2000" b="1" dirty="0">
              <a:solidFill>
                <a:srgbClr val="0070C0"/>
              </a:solidFill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5" name="サブタイトル 2"/>
          <p:cNvSpPr txBox="1">
            <a:spLocks/>
          </p:cNvSpPr>
          <p:nvPr/>
        </p:nvSpPr>
        <p:spPr>
          <a:xfrm>
            <a:off x="376104" y="3485566"/>
            <a:ext cx="6434271" cy="46889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kumimoji="1"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kumimoji="1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徐井芒，陈嘉胤</a:t>
            </a:r>
            <a:endParaRPr lang="ja-JP" altLang="en-US" sz="2000" b="1" dirty="0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16" name="サブタイトル 2"/>
          <p:cNvSpPr txBox="1">
            <a:spLocks/>
          </p:cNvSpPr>
          <p:nvPr/>
        </p:nvSpPr>
        <p:spPr>
          <a:xfrm>
            <a:off x="376104" y="4855266"/>
            <a:ext cx="8463096" cy="468894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kumimoji="1"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kumimoji="1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altLang="zh-CN" sz="1800" dirty="0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Southwest </a:t>
            </a:r>
            <a:r>
              <a:rPr lang="en-US" altLang="zh-CN" sz="18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Jiaotong</a:t>
            </a:r>
            <a:r>
              <a:rPr lang="en-US" altLang="zh-CN" sz="1800" dirty="0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University</a:t>
            </a:r>
            <a:r>
              <a:rPr lang="en-US" altLang="zh-CN" sz="18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 Key Laboratory of High-speed Railway </a:t>
            </a:r>
            <a:r>
              <a:rPr lang="en-US" altLang="zh-CN" sz="1800" dirty="0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Engineering, Ministry </a:t>
            </a:r>
            <a:r>
              <a:rPr lang="en-US" altLang="zh-CN" sz="18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of Education</a:t>
            </a:r>
            <a:endParaRPr lang="ja-JP" altLang="en-US" sz="1800" dirty="0">
              <a:solidFill>
                <a:srgbClr val="0070C0"/>
              </a:solidFill>
              <a:latin typeface="Calibri" panose="020F0502020204030204" pitchFamily="34" charset="0"/>
              <a:ea typeface="黑体" panose="020106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17" name="サブタイトル 2"/>
          <p:cNvSpPr txBox="1">
            <a:spLocks/>
          </p:cNvSpPr>
          <p:nvPr/>
        </p:nvSpPr>
        <p:spPr>
          <a:xfrm>
            <a:off x="376104" y="4409063"/>
            <a:ext cx="6434271" cy="46889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kumimoji="1"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kumimoji="1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altLang="zh-CN" sz="18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Jingmang</a:t>
            </a:r>
            <a:r>
              <a:rPr lang="en-US" altLang="zh-CN" sz="18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Xu, </a:t>
            </a:r>
            <a:r>
              <a:rPr lang="en-US" altLang="zh-CN" sz="18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Jiayin</a:t>
            </a:r>
            <a:r>
              <a:rPr lang="en-US" altLang="zh-CN" sz="18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Chen</a:t>
            </a:r>
            <a:endParaRPr lang="ja-JP" altLang="en-US" sz="1800" dirty="0">
              <a:solidFill>
                <a:schemeClr val="bg1"/>
              </a:solidFill>
              <a:latin typeface="Calibri" panose="020F0502020204030204" pitchFamily="34" charset="0"/>
              <a:ea typeface="黑体" panose="020106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18" name="副标题 1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437" y="2648702"/>
            <a:ext cx="3286600" cy="1627599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" t="3523" r="7682" b="424"/>
          <a:stretch/>
        </p:blipFill>
        <p:spPr>
          <a:xfrm>
            <a:off x="924226" y="4225978"/>
            <a:ext cx="3465374" cy="1926120"/>
          </a:xfrm>
          <a:prstGeom prst="rect">
            <a:avLst/>
          </a:prstGeom>
        </p:spPr>
      </p:pic>
      <p:cxnSp>
        <p:nvCxnSpPr>
          <p:cNvPr id="157" name="直接箭头连接符 156"/>
          <p:cNvCxnSpPr/>
          <p:nvPr/>
        </p:nvCxnSpPr>
        <p:spPr>
          <a:xfrm flipH="1">
            <a:off x="3853115" y="4416037"/>
            <a:ext cx="152400" cy="15240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矩形 157"/>
          <p:cNvSpPr/>
          <p:nvPr/>
        </p:nvSpPr>
        <p:spPr>
          <a:xfrm>
            <a:off x="3659420" y="4161499"/>
            <a:ext cx="81408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0.065m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59" name="直接箭头连接符 158"/>
          <p:cNvCxnSpPr/>
          <p:nvPr/>
        </p:nvCxnSpPr>
        <p:spPr>
          <a:xfrm flipV="1">
            <a:off x="2698114" y="4549835"/>
            <a:ext cx="181911" cy="10647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矩形 159"/>
          <p:cNvSpPr/>
          <p:nvPr/>
        </p:nvSpPr>
        <p:spPr>
          <a:xfrm>
            <a:off x="1974341" y="4549835"/>
            <a:ext cx="81408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1.944m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269679" y="5654075"/>
            <a:ext cx="591656" cy="282574"/>
          </a:xfrm>
          <a:prstGeom prst="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PSD</a:t>
            </a:r>
            <a:endParaRPr lang="zh-CN" altLang="en-US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2648" y="1320343"/>
            <a:ext cx="5034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模型有效性验证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Model validation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10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/>
              <a:t>计算</a:t>
            </a:r>
            <a:r>
              <a:rPr lang="zh-CN" altLang="en-US" b="1" dirty="0" smtClean="0"/>
              <a:t>案例    </a:t>
            </a:r>
            <a:r>
              <a:rPr lang="en-US" altLang="zh-CN" dirty="0" smtClean="0"/>
              <a:t>Case </a:t>
            </a:r>
            <a:r>
              <a:rPr lang="en-US" altLang="zh-CN" dirty="0"/>
              <a:t>study </a:t>
            </a:r>
            <a:endParaRPr lang="en-US" altLang="zh-CN" sz="3200" dirty="0"/>
          </a:p>
        </p:txBody>
      </p:sp>
      <p:sp>
        <p:nvSpPr>
          <p:cNvPr id="75" name="矩形 74"/>
          <p:cNvSpPr/>
          <p:nvPr/>
        </p:nvSpPr>
        <p:spPr>
          <a:xfrm>
            <a:off x="612647" y="1699344"/>
            <a:ext cx="8531353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白噪声垂向不</a:t>
            </a:r>
            <a:r>
              <a:rPr lang="zh-CN" altLang="en-US" sz="19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平顺</a:t>
            </a:r>
            <a:r>
              <a:rPr lang="zh-CN" altLang="en-US" sz="19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激励 </a:t>
            </a:r>
            <a:r>
              <a:rPr lang="en-US" altLang="zh-CN" sz="1600" b="1" dirty="0" smtClean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en-US" sz="1600" b="1" dirty="0" smtClean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en-US" altLang="zh-CN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50~1500Hz</a:t>
            </a:r>
            <a:r>
              <a:rPr lang="en-US" altLang="zh-CN" sz="1600" b="1" dirty="0" smtClean="0">
                <a:latin typeface="+mn-ea"/>
                <a:cs typeface="Times New Roman" panose="02020603050405020304" pitchFamily="18" charset="0"/>
              </a:rPr>
              <a:t>, </a:t>
            </a:r>
            <a:r>
              <a:rPr lang="en-US" altLang="zh-CN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0.02mm</a:t>
            </a:r>
            <a:r>
              <a:rPr lang="en-US" altLang="zh-CN" sz="1600" b="1" dirty="0" smtClean="0">
                <a:latin typeface="+mn-ea"/>
                <a:cs typeface="Times New Roman" panose="02020603050405020304" pitchFamily="18" charset="0"/>
              </a:rPr>
              <a:t>) </a:t>
            </a:r>
            <a:r>
              <a:rPr lang="zh-CN" altLang="en-US" sz="1900" b="1" dirty="0" smtClean="0">
                <a:latin typeface="+mn-ea"/>
                <a:cs typeface="Times New Roman" panose="02020603050405020304" pitchFamily="18" charset="0"/>
              </a:rPr>
              <a:t>条件下轮轨力在频域内变化</a:t>
            </a:r>
            <a:endParaRPr lang="zh-CN" altLang="en-US" sz="19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12647" y="2007270"/>
            <a:ext cx="77569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heel-rail force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frequency domain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 noise vertical irregularity excitation 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en-US" sz="16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50~1500Hz</a:t>
            </a:r>
            <a:r>
              <a:rPr lang="en-US" altLang="zh-CN" sz="1600" dirty="0" smtClean="0">
                <a:latin typeface="+mn-ea"/>
                <a:cs typeface="Times New Roman" panose="02020603050405020304" pitchFamily="18" charset="0"/>
              </a:rPr>
              <a:t>,  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0.02mm</a:t>
            </a:r>
            <a:r>
              <a:rPr lang="en-US" altLang="zh-CN" sz="1600" dirty="0">
                <a:latin typeface="+mn-ea"/>
                <a:cs typeface="Times New Roman" panose="02020603050405020304" pitchFamily="18" charset="0"/>
              </a:rPr>
              <a:t>)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493613" y="3711344"/>
            <a:ext cx="1386411" cy="282573"/>
          </a:xfrm>
          <a:prstGeom prst="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 domain</a:t>
            </a:r>
            <a:endParaRPr lang="zh-CN" altLang="en-US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552268" y="6265929"/>
            <a:ext cx="4472307" cy="53341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900" dirty="0" smtClean="0">
                <a:solidFill>
                  <a:schemeClr val="tx1"/>
                </a:solidFill>
                <a:latin typeface="+mn-ea"/>
              </a:rPr>
              <a:t>白噪声垂向不平顺激励</a:t>
            </a:r>
          </a:p>
          <a:p>
            <a:pPr>
              <a:lnSpc>
                <a:spcPct val="85000"/>
              </a:lnSpc>
            </a:pPr>
            <a:r>
              <a:rPr lang="en-US" altLang="zh-CN" sz="1800" b="0" dirty="0">
                <a:solidFill>
                  <a:schemeClr val="tx1"/>
                </a:solidFill>
              </a:rPr>
              <a:t>White noise vertical irregularity excitation</a:t>
            </a:r>
            <a:r>
              <a:rPr lang="zh-CN" altLang="en-US" sz="1800" b="0" dirty="0">
                <a:solidFill>
                  <a:schemeClr val="tx1"/>
                </a:solidFill>
              </a:rPr>
              <a:t> 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sp>
        <p:nvSpPr>
          <p:cNvPr id="171" name="圆角矩形 170"/>
          <p:cNvSpPr/>
          <p:nvPr/>
        </p:nvSpPr>
        <p:spPr bwMode="auto">
          <a:xfrm>
            <a:off x="724272" y="2592045"/>
            <a:ext cx="3838397" cy="3626080"/>
          </a:xfrm>
          <a:prstGeom prst="roundRect">
            <a:avLst>
              <a:gd name="adj" fmla="val 6417"/>
            </a:avLst>
          </a:prstGeom>
          <a:noFill/>
          <a:ln w="19050">
            <a:solidFill>
              <a:schemeClr val="tx1">
                <a:alpha val="6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  <a:buClr>
                <a:srgbClr val="0000FF"/>
              </a:buClr>
              <a:buSzPct val="120000"/>
              <a:buFont typeface="Wingdings" panose="05000000000000000000" pitchFamily="2" charset="2"/>
              <a:buNone/>
              <a:defRPr/>
            </a:pP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90224" y="4383950"/>
            <a:ext cx="3573518" cy="1855761"/>
            <a:chOff x="5012015" y="4960824"/>
            <a:chExt cx="3573518" cy="1855761"/>
          </a:xfrm>
        </p:grpSpPr>
        <p:pic>
          <p:nvPicPr>
            <p:cNvPr id="173" name="图片 172"/>
            <p:cNvPicPr>
              <a:picLocks noChangeAspect="1"/>
            </p:cNvPicPr>
            <p:nvPr/>
          </p:nvPicPr>
          <p:blipFill rotWithShape="1">
            <a:blip r:embed="rId5"/>
            <a:srcRect t="49052"/>
            <a:stretch/>
          </p:blipFill>
          <p:spPr>
            <a:xfrm>
              <a:off x="5012015" y="4960824"/>
              <a:ext cx="3573518" cy="1855761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637440" y="4960824"/>
              <a:ext cx="677760" cy="1523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29224" y="2685274"/>
            <a:ext cx="3528368" cy="1803406"/>
            <a:chOff x="4689348" y="2663614"/>
            <a:chExt cx="3896185" cy="1991403"/>
          </a:xfrm>
        </p:grpSpPr>
        <p:pic>
          <p:nvPicPr>
            <p:cNvPr id="172" name="图片 171"/>
            <p:cNvPicPr>
              <a:picLocks noChangeAspect="1"/>
            </p:cNvPicPr>
            <p:nvPr/>
          </p:nvPicPr>
          <p:blipFill rotWithShape="1">
            <a:blip r:embed="rId6"/>
            <a:srcRect t="49413"/>
            <a:stretch/>
          </p:blipFill>
          <p:spPr>
            <a:xfrm>
              <a:off x="4689348" y="2664203"/>
              <a:ext cx="3896185" cy="1990814"/>
            </a:xfrm>
            <a:prstGeom prst="rect">
              <a:avLst/>
            </a:prstGeom>
          </p:spPr>
        </p:pic>
        <p:sp>
          <p:nvSpPr>
            <p:cNvPr id="174" name="矩形 173"/>
            <p:cNvSpPr/>
            <p:nvPr/>
          </p:nvSpPr>
          <p:spPr>
            <a:xfrm>
              <a:off x="6516790" y="2663614"/>
              <a:ext cx="677760" cy="1523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5307774" y="3022100"/>
              <a:ext cx="794575" cy="4259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 rot="19735111">
              <a:off x="5141773" y="2995758"/>
              <a:ext cx="794575" cy="28281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 rot="18937309">
              <a:off x="5350637" y="3256839"/>
              <a:ext cx="498833" cy="1880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8" name="圆角矩形 177"/>
          <p:cNvSpPr/>
          <p:nvPr/>
        </p:nvSpPr>
        <p:spPr bwMode="auto">
          <a:xfrm>
            <a:off x="4679124" y="2592045"/>
            <a:ext cx="3838397" cy="3626080"/>
          </a:xfrm>
          <a:prstGeom prst="roundRect">
            <a:avLst>
              <a:gd name="adj" fmla="val 6417"/>
            </a:avLst>
          </a:prstGeom>
          <a:noFill/>
          <a:ln w="19050">
            <a:solidFill>
              <a:schemeClr val="tx1">
                <a:alpha val="6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  <a:buClr>
                <a:srgbClr val="0000FF"/>
              </a:buClr>
              <a:buSzPct val="120000"/>
              <a:buFont typeface="Wingdings" panose="05000000000000000000" pitchFamily="2" charset="2"/>
              <a:buNone/>
              <a:defRPr/>
            </a:pP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4679124" y="6265929"/>
            <a:ext cx="3838397" cy="290652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900" dirty="0" smtClean="0">
                <a:solidFill>
                  <a:schemeClr val="tx1"/>
                </a:solidFill>
                <a:latin typeface="+mn-ea"/>
              </a:rPr>
              <a:t>轮轨力频域图</a:t>
            </a:r>
            <a:endParaRPr lang="en-US" altLang="zh-CN" sz="1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44415" y="6514070"/>
            <a:ext cx="3672800" cy="327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Wheel-rail force in frequency domain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23375" y="5606450"/>
            <a:ext cx="734217" cy="282573"/>
          </a:xfrm>
          <a:prstGeom prst="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Lateral</a:t>
            </a:r>
            <a:endParaRPr lang="zh-CN" altLang="en-US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204509" y="3878926"/>
            <a:ext cx="815939" cy="282573"/>
          </a:xfrm>
          <a:prstGeom prst="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Vertical</a:t>
            </a:r>
            <a:endParaRPr lang="zh-CN" altLang="en-US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21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2648" y="1320343"/>
            <a:ext cx="729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>
                <a:solidFill>
                  <a:srgbClr val="0070C0"/>
                </a:solidFill>
              </a:rPr>
              <a:t>岔区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轮轨相互作用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Wheel-rail interaction in turnout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11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/>
              <a:t>计算</a:t>
            </a:r>
            <a:r>
              <a:rPr lang="zh-CN" altLang="en-US" b="1" dirty="0" smtClean="0"/>
              <a:t>案例    </a:t>
            </a:r>
            <a:r>
              <a:rPr lang="en-US" altLang="zh-CN" dirty="0" smtClean="0"/>
              <a:t>Case </a:t>
            </a:r>
            <a:r>
              <a:rPr lang="en-US" altLang="zh-CN" dirty="0"/>
              <a:t>study </a:t>
            </a:r>
            <a:endParaRPr lang="en-US" altLang="zh-CN" sz="3200" dirty="0"/>
          </a:p>
        </p:txBody>
      </p:sp>
      <p:sp>
        <p:nvSpPr>
          <p:cNvPr id="75" name="矩形 74"/>
          <p:cNvSpPr/>
          <p:nvPr/>
        </p:nvSpPr>
        <p:spPr>
          <a:xfrm>
            <a:off x="612647" y="1727630"/>
            <a:ext cx="8531353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柔性轮对轮轨</a:t>
            </a:r>
            <a:r>
              <a:rPr lang="zh-CN" altLang="en-US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垂向力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最大值</a:t>
            </a:r>
            <a:r>
              <a:rPr lang="zh-CN" altLang="en-US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显著减小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，辙叉区减小了</a:t>
            </a: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8.6%</a:t>
            </a:r>
            <a:endParaRPr lang="zh-CN" alt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12647" y="2105884"/>
            <a:ext cx="7187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vertical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wheel-rail force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significantly decreases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8.6% in crossing panel for flexible wheelset.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89" y="2693389"/>
            <a:ext cx="4220059" cy="3132182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3615132" y="6169029"/>
            <a:ext cx="2148432" cy="27180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+mn-ea"/>
              </a:rPr>
              <a:t>尖轨侧</a:t>
            </a:r>
            <a:r>
              <a:rPr lang="zh-CN" altLang="en-US" sz="1800" dirty="0" smtClean="0">
                <a:solidFill>
                  <a:schemeClr val="tx1"/>
                </a:solidFill>
                <a:latin typeface="+mn-ea"/>
              </a:rPr>
              <a:t>轮轨垂向力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40496" y="5862613"/>
            <a:ext cx="1435227" cy="27180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800" dirty="0" smtClean="0">
                <a:solidFill>
                  <a:schemeClr val="tx1"/>
                </a:solidFill>
                <a:latin typeface="+mn-ea"/>
              </a:rPr>
              <a:t>转辙器区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568832" y="6423541"/>
            <a:ext cx="4276725" cy="27180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en-US" altLang="zh-CN" sz="1800" b="0" dirty="0" smtClean="0">
                <a:solidFill>
                  <a:schemeClr val="tx1"/>
                </a:solidFill>
              </a:rPr>
              <a:t>Vertical wheel-rail force at switch rail side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77853" y="5862613"/>
            <a:ext cx="1507867" cy="27180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en-US" altLang="zh-CN" sz="1800" b="0" dirty="0" smtClean="0">
                <a:solidFill>
                  <a:schemeClr val="tx1"/>
                </a:solidFill>
              </a:rPr>
              <a:t>Switch Panel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07440" y="5866665"/>
            <a:ext cx="1435227" cy="274943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+mn-ea"/>
              </a:rPr>
              <a:t>辙叉</a:t>
            </a:r>
            <a:r>
              <a:rPr lang="zh-CN" altLang="en-US" sz="1800" dirty="0" smtClean="0">
                <a:solidFill>
                  <a:schemeClr val="tx1"/>
                </a:solidFill>
                <a:latin typeface="+mn-ea"/>
              </a:rPr>
              <a:t>区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20652" y="5862755"/>
            <a:ext cx="1951542" cy="27180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en-US" altLang="zh-CN" sz="1800" b="0" dirty="0" smtClean="0">
                <a:solidFill>
                  <a:schemeClr val="tx1"/>
                </a:solidFill>
              </a:rPr>
              <a:t>Crossing Panel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194" y="2763727"/>
            <a:ext cx="4076700" cy="310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2648" y="1320343"/>
            <a:ext cx="729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>
                <a:solidFill>
                  <a:srgbClr val="0070C0"/>
                </a:solidFill>
              </a:rPr>
              <a:t>岔区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轮轨相互作用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Wheel-rail interaction in turnout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12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/>
              <a:t>计算</a:t>
            </a:r>
            <a:r>
              <a:rPr lang="zh-CN" altLang="en-US" b="1" dirty="0" smtClean="0"/>
              <a:t>案例    </a:t>
            </a:r>
            <a:r>
              <a:rPr lang="en-US" altLang="zh-CN" dirty="0" smtClean="0"/>
              <a:t>Case </a:t>
            </a:r>
            <a:r>
              <a:rPr lang="en-US" altLang="zh-CN" dirty="0"/>
              <a:t>study </a:t>
            </a:r>
            <a:endParaRPr lang="en-US" altLang="zh-CN" sz="3200" dirty="0"/>
          </a:p>
        </p:txBody>
      </p:sp>
      <p:sp>
        <p:nvSpPr>
          <p:cNvPr id="75" name="矩形 74"/>
          <p:cNvSpPr/>
          <p:nvPr/>
        </p:nvSpPr>
        <p:spPr>
          <a:xfrm>
            <a:off x="612647" y="1727630"/>
            <a:ext cx="8531353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柔性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轮对</a:t>
            </a:r>
            <a:r>
              <a:rPr lang="zh-CN" alt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车轮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垂</a:t>
            </a:r>
            <a:r>
              <a:rPr lang="zh-CN" alt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向位移增大，</a:t>
            </a:r>
            <a:r>
              <a:rPr lang="zh-CN" altLang="en-US" sz="1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zh-CN" altLang="en-US" sz="1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垂向接触刚度</a:t>
            </a:r>
          </a:p>
        </p:txBody>
      </p:sp>
      <p:sp>
        <p:nvSpPr>
          <p:cNvPr id="76" name="矩形 75"/>
          <p:cNvSpPr/>
          <p:nvPr/>
        </p:nvSpPr>
        <p:spPr>
          <a:xfrm>
            <a:off x="612647" y="2056546"/>
            <a:ext cx="74550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flexible wheelset, the vertical displacement of wheel increases that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decreases the vertical contact stiffness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781129" y="6100688"/>
            <a:ext cx="3852129" cy="27180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+mn-ea"/>
              </a:rPr>
              <a:t>尖轨</a:t>
            </a:r>
            <a:r>
              <a:rPr lang="zh-CN" altLang="en-US" sz="1800" dirty="0" smtClean="0">
                <a:solidFill>
                  <a:schemeClr val="tx1"/>
                </a:solidFill>
                <a:latin typeface="+mn-ea"/>
              </a:rPr>
              <a:t>侧车轮名义滚动圆处垂向位移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78805" y="6354798"/>
            <a:ext cx="7199036" cy="27180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en-US" altLang="zh-CN" sz="1800" b="0" dirty="0" smtClean="0">
                <a:solidFill>
                  <a:schemeClr val="tx1"/>
                </a:solidFill>
              </a:rPr>
              <a:t>Vertical displacement </a:t>
            </a:r>
            <a:r>
              <a:rPr lang="en-US" altLang="zh-CN" sz="1800" b="0" dirty="0">
                <a:solidFill>
                  <a:schemeClr val="tx1"/>
                </a:solidFill>
              </a:rPr>
              <a:t>of wheel </a:t>
            </a:r>
            <a:r>
              <a:rPr lang="en-US" altLang="zh-CN" sz="1800" b="0" dirty="0" smtClean="0">
                <a:solidFill>
                  <a:schemeClr val="tx1"/>
                </a:solidFill>
              </a:rPr>
              <a:t>nominal rolling circle at switch rail side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32526" y="5764835"/>
            <a:ext cx="7431861" cy="292634"/>
            <a:chOff x="1232526" y="5764835"/>
            <a:chExt cx="7431861" cy="292634"/>
          </a:xfrm>
        </p:grpSpPr>
        <p:sp>
          <p:nvSpPr>
            <p:cNvPr id="35" name="文本框 34"/>
            <p:cNvSpPr txBox="1"/>
            <p:nvPr/>
          </p:nvSpPr>
          <p:spPr>
            <a:xfrm>
              <a:off x="1232526" y="5764835"/>
              <a:ext cx="1435227" cy="274943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>
              <a:defPPr>
                <a:defRPr lang="nl-NL"/>
              </a:defPPr>
              <a:lvl1pPr algn="ctr">
                <a:defRPr sz="1600" b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85000"/>
                </a:lnSpc>
              </a:pPr>
              <a:r>
                <a:rPr lang="en-US" altLang="zh-CN" sz="1800" dirty="0" smtClean="0">
                  <a:solidFill>
                    <a:schemeClr val="tx1"/>
                  </a:solidFill>
                  <a:latin typeface="+mn-ea"/>
                </a:rPr>
                <a:t>(a) 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+mn-ea"/>
                </a:rPr>
                <a:t>转辙器区</a:t>
              </a:r>
              <a:endParaRPr lang="en-US" altLang="zh-CN" sz="1800" b="0" dirty="0">
                <a:solidFill>
                  <a:schemeClr val="tx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477853" y="5764835"/>
              <a:ext cx="1507867" cy="271801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>
              <a:defPPr>
                <a:defRPr lang="nl-NL"/>
              </a:defPPr>
              <a:lvl1pPr algn="ctr">
                <a:defRPr sz="1600" b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85000"/>
                </a:lnSpc>
              </a:pPr>
              <a:r>
                <a:rPr lang="en-US" altLang="zh-CN" sz="1800" b="0" dirty="0" smtClean="0">
                  <a:solidFill>
                    <a:schemeClr val="tx1"/>
                  </a:solidFill>
                </a:rPr>
                <a:t>Switch Panel</a:t>
              </a:r>
              <a:endParaRPr lang="en-US" altLang="zh-CN" sz="1800" b="0" dirty="0">
                <a:solidFill>
                  <a:schemeClr val="tx1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607440" y="5782526"/>
              <a:ext cx="1435227" cy="274943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>
              <a:defPPr>
                <a:defRPr lang="nl-NL"/>
              </a:defPPr>
              <a:lvl1pPr algn="ctr">
                <a:defRPr sz="1600" b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85000"/>
                </a:lnSpc>
              </a:pPr>
              <a:r>
                <a:rPr lang="en-US" altLang="zh-CN" sz="1800" dirty="0" smtClean="0">
                  <a:solidFill>
                    <a:schemeClr val="tx1"/>
                  </a:solidFill>
                  <a:latin typeface="+mn-ea"/>
                </a:rPr>
                <a:t>(b) 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+mn-ea"/>
                </a:rPr>
                <a:t>辙叉区</a:t>
              </a:r>
              <a:endParaRPr lang="en-US" altLang="zh-CN" sz="1800" b="0" dirty="0">
                <a:solidFill>
                  <a:schemeClr val="tx1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712845" y="5778616"/>
              <a:ext cx="1951542" cy="271801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>
              <a:defPPr>
                <a:defRPr lang="nl-NL"/>
              </a:defPPr>
              <a:lvl1pPr algn="ctr">
                <a:defRPr sz="1600" b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85000"/>
                </a:lnSpc>
              </a:pPr>
              <a:r>
                <a:rPr lang="en-US" altLang="zh-CN" sz="1800" b="0" dirty="0" smtClean="0">
                  <a:solidFill>
                    <a:schemeClr val="tx1"/>
                  </a:solidFill>
                </a:rPr>
                <a:t>Crossing Panel</a:t>
              </a:r>
              <a:endParaRPr lang="en-US" altLang="zh-CN" sz="1800" b="0" dirty="0">
                <a:solidFill>
                  <a:schemeClr val="tx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48" y="2604161"/>
            <a:ext cx="4017957" cy="3138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4873" y="2661776"/>
            <a:ext cx="3981175" cy="31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71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565" y="2810603"/>
            <a:ext cx="3627998" cy="289321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12648" y="1320343"/>
            <a:ext cx="729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>
                <a:solidFill>
                  <a:srgbClr val="0070C0"/>
                </a:solidFill>
              </a:rPr>
              <a:t>岔区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轮轨相互作用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Wheel-rail interaction in turnout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13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/>
              <a:t>计算</a:t>
            </a:r>
            <a:r>
              <a:rPr lang="zh-CN" altLang="en-US" b="1" dirty="0" smtClean="0"/>
              <a:t>案例    </a:t>
            </a:r>
            <a:r>
              <a:rPr lang="en-US" altLang="zh-CN" dirty="0" smtClean="0"/>
              <a:t>Case </a:t>
            </a:r>
            <a:r>
              <a:rPr lang="en-US" altLang="zh-CN" dirty="0"/>
              <a:t>study </a:t>
            </a:r>
            <a:endParaRPr lang="en-US" altLang="zh-CN" sz="3200" dirty="0"/>
          </a:p>
        </p:txBody>
      </p:sp>
      <p:sp>
        <p:nvSpPr>
          <p:cNvPr id="75" name="矩形 74"/>
          <p:cNvSpPr/>
          <p:nvPr/>
        </p:nvSpPr>
        <p:spPr>
          <a:xfrm>
            <a:off x="612646" y="1788857"/>
            <a:ext cx="7544525" cy="409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柔性轮对所得轴箱垂向加速度频域结果更贴合实测结果</a:t>
            </a:r>
            <a:endParaRPr lang="zh-CN" altLang="en-US" sz="1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12647" y="2217436"/>
            <a:ext cx="79663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frequency domain results of vertical acceleration of axle box obtained from flexible wheelset are more consistent with the measured results.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6766" y="5659706"/>
            <a:ext cx="3852129" cy="274943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800" dirty="0" smtClean="0">
                <a:solidFill>
                  <a:schemeClr val="tx1"/>
                </a:solidFill>
                <a:latin typeface="+mn-ea"/>
              </a:rPr>
              <a:t>轴箱垂向加速度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1560" y="5934649"/>
            <a:ext cx="4622543" cy="27180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en-US" altLang="zh-CN" sz="1800" b="0" dirty="0" smtClean="0">
                <a:solidFill>
                  <a:schemeClr val="tx1"/>
                </a:solidFill>
              </a:rPr>
              <a:t>Vertical acceleration of axle box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71794" y="3248235"/>
            <a:ext cx="597016" cy="2221214"/>
          </a:xfrm>
          <a:prstGeom prst="rect">
            <a:avLst/>
          </a:prstGeom>
          <a:solidFill>
            <a:srgbClr val="4BACC6">
              <a:lumMod val="20000"/>
              <a:lumOff val="80000"/>
              <a:alpha val="25000"/>
            </a:srgbClr>
          </a:solidFill>
          <a:ln w="25400" cap="flat" cmpd="sng" algn="ctr">
            <a:solidFill>
              <a:srgbClr val="FF0000"/>
            </a:solidFill>
            <a:prstDash val="sysDash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2260169" y="3821719"/>
            <a:ext cx="497940" cy="4074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732830" y="3690876"/>
            <a:ext cx="1271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450~650Hz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26916" y="5659706"/>
            <a:ext cx="3852129" cy="274943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+mn-ea"/>
              </a:rPr>
              <a:t>实测</a:t>
            </a:r>
            <a:r>
              <a:rPr lang="zh-CN" altLang="en-US" sz="1800" dirty="0" smtClean="0">
                <a:solidFill>
                  <a:schemeClr val="tx1"/>
                </a:solidFill>
                <a:latin typeface="+mn-ea"/>
              </a:rPr>
              <a:t>轴箱垂向加速度</a:t>
            </a:r>
            <a:r>
              <a:rPr lang="en-US" altLang="zh-CN" sz="1800" b="0" baseline="30000" dirty="0" smtClean="0">
                <a:solidFill>
                  <a:schemeClr val="tx1"/>
                </a:solidFill>
                <a:latin typeface="+mn-ea"/>
              </a:rPr>
              <a:t>[2]</a:t>
            </a:r>
            <a:endParaRPr lang="en-US" altLang="zh-CN" sz="1800" b="0" baseline="30000" dirty="0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41710" y="5934649"/>
            <a:ext cx="4622543" cy="27180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en-US" altLang="zh-CN" sz="1800" b="0" dirty="0" smtClean="0">
                <a:solidFill>
                  <a:schemeClr val="tx1"/>
                </a:solidFill>
              </a:rPr>
              <a:t>Measured vertical acceleration of axle box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5893651" y="3622046"/>
            <a:ext cx="126293" cy="2435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317277" y="3317937"/>
            <a:ext cx="1279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350~600Hz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18776" y="315253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47Hz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1150561" y="3455289"/>
            <a:ext cx="176113" cy="946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533400" y="6244554"/>
            <a:ext cx="8308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[2] </a:t>
            </a:r>
            <a:r>
              <a:rPr lang="zh-CN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任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尊松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刘志明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高速动车组振动传递及频率分布规律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[J]. 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机械工程学报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 2013, 49(16):1-7.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16820" y="4711737"/>
            <a:ext cx="1418805" cy="282573"/>
          </a:xfrm>
          <a:prstGeom prst="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320 km/h</a:t>
            </a:r>
            <a:endParaRPr lang="zh-CN" alt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41260" y="4700607"/>
            <a:ext cx="1418805" cy="282573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lIns="36000" tIns="18000" rIns="36000" bIns="18000" rtlCol="0">
            <a:spAutoFit/>
          </a:bodyPr>
          <a:lstStyle>
            <a:defPPr>
              <a:defRPr lang="ja-JP"/>
            </a:defPPr>
            <a:lvl1pPr algn="ctr">
              <a:defRPr sz="16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 smtClean="0">
                <a:solidFill>
                  <a:srgbClr val="0070C0"/>
                </a:solidFill>
              </a:rPr>
              <a:t>350 km/h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384" y="2914515"/>
            <a:ext cx="4239113" cy="270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1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2648" y="1320343"/>
            <a:ext cx="729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>
                <a:solidFill>
                  <a:srgbClr val="0070C0"/>
                </a:solidFill>
              </a:rPr>
              <a:t>岔区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轮轨相互作用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Wheel-rail interaction in turnout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14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/>
              <a:t>计算</a:t>
            </a:r>
            <a:r>
              <a:rPr lang="zh-CN" altLang="en-US" b="1" dirty="0" smtClean="0"/>
              <a:t>案例    </a:t>
            </a:r>
            <a:r>
              <a:rPr lang="en-US" altLang="zh-CN" dirty="0" smtClean="0"/>
              <a:t>Case </a:t>
            </a:r>
            <a:r>
              <a:rPr lang="en-US" altLang="zh-CN" dirty="0"/>
              <a:t>study </a:t>
            </a:r>
            <a:endParaRPr lang="en-US" altLang="zh-CN" sz="3200" dirty="0"/>
          </a:p>
        </p:txBody>
      </p:sp>
      <p:sp>
        <p:nvSpPr>
          <p:cNvPr id="75" name="矩形 74"/>
          <p:cNvSpPr/>
          <p:nvPr/>
        </p:nvSpPr>
        <p:spPr>
          <a:xfrm>
            <a:off x="612647" y="1727630"/>
            <a:ext cx="8531353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柔性轮对横向蠕化率增大，接触斑更接近饱和</a:t>
            </a:r>
            <a:endParaRPr lang="zh-CN" altLang="en-US" sz="1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12647" y="2056546"/>
            <a:ext cx="82360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flexible wheelset, with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increase of transverse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creepage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contact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patch are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closer to saturation.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781129" y="6001649"/>
            <a:ext cx="3852129" cy="274943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800" dirty="0" smtClean="0">
                <a:solidFill>
                  <a:schemeClr val="tx1"/>
                </a:solidFill>
                <a:latin typeface="+mn-ea"/>
              </a:rPr>
              <a:t>尖轨侧车轮横向蠕化率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73582" y="6256161"/>
            <a:ext cx="4622543" cy="27180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en-US" altLang="zh-CN" sz="1800" b="0" dirty="0" smtClean="0">
                <a:solidFill>
                  <a:schemeClr val="tx1"/>
                </a:solidFill>
              </a:rPr>
              <a:t>Lateral </a:t>
            </a:r>
            <a:r>
              <a:rPr lang="en-US" altLang="zh-CN" sz="1800" b="0" dirty="0" err="1" smtClean="0">
                <a:solidFill>
                  <a:schemeClr val="tx1"/>
                </a:solidFill>
              </a:rPr>
              <a:t>creepage</a:t>
            </a:r>
            <a:r>
              <a:rPr lang="en-US" altLang="zh-CN" sz="1800" b="0" dirty="0" smtClean="0">
                <a:solidFill>
                  <a:schemeClr val="tx1"/>
                </a:solidFill>
              </a:rPr>
              <a:t> of wheel at the switch rail side</a:t>
            </a:r>
            <a:endParaRPr lang="en-US" altLang="zh-CN" sz="1800" b="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335" y="2702877"/>
            <a:ext cx="6359652" cy="329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1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2648" y="1320343"/>
            <a:ext cx="28232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总结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Conclusion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15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</a:pPr>
            <a:r>
              <a:rPr lang="zh-CN" altLang="en-US" b="1" dirty="0"/>
              <a:t>总结与展望</a:t>
            </a:r>
            <a:r>
              <a:rPr lang="en-US" altLang="zh-CN" dirty="0"/>
              <a:t>     Conclusion and future work</a:t>
            </a:r>
            <a:endParaRPr lang="en-US" altLang="ja-JP" dirty="0"/>
          </a:p>
        </p:txBody>
      </p:sp>
      <p:sp>
        <p:nvSpPr>
          <p:cNvPr id="13" name="矩形 12"/>
          <p:cNvSpPr/>
          <p:nvPr/>
        </p:nvSpPr>
        <p:spPr>
          <a:xfrm>
            <a:off x="612646" y="4870217"/>
            <a:ext cx="7544525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柔性轮对所得轴箱垂向加速度频域结果</a:t>
            </a:r>
            <a:r>
              <a:rPr lang="zh-CN" altLang="en-US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贴近实测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高速道岔激振范围</a:t>
            </a:r>
            <a:endParaRPr lang="zh-CN" altLang="en-US" sz="1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2647" y="5213071"/>
            <a:ext cx="796639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frequency domain results of vertical acceleration of axle box obtained from flexible wheelset </a:t>
            </a:r>
            <a:r>
              <a:rPr lang="en-US" altLang="zh-CN" sz="1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more consistent with the measured results</a:t>
            </a:r>
            <a:r>
              <a:rPr lang="en-US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2647" y="4030504"/>
            <a:ext cx="8531353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柔性轮对</a:t>
            </a:r>
            <a:r>
              <a:rPr lang="zh-CN" altLang="en-US" sz="1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zh-CN" altLang="en-US" sz="19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横向蠕化</a:t>
            </a:r>
            <a:r>
              <a:rPr lang="zh-CN" altLang="en-US" sz="1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</a:t>
            </a:r>
            <a:endParaRPr lang="zh-CN" altLang="en-US" sz="1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2647" y="4359420"/>
            <a:ext cx="8236078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Flexible wheelset </a:t>
            </a:r>
            <a:r>
              <a:rPr lang="en-US" altLang="zh-CN" sz="1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increases the </a:t>
            </a:r>
            <a:r>
              <a:rPr lang="en-US" altLang="zh-CN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transverse </a:t>
            </a:r>
            <a:r>
              <a:rPr lang="en-US" altLang="zh-CN" sz="19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creepage</a:t>
            </a:r>
            <a:endParaRPr lang="en-US" altLang="zh-CN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2647" y="3018208"/>
            <a:ext cx="8531353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柔性轮对</a:t>
            </a:r>
            <a:r>
              <a:rPr lang="zh-CN" altLang="en-US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轮轨</a:t>
            </a:r>
            <a:r>
              <a:rPr lang="zh-CN" altLang="en-US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垂向接触刚度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并降低</a:t>
            </a:r>
            <a:r>
              <a:rPr lang="en-US" altLang="zh-CN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8.6%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轮轨垂向力最大值</a:t>
            </a:r>
            <a:endParaRPr lang="zh-CN" altLang="en-US" sz="1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2647" y="3347124"/>
            <a:ext cx="788365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Flexible wheelset </a:t>
            </a:r>
            <a:r>
              <a:rPr lang="en-US" altLang="zh-CN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decreases</a:t>
            </a: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US" altLang="zh-CN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vertical </a:t>
            </a: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wheel-rail</a:t>
            </a:r>
            <a:r>
              <a:rPr lang="en-US" altLang="zh-CN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contact stiffness</a:t>
            </a: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that decreases the maximum vertical wheel-rail force by 8.6%. </a:t>
            </a:r>
          </a:p>
        </p:txBody>
      </p:sp>
      <p:sp>
        <p:nvSpPr>
          <p:cNvPr id="23" name="矩形 22"/>
          <p:cNvSpPr/>
          <p:nvPr/>
        </p:nvSpPr>
        <p:spPr>
          <a:xfrm>
            <a:off x="612647" y="1869213"/>
            <a:ext cx="8531353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柔性轮对</a:t>
            </a:r>
            <a:r>
              <a:rPr lang="zh-CN" altLang="en-US" sz="1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弯曲模态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增强了系统</a:t>
            </a:r>
            <a:r>
              <a:rPr lang="zh-CN" altLang="en-US" sz="1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横向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动力响应</a:t>
            </a:r>
            <a:endParaRPr lang="zh-CN" altLang="en-US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2647" y="2198129"/>
            <a:ext cx="788365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1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bending modes </a:t>
            </a: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flexible wheelset enhances the </a:t>
            </a:r>
            <a:r>
              <a:rPr lang="en-US" altLang="zh-CN" sz="1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lateral</a:t>
            </a:r>
            <a:r>
              <a:rPr lang="en-US" altLang="zh-CN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response of system.</a:t>
            </a:r>
          </a:p>
        </p:txBody>
      </p:sp>
    </p:spTree>
    <p:extLst>
      <p:ext uri="{BB962C8B-B14F-4D97-AF65-F5344CB8AC3E}">
        <p14:creationId xmlns:p14="http://schemas.microsoft.com/office/powerpoint/2010/main" val="95747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2648" y="1320343"/>
            <a:ext cx="2823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展望  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Future work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16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</a:pPr>
            <a:r>
              <a:rPr lang="zh-CN" altLang="en-US" b="1" dirty="0"/>
              <a:t>总结与展望</a:t>
            </a:r>
            <a:r>
              <a:rPr lang="en-US" altLang="zh-CN" dirty="0"/>
              <a:t>     Conclusion and future work</a:t>
            </a:r>
            <a:endParaRPr lang="en-US" altLang="ja-JP" dirty="0"/>
          </a:p>
        </p:txBody>
      </p:sp>
      <p:sp>
        <p:nvSpPr>
          <p:cNvPr id="23" name="矩形 22"/>
          <p:cNvSpPr/>
          <p:nvPr/>
        </p:nvSpPr>
        <p:spPr>
          <a:xfrm>
            <a:off x="612647" y="1745606"/>
            <a:ext cx="8531353" cy="409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轮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轨接触算法：考虑尖轨与基本轨、心轨与翼轨的</a:t>
            </a:r>
            <a:r>
              <a:rPr lang="zh-CN" altLang="en-US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相对运动</a:t>
            </a:r>
            <a:endParaRPr lang="zh-CN" altLang="en-US" sz="1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2647" y="2121986"/>
            <a:ext cx="788365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Considering the </a:t>
            </a:r>
            <a:r>
              <a:rPr lang="en-US" altLang="zh-CN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relative motion </a:t>
            </a: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between switch rail and stock rail as well as nose rail and wing rail in the wheel-rail contact approach.</a:t>
            </a:r>
          </a:p>
        </p:txBody>
      </p:sp>
      <p:sp>
        <p:nvSpPr>
          <p:cNvPr id="43" name="矩形 42"/>
          <p:cNvSpPr/>
          <p:nvPr/>
        </p:nvSpPr>
        <p:spPr>
          <a:xfrm>
            <a:off x="612647" y="3139072"/>
            <a:ext cx="8531353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道岔区中车辆</a:t>
            </a:r>
            <a:r>
              <a:rPr lang="zh-CN" altLang="en-US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牵引、制动</a:t>
            </a:r>
            <a:r>
              <a:rPr lang="zh-CN" alt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时道岔系统纵向动力响应</a:t>
            </a:r>
            <a:endParaRPr lang="zh-CN" altLang="en-US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2647" y="3515452"/>
            <a:ext cx="768362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Longitudinal dynamic response of turnout </a:t>
            </a:r>
            <a:r>
              <a:rPr lang="en-US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system with </a:t>
            </a:r>
            <a:r>
              <a:rPr lang="en-US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vehicle </a:t>
            </a:r>
            <a:r>
              <a:rPr lang="en-US" altLang="zh-CN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traction </a:t>
            </a:r>
            <a:r>
              <a:rPr lang="en-US" altLang="zh-CN" sz="1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braking.</a:t>
            </a:r>
          </a:p>
        </p:txBody>
      </p:sp>
    </p:spTree>
    <p:extLst>
      <p:ext uri="{BB962C8B-B14F-4D97-AF65-F5344CB8AC3E}">
        <p14:creationId xmlns:p14="http://schemas.microsoft.com/office/powerpoint/2010/main" val="278265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895976" y="308566"/>
            <a:ext cx="2857500" cy="1300556"/>
            <a:chOff x="5971311" y="246354"/>
            <a:chExt cx="2677389" cy="121858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5" t="24801" r="20611" b="27600"/>
            <a:stretch/>
          </p:blipFill>
          <p:spPr>
            <a:xfrm>
              <a:off x="5971311" y="246354"/>
              <a:ext cx="2677389" cy="1218581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71096" y="808230"/>
              <a:ext cx="739504" cy="381104"/>
            </a:xfrm>
            <a:prstGeom prst="rect">
              <a:avLst/>
            </a:prstGeom>
          </p:spPr>
        </p:pic>
      </p:grpSp>
      <p:sp>
        <p:nvSpPr>
          <p:cNvPr id="8" name="タイトル 1"/>
          <p:cNvSpPr txBox="1">
            <a:spLocks/>
          </p:cNvSpPr>
          <p:nvPr/>
        </p:nvSpPr>
        <p:spPr>
          <a:xfrm>
            <a:off x="1" y="1848502"/>
            <a:ext cx="9143999" cy="14636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anchor="ctr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440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400"/>
            <a:r>
              <a:rPr lang="zh-CN" altLang="en-US" sz="2800" b="1" dirty="0">
                <a:latin typeface="+mj-ea"/>
              </a:rPr>
              <a:t>考虑轮对柔性的车辆</a:t>
            </a:r>
            <a:r>
              <a:rPr lang="en-US" altLang="zh-CN" sz="2800" b="1" dirty="0">
                <a:latin typeface="+mj-ea"/>
              </a:rPr>
              <a:t>-</a:t>
            </a:r>
            <a:r>
              <a:rPr lang="zh-CN" altLang="en-US" sz="2800" b="1" dirty="0">
                <a:latin typeface="+mj-ea"/>
              </a:rPr>
              <a:t>道岔耦合动力特性</a:t>
            </a:r>
            <a:r>
              <a:rPr lang="zh-CN" altLang="en-US" sz="2800" b="1" dirty="0" smtClean="0">
                <a:latin typeface="+mj-ea"/>
              </a:rPr>
              <a:t>分析</a:t>
            </a:r>
            <a:endParaRPr lang="en-US" altLang="zh-CN" sz="2800" b="1" dirty="0" smtClean="0">
              <a:latin typeface="+mj-ea"/>
            </a:endParaRPr>
          </a:p>
          <a:p>
            <a:pPr algn="ctr" defTabSz="914400"/>
            <a:r>
              <a:rPr lang="en-US" altLang="ja-JP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Analysis of Vehicle-Turnout Coupling Dynamic Characteristics</a:t>
            </a:r>
          </a:p>
          <a:p>
            <a:pPr algn="ctr" defTabSz="914400"/>
            <a:r>
              <a:rPr lang="en-US" altLang="ja-JP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Considering Wheelset Flexibility</a:t>
            </a:r>
            <a:endParaRPr lang="ja-JP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76104" y="259723"/>
            <a:ext cx="4962525" cy="654119"/>
          </a:xfrm>
          <a:solidFill>
            <a:schemeClr val="tx1">
              <a:alpha val="23922"/>
            </a:schemeClr>
          </a:solidFill>
        </p:spPr>
        <p:txBody>
          <a:bodyPr anchor="ctr" anchorCtr="0">
            <a:normAutofit/>
          </a:bodyPr>
          <a:lstStyle/>
          <a:p>
            <a:r>
              <a:rPr lang="en-US" altLang="ja-JP" sz="3200" dirty="0"/>
              <a:t> UM User Meeting </a:t>
            </a:r>
            <a:r>
              <a:rPr lang="en-US" altLang="ja-JP" sz="3200" dirty="0" smtClean="0"/>
              <a:t>2018</a:t>
            </a:r>
            <a:endParaRPr lang="en-US" altLang="ja-JP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0" y="6196417"/>
            <a:ext cx="2233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D5D1322-25E3-4244-B192-826729D3FC65}" type="datetime4">
              <a:rPr lang="en-US" altLang="ja-JP" sz="2000" smtClean="0"/>
              <a:pPr algn="ctr"/>
              <a:t>October 25, 2018</a:t>
            </a:fld>
            <a:endParaRPr kumimoji="1" lang="zh-CN" altLang="en-US" sz="2000" dirty="0"/>
          </a:p>
        </p:txBody>
      </p:sp>
      <p:sp>
        <p:nvSpPr>
          <p:cNvPr id="4" name="文本框 3"/>
          <p:cNvSpPr txBox="1"/>
          <p:nvPr/>
        </p:nvSpPr>
        <p:spPr>
          <a:xfrm>
            <a:off x="485641" y="936477"/>
            <a:ext cx="4352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u="sng" dirty="0" smtClean="0">
                <a:solidFill>
                  <a:srgbClr val="0070C0"/>
                </a:solidFill>
                <a:latin typeface="+mj-lt"/>
              </a:rPr>
              <a:t>Vehicle-Turnout Coupled Dynamics</a:t>
            </a:r>
            <a:endParaRPr lang="zh-CN" altLang="en-US" sz="2400" u="sng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66898" y="6185437"/>
            <a:ext cx="4296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Email: jiayin_chan@163.com</a:t>
            </a:r>
            <a:endParaRPr kumimoji="1" lang="zh-CN" altLang="en-US" sz="2000" dirty="0"/>
          </a:p>
        </p:txBody>
      </p:sp>
      <p:sp>
        <p:nvSpPr>
          <p:cNvPr id="18" name="副标题 1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9" name="内容占位符 3"/>
          <p:cNvSpPr txBox="1">
            <a:spLocks/>
          </p:cNvSpPr>
          <p:nvPr/>
        </p:nvSpPr>
        <p:spPr>
          <a:xfrm>
            <a:off x="612648" y="4004803"/>
            <a:ext cx="8153400" cy="676275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kumimoji="1"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kumimoji="1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altLang="zh-CN" sz="3000" dirty="0" smtClean="0">
                <a:solidFill>
                  <a:srgbClr val="0070C0"/>
                </a:solidFill>
              </a:rPr>
              <a:t>Thank you and questions welcome</a:t>
            </a:r>
            <a:endParaRPr lang="zh-CN" altLang="en-US" sz="3000" dirty="0">
              <a:solidFill>
                <a:srgbClr val="0070C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2648" y="3658484"/>
            <a:ext cx="385233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zh-CN" altLang="en-US" sz="2600" b="1" dirty="0" smtClean="0">
                <a:solidFill>
                  <a:schemeClr val="bg1"/>
                </a:solidFill>
              </a:rPr>
              <a:t>感谢聆听，欢迎您的提问</a:t>
            </a:r>
            <a:endParaRPr lang="en-US" altLang="zh-CN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44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汇报提纲 </a:t>
            </a:r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618517"/>
            <a:ext cx="8153400" cy="4419601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</a:pPr>
            <a:r>
              <a:rPr lang="zh-CN" altLang="en-US" sz="2600" b="1" dirty="0" smtClean="0"/>
              <a:t>背景与问题</a:t>
            </a:r>
            <a:r>
              <a:rPr lang="en-US" altLang="zh-CN" sz="2600" b="1" dirty="0" smtClean="0"/>
              <a:t>      </a:t>
            </a:r>
            <a:r>
              <a:rPr lang="en-US" altLang="zh-CN" sz="2600" dirty="0" smtClean="0"/>
              <a:t>Background and problems</a:t>
            </a:r>
          </a:p>
          <a:p>
            <a:pPr marL="0" indent="0">
              <a:spcBef>
                <a:spcPts val="400"/>
              </a:spcBef>
              <a:buNone/>
            </a:pPr>
            <a:endParaRPr lang="en-US" altLang="zh-CN" sz="2600" dirty="0" smtClean="0"/>
          </a:p>
          <a:p>
            <a:pPr>
              <a:spcBef>
                <a:spcPts val="400"/>
              </a:spcBef>
            </a:pPr>
            <a:endParaRPr lang="en-US" altLang="zh-CN" sz="2600" dirty="0"/>
          </a:p>
          <a:p>
            <a:pPr>
              <a:spcBef>
                <a:spcPts val="400"/>
              </a:spcBef>
            </a:pPr>
            <a:r>
              <a:rPr lang="zh-CN" altLang="en-US" sz="2600" b="1" dirty="0" smtClean="0"/>
              <a:t>计算</a:t>
            </a:r>
            <a:r>
              <a:rPr lang="zh-CN" altLang="en-US" sz="2600" b="1" dirty="0"/>
              <a:t>模型</a:t>
            </a:r>
            <a:r>
              <a:rPr lang="en-US" altLang="zh-CN" sz="2600" dirty="0" smtClean="0"/>
              <a:t>         </a:t>
            </a:r>
            <a:r>
              <a:rPr lang="en-US" altLang="ja-JP" sz="2600" dirty="0" smtClean="0"/>
              <a:t>C</a:t>
            </a:r>
            <a:r>
              <a:rPr lang="en-US" altLang="zh-CN" sz="2600" dirty="0" smtClean="0"/>
              <a:t>alculation Model</a:t>
            </a:r>
            <a:r>
              <a:rPr lang="en-US" altLang="ja-JP" sz="2600" dirty="0" smtClean="0"/>
              <a:t> </a:t>
            </a:r>
            <a:endParaRPr lang="en-US" altLang="ja-JP" sz="2600" b="1" dirty="0" smtClean="0"/>
          </a:p>
          <a:p>
            <a:pPr marL="0" indent="0">
              <a:spcBef>
                <a:spcPts val="400"/>
              </a:spcBef>
              <a:buNone/>
            </a:pPr>
            <a:endParaRPr lang="en-US" altLang="ja-JP" sz="2600" dirty="0" smtClean="0"/>
          </a:p>
          <a:p>
            <a:pPr marL="0" indent="0">
              <a:spcBef>
                <a:spcPts val="400"/>
              </a:spcBef>
              <a:buNone/>
            </a:pPr>
            <a:endParaRPr lang="en-US" altLang="ja-JP" sz="2600" dirty="0" smtClean="0"/>
          </a:p>
          <a:p>
            <a:pPr>
              <a:spcBef>
                <a:spcPts val="400"/>
              </a:spcBef>
            </a:pPr>
            <a:r>
              <a:rPr lang="zh-CN" altLang="en-US" sz="2600" b="1" dirty="0" smtClean="0"/>
              <a:t>计算案例</a:t>
            </a:r>
            <a:r>
              <a:rPr lang="en-US" altLang="zh-CN" sz="2600" b="1" dirty="0" smtClean="0"/>
              <a:t>         </a:t>
            </a:r>
            <a:r>
              <a:rPr lang="en-US" altLang="zh-CN" sz="2600" dirty="0" smtClean="0"/>
              <a:t>Case study</a:t>
            </a:r>
            <a:r>
              <a:rPr lang="en-US" altLang="ja-JP" sz="2600" dirty="0" smtClean="0"/>
              <a:t>  </a:t>
            </a:r>
          </a:p>
          <a:p>
            <a:pPr>
              <a:spcBef>
                <a:spcPts val="400"/>
              </a:spcBef>
            </a:pPr>
            <a:endParaRPr lang="en-US" altLang="ja-JP" sz="2600" dirty="0"/>
          </a:p>
          <a:p>
            <a:pPr marL="0" indent="0">
              <a:spcBef>
                <a:spcPts val="400"/>
              </a:spcBef>
              <a:buNone/>
            </a:pPr>
            <a:endParaRPr lang="en-US" altLang="ja-JP" sz="2600" dirty="0" smtClean="0"/>
          </a:p>
          <a:p>
            <a:pPr>
              <a:spcBef>
                <a:spcPts val="400"/>
              </a:spcBef>
            </a:pPr>
            <a:r>
              <a:rPr lang="zh-CN" altLang="en-US" sz="2600" b="1" dirty="0" smtClean="0"/>
              <a:t>总结与展望</a:t>
            </a:r>
            <a:r>
              <a:rPr lang="en-US" altLang="zh-CN" sz="2600" dirty="0" smtClean="0"/>
              <a:t>     Conclusion and future work</a:t>
            </a:r>
            <a:endParaRPr lang="en-US" altLang="ja-JP" sz="2600" dirty="0"/>
          </a:p>
        </p:txBody>
      </p:sp>
      <p:sp>
        <p:nvSpPr>
          <p:cNvPr id="5" name="矩形 4"/>
          <p:cNvSpPr/>
          <p:nvPr/>
        </p:nvSpPr>
        <p:spPr>
          <a:xfrm>
            <a:off x="1225185" y="2118892"/>
            <a:ext cx="30091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rgbClr val="7030A0"/>
                </a:solidFill>
              </a:rPr>
              <a:t> 道岔动力学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计算快速化</a:t>
            </a:r>
            <a:endParaRPr lang="en-US" altLang="zh-CN" sz="2000" b="1" dirty="0">
              <a:solidFill>
                <a:srgbClr val="7030A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0026" y="3452944"/>
            <a:ext cx="3352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rgbClr val="7030A0"/>
                </a:solidFill>
              </a:rPr>
              <a:t> 车辆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-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道岔耦合动力学模型</a:t>
            </a:r>
            <a:endParaRPr lang="en-US" altLang="zh-CN" sz="2000" b="1" dirty="0">
              <a:solidFill>
                <a:srgbClr val="7030A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6556" y="4784285"/>
            <a:ext cx="1471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rgbClr val="7030A0"/>
                </a:solidFill>
              </a:rPr>
              <a:t> 模型验证</a:t>
            </a:r>
            <a:endParaRPr lang="en-US" altLang="zh-CN" sz="2000" b="1" dirty="0">
              <a:solidFill>
                <a:srgbClr val="7030A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3519" y="4784285"/>
            <a:ext cx="30091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solidFill>
                  <a:srgbClr val="7030A0"/>
                </a:solidFill>
              </a:rPr>
              <a:t> </a:t>
            </a:r>
            <a:r>
              <a:rPr lang="zh-CN" altLang="en-US" sz="2000" b="1" dirty="0">
                <a:solidFill>
                  <a:srgbClr val="7030A0"/>
                </a:solidFill>
              </a:rPr>
              <a:t>岔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区轮轨动态相互作用</a:t>
            </a:r>
            <a:endParaRPr lang="en-US" altLang="zh-CN" sz="2000" b="1" dirty="0">
              <a:solidFill>
                <a:srgbClr val="7030A0"/>
              </a:solidFill>
            </a:endParaRP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225185" y="3456575"/>
            <a:ext cx="1471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rgbClr val="7030A0"/>
                </a:solidFill>
              </a:rPr>
              <a:t> 柔性轮对</a:t>
            </a:r>
            <a:endParaRPr lang="en-US" altLang="zh-CN" sz="2000" b="1" dirty="0">
              <a:solidFill>
                <a:srgbClr val="7030A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60026" y="3877938"/>
            <a:ext cx="36314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solidFill>
                  <a:srgbClr val="7030A0"/>
                </a:solidFill>
              </a:rPr>
              <a:t> Vehicle-Turnout Coupled Model</a:t>
            </a:r>
            <a:endParaRPr lang="en-US" altLang="zh-CN" sz="2000" dirty="0">
              <a:solidFill>
                <a:srgbClr val="7030A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25185" y="3881569"/>
            <a:ext cx="22785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solidFill>
                  <a:srgbClr val="7030A0"/>
                </a:solidFill>
              </a:rPr>
              <a:t> Flexible Wheelset</a:t>
            </a:r>
            <a:endParaRPr lang="en-US" altLang="zh-CN" sz="2000" dirty="0">
              <a:solidFill>
                <a:srgbClr val="7030A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26556" y="5184395"/>
            <a:ext cx="21752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rgbClr val="7030A0"/>
                </a:solidFill>
              </a:rPr>
              <a:t> Model validation</a:t>
            </a:r>
          </a:p>
        </p:txBody>
      </p:sp>
      <p:sp>
        <p:nvSpPr>
          <p:cNvPr id="21" name="矩形 20"/>
          <p:cNvSpPr/>
          <p:nvPr/>
        </p:nvSpPr>
        <p:spPr>
          <a:xfrm>
            <a:off x="4943519" y="5184395"/>
            <a:ext cx="37450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rgbClr val="7030A0"/>
                </a:solidFill>
              </a:rPr>
              <a:t>  Wheel-rail interaction in </a:t>
            </a:r>
            <a:r>
              <a:rPr lang="en-US" altLang="zh-CN" sz="2000" dirty="0" smtClean="0">
                <a:solidFill>
                  <a:srgbClr val="7030A0"/>
                </a:solidFill>
              </a:rPr>
              <a:t>turnout</a:t>
            </a:r>
            <a:endParaRPr lang="en-US" altLang="zh-CN" sz="2000" dirty="0">
              <a:solidFill>
                <a:srgbClr val="7030A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25185" y="2525097"/>
            <a:ext cx="56455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solidFill>
                  <a:srgbClr val="7030A0"/>
                </a:solidFill>
              </a:rPr>
              <a:t> Rapid </a:t>
            </a:r>
            <a:r>
              <a:rPr lang="en-US" altLang="zh-CN" sz="2000" dirty="0" smtClean="0">
                <a:solidFill>
                  <a:srgbClr val="7030A0"/>
                </a:solidFill>
              </a:rPr>
              <a:t>computation requirement of turnout dynamics</a:t>
            </a:r>
            <a:endParaRPr lang="en-US" altLang="zh-CN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2648" y="1333372"/>
            <a:ext cx="86510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道岔动力学计算</a:t>
            </a:r>
            <a:r>
              <a:rPr lang="zh-CN" altLang="en-US" sz="2400" b="1" dirty="0">
                <a:solidFill>
                  <a:srgbClr val="0070C0"/>
                </a:solidFill>
              </a:rPr>
              <a:t>快速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化  </a:t>
            </a:r>
            <a:r>
              <a:rPr lang="en-US" altLang="zh-CN" sz="2400" dirty="0" smtClean="0">
                <a:solidFill>
                  <a:srgbClr val="0070C0"/>
                </a:solidFill>
              </a:rPr>
              <a:t>Accurate calculation of turnout dynamics</a:t>
            </a:r>
            <a:endParaRPr lang="en-US" altLang="zh-CN" sz="2400" b="1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sz="3200" b="1" dirty="0"/>
              <a:t>背景与问题 </a:t>
            </a:r>
            <a:r>
              <a:rPr lang="en-US" altLang="zh-CN" sz="3200" dirty="0" smtClean="0"/>
              <a:t>Background </a:t>
            </a:r>
            <a:r>
              <a:rPr lang="en-US" altLang="zh-CN" sz="3200" dirty="0"/>
              <a:t>and </a:t>
            </a:r>
            <a:r>
              <a:rPr lang="en-US" altLang="zh-CN" sz="3200" dirty="0" smtClean="0"/>
              <a:t>Problems</a:t>
            </a:r>
            <a:endParaRPr lang="en-US" altLang="zh-CN" sz="3200" dirty="0"/>
          </a:p>
        </p:txBody>
      </p:sp>
      <p:cxnSp>
        <p:nvCxnSpPr>
          <p:cNvPr id="21" name="直接箭头连接符 20"/>
          <p:cNvCxnSpPr/>
          <p:nvPr/>
        </p:nvCxnSpPr>
        <p:spPr>
          <a:xfrm>
            <a:off x="2926622" y="3404156"/>
            <a:ext cx="897831" cy="0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9" descr="花束"/>
          <p:cNvSpPr>
            <a:spLocks noChangeArrowheads="1"/>
          </p:cNvSpPr>
          <p:nvPr/>
        </p:nvSpPr>
        <p:spPr bwMode="auto">
          <a:xfrm>
            <a:off x="925171" y="3133432"/>
            <a:ext cx="1752600" cy="447675"/>
          </a:xfrm>
          <a:prstGeom prst="rect">
            <a:avLst/>
          </a:prstGeom>
          <a:solidFill>
            <a:schemeClr val="bg2">
              <a:lumMod val="75000"/>
              <a:alpha val="43922"/>
            </a:scheme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钢轨廓形演变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5" name="Rectangle 9" descr="花束"/>
          <p:cNvSpPr>
            <a:spLocks noChangeArrowheads="1"/>
          </p:cNvSpPr>
          <p:nvPr/>
        </p:nvSpPr>
        <p:spPr bwMode="auto">
          <a:xfrm>
            <a:off x="925171" y="2611962"/>
            <a:ext cx="1752600" cy="446087"/>
          </a:xfrm>
          <a:prstGeom prst="rect">
            <a:avLst/>
          </a:prstGeom>
          <a:solidFill>
            <a:schemeClr val="accent5">
              <a:alpha val="43922"/>
            </a:scheme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入岔姿态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6" name="Rectangle 9" descr="花束"/>
          <p:cNvSpPr>
            <a:spLocks noChangeArrowheads="1"/>
          </p:cNvSpPr>
          <p:nvPr/>
        </p:nvSpPr>
        <p:spPr bwMode="auto">
          <a:xfrm>
            <a:off x="925171" y="4188393"/>
            <a:ext cx="1752600" cy="447675"/>
          </a:xfrm>
          <a:prstGeom prst="rect">
            <a:avLst/>
          </a:prstGeom>
          <a:solidFill>
            <a:srgbClr val="FF0000">
              <a:alpha val="28000"/>
            </a:srgb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5000"/>
              </a:spcBef>
              <a:buClr>
                <a:srgbClr val="FF0000"/>
              </a:buClr>
              <a:buFontTx/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+mn-ea"/>
                <a:ea typeface="+mn-ea"/>
              </a:rPr>
              <a:t>轨</a:t>
            </a:r>
            <a:r>
              <a:rPr lang="zh-CN" altLang="en-US" sz="1800" b="1" dirty="0" smtClean="0">
                <a:solidFill>
                  <a:srgbClr val="000000"/>
                </a:solidFill>
                <a:latin typeface="+mn-ea"/>
                <a:ea typeface="+mn-ea"/>
              </a:rPr>
              <a:t>下结构刚度</a:t>
            </a:r>
            <a:endParaRPr lang="en-US" altLang="zh-CN" sz="18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7" name="Rectangle 9" descr="花束"/>
          <p:cNvSpPr>
            <a:spLocks noChangeArrowheads="1"/>
          </p:cNvSpPr>
          <p:nvPr/>
        </p:nvSpPr>
        <p:spPr bwMode="auto">
          <a:xfrm>
            <a:off x="925171" y="3659477"/>
            <a:ext cx="1752600" cy="447675"/>
          </a:xfrm>
          <a:prstGeom prst="rect">
            <a:avLst/>
          </a:prstGeom>
          <a:solidFill>
            <a:srgbClr val="FFFF00">
              <a:alpha val="4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5000"/>
              </a:spcBef>
              <a:buClr>
                <a:srgbClr val="FF0000"/>
              </a:buClr>
              <a:buFontTx/>
              <a:buNone/>
            </a:pPr>
            <a:r>
              <a:rPr lang="zh-CN" altLang="en-US" sz="1800" b="1" dirty="0" smtClean="0">
                <a:solidFill>
                  <a:srgbClr val="000000"/>
                </a:solidFill>
                <a:latin typeface="+mn-ea"/>
                <a:ea typeface="+mn-ea"/>
              </a:rPr>
              <a:t>几何不平顺</a:t>
            </a:r>
            <a:endParaRPr lang="en-US" altLang="zh-CN" sz="18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8" name="Rectangle 9" descr="花束"/>
          <p:cNvSpPr>
            <a:spLocks noChangeArrowheads="1"/>
          </p:cNvSpPr>
          <p:nvPr/>
        </p:nvSpPr>
        <p:spPr bwMode="auto">
          <a:xfrm>
            <a:off x="925171" y="5251459"/>
            <a:ext cx="1752600" cy="447675"/>
          </a:xfrm>
          <a:prstGeom prst="rect">
            <a:avLst/>
          </a:prstGeom>
          <a:solidFill>
            <a:srgbClr val="92D050">
              <a:alpha val="4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5000"/>
              </a:spcBef>
              <a:buClr>
                <a:srgbClr val="FF0000"/>
              </a:buClr>
              <a:buFontTx/>
              <a:buNone/>
            </a:pPr>
            <a:r>
              <a:rPr lang="zh-CN" altLang="en-US" sz="1800" b="1" dirty="0" smtClean="0">
                <a:solidFill>
                  <a:srgbClr val="000000"/>
                </a:solidFill>
                <a:latin typeface="+mn-ea"/>
                <a:ea typeface="+mn-ea"/>
              </a:rPr>
              <a:t>车轮凹磨</a:t>
            </a:r>
            <a:endParaRPr lang="en-US" altLang="zh-CN" sz="18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9" name="Rectangle 9" descr="花束"/>
          <p:cNvSpPr>
            <a:spLocks noChangeArrowheads="1"/>
          </p:cNvSpPr>
          <p:nvPr/>
        </p:nvSpPr>
        <p:spPr bwMode="auto">
          <a:xfrm>
            <a:off x="925170" y="4725414"/>
            <a:ext cx="1752601" cy="447675"/>
          </a:xfrm>
          <a:prstGeom prst="rect">
            <a:avLst/>
          </a:prstGeom>
          <a:solidFill>
            <a:schemeClr val="tx2">
              <a:lumMod val="40000"/>
              <a:lumOff val="60000"/>
              <a:alpha val="43922"/>
            </a:scheme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车轮多边形化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0" name="Rectangle 9" descr="花束"/>
          <p:cNvSpPr>
            <a:spLocks noChangeArrowheads="1"/>
          </p:cNvSpPr>
          <p:nvPr/>
        </p:nvSpPr>
        <p:spPr bwMode="auto">
          <a:xfrm>
            <a:off x="925170" y="6036878"/>
            <a:ext cx="1752601" cy="447675"/>
          </a:xfrm>
          <a:prstGeom prst="rect">
            <a:avLst/>
          </a:prstGeom>
          <a:solidFill>
            <a:schemeClr val="accent2">
              <a:lumMod val="20000"/>
              <a:lumOff val="80000"/>
              <a:alpha val="43922"/>
            </a:scheme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其他轮轨损伤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1" name="Rectangle 9" descr="花束"/>
          <p:cNvSpPr>
            <a:spLocks noChangeArrowheads="1"/>
          </p:cNvSpPr>
          <p:nvPr/>
        </p:nvSpPr>
        <p:spPr bwMode="auto">
          <a:xfrm rot="16200000">
            <a:off x="1484667" y="5636035"/>
            <a:ext cx="541338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5000"/>
              </a:spcBef>
              <a:buClr>
                <a:srgbClr val="FF0000"/>
              </a:buClr>
              <a:buFont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+mn-ea"/>
                <a:ea typeface="+mn-ea"/>
              </a:rPr>
              <a:t>…</a:t>
            </a:r>
          </a:p>
        </p:txBody>
      </p:sp>
      <p:sp>
        <p:nvSpPr>
          <p:cNvPr id="32" name="圆角矩形 31"/>
          <p:cNvSpPr/>
          <p:nvPr/>
        </p:nvSpPr>
        <p:spPr bwMode="auto">
          <a:xfrm>
            <a:off x="840159" y="2489655"/>
            <a:ext cx="1921069" cy="4114800"/>
          </a:xfrm>
          <a:prstGeom prst="roundRect">
            <a:avLst>
              <a:gd name="adj" fmla="val 6417"/>
            </a:avLst>
          </a:prstGeom>
          <a:noFill/>
          <a:ln w="19050">
            <a:solidFill>
              <a:srgbClr val="FF0000">
                <a:alpha val="65000"/>
              </a:srgb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  <a:buClr>
                <a:srgbClr val="0000FF"/>
              </a:buClr>
              <a:buSzPct val="120000"/>
              <a:buFont typeface="Wingdings" panose="05000000000000000000" pitchFamily="2" charset="2"/>
              <a:buNone/>
              <a:defRPr/>
            </a:pP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7697" y="1736488"/>
            <a:ext cx="164664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000" b="1" dirty="0" smtClean="0">
                <a:latin typeface="+mn-ea"/>
              </a:rPr>
              <a:t>激励</a:t>
            </a:r>
            <a:endParaRPr lang="zh-CN" altLang="zh-CN" sz="2000" b="1" dirty="0"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33325" y="1733930"/>
            <a:ext cx="292445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000" b="1" dirty="0" smtClean="0">
                <a:latin typeface="+mn-ea"/>
              </a:rPr>
              <a:t>动力学模型</a:t>
            </a:r>
            <a:endParaRPr lang="zh-CN" altLang="zh-CN" sz="2000" b="1" dirty="0">
              <a:latin typeface="+mn-ea"/>
            </a:endParaRPr>
          </a:p>
        </p:txBody>
      </p:sp>
      <p:sp>
        <p:nvSpPr>
          <p:cNvPr id="37" name="圆角矩形 36"/>
          <p:cNvSpPr/>
          <p:nvPr/>
        </p:nvSpPr>
        <p:spPr bwMode="auto">
          <a:xfrm>
            <a:off x="6433325" y="2611962"/>
            <a:ext cx="2332012" cy="1690899"/>
          </a:xfrm>
          <a:prstGeom prst="roundRect">
            <a:avLst>
              <a:gd name="adj" fmla="val 6417"/>
            </a:avLst>
          </a:prstGeom>
          <a:noFill/>
          <a:ln w="19050">
            <a:solidFill>
              <a:schemeClr val="tx2">
                <a:alpha val="6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  <a:buClr>
                <a:srgbClr val="0000FF"/>
              </a:buClr>
              <a:buSzPct val="120000"/>
              <a:buFont typeface="Wingdings" panose="05000000000000000000" pitchFamily="2" charset="2"/>
              <a:buNone/>
              <a:defRPr/>
            </a:pP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8" name="Rectangle 9" descr="花束"/>
          <p:cNvSpPr>
            <a:spLocks noChangeArrowheads="1"/>
          </p:cNvSpPr>
          <p:nvPr/>
        </p:nvSpPr>
        <p:spPr bwMode="auto">
          <a:xfrm>
            <a:off x="6537876" y="2681508"/>
            <a:ext cx="2099617" cy="446087"/>
          </a:xfrm>
          <a:prstGeom prst="rect">
            <a:avLst/>
          </a:prstGeom>
          <a:solidFill>
            <a:srgbClr val="CCECFF">
              <a:alpha val="43922"/>
            </a:srgb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多刚体动力学模型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9" name="Rectangle 9" descr="花束"/>
          <p:cNvSpPr>
            <a:spLocks noChangeArrowheads="1"/>
          </p:cNvSpPr>
          <p:nvPr/>
        </p:nvSpPr>
        <p:spPr bwMode="auto">
          <a:xfrm>
            <a:off x="6537876" y="3205037"/>
            <a:ext cx="2099617" cy="446087"/>
          </a:xfrm>
          <a:prstGeom prst="rect">
            <a:avLst/>
          </a:prstGeom>
          <a:solidFill>
            <a:srgbClr val="CCECFF">
              <a:alpha val="43922"/>
            </a:srgb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有限元模型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0" name="Rectangle 9" descr="花束"/>
          <p:cNvSpPr>
            <a:spLocks noChangeArrowheads="1"/>
          </p:cNvSpPr>
          <p:nvPr/>
        </p:nvSpPr>
        <p:spPr bwMode="auto">
          <a:xfrm>
            <a:off x="6537876" y="3715246"/>
            <a:ext cx="2099617" cy="446087"/>
          </a:xfrm>
          <a:prstGeom prst="rect">
            <a:avLst/>
          </a:prstGeom>
          <a:solidFill>
            <a:srgbClr val="CCECFF">
              <a:alpha val="43922"/>
            </a:srgb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 smtClean="0">
                <a:latin typeface="+mn-ea"/>
                <a:ea typeface="+mn-ea"/>
              </a:rPr>
              <a:t>刚柔耦合模型</a:t>
            </a:r>
            <a:endParaRPr lang="en-US" altLang="zh-CN" sz="1800" dirty="0" smtClean="0"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60844" y="4567239"/>
            <a:ext cx="1486241" cy="412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b="1" dirty="0" smtClean="0">
                <a:latin typeface="+mn-ea"/>
              </a:rPr>
              <a:t>评价指标</a:t>
            </a:r>
            <a:endParaRPr lang="zh-CN" altLang="zh-CN" b="1" dirty="0">
              <a:latin typeface="+mn-ea"/>
            </a:endParaRPr>
          </a:p>
        </p:txBody>
      </p:sp>
      <p:sp>
        <p:nvSpPr>
          <p:cNvPr id="42" name="圆角矩形 41"/>
          <p:cNvSpPr/>
          <p:nvPr/>
        </p:nvSpPr>
        <p:spPr bwMode="auto">
          <a:xfrm>
            <a:off x="4058561" y="4988083"/>
            <a:ext cx="4338469" cy="577386"/>
          </a:xfrm>
          <a:prstGeom prst="roundRect">
            <a:avLst>
              <a:gd name="adj" fmla="val 6417"/>
            </a:avLst>
          </a:prstGeom>
          <a:noFill/>
          <a:ln w="19050">
            <a:solidFill>
              <a:schemeClr val="tx1">
                <a:alpha val="6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  <a:buClr>
                <a:srgbClr val="0000FF"/>
              </a:buClr>
              <a:buSzPct val="120000"/>
              <a:buFont typeface="Wingdings" panose="05000000000000000000" pitchFamily="2" charset="2"/>
              <a:buNone/>
              <a:defRPr/>
            </a:pP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3" name="Rectangle 9" descr="花束"/>
          <p:cNvSpPr>
            <a:spLocks noChangeArrowheads="1"/>
          </p:cNvSpPr>
          <p:nvPr/>
        </p:nvSpPr>
        <p:spPr bwMode="auto">
          <a:xfrm>
            <a:off x="4235202" y="5069948"/>
            <a:ext cx="2016560" cy="446087"/>
          </a:xfrm>
          <a:prstGeom prst="rect">
            <a:avLst/>
          </a:prstGeom>
          <a:solidFill>
            <a:srgbClr val="CCECFF">
              <a:alpha val="43922"/>
            </a:srgb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</a:rPr>
              <a:t>道岔动力破坏作用</a:t>
            </a:r>
          </a:p>
        </p:txBody>
      </p:sp>
      <p:sp>
        <p:nvSpPr>
          <p:cNvPr id="44" name="Rectangle 9" descr="花束"/>
          <p:cNvSpPr>
            <a:spLocks noChangeArrowheads="1"/>
          </p:cNvSpPr>
          <p:nvPr/>
        </p:nvSpPr>
        <p:spPr bwMode="auto">
          <a:xfrm>
            <a:off x="6380470" y="5078512"/>
            <a:ext cx="1807147" cy="446087"/>
          </a:xfrm>
          <a:prstGeom prst="rect">
            <a:avLst/>
          </a:prstGeom>
          <a:solidFill>
            <a:srgbClr val="CCECFF">
              <a:alpha val="43922"/>
            </a:srgb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</a:rPr>
              <a:t>岔区行车品质</a:t>
            </a:r>
          </a:p>
        </p:txBody>
      </p:sp>
      <p:cxnSp>
        <p:nvCxnSpPr>
          <p:cNvPr id="50" name="肘形连接符 49"/>
          <p:cNvCxnSpPr>
            <a:stCxn id="37" idx="2"/>
            <a:endCxn id="53" idx="2"/>
          </p:cNvCxnSpPr>
          <p:nvPr/>
        </p:nvCxnSpPr>
        <p:spPr>
          <a:xfrm rot="5400000">
            <a:off x="6366199" y="3069729"/>
            <a:ext cx="12700" cy="2466265"/>
          </a:xfrm>
          <a:prstGeom prst="bentConnector3">
            <a:avLst>
              <a:gd name="adj1" fmla="val 1800000"/>
            </a:avLst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flipH="1">
            <a:off x="6305288" y="4518117"/>
            <a:ext cx="1" cy="476317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3974578" y="1760301"/>
            <a:ext cx="1846507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000" b="1" dirty="0" smtClean="0">
                <a:latin typeface="+mn-ea"/>
              </a:rPr>
              <a:t>随机分析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53" name="圆角矩形 52"/>
          <p:cNvSpPr/>
          <p:nvPr/>
        </p:nvSpPr>
        <p:spPr bwMode="auto">
          <a:xfrm>
            <a:off x="3960844" y="2622253"/>
            <a:ext cx="2344443" cy="1680608"/>
          </a:xfrm>
          <a:prstGeom prst="roundRect">
            <a:avLst>
              <a:gd name="adj" fmla="val 6417"/>
            </a:avLst>
          </a:prstGeom>
          <a:noFill/>
          <a:ln w="19050">
            <a:solidFill>
              <a:schemeClr val="tx2">
                <a:alpha val="6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  <a:buClr>
                <a:srgbClr val="0000FF"/>
              </a:buClr>
              <a:buSzPct val="120000"/>
              <a:buFont typeface="Wingdings" panose="05000000000000000000" pitchFamily="2" charset="2"/>
              <a:buNone/>
              <a:defRPr/>
            </a:pP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4" name="Rectangle 9" descr="花束"/>
          <p:cNvSpPr>
            <a:spLocks noChangeArrowheads="1"/>
          </p:cNvSpPr>
          <p:nvPr/>
        </p:nvSpPr>
        <p:spPr bwMode="auto">
          <a:xfrm>
            <a:off x="4065395" y="3179158"/>
            <a:ext cx="2099617" cy="446087"/>
          </a:xfrm>
          <a:prstGeom prst="rect">
            <a:avLst/>
          </a:prstGeom>
          <a:solidFill>
            <a:srgbClr val="CCECFF">
              <a:alpha val="43922"/>
            </a:srgb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敏感性分析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6" name="Rectangle 9" descr="花束"/>
          <p:cNvSpPr>
            <a:spLocks noChangeArrowheads="1"/>
          </p:cNvSpPr>
          <p:nvPr/>
        </p:nvSpPr>
        <p:spPr bwMode="auto">
          <a:xfrm>
            <a:off x="4065395" y="3715246"/>
            <a:ext cx="2099617" cy="446087"/>
          </a:xfrm>
          <a:prstGeom prst="rect">
            <a:avLst/>
          </a:prstGeom>
          <a:solidFill>
            <a:srgbClr val="CCECFF">
              <a:alpha val="43922"/>
            </a:srgb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</a:rPr>
              <a:t>概率密度演化理论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486275" y="6045747"/>
            <a:ext cx="3629025" cy="457394"/>
          </a:xfrm>
          <a:prstGeom prst="rect">
            <a:avLst/>
          </a:prstGeom>
          <a:solidFill>
            <a:srgbClr val="FF0000">
              <a:alpha val="28000"/>
            </a:srgbClr>
          </a:solidFill>
          <a:ln>
            <a:noFill/>
          </a:ln>
        </p:spPr>
        <p:txBody>
          <a:bodyPr anchor="ctr"/>
          <a:lstStyle/>
          <a:p>
            <a:pPr algn="ctr">
              <a:spcBef>
                <a:spcPct val="35000"/>
              </a:spcBef>
              <a:buClr>
                <a:srgbClr val="FF0000"/>
              </a:buClr>
            </a:pPr>
            <a:r>
              <a:rPr lang="zh-CN" altLang="en-US" b="1" dirty="0">
                <a:solidFill>
                  <a:srgbClr val="000000"/>
                </a:solidFill>
                <a:latin typeface="+mn-ea"/>
              </a:rPr>
              <a:t>轮轨关系修复</a:t>
            </a:r>
            <a:endParaRPr lang="zh-CN" altLang="zh-CN" b="1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65" name="直接箭头连接符 64"/>
          <p:cNvCxnSpPr>
            <a:endCxn id="64" idx="0"/>
          </p:cNvCxnSpPr>
          <p:nvPr/>
        </p:nvCxnSpPr>
        <p:spPr>
          <a:xfrm flipH="1">
            <a:off x="6300788" y="5656976"/>
            <a:ext cx="4504" cy="388771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/>
          <p:nvPr/>
        </p:nvCxnSpPr>
        <p:spPr>
          <a:xfrm flipH="1">
            <a:off x="2865122" y="6274444"/>
            <a:ext cx="1497328" cy="0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837697" y="2069588"/>
            <a:ext cx="18352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Excitation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990088" y="2132539"/>
            <a:ext cx="22168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Random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Rectangle 9" descr="花束"/>
          <p:cNvSpPr>
            <a:spLocks noChangeArrowheads="1"/>
          </p:cNvSpPr>
          <p:nvPr/>
        </p:nvSpPr>
        <p:spPr bwMode="auto">
          <a:xfrm>
            <a:off x="4065395" y="2685148"/>
            <a:ext cx="2099617" cy="446087"/>
          </a:xfrm>
          <a:prstGeom prst="rect">
            <a:avLst/>
          </a:prstGeom>
          <a:solidFill>
            <a:srgbClr val="CCECFF">
              <a:alpha val="43922"/>
            </a:srgbClr>
          </a:solidFill>
          <a:ln>
            <a:noFill/>
          </a:ln>
        </p:spPr>
        <p:txBody>
          <a:bodyPr anchor="ctr"/>
          <a:lstStyle>
            <a:lvl1pPr marL="342900" indent="-3429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spcBef>
                <a:spcPct val="35000"/>
              </a:spcBef>
              <a:buClr>
                <a:srgbClr val="FF0000"/>
              </a:buClr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随机取样方法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479250" y="2132539"/>
            <a:ext cx="22168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Dynamic model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372549" y="4597790"/>
            <a:ext cx="2293878" cy="40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Evaluating indicators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88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2648" y="1254607"/>
            <a:ext cx="42581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柔性轮对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Flexible wheelset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 smtClean="0"/>
              <a:t>计算模型  </a:t>
            </a:r>
            <a:r>
              <a:rPr lang="en-US" altLang="zh-CN" sz="3200" dirty="0" smtClean="0"/>
              <a:t>Calculation Model</a:t>
            </a:r>
            <a:endParaRPr lang="en-US" altLang="zh-CN" sz="3200" dirty="0"/>
          </a:p>
        </p:txBody>
      </p:sp>
      <p:sp>
        <p:nvSpPr>
          <p:cNvPr id="22" name="矩形 21"/>
          <p:cNvSpPr/>
          <p:nvPr/>
        </p:nvSpPr>
        <p:spPr>
          <a:xfrm>
            <a:off x="612647" y="1671323"/>
            <a:ext cx="8240829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b="1" dirty="0" smtClean="0">
                <a:latin typeface="+mn-ea"/>
                <a:cs typeface="Times New Roman" panose="02020603050405020304" pitchFamily="18" charset="0"/>
              </a:rPr>
              <a:t>CRH380B</a:t>
            </a:r>
            <a:r>
              <a:rPr lang="zh-CN" altLang="en-US" b="1" dirty="0" smtClean="0">
                <a:latin typeface="+mn-ea"/>
                <a:cs typeface="Times New Roman" panose="02020603050405020304" pitchFamily="18" charset="0"/>
              </a:rPr>
              <a:t>高速列车轮对，</a:t>
            </a:r>
            <a:r>
              <a:rPr lang="en-US" altLang="zh-CN" b="1" dirty="0" smtClean="0">
                <a:latin typeface="+mn-ea"/>
                <a:cs typeface="Times New Roman" panose="02020603050405020304" pitchFamily="18" charset="0"/>
              </a:rPr>
              <a:t>S1002CN</a:t>
            </a:r>
            <a:r>
              <a:rPr lang="zh-CN" altLang="en-US" b="1" dirty="0" smtClean="0">
                <a:latin typeface="+mn-ea"/>
                <a:cs typeface="Times New Roman" panose="02020603050405020304" pitchFamily="18" charset="0"/>
              </a:rPr>
              <a:t>踏面</a:t>
            </a:r>
            <a:endParaRPr lang="zh-CN" altLang="zh-CN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2648" y="1962530"/>
            <a:ext cx="7810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Wheelset of CRH380B high-speed trains, S1002CN tread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0" t="27834" r="15168" b="27833"/>
          <a:stretch/>
        </p:blipFill>
        <p:spPr>
          <a:xfrm>
            <a:off x="2955380" y="2762480"/>
            <a:ext cx="1557677" cy="73696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7" t="26827" r="15925" b="26826"/>
          <a:stretch/>
        </p:blipFill>
        <p:spPr>
          <a:xfrm>
            <a:off x="7119174" y="2702741"/>
            <a:ext cx="1600027" cy="80880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0" t="27834" r="15924" b="28840"/>
          <a:stretch/>
        </p:blipFill>
        <p:spPr>
          <a:xfrm>
            <a:off x="2907356" y="3721650"/>
            <a:ext cx="1576764" cy="736966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673218" y="2656511"/>
            <a:ext cx="2080418" cy="687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7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baseline="-25000" dirty="0">
                <a:latin typeface="Times New Roman" panose="02020603050405020304" pitchFamily="18" charset="0"/>
                <a:ea typeface="黑体" panose="02010609060101010101" pitchFamily="49" charset="-122"/>
              </a:rPr>
              <a:t>(2, 3)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= 107.03Hz </a:t>
            </a:r>
            <a:endParaRPr lang="en-US" altLang="zh-CN" sz="1700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第一</a:t>
            </a:r>
            <a:r>
              <a:rPr lang="zh-CN" altLang="en-US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阶轮对弯曲</a:t>
            </a:r>
            <a:endParaRPr lang="zh-CN" altLang="zh-CN" sz="1700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822147" y="2702741"/>
            <a:ext cx="1818537" cy="687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7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baseline="-25000" dirty="0">
                <a:latin typeface="Times New Roman" panose="02020603050405020304" pitchFamily="18" charset="0"/>
                <a:ea typeface="黑体" panose="02010609060101010101" pitchFamily="49" charset="-122"/>
              </a:rPr>
              <a:t>(4, 5)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183.67Hz</a:t>
            </a:r>
          </a:p>
          <a:p>
            <a:pPr algn="ctr">
              <a:lnSpc>
                <a:spcPct val="114000"/>
              </a:lnSpc>
            </a:pPr>
            <a:r>
              <a:rPr lang="zh-CN" altLang="en-US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车轮反对称偏转</a:t>
            </a:r>
            <a:endParaRPr lang="zh-CN" altLang="zh-CN" sz="1700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82271" y="3678518"/>
            <a:ext cx="2115954" cy="687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7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baseline="-25000" dirty="0">
                <a:latin typeface="Times New Roman" panose="02020603050405020304" pitchFamily="18" charset="0"/>
                <a:ea typeface="黑体" panose="02010609060101010101" pitchFamily="49" charset="-122"/>
              </a:rPr>
              <a:t>(7,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baseline="-25000" dirty="0">
                <a:latin typeface="Times New Roman" panose="02020603050405020304" pitchFamily="18" charset="0"/>
                <a:ea typeface="黑体" panose="02010609060101010101" pitchFamily="49" charset="-122"/>
              </a:rPr>
              <a:t>8)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343.81Hz</a:t>
            </a:r>
          </a:p>
          <a:p>
            <a:pPr algn="ctr">
              <a:lnSpc>
                <a:spcPct val="114000"/>
              </a:lnSpc>
            </a:pPr>
            <a:r>
              <a:rPr lang="zh-CN" altLang="en-US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车轮对称偏转</a:t>
            </a:r>
            <a:endParaRPr lang="zh-CN" altLang="zh-CN" sz="1700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24606" y="6685225"/>
            <a:ext cx="83200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 descr="C:\Users\Administrator\Desktop\Rigid-Flex Interaction\Fig\Flexible_Wheelset-6.16000.tif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73333" l="9842" r="977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57" t="25828" r="2461" b="25658"/>
          <a:stretch/>
        </p:blipFill>
        <p:spPr bwMode="auto">
          <a:xfrm>
            <a:off x="7018336" y="3699815"/>
            <a:ext cx="1750222" cy="787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3" name="图片 52" descr="C:\Users\Administrator\Desktop\Rigid-Flex Interaction\Fig\Flexible_Wheelset-6.16002.tif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3" t="26449" r="5420" b="27738"/>
          <a:stretch/>
        </p:blipFill>
        <p:spPr bwMode="auto">
          <a:xfrm>
            <a:off x="2877887" y="4682137"/>
            <a:ext cx="1594764" cy="7176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4" name="图片 53" descr="C:\Users\Administrator\Desktop\Rigid-Flex Interaction\Fig\Flexible_Wheelset-6.16005.tif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1" t="27868" r="6090" b="27733"/>
          <a:stretch/>
        </p:blipFill>
        <p:spPr bwMode="auto">
          <a:xfrm>
            <a:off x="7012062" y="4669511"/>
            <a:ext cx="1750222" cy="787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5" name="图片 54" descr="C:\Users\Administrator\Desktop\Rigid-Flex Interaction\Fig\Flexible_Wheelset-6.16008.tif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9" t="25804" r="4925" b="28764"/>
          <a:stretch/>
        </p:blipFill>
        <p:spPr bwMode="auto">
          <a:xfrm>
            <a:off x="2850628" y="5680007"/>
            <a:ext cx="1594764" cy="7176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6" name="图片 55" descr="C:\Users\Administrator\Desktop\Rigid-Flex Interaction\Fig\Flexible_Wheelset-6.16009.tif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1" t="24771" r="6866" b="26183"/>
          <a:stretch/>
        </p:blipFill>
        <p:spPr bwMode="auto">
          <a:xfrm>
            <a:off x="7001354" y="5637864"/>
            <a:ext cx="1750222" cy="787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7" name="矩形 56"/>
          <p:cNvSpPr/>
          <p:nvPr/>
        </p:nvSpPr>
        <p:spPr>
          <a:xfrm>
            <a:off x="4652548" y="3696942"/>
            <a:ext cx="2115954" cy="687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7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baseline="-25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(14, 15)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645.83Hz</a:t>
            </a:r>
          </a:p>
          <a:p>
            <a:pPr algn="ctr">
              <a:lnSpc>
                <a:spcPct val="114000"/>
              </a:lnSpc>
            </a:pPr>
            <a:r>
              <a:rPr lang="zh-CN" altLang="en-US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第二阶轮对弯曲</a:t>
            </a:r>
            <a:endParaRPr lang="zh-CN" altLang="zh-CN" sz="1700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652548" y="4656980"/>
            <a:ext cx="2115954" cy="687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7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baseline="-25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(19, 20)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1122.22Hz</a:t>
            </a:r>
          </a:p>
          <a:p>
            <a:pPr algn="ctr">
              <a:lnSpc>
                <a:spcPct val="114000"/>
              </a:lnSpc>
            </a:pPr>
            <a:r>
              <a:rPr lang="zh-CN" altLang="en-US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zh-CN" altLang="en-US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四</a:t>
            </a:r>
            <a:r>
              <a:rPr lang="zh-CN" altLang="en-US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阶</a:t>
            </a:r>
            <a:r>
              <a:rPr lang="zh-CN" altLang="en-US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轮对弯曲</a:t>
            </a:r>
            <a:endParaRPr lang="zh-CN" altLang="zh-CN" sz="1700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652548" y="5593399"/>
            <a:ext cx="2115954" cy="687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7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baseline="-25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(28, 29)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1780.1Hz</a:t>
            </a:r>
          </a:p>
          <a:p>
            <a:pPr algn="ctr">
              <a:lnSpc>
                <a:spcPct val="114000"/>
              </a:lnSpc>
            </a:pPr>
            <a:r>
              <a:rPr lang="zh-CN" altLang="en-US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zh-CN" altLang="en-US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六</a:t>
            </a:r>
            <a:r>
              <a:rPr lang="zh-CN" altLang="en-US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阶</a:t>
            </a:r>
            <a:r>
              <a:rPr lang="zh-CN" altLang="en-US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轮对弯曲</a:t>
            </a:r>
            <a:endParaRPr lang="zh-CN" altLang="zh-CN" sz="1700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86854" y="4656980"/>
            <a:ext cx="2115954" cy="687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7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baseline="-25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(16, 17)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870.45Hz</a:t>
            </a:r>
          </a:p>
          <a:p>
            <a:pPr algn="ctr">
              <a:lnSpc>
                <a:spcPct val="114000"/>
              </a:lnSpc>
            </a:pPr>
            <a:r>
              <a:rPr lang="zh-CN" altLang="en-US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第三阶</a:t>
            </a:r>
            <a:r>
              <a:rPr lang="zh-CN" altLang="en-US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轮对弯曲</a:t>
            </a:r>
            <a:endParaRPr lang="zh-CN" altLang="zh-CN" sz="1700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86854" y="5578712"/>
            <a:ext cx="2115954" cy="687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7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baseline="-25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(26, 27)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1514.80Hz</a:t>
            </a:r>
          </a:p>
          <a:p>
            <a:pPr algn="ctr">
              <a:lnSpc>
                <a:spcPct val="114000"/>
              </a:lnSpc>
            </a:pPr>
            <a:r>
              <a:rPr lang="zh-CN" altLang="en-US" sz="17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第五阶</a:t>
            </a:r>
            <a:r>
              <a:rPr lang="zh-CN" altLang="en-US" sz="1700" dirty="0">
                <a:latin typeface="Times New Roman" panose="02020603050405020304" pitchFamily="18" charset="0"/>
                <a:ea typeface="黑体" panose="02010609060101010101" pitchFamily="49" charset="-122"/>
              </a:rPr>
              <a:t>轮对弯曲</a:t>
            </a:r>
            <a:endParaRPr lang="zh-CN" altLang="zh-CN" sz="1700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274" y="5187634"/>
            <a:ext cx="26116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zh-CN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order 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wheelset bending</a:t>
            </a:r>
          </a:p>
        </p:txBody>
      </p:sp>
      <p:sp>
        <p:nvSpPr>
          <p:cNvPr id="62" name="矩形 61"/>
          <p:cNvSpPr/>
          <p:nvPr/>
        </p:nvSpPr>
        <p:spPr>
          <a:xfrm>
            <a:off x="4425609" y="5187634"/>
            <a:ext cx="26116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zh-CN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wheelset bending</a:t>
            </a:r>
          </a:p>
        </p:txBody>
      </p:sp>
      <p:sp>
        <p:nvSpPr>
          <p:cNvPr id="63" name="矩形 62"/>
          <p:cNvSpPr/>
          <p:nvPr/>
        </p:nvSpPr>
        <p:spPr>
          <a:xfrm>
            <a:off x="436274" y="6159282"/>
            <a:ext cx="26116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zh-CN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wheelset bending</a:t>
            </a:r>
          </a:p>
        </p:txBody>
      </p:sp>
      <p:sp>
        <p:nvSpPr>
          <p:cNvPr id="64" name="矩形 63"/>
          <p:cNvSpPr/>
          <p:nvPr/>
        </p:nvSpPr>
        <p:spPr>
          <a:xfrm>
            <a:off x="4481455" y="6159282"/>
            <a:ext cx="26116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zh-CN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wheelset bending</a:t>
            </a:r>
          </a:p>
        </p:txBody>
      </p:sp>
      <p:sp>
        <p:nvSpPr>
          <p:cNvPr id="65" name="矩形 64"/>
          <p:cNvSpPr/>
          <p:nvPr/>
        </p:nvSpPr>
        <p:spPr>
          <a:xfrm>
            <a:off x="471473" y="3238613"/>
            <a:ext cx="26116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zh-CN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wheelset bending</a:t>
            </a:r>
          </a:p>
        </p:txBody>
      </p:sp>
      <p:sp>
        <p:nvSpPr>
          <p:cNvPr id="66" name="矩形 65"/>
          <p:cNvSpPr/>
          <p:nvPr/>
        </p:nvSpPr>
        <p:spPr>
          <a:xfrm>
            <a:off x="4425609" y="4237109"/>
            <a:ext cx="26116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zh-CN" altLang="en-US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wheelset bending</a:t>
            </a:r>
          </a:p>
        </p:txBody>
      </p:sp>
      <p:sp>
        <p:nvSpPr>
          <p:cNvPr id="67" name="矩形 66"/>
          <p:cNvSpPr/>
          <p:nvPr/>
        </p:nvSpPr>
        <p:spPr>
          <a:xfrm>
            <a:off x="4481455" y="3238613"/>
            <a:ext cx="28415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Wheel antisymmetric deflection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24606" y="2656511"/>
            <a:ext cx="83200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612648" y="2222886"/>
            <a:ext cx="3361971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125000"/>
              </a:lnSpc>
              <a:spcAft>
                <a:spcPts val="500"/>
              </a:spcAft>
              <a:buFont typeface="Wingdings" panose="05000000000000000000" pitchFamily="2" charset="2"/>
              <a:buChar char="ü"/>
              <a:defRPr sz="2000">
                <a:ea typeface="黑体" panose="02010609060101010101" pitchFamily="49" charset="-122"/>
              </a:defRPr>
            </a:lvl1pPr>
          </a:lstStyle>
          <a:p>
            <a:pPr marL="0" indent="0">
              <a:buClr>
                <a:schemeClr val="tx1"/>
              </a:buClr>
              <a:buNone/>
            </a:pPr>
            <a:r>
              <a:rPr lang="zh-CN" altLang="en-US" sz="1800" b="1" dirty="0" smtClean="0">
                <a:solidFill>
                  <a:srgbClr val="FF0000"/>
                </a:solidFill>
                <a:latin typeface="+mn-ea"/>
                <a:ea typeface="+mn-ea"/>
              </a:rPr>
              <a:t>第一类：轮对弯曲变形</a:t>
            </a:r>
            <a:endParaRPr lang="en-US" altLang="zh-CN" sz="1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094403" y="2277201"/>
            <a:ext cx="41157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 1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Bending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deformation of wheelset </a:t>
            </a:r>
            <a:endParaRPr lang="zh-CN" altLang="en-US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56495" y="4239633"/>
            <a:ext cx="28415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Wheel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symmetric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deflection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94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7" t="27834" r="15168" b="27833"/>
          <a:stretch/>
        </p:blipFill>
        <p:spPr>
          <a:xfrm>
            <a:off x="4554524" y="5294597"/>
            <a:ext cx="1699693" cy="812897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7" t="28842" r="15168" b="27833"/>
          <a:stretch/>
        </p:blipFill>
        <p:spPr>
          <a:xfrm>
            <a:off x="6816998" y="5272417"/>
            <a:ext cx="1739220" cy="8128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12648" y="1320343"/>
            <a:ext cx="42581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柔性轮对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Flexible wheelset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/>
              <a:t>计算模型  </a:t>
            </a:r>
            <a:r>
              <a:rPr lang="en-US" altLang="zh-CN" dirty="0"/>
              <a:t>Calculation Model</a:t>
            </a:r>
            <a:endParaRPr lang="en-US" altLang="zh-CN" sz="3200" dirty="0"/>
          </a:p>
        </p:txBody>
      </p:sp>
      <p:sp>
        <p:nvSpPr>
          <p:cNvPr id="22" name="矩形 21"/>
          <p:cNvSpPr/>
          <p:nvPr/>
        </p:nvSpPr>
        <p:spPr>
          <a:xfrm>
            <a:off x="612647" y="1728668"/>
            <a:ext cx="8392925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900" b="1" dirty="0" smtClean="0">
                <a:latin typeface="+mn-ea"/>
                <a:cs typeface="Times New Roman" panose="02020603050405020304" pitchFamily="18" charset="0"/>
              </a:rPr>
              <a:t>350Hz</a:t>
            </a:r>
            <a:r>
              <a:rPr lang="zh-CN" altLang="en-US" sz="1900" b="1" dirty="0" smtClean="0">
                <a:latin typeface="+mn-ea"/>
                <a:cs typeface="Times New Roman" panose="02020603050405020304" pitchFamily="18" charset="0"/>
              </a:rPr>
              <a:t>以下模态</a:t>
            </a:r>
            <a:r>
              <a:rPr lang="zh-CN" altLang="en-US" sz="1900" b="1" dirty="0">
                <a:latin typeface="+mn-ea"/>
                <a:cs typeface="Times New Roman" panose="02020603050405020304" pitchFamily="18" charset="0"/>
              </a:rPr>
              <a:t>以</a:t>
            </a:r>
            <a:r>
              <a:rPr lang="zh-CN" altLang="en-US" sz="19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轮轴变形</a:t>
            </a:r>
            <a:r>
              <a:rPr lang="zh-CN" altLang="en-US" sz="1900" b="1" dirty="0">
                <a:latin typeface="+mn-ea"/>
                <a:cs typeface="Times New Roman" panose="02020603050405020304" pitchFamily="18" charset="0"/>
              </a:rPr>
              <a:t>为主，中高频模态以车轮的辐板和轮辋变形为主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635028" y="2154527"/>
            <a:ext cx="3361971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125000"/>
              </a:lnSpc>
              <a:spcAft>
                <a:spcPts val="500"/>
              </a:spcAft>
              <a:buFont typeface="Wingdings" panose="05000000000000000000" pitchFamily="2" charset="2"/>
              <a:buChar char="ü"/>
              <a:defRPr sz="2000">
                <a:ea typeface="黑体" panose="02010609060101010101" pitchFamily="49" charset="-122"/>
              </a:defRPr>
            </a:lvl1pPr>
          </a:lstStyle>
          <a:p>
            <a:pPr marL="0" indent="0">
              <a:buClr>
                <a:schemeClr val="tx1"/>
              </a:buClr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+mn-ea"/>
                <a:ea typeface="+mn-ea"/>
              </a:rPr>
              <a:t>第二类：轮辐伞形变形</a:t>
            </a:r>
            <a:endParaRPr lang="en-US" altLang="zh-CN" sz="1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094403" y="2190925"/>
            <a:ext cx="41157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Umbrella shape deformation of spoke</a:t>
            </a:r>
            <a:endParaRPr lang="zh-CN" altLang="en-US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4" t="28841" r="16842" b="28842"/>
          <a:stretch/>
        </p:blipFill>
        <p:spPr>
          <a:xfrm>
            <a:off x="4446837" y="2640939"/>
            <a:ext cx="1792362" cy="845834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4" t="26902" r="15839" b="28745"/>
          <a:stretch/>
        </p:blipFill>
        <p:spPr>
          <a:xfrm>
            <a:off x="6777863" y="4181905"/>
            <a:ext cx="1699693" cy="812897"/>
          </a:xfrm>
          <a:prstGeom prst="rect">
            <a:avLst/>
          </a:prstGeom>
        </p:spPr>
      </p:pic>
      <p:sp>
        <p:nvSpPr>
          <p:cNvPr id="90" name="矩形 89"/>
          <p:cNvSpPr/>
          <p:nvPr/>
        </p:nvSpPr>
        <p:spPr>
          <a:xfrm>
            <a:off x="635029" y="4411491"/>
            <a:ext cx="3443104" cy="390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14000"/>
              </a:lnSpc>
            </a:pPr>
            <a:r>
              <a:rPr kumimoji="0" lang="en-US" altLang="zh-CN" sz="17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0" lang="en-US" altLang="zh-CN" sz="17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(9-12)</a:t>
            </a: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 445.92Hz   2</a:t>
            </a:r>
            <a:r>
              <a:rPr kumimoji="0" lang="zh-CN" altLang="en-US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节径车轮变形</a:t>
            </a:r>
            <a:endParaRPr kumimoji="0" lang="zh-CN" altLang="zh-CN" sz="1700" i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635028" y="2583790"/>
            <a:ext cx="7971456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pic>
        <p:nvPicPr>
          <p:cNvPr id="93" name="图片 9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0" t="28886" r="15863" b="26761"/>
          <a:stretch/>
        </p:blipFill>
        <p:spPr>
          <a:xfrm>
            <a:off x="4531533" y="4229109"/>
            <a:ext cx="1699693" cy="812897"/>
          </a:xfrm>
          <a:prstGeom prst="rect">
            <a:avLst/>
          </a:prstGeom>
        </p:spPr>
      </p:pic>
      <p:sp>
        <p:nvSpPr>
          <p:cNvPr id="94" name="矩形 93"/>
          <p:cNvSpPr/>
          <p:nvPr/>
        </p:nvSpPr>
        <p:spPr>
          <a:xfrm>
            <a:off x="635028" y="5280483"/>
            <a:ext cx="3990039" cy="348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14000"/>
              </a:lnSpc>
            </a:pPr>
            <a:r>
              <a:rPr kumimoji="0"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kumimoji="0" lang="zh-CN" altLang="en-US" sz="16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节径数</a:t>
            </a:r>
            <a:r>
              <a:rPr kumimoji="0" lang="en-US" altLang="zh-CN" sz="16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kumimoji="0"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kumimoji="0" lang="zh-CN" altLang="en-US" sz="16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节圆数</a:t>
            </a:r>
            <a:r>
              <a:rPr kumimoji="0" lang="en-US" altLang="zh-CN" sz="16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kumimoji="0"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kumimoji="0" lang="zh-CN" alt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节径</a:t>
            </a:r>
            <a:r>
              <a:rPr kumimoji="0" lang="en-US" altLang="zh-CN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1~</a:t>
            </a:r>
            <a:r>
              <a:rPr kumimoji="0" lang="en-US" altLang="zh-CN" sz="16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kumimoji="0" lang="zh-CN" alt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</a:t>
            </a:r>
            <a:r>
              <a:rPr kumimoji="0" lang="en-US" altLang="zh-CN" sz="16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kumimoji="0" lang="zh-CN" altLang="en-US" sz="16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轴夹角</a:t>
            </a:r>
            <a:r>
              <a:rPr kumimoji="0"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kumimoji="0" lang="zh-CN" altLang="zh-CN" sz="1600" i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165911" y="4918918"/>
            <a:ext cx="2518716" cy="383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4000"/>
              </a:lnSpc>
            </a:pP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(2, 0, 45, 135</a:t>
            </a:r>
            <a:r>
              <a:rPr kumimoji="0" lang="en-US" altLang="zh-CN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kumimoji="0" lang="zh-CN" altLang="en-US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symmetric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486856" y="4918918"/>
            <a:ext cx="2518716" cy="367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4000"/>
              </a:lnSpc>
            </a:pPr>
            <a:r>
              <a:rPr kumimoji="0" lang="en-US" altLang="zh-CN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(2, 0, 0, 90)</a:t>
            </a:r>
            <a:r>
              <a:rPr kumimoji="0" lang="zh-CN" altLang="en-US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0" lang="en-US" altLang="zh-CN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antisymmetric</a:t>
            </a:r>
            <a:endParaRPr kumimoji="0" lang="en-US" altLang="zh-CN" sz="17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635028" y="6718939"/>
            <a:ext cx="8131020" cy="1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01" name="矩形 100"/>
          <p:cNvSpPr/>
          <p:nvPr/>
        </p:nvSpPr>
        <p:spPr>
          <a:xfrm>
            <a:off x="771951" y="2739995"/>
            <a:ext cx="3992403" cy="364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14000"/>
              </a:lnSpc>
            </a:pPr>
            <a:r>
              <a:rPr kumimoji="0" lang="en-US" altLang="zh-CN" sz="17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0" lang="en-US" altLang="zh-CN" sz="17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(6)</a:t>
            </a: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 306.57Hz    </a:t>
            </a:r>
            <a:r>
              <a:rPr kumimoji="0" lang="zh-CN" altLang="en-US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一阶</a:t>
            </a:r>
            <a:r>
              <a:rPr kumimoji="0" lang="zh-CN" altLang="en-US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对称</a:t>
            </a:r>
            <a:r>
              <a:rPr kumimoji="0" lang="zh-CN" altLang="en-US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伞形</a:t>
            </a: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kumimoji="0" lang="zh-CN" altLang="zh-CN" sz="1700" i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6" t="28842" r="16682" b="27833"/>
          <a:stretch/>
        </p:blipFill>
        <p:spPr>
          <a:xfrm>
            <a:off x="6696100" y="2666884"/>
            <a:ext cx="1829361" cy="845834"/>
          </a:xfrm>
          <a:prstGeom prst="rect">
            <a:avLst/>
          </a:prstGeom>
        </p:spPr>
      </p:pic>
      <p:sp>
        <p:nvSpPr>
          <p:cNvPr id="103" name="矩形 102"/>
          <p:cNvSpPr/>
          <p:nvPr/>
        </p:nvSpPr>
        <p:spPr>
          <a:xfrm>
            <a:off x="614560" y="4790107"/>
            <a:ext cx="3463573" cy="390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14000"/>
              </a:lnSpc>
            </a:pPr>
            <a:r>
              <a:rPr kumimoji="0" lang="en-US" altLang="zh-CN" sz="17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0" lang="en-US" altLang="zh-CN" sz="17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(21-24)</a:t>
            </a: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kumimoji="0" lang="en-US" altLang="zh-CN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1148.35Hz  3</a:t>
            </a:r>
            <a:r>
              <a:rPr kumimoji="0" lang="zh-CN" altLang="en-US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节径车轮变形</a:t>
            </a:r>
            <a:endParaRPr kumimoji="0" lang="zh-CN" altLang="zh-CN" sz="1700" i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635028" y="4170050"/>
            <a:ext cx="8052358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06" name="矩形 105"/>
          <p:cNvSpPr/>
          <p:nvPr/>
        </p:nvSpPr>
        <p:spPr>
          <a:xfrm>
            <a:off x="4475413" y="6049338"/>
            <a:ext cx="1998598" cy="671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4000"/>
              </a:lnSpc>
            </a:pP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(3, 0, 0, 60, 120</a:t>
            </a:r>
            <a:r>
              <a:rPr kumimoji="0" lang="en-US" altLang="zh-CN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kumimoji="0" lang="zh-CN" altLang="en-US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symmetric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670986" y="6027423"/>
            <a:ext cx="2230028" cy="688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4000"/>
              </a:lnSpc>
            </a:pP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(3, 0, 30, 90, 150</a:t>
            </a:r>
            <a:r>
              <a:rPr kumimoji="0" lang="en-US" altLang="zh-CN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kumimoji="0" lang="zh-CN" altLang="en-US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0" lang="en-US" altLang="zh-CN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antisymmetric</a:t>
            </a:r>
            <a:endParaRPr kumimoji="0" lang="en-US" altLang="zh-CN" sz="17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71951" y="3207478"/>
            <a:ext cx="3393017" cy="390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14000"/>
              </a:lnSpc>
            </a:pPr>
            <a:r>
              <a:rPr kumimoji="0" lang="en-US" altLang="zh-CN" sz="17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0" lang="en-US" altLang="zh-CN" sz="17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(13)</a:t>
            </a:r>
            <a:r>
              <a:rPr kumimoji="0" lang="en-US" altLang="zh-CN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kumimoji="0" lang="en-US" altLang="zh-CN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459.04Hz    </a:t>
            </a:r>
            <a:r>
              <a:rPr kumimoji="0" lang="zh-CN" altLang="en-US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一阶反对称</a:t>
            </a:r>
            <a:r>
              <a:rPr kumimoji="0" lang="zh-CN" altLang="en-US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伞形</a:t>
            </a:r>
            <a:r>
              <a:rPr kumimoji="0"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kumimoji="0" lang="zh-CN" altLang="zh-CN" sz="1700" i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635028" y="3761722"/>
            <a:ext cx="8052358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12" name="矩形 111"/>
          <p:cNvSpPr/>
          <p:nvPr/>
        </p:nvSpPr>
        <p:spPr>
          <a:xfrm>
            <a:off x="4035879" y="3438882"/>
            <a:ext cx="26142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order symmetric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6239199" y="3438882"/>
            <a:ext cx="26142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order antisymmetric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612648" y="3755817"/>
            <a:ext cx="3361971" cy="41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125000"/>
              </a:lnSpc>
              <a:spcAft>
                <a:spcPts val="500"/>
              </a:spcAft>
              <a:buFont typeface="Wingdings" panose="05000000000000000000" pitchFamily="2" charset="2"/>
              <a:buChar char="ü"/>
              <a:defRPr sz="2000">
                <a:ea typeface="黑体" panose="02010609060101010101" pitchFamily="49" charset="-122"/>
              </a:defRPr>
            </a:lvl1pPr>
          </a:lstStyle>
          <a:p>
            <a:pPr marL="0" indent="0">
              <a:buClr>
                <a:schemeClr val="tx1"/>
              </a:buClr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+mn-ea"/>
                <a:ea typeface="+mn-ea"/>
              </a:rPr>
              <a:t>第三类：车轮变形</a:t>
            </a:r>
            <a:endParaRPr lang="en-US" altLang="zh-CN" sz="1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3094403" y="3810132"/>
            <a:ext cx="41157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 Wheel deformation</a:t>
            </a:r>
            <a:endParaRPr lang="zh-CN" altLang="en-US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35028" y="5585482"/>
            <a:ext cx="36178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(Number of Nodal diameter 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Nodal circle 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Angle between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nodal diameter 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1~m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axis)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34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94" b="100000" l="0" r="100000"/>
                    </a14:imgEffect>
                  </a14:imgLayer>
                </a14:imgProps>
              </a:ext>
            </a:extLst>
          </a:blip>
          <a:srcRect t="13793"/>
          <a:stretch/>
        </p:blipFill>
        <p:spPr>
          <a:xfrm>
            <a:off x="612648" y="3644923"/>
            <a:ext cx="4365595" cy="113895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12648" y="1320343"/>
            <a:ext cx="42581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柔性轮对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Flexible wheelset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6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/>
              <a:t>计算模型  </a:t>
            </a:r>
            <a:r>
              <a:rPr lang="en-US" altLang="zh-CN" dirty="0"/>
              <a:t>Calculation Model</a:t>
            </a:r>
            <a:endParaRPr lang="en-US" altLang="zh-CN" sz="3200" dirty="0"/>
          </a:p>
        </p:txBody>
      </p:sp>
      <p:sp>
        <p:nvSpPr>
          <p:cNvPr id="24" name="Прямоугольник 66"/>
          <p:cNvSpPr/>
          <p:nvPr/>
        </p:nvSpPr>
        <p:spPr>
          <a:xfrm>
            <a:off x="3842117" y="6113281"/>
            <a:ext cx="52988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buFont typeface="Wingdings" panose="05000000000000000000" pitchFamily="2" charset="2"/>
              <a:buChar char=""/>
            </a:pP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Displacements of the points are computed by </a:t>
            </a:r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interpolation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corresponding values of </a:t>
            </a:r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neighboring nodes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8273" y="3620677"/>
            <a:ext cx="2672999" cy="2473696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612647" y="1728668"/>
            <a:ext cx="8392925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latin typeface="+mn-ea"/>
                <a:cs typeface="Times New Roman" panose="02020603050405020304" pitchFamily="18" charset="0"/>
              </a:rPr>
              <a:t>基于</a:t>
            </a:r>
            <a:r>
              <a:rPr lang="zh-CN" altLang="en-US" sz="19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拉格朗日方法</a:t>
            </a:r>
            <a:r>
              <a:rPr lang="zh-CN" altLang="en-US" sz="1900" b="1" dirty="0" smtClean="0">
                <a:latin typeface="+mn-ea"/>
                <a:cs typeface="Times New Roman" panose="02020603050405020304" pitchFamily="18" charset="0"/>
              </a:rPr>
              <a:t>确定</a:t>
            </a:r>
            <a:r>
              <a:rPr lang="zh-CN" altLang="en-US" sz="1900" b="1" dirty="0">
                <a:latin typeface="+mn-ea"/>
                <a:cs typeface="Times New Roman" panose="02020603050405020304" pitchFamily="18" charset="0"/>
              </a:rPr>
              <a:t>滚动接触踏面运动学关系</a:t>
            </a:r>
          </a:p>
        </p:txBody>
      </p:sp>
      <p:sp>
        <p:nvSpPr>
          <p:cNvPr id="63" name="矩形 62"/>
          <p:cNvSpPr/>
          <p:nvPr/>
        </p:nvSpPr>
        <p:spPr>
          <a:xfrm>
            <a:off x="612648" y="2075789"/>
            <a:ext cx="7810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profile kinematics in rolling contact is determined by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Lagrange approach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648" y="2704707"/>
            <a:ext cx="75979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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profile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 assumed to be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non-deformable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but its position and orientation are computed taking into account displacements of points on the wheel rolling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surface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2647" y="2376632"/>
            <a:ext cx="8392925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刚性</a:t>
            </a:r>
            <a:r>
              <a:rPr lang="zh-CN" altLang="en-US" sz="1900" b="1" dirty="0" smtClean="0">
                <a:latin typeface="+mn-ea"/>
                <a:cs typeface="Times New Roman" panose="02020603050405020304" pitchFamily="18" charset="0"/>
              </a:rPr>
              <a:t>踏面，其位置和方向考虑车轮滚动接触表面附近节点位移</a:t>
            </a:r>
            <a:endParaRPr lang="zh-CN" altLang="en-US" sz="19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33401" y="6132189"/>
            <a:ext cx="32339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 defTabSz="457200">
              <a:buFont typeface="Wingdings" panose="05000000000000000000" pitchFamily="2" charset="2"/>
              <a:buChar char=""/>
            </a:pPr>
            <a:r>
              <a:rPr kumimoji="1" lang="en-US" altLang="zh-CN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181,440 </a:t>
            </a:r>
            <a:r>
              <a:rPr kumimoji="1"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solid 45 elements and </a:t>
            </a:r>
            <a:r>
              <a:rPr kumimoji="1" lang="en-US" altLang="zh-CN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interface </a:t>
            </a:r>
            <a:r>
              <a:rPr kumimoji="1"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nodes in </a:t>
            </a:r>
            <a:r>
              <a:rPr kumimoji="1" lang="en-US" altLang="zh-CN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FEM </a:t>
            </a:r>
            <a:r>
              <a:rPr kumimoji="1"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platform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23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13295" y="4661399"/>
            <a:ext cx="2656857" cy="142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02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2648" y="1320343"/>
            <a:ext cx="8165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车辆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-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道岔耦合动力学模型 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>
                <a:solidFill>
                  <a:srgbClr val="0070C0"/>
                </a:solidFill>
              </a:rPr>
              <a:t>Vehicle-Turnout Coupled </a:t>
            </a:r>
            <a:r>
              <a:rPr lang="en-US" altLang="zh-CN" sz="2400" dirty="0" smtClean="0">
                <a:solidFill>
                  <a:srgbClr val="0070C0"/>
                </a:solidFill>
              </a:rPr>
              <a:t>Model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7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/>
              <a:t>计算模型  </a:t>
            </a:r>
            <a:r>
              <a:rPr lang="en-US" altLang="zh-CN" dirty="0"/>
              <a:t>Calculation Model</a:t>
            </a:r>
            <a:endParaRPr lang="en-US" altLang="zh-CN" sz="32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5447189" y="2387634"/>
            <a:ext cx="3274227" cy="3965539"/>
            <a:chOff x="5166873" y="1777427"/>
            <a:chExt cx="3778058" cy="4575747"/>
          </a:xfrm>
        </p:grpSpPr>
        <p:grpSp>
          <p:nvGrpSpPr>
            <p:cNvPr id="16" name="组合 15"/>
            <p:cNvGrpSpPr/>
            <p:nvPr/>
          </p:nvGrpSpPr>
          <p:grpSpPr>
            <a:xfrm>
              <a:off x="5370443" y="2194233"/>
              <a:ext cx="3418597" cy="3761371"/>
              <a:chOff x="6695219" y="1329221"/>
              <a:chExt cx="2226403" cy="2864766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13" t="6601" r="8346" b="2401"/>
              <a:stretch/>
            </p:blipFill>
            <p:spPr>
              <a:xfrm>
                <a:off x="6695219" y="2826336"/>
                <a:ext cx="2188241" cy="1367651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13" t="6601" r="5012" b="2401"/>
              <a:stretch/>
            </p:blipFill>
            <p:spPr>
              <a:xfrm>
                <a:off x="6733012" y="1329221"/>
                <a:ext cx="2188610" cy="1281619"/>
              </a:xfrm>
              <a:prstGeom prst="rect">
                <a:avLst/>
              </a:prstGeom>
            </p:spPr>
          </p:pic>
        </p:grpSp>
        <p:sp>
          <p:nvSpPr>
            <p:cNvPr id="22" name="矩形 21"/>
            <p:cNvSpPr/>
            <p:nvPr/>
          </p:nvSpPr>
          <p:spPr>
            <a:xfrm>
              <a:off x="5428473" y="3852805"/>
              <a:ext cx="1939634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1" dirty="0" smtClean="0">
                  <a:latin typeface="+mn-ea"/>
                </a:rPr>
                <a:t>转辙器区 </a:t>
              </a:r>
              <a:r>
                <a:rPr lang="en-AU" altLang="zh-CN" sz="16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Switch panel</a:t>
              </a:r>
              <a:endParaRPr lang="zh-CN" altLang="en-US" sz="1600" dirty="0"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96980" y="5940348"/>
              <a:ext cx="1946046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1" dirty="0" smtClean="0">
                  <a:latin typeface="+mn-ea"/>
                </a:rPr>
                <a:t>辙叉区  </a:t>
              </a:r>
              <a:r>
                <a:rPr lang="en-AU" altLang="zh-CN" sz="16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Crossing panel</a:t>
              </a:r>
              <a:endParaRPr lang="zh-CN" altLang="en-US" sz="1600" dirty="0"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 bwMode="auto">
            <a:xfrm>
              <a:off x="5166873" y="1777427"/>
              <a:ext cx="3778058" cy="4575747"/>
            </a:xfrm>
            <a:prstGeom prst="roundRect">
              <a:avLst>
                <a:gd name="adj" fmla="val 6417"/>
              </a:avLst>
            </a:prstGeom>
            <a:noFill/>
            <a:ln w="19050">
              <a:solidFill>
                <a:schemeClr val="tx1">
                  <a:alpha val="65000"/>
                </a:schemeClr>
              </a:solidFill>
              <a:prstDash val="sysDash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eaLnBrk="1" hangingPunct="1">
                <a:lnSpc>
                  <a:spcPct val="140000"/>
                </a:lnSpc>
                <a:spcBef>
                  <a:spcPct val="50000"/>
                </a:spcBef>
                <a:buClr>
                  <a:srgbClr val="0000FF"/>
                </a:buClr>
                <a:buSzPct val="120000"/>
                <a:buFont typeface="Wingdings" panose="05000000000000000000" pitchFamily="2" charset="2"/>
                <a:buNone/>
                <a:defRPr/>
              </a:pPr>
              <a:endParaRPr lang="zh-CN" altLang="en-US" b="1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741196" y="6439173"/>
            <a:ext cx="2845118" cy="290652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900" dirty="0">
                <a:solidFill>
                  <a:schemeClr val="tx1"/>
                </a:solidFill>
                <a:latin typeface="+mn-ea"/>
              </a:rPr>
              <a:t>道岔廓</a:t>
            </a:r>
            <a:r>
              <a:rPr lang="zh-CN" altLang="en-US" sz="1900" dirty="0" smtClean="0">
                <a:solidFill>
                  <a:schemeClr val="tx1"/>
                </a:solidFill>
                <a:latin typeface="+mn-ea"/>
              </a:rPr>
              <a:t>形  </a:t>
            </a:r>
            <a:r>
              <a:rPr lang="en-US" altLang="zh-CN" sz="1900" b="0" dirty="0" smtClean="0">
                <a:solidFill>
                  <a:schemeClr val="tx1"/>
                </a:solidFill>
                <a:latin typeface="+mn-ea"/>
              </a:rPr>
              <a:t>Turnout profile</a:t>
            </a:r>
            <a:endParaRPr lang="en-US" altLang="zh-CN" sz="1900" b="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61795" y="2463348"/>
            <a:ext cx="3373629" cy="3889825"/>
            <a:chOff x="882753" y="1782008"/>
            <a:chExt cx="3964553" cy="45711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42" t="11667" b="11481"/>
            <a:stretch/>
          </p:blipFill>
          <p:spPr>
            <a:xfrm>
              <a:off x="882753" y="1782008"/>
              <a:ext cx="3964553" cy="4571166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517775" y="4264025"/>
              <a:ext cx="101600" cy="142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346450" y="4264025"/>
              <a:ext cx="101600" cy="142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20083" y="6439173"/>
            <a:ext cx="5621113" cy="290652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900" dirty="0" smtClean="0">
                <a:solidFill>
                  <a:schemeClr val="tx1"/>
                </a:solidFill>
                <a:latin typeface="+mn-ea"/>
              </a:rPr>
              <a:t>车辆模型拓扑图  </a:t>
            </a:r>
            <a:r>
              <a:rPr lang="en-US" altLang="zh-CN" sz="1900" b="0" dirty="0">
                <a:solidFill>
                  <a:schemeClr val="tx1"/>
                </a:solidFill>
                <a:latin typeface="+mn-ea"/>
              </a:rPr>
              <a:t>Topological graph of vehicle model</a:t>
            </a:r>
          </a:p>
        </p:txBody>
      </p:sp>
      <p:sp>
        <p:nvSpPr>
          <p:cNvPr id="32" name="矩形 31"/>
          <p:cNvSpPr/>
          <p:nvPr/>
        </p:nvSpPr>
        <p:spPr>
          <a:xfrm>
            <a:off x="612647" y="1728668"/>
            <a:ext cx="8392925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移动惯性</a:t>
            </a:r>
            <a:r>
              <a:rPr lang="zh-CN" altLang="en-US" sz="19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道岔</a:t>
            </a:r>
            <a:r>
              <a:rPr lang="zh-CN" altLang="en-US" sz="19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模型</a:t>
            </a:r>
            <a:r>
              <a:rPr lang="zh-CN" altLang="en-US" sz="1900" b="1" dirty="0" smtClean="0"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1900" b="1" dirty="0" smtClean="0">
                <a:latin typeface="+mn-ea"/>
                <a:cs typeface="Times New Roman" panose="02020603050405020304" pitchFamily="18" charset="0"/>
              </a:rPr>
              <a:t>K-P</a:t>
            </a:r>
            <a:r>
              <a:rPr lang="zh-CN" altLang="en-US" sz="1900" b="1" dirty="0" smtClean="0">
                <a:latin typeface="+mn-ea"/>
                <a:cs typeface="Times New Roman" panose="02020603050405020304" pitchFamily="18" charset="0"/>
              </a:rPr>
              <a:t>算法</a:t>
            </a:r>
            <a:endParaRPr lang="zh-CN" altLang="en-US" sz="19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2648" y="2075789"/>
            <a:ext cx="7810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Moving inertial turnout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K-P approach.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65658" y="2629001"/>
            <a:ext cx="1226565" cy="775015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lIns="36000" tIns="18000" rIns="36000" bIns="18000" rtlCol="0">
            <a:sp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b="0" dirty="0"/>
              <a:t>CRH380B</a:t>
            </a:r>
          </a:p>
          <a:p>
            <a:r>
              <a:rPr lang="en-US" altLang="zh-CN" b="0" dirty="0"/>
              <a:t>High-speed Vehicle</a:t>
            </a:r>
            <a:endParaRPr lang="zh-CN" altLang="en-US" b="0" dirty="0"/>
          </a:p>
        </p:txBody>
      </p:sp>
      <p:sp>
        <p:nvSpPr>
          <p:cNvPr id="36" name="文本框 35"/>
          <p:cNvSpPr txBox="1"/>
          <p:nvPr/>
        </p:nvSpPr>
        <p:spPr>
          <a:xfrm>
            <a:off x="5553912" y="2469418"/>
            <a:ext cx="3097805" cy="282573"/>
          </a:xfrm>
          <a:prstGeom prst="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 wrap="square" lIns="36000" tIns="18000" rIns="36000" bIns="18000" rtlCol="0">
            <a:sp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b="0" dirty="0"/>
              <a:t>350 km/h CN60-1100-1:18 turnout</a:t>
            </a:r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283721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2648" y="1320343"/>
            <a:ext cx="5034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模型有效性验证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Model validation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8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/>
              <a:t>计算</a:t>
            </a:r>
            <a:r>
              <a:rPr lang="zh-CN" altLang="en-US" b="1" dirty="0" smtClean="0"/>
              <a:t>案例    </a:t>
            </a:r>
            <a:r>
              <a:rPr lang="en-US" altLang="zh-CN" dirty="0" smtClean="0"/>
              <a:t>Case </a:t>
            </a:r>
            <a:r>
              <a:rPr lang="en-US" altLang="zh-CN" dirty="0"/>
              <a:t>study </a:t>
            </a:r>
            <a:endParaRPr lang="en-US" altLang="zh-CN" sz="3200" dirty="0"/>
          </a:p>
        </p:txBody>
      </p:sp>
      <p:sp>
        <p:nvSpPr>
          <p:cNvPr id="74" name="矩形 73"/>
          <p:cNvSpPr/>
          <p:nvPr/>
        </p:nvSpPr>
        <p:spPr>
          <a:xfrm>
            <a:off x="533400" y="6139444"/>
            <a:ext cx="8308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[1] 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Wu X, </a:t>
            </a:r>
            <a:r>
              <a:rPr lang="en-US" altLang="zh-CN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Rakheja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S, Ahmed A, et al. Influence of a flexible </a:t>
            </a:r>
            <a:r>
              <a:rPr lang="en-US" altLang="zh-CN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wheelset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on the dynamic responses of a high-speed railway car due to a wheel flat[J]. </a:t>
            </a: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Journal 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of Rail &amp; Rapid Transit, 2017, </a:t>
            </a: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232(4).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739" y="2454532"/>
            <a:ext cx="4595509" cy="3423603"/>
          </a:xfrm>
          <a:prstGeom prst="rect">
            <a:avLst/>
          </a:prstGeom>
        </p:spPr>
      </p:pic>
      <p:sp>
        <p:nvSpPr>
          <p:cNvPr id="75" name="矩形 74"/>
          <p:cNvSpPr/>
          <p:nvPr/>
        </p:nvSpPr>
        <p:spPr>
          <a:xfrm>
            <a:off x="612647" y="1764644"/>
            <a:ext cx="8392925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无激励</a:t>
            </a:r>
            <a:r>
              <a:rPr lang="zh-CN" altLang="en-US" sz="1900" b="1" dirty="0">
                <a:latin typeface="+mn-ea"/>
                <a:cs typeface="Times New Roman" panose="02020603050405020304" pitchFamily="18" charset="0"/>
              </a:rPr>
              <a:t>条件下，轮轴弯曲应力变化</a:t>
            </a:r>
          </a:p>
        </p:txBody>
      </p:sp>
      <p:sp>
        <p:nvSpPr>
          <p:cNvPr id="76" name="矩形 75"/>
          <p:cNvSpPr/>
          <p:nvPr/>
        </p:nvSpPr>
        <p:spPr>
          <a:xfrm>
            <a:off x="612648" y="2111765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Bending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stress evaluation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axle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shaft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 excitation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434400" y="5851570"/>
            <a:ext cx="4331648" cy="245640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en-US" altLang="zh-CN" b="0" dirty="0">
                <a:solidFill>
                  <a:schemeClr val="tx1"/>
                </a:solidFill>
              </a:rPr>
              <a:t>X.W. Wu, S. </a:t>
            </a:r>
            <a:r>
              <a:rPr lang="en-US" altLang="zh-CN" b="0" dirty="0" err="1">
                <a:solidFill>
                  <a:schemeClr val="tx1"/>
                </a:solidFill>
              </a:rPr>
              <a:t>Rakheja</a:t>
            </a:r>
            <a:r>
              <a:rPr lang="en-US" altLang="zh-CN" b="0" dirty="0">
                <a:solidFill>
                  <a:schemeClr val="tx1"/>
                </a:solidFill>
              </a:rPr>
              <a:t>, AKW Ahmed, et al.</a:t>
            </a:r>
            <a:r>
              <a:rPr lang="en-US" altLang="zh-CN" b="0" baseline="30000" dirty="0">
                <a:solidFill>
                  <a:schemeClr val="tx1"/>
                </a:solidFill>
              </a:rPr>
              <a:t>[1]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339851" y="2723601"/>
            <a:ext cx="0" cy="168804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2749551" y="2723601"/>
            <a:ext cx="0" cy="168804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1339851" y="2830228"/>
            <a:ext cx="14097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486207" y="248109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4×0.030 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263870" y="5893804"/>
            <a:ext cx="4331648" cy="245640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en-US" altLang="zh-CN" b="0" dirty="0" smtClean="0">
                <a:solidFill>
                  <a:schemeClr val="tx1"/>
                </a:solidFill>
              </a:rPr>
              <a:t>Lateral bending stress of axle shaft</a:t>
            </a:r>
            <a:endParaRPr lang="en-US" altLang="zh-CN" b="0" baseline="30000" dirty="0">
              <a:solidFill>
                <a:schemeClr val="tx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074193" y="5603152"/>
            <a:ext cx="2845118" cy="290652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900" dirty="0" smtClean="0">
                <a:solidFill>
                  <a:schemeClr val="tx1"/>
                </a:solidFill>
                <a:latin typeface="+mn-ea"/>
              </a:rPr>
              <a:t>轮轴横向弯曲应力</a:t>
            </a:r>
            <a:endParaRPr lang="en-US" altLang="zh-CN" sz="1900" b="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79389" y="5409121"/>
            <a:ext cx="876758" cy="282574"/>
          </a:xfrm>
          <a:prstGeom prst="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350km/h</a:t>
            </a:r>
            <a:endParaRPr lang="zh-CN" altLang="en-US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889290" y="5475391"/>
            <a:ext cx="876758" cy="282574"/>
          </a:xfrm>
          <a:prstGeom prst="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100km/h</a:t>
            </a:r>
            <a:endParaRPr lang="zh-CN" altLang="en-US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589" y="2908074"/>
            <a:ext cx="3427436" cy="253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01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2648" y="1320343"/>
            <a:ext cx="5034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zh-CN" altLang="en-US" sz="2400" b="1" dirty="0" smtClean="0">
                <a:solidFill>
                  <a:srgbClr val="0070C0"/>
                </a:solidFill>
              </a:rPr>
              <a:t>模型有效性验证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	</a:t>
            </a:r>
            <a:r>
              <a:rPr lang="en-US" altLang="zh-CN" sz="2400" dirty="0" smtClean="0">
                <a:solidFill>
                  <a:srgbClr val="0070C0"/>
                </a:solidFill>
              </a:rPr>
              <a:t>Model validation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2C7ACDA5-47D4-4300-A227-75CD8347093B}" type="slidenum">
              <a:rPr lang="ja-JP" altLang="en-US" smtClean="0"/>
              <a:pPr/>
              <a:t>9</a:t>
            </a:fld>
            <a:endParaRPr lang="ja-JP" altLang="en-US" dirty="0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612648" y="108236"/>
            <a:ext cx="8153400" cy="990600"/>
          </a:xfrm>
        </p:spPr>
        <p:txBody>
          <a:bodyPr>
            <a:noAutofit/>
          </a:bodyPr>
          <a:lstStyle/>
          <a:p>
            <a:r>
              <a:rPr lang="zh-CN" altLang="en-US" b="1" dirty="0"/>
              <a:t>计算</a:t>
            </a:r>
            <a:r>
              <a:rPr lang="zh-CN" altLang="en-US" b="1" dirty="0" smtClean="0"/>
              <a:t>案例    </a:t>
            </a:r>
            <a:r>
              <a:rPr lang="en-US" altLang="zh-CN" dirty="0" smtClean="0"/>
              <a:t>Case </a:t>
            </a:r>
            <a:r>
              <a:rPr lang="en-US" altLang="zh-CN" dirty="0"/>
              <a:t>study </a:t>
            </a:r>
            <a:endParaRPr lang="en-US" altLang="zh-CN" sz="3200" dirty="0"/>
          </a:p>
        </p:txBody>
      </p:sp>
      <p:sp>
        <p:nvSpPr>
          <p:cNvPr id="75" name="矩形 74"/>
          <p:cNvSpPr/>
          <p:nvPr/>
        </p:nvSpPr>
        <p:spPr>
          <a:xfrm>
            <a:off x="612647" y="1699344"/>
            <a:ext cx="8392925" cy="4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"/>
            </a:pPr>
            <a:r>
              <a:rPr lang="zh-CN" altLang="en-US" sz="1900" b="1" dirty="0">
                <a:latin typeface="+mn-ea"/>
                <a:cs typeface="Times New Roman" panose="02020603050405020304" pitchFamily="18" charset="0"/>
              </a:rPr>
              <a:t>在垂向激励下，轮轨</a:t>
            </a:r>
            <a:r>
              <a:rPr lang="zh-CN" altLang="en-US" sz="19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横向</a:t>
            </a:r>
            <a:r>
              <a:rPr lang="zh-CN" altLang="en-US" sz="1900" b="1" dirty="0">
                <a:latin typeface="+mn-ea"/>
                <a:cs typeface="Times New Roman" panose="02020603050405020304" pitchFamily="18" charset="0"/>
              </a:rPr>
              <a:t>力相对轮轨垂向力</a:t>
            </a:r>
            <a:r>
              <a:rPr lang="zh-CN" altLang="en-US" sz="1900" b="1" dirty="0" smtClean="0">
                <a:latin typeface="+mn-ea"/>
                <a:cs typeface="Times New Roman" panose="02020603050405020304" pitchFamily="18" charset="0"/>
              </a:rPr>
              <a:t>受</a:t>
            </a:r>
            <a:r>
              <a:rPr lang="zh-CN" altLang="en-US" sz="19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轮对弯曲</a:t>
            </a:r>
            <a:r>
              <a:rPr lang="zh-CN" altLang="en-US" sz="19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模态</a:t>
            </a:r>
            <a:r>
              <a:rPr lang="zh-CN" altLang="en-US" sz="1900" b="1" dirty="0">
                <a:latin typeface="+mn-ea"/>
                <a:cs typeface="Times New Roman" panose="02020603050405020304" pitchFamily="18" charset="0"/>
              </a:rPr>
              <a:t>影响更</a:t>
            </a:r>
            <a:r>
              <a:rPr lang="zh-CN" altLang="en-US" sz="1900" b="1" dirty="0" smtClean="0">
                <a:latin typeface="+mn-ea"/>
                <a:cs typeface="Times New Roman" panose="02020603050405020304" pitchFamily="18" charset="0"/>
              </a:rPr>
              <a:t>大</a:t>
            </a:r>
            <a:r>
              <a:rPr lang="zh-CN" altLang="en-US" sz="1900" b="1" dirty="0">
                <a:latin typeface="+mn-ea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6" name="矩形 75"/>
          <p:cNvSpPr/>
          <p:nvPr/>
        </p:nvSpPr>
        <p:spPr>
          <a:xfrm>
            <a:off x="612647" y="2046465"/>
            <a:ext cx="77884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bending mode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wheelset has greater effect on the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lateral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wheel-rail force than the vertical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under the vertical excitation.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12677" y="2358204"/>
            <a:ext cx="4470594" cy="4173698"/>
            <a:chOff x="4655433" y="2341328"/>
            <a:chExt cx="4470594" cy="4173698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5" t="5567" r="7450" b="540"/>
            <a:stretch/>
          </p:blipFill>
          <p:spPr>
            <a:xfrm>
              <a:off x="4694329" y="4532561"/>
              <a:ext cx="3885764" cy="1982465"/>
            </a:xfrm>
            <a:prstGeom prst="rect">
              <a:avLst/>
            </a:prstGeom>
          </p:spPr>
        </p:pic>
        <p:grpSp>
          <p:nvGrpSpPr>
            <p:cNvPr id="108" name="组合 107"/>
            <p:cNvGrpSpPr/>
            <p:nvPr/>
          </p:nvGrpSpPr>
          <p:grpSpPr>
            <a:xfrm>
              <a:off x="4655433" y="2573265"/>
              <a:ext cx="3963556" cy="1926906"/>
              <a:chOff x="4224898" y="4457703"/>
              <a:chExt cx="5911173" cy="2940991"/>
            </a:xfrm>
          </p:grpSpPr>
          <p:pic>
            <p:nvPicPr>
              <p:cNvPr id="110" name="图片 109"/>
              <p:cNvPicPr/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7" t="6072" r="6648" b="2172"/>
              <a:stretch/>
            </p:blipFill>
            <p:spPr bwMode="auto">
              <a:xfrm>
                <a:off x="4224898" y="4457703"/>
                <a:ext cx="5911173" cy="2940991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111" name="矩形 110"/>
              <p:cNvSpPr/>
              <p:nvPr/>
            </p:nvSpPr>
            <p:spPr>
              <a:xfrm rot="21197809">
                <a:off x="7289175" y="5832789"/>
                <a:ext cx="396185" cy="310215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>
                  <a:solidFill>
                    <a:srgbClr val="0070C0"/>
                  </a:solidFill>
                </a:endParaRP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5082618" y="4503094"/>
                <a:ext cx="228601" cy="2617144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5537560" y="4916609"/>
                <a:ext cx="593370" cy="5167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f</a:t>
                </a:r>
                <a:r>
                  <a:rPr lang="en-US" altLang="zh-CN" sz="1600" b="1" baseline="-25000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u1</a:t>
                </a:r>
                <a:endParaRPr lang="zh-CN" altLang="en-US" sz="1600" b="1" baseline="-25000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14" name="直接箭头连接符 113"/>
              <p:cNvCxnSpPr/>
              <p:nvPr/>
            </p:nvCxnSpPr>
            <p:spPr>
              <a:xfrm flipH="1">
                <a:off x="5360814" y="5196884"/>
                <a:ext cx="219321" cy="166119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箭头连接符 114"/>
              <p:cNvCxnSpPr/>
              <p:nvPr/>
            </p:nvCxnSpPr>
            <p:spPr>
              <a:xfrm>
                <a:off x="6051396" y="5874694"/>
                <a:ext cx="152400" cy="3048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文本框 115"/>
              <p:cNvSpPr txBox="1"/>
              <p:nvPr/>
            </p:nvSpPr>
            <p:spPr>
              <a:xfrm>
                <a:off x="5689496" y="5393755"/>
                <a:ext cx="1114539" cy="5167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f</a:t>
                </a:r>
                <a:r>
                  <a:rPr lang="en-US" altLang="zh-CN" sz="16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b2-XOY</a:t>
                </a:r>
                <a:endParaRPr lang="zh-CN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7" name="矩形 116"/>
              <p:cNvSpPr/>
              <p:nvPr/>
            </p:nvSpPr>
            <p:spPr>
              <a:xfrm rot="20933382">
                <a:off x="6026779" y="6009960"/>
                <a:ext cx="396185" cy="310215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6555124" y="5195152"/>
                <a:ext cx="1477924" cy="5167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1600" b="1" baseline="-25000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n2</a:t>
                </a:r>
                <a:r>
                  <a:rPr lang="en-US" altLang="zh-CN" sz="16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CN" sz="1600" b="1" i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1600" b="1" baseline="-25000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u1-anti</a:t>
                </a:r>
                <a:endParaRPr lang="zh-CN" altLang="en-US" sz="1600" b="1" baseline="-25000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9" name="直接箭头连接符 118"/>
              <p:cNvCxnSpPr/>
              <p:nvPr/>
            </p:nvCxnSpPr>
            <p:spPr>
              <a:xfrm>
                <a:off x="7342413" y="5703792"/>
                <a:ext cx="152400" cy="30480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箭头连接符 119"/>
              <p:cNvCxnSpPr/>
              <p:nvPr/>
            </p:nvCxnSpPr>
            <p:spPr>
              <a:xfrm flipH="1">
                <a:off x="8092826" y="5548657"/>
                <a:ext cx="139395" cy="29654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文本框 120"/>
              <p:cNvSpPr txBox="1"/>
              <p:nvPr/>
            </p:nvSpPr>
            <p:spPr>
              <a:xfrm>
                <a:off x="7957336" y="5080122"/>
                <a:ext cx="1102586" cy="5167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f</a:t>
                </a:r>
                <a:r>
                  <a:rPr lang="en-US" altLang="zh-CN" sz="16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b2-YOZ</a:t>
                </a:r>
                <a:endParaRPr lang="zh-CN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 rot="21163924">
                <a:off x="8004901" y="5739703"/>
                <a:ext cx="396185" cy="310215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/>
              </a:p>
            </p:txBody>
          </p:sp>
        </p:grpSp>
        <p:cxnSp>
          <p:nvCxnSpPr>
            <p:cNvPr id="81" name="直接箭头连接符 80"/>
            <p:cNvCxnSpPr/>
            <p:nvPr/>
          </p:nvCxnSpPr>
          <p:spPr>
            <a:xfrm flipV="1">
              <a:off x="5585525" y="5643595"/>
              <a:ext cx="1233983" cy="14342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/>
            <p:cNvSpPr txBox="1"/>
            <p:nvPr/>
          </p:nvSpPr>
          <p:spPr>
            <a:xfrm>
              <a:off x="6847410" y="5459238"/>
              <a:ext cx="5370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r>
                <a:rPr lang="en-US" altLang="zh-CN" sz="1600" b="1" baseline="-250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Irr-1</a:t>
              </a:r>
              <a:endParaRPr lang="zh-CN" altLang="en-US" sz="1600" b="1" baseline="-250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443807" y="3959234"/>
              <a:ext cx="547066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1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443807" y="3638425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8443807" y="3017477"/>
              <a:ext cx="42882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1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443807" y="2568486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443807" y="2849960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443807" y="3169984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443807" y="3488532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8443807" y="3784636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8443807" y="4113375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8443807" y="5617799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8439565" y="4985600"/>
              <a:ext cx="36690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1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8439565" y="4536609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8439565" y="4818084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8439565" y="5138106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8439565" y="5456655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439565" y="5777193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8439565" y="6081498"/>
              <a:ext cx="17518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8443806" y="4258061"/>
              <a:ext cx="45889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1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-2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443807" y="3332182"/>
              <a:ext cx="42882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1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443807" y="2708224"/>
              <a:ext cx="42882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1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8439564" y="6226185"/>
              <a:ext cx="511160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1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-2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8439564" y="5927357"/>
              <a:ext cx="686463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1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439565" y="5300304"/>
              <a:ext cx="433066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1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8439565" y="4676347"/>
              <a:ext cx="433066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1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5" name="直接箭头连接符 124"/>
            <p:cNvCxnSpPr/>
            <p:nvPr/>
          </p:nvCxnSpPr>
          <p:spPr>
            <a:xfrm flipV="1">
              <a:off x="5920324" y="4672513"/>
              <a:ext cx="1214110" cy="32807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文本框 125"/>
            <p:cNvSpPr txBox="1"/>
            <p:nvPr/>
          </p:nvSpPr>
          <p:spPr>
            <a:xfrm>
              <a:off x="7007683" y="4646583"/>
              <a:ext cx="5309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16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r>
                <a:rPr lang="en-US" altLang="zh-CN" sz="1600" b="1" baseline="-25000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Irr</a:t>
              </a:r>
              <a:endParaRPr lang="zh-CN" altLang="en-US" sz="1600" b="1" baseline="-250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27" name="直接箭头连接符 126"/>
            <p:cNvCxnSpPr/>
            <p:nvPr/>
          </p:nvCxnSpPr>
          <p:spPr>
            <a:xfrm flipV="1">
              <a:off x="6066025" y="2672176"/>
              <a:ext cx="1165469" cy="3391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文本框 127"/>
            <p:cNvSpPr txBox="1"/>
            <p:nvPr/>
          </p:nvSpPr>
          <p:spPr>
            <a:xfrm>
              <a:off x="7130421" y="2615389"/>
              <a:ext cx="5309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16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r>
                <a:rPr lang="en-US" altLang="zh-CN" sz="1600" b="1" baseline="-25000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Irr</a:t>
              </a:r>
              <a:endParaRPr lang="zh-CN" altLang="en-US" sz="1600" b="1" baseline="-250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730605" y="2341328"/>
              <a:ext cx="8322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Unit</a:t>
              </a:r>
              <a:r>
                <a:rPr lang="zh-CN" altLang="en-US" sz="14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：</a:t>
              </a:r>
              <a:r>
                <a:rPr lang="en-US" altLang="zh-CN" sz="14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endPara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4881230" y="6526980"/>
            <a:ext cx="3731239" cy="290652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900" dirty="0">
                <a:solidFill>
                  <a:schemeClr val="tx1"/>
                </a:solidFill>
                <a:latin typeface="+mn-ea"/>
              </a:rPr>
              <a:t>轮</a:t>
            </a:r>
            <a:r>
              <a:rPr lang="zh-CN" altLang="en-US" sz="1900" dirty="0" smtClean="0">
                <a:solidFill>
                  <a:schemeClr val="tx1"/>
                </a:solidFill>
                <a:latin typeface="+mn-ea"/>
              </a:rPr>
              <a:t>轨</a:t>
            </a:r>
            <a:r>
              <a:rPr lang="zh-CN" altLang="en-US" sz="1900" dirty="0">
                <a:solidFill>
                  <a:schemeClr val="tx1"/>
                </a:solidFill>
                <a:latin typeface="+mn-ea"/>
              </a:rPr>
              <a:t>横向</a:t>
            </a:r>
            <a:r>
              <a:rPr lang="zh-CN" altLang="en-US" sz="1900" dirty="0" smtClean="0">
                <a:solidFill>
                  <a:schemeClr val="tx1"/>
                </a:solidFill>
                <a:latin typeface="+mn-ea"/>
              </a:rPr>
              <a:t>力  </a:t>
            </a:r>
            <a:r>
              <a:rPr lang="en-US" altLang="zh-CN" sz="1900" dirty="0" smtClean="0">
                <a:solidFill>
                  <a:schemeClr val="tx1"/>
                </a:solidFill>
                <a:latin typeface="+mn-ea"/>
              </a:rPr>
              <a:t>Lateral wheel-rail force</a:t>
            </a:r>
            <a:endParaRPr lang="en-US" altLang="zh-CN" sz="1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25017" y="5225201"/>
            <a:ext cx="4005573" cy="232559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>
            <a:defPPr>
              <a:defRPr lang="nl-NL"/>
            </a:defPPr>
            <a:lvl1pPr algn="ctr">
              <a:defRPr sz="1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1500" dirty="0">
                <a:solidFill>
                  <a:schemeClr val="tx1"/>
                </a:solidFill>
                <a:latin typeface="+mn-ea"/>
              </a:rPr>
              <a:t>轮</a:t>
            </a:r>
            <a:r>
              <a:rPr lang="zh-CN" altLang="en-US" sz="1500" dirty="0" smtClean="0">
                <a:solidFill>
                  <a:schemeClr val="tx1"/>
                </a:solidFill>
                <a:latin typeface="+mn-ea"/>
              </a:rPr>
              <a:t>轨</a:t>
            </a:r>
            <a:r>
              <a:rPr lang="zh-CN" altLang="en-US" sz="1500" dirty="0">
                <a:solidFill>
                  <a:schemeClr val="tx1"/>
                </a:solidFill>
                <a:latin typeface="+mn-ea"/>
              </a:rPr>
              <a:t>横向</a:t>
            </a:r>
            <a:r>
              <a:rPr lang="zh-CN" altLang="en-US" sz="1500" dirty="0" smtClean="0">
                <a:solidFill>
                  <a:schemeClr val="tx1"/>
                </a:solidFill>
                <a:latin typeface="+mn-ea"/>
              </a:rPr>
              <a:t>力最大值  </a:t>
            </a:r>
            <a:r>
              <a:rPr lang="en-US" altLang="zh-CN" sz="1500" dirty="0" smtClean="0">
                <a:solidFill>
                  <a:schemeClr val="tx1"/>
                </a:solidFill>
                <a:latin typeface="+mn-ea"/>
              </a:rPr>
              <a:t>Max. Lateral wheel-rail force</a:t>
            </a:r>
            <a:endParaRPr lang="en-US" altLang="zh-CN" sz="15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815" y="2518129"/>
            <a:ext cx="3321521" cy="2750475"/>
          </a:xfrm>
          <a:prstGeom prst="rect">
            <a:avLst/>
          </a:prstGeom>
        </p:spPr>
      </p:pic>
      <p:sp>
        <p:nvSpPr>
          <p:cNvPr id="146" name="矩形 145"/>
          <p:cNvSpPr/>
          <p:nvPr/>
        </p:nvSpPr>
        <p:spPr>
          <a:xfrm>
            <a:off x="2182398" y="3852821"/>
            <a:ext cx="273087" cy="469712"/>
          </a:xfrm>
          <a:prstGeom prst="rect">
            <a:avLst/>
          </a:prstGeom>
          <a:solidFill>
            <a:srgbClr val="4BACC6">
              <a:lumMod val="20000"/>
              <a:lumOff val="80000"/>
              <a:alpha val="45000"/>
            </a:srgbClr>
          </a:solidFill>
          <a:ln w="25400" cap="flat" cmpd="sng" algn="ctr">
            <a:solidFill>
              <a:srgbClr val="FF0000"/>
            </a:solidFill>
            <a:prstDash val="sysDash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3376292" y="2759427"/>
            <a:ext cx="273087" cy="469712"/>
          </a:xfrm>
          <a:prstGeom prst="rect">
            <a:avLst/>
          </a:prstGeom>
          <a:solidFill>
            <a:srgbClr val="4BACC6">
              <a:lumMod val="20000"/>
              <a:lumOff val="80000"/>
              <a:alpha val="45000"/>
            </a:srgbClr>
          </a:solidFill>
          <a:ln w="25400" cap="flat" cmpd="sng" algn="ctr">
            <a:solidFill>
              <a:srgbClr val="FF0000"/>
            </a:solidFill>
            <a:prstDash val="sysDash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2983056" y="3104866"/>
            <a:ext cx="261581" cy="292476"/>
          </a:xfrm>
          <a:prstGeom prst="rect">
            <a:avLst/>
          </a:prstGeom>
          <a:solidFill>
            <a:srgbClr val="4BACC6">
              <a:lumMod val="20000"/>
              <a:lumOff val="80000"/>
              <a:alpha val="45000"/>
            </a:srgbClr>
          </a:solidFill>
          <a:ln w="25400" cap="flat" cmpd="sng" algn="ctr">
            <a:solidFill>
              <a:srgbClr val="4F81BD"/>
            </a:solidFill>
            <a:prstDash val="sysDash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763521" y="4388265"/>
            <a:ext cx="228663" cy="200710"/>
          </a:xfrm>
          <a:prstGeom prst="rect">
            <a:avLst/>
          </a:prstGeom>
          <a:solidFill>
            <a:srgbClr val="4BACC6">
              <a:lumMod val="20000"/>
              <a:lumOff val="80000"/>
              <a:alpha val="45000"/>
            </a:srgbClr>
          </a:solidFill>
          <a:ln w="25400" cap="flat" cmpd="sng" algn="ctr">
            <a:solidFill>
              <a:srgbClr val="4F81BD"/>
            </a:solidFill>
            <a:prstDash val="sysDash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2753333" y="3661140"/>
            <a:ext cx="205104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kumimoji="0" lang="en-US" altLang="zh-CN" sz="1600" dirty="0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320km/h, 444Hz</a:t>
            </a:r>
            <a:endParaRPr kumimoji="0" lang="zh-CN" altLang="en-US" sz="1600" baseline="-25000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51" name="直接箭头连接符 150"/>
          <p:cNvCxnSpPr>
            <a:endCxn id="148" idx="2"/>
          </p:cNvCxnSpPr>
          <p:nvPr/>
        </p:nvCxnSpPr>
        <p:spPr>
          <a:xfrm flipH="1" flipV="1">
            <a:off x="3113849" y="3397340"/>
            <a:ext cx="130790" cy="300969"/>
          </a:xfrm>
          <a:prstGeom prst="straightConnector1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152" name="文本框 151"/>
          <p:cNvSpPr txBox="1"/>
          <p:nvPr/>
        </p:nvSpPr>
        <p:spPr>
          <a:xfrm>
            <a:off x="1392974" y="3766468"/>
            <a:ext cx="83356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00"/>
            <a:r>
              <a:rPr kumimoji="0" lang="en-US" altLang="zh-CN" sz="1600" dirty="0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220km/h, </a:t>
            </a:r>
          </a:p>
          <a:p>
            <a:pPr defTabSz="914400"/>
            <a:r>
              <a:rPr kumimoji="0" lang="en-US" altLang="zh-CN" sz="1600" dirty="0" smtClean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305Hz</a:t>
            </a:r>
            <a:endParaRPr kumimoji="0" lang="zh-CN" altLang="en-US" sz="1600" baseline="-25000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53" name="直接箭头连接符 152"/>
          <p:cNvCxnSpPr>
            <a:stCxn id="152" idx="2"/>
            <a:endCxn id="149" idx="0"/>
          </p:cNvCxnSpPr>
          <p:nvPr/>
        </p:nvCxnSpPr>
        <p:spPr>
          <a:xfrm>
            <a:off x="1809755" y="4258911"/>
            <a:ext cx="68098" cy="129354"/>
          </a:xfrm>
          <a:prstGeom prst="straightConnector1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pic>
        <p:nvPicPr>
          <p:cNvPr id="155" name="图片 154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4" t="28841" r="16842" b="28842"/>
          <a:stretch/>
        </p:blipFill>
        <p:spPr>
          <a:xfrm>
            <a:off x="1097000" y="5544113"/>
            <a:ext cx="1403152" cy="662273"/>
          </a:xfrm>
          <a:prstGeom prst="rect">
            <a:avLst/>
          </a:prstGeom>
        </p:spPr>
      </p:pic>
      <p:sp>
        <p:nvSpPr>
          <p:cNvPr id="156" name="文本框 155"/>
          <p:cNvSpPr txBox="1"/>
          <p:nvPr/>
        </p:nvSpPr>
        <p:spPr>
          <a:xfrm>
            <a:off x="2416305" y="6237857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baseline="-25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u1</a:t>
            </a:r>
            <a:endParaRPr lang="zh-CN" altLang="en-US" baseline="-250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4161451" y="6215532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baseline="-25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b2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2" name="图片 161" descr="C:\Users\Administrator\Desktop\Rigid-Flex Interaction\Fig\Flexible_Wheelset-6.16000.tif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73333" l="9842" r="977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57" t="25828" r="2461" b="25658"/>
          <a:stretch/>
        </p:blipFill>
        <p:spPr bwMode="auto">
          <a:xfrm>
            <a:off x="2972701" y="5528866"/>
            <a:ext cx="1439545" cy="6553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矩形 14"/>
          <p:cNvSpPr/>
          <p:nvPr/>
        </p:nvSpPr>
        <p:spPr>
          <a:xfrm>
            <a:off x="645854" y="6235630"/>
            <a:ext cx="1922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阶</a:t>
            </a:r>
            <a:r>
              <a:rPr lang="zh-CN" altLang="en-US" b="1" dirty="0" smtClean="0">
                <a:solidFill>
                  <a:prstClr val="black"/>
                </a:solidFill>
              </a:rPr>
              <a:t>对称</a:t>
            </a:r>
            <a:r>
              <a:rPr lang="zh-CN" altLang="en-US" b="1" dirty="0">
                <a:solidFill>
                  <a:prstClr val="black"/>
                </a:solidFill>
              </a:rPr>
              <a:t>伞形变形</a:t>
            </a:r>
          </a:p>
        </p:txBody>
      </p:sp>
      <p:sp>
        <p:nvSpPr>
          <p:cNvPr id="163" name="矩形 162"/>
          <p:cNvSpPr/>
          <p:nvPr/>
        </p:nvSpPr>
        <p:spPr>
          <a:xfrm>
            <a:off x="2815529" y="6235630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阶</a:t>
            </a:r>
            <a:r>
              <a:rPr lang="zh-CN" altLang="en-US" b="1" dirty="0" smtClean="0">
                <a:solidFill>
                  <a:prstClr val="black"/>
                </a:solidFill>
              </a:rPr>
              <a:t>弯曲变形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2753333" y="3984270"/>
            <a:ext cx="8636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kumimoji="0"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250km/h</a:t>
            </a:r>
            <a:endParaRPr kumimoji="0" lang="zh-CN" altLang="en-US" sz="1600" baseline="-25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65" name="直接箭头连接符 164"/>
          <p:cNvCxnSpPr>
            <a:stCxn id="164" idx="1"/>
          </p:cNvCxnSpPr>
          <p:nvPr/>
        </p:nvCxnSpPr>
        <p:spPr>
          <a:xfrm flipH="1">
            <a:off x="2461406" y="4107381"/>
            <a:ext cx="291927" cy="17072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solid"/>
            <a:tailEnd type="triangle"/>
          </a:ln>
          <a:effectLst/>
        </p:spPr>
      </p:cxnSp>
      <p:sp>
        <p:nvSpPr>
          <p:cNvPr id="166" name="文本框 165"/>
          <p:cNvSpPr txBox="1"/>
          <p:nvPr/>
        </p:nvSpPr>
        <p:spPr>
          <a:xfrm>
            <a:off x="2360578" y="2752209"/>
            <a:ext cx="7620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kumimoji="0"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350km/h</a:t>
            </a:r>
            <a:endParaRPr kumimoji="0" lang="zh-CN" altLang="en-US" sz="1600" baseline="-25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67" name="直接箭头连接符 166"/>
          <p:cNvCxnSpPr>
            <a:stCxn id="166" idx="3"/>
            <a:endCxn id="147" idx="1"/>
          </p:cNvCxnSpPr>
          <p:nvPr/>
        </p:nvCxnSpPr>
        <p:spPr>
          <a:xfrm>
            <a:off x="3122650" y="2875320"/>
            <a:ext cx="253642" cy="118963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soli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27098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デザート">
  <a:themeElements>
    <a:clrScheme name="デザート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デザート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デザート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デザート.thmx</Template>
  <TotalTime>4502</TotalTime>
  <Words>1799</Words>
  <Application>Microsoft Office PowerPoint</Application>
  <PresentationFormat>全屏显示(4:3)</PresentationFormat>
  <Paragraphs>286</Paragraphs>
  <Slides>17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ＭＳ Ｐゴシック</vt:lpstr>
      <vt:lpstr>黑体</vt:lpstr>
      <vt:lpstr>华文仿宋</vt:lpstr>
      <vt:lpstr>宋体</vt:lpstr>
      <vt:lpstr>Calibri</vt:lpstr>
      <vt:lpstr>Times New Roman</vt:lpstr>
      <vt:lpstr>Tw Cen MT</vt:lpstr>
      <vt:lpstr>Wingdings</vt:lpstr>
      <vt:lpstr>Wingdings 2</vt:lpstr>
      <vt:lpstr>デザート</vt:lpstr>
      <vt:lpstr> UM User Meeting 2018</vt:lpstr>
      <vt:lpstr>汇报提纲 Outline</vt:lpstr>
      <vt:lpstr>背景与问题 Background and Problems</vt:lpstr>
      <vt:lpstr>计算模型  Calculation Model</vt:lpstr>
      <vt:lpstr>计算模型  Calculation Model</vt:lpstr>
      <vt:lpstr>计算模型  Calculation Model</vt:lpstr>
      <vt:lpstr>计算模型  Calculation Model</vt:lpstr>
      <vt:lpstr>计算案例    Case study </vt:lpstr>
      <vt:lpstr>计算案例    Case study </vt:lpstr>
      <vt:lpstr>计算案例    Case study </vt:lpstr>
      <vt:lpstr>计算案例    Case study </vt:lpstr>
      <vt:lpstr>计算案例    Case study </vt:lpstr>
      <vt:lpstr>计算案例    Case study </vt:lpstr>
      <vt:lpstr>计算案例    Case study </vt:lpstr>
      <vt:lpstr>总结与展望     Conclusion and future work</vt:lpstr>
      <vt:lpstr>总结与展望     Conclusion and future work</vt:lpstr>
      <vt:lpstr> UM User Meeting 2018</vt:lpstr>
    </vt:vector>
  </TitlesOfParts>
  <Company>The University of Tokyo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 Meeting Mar. 9th, 2011</dc:title>
  <dc:creator>鳴源 高</dc:creator>
  <cp:keywords>C_Unrestricted</cp:keywords>
  <cp:lastModifiedBy>Chan Kayan</cp:lastModifiedBy>
  <cp:revision>899</cp:revision>
  <dcterms:created xsi:type="dcterms:W3CDTF">2011-03-09T01:56:07Z</dcterms:created>
  <dcterms:modified xsi:type="dcterms:W3CDTF">2018-10-25T09:09:38Z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Confidentiality">
    <vt:lpwstr>Unrestricted</vt:lpwstr>
  </property>
</Properties>
</file>