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79" r:id="rId3"/>
    <p:sldId id="311" r:id="rId4"/>
    <p:sldId id="321" r:id="rId5"/>
    <p:sldId id="327" r:id="rId6"/>
    <p:sldId id="326" r:id="rId7"/>
    <p:sldId id="262" r:id="rId8"/>
    <p:sldId id="280" r:id="rId9"/>
    <p:sldId id="308" r:id="rId10"/>
    <p:sldId id="309" r:id="rId11"/>
    <p:sldId id="322" r:id="rId12"/>
    <p:sldId id="323" r:id="rId13"/>
    <p:sldId id="324" r:id="rId14"/>
    <p:sldId id="32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64" autoAdjust="0"/>
    <p:restoredTop sz="94563" autoAdjust="0"/>
  </p:normalViewPr>
  <p:slideViewPr>
    <p:cSldViewPr>
      <p:cViewPr>
        <p:scale>
          <a:sx n="66" d="100"/>
          <a:sy n="66" d="100"/>
        </p:scale>
        <p:origin x="-138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Лист1!$B$1</c:f>
              <c:strCache>
                <c:ptCount val="1"/>
                <c:pt idx="0">
                  <c:v>Упругий момент, Нм</c:v>
                </c:pt>
              </c:strCache>
            </c:strRef>
          </c:tx>
          <c:xVal>
            <c:numRef>
              <c:f>Лист1!$A$2:$A$5</c:f>
              <c:numCache>
                <c:formatCode>General</c:formatCode>
                <c:ptCount val="4"/>
                <c:pt idx="0">
                  <c:v>-1.7299999999999999E-2</c:v>
                </c:pt>
                <c:pt idx="1">
                  <c:v>-1.3800000000000041E-2</c:v>
                </c:pt>
                <c:pt idx="2">
                  <c:v>1.3800000000000041E-2</c:v>
                </c:pt>
                <c:pt idx="3">
                  <c:v>1.7299999999999999E-2</c:v>
                </c:pt>
              </c:numCache>
            </c:numRef>
          </c:xVal>
          <c:yVal>
            <c:numRef>
              <c:f>Лист1!$B$2:$B$5</c:f>
              <c:numCache>
                <c:formatCode>General</c:formatCode>
                <c:ptCount val="4"/>
                <c:pt idx="0">
                  <c:v>91000</c:v>
                </c:pt>
                <c:pt idx="1">
                  <c:v>36000</c:v>
                </c:pt>
                <c:pt idx="2">
                  <c:v>-36000</c:v>
                </c:pt>
                <c:pt idx="3">
                  <c:v>-91000</c:v>
                </c:pt>
              </c:numCache>
            </c:numRef>
          </c:yVal>
        </c:ser>
        <c:axId val="59301248"/>
        <c:axId val="59606144"/>
      </c:scatterChart>
      <c:valAx>
        <c:axId val="59301248"/>
        <c:scaling>
          <c:orientation val="minMax"/>
        </c:scaling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ru-RU" sz="1200"/>
                  <a:t>Угол поворота зубчатого колеса относительно оси, рад</a:t>
                </a:r>
              </a:p>
            </c:rich>
          </c:tx>
          <c:layout>
            <c:manualLayout>
              <c:xMode val="edge"/>
              <c:yMode val="edge"/>
              <c:x val="0.14842476993297041"/>
              <c:y val="0.80836570285408482"/>
            </c:manualLayout>
          </c:layout>
        </c:title>
        <c:numFmt formatCode="General" sourceLinked="1"/>
        <c:tickLblPos val="nextTo"/>
        <c:crossAx val="59606144"/>
        <c:crosses val="autoZero"/>
        <c:crossBetween val="midCat"/>
      </c:valAx>
      <c:valAx>
        <c:axId val="596061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ru-RU" sz="1200"/>
                  <a:t>Упругий</a:t>
                </a:r>
                <a:r>
                  <a:rPr lang="ru-RU" sz="1200" baseline="0"/>
                  <a:t> момент, Нм</a:t>
                </a:r>
                <a:endParaRPr lang="ru-RU" sz="1200"/>
              </a:p>
            </c:rich>
          </c:tx>
          <c:layout>
            <c:manualLayout>
              <c:xMode val="edge"/>
              <c:yMode val="edge"/>
              <c:x val="1.3435139151205429E-2"/>
              <c:y val="0.11019195440072843"/>
            </c:manualLayout>
          </c:layout>
        </c:title>
        <c:numFmt formatCode="General" sourceLinked="1"/>
        <c:tickLblPos val="nextTo"/>
        <c:crossAx val="59301248"/>
        <c:crosses val="autoZero"/>
        <c:crossBetween val="midCat"/>
      </c:valAx>
    </c:plotArea>
    <c:plotVisOnly val="1"/>
    <c:dispBlanksAs val="gap"/>
  </c:chart>
  <c:spPr>
    <a:ln>
      <a:noFill/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79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9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0D680-FA0A-49EE-BB5C-EB073FF73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3975E-98D6-4E01-8BCF-35CAC9A9B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98689-8B66-4CF4-8BA6-45CC4CF26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1A3B7-F976-4153-9C1B-AFD46D722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62B57-A057-455F-BE4E-6CE25907B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31B2C-5F30-4662-B476-D4B9DE0A7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569B1-F893-4B15-9976-99C9F062E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224C1-FECC-4893-827B-A377F18CA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93078-8ED8-4958-AE78-7EC650383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C1726-F525-4E30-A257-720C45ED2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63D1D-28C1-45DE-A853-D0F13DE9F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837C8-0A6C-4383-A114-7ADA536AA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Arial Black" pitchFamily="34" charset="0"/>
              </a:defRPr>
            </a:lvl1pPr>
          </a:lstStyle>
          <a:p>
            <a:pPr>
              <a:defRPr/>
            </a:pPr>
            <a:fld id="{06281491-AE89-4A7A-B7C0-D47D40D11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410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7885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885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885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hlink"/>
                </a:solidFill>
              </a:endParaRPr>
            </a:p>
          </p:txBody>
        </p:sp>
        <p:sp>
          <p:nvSpPr>
            <p:cNvPr id="7885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hlink"/>
                </a:solidFill>
              </a:endParaRPr>
            </a:p>
          </p:txBody>
        </p:sp>
        <p:sp>
          <p:nvSpPr>
            <p:cNvPr id="7885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accent2"/>
                </a:solidFill>
              </a:endParaRPr>
            </a:p>
          </p:txBody>
        </p:sp>
        <p:sp>
          <p:nvSpPr>
            <p:cNvPr id="7885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hlink"/>
                </a:solidFill>
              </a:endParaRPr>
            </a:p>
          </p:txBody>
        </p:sp>
        <p:sp>
          <p:nvSpPr>
            <p:cNvPr id="7885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886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accent2"/>
                </a:solidFill>
              </a:endParaRPr>
            </a:p>
          </p:txBody>
        </p:sp>
        <p:sp>
          <p:nvSpPr>
            <p:cNvPr id="7886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4101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8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</p:sldLayoutIdLst>
  <p:transition advClick="0" advTm="3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7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8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188913"/>
            <a:ext cx="7848600" cy="647700"/>
          </a:xfrm>
        </p:spPr>
        <p:txBody>
          <a:bodyPr/>
          <a:lstStyle/>
          <a:p>
            <a:pPr algn="ctr" eaLnBrk="1" hangingPunct="1"/>
            <a:r>
              <a:rPr lang="ru-RU" sz="1800" smtClean="0">
                <a:solidFill>
                  <a:schemeClr val="tx1"/>
                </a:solidFill>
              </a:rPr>
              <a:t>Министерство образования и науки РФ</a:t>
            </a:r>
            <a:br>
              <a:rPr lang="ru-RU" sz="1800" smtClean="0">
                <a:solidFill>
                  <a:schemeClr val="tx1"/>
                </a:solidFill>
              </a:rPr>
            </a:br>
            <a:r>
              <a:rPr lang="ru-RU" sz="1800" smtClean="0">
                <a:solidFill>
                  <a:schemeClr val="tx1"/>
                </a:solidFill>
              </a:rPr>
              <a:t>ФГБОУ ВПО «Брянский государственный технический университет»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63938" y="1196975"/>
            <a:ext cx="4895850" cy="5032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700" b="1" smtClean="0"/>
              <a:t>Тарасов А.Н.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411413" y="1989138"/>
            <a:ext cx="691197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350" indent="-6350" algn="ctr"/>
            <a:r>
              <a:rPr lang="ru-RU" sz="1800" b="1">
                <a:solidFill>
                  <a:schemeClr val="bg1"/>
                </a:solidFill>
              </a:rPr>
              <a:t>МОДЕЛИРОВАНИЕ  АСИНХРОННОГО </a:t>
            </a:r>
          </a:p>
          <a:p>
            <a:pPr marL="6350" indent="-6350" algn="ctr"/>
            <a:r>
              <a:rPr lang="ru-RU" sz="1800" b="1">
                <a:solidFill>
                  <a:schemeClr val="bg1"/>
                </a:solidFill>
              </a:rPr>
              <a:t> ЭЛЕКТРОПРИВОДА  ГИБРИДНОГО </a:t>
            </a:r>
          </a:p>
          <a:p>
            <a:pPr marL="6350" indent="-6350" algn="ctr"/>
            <a:r>
              <a:rPr lang="ru-RU" sz="1800" b="1">
                <a:solidFill>
                  <a:schemeClr val="bg1"/>
                </a:solidFill>
              </a:rPr>
              <a:t>МАНЕВРОВОГО ТЕПЛОВОЗА  В РЕЖИМЕ РЕАЛИЗАЦИИ</a:t>
            </a:r>
          </a:p>
          <a:p>
            <a:pPr marL="6350" indent="-6350" algn="ctr"/>
            <a:r>
              <a:rPr lang="ru-RU" sz="1800" b="1">
                <a:solidFill>
                  <a:schemeClr val="bg1"/>
                </a:solidFill>
              </a:rPr>
              <a:t>ПРЕДЕЛЬНЫХ ТЯГОВЫХ УСИЛИЙ</a:t>
            </a:r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4119563" y="6353175"/>
            <a:ext cx="13604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/>
              <a:t>Брянск 2016</a:t>
            </a:r>
          </a:p>
        </p:txBody>
      </p:sp>
      <p:pic>
        <p:nvPicPr>
          <p:cNvPr id="6150" name="Picture 14" descr="title_embl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36675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-1620838" y="11255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404813"/>
            <a:ext cx="8964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Электромеханическая модель ТЭП тепловоза ТЭМ9Н </a:t>
            </a:r>
          </a:p>
          <a:p>
            <a:pPr algn="ctr"/>
            <a:r>
              <a:rPr lang="ru-RU" sz="2000" b="1" dirty="0" smtClean="0"/>
              <a:t>в </a:t>
            </a:r>
            <a:r>
              <a:rPr lang="en-US" sz="2000" b="1" dirty="0" err="1" smtClean="0"/>
              <a:t>MatLab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Simulink</a:t>
            </a:r>
            <a:endParaRPr lang="ru-RU" sz="2000" b="1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-2074863" y="267652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14</a:t>
            </a:r>
            <a:endParaRPr lang="ru-RU" sz="2000" b="1" dirty="0"/>
          </a:p>
        </p:txBody>
      </p:sp>
      <p:pic>
        <p:nvPicPr>
          <p:cNvPr id="1741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3513" y="1166813"/>
            <a:ext cx="4337050" cy="550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11560" y="412750"/>
            <a:ext cx="82089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Регулирование  </a:t>
            </a:r>
            <a:r>
              <a:rPr lang="ru-RU" sz="2000" b="1" dirty="0" smtClean="0"/>
              <a:t>ТЭП тележки на </a:t>
            </a:r>
            <a:r>
              <a:rPr lang="ru-RU" sz="2000" b="1" dirty="0" smtClean="0"/>
              <a:t>пределе по сцеплению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по </a:t>
            </a:r>
            <a:r>
              <a:rPr lang="ru-RU" sz="2000" b="1" dirty="0" smtClean="0"/>
              <a:t>двигателю </a:t>
            </a:r>
            <a:r>
              <a:rPr lang="ru-RU" sz="2000" b="1" dirty="0" smtClean="0"/>
              <a:t>с </a:t>
            </a:r>
            <a:r>
              <a:rPr lang="ru-RU" sz="2000" b="1" dirty="0" smtClean="0"/>
              <a:t>большей скоростью вращения</a:t>
            </a:r>
            <a:endParaRPr lang="ru-RU" sz="2000" b="1" dirty="0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15</a:t>
            </a:r>
            <a:endParaRPr lang="ru-RU" sz="2000" b="1" dirty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658" y="1196753"/>
            <a:ext cx="5472782" cy="287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3" y="4005263"/>
            <a:ext cx="5256585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95289"/>
            <a:ext cx="2709863" cy="341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55576" y="412751"/>
            <a:ext cx="77048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Регулирование  </a:t>
            </a:r>
            <a:r>
              <a:rPr lang="ru-RU" sz="2000" b="1" dirty="0" smtClean="0"/>
              <a:t>ТЭП тележки на </a:t>
            </a:r>
            <a:r>
              <a:rPr lang="ru-RU" sz="2000" b="1" dirty="0" smtClean="0"/>
              <a:t>пределе по сцеплению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по </a:t>
            </a:r>
            <a:r>
              <a:rPr lang="ru-RU" sz="2000" b="1" dirty="0" smtClean="0"/>
              <a:t>двигателю </a:t>
            </a:r>
            <a:r>
              <a:rPr lang="ru-RU" sz="2000" b="1" dirty="0" smtClean="0"/>
              <a:t>с </a:t>
            </a:r>
            <a:r>
              <a:rPr lang="ru-RU" sz="2000" b="1" dirty="0" smtClean="0"/>
              <a:t>меньшей скоростью вращения</a:t>
            </a:r>
          </a:p>
          <a:p>
            <a:pPr algn="ctr"/>
            <a:endParaRPr lang="ru-RU" sz="2000" b="1" dirty="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16</a:t>
            </a:r>
            <a:endParaRPr lang="ru-RU" sz="2000" b="1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124744"/>
            <a:ext cx="41402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24744"/>
            <a:ext cx="4104134" cy="234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717032"/>
            <a:ext cx="6348412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6" y="3381375"/>
            <a:ext cx="2590403" cy="321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55576" y="412751"/>
            <a:ext cx="77048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Электромеханическая модель ТЭП тепловоза ТЭМ9Н </a:t>
            </a:r>
          </a:p>
          <a:p>
            <a:pPr algn="ctr"/>
            <a:r>
              <a:rPr lang="ru-RU" sz="2000" b="1" dirty="0"/>
              <a:t>п</a:t>
            </a:r>
            <a:r>
              <a:rPr lang="ru-RU" sz="2000" b="1" dirty="0" smtClean="0"/>
              <a:t>ри </a:t>
            </a:r>
            <a:r>
              <a:rPr lang="ru-RU" sz="2000" b="1" dirty="0" smtClean="0"/>
              <a:t>совмещении </a:t>
            </a:r>
            <a:r>
              <a:rPr lang="en-US" sz="2000" b="1" dirty="0" smtClean="0"/>
              <a:t>UM</a:t>
            </a:r>
            <a:r>
              <a:rPr lang="ru-RU" sz="2000" b="1" dirty="0" smtClean="0"/>
              <a:t> </a:t>
            </a:r>
            <a:r>
              <a:rPr lang="ru-RU" sz="2000" b="1" dirty="0"/>
              <a:t>и</a:t>
            </a:r>
            <a:r>
              <a:rPr lang="ru-RU" sz="2000" b="1" dirty="0" smtClean="0"/>
              <a:t> </a:t>
            </a:r>
            <a:r>
              <a:rPr lang="en-US" sz="2000" b="1" dirty="0" err="1" smtClean="0"/>
              <a:t>MatLab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Simulink</a:t>
            </a:r>
            <a:endParaRPr lang="ru-RU" sz="2000" b="1" dirty="0" smtClean="0"/>
          </a:p>
          <a:p>
            <a:pPr algn="ctr"/>
            <a:endParaRPr lang="ru-RU" sz="2000" b="1" dirty="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17</a:t>
            </a:r>
            <a:endParaRPr lang="ru-RU" sz="2000" b="1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7760"/>
            <a:ext cx="7459678" cy="55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11560" y="412750"/>
            <a:ext cx="82089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Регулирование  </a:t>
            </a:r>
            <a:r>
              <a:rPr lang="ru-RU" sz="2000" b="1" dirty="0" smtClean="0"/>
              <a:t>ТЭП тепловоза на </a:t>
            </a:r>
            <a:r>
              <a:rPr lang="ru-RU" sz="2000" b="1" dirty="0" smtClean="0"/>
              <a:t>пределе по </a:t>
            </a:r>
            <a:r>
              <a:rPr lang="ru-RU" sz="2000" b="1" dirty="0" smtClean="0"/>
              <a:t>сцеплению</a:t>
            </a:r>
          </a:p>
          <a:p>
            <a:pPr algn="ctr"/>
            <a:r>
              <a:rPr lang="ru-RU" sz="2000" b="1" dirty="0" smtClean="0"/>
              <a:t> </a:t>
            </a:r>
            <a:r>
              <a:rPr lang="ru-RU" sz="2000" b="1" dirty="0" smtClean="0"/>
              <a:t>по двигателям </a:t>
            </a:r>
            <a:r>
              <a:rPr lang="ru-RU" sz="2000" b="1" dirty="0" smtClean="0"/>
              <a:t>с </a:t>
            </a:r>
            <a:r>
              <a:rPr lang="ru-RU" sz="2000" b="1" dirty="0" smtClean="0"/>
              <a:t>большей скоростью вращения</a:t>
            </a:r>
            <a:endParaRPr lang="ru-RU" sz="2000" b="1" dirty="0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18</a:t>
            </a:r>
            <a:endParaRPr lang="ru-RU" sz="2000" b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7439" y="1484784"/>
            <a:ext cx="683811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835150" y="412750"/>
            <a:ext cx="5724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Структурная схема ТЭП четырехосного гибридного тепловозаТЭМ9Н</a:t>
            </a:r>
          </a:p>
        </p:txBody>
      </p:sp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2</a:t>
            </a:r>
            <a:endParaRPr lang="ru-RU" sz="2000" b="1" dirty="0"/>
          </a:p>
        </p:txBody>
      </p:sp>
      <p:pic>
        <p:nvPicPr>
          <p:cNvPr id="717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747838"/>
            <a:ext cx="4287838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1124744"/>
            <a:ext cx="33115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3059113" y="3789363"/>
            <a:ext cx="2017712" cy="18002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4284663" y="3284538"/>
            <a:ext cx="2016125" cy="5048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115616" y="412750"/>
            <a:ext cx="705678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Регулирование первой оси на пределе по сцеплению </a:t>
            </a:r>
            <a:endParaRPr lang="ru-RU" sz="2000" b="1" dirty="0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3</a:t>
            </a:r>
            <a:endParaRPr lang="ru-RU" sz="2000" b="1" dirty="0"/>
          </a:p>
        </p:txBody>
      </p:sp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08050"/>
            <a:ext cx="4392612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80728"/>
            <a:ext cx="33115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Прямая со стрелкой 12"/>
          <p:cNvCxnSpPr/>
          <p:nvPr/>
        </p:nvCxnSpPr>
        <p:spPr>
          <a:xfrm flipH="1" flipV="1">
            <a:off x="2339752" y="1700808"/>
            <a:ext cx="4464496" cy="3600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899592" y="412750"/>
            <a:ext cx="727280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Моделирование механической части в </a:t>
            </a:r>
            <a:r>
              <a:rPr lang="en-US" sz="2000" b="1" dirty="0" smtClean="0"/>
              <a:t>UM</a:t>
            </a:r>
            <a:endParaRPr lang="ru-RU" sz="2000" b="1" dirty="0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4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836712"/>
            <a:ext cx="87058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/>
          <a:srcRect l="4085" b="27855"/>
          <a:stretch/>
        </p:blipFill>
        <p:spPr bwMode="auto">
          <a:xfrm>
            <a:off x="395536" y="2060849"/>
            <a:ext cx="3456384" cy="18722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/>
          <a:srcRect l="10213" r="9939" b="15877"/>
          <a:stretch/>
        </p:blipFill>
        <p:spPr bwMode="auto">
          <a:xfrm>
            <a:off x="5004049" y="2132857"/>
            <a:ext cx="2880319" cy="18722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060464"/>
            <a:ext cx="3600400" cy="260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Диаграмма 8"/>
          <p:cNvGraphicFramePr/>
          <p:nvPr/>
        </p:nvGraphicFramePr>
        <p:xfrm>
          <a:off x="4932041" y="4369948"/>
          <a:ext cx="3456384" cy="2227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ChangeArrowheads="1"/>
          </p:cNvSpPr>
          <p:nvPr/>
        </p:nvSpPr>
        <p:spPr bwMode="auto">
          <a:xfrm>
            <a:off x="-1620838" y="11255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0" y="541129"/>
            <a:ext cx="896461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Функциональная схема системы управления двумя АТД, подключенными параллельно к одному </a:t>
            </a:r>
            <a:r>
              <a:rPr lang="ru-RU" sz="2000" b="1" dirty="0" smtClean="0"/>
              <a:t>АИН с плавным выходом </a:t>
            </a:r>
          </a:p>
          <a:p>
            <a:pPr algn="ctr"/>
            <a:r>
              <a:rPr lang="ru-RU" sz="2000" b="1" dirty="0" smtClean="0"/>
              <a:t>на экстремум сцепления</a:t>
            </a:r>
            <a:endParaRPr lang="ru-RU" sz="2000" b="1" dirty="0"/>
          </a:p>
        </p:txBody>
      </p:sp>
      <p:sp>
        <p:nvSpPr>
          <p:cNvPr id="16388" name="Rectangle 12"/>
          <p:cNvSpPr>
            <a:spLocks noChangeArrowheads="1"/>
          </p:cNvSpPr>
          <p:nvPr/>
        </p:nvSpPr>
        <p:spPr bwMode="auto">
          <a:xfrm>
            <a:off x="-2074863" y="267652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89" name="Text Box 33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 smtClean="0"/>
              <a:t>9</a:t>
            </a:r>
            <a:endParaRPr lang="ru-RU" sz="2000" b="1" dirty="0"/>
          </a:p>
        </p:txBody>
      </p:sp>
      <p:pic>
        <p:nvPicPr>
          <p:cNvPr id="16390" name="Picture 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9586"/>
            <a:ext cx="8352928" cy="525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835150" y="412750"/>
            <a:ext cx="5724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Вертикальные нагрузки колес ТЭМ9</a:t>
            </a:r>
            <a:r>
              <a:rPr lang="en-US" sz="2000" b="1" dirty="0" smtClean="0"/>
              <a:t>H</a:t>
            </a:r>
            <a:endParaRPr lang="ru-RU" sz="2000" b="1" dirty="0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 smtClean="0"/>
              <a:t>10</a:t>
            </a:r>
            <a:endParaRPr lang="ru-RU" sz="2000" b="1" dirty="0"/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2709863" cy="341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484313"/>
            <a:ext cx="6516687" cy="2664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632197" y="4691148"/>
            <a:ext cx="782823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 algn="just"/>
            <a:r>
              <a:rPr lang="ru-RU" sz="1600" dirty="0" smtClean="0"/>
              <a:t>На </a:t>
            </a:r>
            <a:r>
              <a:rPr lang="ru-RU" sz="1600" dirty="0"/>
              <a:t>стоянке, на обезжиренных ацетоном  и посыпанных толчёным стеклом рельсах, на новых колёсах с правильным профилем  ТЭМ9Н делает 29 т.с. </a:t>
            </a:r>
            <a:r>
              <a:rPr lang="ru-RU" sz="1600" dirty="0" smtClean="0"/>
              <a:t>на  </a:t>
            </a:r>
            <a:r>
              <a:rPr lang="ru-RU" sz="1600" dirty="0"/>
              <a:t>автосцепке. При этом передний брус рамы тепловоза, непосредственно перед срывом колёс передней тележки поднимается примерно на 20 см.</a:t>
            </a:r>
            <a:endParaRPr lang="ru-RU" sz="1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5"/>
          <p:cNvSpPr txBox="1">
            <a:spLocks noChangeArrowheads="1"/>
          </p:cNvSpPr>
          <p:nvPr/>
        </p:nvSpPr>
        <p:spPr bwMode="auto">
          <a:xfrm>
            <a:off x="0" y="47625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Упрощенная </a:t>
            </a:r>
            <a:r>
              <a:rPr lang="ru-RU" sz="2000" b="1" dirty="0"/>
              <a:t>математическая модель механической части ТЭП оси ТЭМ9Н с упругим зубчатым колесом редуктора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260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9" name="Rectangle 9"/>
          <p:cNvSpPr>
            <a:spLocks noChangeArrowheads="1"/>
          </p:cNvSpPr>
          <p:nvPr/>
        </p:nvSpPr>
        <p:spPr bwMode="auto">
          <a:xfrm>
            <a:off x="0" y="1281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0" name="Rectangle 10"/>
          <p:cNvSpPr>
            <a:spLocks noChangeArrowheads="1"/>
          </p:cNvSpPr>
          <p:nvPr/>
        </p:nvSpPr>
        <p:spPr bwMode="auto">
          <a:xfrm>
            <a:off x="106363" y="5157192"/>
            <a:ext cx="45878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lang="ru-RU" b="1" dirty="0"/>
              <a:t>Расчетная схема механической подсистемы  ТЭП оси  тепловоза ТЭМ9Н: </a:t>
            </a:r>
          </a:p>
          <a:p>
            <a:pPr indent="457200" algn="ctr"/>
            <a:r>
              <a:rPr lang="ru-RU" b="1" dirty="0"/>
              <a:t>                  1 – ротор двигателя; 2 – корпус двигателя; 3 – шестерня и венец зубчатого </a:t>
            </a:r>
          </a:p>
          <a:p>
            <a:pPr indent="457200" algn="ctr"/>
            <a:r>
              <a:rPr lang="ru-RU" b="1" dirty="0"/>
              <a:t>              колеса редуктора; 4 – колесная пара;  </a:t>
            </a:r>
          </a:p>
          <a:p>
            <a:pPr indent="457200" algn="ctr"/>
            <a:r>
              <a:rPr lang="ru-RU" b="1" dirty="0"/>
              <a:t>5 – локомотив и поезд; 6 – рельсовый путь</a:t>
            </a:r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0" y="1519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32" name="Text Box 13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1</a:t>
            </a:r>
            <a:r>
              <a:rPr lang="en-US" sz="2000" b="1" dirty="0" smtClean="0"/>
              <a:t>1</a:t>
            </a:r>
            <a:endParaRPr lang="ru-RU" sz="2000" b="1" dirty="0"/>
          </a:p>
        </p:txBody>
      </p:sp>
      <p:sp>
        <p:nvSpPr>
          <p:cNvPr id="1033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34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13" y="1268413"/>
            <a:ext cx="46767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Rectangle 22"/>
          <p:cNvSpPr>
            <a:spLocks noChangeArrowheads="1"/>
          </p:cNvSpPr>
          <p:nvPr/>
        </p:nvSpPr>
        <p:spPr bwMode="auto">
          <a:xfrm>
            <a:off x="0" y="747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21"/>
          <p:cNvGraphicFramePr>
            <a:graphicFrameLocks noChangeAspect="1"/>
          </p:cNvGraphicFramePr>
          <p:nvPr/>
        </p:nvGraphicFramePr>
        <p:xfrm>
          <a:off x="4730750" y="1260475"/>
          <a:ext cx="4305300" cy="5337175"/>
        </p:xfrm>
        <a:graphic>
          <a:graphicData uri="http://schemas.openxmlformats.org/presentationml/2006/ole">
            <p:oleObj spid="_x0000_s1026" name="Формула" r:id="rId4" imgW="4406760" imgH="533376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2"/>
          <p:cNvSpPr txBox="1">
            <a:spLocks noChangeArrowheads="1"/>
          </p:cNvSpPr>
          <p:nvPr/>
        </p:nvSpPr>
        <p:spPr bwMode="auto">
          <a:xfrm>
            <a:off x="0" y="47625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Расчет коэффициента сцепления</a:t>
            </a:r>
          </a:p>
        </p:txBody>
      </p:sp>
      <p:sp>
        <p:nvSpPr>
          <p:cNvPr id="2055" name="Rectangle 3"/>
          <p:cNvSpPr>
            <a:spLocks noChangeArrowheads="1"/>
          </p:cNvSpPr>
          <p:nvPr/>
        </p:nvSpPr>
        <p:spPr bwMode="auto">
          <a:xfrm>
            <a:off x="0" y="290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6" name="Rectangle 5"/>
          <p:cNvSpPr>
            <a:spLocks noChangeArrowheads="1"/>
          </p:cNvSpPr>
          <p:nvPr/>
        </p:nvSpPr>
        <p:spPr bwMode="auto">
          <a:xfrm>
            <a:off x="0" y="1281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7" name="Rectangle 1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8" name="Rectangle 13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9" name="Text Box 14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1</a:t>
            </a:r>
            <a:r>
              <a:rPr lang="en-US" sz="2000" b="1" dirty="0" smtClean="0"/>
              <a:t>2</a:t>
            </a:r>
            <a:endParaRPr lang="ru-RU" sz="2000" b="1" dirty="0"/>
          </a:p>
        </p:txBody>
      </p:sp>
      <p:pic>
        <p:nvPicPr>
          <p:cNvPr id="2060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981075"/>
            <a:ext cx="4032076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1" name="Text Box 19"/>
          <p:cNvSpPr txBox="1">
            <a:spLocks noChangeArrowheads="1"/>
          </p:cNvSpPr>
          <p:nvPr/>
        </p:nvSpPr>
        <p:spPr bwMode="auto">
          <a:xfrm>
            <a:off x="4670425" y="4079875"/>
            <a:ext cx="4392613" cy="1412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/>
              <a:t>-  участок упругого  пропорционального проскальзывания</a:t>
            </a:r>
          </a:p>
          <a:p>
            <a:pPr algn="just">
              <a:spcAft>
                <a:spcPts val="600"/>
              </a:spcAft>
            </a:pPr>
            <a:endParaRPr lang="ru-RU"/>
          </a:p>
          <a:p>
            <a:pPr algn="just">
              <a:spcAft>
                <a:spcPts val="600"/>
              </a:spcAft>
            </a:pPr>
            <a:endParaRPr lang="ru-RU"/>
          </a:p>
          <a:p>
            <a:endParaRPr lang="ru-RU"/>
          </a:p>
        </p:txBody>
      </p:sp>
      <p:sp>
        <p:nvSpPr>
          <p:cNvPr id="2062" name="Rectangle 21"/>
          <p:cNvSpPr>
            <a:spLocks noChangeArrowheads="1"/>
          </p:cNvSpPr>
          <p:nvPr/>
        </p:nvSpPr>
        <p:spPr bwMode="auto">
          <a:xfrm>
            <a:off x="395288" y="3683000"/>
            <a:ext cx="82089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>
                <a:cs typeface="Times New Roman" pitchFamily="18" charset="0"/>
              </a:rPr>
              <a:t>Характеристика в соответствии с методикой Меншутина и Минова аппроксимируется тремя участками:</a:t>
            </a:r>
            <a:endParaRPr lang="ru-RU" sz="1400"/>
          </a:p>
          <a:p>
            <a:pPr eaLnBrk="0" hangingPunct="0"/>
            <a:endParaRPr lang="ru-RU" sz="1400"/>
          </a:p>
        </p:txBody>
      </p:sp>
      <p:pic>
        <p:nvPicPr>
          <p:cNvPr id="2063" name="Picture 1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4" y="1052513"/>
            <a:ext cx="3095823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134"/>
          <p:cNvGraphicFramePr>
            <a:graphicFrameLocks noChangeAspect="1"/>
          </p:cNvGraphicFramePr>
          <p:nvPr/>
        </p:nvGraphicFramePr>
        <p:xfrm>
          <a:off x="1012825" y="4140200"/>
          <a:ext cx="962025" cy="257175"/>
        </p:xfrm>
        <a:graphic>
          <a:graphicData uri="http://schemas.openxmlformats.org/presentationml/2006/ole">
            <p:oleObj spid="_x0000_s2050" name="Формула" r:id="rId5" imgW="965200" imgH="254000" progId="Equation.3">
              <p:embed/>
            </p:oleObj>
          </a:graphicData>
        </a:graphic>
      </p:graphicFrame>
      <p:graphicFrame>
        <p:nvGraphicFramePr>
          <p:cNvPr id="2051" name="Object 133"/>
          <p:cNvGraphicFramePr>
            <a:graphicFrameLocks noChangeAspect="1"/>
          </p:cNvGraphicFramePr>
          <p:nvPr/>
        </p:nvGraphicFramePr>
        <p:xfrm>
          <a:off x="3173413" y="4111625"/>
          <a:ext cx="1143000" cy="257175"/>
        </p:xfrm>
        <a:graphic>
          <a:graphicData uri="http://schemas.openxmlformats.org/presentationml/2006/ole">
            <p:oleObj spid="_x0000_s2051" name="Формула" r:id="rId6" imgW="1143000" imgH="254000" progId="Equation.3">
              <p:embed/>
            </p:oleObj>
          </a:graphicData>
        </a:graphic>
      </p:graphicFrame>
      <p:sp>
        <p:nvSpPr>
          <p:cNvPr id="2064" name="Text Box 138"/>
          <p:cNvSpPr txBox="1">
            <a:spLocks noChangeArrowheads="1"/>
          </p:cNvSpPr>
          <p:nvPr/>
        </p:nvSpPr>
        <p:spPr bwMode="auto">
          <a:xfrm>
            <a:off x="468313" y="4108450"/>
            <a:ext cx="503237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/>
              <a:t>1)</a:t>
            </a:r>
            <a:endParaRPr lang="ru-RU" sz="1000"/>
          </a:p>
          <a:p>
            <a:pPr algn="just">
              <a:spcAft>
                <a:spcPts val="600"/>
              </a:spcAft>
            </a:pPr>
            <a:endParaRPr lang="ru-RU" sz="1000"/>
          </a:p>
          <a:p>
            <a:pPr algn="just">
              <a:spcAft>
                <a:spcPts val="600"/>
              </a:spcAft>
            </a:pPr>
            <a:endParaRPr lang="ru-RU"/>
          </a:p>
          <a:p>
            <a:endParaRPr lang="ru-RU"/>
          </a:p>
        </p:txBody>
      </p:sp>
      <p:sp>
        <p:nvSpPr>
          <p:cNvPr id="2065" name="Text Box 139"/>
          <p:cNvSpPr txBox="1">
            <a:spLocks noChangeArrowheads="1"/>
          </p:cNvSpPr>
          <p:nvPr/>
        </p:nvSpPr>
        <p:spPr bwMode="auto">
          <a:xfrm>
            <a:off x="3348038" y="3284538"/>
            <a:ext cx="3457575" cy="2238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/>
              <a:t>Характеристика сцепления колеса и рельса</a:t>
            </a:r>
            <a:r>
              <a:rPr lang="ru-RU" sz="1000"/>
              <a:t> </a:t>
            </a:r>
          </a:p>
          <a:p>
            <a:pPr algn="just">
              <a:spcAft>
                <a:spcPts val="600"/>
              </a:spcAft>
            </a:pPr>
            <a:endParaRPr lang="ru-RU" sz="1000"/>
          </a:p>
          <a:p>
            <a:pPr algn="just">
              <a:spcAft>
                <a:spcPts val="600"/>
              </a:spcAft>
            </a:pPr>
            <a:endParaRPr lang="ru-RU"/>
          </a:p>
          <a:p>
            <a:endParaRPr lang="ru-RU"/>
          </a:p>
        </p:txBody>
      </p:sp>
      <p:sp>
        <p:nvSpPr>
          <p:cNvPr id="2066" name="Text Box 140"/>
          <p:cNvSpPr txBox="1">
            <a:spLocks noChangeArrowheads="1"/>
          </p:cNvSpPr>
          <p:nvPr/>
        </p:nvSpPr>
        <p:spPr bwMode="auto">
          <a:xfrm>
            <a:off x="468313" y="4513263"/>
            <a:ext cx="503237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/>
              <a:t>2)</a:t>
            </a:r>
            <a:endParaRPr lang="ru-RU" sz="1000"/>
          </a:p>
          <a:p>
            <a:pPr algn="just">
              <a:spcAft>
                <a:spcPts val="600"/>
              </a:spcAft>
            </a:pPr>
            <a:endParaRPr lang="ru-RU" sz="1000"/>
          </a:p>
          <a:p>
            <a:pPr algn="just">
              <a:spcAft>
                <a:spcPts val="600"/>
              </a:spcAft>
            </a:pPr>
            <a:endParaRPr lang="ru-RU"/>
          </a:p>
          <a:p>
            <a:endParaRPr lang="ru-RU"/>
          </a:p>
        </p:txBody>
      </p:sp>
      <p:sp>
        <p:nvSpPr>
          <p:cNvPr id="2067" name="Rectangle 141"/>
          <p:cNvSpPr>
            <a:spLocks noChangeArrowheads="1"/>
          </p:cNvSpPr>
          <p:nvPr/>
        </p:nvSpPr>
        <p:spPr bwMode="auto">
          <a:xfrm>
            <a:off x="900113" y="4483100"/>
            <a:ext cx="15255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>0,0014 &lt;|</a:t>
            </a:r>
            <a:r>
              <a:rPr lang="en-US">
                <a:sym typeface="Symbol" pitchFamily="18" charset="2"/>
              </a:rPr>
              <a:t></a:t>
            </a:r>
            <a:r>
              <a:rPr lang="ru-RU"/>
              <a:t>| ≤ 0,025 </a:t>
            </a:r>
          </a:p>
        </p:txBody>
      </p:sp>
      <p:sp>
        <p:nvSpPr>
          <p:cNvPr id="2068" name="Rectangle 143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2" name="Object 142"/>
          <p:cNvGraphicFramePr>
            <a:graphicFrameLocks noChangeAspect="1"/>
          </p:cNvGraphicFramePr>
          <p:nvPr/>
        </p:nvGraphicFramePr>
        <p:xfrm>
          <a:off x="3154363" y="4432300"/>
          <a:ext cx="1228725" cy="466725"/>
        </p:xfrm>
        <a:graphic>
          <a:graphicData uri="http://schemas.openxmlformats.org/presentationml/2006/ole">
            <p:oleObj spid="_x0000_s2052" name="Формула" r:id="rId7" imgW="1231366" imgH="469696" progId="Equation.3">
              <p:embed/>
            </p:oleObj>
          </a:graphicData>
        </a:graphic>
      </p:graphicFrame>
      <p:sp>
        <p:nvSpPr>
          <p:cNvPr id="2069" name="Text Box 144"/>
          <p:cNvSpPr txBox="1">
            <a:spLocks noChangeArrowheads="1"/>
          </p:cNvSpPr>
          <p:nvPr/>
        </p:nvSpPr>
        <p:spPr bwMode="auto">
          <a:xfrm>
            <a:off x="4970463" y="4497388"/>
            <a:ext cx="3154362" cy="2270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/>
              <a:t>-  участок упругого  проскальзывания </a:t>
            </a:r>
          </a:p>
          <a:p>
            <a:pPr algn="just">
              <a:spcAft>
                <a:spcPts val="600"/>
              </a:spcAft>
            </a:pPr>
            <a:endParaRPr lang="ru-RU"/>
          </a:p>
          <a:p>
            <a:pPr algn="just">
              <a:spcAft>
                <a:spcPts val="600"/>
              </a:spcAft>
            </a:pPr>
            <a:endParaRPr lang="ru-RU"/>
          </a:p>
          <a:p>
            <a:endParaRPr lang="ru-RU"/>
          </a:p>
        </p:txBody>
      </p:sp>
      <p:sp>
        <p:nvSpPr>
          <p:cNvPr id="2070" name="Text Box 145"/>
          <p:cNvSpPr txBox="1">
            <a:spLocks noChangeArrowheads="1"/>
          </p:cNvSpPr>
          <p:nvPr/>
        </p:nvSpPr>
        <p:spPr bwMode="auto">
          <a:xfrm>
            <a:off x="481013" y="4872038"/>
            <a:ext cx="503237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/>
              <a:t>3)</a:t>
            </a:r>
            <a:endParaRPr lang="ru-RU" sz="1000"/>
          </a:p>
          <a:p>
            <a:pPr algn="just">
              <a:spcAft>
                <a:spcPts val="600"/>
              </a:spcAft>
            </a:pPr>
            <a:endParaRPr lang="ru-RU" sz="1000"/>
          </a:p>
          <a:p>
            <a:pPr algn="just">
              <a:spcAft>
                <a:spcPts val="600"/>
              </a:spcAft>
            </a:pPr>
            <a:endParaRPr lang="ru-RU"/>
          </a:p>
          <a:p>
            <a:endParaRPr lang="ru-RU"/>
          </a:p>
        </p:txBody>
      </p:sp>
      <p:sp>
        <p:nvSpPr>
          <p:cNvPr id="2071" name="Rectangle 147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3" name="Object 146"/>
          <p:cNvGraphicFramePr>
            <a:graphicFrameLocks noChangeAspect="1"/>
          </p:cNvGraphicFramePr>
          <p:nvPr/>
        </p:nvGraphicFramePr>
        <p:xfrm>
          <a:off x="3101975" y="4868863"/>
          <a:ext cx="1857375" cy="504825"/>
        </p:xfrm>
        <a:graphic>
          <a:graphicData uri="http://schemas.openxmlformats.org/presentationml/2006/ole">
            <p:oleObj spid="_x0000_s2053" name="Формула" r:id="rId8" imgW="1854200" imgH="508000" progId="Equation.3">
              <p:embed/>
            </p:oleObj>
          </a:graphicData>
        </a:graphic>
      </p:graphicFrame>
      <p:sp>
        <p:nvSpPr>
          <p:cNvPr id="2072" name="Rectangle 148"/>
          <p:cNvSpPr>
            <a:spLocks noChangeArrowheads="1"/>
          </p:cNvSpPr>
          <p:nvPr/>
        </p:nvSpPr>
        <p:spPr bwMode="auto">
          <a:xfrm>
            <a:off x="985838" y="4926013"/>
            <a:ext cx="9302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>|</a:t>
            </a:r>
            <a:r>
              <a:rPr lang="ru-RU">
                <a:sym typeface="Symbol" pitchFamily="18" charset="2"/>
              </a:rPr>
              <a:t></a:t>
            </a:r>
            <a:r>
              <a:rPr lang="ru-RU"/>
              <a:t>| </a:t>
            </a:r>
            <a:r>
              <a:rPr lang="ru-RU">
                <a:sym typeface="Symbol" pitchFamily="18" charset="2"/>
              </a:rPr>
              <a:t></a:t>
            </a:r>
            <a:r>
              <a:rPr lang="ru-RU"/>
              <a:t> </a:t>
            </a:r>
            <a:r>
              <a:rPr lang="ru-RU">
                <a:sym typeface="Symbol" pitchFamily="18" charset="2"/>
              </a:rPr>
              <a:t>0,025 </a:t>
            </a:r>
          </a:p>
        </p:txBody>
      </p:sp>
      <p:sp>
        <p:nvSpPr>
          <p:cNvPr id="2073" name="Text Box 149"/>
          <p:cNvSpPr txBox="1">
            <a:spLocks noChangeArrowheads="1"/>
          </p:cNvSpPr>
          <p:nvPr/>
        </p:nvSpPr>
        <p:spPr bwMode="auto">
          <a:xfrm>
            <a:off x="5148263" y="5013325"/>
            <a:ext cx="3995737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/>
              <a:t>-  участок избыточного скольжения (буксования, юза) </a:t>
            </a:r>
          </a:p>
          <a:p>
            <a:pPr algn="just">
              <a:spcAft>
                <a:spcPts val="600"/>
              </a:spcAft>
            </a:pPr>
            <a:endParaRPr lang="ru-RU"/>
          </a:p>
          <a:p>
            <a:pPr algn="just">
              <a:spcAft>
                <a:spcPts val="600"/>
              </a:spcAft>
            </a:pPr>
            <a:endParaRPr lang="ru-RU"/>
          </a:p>
          <a:p>
            <a:endParaRPr lang="ru-RU"/>
          </a:p>
        </p:txBody>
      </p:sp>
      <p:pic>
        <p:nvPicPr>
          <p:cNvPr id="2074" name="Picture 2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63650" y="5800725"/>
            <a:ext cx="6003925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5" name="Text Box 215"/>
          <p:cNvSpPr txBox="1">
            <a:spLocks noChangeArrowheads="1"/>
          </p:cNvSpPr>
          <p:nvPr/>
        </p:nvSpPr>
        <p:spPr bwMode="auto">
          <a:xfrm>
            <a:off x="1547813" y="5445125"/>
            <a:ext cx="6192837" cy="2238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</a:pPr>
            <a:r>
              <a:rPr lang="ru-RU"/>
              <a:t>Зависимость жесткости падающего участка от скорости локомотива </a:t>
            </a:r>
            <a:r>
              <a:rPr lang="ru-RU" sz="1000"/>
              <a:t> </a:t>
            </a:r>
          </a:p>
          <a:p>
            <a:pPr algn="just">
              <a:spcAft>
                <a:spcPts val="600"/>
              </a:spcAft>
            </a:pPr>
            <a:endParaRPr lang="ru-RU" sz="1000"/>
          </a:p>
          <a:p>
            <a:pPr algn="just">
              <a:spcAft>
                <a:spcPts val="600"/>
              </a:spcAft>
            </a:pPr>
            <a:endParaRPr lang="ru-RU"/>
          </a:p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0" y="476250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Расчет сил тяги колес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290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1281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0" name="Text Box 7"/>
          <p:cNvSpPr txBox="1">
            <a:spLocks noChangeArrowheads="1"/>
          </p:cNvSpPr>
          <p:nvPr/>
        </p:nvSpPr>
        <p:spPr bwMode="auto">
          <a:xfrm>
            <a:off x="8172450" y="0"/>
            <a:ext cx="971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 smtClean="0"/>
              <a:t>13</a:t>
            </a:r>
            <a:endParaRPr lang="ru-RU" sz="2000" b="1" dirty="0"/>
          </a:p>
        </p:txBody>
      </p:sp>
      <p:sp>
        <p:nvSpPr>
          <p:cNvPr id="3081" name="Rectangle 10"/>
          <p:cNvSpPr>
            <a:spLocks noChangeArrowheads="1"/>
          </p:cNvSpPr>
          <p:nvPr/>
        </p:nvSpPr>
        <p:spPr bwMode="auto">
          <a:xfrm>
            <a:off x="1763713" y="1773238"/>
            <a:ext cx="6696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>
                <a:cs typeface="Times New Roman" pitchFamily="18" charset="0"/>
              </a:rPr>
              <a:t>Зависимость коэффициента сцепления ψ</a:t>
            </a:r>
            <a:r>
              <a:rPr lang="ru-RU" sz="1600" baseline="-30000">
                <a:cs typeface="Times New Roman" pitchFamily="18" charset="0"/>
              </a:rPr>
              <a:t>0</a:t>
            </a:r>
            <a:r>
              <a:rPr lang="ru-RU" sz="1600">
                <a:cs typeface="Times New Roman" pitchFamily="18" charset="0"/>
              </a:rPr>
              <a:t> от скорости локомотива </a:t>
            </a:r>
            <a:r>
              <a:rPr lang="en-US" sz="1600">
                <a:cs typeface="Times New Roman" pitchFamily="18" charset="0"/>
              </a:rPr>
              <a:t>v</a:t>
            </a:r>
            <a:r>
              <a:rPr lang="ru-RU" sz="1600" baseline="-30000">
                <a:cs typeface="Times New Roman" pitchFamily="18" charset="0"/>
              </a:rPr>
              <a:t>л</a:t>
            </a:r>
            <a:endParaRPr lang="ru-RU" sz="1600"/>
          </a:p>
          <a:p>
            <a:pPr eaLnBrk="0" hangingPunct="0"/>
            <a:endParaRPr lang="ru-RU" sz="1600"/>
          </a:p>
        </p:txBody>
      </p:sp>
      <p:graphicFrame>
        <p:nvGraphicFramePr>
          <p:cNvPr id="122891" name="Group 11"/>
          <p:cNvGraphicFramePr>
            <a:graphicFrameLocks noGrp="1"/>
          </p:cNvGraphicFramePr>
          <p:nvPr/>
        </p:nvGraphicFramePr>
        <p:xfrm>
          <a:off x="1958975" y="2205038"/>
          <a:ext cx="5781675" cy="549276"/>
        </p:xfrm>
        <a:graphic>
          <a:graphicData uri="http://schemas.openxmlformats.org/drawingml/2006/table">
            <a:tbl>
              <a:tblPr/>
              <a:tblGrid>
                <a:gridCol w="844550"/>
                <a:gridCol w="990600"/>
                <a:gridCol w="809625"/>
                <a:gridCol w="539750"/>
                <a:gridCol w="539750"/>
                <a:gridCol w="450850"/>
                <a:gridCol w="539750"/>
                <a:gridCol w="450850"/>
                <a:gridCol w="61595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,км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0…5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ψ</a:t>
                      </a:r>
                      <a:r>
                        <a:rPr kumimoji="0" lang="en-US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0,35…0,4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0.3…0,35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14" name="Rectangle 109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4" name="Object 108"/>
          <p:cNvGraphicFramePr>
            <a:graphicFrameLocks noChangeAspect="1"/>
          </p:cNvGraphicFramePr>
          <p:nvPr/>
        </p:nvGraphicFramePr>
        <p:xfrm>
          <a:off x="3757613" y="908720"/>
          <a:ext cx="1462087" cy="754063"/>
        </p:xfrm>
        <a:graphic>
          <a:graphicData uri="http://schemas.openxmlformats.org/presentationml/2006/ole">
            <p:oleObj spid="_x0000_s3074" name="Формула" r:id="rId3" imgW="889000" imgH="457200" progId="Equation.3">
              <p:embed/>
            </p:oleObj>
          </a:graphicData>
        </a:graphic>
      </p:graphicFrame>
      <p:pic>
        <p:nvPicPr>
          <p:cNvPr id="3116" name="Picture 1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780928"/>
            <a:ext cx="216058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18" name="Text Box 116"/>
          <p:cNvSpPr txBox="1">
            <a:spLocks noChangeArrowheads="1"/>
          </p:cNvSpPr>
          <p:nvPr/>
        </p:nvSpPr>
        <p:spPr bwMode="auto">
          <a:xfrm>
            <a:off x="899592" y="6066185"/>
            <a:ext cx="7992888" cy="60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600"/>
              </a:spcAft>
            </a:pPr>
            <a:r>
              <a:rPr lang="ru-RU" dirty="0"/>
              <a:t>Электромагнитный момент АТД </a:t>
            </a:r>
            <a:r>
              <a:rPr lang="ru-RU" dirty="0" smtClean="0"/>
              <a:t> тележки </a:t>
            </a:r>
            <a:r>
              <a:rPr lang="ru-RU" dirty="0" smtClean="0"/>
              <a:t>и относительный коэффициент сцепления </a:t>
            </a:r>
          </a:p>
          <a:p>
            <a:pPr algn="ctr">
              <a:spcAft>
                <a:spcPts val="600"/>
              </a:spcAft>
            </a:pPr>
            <a:r>
              <a:rPr lang="ru-RU" dirty="0" smtClean="0"/>
              <a:t>при </a:t>
            </a:r>
            <a:r>
              <a:rPr lang="ru-RU" dirty="0"/>
              <a:t>регулировании </a:t>
            </a:r>
            <a:r>
              <a:rPr lang="ru-RU" dirty="0" smtClean="0"/>
              <a:t>ТЭП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/>
              <a:t>на пределе по сцеплению в процессе разгона</a:t>
            </a:r>
          </a:p>
          <a:p>
            <a:pPr algn="just">
              <a:spcAft>
                <a:spcPts val="600"/>
              </a:spcAft>
            </a:pPr>
            <a:endParaRPr lang="ru-RU" dirty="0"/>
          </a:p>
          <a:p>
            <a:endParaRPr lang="ru-RU" dirty="0"/>
          </a:p>
        </p:txBody>
      </p:sp>
      <p:pic>
        <p:nvPicPr>
          <p:cNvPr id="3119" name="Picture 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6387" y="4005064"/>
            <a:ext cx="349958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0" name="Picture 4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3933056"/>
            <a:ext cx="33123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(Виноградов А.Б.)</Template>
  <TotalTime>5971</TotalTime>
  <Words>367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Пиксел</vt:lpstr>
      <vt:lpstr>Формула</vt:lpstr>
      <vt:lpstr>Министерство образования и науки РФ ФГБОУ ВПО «Брянский государственный технический университет»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РФ Брянский государственный технический университет</dc:title>
  <dc:creator>Goriander</dc:creator>
  <cp:lastModifiedBy>artbook</cp:lastModifiedBy>
  <cp:revision>169</cp:revision>
  <dcterms:created xsi:type="dcterms:W3CDTF">2012-02-13T13:14:15Z</dcterms:created>
  <dcterms:modified xsi:type="dcterms:W3CDTF">2016-04-10T21:24:04Z</dcterms:modified>
</cp:coreProperties>
</file>