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87" r:id="rId2"/>
    <p:sldId id="288" r:id="rId3"/>
    <p:sldId id="274" r:id="rId4"/>
    <p:sldId id="277" r:id="rId5"/>
    <p:sldId id="279" r:id="rId6"/>
    <p:sldId id="289" r:id="rId7"/>
    <p:sldId id="286" r:id="rId8"/>
    <p:sldId id="280" r:id="rId9"/>
    <p:sldId id="281" r:id="rId10"/>
    <p:sldId id="282" r:id="rId1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bg1"/>
    </p:penClr>
  </p:showPr>
  <p:clrMru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859" autoAdjust="0"/>
  </p:normalViewPr>
  <p:slideViewPr>
    <p:cSldViewPr>
      <p:cViewPr>
        <p:scale>
          <a:sx n="57" d="100"/>
          <a:sy n="57" d="100"/>
        </p:scale>
        <p:origin x="-1770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cuments\&#1056;&#1072;&#1079;&#1087;&#1088;&#1077;&#1076;&#1077;&#1083;&#1077;&#1085;&#1080;&#1077;%20&#1085;&#1072;&#1087;&#1088;&#1103;&#1078;&#1077;&#1085;&#1080;&#1081;%20&#1074;&#1076;&#1086;&#1083;&#1100;%20&#1086;&#1073;&#1088;&#1072;&#1079;&#1091;&#1102;&#1097;&#1077;&#1081;%20&#1088;&#1086;&#1083;&#1080;&#1082;&#107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ocuments\&#1056;&#1072;&#1079;&#1087;&#1088;&#1077;&#1076;&#1077;&#1083;&#1077;&#1085;&#1080;&#1077;%20&#1085;&#1072;&#1087;&#1088;&#1103;&#1078;&#1077;&#1085;&#1080;&#1081;%20&#1074;&#1076;&#1086;&#1083;&#1100;%20&#1086;&#1073;&#1088;&#1072;&#1079;&#1091;&#1102;&#1097;&#1077;&#1081;%20&#1088;&#1086;&#1083;&#1080;&#1082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title>
      <c:tx>
        <c:rich>
          <a:bodyPr/>
          <a:lstStyle/>
          <a:p>
            <a:pPr algn="ctr">
              <a:defRPr/>
            </a:pPr>
            <a:r>
              <a:rPr lang="ru-RU" sz="1800" b="1" i="0" baseline="0" noProof="0" dirty="0" smtClean="0"/>
              <a:t>Первый ролик  с </a:t>
            </a:r>
          </a:p>
          <a:p>
            <a:pPr algn="ctr">
              <a:defRPr/>
            </a:pPr>
            <a:r>
              <a:rPr lang="ru-RU" sz="1800" b="1" i="0" baseline="0" noProof="0" dirty="0" smtClean="0"/>
              <a:t>внутренним кольцом</a:t>
            </a:r>
            <a:endParaRPr lang="ru-RU" sz="1800" b="1" i="0" baseline="0" noProof="0" dirty="0"/>
          </a:p>
        </c:rich>
      </c:tx>
      <c:layout/>
    </c:title>
    <c:view3D>
      <c:perspective val="30"/>
    </c:view3D>
    <c:plotArea>
      <c:layout/>
      <c:area3DChart>
        <c:grouping val="standard"/>
        <c:ser>
          <c:idx val="0"/>
          <c:order val="0"/>
          <c:tx>
            <c:v>1 ролик Конич-го подшипника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5.0669999999999984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10.134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20.267999999999994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30.401999999999994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38.847000000000001</c:v>
                </c:pt>
                <c:pt idx="23">
                  <c:v>40.536000000000001</c:v>
                </c:pt>
                <c:pt idx="24">
                  <c:v>42.225000000000016</c:v>
                </c:pt>
                <c:pt idx="25">
                  <c:v>43.914000000000001</c:v>
                </c:pt>
                <c:pt idx="26">
                  <c:v>45.603000000000002</c:v>
                </c:pt>
                <c:pt idx="27">
                  <c:v>47.292000000000016</c:v>
                </c:pt>
                <c:pt idx="28">
                  <c:v>48.981000000000002</c:v>
                </c:pt>
                <c:pt idx="29">
                  <c:v>50.67</c:v>
                </c:pt>
              </c:numCache>
            </c:numRef>
          </c:cat>
          <c:val>
            <c:numRef>
              <c:f>Лист1!$A$2:$AD$2</c:f>
              <c:numCache>
                <c:formatCode>General</c:formatCode>
                <c:ptCount val="30"/>
                <c:pt idx="0">
                  <c:v>128</c:v>
                </c:pt>
                <c:pt idx="1">
                  <c:v>321</c:v>
                </c:pt>
                <c:pt idx="2">
                  <c:v>390</c:v>
                </c:pt>
                <c:pt idx="3">
                  <c:v>348</c:v>
                </c:pt>
                <c:pt idx="4">
                  <c:v>419</c:v>
                </c:pt>
                <c:pt idx="5">
                  <c:v>450</c:v>
                </c:pt>
                <c:pt idx="6">
                  <c:v>444</c:v>
                </c:pt>
                <c:pt idx="7">
                  <c:v>420</c:v>
                </c:pt>
                <c:pt idx="8">
                  <c:v>422</c:v>
                </c:pt>
                <c:pt idx="9">
                  <c:v>410</c:v>
                </c:pt>
                <c:pt idx="10">
                  <c:v>432</c:v>
                </c:pt>
                <c:pt idx="11">
                  <c:v>375</c:v>
                </c:pt>
                <c:pt idx="12">
                  <c:v>360</c:v>
                </c:pt>
                <c:pt idx="13">
                  <c:v>378</c:v>
                </c:pt>
                <c:pt idx="14">
                  <c:v>342</c:v>
                </c:pt>
                <c:pt idx="15">
                  <c:v>292</c:v>
                </c:pt>
                <c:pt idx="16">
                  <c:v>290</c:v>
                </c:pt>
                <c:pt idx="17">
                  <c:v>285</c:v>
                </c:pt>
                <c:pt idx="18">
                  <c:v>271</c:v>
                </c:pt>
                <c:pt idx="19">
                  <c:v>200</c:v>
                </c:pt>
                <c:pt idx="20">
                  <c:v>176</c:v>
                </c:pt>
                <c:pt idx="21">
                  <c:v>140</c:v>
                </c:pt>
                <c:pt idx="22">
                  <c:v>109</c:v>
                </c:pt>
                <c:pt idx="23">
                  <c:v>47</c:v>
                </c:pt>
                <c:pt idx="24">
                  <c:v>14</c:v>
                </c:pt>
                <c:pt idx="25">
                  <c:v>13</c:v>
                </c:pt>
                <c:pt idx="26">
                  <c:v>10</c:v>
                </c:pt>
                <c:pt idx="27">
                  <c:v>6</c:v>
                </c:pt>
                <c:pt idx="28">
                  <c:v>1</c:v>
                </c:pt>
                <c:pt idx="29">
                  <c:v>1</c:v>
                </c:pt>
              </c:numCache>
            </c:numRef>
          </c:val>
        </c:ser>
        <c:ser>
          <c:idx val="1"/>
          <c:order val="1"/>
          <c:tx>
            <c:v>1 ролик Цилиндр-го подшипника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5.0669999999999984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10.134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20.267999999999994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30.401999999999994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38.847000000000001</c:v>
                </c:pt>
                <c:pt idx="23">
                  <c:v>40.536000000000001</c:v>
                </c:pt>
                <c:pt idx="24">
                  <c:v>42.225000000000016</c:v>
                </c:pt>
                <c:pt idx="25">
                  <c:v>43.914000000000001</c:v>
                </c:pt>
                <c:pt idx="26">
                  <c:v>45.603000000000002</c:v>
                </c:pt>
                <c:pt idx="27">
                  <c:v>47.292000000000016</c:v>
                </c:pt>
                <c:pt idx="28">
                  <c:v>48.981000000000002</c:v>
                </c:pt>
                <c:pt idx="29">
                  <c:v>50.67</c:v>
                </c:pt>
              </c:numCache>
            </c:numRef>
          </c:cat>
          <c:val>
            <c:numRef>
              <c:f>Лист1!$A$3:$AD$3</c:f>
              <c:numCache>
                <c:formatCode>General</c:formatCode>
                <c:ptCount val="30"/>
                <c:pt idx="0">
                  <c:v>73</c:v>
                </c:pt>
                <c:pt idx="1">
                  <c:v>530</c:v>
                </c:pt>
                <c:pt idx="2">
                  <c:v>905</c:v>
                </c:pt>
                <c:pt idx="3">
                  <c:v>827</c:v>
                </c:pt>
                <c:pt idx="4">
                  <c:v>816</c:v>
                </c:pt>
                <c:pt idx="5">
                  <c:v>811</c:v>
                </c:pt>
                <c:pt idx="6">
                  <c:v>780</c:v>
                </c:pt>
                <c:pt idx="7">
                  <c:v>879</c:v>
                </c:pt>
                <c:pt idx="8">
                  <c:v>715</c:v>
                </c:pt>
                <c:pt idx="9">
                  <c:v>701</c:v>
                </c:pt>
                <c:pt idx="10">
                  <c:v>652</c:v>
                </c:pt>
                <c:pt idx="11">
                  <c:v>709</c:v>
                </c:pt>
                <c:pt idx="12">
                  <c:v>706</c:v>
                </c:pt>
                <c:pt idx="13">
                  <c:v>726</c:v>
                </c:pt>
                <c:pt idx="14">
                  <c:v>765</c:v>
                </c:pt>
                <c:pt idx="15">
                  <c:v>757</c:v>
                </c:pt>
                <c:pt idx="16">
                  <c:v>620</c:v>
                </c:pt>
                <c:pt idx="17">
                  <c:v>588</c:v>
                </c:pt>
                <c:pt idx="18">
                  <c:v>519</c:v>
                </c:pt>
                <c:pt idx="19">
                  <c:v>507</c:v>
                </c:pt>
                <c:pt idx="20">
                  <c:v>506</c:v>
                </c:pt>
                <c:pt idx="21">
                  <c:v>459</c:v>
                </c:pt>
                <c:pt idx="22">
                  <c:v>422</c:v>
                </c:pt>
                <c:pt idx="23">
                  <c:v>442</c:v>
                </c:pt>
                <c:pt idx="24">
                  <c:v>419</c:v>
                </c:pt>
                <c:pt idx="25">
                  <c:v>268</c:v>
                </c:pt>
                <c:pt idx="26">
                  <c:v>171</c:v>
                </c:pt>
                <c:pt idx="27">
                  <c:v>59</c:v>
                </c:pt>
                <c:pt idx="28">
                  <c:v>6</c:v>
                </c:pt>
                <c:pt idx="29">
                  <c:v>3</c:v>
                </c:pt>
              </c:numCache>
            </c:numRef>
          </c:val>
        </c:ser>
        <c:axId val="112355968"/>
        <c:axId val="112661248"/>
        <c:axId val="112431104"/>
      </c:area3DChart>
      <c:catAx>
        <c:axId val="1123559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Образующая ролика, мм.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112661248"/>
        <c:crosses val="autoZero"/>
        <c:auto val="1"/>
        <c:lblAlgn val="ctr"/>
        <c:lblOffset val="100"/>
      </c:catAx>
      <c:valAx>
        <c:axId val="112661248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err="1" smtClean="0"/>
                  <a:t>Напряжения,МПа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112355968"/>
        <c:crosses val="autoZero"/>
        <c:crossBetween val="midCat"/>
      </c:valAx>
      <c:serAx>
        <c:axId val="112431104"/>
        <c:scaling>
          <c:orientation val="minMax"/>
        </c:scaling>
        <c:delete val="1"/>
        <c:axPos val="b"/>
        <c:majorTickMark val="none"/>
        <c:tickLblPos val="none"/>
        <c:crossAx val="112661248"/>
        <c:crosses val="autoZero"/>
      </c:ser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/>
              <a:t>Первый ролик  с наружным кольцом</a:t>
            </a:r>
          </a:p>
        </c:rich>
      </c:tx>
      <c:layout>
        <c:manualLayout>
          <c:xMode val="edge"/>
          <c:yMode val="edge"/>
          <c:x val="9.7326775507142527E-2"/>
          <c:y val="3.1033985917891398E-2"/>
        </c:manualLayout>
      </c:layout>
    </c:title>
    <c:view3D>
      <c:perspective val="30"/>
    </c:view3D>
    <c:plotArea>
      <c:layout>
        <c:manualLayout>
          <c:layoutTarget val="inner"/>
          <c:xMode val="edge"/>
          <c:yMode val="edge"/>
          <c:x val="0.11810597112860949"/>
          <c:y val="0.15246199555004974"/>
          <c:w val="0.6577596784776959"/>
          <c:h val="0.61293283771000762"/>
        </c:manualLayout>
      </c:layout>
      <c:area3DChart>
        <c:grouping val="standard"/>
        <c:ser>
          <c:idx val="0"/>
          <c:order val="0"/>
          <c:tx>
            <c:v>1 Ролик Конич-го підшипника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5.0669999999999984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10.134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20.267999999999994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30.401999999999994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38.847000000000001</c:v>
                </c:pt>
                <c:pt idx="23">
                  <c:v>40.536000000000001</c:v>
                </c:pt>
                <c:pt idx="24">
                  <c:v>42.225000000000016</c:v>
                </c:pt>
                <c:pt idx="25">
                  <c:v>43.914000000000001</c:v>
                </c:pt>
                <c:pt idx="26">
                  <c:v>45.603000000000002</c:v>
                </c:pt>
                <c:pt idx="27">
                  <c:v>47.292000000000016</c:v>
                </c:pt>
                <c:pt idx="28">
                  <c:v>48.981000000000002</c:v>
                </c:pt>
                <c:pt idx="29">
                  <c:v>50.67</c:v>
                </c:pt>
              </c:numCache>
            </c:numRef>
          </c:cat>
          <c:val>
            <c:numRef>
              <c:f>Лист1!$A$8:$AD$8</c:f>
              <c:numCache>
                <c:formatCode>General</c:formatCode>
                <c:ptCount val="30"/>
                <c:pt idx="0">
                  <c:v>10</c:v>
                </c:pt>
                <c:pt idx="1">
                  <c:v>58</c:v>
                </c:pt>
                <c:pt idx="2">
                  <c:v>92</c:v>
                </c:pt>
                <c:pt idx="3">
                  <c:v>212</c:v>
                </c:pt>
                <c:pt idx="4">
                  <c:v>262</c:v>
                </c:pt>
                <c:pt idx="5">
                  <c:v>271</c:v>
                </c:pt>
                <c:pt idx="6">
                  <c:v>304</c:v>
                </c:pt>
                <c:pt idx="7">
                  <c:v>328</c:v>
                </c:pt>
                <c:pt idx="8">
                  <c:v>299</c:v>
                </c:pt>
                <c:pt idx="9">
                  <c:v>324</c:v>
                </c:pt>
                <c:pt idx="10">
                  <c:v>350</c:v>
                </c:pt>
                <c:pt idx="11">
                  <c:v>341</c:v>
                </c:pt>
                <c:pt idx="12">
                  <c:v>383</c:v>
                </c:pt>
                <c:pt idx="13">
                  <c:v>366</c:v>
                </c:pt>
                <c:pt idx="14">
                  <c:v>335</c:v>
                </c:pt>
                <c:pt idx="15">
                  <c:v>340</c:v>
                </c:pt>
                <c:pt idx="16">
                  <c:v>335</c:v>
                </c:pt>
                <c:pt idx="17">
                  <c:v>346</c:v>
                </c:pt>
                <c:pt idx="18">
                  <c:v>295</c:v>
                </c:pt>
                <c:pt idx="19">
                  <c:v>294</c:v>
                </c:pt>
                <c:pt idx="20">
                  <c:v>271</c:v>
                </c:pt>
                <c:pt idx="21">
                  <c:v>276</c:v>
                </c:pt>
                <c:pt idx="22">
                  <c:v>193</c:v>
                </c:pt>
                <c:pt idx="23">
                  <c:v>176</c:v>
                </c:pt>
                <c:pt idx="24">
                  <c:v>126</c:v>
                </c:pt>
                <c:pt idx="25">
                  <c:v>117</c:v>
                </c:pt>
                <c:pt idx="26">
                  <c:v>55</c:v>
                </c:pt>
                <c:pt idx="27">
                  <c:v>23</c:v>
                </c:pt>
                <c:pt idx="28">
                  <c:v>21</c:v>
                </c:pt>
                <c:pt idx="29">
                  <c:v>14</c:v>
                </c:pt>
              </c:numCache>
            </c:numRef>
          </c:val>
        </c:ser>
        <c:ser>
          <c:idx val="1"/>
          <c:order val="1"/>
          <c:tx>
            <c:v>1 Ролик Цилиндр-го підшипника</c:v>
          </c:tx>
          <c:cat>
            <c:numRef>
              <c:f>Лист1!$A$1:$AD$1</c:f>
              <c:numCache>
                <c:formatCode>General</c:formatCode>
                <c:ptCount val="30"/>
                <c:pt idx="0">
                  <c:v>1.6890000000000001</c:v>
                </c:pt>
                <c:pt idx="1">
                  <c:v>3.3779999999999997</c:v>
                </c:pt>
                <c:pt idx="2">
                  <c:v>5.0669999999999984</c:v>
                </c:pt>
                <c:pt idx="3">
                  <c:v>6.7560000000000002</c:v>
                </c:pt>
                <c:pt idx="4">
                  <c:v>8.4450000000000003</c:v>
                </c:pt>
                <c:pt idx="5">
                  <c:v>10.134</c:v>
                </c:pt>
                <c:pt idx="6">
                  <c:v>11.823</c:v>
                </c:pt>
                <c:pt idx="7">
                  <c:v>13.512</c:v>
                </c:pt>
                <c:pt idx="8">
                  <c:v>15.201000000000001</c:v>
                </c:pt>
                <c:pt idx="9">
                  <c:v>16.89</c:v>
                </c:pt>
                <c:pt idx="10">
                  <c:v>18.579000000000001</c:v>
                </c:pt>
                <c:pt idx="11">
                  <c:v>20.267999999999994</c:v>
                </c:pt>
                <c:pt idx="12">
                  <c:v>21.957000000000001</c:v>
                </c:pt>
                <c:pt idx="13">
                  <c:v>23.646000000000001</c:v>
                </c:pt>
                <c:pt idx="14">
                  <c:v>25.335000000000001</c:v>
                </c:pt>
                <c:pt idx="15">
                  <c:v>27.024000000000001</c:v>
                </c:pt>
                <c:pt idx="16">
                  <c:v>28.713000000000001</c:v>
                </c:pt>
                <c:pt idx="17">
                  <c:v>30.401999999999994</c:v>
                </c:pt>
                <c:pt idx="18">
                  <c:v>32.091000000000001</c:v>
                </c:pt>
                <c:pt idx="19">
                  <c:v>33.78</c:v>
                </c:pt>
                <c:pt idx="20">
                  <c:v>35.469000000000001</c:v>
                </c:pt>
                <c:pt idx="21">
                  <c:v>37.158000000000001</c:v>
                </c:pt>
                <c:pt idx="22">
                  <c:v>38.847000000000001</c:v>
                </c:pt>
                <c:pt idx="23">
                  <c:v>40.536000000000001</c:v>
                </c:pt>
                <c:pt idx="24">
                  <c:v>42.225000000000016</c:v>
                </c:pt>
                <c:pt idx="25">
                  <c:v>43.914000000000001</c:v>
                </c:pt>
                <c:pt idx="26">
                  <c:v>45.603000000000002</c:v>
                </c:pt>
                <c:pt idx="27">
                  <c:v>47.292000000000016</c:v>
                </c:pt>
                <c:pt idx="28">
                  <c:v>48.981000000000002</c:v>
                </c:pt>
                <c:pt idx="29">
                  <c:v>50.67</c:v>
                </c:pt>
              </c:numCache>
            </c:numRef>
          </c:cat>
          <c:val>
            <c:numRef>
              <c:f>Лист1!$A$9:$AD$9</c:f>
              <c:numCache>
                <c:formatCode>General</c:formatCode>
                <c:ptCount val="30"/>
                <c:pt idx="0">
                  <c:v>47</c:v>
                </c:pt>
                <c:pt idx="1">
                  <c:v>260</c:v>
                </c:pt>
                <c:pt idx="2">
                  <c:v>543</c:v>
                </c:pt>
                <c:pt idx="3">
                  <c:v>551</c:v>
                </c:pt>
                <c:pt idx="4">
                  <c:v>567</c:v>
                </c:pt>
                <c:pt idx="5">
                  <c:v>531</c:v>
                </c:pt>
                <c:pt idx="6">
                  <c:v>533</c:v>
                </c:pt>
                <c:pt idx="7">
                  <c:v>595</c:v>
                </c:pt>
                <c:pt idx="8">
                  <c:v>661</c:v>
                </c:pt>
                <c:pt idx="9">
                  <c:v>570</c:v>
                </c:pt>
                <c:pt idx="10">
                  <c:v>555</c:v>
                </c:pt>
                <c:pt idx="11">
                  <c:v>592</c:v>
                </c:pt>
                <c:pt idx="12">
                  <c:v>625</c:v>
                </c:pt>
                <c:pt idx="13">
                  <c:v>562</c:v>
                </c:pt>
                <c:pt idx="14">
                  <c:v>583</c:v>
                </c:pt>
                <c:pt idx="15">
                  <c:v>538</c:v>
                </c:pt>
                <c:pt idx="16">
                  <c:v>664</c:v>
                </c:pt>
                <c:pt idx="17">
                  <c:v>519</c:v>
                </c:pt>
                <c:pt idx="18">
                  <c:v>489</c:v>
                </c:pt>
                <c:pt idx="19">
                  <c:v>523</c:v>
                </c:pt>
                <c:pt idx="20">
                  <c:v>536</c:v>
                </c:pt>
                <c:pt idx="21">
                  <c:v>569</c:v>
                </c:pt>
                <c:pt idx="22">
                  <c:v>455</c:v>
                </c:pt>
                <c:pt idx="23">
                  <c:v>462</c:v>
                </c:pt>
                <c:pt idx="24">
                  <c:v>461</c:v>
                </c:pt>
                <c:pt idx="25">
                  <c:v>407</c:v>
                </c:pt>
                <c:pt idx="26">
                  <c:v>368</c:v>
                </c:pt>
                <c:pt idx="27">
                  <c:v>154</c:v>
                </c:pt>
                <c:pt idx="28">
                  <c:v>15</c:v>
                </c:pt>
                <c:pt idx="29">
                  <c:v>1</c:v>
                </c:pt>
              </c:numCache>
            </c:numRef>
          </c:val>
        </c:ser>
        <c:axId val="112692224"/>
        <c:axId val="112694400"/>
        <c:axId val="112433344"/>
      </c:area3DChart>
      <c:catAx>
        <c:axId val="1126922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smtClean="0"/>
                  <a:t>Образующая ролика, мм.</a:t>
                </a:r>
                <a:endParaRPr lang="ru-RU" dirty="0"/>
              </a:p>
            </c:rich>
          </c:tx>
          <c:layout/>
        </c:title>
        <c:numFmt formatCode="General" sourceLinked="1"/>
        <c:majorTickMark val="none"/>
        <c:tickLblPos val="nextTo"/>
        <c:crossAx val="112694400"/>
        <c:crosses val="autoZero"/>
        <c:auto val="1"/>
        <c:lblAlgn val="ctr"/>
        <c:lblOffset val="100"/>
      </c:catAx>
      <c:valAx>
        <c:axId val="112694400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ru-RU" dirty="0" err="1" smtClean="0"/>
                  <a:t>Напряжения,МПа</a:t>
                </a:r>
                <a:endParaRPr lang="ru-RU" dirty="0"/>
              </a:p>
            </c:rich>
          </c:tx>
          <c:layout>
            <c:manualLayout>
              <c:xMode val="edge"/>
              <c:yMode val="edge"/>
              <c:x val="2.290727505215712E-2"/>
              <c:y val="0.27489890977888137"/>
            </c:manualLayout>
          </c:layout>
        </c:title>
        <c:numFmt formatCode="General" sourceLinked="1"/>
        <c:majorTickMark val="none"/>
        <c:tickLblPos val="nextTo"/>
        <c:crossAx val="112692224"/>
        <c:crosses val="autoZero"/>
        <c:crossBetween val="midCat"/>
      </c:valAx>
      <c:serAx>
        <c:axId val="112433344"/>
        <c:scaling>
          <c:orientation val="minMax"/>
        </c:scaling>
        <c:delete val="1"/>
        <c:axPos val="b"/>
        <c:tickLblPos val="none"/>
        <c:crossAx val="112694400"/>
        <c:crosses val="autoZero"/>
      </c:ser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310BDF-3A25-41A7-B9E9-EFA383CDF0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23997-2FE9-46F8-BD46-DE8D74DE2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D93D5A-5319-4C68-B80E-3FEA14A00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879625-3BE7-4029-A266-356B892A19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8EDB1E-2FEC-4E79-879E-B2BA8C7477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BFFD6-C743-4012-A5CB-03E4261A28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F2C5A-BC3D-45B0-B159-2503FA540B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3D89CD-A410-4A19-8FF4-2372E2D360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0DD075-422E-4683-82DF-3DC70CD65E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8A7763-ECB4-45AE-A071-EF4ED0E14F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D01F1F-AF64-4BAC-908D-6E99DBEF97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1080F-73B2-49D3-A8D2-44A48F7AA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94B3F2-59CD-4923-9901-03566F634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4388" y="404664"/>
            <a:ext cx="8329612" cy="5697559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Украинский государственный университет железнодорожного транспорта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Кафедра «Вагоны»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Шовкун Вадим Александрович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 smtClean="0"/>
          </a:p>
          <a:p>
            <a:pPr algn="ctr" fontAlgn="auto">
              <a:spcAft>
                <a:spcPts val="0"/>
              </a:spcAft>
              <a:buNone/>
              <a:defRPr/>
            </a:pPr>
            <a:endParaRPr lang="ru-RU" sz="16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None/>
              <a:defRPr/>
            </a:pPr>
            <a:endParaRPr lang="ru-RU" sz="17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sz="17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Научный руководитель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z="1400" b="1" cap="all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Доктор технических наук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профессор 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b="1" cap="all" dirty="0" err="1" smtClean="0">
                <a:latin typeface="Times New Roman" pitchFamily="18" charset="0"/>
                <a:cs typeface="Times New Roman" pitchFamily="18" charset="0"/>
              </a:rPr>
              <a:t>МАРТыНОВ</a:t>
            </a:r>
            <a:r>
              <a:rPr lang="ru-RU" sz="1400" b="1" cap="all" dirty="0" smtClean="0">
                <a:latin typeface="Times New Roman" pitchFamily="18" charset="0"/>
                <a:cs typeface="Times New Roman" pitchFamily="18" charset="0"/>
              </a:rPr>
              <a:t>  Игорь  Эрнстович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700" b="1" cap="all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714375" y="2097142"/>
            <a:ext cx="842962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Построение пространства качества буксового подшипникового узла  грузового вагона</a:t>
            </a:r>
            <a:endParaRPr lang="ru-RU" sz="800" dirty="0"/>
          </a:p>
          <a:p>
            <a:pPr algn="ctr" eaLnBrk="0" hangingPunct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142852"/>
            <a:ext cx="827722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Распределения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контактных напряжений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местах контакта роликов с кольцами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подшипника </a:t>
            </a:r>
            <a:r>
              <a:rPr lang="ru-RU" sz="24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Arial" charset="0"/>
              </a:rPr>
            </a:br>
            <a:endParaRPr lang="ru-RU" sz="2400" b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43608" y="1052736"/>
          <a:ext cx="7344816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1115616" y="4077072"/>
          <a:ext cx="6696744" cy="2519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276872"/>
            <a:ext cx="756084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Tx/>
              <a:buAutoNum type="arabicPeriod"/>
            </a:pPr>
            <a:r>
              <a:rPr lang="ru-RU" sz="18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Построение пространства качества;</a:t>
            </a:r>
          </a:p>
          <a:p>
            <a:pPr marL="342900" indent="-342900" algn="just">
              <a:lnSpc>
                <a:spcPct val="150000"/>
              </a:lnSpc>
              <a:buFontTx/>
              <a:buAutoNum type="arabicPeriod"/>
            </a:pPr>
            <a:r>
              <a:rPr lang="ru-RU" sz="18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Исследование характеристик случайных процессов нагрузок, которые действуют на буксовые подшипниковые узлы; </a:t>
            </a:r>
          </a:p>
          <a:p>
            <a:pPr marL="342900" indent="-342900" algn="just">
              <a:lnSpc>
                <a:spcPct val="150000"/>
              </a:lnSpc>
              <a:buFontTx/>
              <a:buAutoNum type="arabicPeriod"/>
            </a:pPr>
            <a:r>
              <a:rPr lang="ru-RU" sz="18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Определение вероятности выброса случайного процесса </a:t>
            </a:r>
            <a:r>
              <a:rPr lang="ru-RU" sz="1800" b="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нагружений</a:t>
            </a:r>
            <a:r>
              <a:rPr lang="ru-RU" sz="1800" b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 пространство качества;</a:t>
            </a:r>
          </a:p>
        </p:txBody>
      </p:sp>
      <p:sp>
        <p:nvSpPr>
          <p:cNvPr id="5" name="Rectangle 46"/>
          <p:cNvSpPr>
            <a:spLocks noChangeArrowheads="1"/>
          </p:cNvSpPr>
          <p:nvPr/>
        </p:nvSpPr>
        <p:spPr bwMode="auto">
          <a:xfrm>
            <a:off x="285688" y="986245"/>
            <a:ext cx="88583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ОЦЕНКА РАБОТОСПОСОБНОСТИ БУКСОВОГО </a:t>
            </a:r>
          </a:p>
          <a:p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УЗЛА </a:t>
            </a:r>
          </a:p>
          <a:p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СОСТОИТ ИЗ СЛЕДУЮЩИХ ЭТАПОВ</a:t>
            </a:r>
            <a:r>
              <a:rPr lang="uk-UA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1800" b="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772400" cy="57626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буксовых узлов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052736"/>
            <a:ext cx="71818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8100392" cy="354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358775" y="0"/>
            <a:ext cx="8785225" cy="50482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Конечно-элементная модель буксового узла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8100392" cy="354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3394075" y="2451100"/>
            <a:ext cx="398463" cy="13763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lang="ru-RU"/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1982788" y="2632075"/>
            <a:ext cx="1411287" cy="73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lang="ru-RU"/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3348038" y="3644900"/>
            <a:ext cx="503237" cy="936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00166" y="214290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Уточнение конечно элементной сетки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5286388"/>
            <a:ext cx="70009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6"/>
                </a:solidFill>
              </a:rPr>
              <a:t>Размер конечного элемента в зоне контакта ролика и колец </a:t>
            </a:r>
            <a:r>
              <a:rPr lang="en-US" sz="1600" dirty="0" smtClean="0">
                <a:solidFill>
                  <a:schemeClr val="accent6"/>
                </a:solidFill>
              </a:rPr>
              <a:t>L</a:t>
            </a:r>
            <a:r>
              <a:rPr lang="en-US" sz="1600" smtClean="0">
                <a:solidFill>
                  <a:schemeClr val="accent6"/>
                </a:solidFill>
              </a:rPr>
              <a:t>= 0.1</a:t>
            </a:r>
            <a:r>
              <a:rPr lang="ru-RU" sz="1600" smtClean="0">
                <a:solidFill>
                  <a:schemeClr val="accent6"/>
                </a:solidFill>
              </a:rPr>
              <a:t>мм</a:t>
            </a:r>
            <a:r>
              <a:rPr lang="ru-RU" sz="1600" dirty="0" smtClean="0">
                <a:solidFill>
                  <a:schemeClr val="accent6"/>
                </a:solidFill>
              </a:rPr>
              <a:t>.</a:t>
            </a:r>
            <a:endParaRPr lang="ru-RU" sz="1600" dirty="0">
              <a:solidFill>
                <a:schemeClr val="accent6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8"/>
            <a:ext cx="409575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980728"/>
            <a:ext cx="414337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200516"/>
            <a:ext cx="5904656" cy="565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0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Создание контактных элементов  на дорожках качения колец и роликов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Элементы имитирующие наличие сепаратора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857364"/>
            <a:ext cx="5572164" cy="3552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714488"/>
            <a:ext cx="62293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429520" y="2214554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6"/>
                </a:solidFill>
              </a:rPr>
              <a:t>Элементы </a:t>
            </a:r>
            <a:r>
              <a:rPr lang="en-US" sz="1400" dirty="0" smtClean="0">
                <a:solidFill>
                  <a:schemeClr val="accent6"/>
                </a:solidFill>
              </a:rPr>
              <a:t>Link 11</a:t>
            </a:r>
            <a:endParaRPr lang="ru-RU" sz="1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785786" y="0"/>
            <a:ext cx="7772400" cy="771525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Схема прикладывания нагрузки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154" name="Group 26"/>
          <p:cNvGrpSpPr>
            <a:grpSpLocks/>
          </p:cNvGrpSpPr>
          <p:nvPr/>
        </p:nvGrpSpPr>
        <p:grpSpPr bwMode="auto">
          <a:xfrm>
            <a:off x="2428191" y="1432926"/>
            <a:ext cx="4786370" cy="5049221"/>
            <a:chOff x="2955" y="1117"/>
            <a:chExt cx="2029" cy="2273"/>
          </a:xfrm>
        </p:grpSpPr>
        <p:sp>
          <p:nvSpPr>
            <p:cNvPr id="48134" name="Rectangle 6"/>
            <p:cNvSpPr>
              <a:spLocks noChangeArrowheads="1"/>
            </p:cNvSpPr>
            <p:nvPr/>
          </p:nvSpPr>
          <p:spPr bwMode="auto">
            <a:xfrm>
              <a:off x="2955" y="2980"/>
              <a:ext cx="2029" cy="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r>
                <a:rPr lang="ru-RU" sz="1200" b="0" dirty="0">
                  <a:latin typeface="Arial" charset="0"/>
                </a:rPr>
                <a:t> </a:t>
              </a:r>
              <a:r>
                <a:rPr lang="ru-RU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Схема </a:t>
              </a:r>
              <a:r>
                <a:rPr lang="ru-RU" sz="140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прикладывания </a:t>
              </a:r>
              <a:r>
                <a:rPr lang="ru-RU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силы </a:t>
              </a:r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F</a:t>
              </a:r>
              <a:r>
                <a:rPr lang="ru-RU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 как равномерно распределенной </a:t>
              </a:r>
              <a:r>
                <a:rPr lang="ru-RU" sz="1400" dirty="0" smtClean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в узлах конечно элементной сетки</a:t>
              </a:r>
              <a:endParaRPr lang="ru-RU" sz="14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</p:txBody>
        </p:sp>
        <p:grpSp>
          <p:nvGrpSpPr>
            <p:cNvPr id="48139" name="Group 11"/>
            <p:cNvGrpSpPr>
              <a:grpSpLocks/>
            </p:cNvGrpSpPr>
            <p:nvPr/>
          </p:nvGrpSpPr>
          <p:grpSpPr bwMode="auto">
            <a:xfrm>
              <a:off x="3606" y="1117"/>
              <a:ext cx="30" cy="201"/>
              <a:chOff x="5561" y="2365"/>
              <a:chExt cx="121" cy="706"/>
            </a:xfrm>
          </p:grpSpPr>
          <p:sp>
            <p:nvSpPr>
              <p:cNvPr id="48140" name="Line 12"/>
              <p:cNvSpPr>
                <a:spLocks noChangeShapeType="1"/>
              </p:cNvSpPr>
              <p:nvPr/>
            </p:nvSpPr>
            <p:spPr bwMode="auto">
              <a:xfrm>
                <a:off x="5621" y="2365"/>
                <a:ext cx="1" cy="58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1" name="Freeform 13"/>
              <p:cNvSpPr>
                <a:spLocks/>
              </p:cNvSpPr>
              <p:nvPr/>
            </p:nvSpPr>
            <p:spPr bwMode="auto">
              <a:xfrm>
                <a:off x="5561" y="2948"/>
                <a:ext cx="121" cy="1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2" y="245"/>
                  </a:cxn>
                  <a:cxn ang="0">
                    <a:pos x="243" y="0"/>
                  </a:cxn>
                  <a:cxn ang="0">
                    <a:pos x="0" y="0"/>
                  </a:cxn>
                </a:cxnLst>
                <a:rect l="0" t="0" r="r" b="b"/>
                <a:pathLst>
                  <a:path w="243" h="245">
                    <a:moveTo>
                      <a:pt x="0" y="0"/>
                    </a:moveTo>
                    <a:lnTo>
                      <a:pt x="122" y="245"/>
                    </a:lnTo>
                    <a:lnTo>
                      <a:pt x="2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8142" name="Group 14"/>
            <p:cNvGrpSpPr>
              <a:grpSpLocks/>
            </p:cNvGrpSpPr>
            <p:nvPr/>
          </p:nvGrpSpPr>
          <p:grpSpPr bwMode="auto">
            <a:xfrm>
              <a:off x="4332" y="1117"/>
              <a:ext cx="31" cy="226"/>
              <a:chOff x="7362" y="2320"/>
              <a:chExt cx="121" cy="793"/>
            </a:xfrm>
          </p:grpSpPr>
          <p:sp>
            <p:nvSpPr>
              <p:cNvPr id="48143" name="Line 15"/>
              <p:cNvSpPr>
                <a:spLocks noChangeShapeType="1"/>
              </p:cNvSpPr>
              <p:nvPr/>
            </p:nvSpPr>
            <p:spPr bwMode="auto">
              <a:xfrm>
                <a:off x="7422" y="2320"/>
                <a:ext cx="1" cy="674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144" name="Freeform 16"/>
              <p:cNvSpPr>
                <a:spLocks/>
              </p:cNvSpPr>
              <p:nvPr/>
            </p:nvSpPr>
            <p:spPr bwMode="auto">
              <a:xfrm>
                <a:off x="7362" y="2992"/>
                <a:ext cx="121" cy="1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1" y="243"/>
                  </a:cxn>
                  <a:cxn ang="0">
                    <a:pos x="243" y="0"/>
                  </a:cxn>
                  <a:cxn ang="0">
                    <a:pos x="0" y="0"/>
                  </a:cxn>
                </a:cxnLst>
                <a:rect l="0" t="0" r="r" b="b"/>
                <a:pathLst>
                  <a:path w="243" h="243">
                    <a:moveTo>
                      <a:pt x="0" y="0"/>
                    </a:moveTo>
                    <a:lnTo>
                      <a:pt x="121" y="243"/>
                    </a:lnTo>
                    <a:lnTo>
                      <a:pt x="24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8145" name="Rectangle 17"/>
            <p:cNvSpPr>
              <a:spLocks noChangeArrowheads="1"/>
            </p:cNvSpPr>
            <p:nvPr/>
          </p:nvSpPr>
          <p:spPr bwMode="auto">
            <a:xfrm>
              <a:off x="3131" y="1173"/>
              <a:ext cx="277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l"/>
              <a:r>
                <a:rPr lang="en-US" sz="1400" dirty="0">
                  <a:solidFill>
                    <a:schemeClr val="accent6">
                      <a:lumMod val="75000"/>
                    </a:schemeClr>
                  </a:solidFill>
                  <a:latin typeface="Arial" charset="0"/>
                </a:rPr>
                <a:t>F/2</a:t>
              </a:r>
              <a:endParaRPr lang="ru-RU" sz="1400" dirty="0">
                <a:solidFill>
                  <a:schemeClr val="accent6">
                    <a:lumMod val="75000"/>
                  </a:schemeClr>
                </a:solidFill>
                <a:latin typeface="Arial" charset="0"/>
              </a:endParaRPr>
            </a:p>
          </p:txBody>
        </p:sp>
      </p:grpSp>
      <p:pic>
        <p:nvPicPr>
          <p:cNvPr id="48157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4219575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6350" y="1268760"/>
            <a:ext cx="78676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500042"/>
            <a:ext cx="7772400" cy="431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Распределение контактных напряжений в случае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прикладывания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радиальной и осевой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силы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 буксовому узлу.</a:t>
            </a:r>
            <a:r>
              <a:rPr lang="ru-RU" sz="24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Arial" charset="0"/>
              </a:rPr>
            </a:br>
            <a:endParaRPr lang="ru-RU" sz="24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0197" name="Line 21"/>
          <p:cNvSpPr>
            <a:spLocks noChangeShapeType="1"/>
          </p:cNvSpPr>
          <p:nvPr/>
        </p:nvSpPr>
        <p:spPr bwMode="auto">
          <a:xfrm flipH="1">
            <a:off x="2879725" y="3149600"/>
            <a:ext cx="68263" cy="131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50215" name="Picture 39" descr="I: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071546"/>
            <a:ext cx="3897963" cy="2928958"/>
          </a:xfrm>
          <a:prstGeom prst="rect">
            <a:avLst/>
          </a:prstGeom>
          <a:noFill/>
        </p:spPr>
      </p:pic>
      <p:pic>
        <p:nvPicPr>
          <p:cNvPr id="50216" name="Picture 40" descr="I: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071546"/>
            <a:ext cx="3832565" cy="2857520"/>
          </a:xfrm>
          <a:prstGeom prst="rect">
            <a:avLst/>
          </a:prstGeom>
          <a:noFill/>
        </p:spPr>
      </p:pic>
      <p:pic>
        <p:nvPicPr>
          <p:cNvPr id="50217" name="Picture 41" descr="I: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207032"/>
            <a:ext cx="3929090" cy="2650968"/>
          </a:xfrm>
          <a:prstGeom prst="rect">
            <a:avLst/>
          </a:prstGeom>
          <a:noFill/>
        </p:spPr>
      </p:pic>
      <p:pic>
        <p:nvPicPr>
          <p:cNvPr id="50219" name="Picture 4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000504"/>
            <a:ext cx="378719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G:\скрины крничка\rjy 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1052736"/>
            <a:ext cx="4032447" cy="30437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ysClr val="windowText" lastClr="000000"/>
      </a:dk1>
      <a:lt1>
        <a:sysClr val="window" lastClr="FFFFFF"/>
      </a:lt1>
      <a:dk2>
        <a:srgbClr val="4F271C"/>
      </a:dk2>
      <a:lt2>
        <a:srgbClr val="A5A5A5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7751</TotalTime>
  <Words>173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Слайд 2</vt:lpstr>
      <vt:lpstr>Модель буксовых узлов</vt:lpstr>
      <vt:lpstr> Конечно-элементная модель буксового узла</vt:lpstr>
      <vt:lpstr>Слайд 5</vt:lpstr>
      <vt:lpstr>Слайд 6</vt:lpstr>
      <vt:lpstr>Элементы имитирующие наличие сепаратора</vt:lpstr>
      <vt:lpstr>Схема прикладывания нагрузки</vt:lpstr>
      <vt:lpstr>Распределение контактных напряжений в случае прикладывания радиальной и осевой силы к буксовому узлу. </vt:lpstr>
      <vt:lpstr>Распределения контактных напряжений в местах контакта роликов с кольцами подшипника  </vt:lpstr>
    </vt:vector>
  </TitlesOfParts>
  <Company>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NFK</dc:creator>
  <cp:lastModifiedBy>админ</cp:lastModifiedBy>
  <cp:revision>307</cp:revision>
  <dcterms:created xsi:type="dcterms:W3CDTF">2005-12-19T10:06:02Z</dcterms:created>
  <dcterms:modified xsi:type="dcterms:W3CDTF">2016-04-06T20:58:46Z</dcterms:modified>
</cp:coreProperties>
</file>