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  <p:sldMasterId id="2147483662" r:id="rId2"/>
  </p:sldMasterIdLst>
  <p:notesMasterIdLst>
    <p:notesMasterId r:id="rId11"/>
  </p:notesMasterIdLst>
  <p:handoutMasterIdLst>
    <p:handoutMasterId r:id="rId12"/>
  </p:handoutMasterIdLst>
  <p:sldIdLst>
    <p:sldId id="256" r:id="rId3"/>
    <p:sldId id="542" r:id="rId4"/>
    <p:sldId id="545" r:id="rId5"/>
    <p:sldId id="546" r:id="rId6"/>
    <p:sldId id="544" r:id="rId7"/>
    <p:sldId id="543" r:id="rId8"/>
    <p:sldId id="547" r:id="rId9"/>
    <p:sldId id="536" r:id="rId10"/>
  </p:sldIdLst>
  <p:sldSz cx="9144000" cy="6858000" type="screen4x3"/>
  <p:notesSz cx="6759575" cy="98679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  <a:srgbClr val="E6FFE6"/>
    <a:srgbClr val="800000"/>
    <a:srgbClr val="663300"/>
    <a:srgbClr val="CCECFF"/>
    <a:srgbClr val="66FFFF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607" autoAdjust="0"/>
    <p:restoredTop sz="83077" autoAdjust="0"/>
  </p:normalViewPr>
  <p:slideViewPr>
    <p:cSldViewPr snapToGrid="0">
      <p:cViewPr varScale="1">
        <p:scale>
          <a:sx n="113" d="100"/>
          <a:sy n="113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3306" y="-90"/>
      </p:cViewPr>
      <p:guideLst>
        <p:guide orient="horz" pos="3108"/>
        <p:guide pos="2129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3741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1D80CC-8D62-42B9-83B7-304D84A2C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15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0" y="4687888"/>
            <a:ext cx="49561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741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F9F9B8-18E8-40B0-A2AE-ADE973355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193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2B9A7F8-9D36-4E93-A3BB-A6769B06F743}" type="slidenum">
              <a:rPr lang="en-US" altLang="ru-RU" smtClean="0"/>
              <a:pPr algn="r" eaLnBrk="1" hangingPunct="1">
                <a:spcBef>
                  <a:spcPct val="0"/>
                </a:spcBef>
              </a:pPr>
              <a:t>1</a:t>
            </a:fld>
            <a:endParaRPr lang="en-US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86FFFDC-671F-485E-A8A4-0B5FCB444FB3}" type="slidenum">
              <a:rPr lang="en-US" altLang="ru-RU" smtClean="0"/>
              <a:pPr algn="r" eaLnBrk="1" hangingPunct="1">
                <a:spcBef>
                  <a:spcPct val="0"/>
                </a:spcBef>
              </a:pPr>
              <a:t>8</a:t>
            </a:fld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105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CE36C-C825-42CE-A44D-76F64C4E5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12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F076A-C5D3-44D7-976A-4711C5A95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04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2D579-84AA-4232-A674-08AE18E4E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8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6A0DE-9C21-4588-856B-A15F59255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168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DE859-95A0-4C00-8CF1-B27928DF9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279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D4E38-60E8-46E7-B123-B5581BA58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079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34196-9803-4132-AA11-590FE0374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11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AEB04-24F6-4D7C-89E3-06B2C3F42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079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C43B8-C941-45E1-B9CB-F119ECA91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09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FBD2D-7EC5-47FD-A500-E1F51D938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8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69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5FB96-67CF-4EA6-B596-957275BA9C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54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7083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952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9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9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74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88925" y="0"/>
            <a:ext cx="8612188" cy="4095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27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925" y="0"/>
            <a:ext cx="8612188" cy="4095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19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15"/>
          <p:cNvSpPr>
            <a:spLocks noChangeShapeType="1"/>
          </p:cNvSpPr>
          <p:nvPr userDrawn="1"/>
        </p:nvSpPr>
        <p:spPr bwMode="auto">
          <a:xfrm flipV="1">
            <a:off x="1560513" y="6545263"/>
            <a:ext cx="7408862" cy="6350"/>
          </a:xfrm>
          <a:prstGeom prst="line">
            <a:avLst/>
          </a:prstGeom>
          <a:noFill/>
          <a:ln w="25527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Text Box 16"/>
          <p:cNvSpPr txBox="1">
            <a:spLocks noChangeArrowheads="1"/>
          </p:cNvSpPr>
          <p:nvPr userDrawn="1"/>
        </p:nvSpPr>
        <p:spPr bwMode="auto">
          <a:xfrm>
            <a:off x="1582738" y="6604000"/>
            <a:ext cx="73628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46800" rIns="18000" bIns="46800"/>
          <a:lstStyle>
            <a:lvl1pPr eaLnBrk="0" hangingPunct="0"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863600" algn="l"/>
                <a:tab pos="1728788" algn="l"/>
                <a:tab pos="217170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lnSpc>
                <a:spcPct val="85000"/>
              </a:lnSpc>
              <a:spcBef>
                <a:spcPts val="325"/>
              </a:spcBef>
              <a:defRPr/>
            </a:pPr>
            <a:r>
              <a:rPr lang="en-US" altLang="ru-RU" dirty="0" smtClean="0">
                <a:solidFill>
                  <a:schemeClr val="accent2"/>
                </a:solidFill>
                <a:latin typeface="Arial" charset="0"/>
              </a:rPr>
              <a:t>www.universalmechanism.com	um@universalmechanism.com</a:t>
            </a:r>
          </a:p>
        </p:txBody>
      </p:sp>
      <p:sp>
        <p:nvSpPr>
          <p:cNvPr id="102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288924" y="0"/>
            <a:ext cx="859472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8980" tIns="49491" rIns="98980" bIns="494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Заголовок</a:t>
            </a:r>
            <a:endParaRPr lang="en-US" altLang="ru-RU" smtClean="0"/>
          </a:p>
        </p:txBody>
      </p:sp>
      <p:sp>
        <p:nvSpPr>
          <p:cNvPr id="1029" name="Line 29"/>
          <p:cNvSpPr>
            <a:spLocks noChangeShapeType="1"/>
          </p:cNvSpPr>
          <p:nvPr userDrawn="1"/>
        </p:nvSpPr>
        <p:spPr bwMode="auto">
          <a:xfrm>
            <a:off x="300039" y="406400"/>
            <a:ext cx="8321484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46800" rIns="0">
            <a:spAutoFit/>
          </a:bodyPr>
          <a:lstStyle/>
          <a:p>
            <a:endParaRPr lang="ru-RU"/>
          </a:p>
        </p:txBody>
      </p:sp>
      <p:pic>
        <p:nvPicPr>
          <p:cNvPr id="1030" name="Рисунок 6" descr="umid.jp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6143625"/>
            <a:ext cx="127793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523" y="67112"/>
            <a:ext cx="455365" cy="455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039607-2465-43E1-A0AB-3B7F20B0C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Relationship Id="rId9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w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328613" y="2127250"/>
            <a:ext cx="84867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Применение </a:t>
            </a:r>
            <a:r>
              <a:rPr lang="ru-RU" sz="2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конечноэлементных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моделей</a:t>
            </a:r>
          </a:p>
          <a:p>
            <a:pPr eaLnBrk="1" hangingPunct="1"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 слоями пониженной жёсткости</a:t>
            </a:r>
          </a:p>
          <a:p>
            <a:pPr eaLnBrk="1" hangingPunct="1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ля решения контактных задач</a:t>
            </a:r>
            <a:endParaRPr lang="ru-RU" altLang="ru-RU" sz="26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2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Брянск 2016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8613" y="690563"/>
            <a:ext cx="8486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2000" dirty="0">
                <a:latin typeface="+mj-lt"/>
              </a:rPr>
              <a:t>III </a:t>
            </a:r>
            <a:r>
              <a:rPr lang="ru-RU" altLang="ru-RU" sz="2000" dirty="0">
                <a:latin typeface="+mj-lt"/>
              </a:rPr>
              <a:t>научно-технический семинар</a:t>
            </a:r>
            <a:endParaRPr lang="ru-RU" altLang="ru-RU" sz="2000" dirty="0">
              <a:solidFill>
                <a:schemeClr val="accent2"/>
              </a:solidFill>
              <a:latin typeface="+mj-lt"/>
            </a:endParaRPr>
          </a:p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Компьютерное моделирование в железнодорожном транспорте:</a:t>
            </a:r>
          </a:p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динамика, прочность, износ</a:t>
            </a:r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328613" y="3684588"/>
            <a:ext cx="8486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200"/>
              <a:t>Сакало А.В., Сакало В.И.</a:t>
            </a:r>
            <a:endParaRPr lang="ru-RU" altLang="ru-RU" sz="2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328613" y="4827588"/>
            <a:ext cx="8486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Лаборатория вычислительной механики,</a:t>
            </a:r>
          </a:p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Брянский государственный технический университет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Конечноэлементная</a:t>
            </a: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расчётная схема колеса и рельса</a:t>
            </a:r>
          </a:p>
        </p:txBody>
      </p:sp>
      <p:pic>
        <p:nvPicPr>
          <p:cNvPr id="3" name="Picture 4" descr="0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563" y="723900"/>
            <a:ext cx="2763837" cy="342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0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728663"/>
            <a:ext cx="2941637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090701" y="4535488"/>
            <a:ext cx="3360899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Размеры фрагментов: 30</a:t>
            </a:r>
            <a:r>
              <a:rPr lang="en-US" altLang="ru-RU" dirty="0">
                <a:cs typeface="Times New Roman" pitchFamily="18" charset="0"/>
              </a:rPr>
              <a:t>×</a:t>
            </a:r>
            <a:r>
              <a:rPr lang="ru-RU" altLang="ru-RU" dirty="0"/>
              <a:t>30</a:t>
            </a:r>
            <a:r>
              <a:rPr lang="en-US" altLang="ru-RU" dirty="0">
                <a:cs typeface="Times New Roman" pitchFamily="18" charset="0"/>
              </a:rPr>
              <a:t>×</a:t>
            </a:r>
            <a:r>
              <a:rPr lang="ru-RU" altLang="ru-RU" dirty="0"/>
              <a:t>30 мм</a:t>
            </a:r>
          </a:p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Количество конечных элементов: 54 000</a:t>
            </a:r>
          </a:p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Количество узлов: 59 582</a:t>
            </a:r>
          </a:p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Число степеней свободы: 178 746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451599" y="4592111"/>
            <a:ext cx="2555875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l" eaLnBrk="1" hangingPunct="1"/>
            <a:r>
              <a:rPr lang="ru-RU" altLang="ru-RU" dirty="0"/>
              <a:t>Изолинии эквивалентных напряжений </a:t>
            </a:r>
            <a:r>
              <a:rPr lang="ru-RU" altLang="ru-RU" i="1" dirty="0" err="1"/>
              <a:t>σ</a:t>
            </a:r>
            <a:r>
              <a:rPr lang="ru-RU" altLang="ru-RU" baseline="-25000" dirty="0" err="1"/>
              <a:t>экв</a:t>
            </a:r>
            <a:r>
              <a:rPr lang="ru-RU" altLang="ru-RU" baseline="30000" dirty="0" err="1"/>
              <a:t>IV</a:t>
            </a:r>
            <a:endParaRPr lang="ru-RU" altLang="ru-RU" baseline="30000" dirty="0"/>
          </a:p>
          <a:p>
            <a:pPr lvl="1" algn="l" eaLnBrk="1" hangingPunct="1"/>
            <a:r>
              <a:rPr lang="ru-RU" altLang="ru-RU" dirty="0"/>
              <a:t>в области контакта</a:t>
            </a:r>
          </a:p>
        </p:txBody>
      </p: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395288" y="1160463"/>
            <a:ext cx="2663825" cy="4586287"/>
            <a:chOff x="249" y="731"/>
            <a:chExt cx="1678" cy="2889"/>
          </a:xfrm>
        </p:grpSpPr>
        <p:pic>
          <p:nvPicPr>
            <p:cNvPr id="8" name="Picture 9" descr="0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731"/>
              <a:ext cx="1499" cy="2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839" y="2296"/>
              <a:ext cx="1088" cy="930"/>
              <a:chOff x="839" y="2296"/>
              <a:chExt cx="1088" cy="930"/>
            </a:xfrm>
          </p:grpSpPr>
          <p:sp>
            <p:nvSpPr>
              <p:cNvPr id="10" name="AutoShape 13"/>
              <p:cNvSpPr>
                <a:spLocks noChangeArrowheads="1"/>
              </p:cNvSpPr>
              <p:nvPr/>
            </p:nvSpPr>
            <p:spPr bwMode="auto">
              <a:xfrm>
                <a:off x="839" y="2680"/>
                <a:ext cx="566" cy="546"/>
              </a:xfrm>
              <a:prstGeom prst="wedgeEllipseCallout">
                <a:avLst>
                  <a:gd name="adj1" fmla="val 124912"/>
                  <a:gd name="adj2" fmla="val -105310"/>
                </a:avLst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" name="AutoShape 14"/>
              <p:cNvSpPr>
                <a:spLocks noChangeArrowheads="1"/>
              </p:cNvSpPr>
              <p:nvPr/>
            </p:nvSpPr>
            <p:spPr bwMode="auto">
              <a:xfrm rot="3073840">
                <a:off x="1802" y="2285"/>
                <a:ext cx="113" cy="136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0203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Конечноэлементный</a:t>
            </a: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фрагмент на упругом основании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851400" y="1037718"/>
            <a:ext cx="40497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Уравнение метода поузловых итераций для узла </a:t>
            </a:r>
            <a:r>
              <a:rPr lang="en-US" altLang="ru-RU" i="1" dirty="0" err="1"/>
              <a:t>i</a:t>
            </a:r>
            <a:endParaRPr lang="ru-RU" altLang="ru-RU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929389"/>
              </p:ext>
            </p:extLst>
          </p:nvPr>
        </p:nvGraphicFramePr>
        <p:xfrm>
          <a:off x="5542228" y="1572038"/>
          <a:ext cx="2668057" cy="297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7" name="Формула" r:id="rId3" imgW="2133360" imgH="241200" progId="Equation.3">
                  <p:embed/>
                </p:oleObj>
              </mc:Choice>
              <mc:Fallback>
                <p:oleObj name="Формула" r:id="rId3" imgW="2133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2228" y="1572038"/>
                        <a:ext cx="2668057" cy="29781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1586207"/>
              </p:ext>
            </p:extLst>
          </p:nvPr>
        </p:nvGraphicFramePr>
        <p:xfrm>
          <a:off x="4578747" y="2752082"/>
          <a:ext cx="4252052" cy="289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8" name="Формула" r:id="rId5" imgW="3314520" imgH="228600" progId="Equation.3">
                  <p:embed/>
                </p:oleObj>
              </mc:Choice>
              <mc:Fallback>
                <p:oleObj name="Формула" r:id="rId5" imgW="33145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8747" y="2752082"/>
                        <a:ext cx="4252052" cy="2899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94290"/>
              </p:ext>
            </p:extLst>
          </p:nvPr>
        </p:nvGraphicFramePr>
        <p:xfrm>
          <a:off x="2496609" y="4849792"/>
          <a:ext cx="4326995" cy="969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89" name="Формула" r:id="rId7" imgW="3619500" imgH="812800" progId="Equation.3">
                  <p:embed/>
                </p:oleObj>
              </mc:Choice>
              <mc:Fallback>
                <p:oleObj name="Формула" r:id="rId7" imgW="3619500" imgH="812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6609" y="4849792"/>
                        <a:ext cx="4326995" cy="96917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E6FFE6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4851400" y="2111944"/>
            <a:ext cx="392549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С введением узла </a:t>
            </a:r>
            <a:r>
              <a:rPr lang="en-US" altLang="ru-RU" i="1" dirty="0"/>
              <a:t>k</a:t>
            </a:r>
            <a:r>
              <a:rPr lang="ru-RU" altLang="ru-RU" dirty="0"/>
              <a:t> уравнение принимает вид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4918864" y="3241559"/>
            <a:ext cx="27008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где </a:t>
            </a:r>
            <a:r>
              <a:rPr lang="en-US" altLang="ru-RU" i="1" dirty="0"/>
              <a:t>c</a:t>
            </a:r>
            <a:r>
              <a:rPr lang="en-US" altLang="ru-RU" i="1" baseline="-25000" dirty="0"/>
              <a:t>x</a:t>
            </a:r>
            <a:r>
              <a:rPr lang="ru-RU" altLang="ru-RU" dirty="0"/>
              <a:t> – жёсткость упругой связи. </a:t>
            </a:r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256382" y="4302177"/>
            <a:ext cx="86447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altLang="ru-RU" dirty="0"/>
              <a:t>Если на узел </a:t>
            </a:r>
            <a:r>
              <a:rPr lang="en-US" altLang="ru-RU" i="1" dirty="0" err="1"/>
              <a:t>i</a:t>
            </a:r>
            <a:r>
              <a:rPr lang="ru-RU" altLang="ru-RU" dirty="0"/>
              <a:t> накладываются упругие связи по трём направлениям, уравнения метода поузловых итераций имеют вид </a:t>
            </a:r>
          </a:p>
        </p:txBody>
      </p: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256382" y="887810"/>
            <a:ext cx="4338637" cy="3095625"/>
            <a:chOff x="2819" y="824"/>
            <a:chExt cx="2733" cy="1950"/>
          </a:xfrm>
        </p:grpSpPr>
        <p:pic>
          <p:nvPicPr>
            <p:cNvPr id="11" name="Picture 33" descr="Рисунок 2_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" y="849"/>
              <a:ext cx="2542" cy="1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 Box 34"/>
            <p:cNvSpPr txBox="1">
              <a:spLocks noChangeArrowheads="1"/>
            </p:cNvSpPr>
            <p:nvPr/>
          </p:nvSpPr>
          <p:spPr bwMode="auto">
            <a:xfrm>
              <a:off x="4099" y="824"/>
              <a:ext cx="19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/>
                <a:t>z</a:t>
              </a:r>
              <a:endParaRPr lang="ru-RU" altLang="ru-RU"/>
            </a:p>
          </p:txBody>
        </p:sp>
        <p:sp>
          <p:nvSpPr>
            <p:cNvPr id="13" name="Text Box 35"/>
            <p:cNvSpPr txBox="1">
              <a:spLocks noChangeArrowheads="1"/>
            </p:cNvSpPr>
            <p:nvPr/>
          </p:nvSpPr>
          <p:spPr bwMode="auto">
            <a:xfrm>
              <a:off x="2906" y="2321"/>
              <a:ext cx="254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dirty="0"/>
                <a:t>Ω</a:t>
              </a:r>
              <a:r>
                <a:rPr lang="en-US" altLang="ru-RU" i="1" baseline="-25000" dirty="0"/>
                <a:t>k</a:t>
              </a:r>
              <a:endParaRPr lang="ru-RU" altLang="ru-RU" dirty="0"/>
            </a:p>
          </p:txBody>
        </p:sp>
        <p:sp>
          <p:nvSpPr>
            <p:cNvPr id="14" name="Text Box 36"/>
            <p:cNvSpPr txBox="1">
              <a:spLocks noChangeArrowheads="1"/>
            </p:cNvSpPr>
            <p:nvPr/>
          </p:nvSpPr>
          <p:spPr bwMode="auto">
            <a:xfrm>
              <a:off x="5361" y="1774"/>
              <a:ext cx="19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/>
                <a:t>y</a:t>
              </a:r>
              <a:endParaRPr lang="ru-RU" altLang="ru-RU"/>
            </a:p>
          </p:txBody>
        </p:sp>
        <p:sp>
          <p:nvSpPr>
            <p:cNvPr id="15" name="Text Box 37"/>
            <p:cNvSpPr txBox="1">
              <a:spLocks noChangeArrowheads="1"/>
            </p:cNvSpPr>
            <p:nvPr/>
          </p:nvSpPr>
          <p:spPr bwMode="auto">
            <a:xfrm>
              <a:off x="3135" y="2361"/>
              <a:ext cx="191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 dirty="0"/>
                <a:t>k</a:t>
              </a:r>
              <a:endParaRPr lang="ru-RU" altLang="ru-RU" dirty="0"/>
            </a:p>
          </p:txBody>
        </p:sp>
        <p:sp>
          <p:nvSpPr>
            <p:cNvPr id="16" name="Text Box 38"/>
            <p:cNvSpPr txBox="1">
              <a:spLocks noChangeArrowheads="1"/>
            </p:cNvSpPr>
            <p:nvPr/>
          </p:nvSpPr>
          <p:spPr bwMode="auto">
            <a:xfrm>
              <a:off x="3542" y="2061"/>
              <a:ext cx="190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 dirty="0" err="1"/>
                <a:t>i</a:t>
              </a:r>
              <a:endParaRPr lang="ru-RU" altLang="ru-RU" dirty="0"/>
            </a:p>
          </p:txBody>
        </p:sp>
        <p:sp>
          <p:nvSpPr>
            <p:cNvPr id="17" name="Text Box 39"/>
            <p:cNvSpPr txBox="1">
              <a:spLocks noChangeArrowheads="1"/>
            </p:cNvSpPr>
            <p:nvPr/>
          </p:nvSpPr>
          <p:spPr bwMode="auto">
            <a:xfrm>
              <a:off x="3482" y="2565"/>
              <a:ext cx="29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 dirty="0"/>
                <a:t>c</a:t>
              </a:r>
              <a:r>
                <a:rPr lang="en-US" altLang="ru-RU" i="1" baseline="-25000" dirty="0"/>
                <a:t>x</a:t>
              </a:r>
              <a:endParaRPr lang="ru-RU" altLang="ru-RU" dirty="0"/>
            </a:p>
          </p:txBody>
        </p:sp>
        <p:sp>
          <p:nvSpPr>
            <p:cNvPr id="18" name="Text Box 40"/>
            <p:cNvSpPr txBox="1">
              <a:spLocks noChangeArrowheads="1"/>
            </p:cNvSpPr>
            <p:nvPr/>
          </p:nvSpPr>
          <p:spPr bwMode="auto">
            <a:xfrm>
              <a:off x="3352" y="2056"/>
              <a:ext cx="254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/>
                <a:t>Ω</a:t>
              </a:r>
              <a:r>
                <a:rPr lang="en-US" altLang="ru-RU" i="1" baseline="-25000"/>
                <a:t>i</a:t>
              </a:r>
              <a:endParaRPr lang="ru-RU" altLang="ru-RU"/>
            </a:p>
          </p:txBody>
        </p:sp>
        <p:sp>
          <p:nvSpPr>
            <p:cNvPr id="19" name="Text Box 41"/>
            <p:cNvSpPr txBox="1">
              <a:spLocks noChangeArrowheads="1"/>
            </p:cNvSpPr>
            <p:nvPr/>
          </p:nvSpPr>
          <p:spPr bwMode="auto">
            <a:xfrm>
              <a:off x="2819" y="2583"/>
              <a:ext cx="191" cy="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 dirty="0"/>
                <a:t>x</a:t>
              </a:r>
              <a:endParaRPr lang="ru-RU" alt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945584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594475" y="4052346"/>
            <a:ext cx="2397125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algn="l" eaLnBrk="1" hangingPunct="1">
              <a:lnSpc>
                <a:spcPct val="90000"/>
              </a:lnSpc>
            </a:pPr>
            <a:r>
              <a:rPr lang="ru-RU" altLang="ru-RU" dirty="0"/>
              <a:t>Распределение контактных давлений </a:t>
            </a:r>
            <a:r>
              <a:rPr lang="ru-RU" altLang="ru-RU" i="1" dirty="0"/>
              <a:t>р</a:t>
            </a:r>
            <a:r>
              <a:rPr lang="ru-RU" altLang="ru-RU" dirty="0"/>
              <a:t> и изолинии эквивалентных напряжений </a:t>
            </a:r>
            <a:r>
              <a:rPr lang="ru-RU" altLang="ru-RU" i="1" dirty="0" err="1"/>
              <a:t>σ</a:t>
            </a:r>
            <a:r>
              <a:rPr lang="ru-RU" altLang="ru-RU" i="1" baseline="-25000" dirty="0" err="1"/>
              <a:t>э</a:t>
            </a:r>
            <a:r>
              <a:rPr lang="ru-RU" altLang="ru-RU" baseline="-25000" dirty="0" err="1"/>
              <a:t>кв</a:t>
            </a:r>
            <a:r>
              <a:rPr lang="ru-RU" altLang="ru-RU" baseline="30000" dirty="0" err="1"/>
              <a:t>IV</a:t>
            </a:r>
            <a:r>
              <a:rPr lang="ru-RU" altLang="ru-RU" dirty="0"/>
              <a:t> в области контакта (МПа): 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ru-RU" altLang="ru-RU" dirty="0"/>
              <a:t>а – большая конечно-элементная схема; 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ru-RU" altLang="ru-RU" dirty="0"/>
              <a:t>б – пять слоёв на упругом основании; </a:t>
            </a:r>
          </a:p>
          <a:p>
            <a:pPr lvl="1" algn="l" eaLnBrk="1" hangingPunct="1">
              <a:lnSpc>
                <a:spcPct val="90000"/>
              </a:lnSpc>
            </a:pPr>
            <a:r>
              <a:rPr lang="ru-RU" altLang="ru-RU" dirty="0"/>
              <a:t>в – один слой на упругом основании</a:t>
            </a: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271838" y="594771"/>
            <a:ext cx="2611437" cy="3197225"/>
            <a:chOff x="1710" y="2848"/>
            <a:chExt cx="4323" cy="5517"/>
          </a:xfrm>
        </p:grpSpPr>
        <p:pic>
          <p:nvPicPr>
            <p:cNvPr id="4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46" t="10172" r="22469" b="11240"/>
            <a:stretch>
              <a:fillRect/>
            </a:stretch>
          </p:blipFill>
          <p:spPr bwMode="auto">
            <a:xfrm>
              <a:off x="1710" y="2848"/>
              <a:ext cx="4323" cy="5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5163" y="3061"/>
              <a:ext cx="266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/>
                <a:t>а)</a:t>
              </a:r>
              <a:endParaRPr lang="ru-RU" altLang="ru-RU" sz="1800"/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1794" y="4750"/>
              <a:ext cx="540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/>
                <a:t>984</a:t>
              </a:r>
              <a:endParaRPr lang="ru-RU" altLang="ru-RU" sz="1800"/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4428" y="4651"/>
              <a:ext cx="429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/>
                <a:t>820</a:t>
              </a:r>
              <a:endParaRPr lang="ru-RU" altLang="ru-RU" sz="1800"/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4413" y="5071"/>
              <a:ext cx="459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/>
                <a:t>656</a:t>
              </a:r>
              <a:endParaRPr lang="ru-RU" altLang="ru-RU" sz="1800"/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4389" y="5470"/>
              <a:ext cx="444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/>
                <a:t>492</a:t>
              </a:r>
              <a:endParaRPr lang="ru-RU" altLang="ru-RU" sz="1800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639" y="5695"/>
              <a:ext cx="444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/>
                <a:t>328</a:t>
              </a:r>
              <a:endParaRPr lang="ru-RU" altLang="ru-RU" sz="1800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3909" y="6460"/>
              <a:ext cx="540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/>
                <a:t>164</a:t>
              </a:r>
              <a:endParaRPr lang="ru-RU" altLang="ru-RU" sz="1800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 flipH="1" flipV="1">
              <a:off x="3759" y="5275"/>
              <a:ext cx="651" cy="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6"/>
            <p:cNvSpPr>
              <a:spLocks noChangeShapeType="1"/>
            </p:cNvSpPr>
            <p:nvPr/>
          </p:nvSpPr>
          <p:spPr bwMode="auto">
            <a:xfrm flipH="1" flipV="1">
              <a:off x="3714" y="5005"/>
              <a:ext cx="696" cy="2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H="1" flipV="1">
              <a:off x="3669" y="4840"/>
              <a:ext cx="741" cy="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 flipV="1">
              <a:off x="2250" y="4720"/>
              <a:ext cx="804" cy="1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Text Box 19"/>
            <p:cNvSpPr txBox="1">
              <a:spLocks noChangeArrowheads="1"/>
            </p:cNvSpPr>
            <p:nvPr/>
          </p:nvSpPr>
          <p:spPr bwMode="auto">
            <a:xfrm>
              <a:off x="2154" y="3040"/>
              <a:ext cx="179" cy="3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i="1"/>
                <a:t>р</a:t>
              </a:r>
              <a:endParaRPr lang="ru-RU" altLang="ru-RU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>
              <a:off x="2250" y="3379"/>
              <a:ext cx="414" cy="3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6110288" y="594771"/>
            <a:ext cx="2757487" cy="1492250"/>
            <a:chOff x="2284" y="845"/>
            <a:chExt cx="1737" cy="940"/>
          </a:xfrm>
        </p:grpSpPr>
        <p:pic>
          <p:nvPicPr>
            <p:cNvPr id="19" name="Picture 2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89" t="25085" r="8878" b="25342"/>
            <a:stretch>
              <a:fillRect/>
            </a:stretch>
          </p:blipFill>
          <p:spPr bwMode="auto">
            <a:xfrm>
              <a:off x="2284" y="845"/>
              <a:ext cx="1737" cy="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3656" y="898"/>
              <a:ext cx="107" cy="1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/>
                <a:t>б)</a:t>
              </a:r>
              <a:endParaRPr lang="ru-RU" altLang="ru-RU" sz="1800"/>
            </a:p>
          </p:txBody>
        </p:sp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6110288" y="2287046"/>
            <a:ext cx="2782887" cy="1509713"/>
            <a:chOff x="6561" y="3807"/>
            <a:chExt cx="4680" cy="2907"/>
          </a:xfrm>
        </p:grpSpPr>
        <p:pic>
          <p:nvPicPr>
            <p:cNvPr id="22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77" t="31068" r="15945" b="25128"/>
            <a:stretch>
              <a:fillRect/>
            </a:stretch>
          </p:blipFill>
          <p:spPr bwMode="auto">
            <a:xfrm>
              <a:off x="6561" y="3807"/>
              <a:ext cx="4680" cy="2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 Box 26"/>
            <p:cNvSpPr txBox="1">
              <a:spLocks noChangeArrowheads="1"/>
            </p:cNvSpPr>
            <p:nvPr/>
          </p:nvSpPr>
          <p:spPr bwMode="auto">
            <a:xfrm>
              <a:off x="10341" y="4014"/>
              <a:ext cx="266" cy="3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/>
                <a:t>в)</a:t>
              </a:r>
              <a:endParaRPr lang="ru-RU" altLang="ru-RU" sz="1800"/>
            </a:p>
          </p:txBody>
        </p:sp>
      </p:grpSp>
      <p:graphicFrame>
        <p:nvGraphicFramePr>
          <p:cNvPr id="24" name="Group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204330"/>
              </p:ext>
            </p:extLst>
          </p:nvPr>
        </p:nvGraphicFramePr>
        <p:xfrm>
          <a:off x="484188" y="4053934"/>
          <a:ext cx="6022975" cy="2084712"/>
        </p:xfrm>
        <a:graphic>
          <a:graphicData uri="http://schemas.openxmlformats.org/drawingml/2006/table">
            <a:tbl>
              <a:tblPr/>
              <a:tblGrid>
                <a:gridCol w="1485900"/>
                <a:gridCol w="1333500"/>
                <a:gridCol w="1042987"/>
                <a:gridCol w="1189038"/>
                <a:gridCol w="971550"/>
              </a:tblGrid>
              <a:tr h="4753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Расчётная схема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конечных  элементов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Радиус контакта, мм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Максимальное давление, МПа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Затраты машинного времени, 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chemeClr val="accent5">
                            <a:lumMod val="40000"/>
                            <a:lumOff val="60000"/>
                          </a:schemeClr>
                        </a:gs>
                        <a:gs pos="50000">
                          <a:schemeClr val="accent5">
                            <a:lumMod val="20000"/>
                            <a:lumOff val="80000"/>
                          </a:schemeClr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</a:tr>
              <a:tr h="219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 Герцу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D0D0F4"/>
                        </a:gs>
                        <a:gs pos="50000">
                          <a:srgbClr val="EAEAFA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5,2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1766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Большая конечно-элементная схема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D0D0F4"/>
                        </a:gs>
                        <a:gs pos="50000">
                          <a:srgbClr val="EAEAFA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54000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/ 0,38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/ 0,45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слоёв на упругом основании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D0D0F4"/>
                        </a:gs>
                        <a:gs pos="50000">
                          <a:srgbClr val="EAEAFA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/ 0,58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/ 0,74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слоёв на упругом основании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D0D0F4"/>
                        </a:gs>
                        <a:gs pos="50000">
                          <a:srgbClr val="EAEAFA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/ 0,77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1745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/ 1,2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7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слой на упругом основании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D0D0F4"/>
                        </a:gs>
                        <a:gs pos="50000">
                          <a:srgbClr val="EAEAFA"/>
                        </a:gs>
                        <a:gs pos="100000">
                          <a:schemeClr val="bg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 / 5,96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 / 9,2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" name="Text Box 111"/>
          <p:cNvSpPr txBox="1">
            <a:spLocks noChangeArrowheads="1"/>
          </p:cNvSpPr>
          <p:nvPr/>
        </p:nvSpPr>
        <p:spPr bwMode="auto">
          <a:xfrm>
            <a:off x="3927475" y="3872959"/>
            <a:ext cx="25527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179388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1" eaLnBrk="1" hangingPunct="1">
              <a:lnSpc>
                <a:spcPct val="90000"/>
              </a:lnSpc>
            </a:pPr>
            <a:r>
              <a:rPr lang="ru-RU" altLang="ru-RU" sz="1200"/>
              <a:t>* в знаменателе погрешность в %</a:t>
            </a:r>
          </a:p>
        </p:txBody>
      </p:sp>
      <p:sp>
        <p:nvSpPr>
          <p:cNvPr id="26" name="Text Box 148"/>
          <p:cNvSpPr txBox="1">
            <a:spLocks noChangeArrowheads="1"/>
          </p:cNvSpPr>
          <p:nvPr/>
        </p:nvSpPr>
        <p:spPr bwMode="auto">
          <a:xfrm>
            <a:off x="300038" y="3223671"/>
            <a:ext cx="2832100" cy="89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dirty="0"/>
              <a:t>Фрагменты цилиндров:</a:t>
            </a:r>
          </a:p>
          <a:p>
            <a:pPr eaLnBrk="1" hangingPunct="1"/>
            <a:r>
              <a:rPr lang="en-US" altLang="ru-RU" i="1" dirty="0"/>
              <a:t>R</a:t>
            </a:r>
            <a:r>
              <a:rPr lang="en-US" altLang="ru-RU" baseline="-25000" dirty="0"/>
              <a:t>1</a:t>
            </a:r>
            <a:r>
              <a:rPr lang="en-US" altLang="ru-RU" dirty="0"/>
              <a:t>=</a:t>
            </a:r>
            <a:r>
              <a:rPr lang="en-US" altLang="ru-RU" i="1" dirty="0"/>
              <a:t>R</a:t>
            </a:r>
            <a:r>
              <a:rPr lang="en-US" altLang="ru-RU" baseline="-25000" dirty="0"/>
              <a:t>2</a:t>
            </a:r>
            <a:r>
              <a:rPr lang="en-US" altLang="ru-RU" dirty="0"/>
              <a:t>=200 </a:t>
            </a:r>
            <a:r>
              <a:rPr lang="ru-RU" altLang="ru-RU" dirty="0"/>
              <a:t>мм, сжимающая сила вдоль оси </a:t>
            </a:r>
            <a:r>
              <a:rPr lang="en-US" altLang="ru-RU" i="1" dirty="0"/>
              <a:t>z</a:t>
            </a:r>
            <a:r>
              <a:rPr lang="ru-RU" altLang="ru-RU" dirty="0"/>
              <a:t> 100 кН</a:t>
            </a:r>
          </a:p>
        </p:txBody>
      </p:sp>
      <p:grpSp>
        <p:nvGrpSpPr>
          <p:cNvPr id="27" name="Group 149"/>
          <p:cNvGrpSpPr>
            <a:grpSpLocks/>
          </p:cNvGrpSpPr>
          <p:nvPr/>
        </p:nvGrpSpPr>
        <p:grpSpPr bwMode="auto">
          <a:xfrm>
            <a:off x="520700" y="523334"/>
            <a:ext cx="2362200" cy="2628900"/>
            <a:chOff x="1695" y="1140"/>
            <a:chExt cx="3878" cy="4314"/>
          </a:xfrm>
        </p:grpSpPr>
        <p:pic>
          <p:nvPicPr>
            <p:cNvPr id="28" name="Picture 150" descr="0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5" y="1140"/>
              <a:ext cx="3690" cy="4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Oval 151"/>
            <p:cNvSpPr>
              <a:spLocks noChangeArrowheads="1"/>
            </p:cNvSpPr>
            <p:nvPr/>
          </p:nvSpPr>
          <p:spPr bwMode="auto">
            <a:xfrm>
              <a:off x="4334" y="4020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0" name="Oval 152"/>
            <p:cNvSpPr>
              <a:spLocks noChangeArrowheads="1"/>
            </p:cNvSpPr>
            <p:nvPr/>
          </p:nvSpPr>
          <p:spPr bwMode="auto">
            <a:xfrm>
              <a:off x="4362" y="2496"/>
              <a:ext cx="360" cy="36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31" name="Text Box 153"/>
            <p:cNvSpPr txBox="1">
              <a:spLocks noChangeArrowheads="1"/>
            </p:cNvSpPr>
            <p:nvPr/>
          </p:nvSpPr>
          <p:spPr bwMode="auto">
            <a:xfrm>
              <a:off x="5213" y="3354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altLang="ru-RU" i="1"/>
                <a:t>y</a:t>
              </a:r>
              <a:endParaRPr lang="ru-RU" altLang="ru-RU"/>
            </a:p>
          </p:txBody>
        </p:sp>
        <p:sp>
          <p:nvSpPr>
            <p:cNvPr id="32" name="Text Box 154"/>
            <p:cNvSpPr txBox="1">
              <a:spLocks noChangeArrowheads="1"/>
            </p:cNvSpPr>
            <p:nvPr/>
          </p:nvSpPr>
          <p:spPr bwMode="auto">
            <a:xfrm>
              <a:off x="3128" y="1164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ru-RU" i="1"/>
                <a:t>z</a:t>
              </a:r>
              <a:endParaRPr lang="ru-RU" altLang="ru-RU"/>
            </a:p>
          </p:txBody>
        </p:sp>
        <p:sp>
          <p:nvSpPr>
            <p:cNvPr id="33" name="Text Box 155"/>
            <p:cNvSpPr txBox="1">
              <a:spLocks noChangeArrowheads="1"/>
            </p:cNvSpPr>
            <p:nvPr/>
          </p:nvSpPr>
          <p:spPr bwMode="auto">
            <a:xfrm>
              <a:off x="2078" y="4134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ru-RU" i="1"/>
                <a:t>x</a:t>
              </a:r>
              <a:endParaRPr lang="ru-RU" altLang="ru-RU"/>
            </a:p>
          </p:txBody>
        </p:sp>
        <p:sp>
          <p:nvSpPr>
            <p:cNvPr id="34" name="Text Box 156"/>
            <p:cNvSpPr txBox="1">
              <a:spLocks noChangeArrowheads="1"/>
            </p:cNvSpPr>
            <p:nvPr/>
          </p:nvSpPr>
          <p:spPr bwMode="auto">
            <a:xfrm>
              <a:off x="3773" y="2934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ru-RU" i="1"/>
                <a:t>R</a:t>
              </a:r>
              <a:r>
                <a:rPr lang="en-US" altLang="ru-RU" baseline="-25000"/>
                <a:t>1</a:t>
              </a:r>
              <a:endParaRPr lang="ru-RU" altLang="ru-RU"/>
            </a:p>
          </p:txBody>
        </p:sp>
        <p:sp>
          <p:nvSpPr>
            <p:cNvPr id="35" name="Text Box 157"/>
            <p:cNvSpPr txBox="1">
              <a:spLocks noChangeArrowheads="1"/>
            </p:cNvSpPr>
            <p:nvPr/>
          </p:nvSpPr>
          <p:spPr bwMode="auto">
            <a:xfrm>
              <a:off x="2798" y="4404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ru-RU" i="1"/>
                <a:t>R</a:t>
              </a:r>
              <a:r>
                <a:rPr lang="en-US" altLang="ru-RU" baseline="-25000"/>
                <a:t>2</a:t>
              </a:r>
              <a:endParaRPr lang="ru-RU" altLang="ru-RU"/>
            </a:p>
          </p:txBody>
        </p:sp>
        <p:sp>
          <p:nvSpPr>
            <p:cNvPr id="36" name="Text Box 158"/>
            <p:cNvSpPr txBox="1">
              <a:spLocks noChangeArrowheads="1"/>
            </p:cNvSpPr>
            <p:nvPr/>
          </p:nvSpPr>
          <p:spPr bwMode="auto">
            <a:xfrm>
              <a:off x="4448" y="4029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ru-RU"/>
                <a:t>2</a:t>
              </a:r>
              <a:endParaRPr lang="ru-RU" altLang="ru-RU"/>
            </a:p>
          </p:txBody>
        </p:sp>
        <p:sp>
          <p:nvSpPr>
            <p:cNvPr id="37" name="Text Box 159"/>
            <p:cNvSpPr txBox="1">
              <a:spLocks noChangeArrowheads="1"/>
            </p:cNvSpPr>
            <p:nvPr/>
          </p:nvSpPr>
          <p:spPr bwMode="auto">
            <a:xfrm>
              <a:off x="4463" y="2529"/>
              <a:ext cx="360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ru-RU"/>
                <a:t>1</a:t>
              </a:r>
              <a:endParaRPr lang="ru-RU" altLang="ru-RU"/>
            </a:p>
          </p:txBody>
        </p:sp>
      </p:grpSp>
      <p:sp>
        <p:nvSpPr>
          <p:cNvPr id="38" name="Заголовок 1"/>
          <p:cNvSpPr txBox="1">
            <a:spLocks/>
          </p:cNvSpPr>
          <p:nvPr/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 цилиндров со скрещивающимися осями</a:t>
            </a:r>
          </a:p>
        </p:txBody>
      </p:sp>
    </p:spTree>
    <p:extLst>
      <p:ext uri="{BB962C8B-B14F-4D97-AF65-F5344CB8AC3E}">
        <p14:creationId xmlns:p14="http://schemas.microsoft.com/office/powerpoint/2010/main" val="301367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8014"/>
              </p:ext>
            </p:extLst>
          </p:nvPr>
        </p:nvGraphicFramePr>
        <p:xfrm>
          <a:off x="388697" y="4630341"/>
          <a:ext cx="8412643" cy="1470727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159604"/>
                <a:gridCol w="1316011"/>
                <a:gridCol w="1234257"/>
                <a:gridCol w="1234257"/>
                <a:gridCol w="1234257"/>
                <a:gridCol w="1234257"/>
              </a:tblGrid>
              <a:tr h="403593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 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Решение Герца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МКЭ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</a:tr>
              <a:tr h="213427"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 слоя 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 слоёв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 слоёв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 слоёв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</a:tr>
              <a:tr h="213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Нормальная сила </a:t>
                      </a:r>
                      <a:r>
                        <a:rPr lang="en-US" sz="1200">
                          <a:effectLst/>
                          <a:latin typeface="+mn-lt"/>
                        </a:rPr>
                        <a:t>N</a:t>
                      </a:r>
                      <a:r>
                        <a:rPr lang="ru-RU" sz="1200">
                          <a:effectLst/>
                          <a:latin typeface="+mn-lt"/>
                        </a:rPr>
                        <a:t>, Н</a:t>
                      </a:r>
                      <a:endParaRPr lang="ru-RU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100 000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100 651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98 806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98 504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100 529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</a:tr>
              <a:tr h="213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Давление </a:t>
                      </a:r>
                      <a:r>
                        <a:rPr lang="en-US" sz="1200">
                          <a:effectLst/>
                          <a:latin typeface="+mn-lt"/>
                        </a:rPr>
                        <a:t>p</a:t>
                      </a:r>
                      <a:r>
                        <a:rPr lang="en-US" sz="1200" baseline="-25000">
                          <a:effectLst/>
                          <a:latin typeface="+mn-lt"/>
                        </a:rPr>
                        <a:t>0</a:t>
                      </a:r>
                      <a:r>
                        <a:rPr lang="ru-RU" sz="1200">
                          <a:effectLst/>
                          <a:latin typeface="+mn-lt"/>
                        </a:rPr>
                        <a:t>, МПа</a:t>
                      </a:r>
                      <a:endParaRPr lang="ru-RU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1 766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1 764</a:t>
                      </a:r>
                      <a:endParaRPr lang="ru-RU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1 768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1 801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1 819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</a:tr>
              <a:tr h="426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+mn-lt"/>
                        </a:rPr>
                        <a:t>Размер полуоси пятна контакта, мм</a:t>
                      </a:r>
                      <a:endParaRPr lang="ru-RU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5,2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</a:rPr>
                        <a:t>5,2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5,2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5,2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5,2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/>
                </a:tc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Слой конечных элементов пониженной жёсткости</a:t>
            </a:r>
          </a:p>
        </p:txBody>
      </p:sp>
      <p:grpSp>
        <p:nvGrpSpPr>
          <p:cNvPr id="4" name="Группа 14"/>
          <p:cNvGrpSpPr>
            <a:grpSpLocks/>
          </p:cNvGrpSpPr>
          <p:nvPr/>
        </p:nvGrpSpPr>
        <p:grpSpPr bwMode="auto">
          <a:xfrm>
            <a:off x="288925" y="463887"/>
            <a:ext cx="2965545" cy="2854732"/>
            <a:chOff x="1707" y="11813"/>
            <a:chExt cx="3744" cy="3253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1707" y="14632"/>
              <a:ext cx="3744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457200" indent="-4572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ru-RU" altLang="ru-RU" sz="1200" dirty="0" smtClean="0">
                  <a:ea typeface="Calibri" pitchFamily="34" charset="0"/>
                  <a:cs typeface="Calibri" pitchFamily="34" charset="0"/>
                </a:rPr>
                <a:t>Расчётная схема: фрагменты </a:t>
              </a:r>
              <a:r>
                <a:rPr lang="ru-RU" altLang="ru-RU" sz="1200" dirty="0">
                  <a:ea typeface="Calibri" pitchFamily="34" charset="0"/>
                  <a:cs typeface="Calibri" pitchFamily="34" charset="0"/>
                </a:rPr>
                <a:t>цилиндров</a:t>
              </a: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134" y="11813"/>
              <a:ext cx="2945" cy="2739"/>
              <a:chOff x="1695" y="1089"/>
              <a:chExt cx="3836" cy="4365"/>
            </a:xfrm>
          </p:grpSpPr>
          <p:pic>
            <p:nvPicPr>
              <p:cNvPr id="7" name="Picture 5" descr="00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5" y="1140"/>
                <a:ext cx="3690" cy="43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4334" y="4020"/>
                <a:ext cx="36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4362" y="2496"/>
                <a:ext cx="360" cy="3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5171" y="3294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i="1" dirty="0">
                    <a:ea typeface="Calibri" pitchFamily="34" charset="0"/>
                    <a:cs typeface="Calibri" pitchFamily="34" charset="0"/>
                  </a:rPr>
                  <a:t>z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2974" y="1089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i="1" dirty="0">
                    <a:ea typeface="Calibri" pitchFamily="34" charset="0"/>
                    <a:cs typeface="Calibri" pitchFamily="34" charset="0"/>
                  </a:rPr>
                  <a:t>y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2078" y="4134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i="1" dirty="0">
                    <a:ea typeface="Calibri" pitchFamily="34" charset="0"/>
                    <a:cs typeface="Calibri" pitchFamily="34" charset="0"/>
                  </a:rPr>
                  <a:t>x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3717" y="3054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i="1" dirty="0">
                    <a:ea typeface="Calibri" pitchFamily="34" charset="0"/>
                    <a:cs typeface="Calibri" pitchFamily="34" charset="0"/>
                  </a:rPr>
                  <a:t>R</a:t>
                </a:r>
                <a:r>
                  <a:rPr lang="en-US" altLang="ru-RU" sz="1200" baseline="-25000" dirty="0">
                    <a:ea typeface="Calibri" pitchFamily="34" charset="0"/>
                    <a:cs typeface="Calibri" pitchFamily="34" charset="0"/>
                  </a:rPr>
                  <a:t>1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2798" y="4404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i="1" dirty="0">
                    <a:ea typeface="Calibri" pitchFamily="34" charset="0"/>
                    <a:cs typeface="Calibri" pitchFamily="34" charset="0"/>
                  </a:rPr>
                  <a:t>R</a:t>
                </a:r>
                <a:r>
                  <a:rPr lang="en-US" altLang="ru-RU" sz="1200" baseline="-25000" dirty="0">
                    <a:ea typeface="Calibri" pitchFamily="34" charset="0"/>
                    <a:cs typeface="Calibri" pitchFamily="34" charset="0"/>
                  </a:rPr>
                  <a:t>2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4364" y="4029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dirty="0">
                    <a:ea typeface="Calibri" pitchFamily="34" charset="0"/>
                    <a:cs typeface="Calibri" pitchFamily="34" charset="0"/>
                  </a:rPr>
                  <a:t>2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6" name="Text Box 14"/>
              <p:cNvSpPr txBox="1">
                <a:spLocks noChangeArrowheads="1"/>
              </p:cNvSpPr>
              <p:nvPr/>
            </p:nvSpPr>
            <p:spPr bwMode="auto">
              <a:xfrm>
                <a:off x="4376" y="2521"/>
                <a:ext cx="360" cy="5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ru-RU" sz="1200" dirty="0">
                    <a:ea typeface="Calibri" pitchFamily="34" charset="0"/>
                    <a:cs typeface="Calibri" pitchFamily="34" charset="0"/>
                  </a:rPr>
                  <a:t>1</a:t>
                </a:r>
                <a:endParaRPr lang="ru-RU" altLang="ru-RU" sz="1200" dirty="0">
                  <a:ea typeface="Calibri" pitchFamily="34" charset="0"/>
                  <a:cs typeface="Calibri" pitchFamily="34" charset="0"/>
                </a:endParaRPr>
              </a:p>
            </p:txBody>
          </p:sp>
        </p:grpSp>
      </p:grp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262" y="695662"/>
            <a:ext cx="2547937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346" y="695662"/>
            <a:ext cx="24717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964" y="2773292"/>
            <a:ext cx="2846387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3054969" y="2231882"/>
            <a:ext cx="34325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/>
            <a:r>
              <a:rPr lang="ru-RU" sz="1200" dirty="0" err="1" smtClean="0"/>
              <a:t>Конечноэлементные</a:t>
            </a:r>
            <a:r>
              <a:rPr lang="ru-RU" sz="1200" dirty="0" smtClean="0"/>
              <a:t> фрагменты контактирующих</a:t>
            </a:r>
          </a:p>
          <a:p>
            <a:pPr marL="0" indent="0" eaLnBrk="1" hangingPunct="1"/>
            <a:r>
              <a:rPr lang="ru-RU" sz="1200" dirty="0" smtClean="0"/>
              <a:t>тел (3 слоя конечных элементов)</a:t>
            </a:r>
            <a:endParaRPr lang="en-US" altLang="ru-RU" sz="1200" dirty="0"/>
          </a:p>
        </p:txBody>
      </p:sp>
      <p:sp>
        <p:nvSpPr>
          <p:cNvPr id="37" name="TextBox 18"/>
          <p:cNvSpPr txBox="1">
            <a:spLocks noChangeArrowheads="1"/>
          </p:cNvSpPr>
          <p:nvPr/>
        </p:nvSpPr>
        <p:spPr bwMode="auto">
          <a:xfrm>
            <a:off x="6404003" y="2239074"/>
            <a:ext cx="23944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/>
            <a:r>
              <a:rPr lang="ru-RU" sz="1200" dirty="0" smtClean="0"/>
              <a:t>Задание граничных условий</a:t>
            </a:r>
            <a:endParaRPr lang="en-US" altLang="ru-RU" sz="1200" dirty="0"/>
          </a:p>
        </p:txBody>
      </p:sp>
      <p:sp>
        <p:nvSpPr>
          <p:cNvPr id="38" name="TextBox 18"/>
          <p:cNvSpPr txBox="1">
            <a:spLocks noChangeArrowheads="1"/>
          </p:cNvSpPr>
          <p:nvPr/>
        </p:nvSpPr>
        <p:spPr bwMode="auto">
          <a:xfrm>
            <a:off x="4952216" y="4285606"/>
            <a:ext cx="26198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/>
            <a:r>
              <a:rPr lang="ru-RU" sz="1200" dirty="0" smtClean="0"/>
              <a:t>Распределение давлений в контакте</a:t>
            </a:r>
            <a:endParaRPr lang="en-US" altLang="ru-RU" sz="1200" dirty="0"/>
          </a:p>
        </p:txBody>
      </p:sp>
      <p:sp>
        <p:nvSpPr>
          <p:cNvPr id="39" name="TextBox 18"/>
          <p:cNvSpPr txBox="1">
            <a:spLocks noChangeArrowheads="1"/>
          </p:cNvSpPr>
          <p:nvPr/>
        </p:nvSpPr>
        <p:spPr bwMode="auto">
          <a:xfrm>
            <a:off x="346477" y="3428759"/>
            <a:ext cx="43440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/>
            <a:r>
              <a:rPr lang="ru-RU" sz="1200" dirty="0" smtClean="0"/>
              <a:t>Радиусы цилиндров: </a:t>
            </a:r>
            <a:r>
              <a:rPr lang="en-US" sz="1200" i="1" dirty="0" smtClean="0"/>
              <a:t>R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 = </a:t>
            </a:r>
            <a:r>
              <a:rPr lang="en-US" sz="1200" i="1" dirty="0" smtClean="0"/>
              <a:t>R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= </a:t>
            </a:r>
            <a:r>
              <a:rPr lang="ru-RU" sz="1200" dirty="0" smtClean="0"/>
              <a:t>200 мм</a:t>
            </a:r>
          </a:p>
          <a:p>
            <a:pPr marL="0" indent="0" algn="l" eaLnBrk="1" hangingPunct="1"/>
            <a:r>
              <a:rPr lang="ru-RU" sz="1200" dirty="0" smtClean="0"/>
              <a:t>Размер стороны конечного элемента: 1 мм</a:t>
            </a:r>
          </a:p>
          <a:p>
            <a:pPr marL="0" indent="0" algn="l" eaLnBrk="1" hangingPunct="1"/>
            <a:r>
              <a:rPr lang="ru-RU" altLang="ru-RU" sz="1200" dirty="0" smtClean="0"/>
              <a:t>Параметры материала: </a:t>
            </a:r>
            <a:r>
              <a:rPr lang="en-US" altLang="ru-RU" sz="1200" i="1" dirty="0"/>
              <a:t>E</a:t>
            </a:r>
            <a:r>
              <a:rPr lang="en-US" altLang="ru-RU" sz="1200" dirty="0"/>
              <a:t> </a:t>
            </a:r>
            <a:r>
              <a:rPr lang="ru-RU" altLang="ru-RU" sz="1200" dirty="0"/>
              <a:t>=</a:t>
            </a:r>
            <a:r>
              <a:rPr lang="en-US" altLang="ru-RU" sz="1200" dirty="0"/>
              <a:t> </a:t>
            </a:r>
            <a:r>
              <a:rPr lang="ru-RU" altLang="ru-RU" sz="1200" dirty="0"/>
              <a:t>2·10</a:t>
            </a:r>
            <a:r>
              <a:rPr lang="ru-RU" altLang="ru-RU" sz="1200" baseline="30000" dirty="0"/>
              <a:t>11</a:t>
            </a:r>
            <a:r>
              <a:rPr lang="en-US" altLang="ru-RU" sz="1200" dirty="0"/>
              <a:t> </a:t>
            </a:r>
            <a:r>
              <a:rPr lang="ru-RU" altLang="ru-RU" sz="1200" dirty="0" smtClean="0"/>
              <a:t>Па, </a:t>
            </a:r>
            <a:r>
              <a:rPr lang="el-GR" altLang="ru-RU" sz="1200" i="1" dirty="0" smtClean="0"/>
              <a:t>μ</a:t>
            </a:r>
            <a:r>
              <a:rPr lang="ru-RU" altLang="ru-RU" sz="1200" dirty="0" smtClean="0"/>
              <a:t> = 0,3</a:t>
            </a:r>
          </a:p>
          <a:p>
            <a:pPr marL="0" indent="0" algn="l" eaLnBrk="1" hangingPunct="1"/>
            <a:r>
              <a:rPr lang="ru-RU" altLang="ru-RU" sz="1200" dirty="0" smtClean="0"/>
              <a:t>Модуль упругости закрепляемого слоя</a:t>
            </a:r>
          </a:p>
          <a:p>
            <a:pPr marL="0" indent="0" algn="l" eaLnBrk="1" hangingPunct="1"/>
            <a:r>
              <a:rPr lang="ru-RU" altLang="ru-RU" sz="1200" dirty="0"/>
              <a:t>к</a:t>
            </a:r>
            <a:r>
              <a:rPr lang="ru-RU" altLang="ru-RU" sz="1200" dirty="0" smtClean="0"/>
              <a:t>онечных элементов: </a:t>
            </a:r>
            <a:r>
              <a:rPr lang="en-US" altLang="ru-RU" sz="1200" i="1" dirty="0"/>
              <a:t>E</a:t>
            </a:r>
            <a:r>
              <a:rPr lang="en-US" altLang="ru-RU" sz="1200" dirty="0"/>
              <a:t> </a:t>
            </a:r>
            <a:r>
              <a:rPr lang="ru-RU" altLang="ru-RU" sz="1200" dirty="0"/>
              <a:t>=</a:t>
            </a:r>
            <a:r>
              <a:rPr lang="en-US" altLang="ru-RU" sz="1200" dirty="0"/>
              <a:t> </a:t>
            </a:r>
            <a:r>
              <a:rPr lang="ru-RU" altLang="ru-RU" sz="1200" dirty="0" smtClean="0"/>
              <a:t>0,43·10</a:t>
            </a:r>
            <a:r>
              <a:rPr lang="ru-RU" altLang="ru-RU" sz="1200" baseline="30000" dirty="0" smtClean="0"/>
              <a:t>11</a:t>
            </a:r>
            <a:r>
              <a:rPr lang="en-US" altLang="ru-RU" sz="1200" dirty="0"/>
              <a:t> </a:t>
            </a:r>
            <a:r>
              <a:rPr lang="ru-RU" altLang="ru-RU" sz="1200" dirty="0"/>
              <a:t>Па</a:t>
            </a:r>
            <a:endParaRPr lang="en-US" altLang="ru-RU" sz="1200" dirty="0"/>
          </a:p>
        </p:txBody>
      </p:sp>
    </p:spTree>
    <p:extLst>
      <p:ext uri="{BB962C8B-B14F-4D97-AF65-F5344CB8AC3E}">
        <p14:creationId xmlns:p14="http://schemas.microsoft.com/office/powerpoint/2010/main" val="569391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62" descr="Упругий слой 3 мм tau_max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3" y="1382896"/>
            <a:ext cx="3565525" cy="188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63" descr="Упругий слой 5 мм tau_max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2" y="3818361"/>
            <a:ext cx="3565525" cy="186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64" descr="Упругий слой 10 мм tau_max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862" y="2325553"/>
            <a:ext cx="3593465" cy="1913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Тестирование алгоритма</a:t>
            </a:r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288926" y="712528"/>
            <a:ext cx="8500002" cy="276999"/>
          </a:xfrm>
          <a:prstGeom prst="rect">
            <a:avLst/>
          </a:prstGeom>
          <a:gradFill rotWithShape="0">
            <a:gsLst>
              <a:gs pos="0">
                <a:srgbClr val="E6FFE6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1200" b="1" dirty="0">
                <a:solidFill>
                  <a:srgbClr val="740000"/>
                </a:solidFill>
              </a:rPr>
              <a:t>Изолинии напряжений </a:t>
            </a:r>
            <a:r>
              <a:rPr lang="en-US" sz="1200" b="1" i="1" dirty="0" err="1">
                <a:solidFill>
                  <a:srgbClr val="740000"/>
                </a:solidFill>
              </a:rPr>
              <a:t>τ</a:t>
            </a:r>
            <a:r>
              <a:rPr lang="en-US" sz="1200" b="1" baseline="-25000" dirty="0" err="1">
                <a:solidFill>
                  <a:srgbClr val="740000"/>
                </a:solidFill>
              </a:rPr>
              <a:t>max</a:t>
            </a:r>
            <a:r>
              <a:rPr lang="en-US" sz="1200" b="1" dirty="0">
                <a:solidFill>
                  <a:srgbClr val="740000"/>
                </a:solidFill>
              </a:rPr>
              <a:t> </a:t>
            </a:r>
            <a:r>
              <a:rPr lang="ru-RU" sz="1200" b="1" dirty="0">
                <a:solidFill>
                  <a:srgbClr val="740000"/>
                </a:solidFill>
              </a:rPr>
              <a:t>в разрезе </a:t>
            </a:r>
            <a:r>
              <a:rPr lang="ru-RU" sz="1200" b="1" dirty="0" err="1">
                <a:solidFill>
                  <a:srgbClr val="740000"/>
                </a:solidFill>
              </a:rPr>
              <a:t>конечноэлементной</a:t>
            </a:r>
            <a:r>
              <a:rPr lang="ru-RU" sz="1200" b="1" dirty="0">
                <a:solidFill>
                  <a:srgbClr val="740000"/>
                </a:solidFill>
              </a:rPr>
              <a:t> модели цилиндра</a:t>
            </a:r>
            <a:endParaRPr lang="ru-RU" altLang="ru-RU" sz="1200" b="1" dirty="0">
              <a:solidFill>
                <a:srgbClr val="740000"/>
              </a:solidFill>
            </a:endParaRPr>
          </a:p>
        </p:txBody>
      </p: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03882" y="3298909"/>
            <a:ext cx="40976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/>
            <a:r>
              <a:rPr lang="ru-RU" sz="1200" dirty="0" smtClean="0"/>
              <a:t>Толщина фрагмента составляет 3 слоя конечных элементов</a:t>
            </a:r>
            <a:endParaRPr lang="en-US" altLang="ru-RU" sz="1200" dirty="0"/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03881" y="5847376"/>
            <a:ext cx="41911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/>
            <a:r>
              <a:rPr lang="ru-RU" sz="1200" dirty="0" smtClean="0"/>
              <a:t>Толщина фрагмента составляет 5 слоёв конечных элементов</a:t>
            </a:r>
            <a:endParaRPr lang="en-US" altLang="ru-RU" sz="1200" dirty="0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631522" y="4475129"/>
            <a:ext cx="42641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/>
            <a:r>
              <a:rPr lang="ru-RU" sz="1200" dirty="0" smtClean="0"/>
              <a:t>Толщина фрагмента составляет 10 слоёв конечных элементов</a:t>
            </a:r>
            <a:endParaRPr lang="en-US" altLang="ru-RU" sz="1200" dirty="0"/>
          </a:p>
        </p:txBody>
      </p:sp>
    </p:spTree>
    <p:extLst>
      <p:ext uri="{BB962C8B-B14F-4D97-AF65-F5344CB8AC3E}">
        <p14:creationId xmlns:p14="http://schemas.microsoft.com/office/powerpoint/2010/main" val="630588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8925" y="0"/>
            <a:ext cx="8612188" cy="409575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применения алгоритма</a:t>
            </a:r>
          </a:p>
        </p:txBody>
      </p:sp>
      <p:sp>
        <p:nvSpPr>
          <p:cNvPr id="3" name="TextBox 18"/>
          <p:cNvSpPr txBox="1">
            <a:spLocks noChangeArrowheads="1"/>
          </p:cNvSpPr>
          <p:nvPr/>
        </p:nvSpPr>
        <p:spPr bwMode="auto">
          <a:xfrm>
            <a:off x="288925" y="598038"/>
            <a:ext cx="861218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l" eaLnBrk="1" hangingPunct="1"/>
            <a:r>
              <a:rPr lang="ru-RU" dirty="0" err="1" smtClean="0"/>
              <a:t>Конечноэлементные</a:t>
            </a:r>
            <a:r>
              <a:rPr lang="ru-RU" dirty="0" smtClean="0"/>
              <a:t> модели со слоями пониженной жёсткости могут применяться для задач многократного и быстрого определения напряжений и деформаций в области контакта тел. Например, для </a:t>
            </a:r>
            <a:r>
              <a:rPr lang="ru-RU" dirty="0" smtClean="0"/>
              <a:t>моделирования </a:t>
            </a:r>
            <a:r>
              <a:rPr lang="ru-RU" dirty="0"/>
              <a:t>накопления контактно-усталостных повреждений в материалах тел, процессов распространения усталостных </a:t>
            </a:r>
            <a:r>
              <a:rPr lang="ru-RU" dirty="0" smtClean="0"/>
              <a:t>трещин.</a:t>
            </a:r>
          </a:p>
          <a:p>
            <a:pPr marL="0" indent="0" algn="l" eaLnBrk="1" hangingPunct="1"/>
            <a:endParaRPr lang="ru-RU" altLang="ru-RU" dirty="0"/>
          </a:p>
          <a:p>
            <a:pPr marL="0" indent="0" algn="l" eaLnBrk="1" hangingPunct="1"/>
            <a:r>
              <a:rPr lang="ru-RU" altLang="ru-RU" dirty="0" smtClean="0"/>
              <a:t>Экспресс-оценка напряжённо-деформированного состояния в контакте колеса и рельса.</a:t>
            </a:r>
          </a:p>
          <a:p>
            <a:pPr marL="0" indent="0" algn="l" eaLnBrk="1" hangingPunct="1"/>
            <a:r>
              <a:rPr lang="ru-RU" altLang="ru-RU" dirty="0" smtClean="0"/>
              <a:t>В настоящее время выполняется реализация алгоритма для решения нормальной контактной задачи в </a:t>
            </a:r>
            <a:r>
              <a:rPr lang="ru-RU" altLang="ru-RU" dirty="0" err="1" smtClean="0"/>
              <a:t>конечноэлементном</a:t>
            </a:r>
            <a:r>
              <a:rPr lang="ru-RU" altLang="ru-RU" dirty="0" smtClean="0"/>
              <a:t> решателе контактной задачи для УМ. Предлагаемый подход даёт возможность решения задачи качения для колеса и рельса методом конечных элементов, существенно снижая затраты машинного времени за счёт уменьшения числа степеней свободы </a:t>
            </a:r>
            <a:r>
              <a:rPr lang="ru-RU" altLang="ru-RU" dirty="0" err="1" smtClean="0"/>
              <a:t>конечноэлементной</a:t>
            </a:r>
            <a:r>
              <a:rPr lang="ru-RU" altLang="ru-RU" dirty="0" smtClean="0"/>
              <a:t> расчётной схемы.</a:t>
            </a:r>
            <a:endParaRPr lang="en-US" altLang="ru-RU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1" y="3560402"/>
            <a:ext cx="2453216" cy="221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0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2954878"/>
            <a:ext cx="2941637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536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"/>
          <p:cNvSpPr txBox="1">
            <a:spLocks noChangeArrowheads="1"/>
          </p:cNvSpPr>
          <p:nvPr/>
        </p:nvSpPr>
        <p:spPr bwMode="auto">
          <a:xfrm>
            <a:off x="328613" y="2127250"/>
            <a:ext cx="84867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Применение </a:t>
            </a:r>
            <a:r>
              <a:rPr lang="ru-RU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конечноэлементных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моделей</a:t>
            </a:r>
          </a:p>
          <a:p>
            <a:pPr eaLnBrk="1" hangingPunct="1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со слоями пониженной жёсткости</a:t>
            </a:r>
          </a:p>
          <a:p>
            <a:pPr eaLnBrk="1" hangingPunct="1">
              <a:defRPr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решения контактных задач</a:t>
            </a:r>
            <a:endParaRPr lang="ru-RU" altLang="ru-RU" sz="260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2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8613" y="690563"/>
            <a:ext cx="8486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2000" dirty="0">
                <a:latin typeface="+mj-lt"/>
              </a:rPr>
              <a:t>III </a:t>
            </a:r>
            <a:r>
              <a:rPr lang="ru-RU" altLang="ru-RU" sz="2000" dirty="0">
                <a:latin typeface="+mj-lt"/>
              </a:rPr>
              <a:t>научно-технический семинар</a:t>
            </a:r>
            <a:endParaRPr lang="ru-RU" altLang="ru-RU" sz="2000" dirty="0">
              <a:solidFill>
                <a:schemeClr val="accent2"/>
              </a:solidFill>
              <a:latin typeface="+mj-lt"/>
            </a:endParaRPr>
          </a:p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Компьютерное моделирование в железнодорожном транспорте:</a:t>
            </a:r>
          </a:p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динамика, прочность, износ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328613" y="3684588"/>
            <a:ext cx="84867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200"/>
              <a:t>Сакало А.В., Сакало В.И.</a:t>
            </a:r>
            <a:endParaRPr lang="ru-RU" altLang="ru-RU" sz="2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328613" y="4827588"/>
            <a:ext cx="8486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Лаборатория вычислительной механики,</a:t>
            </a:r>
          </a:p>
          <a:p>
            <a:pPr eaLnBrk="1" hangingPunct="1">
              <a:defRPr/>
            </a:pPr>
            <a:r>
              <a:rPr lang="ru-RU" altLang="ru-RU" sz="2000" dirty="0" smtClean="0">
                <a:latin typeface="+mj-lt"/>
              </a:rPr>
              <a:t>Брянский государственный технический университет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0" tIns="46800" rIns="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1594243</TotalTime>
  <Words>570</Words>
  <Application>Microsoft Office PowerPoint</Application>
  <PresentationFormat>Экран (4:3)</PresentationFormat>
  <Paragraphs>150</Paragraphs>
  <Slides>8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Times New Roman</vt:lpstr>
      <vt:lpstr>Wingdings</vt:lpstr>
      <vt:lpstr>Calibri</vt:lpstr>
      <vt:lpstr>Default Design</vt:lpstr>
      <vt:lpstr>Специальное оформление</vt:lpstr>
      <vt:lpstr>Microsoft Equation 3.0</vt:lpstr>
      <vt:lpstr>Формула</vt:lpstr>
      <vt:lpstr>Брянск 2016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BSTU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</dc:title>
  <dc:creator>Pogorelov</dc:creator>
  <cp:lastModifiedBy>Sakalo</cp:lastModifiedBy>
  <cp:revision>745</cp:revision>
  <cp:lastPrinted>2015-08-17T16:41:14Z</cp:lastPrinted>
  <dcterms:created xsi:type="dcterms:W3CDTF">2001-08-16T15:43:38Z</dcterms:created>
  <dcterms:modified xsi:type="dcterms:W3CDTF">2016-04-05T16:04:39Z</dcterms:modified>
</cp:coreProperties>
</file>