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fntdata" ContentType="application/x-fontdata"/>
  <Default Extension="vml" ContentType="application/vnd.openxmlformats-officedocument.vmlDrawing"/>
  <Default Extension="avi" ContentType="video/avi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embedTrueTypeFonts="1">
  <p:sldMasterIdLst>
    <p:sldMasterId id="2147483648" r:id="rId1"/>
    <p:sldMasterId id="2147483662" r:id="rId2"/>
  </p:sldMasterIdLst>
  <p:notesMasterIdLst>
    <p:notesMasterId r:id="rId14"/>
  </p:notesMasterIdLst>
  <p:handoutMasterIdLst>
    <p:handoutMasterId r:id="rId15"/>
  </p:handoutMasterIdLst>
  <p:sldIdLst>
    <p:sldId id="256" r:id="rId3"/>
    <p:sldId id="539" r:id="rId4"/>
    <p:sldId id="541" r:id="rId5"/>
    <p:sldId id="542" r:id="rId6"/>
    <p:sldId id="543" r:id="rId7"/>
    <p:sldId id="545" r:id="rId8"/>
    <p:sldId id="544" r:id="rId9"/>
    <p:sldId id="537" r:id="rId10"/>
    <p:sldId id="540" r:id="rId11"/>
    <p:sldId id="517" r:id="rId12"/>
    <p:sldId id="536" r:id="rId13"/>
  </p:sldIdLst>
  <p:sldSz cx="9144000" cy="6858000" type="screen4x3"/>
  <p:notesSz cx="6759575" cy="9867900"/>
  <p:embeddedFontLst>
    <p:embeddedFont>
      <p:font typeface="Calibri" panose="020F0502020204030204" pitchFamily="34" charset="0"/>
      <p:regular r:id="rId16"/>
      <p:bold r:id="rId17"/>
      <p:italic r:id="rId18"/>
      <p:boldItalic r:id="rId19"/>
    </p:embeddedFont>
  </p:embeddedFontLst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40000"/>
    <a:srgbClr val="E6FFE6"/>
    <a:srgbClr val="800000"/>
    <a:srgbClr val="663300"/>
    <a:srgbClr val="CCECFF"/>
    <a:srgbClr val="66FFFF"/>
    <a:srgbClr val="FFFFCC"/>
    <a:srgbClr val="FF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2838BEF-8BB2-4498-84A7-C5851F593DF1}" styleName="Средний стиль 4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 horzBarState="maximized">
    <p:restoredLeft sz="16607" autoAdjust="0"/>
    <p:restoredTop sz="77872" autoAdjust="0"/>
  </p:normalViewPr>
  <p:slideViewPr>
    <p:cSldViewPr snapToGrid="0">
      <p:cViewPr varScale="1">
        <p:scale>
          <a:sx n="113" d="100"/>
          <a:sy n="113" d="100"/>
        </p:scale>
        <p:origin x="-864" y="-102"/>
      </p:cViewPr>
      <p:guideLst>
        <p:guide orient="horz" pos="2160"/>
        <p:guide pos="2880"/>
      </p:guideLst>
    </p:cSldViewPr>
  </p:slideViewPr>
  <p:outlineViewPr>
    <p:cViewPr>
      <p:scale>
        <a:sx n="25" d="100"/>
        <a:sy n="25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79" d="100"/>
          <a:sy n="79" d="100"/>
        </p:scale>
        <p:origin x="-3306" y="-90"/>
      </p:cViewPr>
      <p:guideLst>
        <p:guide orient="horz" pos="3108"/>
        <p:guide pos="2129"/>
      </p:guideLst>
    </p:cSldViewPr>
  </p:notesViewPr>
  <p:gridSpacing cx="72010" cy="7201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font" Target="fonts/font3.fntdata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font" Target="fonts/font2.fntdata"/><Relationship Id="rId2" Type="http://schemas.openxmlformats.org/officeDocument/2006/relationships/slideMaster" Target="slideMasters/slideMaster2.xml"/><Relationship Id="rId16" Type="http://schemas.openxmlformats.org/officeDocument/2006/relationships/font" Target="fonts/font1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handoutMaster" Target="handoutMasters/handoutMaster1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font" Target="fonts/font4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Relationship Id="rId22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18.wmf"/><Relationship Id="rId3" Type="http://schemas.openxmlformats.org/officeDocument/2006/relationships/image" Target="../media/image13.wmf"/><Relationship Id="rId7" Type="http://schemas.openxmlformats.org/officeDocument/2006/relationships/image" Target="../media/image17.wmf"/><Relationship Id="rId2" Type="http://schemas.openxmlformats.org/officeDocument/2006/relationships/image" Target="../media/image12.wmf"/><Relationship Id="rId1" Type="http://schemas.openxmlformats.org/officeDocument/2006/relationships/image" Target="../media/image11.wmf"/><Relationship Id="rId6" Type="http://schemas.openxmlformats.org/officeDocument/2006/relationships/image" Target="../media/image16.wmf"/><Relationship Id="rId5" Type="http://schemas.openxmlformats.org/officeDocument/2006/relationships/image" Target="../media/image15.wmf"/><Relationship Id="rId4" Type="http://schemas.openxmlformats.org/officeDocument/2006/relationships/image" Target="../media/image14.wmf"/><Relationship Id="rId9" Type="http://schemas.openxmlformats.org/officeDocument/2006/relationships/image" Target="../media/image19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22.wmf"/><Relationship Id="rId2" Type="http://schemas.openxmlformats.org/officeDocument/2006/relationships/image" Target="../media/image21.wmf"/><Relationship Id="rId1" Type="http://schemas.openxmlformats.org/officeDocument/2006/relationships/image" Target="../media/image20.wmf"/><Relationship Id="rId5" Type="http://schemas.openxmlformats.org/officeDocument/2006/relationships/image" Target="../media/image24.wmf"/><Relationship Id="rId4" Type="http://schemas.openxmlformats.org/officeDocument/2006/relationships/image" Target="../media/image23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32.wmf"/><Relationship Id="rId2" Type="http://schemas.openxmlformats.org/officeDocument/2006/relationships/image" Target="../media/image31.wmf"/><Relationship Id="rId1" Type="http://schemas.openxmlformats.org/officeDocument/2006/relationships/image" Target="../media/image30.wmf"/><Relationship Id="rId5" Type="http://schemas.openxmlformats.org/officeDocument/2006/relationships/image" Target="../media/image34.wmf"/><Relationship Id="rId4" Type="http://schemas.openxmlformats.org/officeDocument/2006/relationships/image" Target="../media/image33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38.wmf"/><Relationship Id="rId1" Type="http://schemas.openxmlformats.org/officeDocument/2006/relationships/image" Target="../media/image37.w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42.wmf"/><Relationship Id="rId1" Type="http://schemas.openxmlformats.org/officeDocument/2006/relationships/image" Target="../media/image41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28938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30638" y="0"/>
            <a:ext cx="2928937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150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4188"/>
            <a:ext cx="2928938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150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30638" y="9374188"/>
            <a:ext cx="2928937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D61D80CC-8D62-42B9-83B7-304D84A2CFE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761562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28938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30638" y="0"/>
            <a:ext cx="2928937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253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39775"/>
            <a:ext cx="4933950" cy="37004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1700" y="4687888"/>
            <a:ext cx="4956175" cy="4440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2355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74188"/>
            <a:ext cx="2928938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355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30638" y="9374188"/>
            <a:ext cx="2928937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0CF9F9B8-18E8-40B0-A2AE-ADE9733558B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19374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3555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 smtClean="0"/>
          </a:p>
        </p:txBody>
      </p:sp>
      <p:sp>
        <p:nvSpPr>
          <p:cNvPr id="23556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02B9A7F8-9D36-4E93-A3BB-A6769B06F743}" type="slidenum">
              <a:rPr lang="en-US" altLang="ru-RU" smtClean="0"/>
              <a:pPr algn="r" eaLnBrk="1" hangingPunct="1">
                <a:spcBef>
                  <a:spcPct val="0"/>
                </a:spcBef>
              </a:pPr>
              <a:t>1</a:t>
            </a:fld>
            <a:endParaRPr lang="en-US" alt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CF9F9B8-18E8-40B0-A2AE-ADE9733558B8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082060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0963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 dirty="0" smtClean="0"/>
          </a:p>
        </p:txBody>
      </p:sp>
      <p:sp>
        <p:nvSpPr>
          <p:cNvPr id="40964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BC403055-5D03-4349-ADBA-B73041177E26}" type="slidenum">
              <a:rPr lang="en-US" altLang="ru-RU" smtClean="0"/>
              <a:pPr algn="r" eaLnBrk="1" hangingPunct="1">
                <a:spcBef>
                  <a:spcPct val="0"/>
                </a:spcBef>
              </a:pPr>
              <a:t>10</a:t>
            </a:fld>
            <a:endParaRPr lang="en-US" alt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1987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 smtClean="0"/>
          </a:p>
        </p:txBody>
      </p:sp>
      <p:sp>
        <p:nvSpPr>
          <p:cNvPr id="41988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086FFFDC-671F-485E-A8A4-0B5FCB444FB3}" type="slidenum">
              <a:rPr lang="en-US" altLang="ru-RU" smtClean="0"/>
              <a:pPr algn="r" eaLnBrk="1" hangingPunct="1">
                <a:spcBef>
                  <a:spcPct val="0"/>
                </a:spcBef>
              </a:pPr>
              <a:t>11</a:t>
            </a:fld>
            <a:endParaRPr lang="en-US" alt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dirty="0" smtClean="0"/>
              <a:t>Образец подзаголовка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651057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ECE36C-C825-42CE-A44D-76F64C4E57A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71262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BF076A-C5D3-44D7-976A-4711C5A95DB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500407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E2D579-84AA-4232-A674-08AE18E4E0B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08802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16A0DE-9C21-4588-856B-A15F592559B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116820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BDE859-95A0-4C00-8CF1-B27928DF925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627910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CD4E38-60E8-46E7-B123-B5581BA5807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507937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634196-9803-4132-AA11-590FE037470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401128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2AEB04-24F6-4D7C-89E3-06B2C3F427B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407978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CC43B8-C941-45E1-B9CB-F119ECA91A6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170962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5FBD2D-7EC5-47FD-A500-E1F51D9381B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20811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636934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B5FB96-67CF-4EA6-B596-957275BA9CC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15432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4708366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79527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399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77938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077433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288925" y="0"/>
            <a:ext cx="8612188" cy="40957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12793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8925" y="0"/>
            <a:ext cx="8612188" cy="40957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21901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e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11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4.xml"/><Relationship Id="rId10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Line 15"/>
          <p:cNvSpPr>
            <a:spLocks noChangeShapeType="1"/>
          </p:cNvSpPr>
          <p:nvPr userDrawn="1"/>
        </p:nvSpPr>
        <p:spPr bwMode="auto">
          <a:xfrm flipV="1">
            <a:off x="1560513" y="6545263"/>
            <a:ext cx="7408862" cy="6350"/>
          </a:xfrm>
          <a:prstGeom prst="line">
            <a:avLst/>
          </a:prstGeom>
          <a:noFill/>
          <a:ln w="25527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027" name="Text Box 16"/>
          <p:cNvSpPr txBox="1">
            <a:spLocks noChangeArrowheads="1"/>
          </p:cNvSpPr>
          <p:nvPr userDrawn="1"/>
        </p:nvSpPr>
        <p:spPr bwMode="auto">
          <a:xfrm>
            <a:off x="1582738" y="6604000"/>
            <a:ext cx="7362825" cy="249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8000" tIns="46800" rIns="18000" bIns="46800"/>
          <a:lstStyle>
            <a:lvl1pPr eaLnBrk="0" hangingPunct="0">
              <a:tabLst>
                <a:tab pos="863600" algn="l"/>
                <a:tab pos="1728788" algn="l"/>
                <a:tab pos="2171700" algn="l"/>
              </a:tabLst>
              <a:defRPr sz="1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tabLst>
                <a:tab pos="863600" algn="l"/>
                <a:tab pos="1728788" algn="l"/>
                <a:tab pos="2171700" algn="l"/>
              </a:tabLst>
              <a:defRPr sz="1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tabLst>
                <a:tab pos="863600" algn="l"/>
                <a:tab pos="1728788" algn="l"/>
                <a:tab pos="2171700" algn="l"/>
              </a:tabLst>
              <a:defRPr sz="1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tabLst>
                <a:tab pos="863600" algn="l"/>
                <a:tab pos="1728788" algn="l"/>
                <a:tab pos="2171700" algn="l"/>
              </a:tabLst>
              <a:defRPr sz="1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tabLst>
                <a:tab pos="863600" algn="l"/>
                <a:tab pos="1728788" algn="l"/>
                <a:tab pos="2171700" algn="l"/>
              </a:tabLst>
              <a:defRPr sz="1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863600" algn="l"/>
                <a:tab pos="1728788" algn="l"/>
                <a:tab pos="2171700" algn="l"/>
              </a:tabLst>
              <a:defRPr sz="1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863600" algn="l"/>
                <a:tab pos="1728788" algn="l"/>
                <a:tab pos="2171700" algn="l"/>
              </a:tabLst>
              <a:defRPr sz="1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863600" algn="l"/>
                <a:tab pos="1728788" algn="l"/>
                <a:tab pos="2171700" algn="l"/>
              </a:tabLst>
              <a:defRPr sz="1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863600" algn="l"/>
                <a:tab pos="1728788" algn="l"/>
                <a:tab pos="2171700" algn="l"/>
              </a:tabLst>
              <a:defRPr sz="1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>
              <a:lnSpc>
                <a:spcPct val="85000"/>
              </a:lnSpc>
              <a:spcBef>
                <a:spcPts val="325"/>
              </a:spcBef>
              <a:defRPr/>
            </a:pPr>
            <a:r>
              <a:rPr lang="en-US" altLang="ru-RU" dirty="0" smtClean="0">
                <a:solidFill>
                  <a:schemeClr val="accent2"/>
                </a:solidFill>
                <a:latin typeface="Arial" charset="0"/>
              </a:rPr>
              <a:t>www.universalmechanism.com	um@universalmechanism.com</a:t>
            </a:r>
          </a:p>
        </p:txBody>
      </p:sp>
      <p:sp>
        <p:nvSpPr>
          <p:cNvPr id="1028" name="Rectangle 20"/>
          <p:cNvSpPr>
            <a:spLocks noGrp="1" noChangeArrowheads="1"/>
          </p:cNvSpPr>
          <p:nvPr>
            <p:ph type="title"/>
          </p:nvPr>
        </p:nvSpPr>
        <p:spPr bwMode="auto">
          <a:xfrm>
            <a:off x="288924" y="0"/>
            <a:ext cx="8594725" cy="409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8980" tIns="49491" rIns="98980" bIns="49491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Заголовок</a:t>
            </a:r>
            <a:endParaRPr lang="en-US" altLang="ru-RU" smtClean="0"/>
          </a:p>
        </p:txBody>
      </p:sp>
      <p:sp>
        <p:nvSpPr>
          <p:cNvPr id="1029" name="Line 29"/>
          <p:cNvSpPr>
            <a:spLocks noChangeShapeType="1"/>
          </p:cNvSpPr>
          <p:nvPr userDrawn="1"/>
        </p:nvSpPr>
        <p:spPr bwMode="auto">
          <a:xfrm>
            <a:off x="300039" y="406400"/>
            <a:ext cx="8321484" cy="0"/>
          </a:xfrm>
          <a:prstGeom prst="line">
            <a:avLst/>
          </a:prstGeom>
          <a:noFill/>
          <a:ln w="25400">
            <a:solidFill>
              <a:schemeClr val="accent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square" lIns="0" tIns="46800" rIns="0">
            <a:spAutoFit/>
          </a:bodyPr>
          <a:lstStyle/>
          <a:p>
            <a:endParaRPr lang="ru-RU"/>
          </a:p>
        </p:txBody>
      </p:sp>
      <p:pic>
        <p:nvPicPr>
          <p:cNvPr id="1030" name="Рисунок 6" descr="umid.jpg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8" y="6143625"/>
            <a:ext cx="1277937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Рисунок 1"/>
          <p:cNvPicPr>
            <a:picLocks noChangeAspect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21523" y="67112"/>
            <a:ext cx="455365" cy="45536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accent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accent2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accent2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accent2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accent2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000" b="1">
          <a:solidFill>
            <a:schemeClr val="accent2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000" b="1">
          <a:solidFill>
            <a:schemeClr val="accent2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000" b="1">
          <a:solidFill>
            <a:schemeClr val="accent2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000" b="1">
          <a:solidFill>
            <a:schemeClr val="accent2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2051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07039607-2465-43E1-A0AB-3B7F20B0C2F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avi"/><Relationship Id="rId1" Type="http://schemas.microsoft.com/office/2007/relationships/media" Target="../media/media2.avi"/><Relationship Id="rId5" Type="http://schemas.openxmlformats.org/officeDocument/2006/relationships/image" Target="../media/image45.png"/><Relationship Id="rId4" Type="http://schemas.openxmlformats.org/officeDocument/2006/relationships/notesSlide" Target="../notesSlides/notesSlide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10" Type="http://schemas.openxmlformats.org/officeDocument/2006/relationships/image" Target="../media/image10.jpeg"/><Relationship Id="rId4" Type="http://schemas.openxmlformats.org/officeDocument/2006/relationships/image" Target="../media/image4.jpeg"/><Relationship Id="rId9" Type="http://schemas.openxmlformats.org/officeDocument/2006/relationships/image" Target="../media/image9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wmf"/><Relationship Id="rId13" Type="http://schemas.openxmlformats.org/officeDocument/2006/relationships/image" Target="../media/image15.wmf"/><Relationship Id="rId18" Type="http://schemas.openxmlformats.org/officeDocument/2006/relationships/oleObject" Target="../embeddings/oleObject9.bin"/><Relationship Id="rId3" Type="http://schemas.openxmlformats.org/officeDocument/2006/relationships/oleObject" Target="../embeddings/oleObject1.bin"/><Relationship Id="rId21" Type="http://schemas.openxmlformats.org/officeDocument/2006/relationships/image" Target="../media/image19.wmf"/><Relationship Id="rId7" Type="http://schemas.openxmlformats.org/officeDocument/2006/relationships/oleObject" Target="../embeddings/oleObject3.bin"/><Relationship Id="rId12" Type="http://schemas.openxmlformats.org/officeDocument/2006/relationships/oleObject" Target="../embeddings/oleObject6.bin"/><Relationship Id="rId17" Type="http://schemas.openxmlformats.org/officeDocument/2006/relationships/image" Target="../media/image17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8.bin"/><Relationship Id="rId20" Type="http://schemas.openxmlformats.org/officeDocument/2006/relationships/oleObject" Target="../embeddings/oleObject10.bin"/><Relationship Id="rId1" Type="http://schemas.openxmlformats.org/officeDocument/2006/relationships/vmlDrawing" Target="../drawings/vmlDrawing1.vml"/><Relationship Id="rId6" Type="http://schemas.openxmlformats.org/officeDocument/2006/relationships/image" Target="../media/image12.wmf"/><Relationship Id="rId11" Type="http://schemas.openxmlformats.org/officeDocument/2006/relationships/oleObject" Target="../embeddings/oleObject5.bin"/><Relationship Id="rId5" Type="http://schemas.openxmlformats.org/officeDocument/2006/relationships/oleObject" Target="../embeddings/oleObject2.bin"/><Relationship Id="rId15" Type="http://schemas.openxmlformats.org/officeDocument/2006/relationships/image" Target="../media/image16.wmf"/><Relationship Id="rId10" Type="http://schemas.openxmlformats.org/officeDocument/2006/relationships/image" Target="../media/image14.wmf"/><Relationship Id="rId19" Type="http://schemas.openxmlformats.org/officeDocument/2006/relationships/image" Target="../media/image18.wmf"/><Relationship Id="rId4" Type="http://schemas.openxmlformats.org/officeDocument/2006/relationships/image" Target="../media/image11.wmf"/><Relationship Id="rId9" Type="http://schemas.openxmlformats.org/officeDocument/2006/relationships/oleObject" Target="../embeddings/oleObject4.bin"/><Relationship Id="rId14" Type="http://schemas.openxmlformats.org/officeDocument/2006/relationships/oleObject" Target="../embeddings/oleObject7.bin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wmf"/><Relationship Id="rId13" Type="http://schemas.openxmlformats.org/officeDocument/2006/relationships/oleObject" Target="../embeddings/oleObject15.bin"/><Relationship Id="rId3" Type="http://schemas.openxmlformats.org/officeDocument/2006/relationships/video" Target="../media/media1.avi"/><Relationship Id="rId7" Type="http://schemas.openxmlformats.org/officeDocument/2006/relationships/oleObject" Target="../embeddings/oleObject12.bin"/><Relationship Id="rId12" Type="http://schemas.openxmlformats.org/officeDocument/2006/relationships/image" Target="../media/image23.wmf"/><Relationship Id="rId2" Type="http://schemas.microsoft.com/office/2007/relationships/media" Target="../media/media1.avi"/><Relationship Id="rId1" Type="http://schemas.openxmlformats.org/officeDocument/2006/relationships/vmlDrawing" Target="../drawings/vmlDrawing2.vml"/><Relationship Id="rId6" Type="http://schemas.openxmlformats.org/officeDocument/2006/relationships/image" Target="../media/image20.wmf"/><Relationship Id="rId11" Type="http://schemas.openxmlformats.org/officeDocument/2006/relationships/oleObject" Target="../embeddings/oleObject14.bin"/><Relationship Id="rId5" Type="http://schemas.openxmlformats.org/officeDocument/2006/relationships/oleObject" Target="../embeddings/oleObject11.bin"/><Relationship Id="rId15" Type="http://schemas.openxmlformats.org/officeDocument/2006/relationships/image" Target="../media/image25.png"/><Relationship Id="rId10" Type="http://schemas.openxmlformats.org/officeDocument/2006/relationships/image" Target="../media/image22.wmf"/><Relationship Id="rId4" Type="http://schemas.openxmlformats.org/officeDocument/2006/relationships/slideLayout" Target="../slideLayouts/slideLayout7.xml"/><Relationship Id="rId9" Type="http://schemas.openxmlformats.org/officeDocument/2006/relationships/oleObject" Target="../embeddings/oleObject13.bin"/><Relationship Id="rId14" Type="http://schemas.openxmlformats.org/officeDocument/2006/relationships/image" Target="../media/image24.w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wmf"/><Relationship Id="rId13" Type="http://schemas.openxmlformats.org/officeDocument/2006/relationships/oleObject" Target="../embeddings/oleObject20.bin"/><Relationship Id="rId3" Type="http://schemas.openxmlformats.org/officeDocument/2006/relationships/oleObject" Target="../embeddings/oleObject16.bin"/><Relationship Id="rId7" Type="http://schemas.openxmlformats.org/officeDocument/2006/relationships/oleObject" Target="../embeddings/oleObject18.bin"/><Relationship Id="rId12" Type="http://schemas.openxmlformats.org/officeDocument/2006/relationships/image" Target="../media/image33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31.wmf"/><Relationship Id="rId11" Type="http://schemas.openxmlformats.org/officeDocument/2006/relationships/oleObject" Target="../embeddings/oleObject19.bin"/><Relationship Id="rId5" Type="http://schemas.openxmlformats.org/officeDocument/2006/relationships/oleObject" Target="../embeddings/oleObject17.bin"/><Relationship Id="rId10" Type="http://schemas.openxmlformats.org/officeDocument/2006/relationships/image" Target="../media/image36.png"/><Relationship Id="rId4" Type="http://schemas.openxmlformats.org/officeDocument/2006/relationships/image" Target="../media/image30.wmf"/><Relationship Id="rId9" Type="http://schemas.openxmlformats.org/officeDocument/2006/relationships/image" Target="../media/image35.png"/><Relationship Id="rId14" Type="http://schemas.openxmlformats.org/officeDocument/2006/relationships/image" Target="../media/image34.wm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wmf"/><Relationship Id="rId3" Type="http://schemas.openxmlformats.org/officeDocument/2006/relationships/image" Target="../media/image39.png"/><Relationship Id="rId7" Type="http://schemas.openxmlformats.org/officeDocument/2006/relationships/oleObject" Target="../embeddings/oleObject2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37.wmf"/><Relationship Id="rId5" Type="http://schemas.openxmlformats.org/officeDocument/2006/relationships/oleObject" Target="../embeddings/oleObject21.bin"/><Relationship Id="rId4" Type="http://schemas.openxmlformats.org/officeDocument/2006/relationships/image" Target="../media/image40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wmf"/><Relationship Id="rId3" Type="http://schemas.openxmlformats.org/officeDocument/2006/relationships/image" Target="../media/image43.png"/><Relationship Id="rId7" Type="http://schemas.openxmlformats.org/officeDocument/2006/relationships/oleObject" Target="../embeddings/oleObject2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41.wmf"/><Relationship Id="rId5" Type="http://schemas.openxmlformats.org/officeDocument/2006/relationships/oleObject" Target="../embeddings/oleObject23.bin"/><Relationship Id="rId4" Type="http://schemas.openxmlformats.org/officeDocument/2006/relationships/image" Target="../media/image4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 Box 7"/>
          <p:cNvSpPr txBox="1">
            <a:spLocks noChangeArrowheads="1"/>
          </p:cNvSpPr>
          <p:nvPr/>
        </p:nvSpPr>
        <p:spPr bwMode="auto">
          <a:xfrm>
            <a:off x="328613" y="2127250"/>
            <a:ext cx="8486775" cy="1292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defRPr/>
            </a:pPr>
            <a:r>
              <a:rPr lang="ru-RU" sz="2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Компьютерное моделирование процесса</a:t>
            </a:r>
          </a:p>
          <a:p>
            <a:pPr eaLnBrk="1" hangingPunct="1">
              <a:defRPr/>
            </a:pPr>
            <a:r>
              <a:rPr lang="ru-RU" sz="2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накопления контактно-усталостных</a:t>
            </a:r>
            <a:r>
              <a:rPr lang="en-US" sz="2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повреждений</a:t>
            </a:r>
          </a:p>
          <a:p>
            <a:pPr eaLnBrk="1" hangingPunct="1">
              <a:defRPr/>
            </a:pPr>
            <a:r>
              <a:rPr lang="ru-RU" sz="2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в колёсных сталях с учётом их твёрдости</a:t>
            </a:r>
            <a:endParaRPr lang="ru-RU" altLang="ru-RU" sz="2600" dirty="0" smtClean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123" name="Rectangle 21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Брянск 2016</a:t>
            </a:r>
          </a:p>
        </p:txBody>
      </p:sp>
      <p:sp>
        <p:nvSpPr>
          <p:cNvPr id="3076" name="Text Box 7"/>
          <p:cNvSpPr txBox="1">
            <a:spLocks noChangeArrowheads="1"/>
          </p:cNvSpPr>
          <p:nvPr/>
        </p:nvSpPr>
        <p:spPr bwMode="auto">
          <a:xfrm>
            <a:off x="328613" y="690563"/>
            <a:ext cx="8486775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defRPr/>
            </a:pPr>
            <a:r>
              <a:rPr lang="en-US" altLang="ru-RU" sz="2000" dirty="0">
                <a:latin typeface="+mj-lt"/>
              </a:rPr>
              <a:t>III </a:t>
            </a:r>
            <a:r>
              <a:rPr lang="ru-RU" altLang="ru-RU" sz="2000" dirty="0">
                <a:latin typeface="+mj-lt"/>
              </a:rPr>
              <a:t>научно-технический семинар</a:t>
            </a:r>
            <a:endParaRPr lang="ru-RU" altLang="ru-RU" sz="2000" dirty="0">
              <a:solidFill>
                <a:schemeClr val="accent2"/>
              </a:solidFill>
              <a:latin typeface="+mj-lt"/>
            </a:endParaRPr>
          </a:p>
          <a:p>
            <a:pPr eaLnBrk="1" hangingPunct="1">
              <a:defRPr/>
            </a:pPr>
            <a:r>
              <a:rPr lang="ru-RU" altLang="ru-RU" sz="2000" dirty="0" smtClean="0">
                <a:latin typeface="+mj-lt"/>
              </a:rPr>
              <a:t>Компьютерное моделирование в железнодорожном транспорте:</a:t>
            </a:r>
          </a:p>
          <a:p>
            <a:pPr eaLnBrk="1" hangingPunct="1">
              <a:defRPr/>
            </a:pPr>
            <a:r>
              <a:rPr lang="ru-RU" altLang="ru-RU" sz="2000" dirty="0" smtClean="0">
                <a:latin typeface="+mj-lt"/>
              </a:rPr>
              <a:t>динамика, прочность, износ</a:t>
            </a:r>
          </a:p>
        </p:txBody>
      </p:sp>
      <p:sp>
        <p:nvSpPr>
          <p:cNvPr id="3077" name="Text Box 7"/>
          <p:cNvSpPr txBox="1">
            <a:spLocks noChangeArrowheads="1"/>
          </p:cNvSpPr>
          <p:nvPr/>
        </p:nvSpPr>
        <p:spPr bwMode="auto">
          <a:xfrm>
            <a:off x="328613" y="3684588"/>
            <a:ext cx="8486775" cy="43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ru-RU" altLang="ru-RU" sz="2200"/>
              <a:t>Сакало А.В., Сакало В.И.</a:t>
            </a:r>
            <a:endParaRPr lang="ru-RU" altLang="ru-RU" sz="2200">
              <a:solidFill>
                <a:schemeClr val="accent2"/>
              </a:solidFill>
              <a:latin typeface="Arial" charset="0"/>
            </a:endParaRPr>
          </a:p>
        </p:txBody>
      </p:sp>
      <p:sp>
        <p:nvSpPr>
          <p:cNvPr id="3078" name="Text Box 7"/>
          <p:cNvSpPr txBox="1">
            <a:spLocks noChangeArrowheads="1"/>
          </p:cNvSpPr>
          <p:nvPr/>
        </p:nvSpPr>
        <p:spPr bwMode="auto">
          <a:xfrm>
            <a:off x="328613" y="4827588"/>
            <a:ext cx="848677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defRPr/>
            </a:pPr>
            <a:r>
              <a:rPr lang="ru-RU" altLang="ru-RU" sz="2000" dirty="0" smtClean="0">
                <a:latin typeface="+mj-lt"/>
              </a:rPr>
              <a:t>Лаборатория вычислительной механики,</a:t>
            </a:r>
          </a:p>
          <a:p>
            <a:pPr eaLnBrk="1" hangingPunct="1">
              <a:defRPr/>
            </a:pPr>
            <a:r>
              <a:rPr lang="ru-RU" altLang="ru-RU" sz="2000" dirty="0" smtClean="0">
                <a:latin typeface="+mj-lt"/>
              </a:rPr>
              <a:t>Брянский государственный технический университет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Пример сравнительного расчёта</a:t>
            </a:r>
          </a:p>
        </p:txBody>
      </p:sp>
      <p:pic>
        <p:nvPicPr>
          <p:cNvPr id="2" name="Cumulative damage HB RUS.avi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31377" y="611644"/>
            <a:ext cx="7925907" cy="53747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 Box 7"/>
          <p:cNvSpPr txBox="1">
            <a:spLocks noChangeArrowheads="1"/>
          </p:cNvSpPr>
          <p:nvPr/>
        </p:nvSpPr>
        <p:spPr bwMode="auto">
          <a:xfrm>
            <a:off x="328613" y="2127250"/>
            <a:ext cx="8486775" cy="1292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defRPr/>
            </a:pPr>
            <a:r>
              <a:rPr lang="ru-RU" sz="2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Компьютерное моделирование процесса</a:t>
            </a:r>
          </a:p>
          <a:p>
            <a:pPr eaLnBrk="1" hangingPunct="1">
              <a:defRPr/>
            </a:pPr>
            <a:r>
              <a:rPr lang="ru-RU" sz="2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накопления контактно-усталостных</a:t>
            </a:r>
            <a:r>
              <a:rPr lang="en-US" sz="2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повреждений</a:t>
            </a:r>
          </a:p>
          <a:p>
            <a:pPr eaLnBrk="1" hangingPunct="1">
              <a:defRPr/>
            </a:pPr>
            <a:r>
              <a:rPr lang="ru-RU" sz="2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в колёсных сталях с учётом их твёрдости</a:t>
            </a:r>
            <a:endParaRPr lang="ru-RU" altLang="ru-RU" sz="2600" dirty="0" smtClean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123" name="Rectangle 21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Спасибо за внимание</a:t>
            </a:r>
          </a:p>
        </p:txBody>
      </p:sp>
      <p:sp>
        <p:nvSpPr>
          <p:cNvPr id="3076" name="Text Box 7"/>
          <p:cNvSpPr txBox="1">
            <a:spLocks noChangeArrowheads="1"/>
          </p:cNvSpPr>
          <p:nvPr/>
        </p:nvSpPr>
        <p:spPr bwMode="auto">
          <a:xfrm>
            <a:off x="328613" y="690563"/>
            <a:ext cx="8486775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defRPr/>
            </a:pPr>
            <a:r>
              <a:rPr lang="en-US" altLang="ru-RU" sz="2000" dirty="0">
                <a:latin typeface="+mj-lt"/>
              </a:rPr>
              <a:t>III </a:t>
            </a:r>
            <a:r>
              <a:rPr lang="ru-RU" altLang="ru-RU" sz="2000" dirty="0">
                <a:latin typeface="+mj-lt"/>
              </a:rPr>
              <a:t>научно-технический семинар</a:t>
            </a:r>
            <a:endParaRPr lang="ru-RU" altLang="ru-RU" sz="2000" dirty="0">
              <a:solidFill>
                <a:schemeClr val="accent2"/>
              </a:solidFill>
              <a:latin typeface="+mj-lt"/>
            </a:endParaRPr>
          </a:p>
          <a:p>
            <a:pPr eaLnBrk="1" hangingPunct="1">
              <a:defRPr/>
            </a:pPr>
            <a:r>
              <a:rPr lang="ru-RU" altLang="ru-RU" sz="2000" dirty="0" smtClean="0">
                <a:latin typeface="+mj-lt"/>
              </a:rPr>
              <a:t>Компьютерное моделирование в железнодорожном транспорте:</a:t>
            </a:r>
          </a:p>
          <a:p>
            <a:pPr eaLnBrk="1" hangingPunct="1">
              <a:defRPr/>
            </a:pPr>
            <a:r>
              <a:rPr lang="ru-RU" altLang="ru-RU" sz="2000" dirty="0" smtClean="0">
                <a:latin typeface="+mj-lt"/>
              </a:rPr>
              <a:t>динамика, прочность, износ</a:t>
            </a:r>
          </a:p>
        </p:txBody>
      </p:sp>
      <p:sp>
        <p:nvSpPr>
          <p:cNvPr id="21509" name="Text Box 7"/>
          <p:cNvSpPr txBox="1">
            <a:spLocks noChangeArrowheads="1"/>
          </p:cNvSpPr>
          <p:nvPr/>
        </p:nvSpPr>
        <p:spPr bwMode="auto">
          <a:xfrm>
            <a:off x="328613" y="3684588"/>
            <a:ext cx="8486775" cy="43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ru-RU" altLang="ru-RU" sz="2200"/>
              <a:t>Сакало А.В., Сакало В.И.</a:t>
            </a:r>
            <a:endParaRPr lang="ru-RU" altLang="ru-RU" sz="2200">
              <a:solidFill>
                <a:schemeClr val="accent2"/>
              </a:solidFill>
              <a:latin typeface="Arial" charset="0"/>
            </a:endParaRPr>
          </a:p>
        </p:txBody>
      </p:sp>
      <p:sp>
        <p:nvSpPr>
          <p:cNvPr id="3078" name="Text Box 7"/>
          <p:cNvSpPr txBox="1">
            <a:spLocks noChangeArrowheads="1"/>
          </p:cNvSpPr>
          <p:nvPr/>
        </p:nvSpPr>
        <p:spPr bwMode="auto">
          <a:xfrm>
            <a:off x="328613" y="4827588"/>
            <a:ext cx="848677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defRPr/>
            </a:pPr>
            <a:r>
              <a:rPr lang="ru-RU" altLang="ru-RU" sz="2000" dirty="0" smtClean="0">
                <a:latin typeface="+mj-lt"/>
              </a:rPr>
              <a:t>Лаборатория вычислительной механики,</a:t>
            </a:r>
          </a:p>
          <a:p>
            <a:pPr eaLnBrk="1" hangingPunct="1">
              <a:defRPr/>
            </a:pPr>
            <a:r>
              <a:rPr lang="ru-RU" altLang="ru-RU" sz="2000" dirty="0" smtClean="0">
                <a:latin typeface="+mj-lt"/>
              </a:rPr>
              <a:t>Брянский государственный технический университет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"/>
          <p:cNvSpPr txBox="1">
            <a:spLocks noChangeArrowheads="1"/>
          </p:cNvSpPr>
          <p:nvPr/>
        </p:nvSpPr>
        <p:spPr>
          <a:xfrm>
            <a:off x="288925" y="0"/>
            <a:ext cx="8612188" cy="409575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2"/>
                </a:solidFill>
                <a:latin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2"/>
                </a:solidFill>
                <a:latin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2"/>
                </a:solidFill>
                <a:latin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2"/>
                </a:solidFill>
                <a:latin typeface="Aria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2"/>
                </a:solidFill>
                <a:latin typeface="Arial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2"/>
                </a:solidFill>
                <a:latin typeface="Arial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2"/>
                </a:solidFill>
                <a:latin typeface="Arial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2"/>
                </a:solidFill>
                <a:latin typeface="Arial" pitchFamily="34" charset="0"/>
              </a:defRPr>
            </a:lvl9pPr>
          </a:lstStyle>
          <a:p>
            <a:pPr eaLnBrk="1" hangingPunct="1">
              <a:defRPr/>
            </a:pPr>
            <a:r>
              <a:rPr lang="ru-RU" kern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Контактная усталость</a:t>
            </a:r>
            <a:endParaRPr lang="ru-RU" kern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3" name="TextBox 11"/>
          <p:cNvSpPr txBox="1">
            <a:spLocks noChangeArrowheads="1"/>
          </p:cNvSpPr>
          <p:nvPr/>
        </p:nvSpPr>
        <p:spPr bwMode="auto">
          <a:xfrm>
            <a:off x="315913" y="520700"/>
            <a:ext cx="8567737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l" eaLnBrk="1" hangingPunct="1"/>
            <a:r>
              <a:rPr lang="ru-RU" altLang="ru-RU" b="1" dirty="0"/>
              <a:t>Контактная усталость</a:t>
            </a:r>
            <a:r>
              <a:rPr lang="en-US" altLang="ru-RU" dirty="0"/>
              <a:t> – </a:t>
            </a:r>
            <a:r>
              <a:rPr lang="ru-RU" altLang="ru-RU" dirty="0"/>
              <a:t>процесс накопления повреждений и развития разрушения поверхностных слоёв материала под действием переменных контактных нагрузок, вызывающих образование ямок </a:t>
            </a:r>
            <a:r>
              <a:rPr lang="ru-RU" altLang="ru-RU" dirty="0" err="1"/>
              <a:t>выкрашивания</a:t>
            </a:r>
            <a:r>
              <a:rPr lang="ru-RU" altLang="ru-RU" dirty="0"/>
              <a:t> или трещин и снижение долговечности.</a:t>
            </a:r>
          </a:p>
        </p:txBody>
      </p:sp>
      <p:pic>
        <p:nvPicPr>
          <p:cNvPr id="25" name="Picture 20" descr="Колесо0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938" y="1827213"/>
            <a:ext cx="1539875" cy="205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21" descr="Колесо0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1300" y="1827213"/>
            <a:ext cx="1541463" cy="205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Picture 23" descr="Колесо0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938" y="4052888"/>
            <a:ext cx="1539875" cy="205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Picture 24" descr="Колесо0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1300" y="4052888"/>
            <a:ext cx="1541463" cy="205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Picture 25" descr="Колесо0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0613" y="4052888"/>
            <a:ext cx="1541462" cy="205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Picture 26" descr="Колесо09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0613" y="1827213"/>
            <a:ext cx="1541462" cy="205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Picture 27" descr="Колесо10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5638" y="4052888"/>
            <a:ext cx="1539875" cy="205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" name="Picture 28" descr="Колесо11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5638" y="1827213"/>
            <a:ext cx="1539875" cy="205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" name="TextBox 14"/>
          <p:cNvSpPr txBox="1">
            <a:spLocks noChangeArrowheads="1"/>
          </p:cNvSpPr>
          <p:nvPr/>
        </p:nvSpPr>
        <p:spPr bwMode="auto">
          <a:xfrm>
            <a:off x="315913" y="1376364"/>
            <a:ext cx="8567737" cy="307777"/>
          </a:xfrm>
          <a:prstGeom prst="rect">
            <a:avLst/>
          </a:prstGeom>
          <a:gradFill rotWithShape="0">
            <a:gsLst>
              <a:gs pos="0">
                <a:srgbClr val="E6FFE6"/>
              </a:gs>
              <a:gs pos="100000">
                <a:schemeClr val="bg1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ru-RU" altLang="ru-RU" b="1" dirty="0">
                <a:solidFill>
                  <a:srgbClr val="740000"/>
                </a:solidFill>
              </a:rPr>
              <a:t>Дефекты колёс грузовых вагонов, образовавшиеся</a:t>
            </a:r>
            <a:r>
              <a:rPr lang="en-US" altLang="ru-RU" b="1" dirty="0">
                <a:solidFill>
                  <a:srgbClr val="740000"/>
                </a:solidFill>
              </a:rPr>
              <a:t> </a:t>
            </a:r>
            <a:r>
              <a:rPr lang="ru-RU" altLang="ru-RU" b="1" dirty="0">
                <a:solidFill>
                  <a:srgbClr val="740000"/>
                </a:solidFill>
              </a:rPr>
              <a:t>в </a:t>
            </a:r>
            <a:r>
              <a:rPr lang="ru-RU" altLang="ru-RU" b="1" dirty="0" smtClean="0">
                <a:solidFill>
                  <a:srgbClr val="740000"/>
                </a:solidFill>
              </a:rPr>
              <a:t>результате контактной </a:t>
            </a:r>
            <a:r>
              <a:rPr lang="ru-RU" altLang="ru-RU" b="1" dirty="0">
                <a:solidFill>
                  <a:srgbClr val="740000"/>
                </a:solidFill>
              </a:rPr>
              <a:t>усталости</a:t>
            </a:r>
          </a:p>
        </p:txBody>
      </p:sp>
    </p:spTree>
    <p:extLst>
      <p:ext uri="{BB962C8B-B14F-4D97-AF65-F5344CB8AC3E}">
        <p14:creationId xmlns:p14="http://schemas.microsoft.com/office/powerpoint/2010/main" val="2760456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288925" y="0"/>
            <a:ext cx="8612188" cy="409575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2"/>
                </a:solidFill>
                <a:latin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2"/>
                </a:solidFill>
                <a:latin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2"/>
                </a:solidFill>
                <a:latin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2"/>
                </a:solidFill>
                <a:latin typeface="Aria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2"/>
                </a:solidFill>
                <a:latin typeface="Arial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2"/>
                </a:solidFill>
                <a:latin typeface="Arial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2"/>
                </a:solidFill>
                <a:latin typeface="Arial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2"/>
                </a:solidFill>
                <a:latin typeface="Arial" pitchFamily="34" charset="0"/>
              </a:defRPr>
            </a:lvl9pPr>
          </a:lstStyle>
          <a:p>
            <a:pPr>
              <a:defRPr/>
            </a:pPr>
            <a:r>
              <a:rPr lang="ru-RU" kern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Критерии эквивалентных напряжений</a:t>
            </a:r>
            <a:endParaRPr lang="ru-RU" kern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TextBox 14"/>
          <p:cNvSpPr txBox="1">
            <a:spLocks noChangeArrowheads="1"/>
          </p:cNvSpPr>
          <p:nvPr/>
        </p:nvSpPr>
        <p:spPr bwMode="auto">
          <a:xfrm>
            <a:off x="288925" y="648231"/>
            <a:ext cx="8567737" cy="276999"/>
          </a:xfrm>
          <a:prstGeom prst="rect">
            <a:avLst/>
          </a:prstGeom>
          <a:gradFill rotWithShape="0">
            <a:gsLst>
              <a:gs pos="0">
                <a:srgbClr val="E6FFE6"/>
              </a:gs>
              <a:gs pos="100000">
                <a:schemeClr val="bg1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ru-RU" altLang="ru-RU" sz="1200" b="1" dirty="0" smtClean="0">
                <a:solidFill>
                  <a:srgbClr val="740000"/>
                </a:solidFill>
              </a:rPr>
              <a:t>Критерий наибольших касательных напряжений</a:t>
            </a:r>
            <a:endParaRPr lang="ru-RU" altLang="ru-RU" sz="1200" b="1" dirty="0">
              <a:solidFill>
                <a:srgbClr val="740000"/>
              </a:solidFill>
            </a:endParaRPr>
          </a:p>
        </p:txBody>
      </p:sp>
      <p:sp>
        <p:nvSpPr>
          <p:cNvPr id="4" name="TextBox 14"/>
          <p:cNvSpPr txBox="1">
            <a:spLocks noChangeArrowheads="1"/>
          </p:cNvSpPr>
          <p:nvPr/>
        </p:nvSpPr>
        <p:spPr bwMode="auto">
          <a:xfrm>
            <a:off x="288924" y="2008384"/>
            <a:ext cx="8567737" cy="276999"/>
          </a:xfrm>
          <a:prstGeom prst="rect">
            <a:avLst/>
          </a:prstGeom>
          <a:gradFill rotWithShape="0">
            <a:gsLst>
              <a:gs pos="0">
                <a:srgbClr val="E6FFE6"/>
              </a:gs>
              <a:gs pos="100000">
                <a:schemeClr val="bg1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ru-RU" altLang="ru-RU" sz="1200" b="1" dirty="0" smtClean="0">
                <a:solidFill>
                  <a:srgbClr val="740000"/>
                </a:solidFill>
              </a:rPr>
              <a:t>Критерий </a:t>
            </a:r>
            <a:r>
              <a:rPr lang="ru-RU" altLang="ru-RU" sz="1200" b="1" dirty="0" err="1" smtClean="0">
                <a:solidFill>
                  <a:srgbClr val="740000"/>
                </a:solidFill>
              </a:rPr>
              <a:t>Данг</a:t>
            </a:r>
            <a:r>
              <a:rPr lang="ru-RU" altLang="ru-RU" sz="1200" b="1" dirty="0" smtClean="0">
                <a:solidFill>
                  <a:srgbClr val="740000"/>
                </a:solidFill>
              </a:rPr>
              <a:t> </a:t>
            </a:r>
            <a:r>
              <a:rPr lang="ru-RU" altLang="ru-RU" sz="1200" b="1" dirty="0" err="1" smtClean="0">
                <a:solidFill>
                  <a:srgbClr val="740000"/>
                </a:solidFill>
              </a:rPr>
              <a:t>Вана</a:t>
            </a:r>
            <a:endParaRPr lang="ru-RU" altLang="ru-RU" sz="1200" b="1" dirty="0">
              <a:solidFill>
                <a:srgbClr val="740000"/>
              </a:solidFill>
            </a:endParaRPr>
          </a:p>
        </p:txBody>
      </p:sp>
      <p:sp>
        <p:nvSpPr>
          <p:cNvPr id="5" name="TextBox 14"/>
          <p:cNvSpPr txBox="1">
            <a:spLocks noChangeArrowheads="1"/>
          </p:cNvSpPr>
          <p:nvPr/>
        </p:nvSpPr>
        <p:spPr bwMode="auto">
          <a:xfrm>
            <a:off x="288923" y="3981117"/>
            <a:ext cx="8567737" cy="276999"/>
          </a:xfrm>
          <a:prstGeom prst="rect">
            <a:avLst/>
          </a:prstGeom>
          <a:gradFill rotWithShape="0">
            <a:gsLst>
              <a:gs pos="0">
                <a:srgbClr val="E6FFE6"/>
              </a:gs>
              <a:gs pos="100000">
                <a:schemeClr val="bg1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ru-RU" altLang="ru-RU" sz="1200" b="1" dirty="0" smtClean="0">
                <a:solidFill>
                  <a:srgbClr val="740000"/>
                </a:solidFill>
              </a:rPr>
              <a:t>Критерий </a:t>
            </a:r>
            <a:r>
              <a:rPr lang="ru-RU" altLang="ru-RU" sz="1200" b="1" dirty="0" err="1" smtClean="0">
                <a:solidFill>
                  <a:srgbClr val="740000"/>
                </a:solidFill>
              </a:rPr>
              <a:t>Сайнса</a:t>
            </a:r>
            <a:endParaRPr lang="ru-RU" altLang="ru-RU" sz="1200" b="1" dirty="0">
              <a:solidFill>
                <a:srgbClr val="740000"/>
              </a:solidFill>
            </a:endParaRPr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7" name="Объект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77316420"/>
              </p:ext>
            </p:extLst>
          </p:nvPr>
        </p:nvGraphicFramePr>
        <p:xfrm>
          <a:off x="3622675" y="1096963"/>
          <a:ext cx="1898650" cy="271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977" name="Формула" r:id="rId3" imgW="1879560" imgH="279360" progId="Equation.3">
                  <p:embed/>
                </p:oleObj>
              </mc:Choice>
              <mc:Fallback>
                <p:oleObj name="Формула" r:id="rId3" imgW="1879560" imgH="279360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22675" y="1096963"/>
                        <a:ext cx="1898650" cy="2714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9" name="Объект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23709201"/>
              </p:ext>
            </p:extLst>
          </p:nvPr>
        </p:nvGraphicFramePr>
        <p:xfrm>
          <a:off x="3808413" y="2426224"/>
          <a:ext cx="1528762" cy="273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978" name="Формула" r:id="rId5" imgW="1549080" imgH="279360" progId="Equation.3">
                  <p:embed/>
                </p:oleObj>
              </mc:Choice>
              <mc:Fallback>
                <p:oleObj name="Формула" r:id="rId5" imgW="1549080" imgH="27936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08413" y="2426224"/>
                        <a:ext cx="1528762" cy="2730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1" name="Объект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32265670"/>
              </p:ext>
            </p:extLst>
          </p:nvPr>
        </p:nvGraphicFramePr>
        <p:xfrm>
          <a:off x="2349500" y="4411128"/>
          <a:ext cx="4625975" cy="447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979" name="Формула" r:id="rId7" imgW="4609800" imgH="444240" progId="Equation.3">
                  <p:embed/>
                </p:oleObj>
              </mc:Choice>
              <mc:Fallback>
                <p:oleObj name="Формула" r:id="rId7" imgW="4609800" imgH="44424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49500" y="4411128"/>
                        <a:ext cx="4625975" cy="4476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Box 18"/>
          <p:cNvSpPr txBox="1">
            <a:spLocks noChangeArrowheads="1"/>
          </p:cNvSpPr>
          <p:nvPr/>
        </p:nvSpPr>
        <p:spPr bwMode="auto">
          <a:xfrm>
            <a:off x="288924" y="1542155"/>
            <a:ext cx="856694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marL="0" indent="0" algn="l" eaLnBrk="1" hangingPunct="1"/>
            <a:r>
              <a:rPr lang="ru-RU" sz="1200" dirty="0" smtClean="0"/>
              <a:t>г</a:t>
            </a:r>
            <a:r>
              <a:rPr lang="ru-RU" sz="1200" dirty="0" smtClean="0"/>
              <a:t>де            – амплитудные значения максимальных касательных напряжений.</a:t>
            </a:r>
            <a:endParaRPr lang="en-US" altLang="ru-RU" sz="1200" dirty="0"/>
          </a:p>
        </p:txBody>
      </p:sp>
      <p:graphicFrame>
        <p:nvGraphicFramePr>
          <p:cNvPr id="13" name="Объект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48367910"/>
              </p:ext>
            </p:extLst>
          </p:nvPr>
        </p:nvGraphicFramePr>
        <p:xfrm>
          <a:off x="649818" y="1539754"/>
          <a:ext cx="342900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980" name="Формула" r:id="rId9" imgW="342720" imgH="279360" progId="Equation.3">
                  <p:embed/>
                </p:oleObj>
              </mc:Choice>
              <mc:Fallback>
                <p:oleObj name="Формула" r:id="rId9" imgW="342720" imgH="27936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649818" y="1539754"/>
                        <a:ext cx="342900" cy="279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TextBox 18"/>
          <p:cNvSpPr txBox="1">
            <a:spLocks noChangeArrowheads="1"/>
          </p:cNvSpPr>
          <p:nvPr/>
        </p:nvSpPr>
        <p:spPr bwMode="auto">
          <a:xfrm>
            <a:off x="288132" y="2792787"/>
            <a:ext cx="8567735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marL="0" indent="0" algn="l" eaLnBrk="1" hangingPunct="1"/>
            <a:r>
              <a:rPr lang="ru-RU" sz="1200" dirty="0" smtClean="0"/>
              <a:t>г</a:t>
            </a:r>
            <a:r>
              <a:rPr lang="ru-RU" sz="1200" dirty="0" smtClean="0"/>
              <a:t>де            – амплитудные значения максимальных касательных напряжений;</a:t>
            </a:r>
            <a:endParaRPr lang="ru-RU" sz="1200" dirty="0"/>
          </a:p>
          <a:p>
            <a:pPr marL="0" indent="0" algn="l" eaLnBrk="1" hangingPunct="1"/>
            <a:endParaRPr lang="ru-RU" sz="1200" dirty="0" smtClean="0"/>
          </a:p>
          <a:p>
            <a:pPr marL="0" indent="0" algn="l" eaLnBrk="1" hangingPunct="1"/>
            <a:r>
              <a:rPr lang="ru-RU" sz="1200" dirty="0" smtClean="0"/>
              <a:t>                                                 – гидростатическое давление;</a:t>
            </a:r>
          </a:p>
          <a:p>
            <a:pPr marL="0" indent="0" algn="l" eaLnBrk="1" hangingPunct="1"/>
            <a:endParaRPr lang="ru-RU" sz="1200" dirty="0" smtClean="0"/>
          </a:p>
          <a:p>
            <a:pPr marL="0" indent="0" algn="l" eaLnBrk="1" hangingPunct="1"/>
            <a:r>
              <a:rPr lang="ru-RU" sz="1200" dirty="0" smtClean="0"/>
              <a:t>                  – </a:t>
            </a:r>
            <a:r>
              <a:rPr lang="ru-RU" sz="1200" dirty="0"/>
              <a:t>коэффициент, учитывающий гидростатическое </a:t>
            </a:r>
            <a:r>
              <a:rPr lang="ru-RU" sz="1200" dirty="0" smtClean="0"/>
              <a:t>давление.</a:t>
            </a:r>
            <a:endParaRPr lang="ru-RU" sz="1200" dirty="0" smtClean="0"/>
          </a:p>
        </p:txBody>
      </p:sp>
      <p:graphicFrame>
        <p:nvGraphicFramePr>
          <p:cNvPr id="15" name="Объект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35646463"/>
              </p:ext>
            </p:extLst>
          </p:nvPr>
        </p:nvGraphicFramePr>
        <p:xfrm>
          <a:off x="649026" y="2790386"/>
          <a:ext cx="342900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981" name="Формула" r:id="rId11" imgW="342720" imgH="279360" progId="Equation.3">
                  <p:embed/>
                </p:oleObj>
              </mc:Choice>
              <mc:Fallback>
                <p:oleObj name="Формула" r:id="rId11" imgW="342720" imgH="27936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649026" y="2790386"/>
                        <a:ext cx="342900" cy="279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7" name="Объект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85155356"/>
              </p:ext>
            </p:extLst>
          </p:nvPr>
        </p:nvGraphicFramePr>
        <p:xfrm>
          <a:off x="643467" y="3176793"/>
          <a:ext cx="1571625" cy="247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982" name="Формула" r:id="rId12" imgW="1587240" imgH="241200" progId="Equation.3">
                  <p:embed/>
                </p:oleObj>
              </mc:Choice>
              <mc:Fallback>
                <p:oleObj name="Формула" r:id="rId12" imgW="1587240" imgH="241200" progId="Equation.3">
                  <p:embed/>
                  <p:pic>
                    <p:nvPicPr>
                      <p:cNvPr id="0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3467" y="3176793"/>
                        <a:ext cx="1571625" cy="2476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Объект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43582716"/>
              </p:ext>
            </p:extLst>
          </p:nvPr>
        </p:nvGraphicFramePr>
        <p:xfrm>
          <a:off x="643467" y="3567150"/>
          <a:ext cx="355600" cy="241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983" name="Формула" r:id="rId14" imgW="355320" imgH="241200" progId="Equation.3">
                  <p:embed/>
                </p:oleObj>
              </mc:Choice>
              <mc:Fallback>
                <p:oleObj name="Формула" r:id="rId14" imgW="355320" imgH="2412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643467" y="3567150"/>
                        <a:ext cx="355600" cy="241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288126" y="5028069"/>
            <a:ext cx="8567735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marL="0" indent="0" algn="l" eaLnBrk="1" hangingPunct="1"/>
            <a:r>
              <a:rPr lang="ru-RU" sz="1200" dirty="0" smtClean="0"/>
              <a:t>где                    – амплитудные значения главных напряжений;</a:t>
            </a:r>
            <a:endParaRPr lang="ru-RU" sz="1200" dirty="0"/>
          </a:p>
          <a:p>
            <a:pPr marL="0" indent="0" algn="l" eaLnBrk="1" hangingPunct="1"/>
            <a:endParaRPr lang="ru-RU" sz="1200" dirty="0" smtClean="0"/>
          </a:p>
          <a:p>
            <a:pPr marL="0" indent="0" algn="l" eaLnBrk="1" hangingPunct="1"/>
            <a:r>
              <a:rPr lang="ru-RU" sz="1200" dirty="0" smtClean="0"/>
              <a:t>                         – средние значения нормальных напряжений;</a:t>
            </a:r>
          </a:p>
          <a:p>
            <a:pPr marL="0" indent="0" algn="l" eaLnBrk="1" hangingPunct="1"/>
            <a:endParaRPr lang="ru-RU" sz="1200" dirty="0" smtClean="0"/>
          </a:p>
          <a:p>
            <a:pPr marL="0" indent="0" algn="l" eaLnBrk="1" hangingPunct="1"/>
            <a:r>
              <a:rPr lang="ru-RU" sz="1200" dirty="0" smtClean="0"/>
              <a:t>             – коэффициент, значение которого рекомендуется принимать равным 0,16.</a:t>
            </a:r>
            <a:endParaRPr lang="ru-RU" sz="1200" dirty="0" smtClean="0"/>
          </a:p>
        </p:txBody>
      </p:sp>
      <p:graphicFrame>
        <p:nvGraphicFramePr>
          <p:cNvPr id="20" name="Объект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48676467"/>
              </p:ext>
            </p:extLst>
          </p:nvPr>
        </p:nvGraphicFramePr>
        <p:xfrm>
          <a:off x="653524" y="5053470"/>
          <a:ext cx="622300" cy="241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984" name="Формула" r:id="rId16" imgW="622080" imgH="241200" progId="Equation.3">
                  <p:embed/>
                </p:oleObj>
              </mc:Choice>
              <mc:Fallback>
                <p:oleObj name="Формула" r:id="rId16" imgW="622080" imgH="241200" progId="Equation.3">
                  <p:embed/>
                  <p:pic>
                    <p:nvPicPr>
                      <p:cNvPr id="0" name="Объект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3524" y="5053470"/>
                        <a:ext cx="622300" cy="241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Объект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00113430"/>
              </p:ext>
            </p:extLst>
          </p:nvPr>
        </p:nvGraphicFramePr>
        <p:xfrm>
          <a:off x="629711" y="5421841"/>
          <a:ext cx="685800" cy="266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985" name="Формула" r:id="rId18" imgW="685800" imgH="266400" progId="Equation.3">
                  <p:embed/>
                </p:oleObj>
              </mc:Choice>
              <mc:Fallback>
                <p:oleObj name="Формула" r:id="rId18" imgW="685800" imgH="2664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9711" y="5421841"/>
                        <a:ext cx="685800" cy="266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Объект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6222876"/>
              </p:ext>
            </p:extLst>
          </p:nvPr>
        </p:nvGraphicFramePr>
        <p:xfrm>
          <a:off x="646112" y="5830355"/>
          <a:ext cx="165100" cy="152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986" name="Формула" r:id="rId20" imgW="164880" imgH="152280" progId="Equation.3">
                  <p:embed/>
                </p:oleObj>
              </mc:Choice>
              <mc:Fallback>
                <p:oleObj name="Формула" r:id="rId20" imgW="164880" imgH="15228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646112" y="5830355"/>
                        <a:ext cx="165100" cy="152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40507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288925" y="0"/>
            <a:ext cx="8612188" cy="409575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2"/>
                </a:solidFill>
                <a:latin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2"/>
                </a:solidFill>
                <a:latin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2"/>
                </a:solidFill>
                <a:latin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2"/>
                </a:solidFill>
                <a:latin typeface="Aria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2"/>
                </a:solidFill>
                <a:latin typeface="Arial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2"/>
                </a:solidFill>
                <a:latin typeface="Arial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2"/>
                </a:solidFill>
                <a:latin typeface="Arial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2"/>
                </a:solidFill>
                <a:latin typeface="Arial" pitchFamily="34" charset="0"/>
              </a:defRPr>
            </a:lvl9pPr>
          </a:lstStyle>
          <a:p>
            <a:pPr>
              <a:defRPr/>
            </a:pPr>
            <a:r>
              <a:rPr lang="ru-RU" kern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Накопление контактно-усталостных повреждений</a:t>
            </a:r>
            <a:endParaRPr lang="ru-RU" kern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TextBox 18"/>
          <p:cNvSpPr txBox="1">
            <a:spLocks noChangeArrowheads="1"/>
          </p:cNvSpPr>
          <p:nvPr/>
        </p:nvSpPr>
        <p:spPr bwMode="auto">
          <a:xfrm>
            <a:off x="5459939" y="713317"/>
            <a:ext cx="353946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marL="0" indent="0" eaLnBrk="1" hangingPunct="1"/>
            <a:r>
              <a:rPr lang="ru-RU" sz="1200" dirty="0" smtClean="0"/>
              <a:t>Функция зависимости числа циклов до разрушения от значений эквивалентных напряжений:</a:t>
            </a:r>
            <a:endParaRPr lang="en-US" altLang="ru-RU" sz="1200" dirty="0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6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29403340"/>
              </p:ext>
            </p:extLst>
          </p:nvPr>
        </p:nvGraphicFramePr>
        <p:xfrm>
          <a:off x="6734188" y="1352789"/>
          <a:ext cx="1111250" cy="273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34" name="Формула" r:id="rId5" imgW="1117440" imgH="279360" progId="Equation.3">
                  <p:embed/>
                </p:oleObj>
              </mc:Choice>
              <mc:Fallback>
                <p:oleObj name="Формула" r:id="rId5" imgW="1117440" imgH="27936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34188" y="1352789"/>
                        <a:ext cx="1111250" cy="273050"/>
                      </a:xfrm>
                      <a:prstGeom prst="rect">
                        <a:avLst/>
                      </a:prstGeom>
                      <a:gradFill>
                        <a:gsLst>
                          <a:gs pos="0">
                            <a:srgbClr val="E6FFE6"/>
                          </a:gs>
                          <a:gs pos="100000">
                            <a:schemeClr val="bg1"/>
                          </a:gs>
                        </a:gsLst>
                        <a:lin ang="5400000" scaled="1"/>
                      </a:gra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5651564" y="1845805"/>
            <a:ext cx="3347840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marL="0" indent="0" algn="l" eaLnBrk="1" hangingPunct="1"/>
            <a:r>
              <a:rPr lang="ru-RU" sz="1200" dirty="0" smtClean="0"/>
              <a:t>где               – значение одного из перечисленных</a:t>
            </a:r>
          </a:p>
          <a:p>
            <a:pPr marL="0" indent="0" algn="l" eaLnBrk="1" hangingPunct="1"/>
            <a:r>
              <a:rPr lang="ru-RU" sz="1200" dirty="0" smtClean="0"/>
              <a:t>                       критериев;</a:t>
            </a:r>
            <a:endParaRPr lang="ru-RU" sz="1200" dirty="0"/>
          </a:p>
          <a:p>
            <a:pPr marL="0" indent="0" algn="l" eaLnBrk="1" hangingPunct="1"/>
            <a:endParaRPr lang="ru-RU" sz="1200" dirty="0" smtClean="0"/>
          </a:p>
          <a:p>
            <a:pPr marL="0" indent="0" algn="l" eaLnBrk="1" hangingPunct="1"/>
            <a:r>
              <a:rPr lang="ru-RU" sz="1200" dirty="0" smtClean="0"/>
              <a:t>                    – константы материалов;</a:t>
            </a:r>
          </a:p>
          <a:p>
            <a:pPr marL="0" indent="0" algn="l" eaLnBrk="1" hangingPunct="1"/>
            <a:endParaRPr lang="ru-RU" sz="1200" dirty="0" smtClean="0"/>
          </a:p>
          <a:p>
            <a:pPr marL="0" indent="0" algn="l" eaLnBrk="1" hangingPunct="1"/>
            <a:r>
              <a:rPr lang="ru-RU" sz="1200" dirty="0" smtClean="0"/>
              <a:t>                    – коэффициент, учитывающий</a:t>
            </a:r>
          </a:p>
          <a:p>
            <a:pPr marL="0" indent="0" algn="l" eaLnBrk="1" hangingPunct="1"/>
            <a:r>
              <a:rPr lang="ru-RU" sz="1200" dirty="0"/>
              <a:t> </a:t>
            </a:r>
            <a:r>
              <a:rPr lang="ru-RU" sz="1200" dirty="0" smtClean="0"/>
              <a:t>                      твёрдость материала.</a:t>
            </a:r>
            <a:endParaRPr lang="ru-RU" sz="1200" dirty="0" smtClean="0"/>
          </a:p>
        </p:txBody>
      </p:sp>
      <p:graphicFrame>
        <p:nvGraphicFramePr>
          <p:cNvPr id="8" name="Объект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41614631"/>
              </p:ext>
            </p:extLst>
          </p:nvPr>
        </p:nvGraphicFramePr>
        <p:xfrm>
          <a:off x="6026157" y="1862739"/>
          <a:ext cx="342900" cy="241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35" name="Формула" r:id="rId7" imgW="342720" imgH="241200" progId="Equation.3">
                  <p:embed/>
                </p:oleObj>
              </mc:Choice>
              <mc:Fallback>
                <p:oleObj name="Формула" r:id="rId7" imgW="342720" imgH="2412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026157" y="1862739"/>
                        <a:ext cx="342900" cy="241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Объект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70790575"/>
              </p:ext>
            </p:extLst>
          </p:nvPr>
        </p:nvGraphicFramePr>
        <p:xfrm>
          <a:off x="6028248" y="2430352"/>
          <a:ext cx="3810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36" name="Формула" r:id="rId9" imgW="380880" imgH="215640" progId="Equation.3">
                  <p:embed/>
                </p:oleObj>
              </mc:Choice>
              <mc:Fallback>
                <p:oleObj name="Формула" r:id="rId9" imgW="380880" imgH="21564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6028248" y="2430352"/>
                        <a:ext cx="381000" cy="215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Объект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72194444"/>
              </p:ext>
            </p:extLst>
          </p:nvPr>
        </p:nvGraphicFramePr>
        <p:xfrm>
          <a:off x="6035655" y="2781727"/>
          <a:ext cx="292100" cy="241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37" name="Формула" r:id="rId11" imgW="291960" imgH="241200" progId="Equation.3">
                  <p:embed/>
                </p:oleObj>
              </mc:Choice>
              <mc:Fallback>
                <p:oleObj name="Формула" r:id="rId11" imgW="291960" imgH="241200" progId="Equation.3">
                  <p:embed/>
                  <p:pic>
                    <p:nvPicPr>
                      <p:cNvPr id="0" name="Объект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35655" y="2781727"/>
                        <a:ext cx="292100" cy="241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Объект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74875360"/>
              </p:ext>
            </p:extLst>
          </p:nvPr>
        </p:nvGraphicFramePr>
        <p:xfrm>
          <a:off x="6434896" y="4294298"/>
          <a:ext cx="1781175" cy="484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38" name="Формула" r:id="rId13" imgW="1790640" imgH="495000" progId="Equation.3">
                  <p:embed/>
                </p:oleObj>
              </mc:Choice>
              <mc:Fallback>
                <p:oleObj name="Формула" r:id="rId13" imgW="1790640" imgH="495000" progId="Equation.3">
                  <p:embed/>
                  <p:pic>
                    <p:nvPicPr>
                      <p:cNvPr id="0" name="Объект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34896" y="4294298"/>
                        <a:ext cx="1781175" cy="484187"/>
                      </a:xfrm>
                      <a:prstGeom prst="rect">
                        <a:avLst/>
                      </a:prstGeom>
                      <a:gradFill rotWithShape="0">
                        <a:gsLst>
                          <a:gs pos="0">
                            <a:srgbClr val="E6FFE6"/>
                          </a:gs>
                          <a:gs pos="100000">
                            <a:schemeClr val="bg1"/>
                          </a:gs>
                        </a:gsLst>
                        <a:lin ang="5400000" scaled="1"/>
                      </a:gra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TextBox 18"/>
          <p:cNvSpPr txBox="1">
            <a:spLocks noChangeArrowheads="1"/>
          </p:cNvSpPr>
          <p:nvPr/>
        </p:nvSpPr>
        <p:spPr bwMode="auto">
          <a:xfrm>
            <a:off x="6134065" y="3956044"/>
            <a:ext cx="2513939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marL="0" indent="0" eaLnBrk="1" hangingPunct="1"/>
            <a:r>
              <a:rPr lang="ru-RU" sz="1200" dirty="0" smtClean="0"/>
              <a:t>Функция накопления повреждений:</a:t>
            </a:r>
            <a:endParaRPr lang="en-US" altLang="ru-RU" sz="1200" dirty="0"/>
          </a:p>
        </p:txBody>
      </p:sp>
      <p:pic>
        <p:nvPicPr>
          <p:cNvPr id="14" name="UM RCF RUS.avi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344023" y="1574861"/>
            <a:ext cx="5307541" cy="4079818"/>
          </a:xfrm>
          <a:prstGeom prst="rect">
            <a:avLst/>
          </a:prstGeom>
        </p:spPr>
      </p:pic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344023" y="1036482"/>
            <a:ext cx="5307541" cy="461665"/>
          </a:xfrm>
          <a:prstGeom prst="rect">
            <a:avLst/>
          </a:prstGeom>
          <a:gradFill rotWithShape="0">
            <a:gsLst>
              <a:gs pos="0">
                <a:srgbClr val="E6FFE6"/>
              </a:gs>
              <a:gs pos="100000">
                <a:schemeClr val="bg1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ru-RU" altLang="ru-RU" sz="1200" b="1" dirty="0" smtClean="0">
                <a:solidFill>
                  <a:srgbClr val="740000"/>
                </a:solidFill>
              </a:rPr>
              <a:t>Моделирование процесса накопления контактно-усталостных повреждений в модуле </a:t>
            </a:r>
            <a:r>
              <a:rPr lang="en-US" altLang="ru-RU" sz="1200" b="1" dirty="0" smtClean="0">
                <a:solidFill>
                  <a:srgbClr val="740000"/>
                </a:solidFill>
              </a:rPr>
              <a:t>UM Rolling Contact Fatigue (UM RCF)</a:t>
            </a:r>
            <a:endParaRPr lang="ru-RU" altLang="ru-RU" sz="1200" b="1" dirty="0">
              <a:solidFill>
                <a:srgbClr val="74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0614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200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1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288925" y="0"/>
            <a:ext cx="8612188" cy="409575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2"/>
                </a:solidFill>
                <a:latin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2"/>
                </a:solidFill>
                <a:latin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2"/>
                </a:solidFill>
                <a:latin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2"/>
                </a:solidFill>
                <a:latin typeface="Aria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2"/>
                </a:solidFill>
                <a:latin typeface="Arial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2"/>
                </a:solidFill>
                <a:latin typeface="Arial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2"/>
                </a:solidFill>
                <a:latin typeface="Arial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2"/>
                </a:solidFill>
                <a:latin typeface="Arial" pitchFamily="34" charset="0"/>
              </a:defRPr>
            </a:lvl9pPr>
          </a:lstStyle>
          <a:p>
            <a:pPr>
              <a:defRPr/>
            </a:pPr>
            <a:r>
              <a:rPr lang="ru-RU" kern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Испытания на контактно-усталостную прочность</a:t>
            </a:r>
            <a:endParaRPr lang="ru-RU" kern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3" name="Group 18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3050960"/>
              </p:ext>
            </p:extLst>
          </p:nvPr>
        </p:nvGraphicFramePr>
        <p:xfrm>
          <a:off x="865188" y="1909798"/>
          <a:ext cx="7499351" cy="1493837"/>
        </p:xfrm>
        <a:graphic>
          <a:graphicData uri="http://schemas.openxmlformats.org/drawingml/2006/table">
            <a:tbl>
              <a:tblPr/>
              <a:tblGrid>
                <a:gridCol w="2954936"/>
                <a:gridCol w="908883"/>
                <a:gridCol w="908883"/>
                <a:gridCol w="911016"/>
                <a:gridCol w="906750"/>
                <a:gridCol w="908883"/>
              </a:tblGrid>
              <a:tr h="335351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Нагрузка, Н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T="45730" marB="4573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chemeClr val="accent5">
                            <a:lumMod val="40000"/>
                            <a:lumOff val="60000"/>
                          </a:schemeClr>
                        </a:gs>
                        <a:gs pos="50000">
                          <a:schemeClr val="accent5">
                            <a:lumMod val="20000"/>
                            <a:lumOff val="80000"/>
                          </a:schemeClr>
                        </a:gs>
                        <a:gs pos="100000">
                          <a:schemeClr val="bg1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119,3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T="45730" marB="4573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226,4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T="45730" marB="4573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495,1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T="45730" marB="4573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749,4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T="45730" marB="4573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988,6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T="45730" marB="4573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9243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Максимальное контактное</a:t>
                      </a: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давление, МПа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T="45730" marB="4573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chemeClr val="accent5">
                            <a:lumMod val="40000"/>
                            <a:lumOff val="60000"/>
                          </a:schemeClr>
                        </a:gs>
                        <a:gs pos="50000">
                          <a:schemeClr val="accent5">
                            <a:lumMod val="20000"/>
                            <a:lumOff val="80000"/>
                          </a:schemeClr>
                        </a:gs>
                        <a:gs pos="100000">
                          <a:schemeClr val="bg1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1680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T="45730" marB="4573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2080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T="45730" marB="4573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2700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T="45730" marB="4573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3100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T="45730" marB="4573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3400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T="45730" marB="4573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9243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Долговечность,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число циклов·10</a:t>
                      </a:r>
                      <a:r>
                        <a:rPr kumimoji="0" lang="ru-RU" sz="14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-5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T="45730" marB="4573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chemeClr val="accent5">
                            <a:lumMod val="40000"/>
                            <a:lumOff val="60000"/>
                          </a:schemeClr>
                        </a:gs>
                        <a:gs pos="50000">
                          <a:schemeClr val="accent5">
                            <a:lumMod val="20000"/>
                            <a:lumOff val="80000"/>
                          </a:schemeClr>
                        </a:gs>
                        <a:gs pos="100000">
                          <a:schemeClr val="bg1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8,0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T="45730" marB="4573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5,17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T="45730" marB="4573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2,98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T="45730" marB="4573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2,34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T="45730" marB="4573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1,89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T="45730" marB="4573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" name="Text Box 178"/>
          <p:cNvSpPr txBox="1">
            <a:spLocks noChangeArrowheads="1"/>
          </p:cNvSpPr>
          <p:nvPr/>
        </p:nvSpPr>
        <p:spPr bwMode="auto">
          <a:xfrm>
            <a:off x="0" y="1353108"/>
            <a:ext cx="914400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ru-RU" altLang="ru-RU" b="1" dirty="0">
                <a:solidFill>
                  <a:srgbClr val="740000"/>
                </a:solidFill>
              </a:rPr>
              <a:t>Результаты испытаний на контактно-усталостную прочность колёсных сталей (ВНИИЖТ)</a:t>
            </a:r>
            <a:r>
              <a:rPr lang="ru-RU" altLang="ru-RU" baseline="30000" dirty="0"/>
              <a:t>1</a:t>
            </a: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1535113" y="6142038"/>
            <a:ext cx="73374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l" eaLnBrk="1" hangingPunct="1">
              <a:buFontTx/>
              <a:buAutoNum type="arabicPeriod"/>
            </a:pPr>
            <a:r>
              <a:rPr lang="ru-RU" altLang="ru-RU" sz="1000"/>
              <a:t>Повышение стойкости вагонных колёс в эксплуатации карбонитридным упрочнением стали / Л.М. Школьник, Д.П. Марков, Ю.С. Пройдак и др. // Вестник ВНИИЖТ. </a:t>
            </a:r>
            <a:r>
              <a:rPr lang="en-US" altLang="ru-RU" sz="1000"/>
              <a:t>1</a:t>
            </a:r>
            <a:r>
              <a:rPr lang="ru-RU" altLang="ru-RU" sz="1000"/>
              <a:t>994. №6. С. 40</a:t>
            </a:r>
            <a:r>
              <a:rPr lang="en-US" altLang="ru-RU" sz="1000"/>
              <a:t>…</a:t>
            </a:r>
            <a:r>
              <a:rPr lang="ru-RU" altLang="ru-RU" sz="1000"/>
              <a:t>44.</a:t>
            </a:r>
            <a:endParaRPr lang="en-US" altLang="ru-RU" sz="1000"/>
          </a:p>
        </p:txBody>
      </p:sp>
      <p:sp>
        <p:nvSpPr>
          <p:cNvPr id="20" name="TextBox 18"/>
          <p:cNvSpPr txBox="1">
            <a:spLocks noChangeArrowheads="1"/>
          </p:cNvSpPr>
          <p:nvPr/>
        </p:nvSpPr>
        <p:spPr bwMode="auto">
          <a:xfrm>
            <a:off x="855133" y="4056714"/>
            <a:ext cx="773853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marL="0" indent="0" algn="l" eaLnBrk="1" hangingPunct="1"/>
            <a:r>
              <a:rPr lang="ru-RU" sz="1200" dirty="0"/>
              <a:t>Испытания проведены на машинах конструкции ВНИИЖТ по схеме качения цилиндрических роликов диаметром 40 мм, выполненных из </a:t>
            </a:r>
            <a:r>
              <a:rPr lang="ru-RU" sz="1200" dirty="0" smtClean="0"/>
              <a:t>колёсной </a:t>
            </a:r>
            <a:r>
              <a:rPr lang="ru-RU" sz="1200" dirty="0"/>
              <a:t>стали, по тороидальным роликам из твёрдого сплава ВК8 диаметром 42 мм и с радиусом кривизны образующей тора 12 мм.</a:t>
            </a:r>
            <a:endParaRPr lang="en-US" altLang="ru-RU" sz="1200" dirty="0"/>
          </a:p>
        </p:txBody>
      </p:sp>
    </p:spTree>
    <p:extLst>
      <p:ext uri="{BB962C8B-B14F-4D97-AF65-F5344CB8AC3E}">
        <p14:creationId xmlns:p14="http://schemas.microsoft.com/office/powerpoint/2010/main" val="722108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2"/>
          <p:cNvSpPr txBox="1">
            <a:spLocks noChangeArrowheads="1"/>
          </p:cNvSpPr>
          <p:nvPr/>
        </p:nvSpPr>
        <p:spPr bwMode="auto">
          <a:xfrm>
            <a:off x="557213" y="3297238"/>
            <a:ext cx="3563937" cy="50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ru-RU" altLang="ru-RU" sz="1200" dirty="0" err="1"/>
              <a:t>Конечноэлементная</a:t>
            </a:r>
            <a:r>
              <a:rPr lang="ru-RU" altLang="ru-RU" sz="1200" dirty="0"/>
              <a:t> расчётная схема:</a:t>
            </a:r>
          </a:p>
          <a:p>
            <a:pPr eaLnBrk="1" hangingPunct="1"/>
            <a:r>
              <a:rPr lang="ru-RU" altLang="ru-RU" sz="1200" dirty="0"/>
              <a:t>1 – тороидальный ролик; 2 – образец</a:t>
            </a:r>
          </a:p>
        </p:txBody>
      </p:sp>
      <p:grpSp>
        <p:nvGrpSpPr>
          <p:cNvPr id="3" name="Группа 63"/>
          <p:cNvGrpSpPr>
            <a:grpSpLocks/>
          </p:cNvGrpSpPr>
          <p:nvPr/>
        </p:nvGrpSpPr>
        <p:grpSpPr bwMode="auto">
          <a:xfrm>
            <a:off x="1085850" y="812800"/>
            <a:ext cx="2335213" cy="2405063"/>
            <a:chOff x="1086562" y="812800"/>
            <a:chExt cx="2334416" cy="2404868"/>
          </a:xfrm>
        </p:grpSpPr>
        <p:pic>
          <p:nvPicPr>
            <p:cNvPr id="4" name="Picture 5"/>
            <p:cNvPicPr>
              <a:picLocks noChangeAspect="1" noChangeArrowheads="1"/>
            </p:cNvPicPr>
            <p:nvPr/>
          </p:nvPicPr>
          <p:blipFill>
            <a:blip r:embed="rId2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3655" t="19440" r="35043" b="23474"/>
            <a:stretch>
              <a:fillRect/>
            </a:stretch>
          </p:blipFill>
          <p:spPr bwMode="auto">
            <a:xfrm>
              <a:off x="1086562" y="812800"/>
              <a:ext cx="2334416" cy="24048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" name="Line 6"/>
            <p:cNvSpPr>
              <a:spLocks noChangeShapeType="1"/>
            </p:cNvSpPr>
            <p:nvPr/>
          </p:nvSpPr>
          <p:spPr bwMode="auto">
            <a:xfrm flipH="1" flipV="1">
              <a:off x="2116412" y="2587253"/>
              <a:ext cx="204378" cy="44195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sm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" name="Line 7"/>
            <p:cNvSpPr>
              <a:spLocks noChangeShapeType="1"/>
            </p:cNvSpPr>
            <p:nvPr/>
          </p:nvSpPr>
          <p:spPr bwMode="auto">
            <a:xfrm flipH="1">
              <a:off x="1455503" y="2005944"/>
              <a:ext cx="95553" cy="38223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sm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" name="Line 8"/>
            <p:cNvSpPr>
              <a:spLocks noChangeShapeType="1"/>
            </p:cNvSpPr>
            <p:nvPr/>
          </p:nvSpPr>
          <p:spPr bwMode="auto">
            <a:xfrm>
              <a:off x="2655226" y="1667510"/>
              <a:ext cx="140675" cy="52025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sm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" name="Text Box 9"/>
            <p:cNvSpPr txBox="1">
              <a:spLocks noChangeArrowheads="1"/>
            </p:cNvSpPr>
            <p:nvPr/>
          </p:nvSpPr>
          <p:spPr bwMode="auto">
            <a:xfrm>
              <a:off x="2765377" y="1828099"/>
              <a:ext cx="237467" cy="17003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 eaLnBrk="0" hangingPunct="0">
                <a:defRPr sz="1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/>
              <a:r>
                <a:rPr lang="en-US" altLang="ru-RU" sz="1000"/>
                <a:t>R21</a:t>
              </a:r>
              <a:endParaRPr lang="ru-RU" altLang="ru-RU" sz="1000"/>
            </a:p>
          </p:txBody>
        </p:sp>
        <p:sp>
          <p:nvSpPr>
            <p:cNvPr id="9" name="Text Box 10"/>
            <p:cNvSpPr txBox="1">
              <a:spLocks noChangeArrowheads="1"/>
            </p:cNvSpPr>
            <p:nvPr/>
          </p:nvSpPr>
          <p:spPr bwMode="auto">
            <a:xfrm>
              <a:off x="1264356" y="2013907"/>
              <a:ext cx="237597" cy="14227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 eaLnBrk="0" hangingPunct="0">
                <a:defRPr sz="1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/>
              <a:r>
                <a:rPr lang="en-US" altLang="ru-RU" sz="1000"/>
                <a:t>R12</a:t>
              </a:r>
              <a:endParaRPr lang="ru-RU" altLang="ru-RU" sz="1000"/>
            </a:p>
          </p:txBody>
        </p:sp>
        <p:sp>
          <p:nvSpPr>
            <p:cNvPr id="10" name="Text Box 11"/>
            <p:cNvSpPr txBox="1">
              <a:spLocks noChangeArrowheads="1"/>
            </p:cNvSpPr>
            <p:nvPr/>
          </p:nvSpPr>
          <p:spPr bwMode="auto">
            <a:xfrm>
              <a:off x="2251779" y="2587253"/>
              <a:ext cx="243065" cy="13336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 eaLnBrk="0" hangingPunct="0">
                <a:defRPr sz="1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/>
              <a:r>
                <a:rPr lang="en-US" altLang="ru-RU" sz="1000"/>
                <a:t>R20</a:t>
              </a:r>
              <a:endParaRPr lang="ru-RU" altLang="ru-RU" sz="1000"/>
            </a:p>
          </p:txBody>
        </p:sp>
        <p:sp>
          <p:nvSpPr>
            <p:cNvPr id="11" name="Text Box 13"/>
            <p:cNvSpPr txBox="1">
              <a:spLocks noChangeArrowheads="1"/>
            </p:cNvSpPr>
            <p:nvPr/>
          </p:nvSpPr>
          <p:spPr bwMode="auto">
            <a:xfrm>
              <a:off x="2002279" y="2232893"/>
              <a:ext cx="153899" cy="16035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 eaLnBrk="0" hangingPunct="0">
                <a:defRPr sz="1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/>
              <a:r>
                <a:rPr lang="ru-RU" altLang="ru-RU" sz="1000"/>
                <a:t> 1</a:t>
              </a:r>
            </a:p>
          </p:txBody>
        </p:sp>
        <p:sp>
          <p:nvSpPr>
            <p:cNvPr id="12" name="Text Box 14"/>
            <p:cNvSpPr txBox="1">
              <a:spLocks noChangeArrowheads="1"/>
            </p:cNvSpPr>
            <p:nvPr/>
          </p:nvSpPr>
          <p:spPr bwMode="auto">
            <a:xfrm>
              <a:off x="2990989" y="2166534"/>
              <a:ext cx="124744" cy="15897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 eaLnBrk="0" hangingPunct="0">
                <a:defRPr sz="1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/>
              <a:r>
                <a:rPr lang="ru-RU" altLang="ru-RU" sz="1000"/>
                <a:t> 2</a:t>
              </a:r>
            </a:p>
          </p:txBody>
        </p:sp>
      </p:grpSp>
      <p:sp>
        <p:nvSpPr>
          <p:cNvPr id="13" name="Text Box 18"/>
          <p:cNvSpPr txBox="1">
            <a:spLocks noChangeArrowheads="1"/>
          </p:cNvSpPr>
          <p:nvPr/>
        </p:nvSpPr>
        <p:spPr bwMode="auto">
          <a:xfrm>
            <a:off x="2020888" y="5978526"/>
            <a:ext cx="6151562" cy="4561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l" eaLnBrk="1" hangingPunct="1"/>
            <a:r>
              <a:rPr lang="ru-RU" altLang="ru-RU" sz="1200" dirty="0"/>
              <a:t>Распределение контактных давлений при нагрузке 496 Н:</a:t>
            </a:r>
          </a:p>
          <a:p>
            <a:pPr algn="l" eaLnBrk="1" hangingPunct="1"/>
            <a:r>
              <a:rPr lang="ru-RU" altLang="ru-RU" sz="1200" dirty="0"/>
              <a:t>а – при первичном </a:t>
            </a:r>
            <a:r>
              <a:rPr lang="ru-RU" altLang="ru-RU" sz="1200" dirty="0" err="1"/>
              <a:t>нагружении</a:t>
            </a:r>
            <a:r>
              <a:rPr lang="ru-RU" altLang="ru-RU" sz="1200" dirty="0"/>
              <a:t>; б – при повторном проходе ролика</a:t>
            </a:r>
          </a:p>
        </p:txBody>
      </p:sp>
      <p:pic>
        <p:nvPicPr>
          <p:cNvPr id="14" name="Picture 1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269" t="25591" r="32820" b="43947"/>
          <a:stretch>
            <a:fillRect/>
          </a:stretch>
        </p:blipFill>
        <p:spPr bwMode="auto">
          <a:xfrm>
            <a:off x="4914900" y="3819525"/>
            <a:ext cx="2957513" cy="2130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1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547" t="20425" r="40047" b="47830"/>
          <a:stretch>
            <a:fillRect/>
          </a:stretch>
        </p:blipFill>
        <p:spPr bwMode="auto">
          <a:xfrm>
            <a:off x="1117600" y="3806825"/>
            <a:ext cx="2435225" cy="214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Text Box 20"/>
          <p:cNvSpPr txBox="1">
            <a:spLocks noChangeArrowheads="1"/>
          </p:cNvSpPr>
          <p:nvPr/>
        </p:nvSpPr>
        <p:spPr bwMode="auto">
          <a:xfrm>
            <a:off x="2181225" y="5640388"/>
            <a:ext cx="246063" cy="23018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ru-RU" altLang="ru-RU" sz="1200" dirty="0"/>
              <a:t>а)</a:t>
            </a:r>
          </a:p>
        </p:txBody>
      </p:sp>
      <p:pic>
        <p:nvPicPr>
          <p:cNvPr id="17" name="Picture 2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931" t="33366" r="30069" b="23080"/>
          <a:stretch>
            <a:fillRect/>
          </a:stretch>
        </p:blipFill>
        <p:spPr bwMode="auto">
          <a:xfrm>
            <a:off x="4765675" y="892175"/>
            <a:ext cx="3305175" cy="2087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Text Box 23"/>
          <p:cNvSpPr txBox="1">
            <a:spLocks noChangeArrowheads="1"/>
          </p:cNvSpPr>
          <p:nvPr/>
        </p:nvSpPr>
        <p:spPr bwMode="auto">
          <a:xfrm>
            <a:off x="4438650" y="3297238"/>
            <a:ext cx="4175125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l" eaLnBrk="1" hangingPunct="1"/>
            <a:r>
              <a:rPr lang="ru-RU" altLang="ru-RU" sz="1200" dirty="0"/>
              <a:t>Поперечное сечение жёлоба, образовавшегося при обкатке образца роликом, с увеличением перемещений по оси </a:t>
            </a:r>
            <a:r>
              <a:rPr lang="ru-RU" altLang="ru-RU" sz="1200" i="1" dirty="0"/>
              <a:t>у </a:t>
            </a:r>
            <a:r>
              <a:rPr lang="ru-RU" altLang="ru-RU" sz="1200" dirty="0"/>
              <a:t>в 20 раз</a:t>
            </a:r>
          </a:p>
        </p:txBody>
      </p:sp>
      <p:sp>
        <p:nvSpPr>
          <p:cNvPr id="19" name="Text Box 20"/>
          <p:cNvSpPr txBox="1">
            <a:spLocks noChangeArrowheads="1"/>
          </p:cNvSpPr>
          <p:nvPr/>
        </p:nvSpPr>
        <p:spPr bwMode="auto">
          <a:xfrm>
            <a:off x="6430963" y="5645150"/>
            <a:ext cx="246062" cy="2301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ru-RU" altLang="ru-RU" sz="1200" dirty="0"/>
              <a:t>б)</a:t>
            </a:r>
          </a:p>
        </p:txBody>
      </p:sp>
      <p:sp>
        <p:nvSpPr>
          <p:cNvPr id="20" name="Text Box 5"/>
          <p:cNvSpPr txBox="1">
            <a:spLocks noChangeArrowheads="1"/>
          </p:cNvSpPr>
          <p:nvPr/>
        </p:nvSpPr>
        <p:spPr bwMode="auto">
          <a:xfrm>
            <a:off x="0" y="533400"/>
            <a:ext cx="9144000" cy="312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ru-RU" altLang="ru-RU" b="1" dirty="0">
                <a:solidFill>
                  <a:srgbClr val="740000"/>
                </a:solidFill>
              </a:rPr>
              <a:t>Решение задачи качения с учётом упругопластического деформирования</a:t>
            </a:r>
          </a:p>
        </p:txBody>
      </p:sp>
      <p:sp>
        <p:nvSpPr>
          <p:cNvPr id="21" name="Заголовок 1"/>
          <p:cNvSpPr txBox="1">
            <a:spLocks/>
          </p:cNvSpPr>
          <p:nvPr/>
        </p:nvSpPr>
        <p:spPr>
          <a:xfrm>
            <a:off x="288925" y="0"/>
            <a:ext cx="8612188" cy="409575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2"/>
                </a:solidFill>
                <a:latin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2"/>
                </a:solidFill>
                <a:latin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2"/>
                </a:solidFill>
                <a:latin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2"/>
                </a:solidFill>
                <a:latin typeface="Aria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2"/>
                </a:solidFill>
                <a:latin typeface="Arial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2"/>
                </a:solidFill>
                <a:latin typeface="Arial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2"/>
                </a:solidFill>
                <a:latin typeface="Arial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2"/>
                </a:solidFill>
                <a:latin typeface="Arial" pitchFamily="34" charset="0"/>
              </a:defRPr>
            </a:lvl9pPr>
          </a:lstStyle>
          <a:p>
            <a:pPr>
              <a:defRPr/>
            </a:pPr>
            <a:r>
              <a:rPr lang="ru-RU" kern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Вычислительный эксперимент</a:t>
            </a:r>
            <a:endParaRPr lang="ru-RU" kern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757925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288925" y="0"/>
            <a:ext cx="8612188" cy="409575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2"/>
                </a:solidFill>
                <a:latin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2"/>
                </a:solidFill>
                <a:latin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2"/>
                </a:solidFill>
                <a:latin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2"/>
                </a:solidFill>
                <a:latin typeface="Aria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2"/>
                </a:solidFill>
                <a:latin typeface="Arial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2"/>
                </a:solidFill>
                <a:latin typeface="Arial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2"/>
                </a:solidFill>
                <a:latin typeface="Arial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2"/>
                </a:solidFill>
                <a:latin typeface="Arial" pitchFamily="34" charset="0"/>
              </a:defRPr>
            </a:lvl9pPr>
          </a:lstStyle>
          <a:p>
            <a:pPr>
              <a:defRPr/>
            </a:pPr>
            <a:r>
              <a:rPr lang="ru-RU" kern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Кривая контактной усталости колёсной стали</a:t>
            </a:r>
            <a:endParaRPr lang="ru-RU" kern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Rectangle 509"/>
          <p:cNvSpPr>
            <a:spLocks noChangeArrowheads="1"/>
          </p:cNvSpPr>
          <p:nvPr/>
        </p:nvSpPr>
        <p:spPr bwMode="auto">
          <a:xfrm>
            <a:off x="315913" y="485080"/>
            <a:ext cx="858043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ru-RU" altLang="ru-RU" dirty="0"/>
              <a:t>Значения напряжений в опасных точках в зависимости от </a:t>
            </a:r>
            <a:r>
              <a:rPr lang="ru-RU" altLang="ru-RU" dirty="0" smtClean="0"/>
              <a:t>нагрузки </a:t>
            </a:r>
            <a:endParaRPr lang="ru-RU" altLang="ru-RU" dirty="0"/>
          </a:p>
        </p:txBody>
      </p:sp>
      <p:graphicFrame>
        <p:nvGraphicFramePr>
          <p:cNvPr id="4" name="Group 53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7933162"/>
              </p:ext>
            </p:extLst>
          </p:nvPr>
        </p:nvGraphicFramePr>
        <p:xfrm>
          <a:off x="1100138" y="861972"/>
          <a:ext cx="6942137" cy="1652628"/>
        </p:xfrm>
        <a:graphic>
          <a:graphicData uri="http://schemas.openxmlformats.org/drawingml/2006/table">
            <a:tbl>
              <a:tblPr/>
              <a:tblGrid>
                <a:gridCol w="2318545"/>
                <a:gridCol w="1562134"/>
                <a:gridCol w="1509321"/>
                <a:gridCol w="1552137"/>
              </a:tblGrid>
              <a:tr h="28091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Нагрузка, Н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33" marR="91433" marT="45731" marB="4573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chemeClr val="accent5">
                            <a:lumMod val="40000"/>
                            <a:lumOff val="60000"/>
                          </a:schemeClr>
                        </a:gs>
                        <a:gs pos="50000">
                          <a:schemeClr val="accent5">
                            <a:lumMod val="20000"/>
                            <a:lumOff val="80000"/>
                          </a:schemeClr>
                        </a:gs>
                        <a:gs pos="100000">
                          <a:schemeClr val="bg1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      МПа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33" marR="91433" marT="45731" marB="4573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chemeClr val="accent5">
                            <a:lumMod val="40000"/>
                            <a:lumOff val="60000"/>
                          </a:schemeClr>
                        </a:gs>
                        <a:gs pos="50000">
                          <a:schemeClr val="accent5">
                            <a:lumMod val="20000"/>
                            <a:lumOff val="80000"/>
                          </a:schemeClr>
                        </a:gs>
                        <a:gs pos="100000">
                          <a:schemeClr val="bg1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    МПа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33" marR="91433" marT="45731" marB="4573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chemeClr val="accent5">
                            <a:lumMod val="40000"/>
                            <a:lumOff val="60000"/>
                          </a:schemeClr>
                        </a:gs>
                        <a:gs pos="50000">
                          <a:schemeClr val="accent5">
                            <a:lumMod val="20000"/>
                            <a:lumOff val="80000"/>
                          </a:schemeClr>
                        </a:gs>
                        <a:gs pos="100000">
                          <a:schemeClr val="bg1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     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МПа *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33" marR="91433" marT="45731" marB="4573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chemeClr val="accent5">
                            <a:lumMod val="40000"/>
                            <a:lumOff val="60000"/>
                          </a:schemeClr>
                        </a:gs>
                        <a:gs pos="50000">
                          <a:schemeClr val="accent5">
                            <a:lumMod val="20000"/>
                            <a:lumOff val="80000"/>
                          </a:schemeClr>
                        </a:gs>
                        <a:gs pos="100000">
                          <a:schemeClr val="bg1"/>
                        </a:gs>
                      </a:gsLst>
                      <a:lin ang="5400000" scaled="0"/>
                    </a:gradFill>
                  </a:tcPr>
                </a:tc>
              </a:tr>
              <a:tr h="26194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119,3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33" marR="91433" marT="45731" marB="4573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D0D0F4"/>
                        </a:gs>
                        <a:gs pos="50000">
                          <a:srgbClr val="EAEAFA"/>
                        </a:gs>
                        <a:gs pos="100000">
                          <a:schemeClr val="bg1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220,9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33" marR="431967" marT="45731" marB="4573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-611,1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33" marR="431967" marT="45731" marB="4573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159,8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33" marR="467964" marT="45731" marB="4573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194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226,4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33" marR="91433" marT="45731" marB="4573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D0D0F4"/>
                        </a:gs>
                        <a:gs pos="50000">
                          <a:srgbClr val="EAEAFA"/>
                        </a:gs>
                        <a:gs pos="100000">
                          <a:schemeClr val="bg1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274,3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33" marR="431967" marT="45731" marB="4573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-678,8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33" marR="431967" marT="45731" marB="4573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206,4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33" marR="467964" marT="45731" marB="4573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194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495,1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33" marR="91433" marT="45731" marB="4573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D0D0F4"/>
                        </a:gs>
                        <a:gs pos="50000">
                          <a:srgbClr val="EAEAFA"/>
                        </a:gs>
                        <a:gs pos="100000">
                          <a:schemeClr val="bg1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284,4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33" marR="431967" marT="45731" marB="4573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-692,7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33" marR="431967" marT="45731" marB="4573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215,1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33" marR="467964" marT="45731" marB="4573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194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660,0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33" marR="91433" marT="45731" marB="4573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D0D0F4"/>
                        </a:gs>
                        <a:gs pos="50000">
                          <a:srgbClr val="EAEAFA"/>
                        </a:gs>
                        <a:gs pos="100000">
                          <a:schemeClr val="bg1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334,4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33" marR="431967" marT="45731" marB="4573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-828,5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33" marR="431967" marT="45731" marB="4573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251,6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33" marR="467964" marT="45731" marB="4573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826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873,0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33" marR="91433" marT="45731" marB="4573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D0D0F4"/>
                        </a:gs>
                        <a:gs pos="50000">
                          <a:srgbClr val="EAEAFA"/>
                        </a:gs>
                        <a:gs pos="100000">
                          <a:schemeClr val="bg1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414,8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33" marR="431967" marT="45731" marB="4573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-1358,1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33" marR="431967" marT="45731" marB="4573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279,0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33" marR="467964" marT="45731" marB="4573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47912665"/>
              </p:ext>
            </p:extLst>
          </p:nvPr>
        </p:nvGraphicFramePr>
        <p:xfrm>
          <a:off x="3852870" y="836737"/>
          <a:ext cx="448204" cy="30723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795" name="Формула" r:id="rId3" imgW="406080" imgH="279360" progId="Equation.3">
                  <p:embed/>
                </p:oleObj>
              </mc:Choice>
              <mc:Fallback>
                <p:oleObj name="Формула" r:id="rId3" imgW="406080" imgH="27936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52870" y="836737"/>
                        <a:ext cx="448204" cy="30723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7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66083902"/>
              </p:ext>
            </p:extLst>
          </p:nvPr>
        </p:nvGraphicFramePr>
        <p:xfrm>
          <a:off x="6834770" y="866247"/>
          <a:ext cx="463549" cy="28315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796" name="Формула" r:id="rId5" imgW="393480" imgH="241200" progId="Equation.3">
                  <p:embed/>
                </p:oleObj>
              </mc:Choice>
              <mc:Fallback>
                <p:oleObj name="Формула" r:id="rId5" imgW="393480" imgH="2412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34770" y="866247"/>
                        <a:ext cx="463549" cy="28315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7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08628817"/>
              </p:ext>
            </p:extLst>
          </p:nvPr>
        </p:nvGraphicFramePr>
        <p:xfrm>
          <a:off x="5510218" y="865185"/>
          <a:ext cx="297920" cy="28230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797" name="Формула" r:id="rId7" imgW="241200" imgH="228600" progId="Equation.3">
                  <p:embed/>
                </p:oleObj>
              </mc:Choice>
              <mc:Fallback>
                <p:oleObj name="Формула" r:id="rId7" imgW="241200" imgH="228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10218" y="865185"/>
                        <a:ext cx="297920" cy="28230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509"/>
          <p:cNvSpPr>
            <a:spLocks noChangeArrowheads="1"/>
          </p:cNvSpPr>
          <p:nvPr/>
        </p:nvSpPr>
        <p:spPr bwMode="auto">
          <a:xfrm>
            <a:off x="1083733" y="2523289"/>
            <a:ext cx="699346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l" eaLnBrk="1" hangingPunct="1"/>
            <a:r>
              <a:rPr lang="ru-RU" altLang="ru-RU" sz="1200" dirty="0" smtClean="0"/>
              <a:t>* эквивалентные напряжения по критерию </a:t>
            </a:r>
            <a:r>
              <a:rPr lang="ru-RU" altLang="ru-RU" sz="1200" dirty="0" err="1" smtClean="0"/>
              <a:t>Данг</a:t>
            </a:r>
            <a:r>
              <a:rPr lang="ru-RU" altLang="ru-RU" sz="1200" dirty="0" smtClean="0"/>
              <a:t> </a:t>
            </a:r>
            <a:r>
              <a:rPr lang="ru-RU" altLang="ru-RU" sz="1200" dirty="0" err="1" smtClean="0"/>
              <a:t>Вана</a:t>
            </a:r>
            <a:endParaRPr lang="ru-RU" altLang="ru-RU" sz="1200" dirty="0"/>
          </a:p>
        </p:txBody>
      </p:sp>
      <p:pic>
        <p:nvPicPr>
          <p:cNvPr id="72731" name="Picture 27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925" y="3589235"/>
            <a:ext cx="4076968" cy="25124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2735" name="Picture 31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4145" y="3589235"/>
            <a:ext cx="4076968" cy="25124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9" name="Объект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59951273"/>
              </p:ext>
            </p:extLst>
          </p:nvPr>
        </p:nvGraphicFramePr>
        <p:xfrm>
          <a:off x="6224588" y="3238500"/>
          <a:ext cx="1489075" cy="273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798" name="Формула" r:id="rId11" imgW="1498320" imgH="279360" progId="Equation.3">
                  <p:embed/>
                </p:oleObj>
              </mc:Choice>
              <mc:Fallback>
                <p:oleObj name="Формула" r:id="rId11" imgW="1498320" imgH="279360" progId="Equation.3">
                  <p:embed/>
                  <p:pic>
                    <p:nvPicPr>
                      <p:cNvPr id="0" name="Объект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24588" y="3238500"/>
                        <a:ext cx="1489075" cy="273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Объект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04572198"/>
              </p:ext>
            </p:extLst>
          </p:nvPr>
        </p:nvGraphicFramePr>
        <p:xfrm>
          <a:off x="1582738" y="3233738"/>
          <a:ext cx="1489075" cy="273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799" name="Формула" r:id="rId13" imgW="1498320" imgH="279360" progId="Equation.3">
                  <p:embed/>
                </p:oleObj>
              </mc:Choice>
              <mc:Fallback>
                <p:oleObj name="Формула" r:id="rId13" imgW="1498320" imgH="27936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2738" y="3233738"/>
                        <a:ext cx="1489075" cy="273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Rectangle 509"/>
          <p:cNvSpPr>
            <a:spLocks noChangeArrowheads="1"/>
          </p:cNvSpPr>
          <p:nvPr/>
        </p:nvSpPr>
        <p:spPr bwMode="auto">
          <a:xfrm>
            <a:off x="930409" y="2957019"/>
            <a:ext cx="279400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ru-RU" altLang="ru-RU" sz="1200" dirty="0" smtClean="0"/>
              <a:t>С учётом гидростатического давления</a:t>
            </a:r>
            <a:endParaRPr lang="ru-RU" altLang="ru-RU" sz="1200" dirty="0"/>
          </a:p>
        </p:txBody>
      </p:sp>
      <p:sp>
        <p:nvSpPr>
          <p:cNvPr id="15" name="Rectangle 509"/>
          <p:cNvSpPr>
            <a:spLocks noChangeArrowheads="1"/>
          </p:cNvSpPr>
          <p:nvPr/>
        </p:nvSpPr>
        <p:spPr bwMode="auto">
          <a:xfrm>
            <a:off x="5465629" y="2957018"/>
            <a:ext cx="279400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ru-RU" altLang="ru-RU" sz="1200" dirty="0" smtClean="0"/>
              <a:t>Без учёта гидростатического давления</a:t>
            </a:r>
            <a:endParaRPr lang="ru-RU" altLang="ru-RU" sz="1200" dirty="0"/>
          </a:p>
        </p:txBody>
      </p:sp>
    </p:spTree>
    <p:extLst>
      <p:ext uri="{BB962C8B-B14F-4D97-AF65-F5344CB8AC3E}">
        <p14:creationId xmlns:p14="http://schemas.microsoft.com/office/powerpoint/2010/main" val="4205796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926" y="643999"/>
            <a:ext cx="4401607" cy="21960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288925" y="0"/>
            <a:ext cx="8612188" cy="409575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2"/>
                </a:solidFill>
                <a:latin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2"/>
                </a:solidFill>
                <a:latin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2"/>
                </a:solidFill>
                <a:latin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2"/>
                </a:solidFill>
                <a:latin typeface="Aria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2"/>
                </a:solidFill>
                <a:latin typeface="Arial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2"/>
                </a:solidFill>
                <a:latin typeface="Arial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2"/>
                </a:solidFill>
                <a:latin typeface="Arial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2"/>
                </a:solidFill>
                <a:latin typeface="Arial" pitchFamily="34" charset="0"/>
              </a:defRPr>
            </a:lvl9pPr>
          </a:lstStyle>
          <a:p>
            <a:pPr>
              <a:defRPr/>
            </a:pPr>
            <a:r>
              <a:rPr lang="ru-RU" kern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Влияние твёрдости материала на контактную усталость</a:t>
            </a:r>
          </a:p>
        </p:txBody>
      </p:sp>
      <p:pic>
        <p:nvPicPr>
          <p:cNvPr id="5" name="Рисунок 4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926" y="3144855"/>
            <a:ext cx="4723342" cy="2721195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TextBox 18"/>
          <p:cNvSpPr txBox="1">
            <a:spLocks noChangeArrowheads="1"/>
          </p:cNvSpPr>
          <p:nvPr/>
        </p:nvSpPr>
        <p:spPr bwMode="auto">
          <a:xfrm>
            <a:off x="1535113" y="6097077"/>
            <a:ext cx="733742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marL="0" indent="0" algn="l" eaLnBrk="1" hangingPunct="1"/>
            <a:r>
              <a:rPr lang="ru-RU" sz="1000" dirty="0" smtClean="0"/>
              <a:t>* </a:t>
            </a:r>
            <a:r>
              <a:rPr lang="en-US" sz="1000" dirty="0" err="1" smtClean="0"/>
              <a:t>Вихрова</a:t>
            </a:r>
            <a:r>
              <a:rPr lang="en-US" sz="1000" dirty="0"/>
              <a:t>, А.М. О </a:t>
            </a:r>
            <a:r>
              <a:rPr lang="en-US" sz="1000" dirty="0" err="1"/>
              <a:t>соотношении</a:t>
            </a:r>
            <a:r>
              <a:rPr lang="en-US" sz="1000" dirty="0"/>
              <a:t> </a:t>
            </a:r>
            <a:r>
              <a:rPr lang="en-US" sz="1000" dirty="0" err="1"/>
              <a:t>твердости</a:t>
            </a:r>
            <a:r>
              <a:rPr lang="en-US" sz="1000" dirty="0"/>
              <a:t> </a:t>
            </a:r>
            <a:r>
              <a:rPr lang="en-US" sz="1000" dirty="0" err="1"/>
              <a:t>рельсовой</a:t>
            </a:r>
            <a:r>
              <a:rPr lang="en-US" sz="1000" dirty="0"/>
              <a:t> и </a:t>
            </a:r>
            <a:r>
              <a:rPr lang="en-US" sz="1000" dirty="0" err="1"/>
              <a:t>колесной</a:t>
            </a:r>
            <a:r>
              <a:rPr lang="en-US" sz="1000" dirty="0"/>
              <a:t> </a:t>
            </a:r>
            <a:r>
              <a:rPr lang="en-US" sz="1000" dirty="0" err="1"/>
              <a:t>стали</a:t>
            </a:r>
            <a:r>
              <a:rPr lang="en-US" sz="1000" dirty="0"/>
              <a:t> / А.М. </a:t>
            </a:r>
            <a:r>
              <a:rPr lang="en-US" sz="1000" dirty="0" err="1"/>
              <a:t>Вихрова</a:t>
            </a:r>
            <a:r>
              <a:rPr lang="en-US" sz="1000" dirty="0"/>
              <a:t>, Т.В. </a:t>
            </a:r>
            <a:r>
              <a:rPr lang="en-US" sz="1000" dirty="0" err="1"/>
              <a:t>Ларин</a:t>
            </a:r>
            <a:r>
              <a:rPr lang="en-US" sz="1000" dirty="0"/>
              <a:t>, Ю.М. </a:t>
            </a:r>
            <a:r>
              <a:rPr lang="en-US" sz="1000" dirty="0" err="1"/>
              <a:t>Парышев</a:t>
            </a:r>
            <a:r>
              <a:rPr lang="en-US" sz="1000" dirty="0"/>
              <a:t>, Л.С. </a:t>
            </a:r>
            <a:r>
              <a:rPr lang="en-US" sz="1000" dirty="0" err="1"/>
              <a:t>Хургин</a:t>
            </a:r>
            <a:r>
              <a:rPr lang="en-US" sz="1000" dirty="0"/>
              <a:t> // </a:t>
            </a:r>
            <a:r>
              <a:rPr lang="en-US" sz="1000" dirty="0" err="1"/>
              <a:t>Вестник</a:t>
            </a:r>
            <a:r>
              <a:rPr lang="en-US" sz="1000" dirty="0"/>
              <a:t> ВНИИЖТ. – 1983. – №6. – С. 34-38.</a:t>
            </a:r>
            <a:endParaRPr lang="en-US" altLang="ru-RU" sz="1000" dirty="0"/>
          </a:p>
        </p:txBody>
      </p:sp>
      <p:sp>
        <p:nvSpPr>
          <p:cNvPr id="7" name="TextBox 18"/>
          <p:cNvSpPr txBox="1">
            <a:spLocks noChangeArrowheads="1"/>
          </p:cNvSpPr>
          <p:nvPr/>
        </p:nvSpPr>
        <p:spPr bwMode="auto">
          <a:xfrm>
            <a:off x="2769015" y="2557667"/>
            <a:ext cx="23687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marL="0" indent="0" algn="l" eaLnBrk="1" hangingPunct="1"/>
            <a:r>
              <a:rPr lang="ru-RU" dirty="0" smtClean="0"/>
              <a:t>*</a:t>
            </a:r>
            <a:endParaRPr lang="en-US" altLang="ru-RU" dirty="0"/>
          </a:p>
        </p:txBody>
      </p:sp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46800" rIns="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8" name="Объект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43511333"/>
              </p:ext>
            </p:extLst>
          </p:nvPr>
        </p:nvGraphicFramePr>
        <p:xfrm>
          <a:off x="6028269" y="2543913"/>
          <a:ext cx="1771650" cy="247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414" name="Формула" r:id="rId5" imgW="1777229" imgH="253890" progId="Equation.3">
                  <p:embed/>
                </p:oleObj>
              </mc:Choice>
              <mc:Fallback>
                <p:oleObj name="Формула" r:id="rId5" imgW="1777229" imgH="25389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28269" y="2543913"/>
                        <a:ext cx="1771650" cy="2476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2701588"/>
              </p:ext>
            </p:extLst>
          </p:nvPr>
        </p:nvGraphicFramePr>
        <p:xfrm>
          <a:off x="5012268" y="643999"/>
          <a:ext cx="3750510" cy="1438800"/>
        </p:xfrm>
        <a:graphic>
          <a:graphicData uri="http://schemas.openxmlformats.org/drawingml/2006/table">
            <a:tbl>
              <a:tblPr>
                <a:tableStyleId>{22838BEF-8BB2-4498-84A7-C5851F593DF1}</a:tableStyleId>
              </a:tblPr>
              <a:tblGrid>
                <a:gridCol w="678058"/>
                <a:gridCol w="847573"/>
                <a:gridCol w="847573"/>
                <a:gridCol w="699248"/>
                <a:gridCol w="678058"/>
              </a:tblGrid>
              <a:tr h="190500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200" b="1" i="1" u="none" strike="noStrike" dirty="0">
                          <a:effectLst/>
                        </a:rPr>
                        <a:t>HB</a:t>
                      </a:r>
                      <a:endParaRPr lang="en-US" sz="1200" b="1" i="1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200" b="1" u="none" strike="noStrike" dirty="0" smtClean="0">
                          <a:effectLst/>
                        </a:rPr>
                        <a:t>0</a:t>
                      </a:r>
                      <a:r>
                        <a:rPr lang="ru-RU" sz="1200" b="1" u="none" strike="noStrike" dirty="0" smtClean="0">
                          <a:effectLst/>
                        </a:rPr>
                        <a:t>,</a:t>
                      </a:r>
                      <a:r>
                        <a:rPr lang="en-US" sz="1200" b="1" u="none" strike="noStrike" dirty="0" smtClean="0">
                          <a:effectLst/>
                        </a:rPr>
                        <a:t>55</a:t>
                      </a:r>
                      <a:r>
                        <a:rPr lang="en-US" sz="1200" b="1" u="none" strike="noStrike" dirty="0">
                          <a:effectLst/>
                        </a:rPr>
                        <a:t>% </a:t>
                      </a:r>
                      <a:r>
                        <a:rPr lang="en-US" sz="1200" b="1" i="1" u="none" strike="noStrike" dirty="0">
                          <a:effectLst/>
                        </a:rPr>
                        <a:t>C</a:t>
                      </a:r>
                      <a:endParaRPr lang="en-US" sz="1200" b="1" i="1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200" b="1" u="none" strike="noStrike" dirty="0" smtClean="0">
                          <a:effectLst/>
                        </a:rPr>
                        <a:t>0</a:t>
                      </a:r>
                      <a:r>
                        <a:rPr lang="ru-RU" sz="1200" b="1" u="none" strike="noStrike" dirty="0" smtClean="0">
                          <a:effectLst/>
                        </a:rPr>
                        <a:t>,</a:t>
                      </a:r>
                      <a:r>
                        <a:rPr lang="en-US" sz="1200" b="1" u="none" strike="noStrike" dirty="0" smtClean="0">
                          <a:effectLst/>
                        </a:rPr>
                        <a:t>65</a:t>
                      </a:r>
                      <a:r>
                        <a:rPr lang="en-US" sz="1200" b="1" u="none" strike="noStrike" dirty="0">
                          <a:effectLst/>
                        </a:rPr>
                        <a:t>% </a:t>
                      </a:r>
                      <a:r>
                        <a:rPr lang="en-US" sz="1200" b="1" i="1" u="none" strike="noStrike" dirty="0">
                          <a:effectLst/>
                        </a:rPr>
                        <a:t>C</a:t>
                      </a:r>
                      <a:endParaRPr lang="en-US" sz="1200" b="1" i="1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2860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1" u="none" strike="noStrike" dirty="0">
                          <a:effectLst/>
                        </a:rPr>
                        <a:t>N</a:t>
                      </a:r>
                      <a:r>
                        <a:rPr lang="en-US" sz="1200" b="1" u="none" strike="noStrike" dirty="0">
                          <a:effectLst/>
                        </a:rPr>
                        <a:t>, </a:t>
                      </a:r>
                      <a:r>
                        <a:rPr lang="ru-RU" sz="1200" b="1" u="none" strike="noStrike" dirty="0">
                          <a:effectLst/>
                        </a:rPr>
                        <a:t>тыс. ц.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1" u="none" strike="noStrike" dirty="0" smtClean="0">
                          <a:effectLst/>
                        </a:rPr>
                        <a:t>K</a:t>
                      </a:r>
                      <a:r>
                        <a:rPr lang="en-US" sz="1200" b="1" i="1" u="none" strike="noStrike" baseline="-25000" dirty="0" smtClean="0">
                          <a:effectLst/>
                        </a:rPr>
                        <a:t>H</a:t>
                      </a:r>
                      <a:endParaRPr lang="en-US" sz="1200" b="1" i="1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1" u="none" strike="noStrike" dirty="0">
                          <a:effectLst/>
                        </a:rPr>
                        <a:t>N</a:t>
                      </a:r>
                      <a:r>
                        <a:rPr lang="en-US" sz="1200" b="1" u="none" strike="noStrike" dirty="0">
                          <a:effectLst/>
                        </a:rPr>
                        <a:t>, </a:t>
                      </a:r>
                      <a:r>
                        <a:rPr lang="ru-RU" sz="1200" b="1" u="none" strike="noStrike" dirty="0">
                          <a:effectLst/>
                        </a:rPr>
                        <a:t>тыс. ц.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1" u="none" strike="noStrike" dirty="0" smtClean="0">
                          <a:effectLst/>
                        </a:rPr>
                        <a:t>K</a:t>
                      </a:r>
                      <a:r>
                        <a:rPr lang="en-US" sz="1200" b="1" i="1" u="none" strike="noStrike" baseline="-25000" dirty="0" smtClean="0">
                          <a:effectLst/>
                        </a:rPr>
                        <a:t>H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  <a:tr h="27272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280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</a:rPr>
                        <a:t>72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 smtClean="0">
                          <a:effectLst/>
                        </a:rPr>
                        <a:t>1</a:t>
                      </a:r>
                      <a:r>
                        <a:rPr lang="en-US" sz="1200" u="none" strike="noStrike" dirty="0" smtClean="0">
                          <a:effectLst/>
                        </a:rPr>
                        <a:t>,</a:t>
                      </a:r>
                      <a:r>
                        <a:rPr lang="ru-RU" sz="1200" u="none" strike="noStrike" dirty="0" smtClean="0">
                          <a:effectLst/>
                        </a:rPr>
                        <a:t>000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</a:rPr>
                        <a:t>85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 smtClean="0">
                          <a:effectLst/>
                        </a:rPr>
                        <a:t>1</a:t>
                      </a:r>
                      <a:r>
                        <a:rPr lang="en-US" sz="1200" u="none" strike="noStrike" dirty="0" smtClean="0">
                          <a:effectLst/>
                        </a:rPr>
                        <a:t>,</a:t>
                      </a:r>
                      <a:r>
                        <a:rPr lang="ru-RU" sz="1200" u="none" strike="noStrike" dirty="0" smtClean="0">
                          <a:effectLst/>
                        </a:rPr>
                        <a:t>181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  <a:tr h="25400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320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</a:rPr>
                        <a:t>130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 smtClean="0">
                          <a:effectLst/>
                        </a:rPr>
                        <a:t>1</a:t>
                      </a:r>
                      <a:r>
                        <a:rPr lang="en-US" sz="1200" u="none" strike="noStrike" dirty="0" smtClean="0">
                          <a:effectLst/>
                        </a:rPr>
                        <a:t>,</a:t>
                      </a:r>
                      <a:r>
                        <a:rPr lang="ru-RU" sz="1200" u="none" strike="noStrike" dirty="0" smtClean="0">
                          <a:effectLst/>
                        </a:rPr>
                        <a:t>806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</a:rPr>
                        <a:t>182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 smtClean="0">
                          <a:effectLst/>
                        </a:rPr>
                        <a:t>2</a:t>
                      </a:r>
                      <a:r>
                        <a:rPr lang="en-US" sz="1200" u="none" strike="noStrike" dirty="0" smtClean="0">
                          <a:effectLst/>
                        </a:rPr>
                        <a:t>,</a:t>
                      </a:r>
                      <a:r>
                        <a:rPr lang="ru-RU" sz="1200" u="none" strike="noStrike" dirty="0" smtClean="0">
                          <a:effectLst/>
                        </a:rPr>
                        <a:t>528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  <a:tr h="25400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360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255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 smtClean="0">
                          <a:effectLst/>
                        </a:rPr>
                        <a:t>3</a:t>
                      </a:r>
                      <a:r>
                        <a:rPr lang="en-US" sz="1200" u="none" strike="noStrike" dirty="0" smtClean="0">
                          <a:effectLst/>
                        </a:rPr>
                        <a:t>,</a:t>
                      </a:r>
                      <a:r>
                        <a:rPr lang="ru-RU" sz="1200" u="none" strike="noStrike" dirty="0" smtClean="0">
                          <a:effectLst/>
                        </a:rPr>
                        <a:t>542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</a:rPr>
                        <a:t>412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 smtClean="0">
                          <a:effectLst/>
                        </a:rPr>
                        <a:t>5</a:t>
                      </a:r>
                      <a:r>
                        <a:rPr lang="en-US" sz="1200" u="none" strike="noStrike" dirty="0" smtClean="0">
                          <a:effectLst/>
                        </a:rPr>
                        <a:t>,</a:t>
                      </a:r>
                      <a:r>
                        <a:rPr lang="ru-RU" sz="1200" u="none" strike="noStrike" dirty="0" smtClean="0">
                          <a:effectLst/>
                        </a:rPr>
                        <a:t>722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  <a:tr h="23706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400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400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 smtClean="0">
                          <a:effectLst/>
                        </a:rPr>
                        <a:t>5</a:t>
                      </a:r>
                      <a:r>
                        <a:rPr lang="en-US" sz="1200" u="none" strike="noStrike" dirty="0" smtClean="0">
                          <a:effectLst/>
                        </a:rPr>
                        <a:t>,</a:t>
                      </a:r>
                      <a:r>
                        <a:rPr lang="ru-RU" sz="1200" u="none" strike="noStrike" dirty="0" smtClean="0">
                          <a:effectLst/>
                        </a:rPr>
                        <a:t>556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>
                          <a:effectLst/>
                        </a:rPr>
                        <a:t>800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 smtClean="0">
                          <a:effectLst/>
                        </a:rPr>
                        <a:t>11</a:t>
                      </a:r>
                      <a:r>
                        <a:rPr lang="en-US" sz="1200" u="none" strike="noStrike" dirty="0" smtClean="0">
                          <a:effectLst/>
                        </a:rPr>
                        <a:t>,</a:t>
                      </a:r>
                      <a:r>
                        <a:rPr lang="ru-RU" sz="1200" u="none" strike="noStrike" dirty="0" smtClean="0">
                          <a:effectLst/>
                        </a:rPr>
                        <a:t>111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66696408"/>
              </p:ext>
            </p:extLst>
          </p:nvPr>
        </p:nvGraphicFramePr>
        <p:xfrm>
          <a:off x="5012268" y="3283693"/>
          <a:ext cx="3750731" cy="712575"/>
        </p:xfrm>
        <a:graphic>
          <a:graphicData uri="http://schemas.openxmlformats.org/drawingml/2006/table">
            <a:tbl>
              <a:tblPr>
                <a:tableStyleId>{22838BEF-8BB2-4498-84A7-C5851F593DF1}</a:tableStyleId>
              </a:tblPr>
              <a:tblGrid>
                <a:gridCol w="584199"/>
                <a:gridCol w="533400"/>
                <a:gridCol w="778933"/>
                <a:gridCol w="550333"/>
                <a:gridCol w="584200"/>
                <a:gridCol w="719666"/>
              </a:tblGrid>
              <a:tr h="190500"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b="1" u="none" strike="noStrike" dirty="0" smtClean="0">
                          <a:effectLst/>
                          <a:latin typeface="+mn-lt"/>
                        </a:rPr>
                        <a:t>0</a:t>
                      </a:r>
                      <a:r>
                        <a:rPr lang="ru-RU" sz="1200" b="1" u="none" strike="noStrike" dirty="0" smtClean="0">
                          <a:effectLst/>
                          <a:latin typeface="+mn-lt"/>
                        </a:rPr>
                        <a:t>,</a:t>
                      </a:r>
                      <a:r>
                        <a:rPr lang="en-US" sz="1200" b="1" u="none" strike="noStrike" dirty="0" smtClean="0">
                          <a:effectLst/>
                          <a:latin typeface="+mn-lt"/>
                        </a:rPr>
                        <a:t>55</a:t>
                      </a:r>
                      <a:r>
                        <a:rPr lang="en-US" sz="1200" b="1" u="none" strike="noStrike" dirty="0">
                          <a:effectLst/>
                          <a:latin typeface="+mn-lt"/>
                        </a:rPr>
                        <a:t>% </a:t>
                      </a:r>
                      <a:r>
                        <a:rPr lang="en-US" sz="1200" b="1" i="1" u="none" strike="noStrike" dirty="0">
                          <a:effectLst/>
                          <a:latin typeface="+mn-lt"/>
                        </a:rPr>
                        <a:t>C</a:t>
                      </a:r>
                      <a:endParaRPr lang="en-US" sz="1200" b="1" i="1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b="1" u="none" strike="noStrike" dirty="0" smtClean="0">
                          <a:effectLst/>
                          <a:latin typeface="+mn-lt"/>
                        </a:rPr>
                        <a:t>0</a:t>
                      </a:r>
                      <a:r>
                        <a:rPr lang="ru-RU" sz="1200" b="1" u="none" strike="noStrike" dirty="0" smtClean="0">
                          <a:effectLst/>
                          <a:latin typeface="+mn-lt"/>
                        </a:rPr>
                        <a:t>,</a:t>
                      </a:r>
                      <a:r>
                        <a:rPr lang="en-US" sz="1200" b="1" u="none" strike="noStrike" dirty="0" smtClean="0">
                          <a:effectLst/>
                          <a:latin typeface="+mn-lt"/>
                        </a:rPr>
                        <a:t>65</a:t>
                      </a:r>
                      <a:r>
                        <a:rPr lang="en-US" sz="1200" b="1" u="none" strike="noStrike" dirty="0">
                          <a:effectLst/>
                          <a:latin typeface="+mn-lt"/>
                        </a:rPr>
                        <a:t>% </a:t>
                      </a:r>
                      <a:r>
                        <a:rPr lang="en-US" sz="1200" b="1" i="1" u="none" strike="noStrike" dirty="0">
                          <a:effectLst/>
                          <a:latin typeface="+mn-lt"/>
                        </a:rPr>
                        <a:t>C</a:t>
                      </a:r>
                      <a:endParaRPr lang="en-US" sz="1200" b="1" i="1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  <a:tr h="2286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a</a:t>
                      </a:r>
                      <a:endParaRPr lang="ru-RU" sz="1200" b="1" i="1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b</a:t>
                      </a:r>
                      <a:endParaRPr lang="en-US" sz="1200" b="1" i="1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</a:t>
                      </a:r>
                      <a:endParaRPr lang="en-US" sz="1200" b="1" i="1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a</a:t>
                      </a:r>
                      <a:endParaRPr lang="ru-RU" sz="1200" b="1" i="1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b</a:t>
                      </a:r>
                      <a:endParaRPr lang="en-US" sz="1200" b="1" i="1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</a:t>
                      </a:r>
                      <a:endParaRPr lang="en-US" sz="1200" b="1" i="1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</a:tr>
              <a:tr h="291570"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11,640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-0,091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1,906·10</a:t>
                      </a:r>
                      <a:r>
                        <a:rPr lang="en-US" sz="1200" b="0" i="0" u="none" strike="noStrike" baseline="300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-4</a:t>
                      </a:r>
                      <a:endParaRPr lang="ru-RU" sz="1200" b="0" i="0" u="none" strike="noStrike" baseline="30000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48,423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-0,345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6,283·10</a:t>
                      </a:r>
                      <a:r>
                        <a:rPr lang="en-US" sz="1200" b="0" i="0" u="none" strike="noStrike" baseline="300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sp>
        <p:nvSpPr>
          <p:cNvPr id="12" name="TextBox 18"/>
          <p:cNvSpPr txBox="1">
            <a:spLocks noChangeArrowheads="1"/>
          </p:cNvSpPr>
          <p:nvPr/>
        </p:nvSpPr>
        <p:spPr bwMode="auto">
          <a:xfrm>
            <a:off x="8492515" y="2500810"/>
            <a:ext cx="38058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marL="0" indent="0" algn="l" eaLnBrk="1" hangingPunct="1"/>
            <a:r>
              <a:rPr lang="en-US" sz="1200" dirty="0" smtClean="0"/>
              <a:t>(1)</a:t>
            </a:r>
            <a:endParaRPr lang="en-US" altLang="ru-RU" sz="1200" dirty="0"/>
          </a:p>
        </p:txBody>
      </p:sp>
      <p:sp>
        <p:nvSpPr>
          <p:cNvPr id="10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46800" rIns="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3" name="Объект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7194529"/>
              </p:ext>
            </p:extLst>
          </p:nvPr>
        </p:nvGraphicFramePr>
        <p:xfrm>
          <a:off x="5595938" y="5021794"/>
          <a:ext cx="2597150" cy="238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415" name="Формула" r:id="rId7" imgW="2616120" imgH="241200" progId="Equation.3">
                  <p:embed/>
                </p:oleObj>
              </mc:Choice>
              <mc:Fallback>
                <p:oleObj name="Формула" r:id="rId7" imgW="2616120" imgH="241200" progId="Equation.3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95938" y="5021794"/>
                        <a:ext cx="2597150" cy="2381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TextBox 18"/>
          <p:cNvSpPr txBox="1">
            <a:spLocks noChangeArrowheads="1"/>
          </p:cNvSpPr>
          <p:nvPr/>
        </p:nvSpPr>
        <p:spPr bwMode="auto">
          <a:xfrm>
            <a:off x="8492509" y="4981635"/>
            <a:ext cx="38058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marL="0" indent="0" algn="l" eaLnBrk="1" hangingPunct="1"/>
            <a:r>
              <a:rPr lang="en-US" sz="1200" dirty="0" smtClean="0"/>
              <a:t>(2)</a:t>
            </a:r>
            <a:endParaRPr lang="en-US" altLang="ru-RU" sz="1200" dirty="0"/>
          </a:p>
        </p:txBody>
      </p:sp>
      <p:sp>
        <p:nvSpPr>
          <p:cNvPr id="16" name="TextBox 18"/>
          <p:cNvSpPr txBox="1">
            <a:spLocks noChangeArrowheads="1"/>
          </p:cNvSpPr>
          <p:nvPr/>
        </p:nvSpPr>
        <p:spPr bwMode="auto">
          <a:xfrm>
            <a:off x="5172605" y="5411421"/>
            <a:ext cx="358192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marL="0" indent="0" algn="l" eaLnBrk="1" hangingPunct="1"/>
            <a:r>
              <a:rPr lang="en-US" sz="1200" i="1" dirty="0"/>
              <a:t>K</a:t>
            </a:r>
            <a:r>
              <a:rPr lang="ru-RU" sz="1200" baseline="-25000" dirty="0"/>
              <a:t>55</a:t>
            </a:r>
            <a:r>
              <a:rPr lang="ru-RU" sz="1200" dirty="0"/>
              <a:t> и </a:t>
            </a:r>
            <a:r>
              <a:rPr lang="en-US" sz="1200" i="1" dirty="0"/>
              <a:t>K</a:t>
            </a:r>
            <a:r>
              <a:rPr lang="ru-RU" sz="1200" baseline="-25000" dirty="0"/>
              <a:t>65</a:t>
            </a:r>
            <a:r>
              <a:rPr lang="ru-RU" sz="1200" dirty="0"/>
              <a:t> – значения коэффициента </a:t>
            </a:r>
            <a:r>
              <a:rPr lang="en-US" sz="1200" i="1" dirty="0"/>
              <a:t>K</a:t>
            </a:r>
            <a:r>
              <a:rPr lang="ru-RU" sz="1200" i="1" baseline="-25000" dirty="0"/>
              <a:t>Н</a:t>
            </a:r>
            <a:r>
              <a:rPr lang="ru-RU" sz="1200" dirty="0"/>
              <a:t> для сталей с содержанием углерода 0,55 и 0,65%.</a:t>
            </a:r>
            <a:endParaRPr lang="en-US" altLang="ru-RU" sz="1200" dirty="0"/>
          </a:p>
        </p:txBody>
      </p:sp>
      <p:sp>
        <p:nvSpPr>
          <p:cNvPr id="17" name="TextBox 18"/>
          <p:cNvSpPr txBox="1">
            <a:spLocks noChangeArrowheads="1"/>
          </p:cNvSpPr>
          <p:nvPr/>
        </p:nvSpPr>
        <p:spPr bwMode="auto">
          <a:xfrm>
            <a:off x="5172599" y="4573182"/>
            <a:ext cx="3581928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marL="0" indent="0" algn="l" eaLnBrk="1" hangingPunct="1"/>
            <a:r>
              <a:rPr lang="ru-RU" sz="1200" dirty="0" smtClean="0"/>
              <a:t>Линейная интерполяция:</a:t>
            </a:r>
            <a:endParaRPr lang="en-US" altLang="ru-RU" sz="1200" dirty="0"/>
          </a:p>
        </p:txBody>
      </p:sp>
      <p:sp>
        <p:nvSpPr>
          <p:cNvPr id="18" name="TextBox 18"/>
          <p:cNvSpPr txBox="1">
            <a:spLocks noChangeArrowheads="1"/>
          </p:cNvSpPr>
          <p:nvPr/>
        </p:nvSpPr>
        <p:spPr bwMode="auto">
          <a:xfrm>
            <a:off x="5172592" y="4090557"/>
            <a:ext cx="369994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marL="0" indent="0" algn="l" eaLnBrk="1" hangingPunct="1"/>
            <a:r>
              <a:rPr lang="ru-RU" sz="1200" dirty="0" smtClean="0"/>
              <a:t>Исходные данные: процентное </a:t>
            </a:r>
            <a:r>
              <a:rPr lang="ru-RU" sz="1200" dirty="0"/>
              <a:t>содержание углерода в колёсной стали и её твердость по Бринеллю </a:t>
            </a:r>
            <a:r>
              <a:rPr lang="en-US" sz="1200" i="1" dirty="0"/>
              <a:t>HB</a:t>
            </a:r>
            <a:r>
              <a:rPr lang="ru-RU" sz="1200" dirty="0"/>
              <a:t>.</a:t>
            </a:r>
            <a:endParaRPr lang="en-US" altLang="ru-RU" sz="1200" dirty="0"/>
          </a:p>
        </p:txBody>
      </p:sp>
    </p:spTree>
    <p:extLst>
      <p:ext uri="{BB962C8B-B14F-4D97-AF65-F5344CB8AC3E}">
        <p14:creationId xmlns:p14="http://schemas.microsoft.com/office/powerpoint/2010/main" val="3164130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10" name="Picture 2" descr="C:\Users\Sakalo\AppData\Local\Temp\SNAGHTML93d53b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926" y="518049"/>
            <a:ext cx="4401607" cy="28898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288925" y="0"/>
            <a:ext cx="8612188" cy="409575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2"/>
                </a:solidFill>
                <a:latin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2"/>
                </a:solidFill>
                <a:latin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2"/>
                </a:solidFill>
                <a:latin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2"/>
                </a:solidFill>
                <a:latin typeface="Aria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2"/>
                </a:solidFill>
                <a:latin typeface="Arial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2"/>
                </a:solidFill>
                <a:latin typeface="Arial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2"/>
                </a:solidFill>
                <a:latin typeface="Arial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accent2"/>
                </a:solidFill>
                <a:latin typeface="Arial" pitchFamily="34" charset="0"/>
              </a:defRPr>
            </a:lvl9pPr>
          </a:lstStyle>
          <a:p>
            <a:pPr>
              <a:defRPr/>
            </a:pPr>
            <a:r>
              <a:rPr lang="ru-RU" kern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Влияние твёрдости материала на износ</a:t>
            </a:r>
          </a:p>
        </p:txBody>
      </p:sp>
      <p:sp>
        <p:nvSpPr>
          <p:cNvPr id="6" name="TextBox 18"/>
          <p:cNvSpPr txBox="1">
            <a:spLocks noChangeArrowheads="1"/>
          </p:cNvSpPr>
          <p:nvPr/>
        </p:nvSpPr>
        <p:spPr bwMode="auto">
          <a:xfrm>
            <a:off x="1535113" y="6097077"/>
            <a:ext cx="733742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marL="0" indent="0" algn="l" eaLnBrk="1" hangingPunct="1"/>
            <a:r>
              <a:rPr lang="ru-RU" sz="1000" dirty="0" smtClean="0"/>
              <a:t>* </a:t>
            </a:r>
            <a:r>
              <a:rPr lang="en-US" sz="1000" dirty="0" err="1" smtClean="0"/>
              <a:t>Вихрова</a:t>
            </a:r>
            <a:r>
              <a:rPr lang="en-US" sz="1000" dirty="0"/>
              <a:t>, А.М. О </a:t>
            </a:r>
            <a:r>
              <a:rPr lang="en-US" sz="1000" dirty="0" err="1"/>
              <a:t>соотношении</a:t>
            </a:r>
            <a:r>
              <a:rPr lang="en-US" sz="1000" dirty="0"/>
              <a:t> </a:t>
            </a:r>
            <a:r>
              <a:rPr lang="en-US" sz="1000" dirty="0" err="1"/>
              <a:t>твердости</a:t>
            </a:r>
            <a:r>
              <a:rPr lang="en-US" sz="1000" dirty="0"/>
              <a:t> </a:t>
            </a:r>
            <a:r>
              <a:rPr lang="en-US" sz="1000" dirty="0" err="1"/>
              <a:t>рельсовой</a:t>
            </a:r>
            <a:r>
              <a:rPr lang="en-US" sz="1000" dirty="0"/>
              <a:t> и </a:t>
            </a:r>
            <a:r>
              <a:rPr lang="en-US" sz="1000" dirty="0" err="1"/>
              <a:t>колесной</a:t>
            </a:r>
            <a:r>
              <a:rPr lang="en-US" sz="1000" dirty="0"/>
              <a:t> </a:t>
            </a:r>
            <a:r>
              <a:rPr lang="en-US" sz="1000" dirty="0" err="1"/>
              <a:t>стали</a:t>
            </a:r>
            <a:r>
              <a:rPr lang="en-US" sz="1000" dirty="0"/>
              <a:t> / А.М. </a:t>
            </a:r>
            <a:r>
              <a:rPr lang="en-US" sz="1000" dirty="0" err="1"/>
              <a:t>Вихрова</a:t>
            </a:r>
            <a:r>
              <a:rPr lang="en-US" sz="1000" dirty="0"/>
              <a:t>, Т.В. </a:t>
            </a:r>
            <a:r>
              <a:rPr lang="en-US" sz="1000" dirty="0" err="1"/>
              <a:t>Ларин</a:t>
            </a:r>
            <a:r>
              <a:rPr lang="en-US" sz="1000" dirty="0"/>
              <a:t>, Ю.М. </a:t>
            </a:r>
            <a:r>
              <a:rPr lang="en-US" sz="1000" dirty="0" err="1"/>
              <a:t>Парышев</a:t>
            </a:r>
            <a:r>
              <a:rPr lang="en-US" sz="1000" dirty="0"/>
              <a:t>, Л.С. </a:t>
            </a:r>
            <a:r>
              <a:rPr lang="en-US" sz="1000" dirty="0" err="1"/>
              <a:t>Хургин</a:t>
            </a:r>
            <a:r>
              <a:rPr lang="en-US" sz="1000" dirty="0"/>
              <a:t> // </a:t>
            </a:r>
            <a:r>
              <a:rPr lang="en-US" sz="1000" dirty="0" err="1"/>
              <a:t>Вестник</a:t>
            </a:r>
            <a:r>
              <a:rPr lang="en-US" sz="1000" dirty="0"/>
              <a:t> ВНИИЖТ. – 1983. – №6. – С. 34-38.</a:t>
            </a:r>
            <a:endParaRPr lang="en-US" altLang="ru-RU" sz="1000" dirty="0"/>
          </a:p>
        </p:txBody>
      </p:sp>
      <p:sp>
        <p:nvSpPr>
          <p:cNvPr id="7" name="TextBox 18"/>
          <p:cNvSpPr txBox="1">
            <a:spLocks noChangeArrowheads="1"/>
          </p:cNvSpPr>
          <p:nvPr/>
        </p:nvSpPr>
        <p:spPr bwMode="auto">
          <a:xfrm>
            <a:off x="3480329" y="3057779"/>
            <a:ext cx="23687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marL="0" indent="0" algn="l" eaLnBrk="1" hangingPunct="1"/>
            <a:r>
              <a:rPr lang="ru-RU" dirty="0" smtClean="0"/>
              <a:t>*</a:t>
            </a:r>
            <a:endParaRPr lang="en-US" altLang="ru-RU" dirty="0"/>
          </a:p>
        </p:txBody>
      </p:sp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46800" rIns="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4690920"/>
              </p:ext>
            </p:extLst>
          </p:nvPr>
        </p:nvGraphicFramePr>
        <p:xfrm>
          <a:off x="5012267" y="643999"/>
          <a:ext cx="3742267" cy="1474993"/>
        </p:xfrm>
        <a:graphic>
          <a:graphicData uri="http://schemas.openxmlformats.org/drawingml/2006/table">
            <a:tbl>
              <a:tblPr>
                <a:tableStyleId>{22838BEF-8BB2-4498-84A7-C5851F593DF1}</a:tableStyleId>
              </a:tblPr>
              <a:tblGrid>
                <a:gridCol w="1069219"/>
                <a:gridCol w="1336524"/>
                <a:gridCol w="1336524"/>
              </a:tblGrid>
              <a:tr h="27272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HB</a:t>
                      </a:r>
                      <a:endParaRPr lang="ru-RU" sz="1200" b="1" i="1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Износ,</a:t>
                      </a:r>
                      <a:r>
                        <a:rPr lang="ru-RU" sz="12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г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K</a:t>
                      </a:r>
                      <a:r>
                        <a:rPr lang="en-US" sz="1200" b="1" i="1" u="none" strike="noStrike" baseline="-250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HI</a:t>
                      </a:r>
                      <a:endParaRPr lang="ru-RU" sz="1200" b="1" i="1" u="none" strike="noStrike" baseline="-25000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</a:tr>
              <a:tr h="2540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280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1,37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1,00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</a:tr>
              <a:tr h="23706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0,79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0,58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</a:tr>
              <a:tr h="23706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320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0,52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0,38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</a:tr>
              <a:tr h="23706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340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0,35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0,26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</a:tr>
              <a:tr h="23706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360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0,26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0,19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sp>
        <p:nvSpPr>
          <p:cNvPr id="12" name="TextBox 18"/>
          <p:cNvSpPr txBox="1">
            <a:spLocks noChangeArrowheads="1"/>
          </p:cNvSpPr>
          <p:nvPr/>
        </p:nvSpPr>
        <p:spPr bwMode="auto">
          <a:xfrm>
            <a:off x="8454209" y="2673793"/>
            <a:ext cx="38058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marL="0" indent="0" algn="l" eaLnBrk="1" hangingPunct="1"/>
            <a:r>
              <a:rPr lang="en-US" sz="1200" dirty="0" smtClean="0"/>
              <a:t>(1)</a:t>
            </a:r>
            <a:endParaRPr lang="en-US" altLang="ru-RU" sz="1200" dirty="0"/>
          </a:p>
        </p:txBody>
      </p:sp>
      <p:sp>
        <p:nvSpPr>
          <p:cNvPr id="10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46800" rIns="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5" name="TextBox 18"/>
          <p:cNvSpPr txBox="1">
            <a:spLocks noChangeArrowheads="1"/>
          </p:cNvSpPr>
          <p:nvPr/>
        </p:nvSpPr>
        <p:spPr bwMode="auto">
          <a:xfrm>
            <a:off x="8440885" y="4045395"/>
            <a:ext cx="38058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marL="0" indent="0" algn="l" eaLnBrk="1" hangingPunct="1"/>
            <a:r>
              <a:rPr lang="en-US" sz="1200" dirty="0" smtClean="0"/>
              <a:t>(2)</a:t>
            </a:r>
            <a:endParaRPr lang="en-US" altLang="ru-RU" sz="1200" dirty="0"/>
          </a:p>
        </p:txBody>
      </p:sp>
      <p:sp>
        <p:nvSpPr>
          <p:cNvPr id="16" name="TextBox 18"/>
          <p:cNvSpPr txBox="1">
            <a:spLocks noChangeArrowheads="1"/>
          </p:cNvSpPr>
          <p:nvPr/>
        </p:nvSpPr>
        <p:spPr bwMode="auto">
          <a:xfrm>
            <a:off x="5252866" y="4522413"/>
            <a:ext cx="3581928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l" eaLnBrk="1" hangingPunct="1"/>
            <a:r>
              <a:rPr lang="en-US" altLang="ru-RU" sz="1200" i="1" dirty="0" smtClean="0"/>
              <a:t>I</a:t>
            </a:r>
            <a:r>
              <a:rPr lang="ru-RU" altLang="ru-RU" sz="1200" dirty="0" smtClean="0"/>
              <a:t> – объёмный износ, м</a:t>
            </a:r>
            <a:r>
              <a:rPr lang="ru-RU" altLang="ru-RU" sz="1200" baseline="30000" dirty="0" smtClean="0"/>
              <a:t>3</a:t>
            </a:r>
            <a:r>
              <a:rPr lang="en-US" altLang="ru-RU" sz="1200" dirty="0" smtClean="0"/>
              <a:t>;</a:t>
            </a:r>
            <a:endParaRPr lang="ru-RU" altLang="ru-RU" sz="1200" dirty="0" smtClean="0"/>
          </a:p>
          <a:p>
            <a:pPr algn="l" eaLnBrk="1" hangingPunct="1"/>
            <a:r>
              <a:rPr lang="en-US" altLang="ru-RU" sz="1200" i="1" dirty="0" smtClean="0"/>
              <a:t>K</a:t>
            </a:r>
            <a:r>
              <a:rPr lang="en-US" altLang="ru-RU" sz="1200" i="1" baseline="-25000" dirty="0" smtClean="0"/>
              <a:t>HI</a:t>
            </a:r>
            <a:r>
              <a:rPr lang="en-US" altLang="ru-RU" sz="1200" dirty="0" smtClean="0"/>
              <a:t> – </a:t>
            </a:r>
            <a:r>
              <a:rPr lang="ru-RU" altLang="ru-RU" sz="1200" dirty="0" smtClean="0"/>
              <a:t>коэффициент, учитывающий твёрдость материала;</a:t>
            </a:r>
          </a:p>
          <a:p>
            <a:pPr algn="l" eaLnBrk="1" hangingPunct="1"/>
            <a:r>
              <a:rPr lang="en-US" altLang="ru-RU" sz="1200" i="1" dirty="0" smtClean="0"/>
              <a:t>k</a:t>
            </a:r>
            <a:r>
              <a:rPr lang="en-US" altLang="ru-RU" sz="1200" i="1" baseline="-25000" dirty="0" smtClean="0"/>
              <a:t>V</a:t>
            </a:r>
            <a:r>
              <a:rPr lang="ru-RU" altLang="ru-RU" sz="1200" dirty="0" smtClean="0"/>
              <a:t> – коэффициент объёмного износа, м</a:t>
            </a:r>
            <a:r>
              <a:rPr lang="ru-RU" altLang="ru-RU" sz="1200" baseline="30000" dirty="0" smtClean="0"/>
              <a:t>3</a:t>
            </a:r>
            <a:r>
              <a:rPr lang="ru-RU" altLang="ru-RU" sz="1200" dirty="0" smtClean="0"/>
              <a:t>/Дж</a:t>
            </a:r>
            <a:r>
              <a:rPr lang="en-US" altLang="ru-RU" sz="1200" dirty="0" smtClean="0"/>
              <a:t>;</a:t>
            </a:r>
            <a:endParaRPr lang="ru-RU" altLang="ru-RU" sz="1200" dirty="0" smtClean="0"/>
          </a:p>
          <a:p>
            <a:pPr algn="l" eaLnBrk="1" hangingPunct="1"/>
            <a:r>
              <a:rPr lang="en-US" altLang="ru-RU" sz="1200" i="1" dirty="0" smtClean="0"/>
              <a:t>A</a:t>
            </a:r>
            <a:r>
              <a:rPr lang="ru-RU" altLang="ru-RU" sz="1200" dirty="0" smtClean="0"/>
              <a:t> – работа сил трения, Дж.</a:t>
            </a:r>
            <a:endParaRPr lang="ru-RU" altLang="ru-RU" sz="1200" dirty="0"/>
          </a:p>
        </p:txBody>
      </p:sp>
      <p:sp>
        <p:nvSpPr>
          <p:cNvPr id="17" name="TextBox 18"/>
          <p:cNvSpPr txBox="1">
            <a:spLocks noChangeArrowheads="1"/>
          </p:cNvSpPr>
          <p:nvPr/>
        </p:nvSpPr>
        <p:spPr bwMode="auto">
          <a:xfrm>
            <a:off x="5066592" y="3562855"/>
            <a:ext cx="3581928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marL="0" indent="0" eaLnBrk="1" hangingPunct="1"/>
            <a:r>
              <a:rPr lang="ru-RU" sz="1200" dirty="0" smtClean="0"/>
              <a:t>Модель </a:t>
            </a:r>
            <a:r>
              <a:rPr lang="ru-RU" sz="1200" dirty="0" err="1" smtClean="0"/>
              <a:t>Арчарда</a:t>
            </a:r>
            <a:endParaRPr lang="en-US" altLang="ru-RU" sz="1200" dirty="0"/>
          </a:p>
        </p:txBody>
      </p:sp>
      <p:pic>
        <p:nvPicPr>
          <p:cNvPr id="68615" name="Picture 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859" y="3414281"/>
            <a:ext cx="4739733" cy="27431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46800" rIns="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4" name="Объект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81689564"/>
              </p:ext>
            </p:extLst>
          </p:nvPr>
        </p:nvGraphicFramePr>
        <p:xfrm>
          <a:off x="6058688" y="2667000"/>
          <a:ext cx="1809750" cy="276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705" name="Формула" r:id="rId5" imgW="1816100" imgH="279400" progId="Equation.3">
                  <p:embed/>
                </p:oleObj>
              </mc:Choice>
              <mc:Fallback>
                <p:oleObj name="Формула" r:id="rId5" imgW="1816100" imgH="279400" progId="Equation.3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58688" y="2667000"/>
                        <a:ext cx="1809750" cy="2762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46800" rIns="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20" name="Объект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92742657"/>
              </p:ext>
            </p:extLst>
          </p:nvPr>
        </p:nvGraphicFramePr>
        <p:xfrm>
          <a:off x="6375400" y="4072468"/>
          <a:ext cx="914400" cy="238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706" name="Формула" r:id="rId7" imgW="914400" imgH="241300" progId="Equation.3">
                  <p:embed/>
                </p:oleObj>
              </mc:Choice>
              <mc:Fallback>
                <p:oleObj name="Формула" r:id="rId7" imgW="914400" imgH="241300" progId="Equation.3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75400" y="4072468"/>
                        <a:ext cx="914400" cy="2381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08444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0000CC"/>
      </a:hlink>
      <a:folHlink>
        <a:srgbClr val="B2B2B2"/>
      </a:folHlink>
    </a:clrScheme>
    <a:fontScheme name="Default Design">
      <a:majorFont>
        <a:latin typeface="Arial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none" lIns="0" tIns="46800" rIns="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none" lIns="0" tIns="46800" rIns="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1593685</TotalTime>
  <Words>687</Words>
  <Application>Microsoft Office PowerPoint</Application>
  <PresentationFormat>Экран (4:3)</PresentationFormat>
  <Paragraphs>198</Paragraphs>
  <Slides>11</Slides>
  <Notes>4</Notes>
  <HiddenSlides>0</HiddenSlides>
  <MMClips>2</MMClips>
  <ScaleCrop>false</ScaleCrop>
  <HeadingPairs>
    <vt:vector size="8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2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11</vt:i4>
      </vt:variant>
    </vt:vector>
  </HeadingPairs>
  <TitlesOfParts>
    <vt:vector size="19" baseType="lpstr">
      <vt:lpstr>Arial</vt:lpstr>
      <vt:lpstr>Times New Roman</vt:lpstr>
      <vt:lpstr>Wingdings</vt:lpstr>
      <vt:lpstr>Calibri</vt:lpstr>
      <vt:lpstr>Default Design</vt:lpstr>
      <vt:lpstr>Специальное оформление</vt:lpstr>
      <vt:lpstr>Формула</vt:lpstr>
      <vt:lpstr>Microsoft Equation 3.0</vt:lpstr>
      <vt:lpstr>Брянск 2016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Пример сравнительного расчёта</vt:lpstr>
      <vt:lpstr>Спасибо за внимание</vt:lpstr>
    </vt:vector>
  </TitlesOfParts>
  <Company>BSTU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Содержание</dc:title>
  <dc:creator>Pogorelov</dc:creator>
  <cp:lastModifiedBy>Sakalo</cp:lastModifiedBy>
  <cp:revision>710</cp:revision>
  <cp:lastPrinted>2015-08-17T16:41:14Z</cp:lastPrinted>
  <dcterms:created xsi:type="dcterms:W3CDTF">2001-08-16T15:43:38Z</dcterms:created>
  <dcterms:modified xsi:type="dcterms:W3CDTF">2016-04-04T17:00:58Z</dcterms:modified>
</cp:coreProperties>
</file>