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0" r:id="rId3"/>
    <p:sldId id="262" r:id="rId4"/>
    <p:sldId id="265" r:id="rId5"/>
    <p:sldId id="264" r:id="rId6"/>
    <p:sldId id="266" r:id="rId7"/>
    <p:sldId id="267" r:id="rId8"/>
    <p:sldId id="268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76970-997E-4A05-86CF-A82FB6FE25B4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163B9-5148-4A00-A7E2-33B36E773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7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1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1CEAD-5898-43CC-AFB5-D0AC0EC0A08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582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9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5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457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74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9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7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382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987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88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697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10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9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34596-117B-4EC4-9AF6-854C077C2F99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4510B-9450-4B19-A8C3-61548868E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70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10" Type="http://schemas.openxmlformats.org/officeDocument/2006/relationships/image" Target="../media/image8.png"/><Relationship Id="rId4" Type="http://schemas.openxmlformats.org/officeDocument/2006/relationships/image" Target="../media/image5.jp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wmf"/><Relationship Id="rId7" Type="http://schemas.openxmlformats.org/officeDocument/2006/relationships/image" Target="../media/image12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4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2839926"/>
            <a:ext cx="91415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 взаимодействия рельсовых экипажей и путевой структуры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Н. Родиков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56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" y="543600"/>
            <a:ext cx="8513064" cy="3066288"/>
          </a:xfrm>
          <a:prstGeom prst="rect">
            <a:avLst/>
          </a:prstGeom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Ballasted Track Model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4723200" y="1844833"/>
            <a:ext cx="396004" cy="360031"/>
            <a:chOff x="3995976" y="1736820"/>
            <a:chExt cx="396004" cy="360031"/>
          </a:xfrm>
        </p:grpSpPr>
        <p:sp>
          <p:nvSpPr>
            <p:cNvPr id="8" name="Круговая стрелка 7"/>
            <p:cNvSpPr/>
            <p:nvPr/>
          </p:nvSpPr>
          <p:spPr>
            <a:xfrm rot="16200000">
              <a:off x="3995976" y="1736820"/>
              <a:ext cx="360000" cy="360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" name="Круговая стрелка 8"/>
            <p:cNvSpPr/>
            <p:nvPr/>
          </p:nvSpPr>
          <p:spPr>
            <a:xfrm rot="5400000">
              <a:off x="4031980" y="1736851"/>
              <a:ext cx="360000" cy="360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071462" y="1808820"/>
            <a:ext cx="15167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00FF"/>
                </a:solidFill>
              </a:rPr>
              <a:t>Wheel-Rail Penetration</a:t>
            </a:r>
          </a:p>
          <a:p>
            <a:r>
              <a:rPr lang="en-US" sz="1100" dirty="0" smtClean="0">
                <a:solidFill>
                  <a:srgbClr val="0000FF"/>
                </a:solidFill>
              </a:rPr>
              <a:t>Contact </a:t>
            </a:r>
            <a:r>
              <a:rPr lang="en-US" sz="1100" dirty="0">
                <a:solidFill>
                  <a:srgbClr val="0000FF"/>
                </a:solidFill>
              </a:rPr>
              <a:t>Model</a:t>
            </a:r>
            <a:endParaRPr lang="ru-RU" sz="1100" dirty="0">
              <a:solidFill>
                <a:srgbClr val="0000FF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587600" y="1808820"/>
            <a:ext cx="396004" cy="360031"/>
            <a:chOff x="3995976" y="1736820"/>
            <a:chExt cx="396004" cy="360031"/>
          </a:xfrm>
        </p:grpSpPr>
        <p:sp>
          <p:nvSpPr>
            <p:cNvPr id="14" name="Круговая стрелка 13"/>
            <p:cNvSpPr/>
            <p:nvPr/>
          </p:nvSpPr>
          <p:spPr>
            <a:xfrm rot="16200000">
              <a:off x="3995976" y="1736820"/>
              <a:ext cx="360000" cy="360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Круговая стрелка 14"/>
            <p:cNvSpPr/>
            <p:nvPr/>
          </p:nvSpPr>
          <p:spPr>
            <a:xfrm rot="5400000">
              <a:off x="4031980" y="1736851"/>
              <a:ext cx="360000" cy="360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6" name="Овал 15"/>
          <p:cNvSpPr/>
          <p:nvPr/>
        </p:nvSpPr>
        <p:spPr>
          <a:xfrm>
            <a:off x="2124000" y="2096852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316416" y="2420888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663200" y="279000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532440" y="320400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34240"/>
              </p:ext>
            </p:extLst>
          </p:nvPr>
        </p:nvGraphicFramePr>
        <p:xfrm>
          <a:off x="126478" y="4221088"/>
          <a:ext cx="4229497" cy="2214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85082"/>
                <a:gridCol w="1741522"/>
                <a:gridCol w="20028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Element of the track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Model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Rail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3D</a:t>
                      </a:r>
                      <a:r>
                        <a:rPr lang="en-US" sz="1400" baseline="0" dirty="0" smtClean="0"/>
                        <a:t> Timoshenko beam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Fastening systems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General</a:t>
                      </a:r>
                      <a:r>
                        <a:rPr lang="en-US" sz="1400" baseline="0" dirty="0" smtClean="0"/>
                        <a:t> bushing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Sleeper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2D</a:t>
                      </a:r>
                      <a:r>
                        <a:rPr lang="en-US" sz="1400" baseline="0" dirty="0" smtClean="0"/>
                        <a:t> Euler-Bernoulli beam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4, 5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Ballast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Two-parametric elastic foundation</a:t>
                      </a:r>
                      <a:r>
                        <a:rPr lang="en-US" sz="1400" baseline="0" dirty="0" smtClean="0"/>
                        <a:t> (4), general bushing (5)</a:t>
                      </a:r>
                      <a:endParaRPr lang="ru-RU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3" name="Овал 22"/>
          <p:cNvSpPr/>
          <p:nvPr/>
        </p:nvSpPr>
        <p:spPr>
          <a:xfrm>
            <a:off x="3599892" y="2492896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5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185084"/>
            <a:ext cx="4543849" cy="2376264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6264188" y="515722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876284" y="5697252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668344" y="6048847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7992380" y="6057292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0" name="Овальная выноска 29"/>
          <p:cNvSpPr/>
          <p:nvPr/>
        </p:nvSpPr>
        <p:spPr>
          <a:xfrm>
            <a:off x="5748294" y="6229988"/>
            <a:ext cx="288000" cy="252000"/>
          </a:xfrm>
          <a:prstGeom prst="wedgeEllipseCallout">
            <a:avLst>
              <a:gd name="adj1" fmla="val -220228"/>
              <a:gd name="adj2" fmla="val -406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507204" y="279000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27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0" y="475200"/>
            <a:ext cx="8452104" cy="2993136"/>
          </a:xfrm>
          <a:prstGeom prst="rect">
            <a:avLst/>
          </a:prstGeom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Metro Track Model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259" y="4421708"/>
            <a:ext cx="5070237" cy="2139640"/>
          </a:xfrm>
          <a:prstGeom prst="rect">
            <a:avLst/>
          </a:prstGeom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15480" y="3465004"/>
                <a:ext cx="7120916" cy="679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</a:rPr>
                          <m:t>𝑟𝑧</m:t>
                        </m:r>
                      </m:sub>
                    </m:sSub>
                    <m:r>
                      <a:rPr lang="en-US" sz="12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1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1200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</a:rPr>
                          <m:t>𝑟𝑧</m:t>
                        </m:r>
                      </m:sub>
                    </m:sSub>
                    <m:r>
                      <a:rPr lang="en-US" sz="1200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ru-RU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</a:rPr>
                          <m:t>𝑦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1200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ru-RU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𝑟</m:t>
                        </m:r>
                        <m:r>
                          <a:rPr lang="en-US" sz="120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1200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𝑟</m:t>
                        </m:r>
                        <m:r>
                          <a:rPr lang="en-US" sz="120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sub>
                    </m:sSub>
                  </m:oMath>
                </a14:m>
                <a:r>
                  <a:rPr lang="en-US" sz="1200" dirty="0" smtClean="0"/>
                  <a:t> are vertical</a:t>
                </a:r>
                <a:r>
                  <a:rPr lang="en-US" sz="1200" dirty="0"/>
                  <a:t>, lateral and torsional stiffness and damping </a:t>
                </a:r>
                <a:r>
                  <a:rPr lang="en-US" sz="1200" dirty="0" smtClean="0"/>
                  <a:t>rail pads respectively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</a:rPr>
                          <m:t>𝑠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1200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ru-RU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</a:rPr>
                          <m:t>𝑠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sz="12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1200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1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1200" i="1">
                            <a:latin typeface="Cambria Math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1200" dirty="0" smtClean="0"/>
                  <a:t> are vertical and </a:t>
                </a:r>
                <a:r>
                  <a:rPr lang="en-US" sz="1200" dirty="0"/>
                  <a:t>lateral </a:t>
                </a:r>
                <a:r>
                  <a:rPr lang="en-US" sz="1200" dirty="0" smtClean="0"/>
                  <a:t>stiffness </a:t>
                </a:r>
                <a:r>
                  <a:rPr lang="en-US" sz="1200" dirty="0"/>
                  <a:t>and damping </a:t>
                </a:r>
                <a:r>
                  <a:rPr lang="en-US" sz="1200" dirty="0" smtClean="0"/>
                  <a:t> semi-sleeper pads respectively</a:t>
                </a:r>
              </a:p>
              <a:p>
                <a:r>
                  <a:rPr lang="en-US" sz="1200" dirty="0" smtClean="0">
                    <a:solidFill>
                      <a:srgbClr val="FF0000"/>
                    </a:solidFill>
                    <a:sym typeface="Wingdings"/>
                  </a:rPr>
                  <a:t></a:t>
                </a:r>
                <a:r>
                  <a:rPr lang="en-US" sz="1200" dirty="0" smtClean="0">
                    <a:sym typeface="Wingdings"/>
                  </a:rPr>
                  <a:t> are interface nodes </a:t>
                </a:r>
                <a:endParaRPr lang="ru-RU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480" y="3465004"/>
                <a:ext cx="7120916" cy="679417"/>
              </a:xfrm>
              <a:prstGeom prst="rect">
                <a:avLst/>
              </a:prstGeom>
              <a:blipFill rotWithShape="1">
                <a:blip r:embed="rId5"/>
                <a:stretch>
                  <a:fillRect l="-86" b="-3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38379"/>
              </p:ext>
            </p:extLst>
          </p:nvPr>
        </p:nvGraphicFramePr>
        <p:xfrm>
          <a:off x="126478" y="4221088"/>
          <a:ext cx="3725442" cy="2519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5062"/>
                <a:gridCol w="1656184"/>
                <a:gridCol w="17641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Element of the track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Model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Rail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3D</a:t>
                      </a:r>
                      <a:r>
                        <a:rPr lang="en-US" sz="1400" baseline="0" dirty="0" smtClean="0"/>
                        <a:t> Timoshenko beam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Fastening systems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General</a:t>
                      </a:r>
                      <a:r>
                        <a:rPr lang="en-US" sz="1400" baseline="0" dirty="0" smtClean="0"/>
                        <a:t> bushing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Semi-sleeper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Rigid</a:t>
                      </a:r>
                      <a:r>
                        <a:rPr lang="en-US" sz="1400" baseline="0" dirty="0" smtClean="0"/>
                        <a:t> body (3 DOF)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Semi-sleeper pad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General</a:t>
                      </a:r>
                      <a:r>
                        <a:rPr lang="en-US" sz="1400" baseline="0" dirty="0" smtClean="0"/>
                        <a:t> bushing</a:t>
                      </a:r>
                      <a:endParaRPr lang="ru-RU" sz="1400" dirty="0" smtClean="0"/>
                    </a:p>
                  </a:txBody>
                  <a:tcPr anchor="ctr"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Foundation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Rigid</a:t>
                      </a:r>
                      <a:r>
                        <a:rPr lang="en-US" sz="1400" baseline="0" dirty="0" smtClean="0"/>
                        <a:t> base / </a:t>
                      </a:r>
                    </a:p>
                    <a:p>
                      <a:r>
                        <a:rPr lang="en-US" sz="1400" baseline="0" dirty="0" smtClean="0"/>
                        <a:t>External FE body</a:t>
                      </a:r>
                      <a:endParaRPr lang="ru-RU" sz="14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4730416" y="1592828"/>
            <a:ext cx="338088" cy="288000"/>
            <a:chOff x="4572000" y="2276904"/>
            <a:chExt cx="338088" cy="288000"/>
          </a:xfrm>
        </p:grpSpPr>
        <p:sp>
          <p:nvSpPr>
            <p:cNvPr id="11" name="Круговая стрелка 10"/>
            <p:cNvSpPr/>
            <p:nvPr/>
          </p:nvSpPr>
          <p:spPr>
            <a:xfrm rot="16200000">
              <a:off x="4572000" y="2276904"/>
              <a:ext cx="288000" cy="288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" name="Круговая стрелка 11"/>
            <p:cNvSpPr/>
            <p:nvPr/>
          </p:nvSpPr>
          <p:spPr>
            <a:xfrm rot="5400000">
              <a:off x="4622088" y="2276904"/>
              <a:ext cx="288000" cy="288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13270" y="1552726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0000FF"/>
                </a:solidFill>
              </a:rPr>
              <a:t>Wheel-Rail Penetration</a:t>
            </a:r>
          </a:p>
          <a:p>
            <a:r>
              <a:rPr lang="en-US" sz="1000" dirty="0" smtClean="0">
                <a:solidFill>
                  <a:srgbClr val="0000FF"/>
                </a:solidFill>
              </a:rPr>
              <a:t>Contact </a:t>
            </a:r>
            <a:r>
              <a:rPr lang="en-US" sz="1000" dirty="0">
                <a:solidFill>
                  <a:srgbClr val="0000FF"/>
                </a:solidFill>
              </a:rPr>
              <a:t>Model</a:t>
            </a:r>
            <a:endParaRPr lang="ru-RU" sz="1000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Скругленная прямоугольная выноска 13"/>
              <p:cNvSpPr/>
              <p:nvPr/>
            </p:nvSpPr>
            <p:spPr>
              <a:xfrm>
                <a:off x="5544108" y="2204864"/>
                <a:ext cx="504056" cy="216024"/>
              </a:xfrm>
              <a:prstGeom prst="wedgeRoundRectCallout">
                <a:avLst>
                  <a:gd name="adj1" fmla="val -92111"/>
                  <a:gd name="adj2" fmla="val -5265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</m:t>
                          </m:r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𝜙</m:t>
                          </m:r>
                        </m:sub>
                      </m:sSub>
                      <m:r>
                        <a:rPr lang="en-US" sz="1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</m:t>
                          </m:r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𝜑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Скругленная прямоугольная выноска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108" y="2204864"/>
                <a:ext cx="504056" cy="216024"/>
              </a:xfrm>
              <a:prstGeom prst="wedgeRoundRectCallout">
                <a:avLst>
                  <a:gd name="adj1" fmla="val -92111"/>
                  <a:gd name="adj2" fmla="val -52653"/>
                  <a:gd name="adj3" fmla="val 16667"/>
                </a:avLst>
              </a:prstGeom>
              <a:blipFill rotWithShape="1">
                <a:blip r:embed="rId6"/>
                <a:stretch>
                  <a:fillRect b="-5405"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Скругленная прямоугольная выноска 14"/>
              <p:cNvSpPr/>
              <p:nvPr/>
            </p:nvSpPr>
            <p:spPr>
              <a:xfrm>
                <a:off x="3995936" y="1664804"/>
                <a:ext cx="504056" cy="216024"/>
              </a:xfrm>
              <a:prstGeom prst="wedgeRoundRectCallout">
                <a:avLst>
                  <a:gd name="adj1" fmla="val 62843"/>
                  <a:gd name="adj2" fmla="val 136945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𝑟𝑦</m:t>
                          </m:r>
                        </m:sub>
                      </m:sSub>
                      <m:r>
                        <a:rPr lang="en-US" sz="1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𝑟𝑦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Скругленная прямоугольная выноска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664804"/>
                <a:ext cx="504056" cy="216024"/>
              </a:xfrm>
              <a:prstGeom prst="wedgeRoundRectCallout">
                <a:avLst>
                  <a:gd name="adj1" fmla="val 62843"/>
                  <a:gd name="adj2" fmla="val 136945"/>
                  <a:gd name="adj3" fmla="val 16667"/>
                </a:avLst>
              </a:prstGeom>
              <a:blipFill rotWithShape="1">
                <a:blip r:embed="rId7"/>
                <a:stretch>
                  <a:fillRect l="-1064"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Скругленная прямоугольная выноска 16"/>
              <p:cNvSpPr/>
              <p:nvPr/>
            </p:nvSpPr>
            <p:spPr>
              <a:xfrm>
                <a:off x="4139952" y="2780928"/>
                <a:ext cx="504056" cy="216024"/>
              </a:xfrm>
              <a:prstGeom prst="wedgeRoundRectCallout">
                <a:avLst>
                  <a:gd name="adj1" fmla="val -44412"/>
                  <a:gd name="adj2" fmla="val -166992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𝑠𝑦</m:t>
                          </m:r>
                        </m:sub>
                      </m:sSub>
                      <m:r>
                        <a:rPr lang="en-US" sz="1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𝑠𝑦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Скругленная прямоугольная выноска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780928"/>
                <a:ext cx="504056" cy="216024"/>
              </a:xfrm>
              <a:prstGeom prst="wedgeRoundRectCallout">
                <a:avLst>
                  <a:gd name="adj1" fmla="val -44412"/>
                  <a:gd name="adj2" fmla="val -166992"/>
                  <a:gd name="adj3" fmla="val 16667"/>
                </a:avLst>
              </a:prstGeom>
              <a:blipFill rotWithShape="1">
                <a:blip r:embed="rId8"/>
                <a:stretch>
                  <a:fillRect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Скругленная прямоугольная выноска 17"/>
              <p:cNvSpPr/>
              <p:nvPr/>
            </p:nvSpPr>
            <p:spPr>
              <a:xfrm>
                <a:off x="3023828" y="2204864"/>
                <a:ext cx="504056" cy="216024"/>
              </a:xfrm>
              <a:prstGeom prst="wedgeRoundRectCallout">
                <a:avLst>
                  <a:gd name="adj1" fmla="val -98253"/>
                  <a:gd name="adj2" fmla="val -4824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𝑟𝑧</m:t>
                          </m:r>
                        </m:sub>
                      </m:sSub>
                      <m:r>
                        <a:rPr lang="en-US" sz="1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𝑟𝑧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Скругленная прямоугольная выноска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828" y="2204864"/>
                <a:ext cx="504056" cy="216024"/>
              </a:xfrm>
              <a:prstGeom prst="wedgeRoundRectCallout">
                <a:avLst>
                  <a:gd name="adj1" fmla="val -98253"/>
                  <a:gd name="adj2" fmla="val -48243"/>
                  <a:gd name="adj3" fmla="val 16667"/>
                </a:avLst>
              </a:prstGeom>
              <a:blipFill rotWithShape="1">
                <a:blip r:embed="rId9"/>
                <a:stretch>
                  <a:fillRect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Скругленная прямоугольная выноска 18"/>
              <p:cNvSpPr/>
              <p:nvPr/>
            </p:nvSpPr>
            <p:spPr>
              <a:xfrm>
                <a:off x="2033736" y="2774010"/>
                <a:ext cx="504056" cy="216024"/>
              </a:xfrm>
              <a:prstGeom prst="wedgeRoundRectCallout">
                <a:avLst>
                  <a:gd name="adj1" fmla="val -97780"/>
                  <a:gd name="adj2" fmla="val -25095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𝑠𝑧</m:t>
                          </m:r>
                        </m:sub>
                      </m:sSub>
                      <m:r>
                        <a:rPr lang="en-US" sz="1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Скругленная прямоугольная выноска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736" y="2774010"/>
                <a:ext cx="504056" cy="216024"/>
              </a:xfrm>
              <a:prstGeom prst="wedgeRoundRectCallout">
                <a:avLst>
                  <a:gd name="adj1" fmla="val -97780"/>
                  <a:gd name="adj2" fmla="val -25095"/>
                  <a:gd name="adj3" fmla="val 16667"/>
                </a:avLst>
              </a:prstGeom>
              <a:blipFill rotWithShape="1">
                <a:blip r:embed="rId10"/>
                <a:stretch>
                  <a:fillRect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/>
          <p:nvPr/>
        </p:nvSpPr>
        <p:spPr>
          <a:xfrm>
            <a:off x="2124000" y="180000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992408" y="208800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684800" y="239601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076084" y="2744924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604476" y="3104992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5</a:t>
            </a:r>
            <a:endParaRPr lang="ru-RU" sz="1400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634400" y="1577881"/>
            <a:ext cx="338088" cy="288000"/>
            <a:chOff x="4572000" y="2276904"/>
            <a:chExt cx="338088" cy="288000"/>
          </a:xfrm>
        </p:grpSpPr>
        <p:sp>
          <p:nvSpPr>
            <p:cNvPr id="26" name="Круговая стрелка 25"/>
            <p:cNvSpPr/>
            <p:nvPr/>
          </p:nvSpPr>
          <p:spPr>
            <a:xfrm rot="16200000">
              <a:off x="4572000" y="2276904"/>
              <a:ext cx="288000" cy="288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Круговая стрелка 26"/>
            <p:cNvSpPr/>
            <p:nvPr/>
          </p:nvSpPr>
          <p:spPr>
            <a:xfrm rot="5400000">
              <a:off x="4622088" y="2276904"/>
              <a:ext cx="288000" cy="288000"/>
            </a:xfrm>
            <a:prstGeom prst="circularArrow">
              <a:avLst/>
            </a:prstGeom>
            <a:noFill/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9" name="Овал 28"/>
          <p:cNvSpPr/>
          <p:nvPr/>
        </p:nvSpPr>
        <p:spPr>
          <a:xfrm>
            <a:off x="6300192" y="5481228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948292" y="5337212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217083" y="6273316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2" name="Овальная выноска 31"/>
          <p:cNvSpPr/>
          <p:nvPr/>
        </p:nvSpPr>
        <p:spPr>
          <a:xfrm>
            <a:off x="6948292" y="6201280"/>
            <a:ext cx="288000" cy="252000"/>
          </a:xfrm>
          <a:prstGeom prst="wedgeEllipseCallout">
            <a:avLst>
              <a:gd name="adj1" fmla="val -208247"/>
              <a:gd name="adj2" fmla="val -18444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8424428" y="5949280"/>
            <a:ext cx="252000" cy="25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Cambria Math" pitchFamily="18" charset="0"/>
                <a:ea typeface="Cambria Math" pitchFamily="18" charset="0"/>
              </a:rPr>
              <a:t>2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4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" y="3322482"/>
            <a:ext cx="4448175" cy="218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294" y="684000"/>
            <a:ext cx="4391025" cy="218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4000"/>
            <a:ext cx="4448175" cy="21812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ambria Math" pitchFamily="18" charset="0"/>
                <a:ea typeface="Cambria Math" pitchFamily="18" charset="0"/>
              </a:rPr>
              <a:t>3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08800" y="6162048"/>
            <a:ext cx="28803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02125" y="6023320"/>
            <a:ext cx="14872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упрощенная теория</a:t>
            </a:r>
            <a:endParaRPr 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09794" y="6382310"/>
            <a:ext cx="288032" cy="0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11651" y="6248345"/>
            <a:ext cx="5263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МКЭ</a:t>
            </a:r>
            <a:endParaRPr 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166385" y="2391570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614994" y="2391245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5" name="Овал 24"/>
          <p:cNvSpPr/>
          <p:nvPr/>
        </p:nvSpPr>
        <p:spPr>
          <a:xfrm>
            <a:off x="4173844" y="5037815"/>
            <a:ext cx="360000" cy="36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76" y="3501008"/>
            <a:ext cx="2676628" cy="250374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762245" y="6026234"/>
            <a:ext cx="3856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пример конечноэлементной модели </a:t>
            </a:r>
          </a:p>
          <a:p>
            <a:pPr algn="ctr"/>
            <a:r>
              <a:rPr lang="ru-RU" dirty="0" smtClean="0"/>
              <a:t>контакта колесо-рельс</a:t>
            </a:r>
            <a:endParaRPr lang="en-US" dirty="0" smtClean="0"/>
          </a:p>
        </p:txBody>
      </p:sp>
      <p:sp>
        <p:nvSpPr>
          <p:cNvPr id="28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Модель контактного взаимодействия «колесо - рельс»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79512" y="2683949"/>
                <a:ext cx="44157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dirty="0" smtClean="0"/>
                  <a:t>нормальная сила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 smtClean="0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i="0">
                            <a:effectLst/>
                            <a:latin typeface="Cambria Math"/>
                          </a:rPr>
                          <m:t>FEM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=118 кН</m:t>
                    </m:r>
                  </m:oMath>
                </a14:m>
                <a:r>
                  <a:rPr lang="ru-RU" sz="1200" dirty="0" smtClean="0"/>
                  <a:t>  </a:t>
                </a:r>
              </a:p>
              <a:p>
                <a:r>
                  <a:rPr lang="ru-RU" sz="1200" dirty="0" smtClean="0"/>
                  <a:t>относительная </a:t>
                </a:r>
                <a:r>
                  <a:rPr lang="ru-RU" sz="1200" dirty="0"/>
                  <a:t>погрешность вычисления нормальной </a:t>
                </a:r>
                <a:r>
                  <a:rPr lang="ru-RU" sz="1200" dirty="0" smtClean="0"/>
                  <a:t>силы 3%</a:t>
                </a:r>
              </a:p>
              <a:p>
                <a:r>
                  <a:rPr lang="ru-RU" sz="1200" dirty="0" smtClean="0"/>
                  <a:t>к</a:t>
                </a:r>
                <a:r>
                  <a:rPr lang="ru-RU" sz="1200" dirty="0" smtClean="0">
                    <a:effectLst/>
                  </a:rPr>
                  <a:t>оэффициент внедрения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200">
                            <a:effectLst/>
                            <a:latin typeface="Cambria Math"/>
                          </a:rPr>
                          <m:t>𝛿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=0</m:t>
                    </m:r>
                    <m:r>
                      <a:rPr lang="en-US" sz="1200" b="0" i="1" smtClean="0">
                        <a:effectLst/>
                        <a:latin typeface="Cambria Math"/>
                      </a:rPr>
                      <m:t>,55</m:t>
                    </m:r>
                  </m:oMath>
                </a14:m>
                <a:endParaRPr lang="ru-RU" sz="1200" dirty="0" smtClean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83949"/>
                <a:ext cx="4415763" cy="646331"/>
              </a:xfrm>
              <a:prstGeom prst="rect">
                <a:avLst/>
              </a:prstGeom>
              <a:blipFill rotWithShape="1">
                <a:blip r:embed="rId6"/>
                <a:stretch>
                  <a:fillRect b="-66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4620733" y="2683949"/>
                <a:ext cx="44157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dirty="0" smtClean="0"/>
                  <a:t>нормальная сила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 smtClean="0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i="0">
                            <a:effectLst/>
                            <a:latin typeface="Cambria Math"/>
                          </a:rPr>
                          <m:t>FEM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=130 кН</m:t>
                    </m:r>
                  </m:oMath>
                </a14:m>
                <a:r>
                  <a:rPr lang="ru-RU" sz="1200" dirty="0" smtClean="0"/>
                  <a:t>  </a:t>
                </a:r>
              </a:p>
              <a:p>
                <a:r>
                  <a:rPr lang="ru-RU" sz="1200" dirty="0" smtClean="0"/>
                  <a:t>относительная </a:t>
                </a:r>
                <a:r>
                  <a:rPr lang="ru-RU" sz="1200" dirty="0"/>
                  <a:t>погрешность вычисления нормальной </a:t>
                </a:r>
                <a:r>
                  <a:rPr lang="ru-RU" sz="1200" dirty="0" smtClean="0"/>
                  <a:t>силы 3%</a:t>
                </a:r>
              </a:p>
              <a:p>
                <a:r>
                  <a:rPr lang="ru-RU" sz="1200" dirty="0" smtClean="0"/>
                  <a:t>к</a:t>
                </a:r>
                <a:r>
                  <a:rPr lang="ru-RU" sz="1200" dirty="0" smtClean="0">
                    <a:effectLst/>
                  </a:rPr>
                  <a:t>оэффициент внедрения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200">
                            <a:effectLst/>
                            <a:latin typeface="Cambria Math"/>
                          </a:rPr>
                          <m:t>𝛿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=0</m:t>
                    </m:r>
                    <m:r>
                      <a:rPr lang="en-US" sz="1200" b="0" i="1" smtClean="0">
                        <a:effectLst/>
                        <a:latin typeface="Cambria Math"/>
                      </a:rPr>
                      <m:t>,</m:t>
                    </m:r>
                    <m:r>
                      <a:rPr lang="ru-RU" sz="1200" b="0" i="1" smtClean="0">
                        <a:effectLst/>
                        <a:latin typeface="Cambria Math"/>
                      </a:rPr>
                      <m:t>45</m:t>
                    </m:r>
                  </m:oMath>
                </a14:m>
                <a:endParaRPr lang="ru-RU" sz="1200" dirty="0" smtClean="0"/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733" y="2683949"/>
                <a:ext cx="4415763" cy="646331"/>
              </a:xfrm>
              <a:prstGeom prst="rect">
                <a:avLst/>
              </a:prstGeom>
              <a:blipFill rotWithShape="1">
                <a:blip r:embed="rId7"/>
                <a:stretch>
                  <a:fillRect l="-138" b="-66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179512" y="5301208"/>
                <a:ext cx="44157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dirty="0" smtClean="0"/>
                  <a:t>нормальная сила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 smtClean="0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i="0">
                            <a:effectLst/>
                            <a:latin typeface="Cambria Math"/>
                          </a:rPr>
                          <m:t>FEM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=121 кН</m:t>
                    </m:r>
                  </m:oMath>
                </a14:m>
                <a:r>
                  <a:rPr lang="ru-RU" sz="1200" dirty="0" smtClean="0"/>
                  <a:t>  </a:t>
                </a:r>
              </a:p>
              <a:p>
                <a:r>
                  <a:rPr lang="ru-RU" sz="1200" dirty="0" smtClean="0"/>
                  <a:t>относительная </a:t>
                </a:r>
                <a:r>
                  <a:rPr lang="ru-RU" sz="1200" dirty="0"/>
                  <a:t>погрешность вычисления нормальной </a:t>
                </a:r>
                <a:r>
                  <a:rPr lang="ru-RU" sz="1200" dirty="0" smtClean="0"/>
                  <a:t>силы 9%</a:t>
                </a:r>
              </a:p>
              <a:p>
                <a:r>
                  <a:rPr lang="ru-RU" sz="1200" dirty="0" smtClean="0"/>
                  <a:t>к</a:t>
                </a:r>
                <a:r>
                  <a:rPr lang="ru-RU" sz="1200" dirty="0" smtClean="0">
                    <a:effectLst/>
                  </a:rPr>
                  <a:t>оэффициент внедрения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2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>
                            <a:effectLst/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200">
                            <a:effectLst/>
                            <a:latin typeface="Cambria Math"/>
                          </a:rPr>
                          <m:t>𝛿</m:t>
                        </m:r>
                      </m:sub>
                    </m:sSub>
                    <m:r>
                      <a:rPr lang="ru-RU" sz="1200" b="0" i="1" smtClean="0">
                        <a:effectLst/>
                        <a:latin typeface="Cambria Math"/>
                      </a:rPr>
                      <m:t>=0</m:t>
                    </m:r>
                    <m:r>
                      <a:rPr lang="en-US" sz="1200" b="0" i="1" smtClean="0">
                        <a:effectLst/>
                        <a:latin typeface="Cambria Math"/>
                      </a:rPr>
                      <m:t>,</m:t>
                    </m:r>
                    <m:r>
                      <a:rPr lang="ru-RU" sz="1200" b="0" i="1" smtClean="0">
                        <a:effectLst/>
                        <a:latin typeface="Cambria Math"/>
                      </a:rPr>
                      <m:t>46</m:t>
                    </m:r>
                  </m:oMath>
                </a14:m>
                <a:endParaRPr lang="ru-RU" sz="1200" dirty="0" smtClean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301208"/>
                <a:ext cx="4415763" cy="646331"/>
              </a:xfrm>
              <a:prstGeom prst="rect">
                <a:avLst/>
              </a:prstGeom>
              <a:blipFill rotWithShape="1">
                <a:blip r:embed="rId8"/>
                <a:stretch>
                  <a:fillRect b="-66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76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Модель контактного взаимодействия «колесо - рельс»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" y="827690"/>
            <a:ext cx="4376656" cy="21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27690"/>
            <a:ext cx="4376655" cy="2160000"/>
          </a:xfrm>
          <a:prstGeom prst="rect">
            <a:avLst/>
          </a:prstGeom>
        </p:spPr>
      </p:pic>
      <p:pic>
        <p:nvPicPr>
          <p:cNvPr id="8" name="ac4_rai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33925" y="3252787"/>
            <a:ext cx="3467100" cy="3198332"/>
          </a:xfrm>
          <a:prstGeom prst="rect">
            <a:avLst/>
          </a:prstGeom>
        </p:spPr>
      </p:pic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ambria Math" pitchFamily="18" charset="0"/>
                <a:ea typeface="Cambria Math" pitchFamily="18" charset="0"/>
              </a:rPr>
              <a:t>4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8" y="3465004"/>
            <a:ext cx="436532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8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16732"/>
            <a:ext cx="5276215" cy="61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ambria Math" pitchFamily="18" charset="0"/>
                <a:ea typeface="Cambria Math" pitchFamily="18" charset="0"/>
              </a:rPr>
              <a:t>5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взаимодействия «экипаж – путь – мост»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47" y="1558925"/>
            <a:ext cx="5640705" cy="374015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>
            <a:endCxn id="9" idx="1"/>
          </p:cNvCxnSpPr>
          <p:nvPr/>
        </p:nvCxnSpPr>
        <p:spPr>
          <a:xfrm flipV="1">
            <a:off x="2231740" y="1323120"/>
            <a:ext cx="1332148" cy="593712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41609" y="1412776"/>
            <a:ext cx="3520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251 степень свободы</a:t>
            </a:r>
            <a:r>
              <a:rPr lang="en-US" sz="1400" dirty="0" smtClean="0"/>
              <a:t>, </a:t>
            </a:r>
            <a:r>
              <a:rPr lang="ru-RU" sz="1400" dirty="0" smtClean="0"/>
              <a:t>221 силовой элемент</a:t>
            </a:r>
            <a:endParaRPr lang="ru-RU" sz="14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57"/>
          <a:stretch/>
        </p:blipFill>
        <p:spPr bwMode="auto">
          <a:xfrm>
            <a:off x="173296" y="2852936"/>
            <a:ext cx="2850526" cy="1990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 flipH="1">
            <a:off x="1835696" y="2708920"/>
            <a:ext cx="1188132" cy="864096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3296" y="4885419"/>
            <a:ext cx="328917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20 544 </a:t>
            </a:r>
            <a:r>
              <a:rPr lang="ru-RU" sz="1400" dirty="0" smtClean="0"/>
              <a:t>четырехузловых КЭ</a:t>
            </a:r>
            <a:r>
              <a:rPr lang="en-US" sz="1400" dirty="0" smtClean="0"/>
              <a:t>, 31 652 </a:t>
            </a:r>
            <a:r>
              <a:rPr lang="ru-RU" sz="1400" dirty="0" smtClean="0"/>
              <a:t>узла</a:t>
            </a:r>
          </a:p>
          <a:p>
            <a:pPr algn="ctr"/>
            <a:r>
              <a:rPr lang="ru-RU" sz="1400" dirty="0" smtClean="0"/>
              <a:t>24 статических и 50 динамических форм</a:t>
            </a:r>
          </a:p>
          <a:p>
            <a:pPr algn="ctr"/>
            <a:r>
              <a:rPr lang="ru-RU" sz="1400" dirty="0" smtClean="0"/>
              <a:t>после редукции </a:t>
            </a:r>
            <a:endParaRPr lang="ru-RU" sz="14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5940152" y="5101444"/>
            <a:ext cx="648072" cy="631812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84569" y="5750267"/>
            <a:ext cx="37035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471</a:t>
            </a:r>
            <a:r>
              <a:rPr lang="en-US" sz="1400" dirty="0" smtClean="0"/>
              <a:t>,875 </a:t>
            </a:r>
            <a:r>
              <a:rPr lang="ru-RU" sz="1400" dirty="0" smtClean="0"/>
              <a:t>м.</a:t>
            </a:r>
            <a:r>
              <a:rPr lang="en-US" sz="1400" dirty="0" smtClean="0"/>
              <a:t>, 756 </a:t>
            </a:r>
            <a:r>
              <a:rPr lang="ru-RU" sz="1400" dirty="0" smtClean="0"/>
              <a:t>узлов</a:t>
            </a:r>
            <a:r>
              <a:rPr lang="en-US" sz="1400" dirty="0" smtClean="0"/>
              <a:t>, 4536 </a:t>
            </a:r>
            <a:r>
              <a:rPr lang="ru-RU" sz="1400" dirty="0" smtClean="0"/>
              <a:t>степеней свободы</a:t>
            </a:r>
          </a:p>
          <a:p>
            <a:pPr algn="ctr"/>
            <a:r>
              <a:rPr lang="ru-RU" sz="1400" dirty="0" smtClean="0"/>
              <a:t>поперечное сечение</a:t>
            </a:r>
            <a:r>
              <a:rPr lang="en-US" sz="1400" dirty="0" smtClean="0"/>
              <a:t>: Chinese 60kg</a:t>
            </a:r>
          </a:p>
          <a:p>
            <a:pPr algn="ctr"/>
            <a:r>
              <a:rPr lang="ru-RU" sz="1400" dirty="0" smtClean="0"/>
              <a:t>неровности</a:t>
            </a:r>
            <a:r>
              <a:rPr lang="en-US" sz="1400" dirty="0" smtClean="0"/>
              <a:t>: FRA 5</a:t>
            </a:r>
            <a:r>
              <a:rPr lang="ru-RU" sz="1400" dirty="0" smtClean="0"/>
              <a:t> </a:t>
            </a:r>
            <a:r>
              <a:rPr lang="en-US" sz="1400" dirty="0" smtClean="0"/>
              <a:t> 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8618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взаимодействия «экипаж – путь – мост»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Cambria Math" pitchFamily="18" charset="0"/>
                <a:ea typeface="Cambria Math" pitchFamily="18" charset="0"/>
              </a:rPr>
              <a:t>6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" b="9063"/>
          <a:stretch/>
        </p:blipFill>
        <p:spPr>
          <a:xfrm>
            <a:off x="1663200" y="570390"/>
            <a:ext cx="5787390" cy="285861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 b="9251"/>
          <a:stretch/>
        </p:blipFill>
        <p:spPr>
          <a:xfrm>
            <a:off x="1663020" y="3533765"/>
            <a:ext cx="5787390" cy="28475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6351" y="6408040"/>
            <a:ext cx="7251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Vertical </a:t>
            </a:r>
            <a:r>
              <a:rPr lang="en-US" dirty="0" smtClean="0"/>
              <a:t>and lateral forces, </a:t>
            </a:r>
            <a:r>
              <a:rPr lang="en-US" dirty="0"/>
              <a:t>left rail pad №28 (x = 17.8125 m), first bridge</a:t>
            </a:r>
            <a:endParaRPr lang="en-US" dirty="0" smtClean="0"/>
          </a:p>
        </p:txBody>
      </p:sp>
      <p:pic>
        <p:nvPicPr>
          <p:cNvPr id="8" name="Рисунок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2" t="93501" r="47392"/>
          <a:stretch/>
        </p:blipFill>
        <p:spPr>
          <a:xfrm>
            <a:off x="7416316" y="2924944"/>
            <a:ext cx="301840" cy="21055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2" t="93501" r="47392"/>
          <a:stretch/>
        </p:blipFill>
        <p:spPr>
          <a:xfrm>
            <a:off x="7416316" y="4401108"/>
            <a:ext cx="301840" cy="21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5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8751888" y="6320742"/>
            <a:ext cx="39211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Cambria Math" pitchFamily="18" charset="0"/>
                <a:ea typeface="Cambria Math" pitchFamily="18" charset="0"/>
              </a:rPr>
              <a:t>7</a:t>
            </a:r>
            <a:endParaRPr lang="ru-RU" sz="2800" b="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взаимодействия «экипаж – путь – мост»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12006"/>
            <a:ext cx="9144000" cy="68337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" b="9337"/>
          <a:stretch/>
        </p:blipFill>
        <p:spPr>
          <a:xfrm>
            <a:off x="1663200" y="570391"/>
            <a:ext cx="5787390" cy="2858609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" b="9691"/>
          <a:stretch/>
        </p:blipFill>
        <p:spPr>
          <a:xfrm>
            <a:off x="1663200" y="3535200"/>
            <a:ext cx="5787390" cy="28319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6351" y="6408040"/>
            <a:ext cx="7251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Vertical </a:t>
            </a:r>
            <a:r>
              <a:rPr lang="en-US" dirty="0" smtClean="0"/>
              <a:t>and lateral </a:t>
            </a:r>
            <a:r>
              <a:rPr lang="en-US" dirty="0"/>
              <a:t>displacements</a:t>
            </a:r>
            <a:r>
              <a:rPr lang="en-US" dirty="0" smtClean="0"/>
              <a:t>, point A, </a:t>
            </a:r>
            <a:r>
              <a:rPr lang="en-US" dirty="0"/>
              <a:t>first bridge</a:t>
            </a:r>
            <a:endParaRPr lang="en-US" dirty="0" smtClean="0"/>
          </a:p>
        </p:txBody>
      </p:sp>
      <p:pic>
        <p:nvPicPr>
          <p:cNvPr id="10" name="Рисунок 9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2" t="93501" r="47392"/>
          <a:stretch/>
        </p:blipFill>
        <p:spPr>
          <a:xfrm>
            <a:off x="7416316" y="842181"/>
            <a:ext cx="301840" cy="210555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2" t="93501" r="47392"/>
          <a:stretch/>
        </p:blipFill>
        <p:spPr>
          <a:xfrm>
            <a:off x="7416316" y="4406577"/>
            <a:ext cx="301840" cy="21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85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2839926"/>
            <a:ext cx="91415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 взаимодействия рельсовых экипажей и путевой структуры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Н. Родиков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195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478</Words>
  <Application>Microsoft Office PowerPoint</Application>
  <PresentationFormat>Экран (4:3)</PresentationFormat>
  <Paragraphs>115</Paragraphs>
  <Slides>9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19</cp:revision>
  <dcterms:created xsi:type="dcterms:W3CDTF">2015-10-02T00:10:22Z</dcterms:created>
  <dcterms:modified xsi:type="dcterms:W3CDTF">2016-04-07T08:30:09Z</dcterms:modified>
</cp:coreProperties>
</file>