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272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34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89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66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24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37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78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937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793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49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84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353D5-FD3A-4E99-BF4F-9C6C844418DA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74ACA-8CA5-49B5-9F0D-C53D5A652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41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mailto:rodikov@umlab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mailto:rodikov@umlab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umi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41338"/>
            <a:ext cx="27781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469" y="404664"/>
            <a:ext cx="914153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04.04\Траурная лент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7584" cy="8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780928"/>
            <a:ext cx="91415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CONTACT </a:t>
            </a:r>
            <a:r>
              <a:rPr lang="ru-RU" sz="3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Add-on</a:t>
            </a:r>
            <a:r>
              <a:rPr lang="ru-RU" sz="3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3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ПК «Универсальный </a:t>
            </a:r>
            <a:r>
              <a:rPr lang="ru-RU" sz="3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механизм»</a:t>
            </a:r>
            <a:endParaRPr lang="en-US" sz="3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Родиков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А.Н.</a:t>
            </a:r>
            <a:endParaRPr lang="en-US" sz="24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US" sz="2400" u="sng" dirty="0" smtClean="0">
                <a:solidFill>
                  <a:srgbClr val="0000FF"/>
                </a:solidFill>
                <a:hlinkClick r:id="rId4"/>
              </a:rPr>
              <a:t>rodikov@umlab.ru</a:t>
            </a:r>
            <a:endParaRPr lang="ru-RU" sz="2400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4" descr="umi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" y="6333265"/>
            <a:ext cx="1041140" cy="52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9612" y="6333265"/>
            <a:ext cx="8178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Третий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научно-технический семинар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«Компьютерное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моделирование в железнодорожном транспорте: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динамика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прочность,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износ»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sym typeface="Wingdings"/>
              </a:rPr>
              <a:t>●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Брянск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7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апреля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2016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79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8751888" y="6320742"/>
            <a:ext cx="392112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Введение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76000"/>
            <a:ext cx="884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Одна из возможных классификаций контактных задач</a:t>
            </a:r>
            <a:r>
              <a:rPr lang="en-US" sz="2400" dirty="0" smtClean="0"/>
              <a:t>: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215516" y="1101689"/>
            <a:ext cx="8840440" cy="5408640"/>
            <a:chOff x="215516" y="1101689"/>
            <a:chExt cx="8840440" cy="540864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15516" y="1101689"/>
              <a:ext cx="8732428" cy="419099"/>
            </a:xfrm>
            <a:prstGeom prst="rect">
              <a:avLst/>
            </a:prstGeom>
            <a:noFill/>
            <a:ln w="222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schemeClr val="tx1"/>
                  </a:solidFill>
                </a:rPr>
                <a:t>1. </a:t>
              </a:r>
              <a:r>
                <a:rPr lang="ru-RU" sz="2400" dirty="0" smtClean="0">
                  <a:solidFill>
                    <a:schemeClr val="tx1"/>
                  </a:solidFill>
                </a:rPr>
                <a:t>Герцевский контакт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1712" y="1664804"/>
              <a:ext cx="4600575" cy="3543300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215516" y="5310000"/>
              <a:ext cx="884044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основные свойства</a:t>
              </a:r>
              <a:r>
                <a:rPr lang="en-US" dirty="0" smtClean="0"/>
                <a:t>:</a:t>
              </a:r>
              <a:endParaRPr lang="ru-RU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 smtClean="0"/>
                <a:t>размер пятна контакта много меньше размера тел</a:t>
              </a:r>
              <a:r>
                <a:rPr lang="en-US" dirty="0" smtClean="0"/>
                <a:t>;</a:t>
              </a:r>
              <a:endParaRPr lang="ru-RU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 smtClean="0"/>
                <a:t>поверхности тел в окрестностях точки начального контакта описываются уравнениями второго порядка. </a:t>
              </a:r>
              <a:endParaRPr lang="ru-RU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15516" y="1101689"/>
            <a:ext cx="8840440" cy="5131641"/>
            <a:chOff x="215516" y="1101689"/>
            <a:chExt cx="8840440" cy="5131641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1712" y="1663200"/>
              <a:ext cx="4600575" cy="3543300"/>
            </a:xfrm>
            <a:prstGeom prst="rect">
              <a:avLst/>
            </a:prstGeom>
          </p:spPr>
        </p:pic>
        <p:sp>
          <p:nvSpPr>
            <p:cNvPr id="17" name="Прямоугольник 16"/>
            <p:cNvSpPr/>
            <p:nvPr/>
          </p:nvSpPr>
          <p:spPr>
            <a:xfrm>
              <a:off x="215516" y="1101689"/>
              <a:ext cx="8732428" cy="419099"/>
            </a:xfrm>
            <a:prstGeom prst="rect">
              <a:avLst/>
            </a:prstGeom>
            <a:noFill/>
            <a:ln w="222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>
                  <a:solidFill>
                    <a:schemeClr val="tx1"/>
                  </a:solidFill>
                </a:rPr>
                <a:t>2</a:t>
              </a:r>
              <a:r>
                <a:rPr lang="en-US" sz="2400" dirty="0" smtClean="0">
                  <a:solidFill>
                    <a:schemeClr val="tx1"/>
                  </a:solidFill>
                </a:rPr>
                <a:t>. </a:t>
              </a:r>
              <a:r>
                <a:rPr lang="ru-RU" sz="2400" dirty="0" smtClean="0">
                  <a:solidFill>
                    <a:schemeClr val="tx1"/>
                  </a:solidFill>
                </a:rPr>
                <a:t>Негерцевский контакт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15516" y="5310000"/>
              <a:ext cx="88404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основные свойства</a:t>
              </a:r>
              <a:r>
                <a:rPr lang="en-US" dirty="0" smtClean="0"/>
                <a:t>:</a:t>
              </a:r>
              <a:endParaRPr lang="ru-RU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 smtClean="0"/>
                <a:t>пятно контакта считается плоским</a:t>
              </a:r>
              <a:r>
                <a:rPr lang="en-US" dirty="0" smtClean="0"/>
                <a:t>, </a:t>
              </a:r>
              <a:r>
                <a:rPr lang="ru-RU" dirty="0" smtClean="0"/>
                <a:t>но функцию недеформированного расстояния между телами нельзя описать уравнением второго порядка</a:t>
              </a:r>
              <a:r>
                <a:rPr lang="en-US" dirty="0"/>
                <a:t>.</a:t>
              </a:r>
              <a:r>
                <a:rPr lang="ru-RU" dirty="0" smtClean="0"/>
                <a:t> </a:t>
              </a:r>
              <a:r>
                <a:rPr lang="ru-RU" dirty="0" smtClean="0"/>
                <a:t> </a:t>
              </a:r>
              <a:endParaRPr lang="ru-RU" dirty="0"/>
            </a:p>
          </p:txBody>
        </p:sp>
      </p:grpSp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712" y="1663200"/>
            <a:ext cx="4600575" cy="3543300"/>
          </a:xfrm>
          <a:prstGeom prst="rect">
            <a:avLst/>
          </a:prstGeom>
        </p:spPr>
      </p:pic>
      <p:grpSp>
        <p:nvGrpSpPr>
          <p:cNvPr id="21" name="Группа 20"/>
          <p:cNvGrpSpPr/>
          <p:nvPr/>
        </p:nvGrpSpPr>
        <p:grpSpPr>
          <a:xfrm>
            <a:off x="223342" y="1101689"/>
            <a:ext cx="8840440" cy="5131641"/>
            <a:chOff x="215516" y="1101689"/>
            <a:chExt cx="8840440" cy="5131641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215516" y="1101689"/>
              <a:ext cx="8732428" cy="419099"/>
            </a:xfrm>
            <a:prstGeom prst="rect">
              <a:avLst/>
            </a:prstGeom>
            <a:noFill/>
            <a:ln w="222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/>
                  </a:solidFill>
                </a:rPr>
                <a:t>3</a:t>
              </a:r>
              <a:r>
                <a:rPr lang="en-US" sz="2400" dirty="0" smtClean="0">
                  <a:solidFill>
                    <a:schemeClr val="tx1"/>
                  </a:solidFill>
                </a:rPr>
                <a:t>. </a:t>
              </a:r>
              <a:r>
                <a:rPr lang="ru-RU" sz="2400" dirty="0" smtClean="0">
                  <a:solidFill>
                    <a:schemeClr val="tx1"/>
                  </a:solidFill>
                </a:rPr>
                <a:t>Конформный контакт (контакт согласованных поверхностей)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1712" y="1663200"/>
              <a:ext cx="4600575" cy="3543300"/>
            </a:xfrm>
            <a:prstGeom prst="rect">
              <a:avLst/>
            </a:prstGeom>
          </p:spPr>
        </p:pic>
        <p:sp>
          <p:nvSpPr>
            <p:cNvPr id="24" name="Прямоугольник 23"/>
            <p:cNvSpPr/>
            <p:nvPr/>
          </p:nvSpPr>
          <p:spPr>
            <a:xfrm>
              <a:off x="215516" y="5310000"/>
              <a:ext cx="88404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основные свойства</a:t>
              </a:r>
              <a:r>
                <a:rPr lang="en-US" dirty="0" smtClean="0"/>
                <a:t>:</a:t>
              </a:r>
              <a:endParaRPr lang="ru-RU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 smtClean="0"/>
                <a:t>пятно контакта представляет собой пространственную поверхность</a:t>
              </a:r>
              <a:r>
                <a:rPr lang="en-US" dirty="0" smtClean="0"/>
                <a:t>;</a:t>
              </a:r>
              <a:endParaRPr lang="ru-RU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dirty="0" smtClean="0"/>
                <a:t>невозможно разделить «нормальную» и «касательную» задачи. 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26621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Вариационная теория Калкера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95781" y="648764"/>
                <a:ext cx="5836213" cy="1550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min</m:t>
                          </m:r>
                        </m:fName>
                        <m:e>
                          <m:r>
                            <a:rPr lang="en-US" sz="1600" i="1">
                              <a:latin typeface="Cambria Math"/>
                            </a:rPr>
                            <m:t>𝑈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1">
                                  <a:latin typeface="Cambria Math"/>
                                </a:rPr>
                                <m:t>𝐮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600" b="1">
                                  <a:latin typeface="Cambria Math"/>
                                </a:rPr>
                                <m:t>𝐩</m:t>
                              </m:r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𝐶</m:t>
                                  </m:r>
                                </m:sub>
                              </m:sSub>
                            </m:sub>
                            <m:sup/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h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𝑧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</a:rPr>
                                <m:t>𝑑𝑆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+</m:t>
                              </m:r>
                              <m:nary>
                                <m:nary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𝐶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sz="1600" b="1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1">
                                          <a:latin typeface="Cambria Math"/>
                                        </a:rPr>
                                        <m:t>𝐰</m:t>
                                      </m:r>
                                      <m:r>
                                        <a:rPr lang="en-US" sz="1600" b="1">
                                          <a:latin typeface="Cambria Math"/>
                                          <a:ea typeface="Cambria Math"/>
                                        </a:rPr>
                                        <m:t>+</m:t>
                                      </m:r>
                                      <m:f>
                                        <m:fPr>
                                          <m:ctrlPr>
                                            <a:rPr lang="en-US" sz="16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>
                                              <a:latin typeface="Cambria Math"/>
                                              <a:ea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sz="1600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sSub>
                                        <m:sSubPr>
                                          <m:ctrlPr>
                                            <a:rPr lang="en-US" sz="1600" b="1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1">
                                              <a:latin typeface="Cambria Math"/>
                                            </a:rPr>
                                            <m:t>𝐮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𝜏</m:t>
                                          </m:r>
                                        </m:sub>
                                      </m:sSub>
                                      <m:r>
                                        <a:rPr lang="en-US" sz="1600" b="1">
                                          <a:latin typeface="Cambria Math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ru-RU" sz="1600" b="1" i="1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ru-RU" sz="1600" b="1">
                                              <a:latin typeface="Cambria Math"/>
                                            </a:rPr>
                                            <m:t>𝐮</m:t>
                                          </m:r>
                                        </m:e>
                                        <m:sub>
                                          <m:r>
                                            <a:rPr lang="ru-RU" sz="1600" b="0" i="1">
                                              <a:latin typeface="Cambria Math"/>
                                            </a:rPr>
                                            <m:t>𝜏</m:t>
                                          </m:r>
                                        </m:sub>
                                        <m:sup>
                                          <m:r>
                                            <a:rPr lang="en-US" sz="1600" b="0">
                                              <a:latin typeface="Cambria Math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600" b="1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1">
                                          <a:latin typeface="Cambria Math"/>
                                        </a:rPr>
                                        <m:t>𝐩</m:t>
                                      </m:r>
                                    </m:e>
                                    <m:sub>
                                      <m:r>
                                        <a:rPr lang="en-US" sz="1600" b="0" i="1">
                                          <a:latin typeface="Cambria Math"/>
                                          <a:ea typeface="Cambria Math"/>
                                        </a:rPr>
                                        <m:t>𝜏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𝑑𝑆</m:t>
                                  </m:r>
                                  <m:r>
                                    <m:rPr>
                                      <m:nor/>
                                    </m:rPr>
                                    <a:rPr lang="ru-RU" sz="1600" i="1" dirty="0"/>
                                    <m:t> </m:t>
                                  </m:r>
                                </m:e>
                              </m:nary>
                            </m:e>
                          </m:nary>
                        </m:e>
                      </m:func>
                    </m:oMath>
                  </m:oMathPara>
                </a14:m>
                <a:endParaRPr lang="en-US" sz="16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ru-RU" sz="1600" i="1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ru-RU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ru-RU" sz="1600" i="1">
                                <a:latin typeface="Cambria Math"/>
                                <a:ea typeface="Cambria Math"/>
                              </a:rPr>
                              <m:t>≥</m:t>
                            </m:r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  <m:r>
                              <a:rPr lang="en-US" sz="160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  <a:ea typeface="Cambria Math"/>
                              </a:rPr>
                              <m:t>in</m:t>
                            </m:r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  <a:ea typeface="Cambria Math"/>
                              </a:rPr>
                              <m:t>C</m:t>
                            </m:r>
                            <m:r>
                              <a:rPr lang="en-US" sz="1600">
                                <a:latin typeface="Cambria Math"/>
                                <a:ea typeface="Cambria Math"/>
                              </a:rPr>
                              <m:t>,</m:t>
                            </m:r>
                          </m:e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1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>
                                        <a:latin typeface="Cambria Math"/>
                                        <a:ea typeface="Cambria Math"/>
                                      </a:rPr>
                                      <m:t>𝐩</m:t>
                                    </m:r>
                                  </m:e>
                                  <m:sub>
                                    <m:r>
                                      <a:rPr lang="en-US" sz="1600" b="1">
                                        <a:latin typeface="Cambria Math"/>
                                        <a:ea typeface="Cambria Math"/>
                                      </a:rPr>
                                      <m:t>𝛕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16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  <m:r>
                              <m:rPr>
                                <m:nor/>
                              </m:rPr>
                              <a:rPr lang="ru-RU" sz="1600" dirty="0"/>
                              <m:t> </m:t>
                            </m:r>
                            <m:sSub>
                              <m:sSubPr>
                                <m:ctrlPr>
                                  <a:rPr lang="ru-RU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in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H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1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>
                                        <a:latin typeface="Cambria Math"/>
                                        <a:ea typeface="Cambria Math"/>
                                      </a:rPr>
                                      <m:t>𝐩</m:t>
                                    </m:r>
                                  </m:e>
                                  <m:sub>
                                    <m:r>
                                      <a:rPr lang="en-US" sz="1600" b="1">
                                        <a:latin typeface="Cambria Math"/>
                                        <a:ea typeface="Cambria Math"/>
                                      </a:rPr>
                                      <m:t>𝛕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1600" b="0" i="1" smtClean="0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  <m:r>
                              <m:rPr>
                                <m:nor/>
                              </m:rPr>
                              <a:rPr lang="ru-RU" sz="1600" dirty="0"/>
                              <m:t> </m:t>
                            </m:r>
                            <m:sSub>
                              <m:sSubPr>
                                <m:ctrlPr>
                                  <a:rPr lang="ru-RU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in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S</m:t>
                            </m:r>
                          </m:e>
                        </m:mr>
                      </m:m>
                    </m:oMath>
                  </m:oMathPara>
                </a14:m>
                <a:endParaRPr lang="en-US" sz="16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>
                          <a:latin typeface="Cambria Math"/>
                        </a:rPr>
                        <m:t>𝐮</m:t>
                      </m:r>
                      <m:d>
                        <m:dPr>
                          <m:ctrlPr>
                            <a:rPr lang="en-US" sz="16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1">
                              <a:latin typeface="Cambria Math"/>
                            </a:rPr>
                            <m:t>𝐱</m:t>
                          </m:r>
                        </m:e>
                      </m:d>
                      <m:r>
                        <a:rPr lang="en-US" sz="1600" b="1" i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600" b="1" i="1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𝐶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en-US" sz="1600" b="1">
                              <a:latin typeface="Cambria Math"/>
                            </a:rPr>
                            <m:t>𝐀</m:t>
                          </m:r>
                          <m:d>
                            <m:dPr>
                              <m:ctrlPr>
                                <a:rPr lang="en-US" sz="16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1">
                                  <a:latin typeface="Cambria Math"/>
                                </a:rPr>
                                <m:t>𝐱</m:t>
                              </m:r>
                              <m:r>
                                <a:rPr lang="en-US" sz="1600" b="1">
                                  <a:latin typeface="Cambria Math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sz="1600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>
                                      <a:latin typeface="Cambria Math"/>
                                    </a:rPr>
                                    <m:t>𝐱</m:t>
                                  </m:r>
                                </m:e>
                                <m:sup>
                                  <m:r>
                                    <a:rPr lang="en-US" sz="1600" b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  <m:r>
                        <a:rPr lang="en-US" sz="1600" b="1">
                          <a:latin typeface="Cambria Math"/>
                        </a:rPr>
                        <m:t>𝐩</m:t>
                      </m:r>
                      <m:d>
                        <m:dPr>
                          <m:ctrlPr>
                            <a:rPr lang="en-US" sz="1600" b="1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b="1">
                                  <a:latin typeface="Cambria Math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en-US" sz="1600" b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𝑑𝑆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781" y="648764"/>
                <a:ext cx="5836213" cy="155042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276364" y="2658804"/>
                <a:ext cx="5796136" cy="32932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1600" dirty="0" smtClean="0">
                    <a:solidFill>
                      <a:prstClr val="black"/>
                    </a:solidFill>
                  </a:rPr>
                  <a:t>Дискретизация</a:t>
                </a:r>
                <a:r>
                  <a:rPr lang="en-US" sz="1600" dirty="0" smtClean="0">
                    <a:solidFill>
                      <a:prstClr val="black"/>
                    </a:solidFill>
                  </a:rPr>
                  <a:t>: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en-US" sz="16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mPr>
                        <m:mr>
                          <m:e>
                            <m:func>
                              <m:func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min</m:t>
                                </m:r>
                              </m:fName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d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𝐽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</a:rPr>
                                              <m:t>𝑧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  <m: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𝐰</m:t>
                                        </m:r>
                                        <m:r>
                                          <a:rPr lang="en-US" sz="1600" b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Sup>
                                          <m:sSubSupPr>
                                            <m:ctrlPr>
                                              <a:rPr lang="ru-RU" sz="1600" b="1" i="1">
                                                <a:latin typeface="Cambria Math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ru-RU" sz="1600" b="1">
                                                <a:latin typeface="Cambria Math"/>
                                              </a:rPr>
                                              <m:t>𝐮</m:t>
                                            </m:r>
                                          </m:e>
                                          <m:sub>
                                            <m:sSub>
                                              <m:sSubPr>
                                                <m:ctrlPr>
                                                  <a:rPr lang="ru-RU" sz="16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 b="0" i="1">
                                                    <a:latin typeface="Cambria Math"/>
                                                  </a:rPr>
                                                  <m:t>𝐽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ru-RU" sz="1600" b="0" i="1">
                                                    <a:latin typeface="Cambria Math"/>
                                                  </a:rPr>
                                                  <m:t>𝜏</m:t>
                                                </m:r>
                                              </m:sub>
                                            </m:sSub>
                                          </m:sub>
                                          <m:sup>
                                            <m:r>
                                              <a:rPr lang="en-US" sz="1600" b="1">
                                                <a:latin typeface="Cambria Math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  <m:r>
                                          <m:rPr>
                                            <m:nor/>
                                          </m:rPr>
                                          <a:rPr lang="ru-RU" sz="1600"/>
                                          <m:t> </m:t>
                                        </m:r>
                                      </m:e>
                                    </m:d>
                                    <m:sSub>
                                      <m:sSubPr>
                                        <m:ctrlPr>
                                          <a:rPr lang="en-US" sz="1600" b="1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𝐩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</a:rPr>
                                              <m:t>𝜏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d>
                              </m:e>
                            </m:func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𝑗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𝑦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</m:mr>
                      </m:m>
                    </m:oMath>
                  </m:oMathPara>
                </a14:m>
                <a:endParaRPr lang="en-US" sz="1600" dirty="0" smtClean="0">
                  <a:solidFill>
                    <a:prstClr val="black"/>
                  </a:solidFill>
                </a:endParaRPr>
              </a:p>
              <a:p>
                <a:r>
                  <a:rPr lang="ru-RU" sz="1600" dirty="0" smtClean="0">
                    <a:solidFill>
                      <a:prstClr val="black"/>
                    </a:solidFill>
                  </a:rPr>
                  <a:t>Процедуры решения</a:t>
                </a:r>
                <a:r>
                  <a:rPr lang="en-US" sz="1600" dirty="0" smtClean="0">
                    <a:solidFill>
                      <a:prstClr val="black"/>
                    </a:solidFill>
                  </a:rPr>
                  <a:t>:</a:t>
                </a:r>
                <a:endParaRPr lang="ru-RU" sz="1600" i="1" dirty="0" smtClean="0">
                  <a:solidFill>
                    <a:prstClr val="black"/>
                  </a:solidFill>
                  <a:latin typeface="Cambria Math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1600" i="1" smtClean="0"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1600" i="1" smtClean="0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𝐼</m:t>
                                    </m:r>
                                  </m:sub>
                                </m:sSub>
                                <m:r>
                                  <m:rPr>
                                    <m:brk/>
                                  </m:r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𝐴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ru-RU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ru-RU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</m:sSub>
                                <m:sSub>
                                  <m:sSubPr>
                                    <m:ctrlPr>
                                      <a:rPr lang="ru-RU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ru-RU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m:rPr>
                                    <m:brk/>
                                  </m:r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𝐼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6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ru-RU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/>
                                        </a:rPr>
                                        <m:t>&gt;0,</m:t>
                                      </m:r>
                                      <m:r>
                                        <a:rPr lang="ru-RU" sz="1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 </m:t>
                                      </m:r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ru-RU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𝑒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𝐼</m:t>
                                          </m:r>
                                        </m:sub>
                                      </m:sSub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=0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in</m:t>
                                      </m:r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C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600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ru-RU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=</m:t>
                                      </m:r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/>
                                        </a:rPr>
                                        <m:t>0,</m:t>
                                      </m:r>
                                      <m:r>
                                        <a:rPr lang="ru-RU" sz="16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 </m:t>
                                      </m:r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ru-RU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𝑒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𝐼</m:t>
                                          </m:r>
                                        </m:sub>
                                      </m:sSub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&gt;0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in</m:t>
                                      </m:r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E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1600" dirty="0">
                  <a:ea typeface="Calibri"/>
                  <a:cs typeface="Times New Roman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6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𝐀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𝐰</m:t>
                                    </m:r>
                                    <m:r>
                                      <a:rPr lang="en-US" sz="1600" b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Sup>
                                      <m:sSubSupPr>
                                        <m:ctrlPr>
                                          <a:rPr lang="ru-RU" sz="1600" b="1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ru-RU" sz="1600" b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𝐮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ru-RU" sz="1600" i="1">
                                                <a:latin typeface="Cambria Math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ru-RU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sub>
                                        </m:sSub>
                                      </m:sub>
                                      <m:sup>
                                        <m:r>
                                          <a:rPr lang="en-US" sz="1600" b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m:rPr>
                                        <m:nor/>
                                      </m:rPr>
                                      <a:rPr lang="ru-RU" sz="16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d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=−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sub>
                                    </m:sSub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1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𝐩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0" i="1" smtClean="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num>
                                  <m:den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1600" b="0" i="1" smtClean="0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600" b="1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𝐩</m:t>
                                            </m:r>
                                          </m:e>
                                          <m:sub>
                                            <m:sSub>
                                              <m:sSubPr>
                                                <m:ctrlPr>
                                                  <a:rPr lang="en-US" sz="1600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𝐼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1600" i="1">
                                              <a:latin typeface="Cambria Math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b="1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b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𝐩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sz="1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&lt;</m:t>
                                      </m:r>
                                      <m:r>
                                        <a:rPr lang="en-US" sz="1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mbria Math" panose="02040503050406030204" pitchFamily="18" charset="0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ru-RU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/>
                                                  <a:ea typeface="Cambria Math" panose="02040503050406030204" pitchFamily="18" charset="0"/>
                                                  <a:cs typeface="Times New Roman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/>
                                        </a:rPr>
                                        <m:t>,</m:t>
                                      </m:r>
                                      <m: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=0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in</m:t>
                                      </m:r>
                                      <m:r>
                                        <a:rPr lang="en-US" sz="160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1600" i="1">
                                              <a:latin typeface="Cambria Math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b="1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b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𝐩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en-US" sz="16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sz="16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sz="1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mbria Math" panose="02040503050406030204" pitchFamily="18" charset="0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ru-RU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/>
                                                  <a:ea typeface="Cambria Math" panose="02040503050406030204" pitchFamily="18" charset="0"/>
                                                  <a:cs typeface="Times New Roman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  <m:r>
                                        <a:rPr lang="en-US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/>
                                        </a:rPr>
                                        <m:t>,</m:t>
                                      </m:r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&gt;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in</m:t>
                                      </m:r>
                                      <m:r>
                                        <a:rPr lang="en-US" sz="1600" i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600" dirty="0" smtClean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364" y="2658804"/>
                <a:ext cx="5796136" cy="3293274"/>
              </a:xfrm>
              <a:prstGeom prst="rect">
                <a:avLst/>
              </a:prstGeom>
              <a:blipFill rotWithShape="1">
                <a:blip r:embed="rId3"/>
                <a:stretch>
                  <a:fillRect l="-526" t="-556" r="-8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3212976"/>
            <a:ext cx="3168352" cy="1958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20688"/>
            <a:ext cx="2227247" cy="17966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3235" y="6021288"/>
                <a:ext cx="85672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sz="1200" dirty="0" smtClean="0"/>
                  <a:t> – </a:t>
                </a:r>
                <a:r>
                  <a:rPr lang="ru-RU" sz="1200" dirty="0" smtClean="0"/>
                  <a:t>недеформированное расстояние между телами</a:t>
                </a:r>
                <a:r>
                  <a:rPr lang="en-US" sz="1200" dirty="0" smtClean="0"/>
                  <a:t>, </a:t>
                </a:r>
                <a14:m>
                  <m:oMath xmlns:m="http://schemas.openxmlformats.org/officeDocument/2006/math">
                    <m:r>
                      <a:rPr lang="en-US" sz="1200" b="1">
                        <a:latin typeface="Cambria Math"/>
                      </a:rPr>
                      <m:t>𝐰</m:t>
                    </m:r>
                  </m:oMath>
                </a14:m>
                <a:r>
                  <a:rPr lang="en-US" sz="1200" dirty="0" smtClean="0"/>
                  <a:t> – </a:t>
                </a:r>
                <a:r>
                  <a:rPr lang="ru-RU" sz="1200" dirty="0" smtClean="0"/>
                  <a:t>жесткое скольжение</a:t>
                </a:r>
                <a:r>
                  <a:rPr lang="en-US" sz="12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1">
                            <a:latin typeface="Cambria Math"/>
                          </a:rPr>
                          <m:t>𝐮</m:t>
                        </m:r>
                      </m:e>
                      <m:sub>
                        <m:r>
                          <a:rPr lang="en-US" sz="1200" i="1">
                            <a:latin typeface="Cambria Math"/>
                            <a:ea typeface="Cambria Math"/>
                          </a:rPr>
                          <m:t>𝜏</m:t>
                        </m:r>
                      </m:sub>
                    </m:sSub>
                    <m:r>
                      <a:rPr lang="en-US" sz="1200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en-US" sz="12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20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2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/>
                                      <a:ea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12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/>
                                      <a:ea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sz="1200" dirty="0" smtClean="0"/>
                  <a:t>, </a:t>
                </a:r>
                <a14:m>
                  <m:oMath xmlns:m="http://schemas.openxmlformats.org/officeDocument/2006/math">
                    <m:r>
                      <a:rPr lang="en-US" sz="1200">
                        <a:latin typeface="Cambria Math"/>
                      </a:rPr>
                      <m:t>′</m:t>
                    </m:r>
                  </m:oMath>
                </a14:m>
                <a:r>
                  <a:rPr lang="en-US" sz="1200" dirty="0" smtClean="0"/>
                  <a:t> – </a:t>
                </a:r>
                <a:r>
                  <a:rPr lang="ru-RU" sz="1200" dirty="0" smtClean="0"/>
                  <a:t>предыдущий шаг по времени</a:t>
                </a:r>
                <a:r>
                  <a:rPr lang="en-US" sz="1200" dirty="0" smtClean="0"/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1" i="0" smtClean="0">
                            <a:latin typeface="Cambria Math"/>
                          </a:rPr>
                          <m:t>𝐩</m:t>
                        </m:r>
                      </m:e>
                      <m:sub>
                        <m:r>
                          <a:rPr lang="en-US" sz="1200" i="1">
                            <a:latin typeface="Cambria Math"/>
                            <a:ea typeface="Cambria Math"/>
                          </a:rPr>
                          <m:t>𝜏</m:t>
                        </m:r>
                      </m:sub>
                    </m:sSub>
                    <m:r>
                      <a:rPr lang="en-US" sz="1200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en-US" sz="12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200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sz="1200" dirty="0" smtClean="0"/>
                  <a:t>,</a:t>
                </a:r>
                <a:r>
                  <a:rPr lang="ru-RU" sz="1200" dirty="0" smtClean="0"/>
                  <a:t>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r>
                  <a:rPr lang="ru-RU" sz="1200" dirty="0" smtClean="0"/>
                  <a:t> – коэффициент трения</a:t>
                </a:r>
                <a:r>
                  <a:rPr lang="en-US" sz="1200" dirty="0" smtClean="0"/>
                  <a:t>, </a:t>
                </a:r>
                <a14:m>
                  <m:oMath xmlns:m="http://schemas.openxmlformats.org/officeDocument/2006/math">
                    <m:r>
                      <a:rPr lang="en-US" sz="1200" b="1">
                        <a:latin typeface="Cambria Math"/>
                      </a:rPr>
                      <m:t>𝐀</m:t>
                    </m:r>
                    <m:d>
                      <m:dPr>
                        <m:ctrlPr>
                          <a:rPr lang="en-US" sz="12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200" b="1">
                            <a:latin typeface="Cambria Math"/>
                          </a:rPr>
                          <m:t>𝐱</m:t>
                        </m:r>
                        <m:r>
                          <a:rPr lang="en-US" sz="1200" b="1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sz="12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200" b="1">
                                <a:latin typeface="Cambria Math"/>
                              </a:rPr>
                              <m:t>𝐱</m:t>
                            </m:r>
                          </m:e>
                          <m:sup>
                            <m:r>
                              <a:rPr lang="en-US" sz="1200" b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200" dirty="0" smtClean="0"/>
                  <a:t> – </a:t>
                </a:r>
                <a:r>
                  <a:rPr lang="ru-RU" sz="1200" dirty="0" smtClean="0"/>
                  <a:t>функция влияния</a:t>
                </a:r>
                <a:r>
                  <a:rPr lang="en-US" sz="1200" dirty="0" smtClean="0"/>
                  <a:t>, </a:t>
                </a:r>
                <a14:m>
                  <m:oMath xmlns:m="http://schemas.openxmlformats.org/officeDocument/2006/math">
                    <m:r>
                      <a:rPr lang="en-US" sz="1200" b="1" i="0">
                        <a:solidFill>
                          <a:prstClr val="black"/>
                        </a:solidFill>
                        <a:latin typeface="Cambria Math"/>
                      </a:rPr>
                      <m:t>𝐀</m:t>
                    </m:r>
                  </m:oMath>
                </a14:m>
                <a:r>
                  <a:rPr lang="en-US" sz="1200" b="1" dirty="0" smtClean="0"/>
                  <a:t> </a:t>
                </a:r>
                <a:r>
                  <a:rPr lang="en-US" sz="1200" dirty="0" smtClean="0"/>
                  <a:t>–</a:t>
                </a:r>
                <a:r>
                  <a:rPr lang="en-US" sz="1200" b="1" dirty="0" smtClean="0"/>
                  <a:t> </a:t>
                </a:r>
                <a:r>
                  <a:rPr lang="ru-RU" sz="1200" dirty="0" smtClean="0"/>
                  <a:t>матрица 3×3 коэффициентов влияния</a:t>
                </a:r>
                <a:r>
                  <a:rPr lang="en-US" sz="1200" dirty="0" smtClean="0"/>
                  <a:t>,</a:t>
                </a:r>
                <a:endParaRPr lang="ru-RU" sz="1200" dirty="0" smtClean="0"/>
              </a:p>
              <a:p>
                <a14:m>
                  <m:oMath xmlns:m="http://schemas.openxmlformats.org/officeDocument/2006/math">
                    <m:r>
                      <a:rPr lang="en-US" sz="1200" i="1">
                        <a:solidFill>
                          <a:srgbClr val="000000"/>
                        </a:solidFill>
                        <a:latin typeface="Cambria Math"/>
                        <a:ea typeface="Calibri"/>
                        <a:cs typeface="Times New Roman"/>
                      </a:rPr>
                      <m:t>𝑒</m:t>
                    </m:r>
                  </m:oMath>
                </a14:m>
                <a:r>
                  <a:rPr lang="en-US" sz="1200" dirty="0" smtClean="0"/>
                  <a:t> – </a:t>
                </a:r>
                <a:r>
                  <a:rPr lang="ru-RU" sz="1200" dirty="0" smtClean="0"/>
                  <a:t>деформированное расстояние между телами</a:t>
                </a:r>
                <a:r>
                  <a:rPr lang="en-US" sz="1200" dirty="0" smtClean="0"/>
                  <a:t>,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1200" dirty="0" smtClean="0"/>
                  <a:t> – </a:t>
                </a:r>
                <a:r>
                  <a:rPr lang="ru-RU" sz="1200" dirty="0" smtClean="0"/>
                  <a:t>множитель Лагранжа.</a:t>
                </a:r>
                <a:r>
                  <a:rPr lang="en-US" sz="1200" dirty="0" smtClean="0"/>
                  <a:t>  </a:t>
                </a:r>
                <a:endParaRPr lang="ru-RU" sz="12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5" y="6021288"/>
                <a:ext cx="8567217" cy="646331"/>
              </a:xfrm>
              <a:prstGeom prst="rect">
                <a:avLst/>
              </a:prstGeom>
              <a:blipFill rotWithShape="1">
                <a:blip r:embed="rId6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8751888" y="6320742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2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2348880"/>
            <a:ext cx="2286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 – </a:t>
            </a:r>
            <a:r>
              <a:rPr lang="ru-RU" sz="1400" dirty="0"/>
              <a:t>пятно контакта</a:t>
            </a:r>
            <a:r>
              <a:rPr lang="en-US" sz="1400" dirty="0"/>
              <a:t>; </a:t>
            </a:r>
            <a:endParaRPr lang="en-US" sz="1400" dirty="0" smtClean="0"/>
          </a:p>
          <a:p>
            <a:r>
              <a:rPr lang="ru-RU" sz="1400" dirty="0" smtClean="0"/>
              <a:t>Н </a:t>
            </a:r>
            <a:r>
              <a:rPr lang="ru-RU" sz="1400" dirty="0"/>
              <a:t>– область сцепления</a:t>
            </a:r>
            <a:r>
              <a:rPr lang="en-US" sz="1400" dirty="0"/>
              <a:t>; </a:t>
            </a:r>
            <a:endParaRPr lang="en-US" sz="1400" dirty="0" smtClean="0"/>
          </a:p>
          <a:p>
            <a:r>
              <a:rPr lang="en-US" sz="1400" dirty="0" smtClean="0"/>
              <a:t>S </a:t>
            </a:r>
            <a:r>
              <a:rPr lang="en-US" sz="1400" dirty="0"/>
              <a:t>– </a:t>
            </a:r>
            <a:r>
              <a:rPr lang="ru-RU" sz="1400" dirty="0"/>
              <a:t>область </a:t>
            </a:r>
            <a:r>
              <a:rPr lang="ru-RU" sz="1400" dirty="0" smtClean="0"/>
              <a:t>скольжения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0191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Программа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CONTACT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576000"/>
            <a:ext cx="89649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Численные алгоритмы решения вариационных уравнений Калкера были реализованы в программе </a:t>
            </a:r>
            <a:r>
              <a:rPr lang="en-US" b="1" dirty="0" smtClean="0">
                <a:solidFill>
                  <a:srgbClr val="FF0000"/>
                </a:solidFill>
              </a:rPr>
              <a:t>CONTACT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ru-RU" dirty="0"/>
              <a:t>1982 г.</a:t>
            </a:r>
            <a:r>
              <a:rPr lang="en-US" dirty="0"/>
              <a:t> – </a:t>
            </a:r>
            <a:r>
              <a:rPr lang="ru-RU" dirty="0"/>
              <a:t>первая версия </a:t>
            </a:r>
            <a:r>
              <a:rPr lang="ru-RU" dirty="0" smtClean="0"/>
              <a:t>программы</a:t>
            </a:r>
            <a:r>
              <a:rPr lang="en-US" dirty="0" smtClean="0"/>
              <a:t>;</a:t>
            </a:r>
            <a:endParaRPr lang="ru-RU" dirty="0"/>
          </a:p>
          <a:p>
            <a:r>
              <a:rPr lang="ru-RU" dirty="0" smtClean="0"/>
              <a:t>1992 - 1994 гг.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ru-RU" dirty="0"/>
              <a:t>рефакторинг и оптимизация кода, новый «быстрый» алгоритм решения</a:t>
            </a:r>
            <a:endParaRPr lang="en-US" dirty="0"/>
          </a:p>
          <a:p>
            <a:r>
              <a:rPr lang="ru-RU" dirty="0"/>
              <a:t>касательной </a:t>
            </a:r>
            <a:r>
              <a:rPr lang="ru-RU" dirty="0" smtClean="0"/>
              <a:t>задачи</a:t>
            </a:r>
            <a:r>
              <a:rPr lang="en-US" dirty="0" smtClean="0"/>
              <a:t>;</a:t>
            </a:r>
            <a:endParaRPr lang="ru-RU" dirty="0"/>
          </a:p>
          <a:p>
            <a:r>
              <a:rPr lang="ru-RU" dirty="0" smtClean="0"/>
              <a:t>2008 г.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ru-RU" dirty="0"/>
              <a:t>рефакторинг и оптимизация кода, существенно повышено </a:t>
            </a:r>
            <a:r>
              <a:rPr lang="ru-RU" dirty="0" smtClean="0"/>
              <a:t>быстродействие</a:t>
            </a:r>
            <a:r>
              <a:rPr lang="en-US" dirty="0" smtClean="0"/>
              <a:t>;</a:t>
            </a:r>
            <a:endParaRPr lang="ru-RU" dirty="0"/>
          </a:p>
          <a:p>
            <a:r>
              <a:rPr lang="ru-RU" dirty="0"/>
              <a:t>2011 </a:t>
            </a:r>
            <a:r>
              <a:rPr lang="ru-RU" dirty="0" smtClean="0"/>
              <a:t>г.</a:t>
            </a:r>
            <a:r>
              <a:rPr lang="en-US" dirty="0" smtClean="0"/>
              <a:t>– </a:t>
            </a:r>
            <a:r>
              <a:rPr lang="ru-RU" dirty="0"/>
              <a:t>выпуск первой коммерческой версии </a:t>
            </a:r>
            <a:r>
              <a:rPr lang="ru-RU" dirty="0" smtClean="0"/>
              <a:t>программы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  <a:p>
            <a:r>
              <a:rPr lang="ru-RU" dirty="0"/>
              <a:t>основные отличия бесплатной и коммерческой версий (CONTACT 15.1, 1 октября </a:t>
            </a:r>
            <a:r>
              <a:rPr lang="ru-RU" dirty="0" smtClean="0"/>
              <a:t>2015 г.)</a:t>
            </a:r>
            <a:r>
              <a:rPr lang="en-US" dirty="0"/>
              <a:t>:</a:t>
            </a: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решение </a:t>
            </a:r>
            <a:r>
              <a:rPr lang="ru-RU" dirty="0"/>
              <a:t>задачи конформного контакта;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модель </a:t>
            </a:r>
            <a:r>
              <a:rPr lang="ru-RU" dirty="0"/>
              <a:t>граничного слоя;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сложные </a:t>
            </a:r>
            <a:r>
              <a:rPr lang="ru-RU" dirty="0"/>
              <a:t>модели трения</a:t>
            </a:r>
            <a:r>
              <a:rPr lang="ru-RU" dirty="0" smtClean="0"/>
              <a:t>;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быстрый решатель на основе МСГ</a:t>
            </a:r>
            <a:r>
              <a:rPr lang="en-US" dirty="0" smtClean="0"/>
              <a:t>;</a:t>
            </a:r>
            <a:r>
              <a:rPr lang="ru-RU" dirty="0" smtClean="0"/>
              <a:t> </a:t>
            </a: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м</a:t>
            </a:r>
            <a:r>
              <a:rPr lang="ru-RU" dirty="0" smtClean="0"/>
              <a:t>ногопоточные расчеты</a:t>
            </a:r>
            <a:r>
              <a:rPr lang="en-US" dirty="0" smtClean="0"/>
              <a:t>;</a:t>
            </a: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CONTACT </a:t>
            </a:r>
            <a:r>
              <a:rPr lang="ru-RU" dirty="0" err="1" smtClean="0"/>
              <a:t>Library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8751888" y="6320742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 Math" pitchFamily="18" charset="0"/>
                <a:ea typeface="Cambria Math" pitchFamily="18" charset="0"/>
              </a:rPr>
              <a:t>3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97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8751888" y="6320742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4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Сравнение моделей сил «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CONTACT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»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и «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Kik-Piotrowski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+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 FASTSIM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04" y="546100"/>
            <a:ext cx="8351837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37012"/>
            <a:ext cx="4359275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3537012"/>
            <a:ext cx="4359275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523" y="6309320"/>
            <a:ext cx="3580953" cy="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1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8751888" y="6320742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5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Перспективы развития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12006"/>
            <a:ext cx="9144000" cy="6833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3508" y="656692"/>
            <a:ext cx="8804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применение CONTACT для исследования контактно-усталостной долговечности и </a:t>
            </a:r>
            <a:r>
              <a:rPr lang="ru-RU" dirty="0" smtClean="0"/>
              <a:t>износа</a:t>
            </a:r>
            <a:r>
              <a:rPr lang="en-US" dirty="0" smtClean="0"/>
              <a:t> </a:t>
            </a:r>
            <a:r>
              <a:rPr lang="ru-RU" dirty="0" smtClean="0"/>
              <a:t>профилей колес и рельсов</a:t>
            </a:r>
            <a:r>
              <a:rPr lang="en-US" dirty="0" smtClean="0"/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совершенствование упрощенных алгоритмов решения контактных задач;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р</a:t>
            </a:r>
            <a:r>
              <a:rPr lang="ru-RU" dirty="0" smtClean="0"/>
              <a:t>азработка инструмента «</a:t>
            </a:r>
            <a:r>
              <a:rPr lang="en-US" dirty="0" smtClean="0"/>
              <a:t>Contact player</a:t>
            </a:r>
            <a:r>
              <a:rPr lang="ru-RU" dirty="0" smtClean="0"/>
              <a:t>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82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umi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41338"/>
            <a:ext cx="27781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469" y="404664"/>
            <a:ext cx="914153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04.04\Траурная лент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7584" cy="8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780928"/>
            <a:ext cx="91415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CONTACT </a:t>
            </a:r>
            <a:r>
              <a:rPr lang="ru-RU" sz="3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Add-on</a:t>
            </a:r>
            <a:r>
              <a:rPr lang="ru-RU" sz="3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3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ПК «Универсальный </a:t>
            </a:r>
            <a:r>
              <a:rPr lang="ru-RU" sz="3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механизм»</a:t>
            </a:r>
            <a:endParaRPr lang="en-US" sz="3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Родиков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А.Н.</a:t>
            </a:r>
            <a:endParaRPr lang="en-US" sz="24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US" sz="2400" u="sng" dirty="0" smtClean="0">
                <a:solidFill>
                  <a:srgbClr val="0000FF"/>
                </a:solidFill>
                <a:hlinkClick r:id="rId4"/>
              </a:rPr>
              <a:t>rodikov@umlab.ru</a:t>
            </a:r>
            <a:endParaRPr lang="ru-RU" sz="2400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4" descr="umid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" y="6333265"/>
            <a:ext cx="1041140" cy="52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9612" y="6333265"/>
            <a:ext cx="8178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Третий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научно-технический семинар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«Компьютерное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моделирование в железнодорожном транспорте: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динамика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прочность,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износ»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sym typeface="Wingdings"/>
              </a:rPr>
              <a:t>●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Брянск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7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апреля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2016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11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777</Words>
  <Application>Microsoft Office PowerPoint</Application>
  <PresentationFormat>Экран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AleX</cp:lastModifiedBy>
  <cp:revision>39</cp:revision>
  <dcterms:created xsi:type="dcterms:W3CDTF">2016-04-04T21:39:23Z</dcterms:created>
  <dcterms:modified xsi:type="dcterms:W3CDTF">2016-04-06T06:34:20Z</dcterms:modified>
</cp:coreProperties>
</file>