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avi" ContentType="video/avi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8" r:id="rId2"/>
    <p:sldId id="274" r:id="rId3"/>
    <p:sldId id="275" r:id="rId4"/>
    <p:sldId id="276" r:id="rId5"/>
    <p:sldId id="277" r:id="rId6"/>
    <p:sldId id="278" r:id="rId7"/>
    <p:sldId id="279" r:id="rId8"/>
    <p:sldId id="280" r:id="rId9"/>
    <p:sldId id="283" r:id="rId10"/>
    <p:sldId id="284" r:id="rId11"/>
    <p:sldId id="281" r:id="rId12"/>
    <p:sldId id="282" r:id="rId13"/>
    <p:sldId id="285" r:id="rId14"/>
    <p:sldId id="286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8000"/>
    <a:srgbClr val="CC3300"/>
    <a:srgbClr val="FF6600"/>
    <a:srgbClr val="0099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2" autoAdjust="0"/>
    <p:restoredTop sz="94675" autoAdjust="0"/>
  </p:normalViewPr>
  <p:slideViewPr>
    <p:cSldViewPr>
      <p:cViewPr>
        <p:scale>
          <a:sx n="100" d="100"/>
          <a:sy n="100" d="100"/>
        </p:scale>
        <p:origin x="-1908" y="-6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7A593D-6B36-419D-A928-972BAF056E65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71CEAD-5898-43CC-AFB5-D0AC0EC0A08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3419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5059" name="Заметки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ru-RU" altLang="ru-RU" smtClean="0">
                <a:latin typeface="Arial" charset="0"/>
              </a:rPr>
              <a:t>  </a:t>
            </a:r>
          </a:p>
          <a:p>
            <a:endParaRPr lang="ru-RU" altLang="ru-RU" smtClean="0">
              <a:latin typeface="Arial" charset="0"/>
            </a:endParaRPr>
          </a:p>
        </p:txBody>
      </p:sp>
      <p:sp>
        <p:nvSpPr>
          <p:cNvPr id="45060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algn="ctr" eaLnBrk="0" hangingPunct="0">
              <a:defRPr sz="16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r" eaLnBrk="1" hangingPunct="1"/>
            <a:fld id="{E3D9FE9B-221D-45DA-9CA7-9BDFA0153A20}" type="slidenum">
              <a:rPr lang="en-US" altLang="ru-RU" sz="1200" smtClean="0"/>
              <a:pPr algn="r" eaLnBrk="1" hangingPunct="1"/>
              <a:t>1</a:t>
            </a:fld>
            <a:endParaRPr lang="en-US" altLang="ru-RU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9196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7476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2042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9513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08987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09030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73816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6619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  <p:pic>
        <p:nvPicPr>
          <p:cNvPr id="5" name="Рисунок 4" descr="umid.jpg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9" y="6333265"/>
            <a:ext cx="1041140" cy="5247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6" name="Прямая соединительная линия 5"/>
          <p:cNvCxnSpPr/>
          <p:nvPr userDrawn="1"/>
        </p:nvCxnSpPr>
        <p:spPr>
          <a:xfrm>
            <a:off x="1115616" y="6333265"/>
            <a:ext cx="8028384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 userDrawn="1"/>
        </p:nvSpPr>
        <p:spPr>
          <a:xfrm>
            <a:off x="1079612" y="6333265"/>
            <a:ext cx="81785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Третий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научно-технический семинар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«Компьютерное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моделирование в железнодорожном транспорте: </a:t>
            </a:r>
            <a:endParaRPr lang="en-US" sz="1400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динамика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, прочность,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износ»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,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6 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-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 7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апреля 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2016</a:t>
            </a:r>
            <a:r>
              <a:rPr lang="en-US" sz="1400" dirty="0" smtClean="0">
                <a:solidFill>
                  <a:schemeClr val="tx2">
                    <a:lumMod val="75000"/>
                  </a:schemeClr>
                </a:solidFill>
              </a:rPr>
              <a:t>,</a:t>
            </a: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</a:rPr>
              <a:t> Брянск,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</a:rPr>
              <a:t>Россия.</a:t>
            </a:r>
          </a:p>
        </p:txBody>
      </p:sp>
      <p:cxnSp>
        <p:nvCxnSpPr>
          <p:cNvPr id="8" name="Прямая соединительная линия 7"/>
          <p:cNvCxnSpPr/>
          <p:nvPr userDrawn="1"/>
        </p:nvCxnSpPr>
        <p:spPr>
          <a:xfrm>
            <a:off x="2469" y="404664"/>
            <a:ext cx="9141531" cy="0"/>
          </a:xfrm>
          <a:prstGeom prst="line">
            <a:avLst/>
          </a:prstGeom>
          <a:ln w="19050"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35476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71306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884FDC-B181-486A-9AED-CC186CD01DAF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41646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884FDC-B181-486A-9AED-CC186CD01DAF}" type="datetimeFigureOut">
              <a:rPr lang="ru-RU" smtClean="0"/>
              <a:t>05.04.2016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5A5BA7-B67B-4016-B31D-93F6B0F6B09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5595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3.avi"/><Relationship Id="rId1" Type="http://schemas.microsoft.com/office/2007/relationships/media" Target="../media/media3.avi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2.avi"/><Relationship Id="rId1" Type="http://schemas.microsoft.com/office/2007/relationships/media" Target="../media/media2.avi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Рисунок 4" descr="umid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8338" y="541338"/>
            <a:ext cx="2778125" cy="1400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469" y="1941513"/>
            <a:ext cx="9141531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</a:t>
            </a: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овые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инструменты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моделирования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динамики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рельсовых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экипажей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 ПК "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Универсальный</a:t>
            </a:r>
            <a:r>
              <a:rPr lang="en-US" sz="3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механизм</a:t>
            </a:r>
            <a:r>
              <a:rPr 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"</a:t>
            </a:r>
            <a:endParaRPr 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31741" y="3981834"/>
            <a:ext cx="46805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Агапов Д.Г</a:t>
            </a:r>
            <a:r>
              <a:rPr lang="ru-RU" dirty="0"/>
              <a:t>., Ковалев Р.В</a:t>
            </a:r>
            <a:r>
              <a:rPr lang="ru-RU" dirty="0" smtClean="0"/>
              <a:t>., </a:t>
            </a:r>
            <a:r>
              <a:rPr lang="ru-RU" dirty="0"/>
              <a:t>Погорелов </a:t>
            </a:r>
            <a:r>
              <a:rPr lang="ru-RU" dirty="0" smtClean="0"/>
              <a:t>Д.Ю.</a:t>
            </a:r>
            <a:endParaRPr lang="en-US" dirty="0" smtClean="0"/>
          </a:p>
          <a:p>
            <a:pPr algn="ctr"/>
            <a:r>
              <a:rPr lang="ru-RU" dirty="0" smtClean="0"/>
              <a:t>Лаборатория вычислительной механики</a:t>
            </a:r>
          </a:p>
          <a:p>
            <a:pPr algn="ctr"/>
            <a:r>
              <a:rPr lang="ru-RU" dirty="0" smtClean="0"/>
              <a:t>БГТУ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099627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1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Новый инструмент линейного анализа систем тел</a:t>
            </a:r>
          </a:p>
        </p:txBody>
      </p:sp>
      <p:pic>
        <p:nvPicPr>
          <p:cNvPr id="3" name="gstv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066800" y="1493838"/>
            <a:ext cx="7010400" cy="3870325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131840" y="5656856"/>
            <a:ext cx="363640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 smtClean="0"/>
              <a:t>Частота 5,2 Гц, демпфирование 1,65%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2152093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592" y="1150268"/>
            <a:ext cx="6903720" cy="47015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5"/>
          <p:cNvSpPr txBox="1">
            <a:spLocks/>
          </p:cNvSpPr>
          <p:nvPr/>
        </p:nvSpPr>
        <p:spPr>
          <a:xfrm>
            <a:off x="1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Новый инструмент линейного анализа систем тел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447764" y="548680"/>
            <a:ext cx="47165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b="1" dirty="0">
                <a:solidFill>
                  <a:srgbClr val="0000FF"/>
                </a:solidFill>
              </a:rPr>
              <a:t>Новое! </a:t>
            </a:r>
            <a:r>
              <a:rPr lang="ru-RU" sz="1600" b="1" dirty="0" smtClean="0">
                <a:solidFill>
                  <a:srgbClr val="0000FF"/>
                </a:solidFill>
              </a:rPr>
              <a:t> </a:t>
            </a:r>
            <a:r>
              <a:rPr lang="ru-RU" sz="1600" dirty="0" smtClean="0"/>
              <a:t>Линейный вибрационный анализ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42287825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2926334" cy="34521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1" name="Рисунок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5807" y="1484784"/>
            <a:ext cx="4800600" cy="33223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907704" y="656692"/>
            <a:ext cx="57606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 err="1" smtClean="0"/>
              <a:t>Амптилудно</a:t>
            </a:r>
            <a:r>
              <a:rPr lang="ru-RU" sz="1600" dirty="0" smtClean="0"/>
              <a:t>-частотная характеристика </a:t>
            </a:r>
            <a:r>
              <a:rPr lang="ru-RU" sz="1600" dirty="0" err="1" smtClean="0"/>
              <a:t>трехмассовой</a:t>
            </a:r>
            <a:r>
              <a:rPr lang="ru-RU" sz="1600" dirty="0" smtClean="0"/>
              <a:t> системы</a:t>
            </a:r>
            <a:endParaRPr lang="en-US" sz="1600" dirty="0" smtClean="0"/>
          </a:p>
        </p:txBody>
      </p:sp>
      <p:sp>
        <p:nvSpPr>
          <p:cNvPr id="5" name="Заголовок 5"/>
          <p:cNvSpPr txBox="1">
            <a:spLocks/>
          </p:cNvSpPr>
          <p:nvPr/>
        </p:nvSpPr>
        <p:spPr>
          <a:xfrm>
            <a:off x="1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Новый инструмент линейного анализа систем тел</a:t>
            </a:r>
          </a:p>
        </p:txBody>
      </p:sp>
    </p:spTree>
    <p:extLst>
      <p:ext uri="{BB962C8B-B14F-4D97-AF65-F5344CB8AC3E}">
        <p14:creationId xmlns:p14="http://schemas.microsoft.com/office/powerpoint/2010/main" val="34263933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4397" y="1052736"/>
            <a:ext cx="83352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/>
              <a:t>Моделирование динамического роликового стенда</a:t>
            </a:r>
            <a:endParaRPr lang="en-US" sz="2000" dirty="0" smtClean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/>
              <a:t>Новый инструмент линейного анализа систем </a:t>
            </a:r>
            <a:r>
              <a:rPr lang="ru-RU" sz="2000" dirty="0" smtClean="0"/>
              <a:t>тел</a:t>
            </a:r>
            <a:endParaRPr lang="en-US" sz="2000" dirty="0" smtClean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b="1" dirty="0" smtClean="0">
                <a:solidFill>
                  <a:srgbClr val="0000FF"/>
                </a:solidFill>
              </a:rPr>
              <a:t>Новое графическое ядро </a:t>
            </a:r>
            <a:r>
              <a:rPr lang="en-US" sz="2000" b="1" dirty="0" smtClean="0">
                <a:solidFill>
                  <a:srgbClr val="0000FF"/>
                </a:solidFill>
              </a:rPr>
              <a:t>UM</a:t>
            </a:r>
            <a:endParaRPr lang="ru-RU" sz="2000" b="1" dirty="0" smtClean="0">
              <a:solidFill>
                <a:srgbClr val="0000FF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/>
              <a:t>Защита </a:t>
            </a:r>
            <a:r>
              <a:rPr lang="ru-RU" sz="2000" dirty="0"/>
              <a:t>моделей от несанкционированного копирования и изменения</a:t>
            </a:r>
            <a:endParaRPr lang="en-US" sz="2000" dirty="0"/>
          </a:p>
        </p:txBody>
      </p:sp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Содержание</a:t>
            </a:r>
          </a:p>
        </p:txBody>
      </p:sp>
    </p:spTree>
    <p:extLst>
      <p:ext uri="{BB962C8B-B14F-4D97-AF65-F5344CB8AC3E}">
        <p14:creationId xmlns:p14="http://schemas.microsoft.com/office/powerpoint/2010/main" val="37953666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1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Новое графическое ядро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11163" y="512676"/>
            <a:ext cx="4284476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Старое графическое ядро</a:t>
            </a:r>
          </a:p>
          <a:p>
            <a:pPr algn="ctr"/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Медленная </a:t>
            </a:r>
            <a:r>
              <a:rPr lang="ru-RU" dirty="0"/>
              <a:t>работа с объектами с большим количеством полигонов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Большие проблемы с работой на картах </a:t>
            </a:r>
            <a:r>
              <a:rPr lang="ru-RU" dirty="0" err="1"/>
              <a:t>Radeon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Неудобства при перемещении объектов мышкой - объект не тянется за мышкой, а перемещается на некоторое расстояние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Неудобства при повороте объектов мышкой </a:t>
            </a:r>
            <a:r>
              <a:rPr lang="ru-RU" dirty="0" smtClean="0"/>
              <a:t>- </a:t>
            </a:r>
            <a:r>
              <a:rPr lang="ru-RU" dirty="0"/>
              <a:t>нет мгновенного центра </a:t>
            </a:r>
            <a:r>
              <a:rPr lang="ru-RU" dirty="0" smtClean="0"/>
              <a:t>поворота</a:t>
            </a:r>
            <a:r>
              <a:rPr lang="ru-RU" dirty="0"/>
              <a:t>, объект поворачивается вокруг начала системы отсчета.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Неточная </a:t>
            </a:r>
            <a:r>
              <a:rPr lang="ru-RU" dirty="0" smtClean="0"/>
              <a:t>определение координат под мышкой и неточное </a:t>
            </a:r>
            <a:r>
              <a:rPr lang="ru-RU" dirty="0"/>
              <a:t>выделение </a:t>
            </a:r>
            <a:r>
              <a:rPr lang="ru-RU" dirty="0" smtClean="0"/>
              <a:t>рамкой при </a:t>
            </a:r>
            <a:r>
              <a:rPr lang="ru-RU" dirty="0"/>
              <a:t>включенной перспективе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Запись видео только с экрана – нельзя перекрывать окно другими окнами и приложениями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4619464" y="512676"/>
            <a:ext cx="4284476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Новое графическое ядро</a:t>
            </a:r>
          </a:p>
          <a:p>
            <a:pPr algn="ctr"/>
            <a:endParaRPr lang="ru-R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Новое ядро примерно в 10 раз быстрее. Используются последние версии библиотек </a:t>
            </a:r>
            <a:r>
              <a:rPr lang="en-US" dirty="0" smtClean="0"/>
              <a:t>OpenGL </a:t>
            </a:r>
            <a:r>
              <a:rPr lang="ru-RU" dirty="0" smtClean="0"/>
              <a:t>и </a:t>
            </a:r>
            <a:r>
              <a:rPr lang="en-US" dirty="0" smtClean="0"/>
              <a:t>DirectX.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Эффективно работает на любых современных видеокартах, включая </a:t>
            </a:r>
            <a:r>
              <a:rPr lang="ru-RU" dirty="0" err="1"/>
              <a:t>Radeon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При </a:t>
            </a:r>
            <a:r>
              <a:rPr lang="ru-RU" dirty="0"/>
              <a:t>перемещении объектов мышкой </a:t>
            </a:r>
            <a:r>
              <a:rPr lang="ru-RU" dirty="0" smtClean="0"/>
              <a:t>– точка под объектом тянется </a:t>
            </a:r>
            <a:r>
              <a:rPr lang="ru-RU" dirty="0"/>
              <a:t>за </a:t>
            </a:r>
            <a:r>
              <a:rPr lang="ru-RU" dirty="0" smtClean="0"/>
              <a:t>мышкой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Введен мгновенный центр поворота, </a:t>
            </a:r>
            <a:r>
              <a:rPr lang="ru-RU" dirty="0"/>
              <a:t>объект поворачивается вокруг </a:t>
            </a:r>
            <a:r>
              <a:rPr lang="ru-RU" dirty="0" smtClean="0"/>
              <a:t>произвольной точки.</a:t>
            </a: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Точное определение координат под мышкой и выделение рамкой при </a:t>
            </a:r>
            <a:r>
              <a:rPr lang="ru-RU" dirty="0"/>
              <a:t>включенной перспективе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Запись видео корректно работает при перекрытии другими окнами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Корректная прозрачность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 smtClean="0"/>
              <a:t>Введено понятие камеры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825702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Содержание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04397" y="1052736"/>
            <a:ext cx="83352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b="1" dirty="0">
                <a:solidFill>
                  <a:srgbClr val="0000FF"/>
                </a:solidFill>
              </a:rPr>
              <a:t>Моделирование динамического роликового стенда</a:t>
            </a:r>
            <a:endParaRPr lang="en-US" sz="2000" b="1" dirty="0" smtClean="0">
              <a:solidFill>
                <a:srgbClr val="0000FF"/>
              </a:solidFill>
            </a:endParaRP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/>
              <a:t>Новый инструмент линейного анализа систем </a:t>
            </a:r>
            <a:r>
              <a:rPr lang="ru-RU" sz="2000" dirty="0" smtClean="0"/>
              <a:t>тел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/>
              <a:t>Новое </a:t>
            </a:r>
            <a:r>
              <a:rPr lang="ru-RU" sz="2000" dirty="0"/>
              <a:t>графическое ядро </a:t>
            </a:r>
            <a:r>
              <a:rPr lang="en-US" sz="2000" dirty="0"/>
              <a:t>UM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/>
              <a:t>Защита моделей от несанкционированного копирования и изменения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4084655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-9088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/>
              <a:t>Моделирование динамического роликового стенда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912" y="1052736"/>
            <a:ext cx="4497863" cy="2110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 descr="Railway maintenance and renewal 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697076"/>
            <a:ext cx="1688882" cy="2822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1" name="Picture 7" descr="http://www.dimeas.polito.it/var/dimeas/storage/images/media/images/codifer03/954-1-ita-IT/codifer0_full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9271" y="3866194"/>
            <a:ext cx="2844316" cy="2133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3" name="Picture 9" descr="http://www.voith.com/en/s2_vi_voith-mobiler-drehgestellpruefstand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861048"/>
            <a:ext cx="2095500" cy="2095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9072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5"/>
          <p:cNvSpPr txBox="1">
            <a:spLocks/>
          </p:cNvSpPr>
          <p:nvPr/>
        </p:nvSpPr>
        <p:spPr>
          <a:xfrm>
            <a:off x="-9088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/>
              <a:t>Моделирование динамического роликового стенда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pic>
        <p:nvPicPr>
          <p:cNvPr id="3" name="test_rig_smallsize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23628" y="407437"/>
            <a:ext cx="73340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dirty="0" smtClean="0"/>
              <a:t>Стенд для исследования звуковых вибраций (</a:t>
            </a:r>
            <a:r>
              <a:rPr lang="en-US" sz="1600" dirty="0" err="1" smtClean="0"/>
              <a:t>Hongik</a:t>
            </a:r>
            <a:r>
              <a:rPr lang="en-US" sz="1600" dirty="0" smtClean="0"/>
              <a:t> University, </a:t>
            </a:r>
            <a:r>
              <a:rPr lang="ru-RU" sz="1600" dirty="0" smtClean="0"/>
              <a:t>Республика Корея)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3981099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1123950"/>
            <a:ext cx="6858000" cy="461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5"/>
          <p:cNvSpPr txBox="1">
            <a:spLocks/>
          </p:cNvSpPr>
          <p:nvPr/>
        </p:nvSpPr>
        <p:spPr>
          <a:xfrm>
            <a:off x="-9088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/>
              <a:t>Моделирование динамического роликового стенда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827584" y="407437"/>
            <a:ext cx="77300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1600" dirty="0" smtClean="0"/>
              <a:t>Создание модели стенда</a:t>
            </a:r>
            <a:endParaRPr lang="en-US" sz="1600" dirty="0" smtClean="0"/>
          </a:p>
        </p:txBody>
      </p:sp>
    </p:spTree>
    <p:extLst>
      <p:ext uri="{BB962C8B-B14F-4D97-AF65-F5344CB8AC3E}">
        <p14:creationId xmlns:p14="http://schemas.microsoft.com/office/powerpoint/2010/main" val="4185582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estrig.avi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057400" y="1157288"/>
            <a:ext cx="5029200" cy="4541837"/>
          </a:xfrm>
          <a:prstGeom prst="rect">
            <a:avLst/>
          </a:prstGeom>
        </p:spPr>
      </p:pic>
      <p:sp>
        <p:nvSpPr>
          <p:cNvPr id="3" name="Заголовок 5"/>
          <p:cNvSpPr txBox="1">
            <a:spLocks/>
          </p:cNvSpPr>
          <p:nvPr/>
        </p:nvSpPr>
        <p:spPr>
          <a:xfrm>
            <a:off x="-9088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/>
              <a:t>Моделирование динамического роликового стенда</a:t>
            </a:r>
            <a:endParaRPr lang="ru-RU" sz="2000" dirty="0" smtClean="0"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261267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04397" y="1052736"/>
            <a:ext cx="833520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/>
              <a:t>Моделирование динамического роликового стенда</a:t>
            </a:r>
            <a:endParaRPr lang="en-US" sz="2000" dirty="0" smtClean="0"/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b="1" dirty="0">
                <a:solidFill>
                  <a:srgbClr val="0000FF"/>
                </a:solidFill>
              </a:rPr>
              <a:t>Новый инструмент линейного анализа систем </a:t>
            </a:r>
            <a:r>
              <a:rPr lang="ru-RU" sz="2000" b="1" dirty="0" smtClean="0">
                <a:solidFill>
                  <a:srgbClr val="0000FF"/>
                </a:solidFill>
              </a:rPr>
              <a:t>тел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 smtClean="0"/>
              <a:t>Новое </a:t>
            </a:r>
            <a:r>
              <a:rPr lang="ru-RU" sz="2000" dirty="0"/>
              <a:t>графическое ядро </a:t>
            </a:r>
            <a:r>
              <a:rPr lang="en-US" sz="2000" dirty="0"/>
              <a:t>UM</a:t>
            </a:r>
          </a:p>
          <a:p>
            <a:pPr marL="342900" indent="-342900">
              <a:lnSpc>
                <a:spcPct val="150000"/>
              </a:lnSpc>
              <a:buFont typeface="Wingdings" pitchFamily="2" charset="2"/>
              <a:buChar char="ü"/>
            </a:pPr>
            <a:r>
              <a:rPr lang="ru-RU" sz="2000" dirty="0"/>
              <a:t>Защита моделей от несанкционированного копирования и изменения</a:t>
            </a:r>
            <a:endParaRPr lang="en-US" sz="2000" dirty="0"/>
          </a:p>
        </p:txBody>
      </p:sp>
      <p:sp>
        <p:nvSpPr>
          <p:cNvPr id="3" name="Заголовок 5"/>
          <p:cNvSpPr txBox="1">
            <a:spLocks/>
          </p:cNvSpPr>
          <p:nvPr/>
        </p:nvSpPr>
        <p:spPr>
          <a:xfrm>
            <a:off x="0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Содержание</a:t>
            </a:r>
          </a:p>
        </p:txBody>
      </p:sp>
    </p:spTree>
    <p:extLst>
      <p:ext uri="{BB962C8B-B14F-4D97-AF65-F5344CB8AC3E}">
        <p14:creationId xmlns:p14="http://schemas.microsoft.com/office/powerpoint/2010/main" val="26646433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1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Новый инструмент линейного анализа систем тел</a:t>
            </a:r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56" y="512676"/>
            <a:ext cx="4015550" cy="168484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348880"/>
            <a:ext cx="5859780" cy="3794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247964" y="754934"/>
            <a:ext cx="47165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dirty="0" smtClean="0"/>
              <a:t>Собственные частоты и формы колебаний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dirty="0" smtClean="0"/>
              <a:t>Собственные значения и собственные векторы</a:t>
            </a:r>
            <a:endParaRPr lang="en-US" sz="1600" dirty="0" smtClean="0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2735796" y="1016732"/>
            <a:ext cx="1512168" cy="2916324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4896036" y="1585931"/>
            <a:ext cx="1710190" cy="2131101"/>
          </a:xfrm>
          <a:prstGeom prst="line">
            <a:avLst/>
          </a:prstGeom>
          <a:ln w="254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7799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5"/>
          <p:cNvSpPr txBox="1">
            <a:spLocks/>
          </p:cNvSpPr>
          <p:nvPr/>
        </p:nvSpPr>
        <p:spPr>
          <a:xfrm>
            <a:off x="1" y="0"/>
            <a:ext cx="9143999" cy="412006"/>
          </a:xfrm>
          <a:prstGeom prst="rect">
            <a:avLst/>
          </a:prstGeom>
          <a:gradFill flip="none" rotWithShape="1">
            <a:path path="circle">
              <a:fillToRect l="100000" t="100000"/>
            </a:path>
            <a:tileRect r="-100000" b="-100000"/>
          </a:gradFill>
          <a:effectLst/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2000" dirty="0" smtClean="0">
                <a:latin typeface="Cambria Math" pitchFamily="18" charset="0"/>
                <a:ea typeface="Cambria Math" pitchFamily="18" charset="0"/>
              </a:rPr>
              <a:t>Новый инструмент линейного анализа систем тел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727684" y="512676"/>
            <a:ext cx="565262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ru-RU" sz="1600" b="1" dirty="0" smtClean="0">
                <a:solidFill>
                  <a:srgbClr val="0000FF"/>
                </a:solidFill>
              </a:rPr>
              <a:t>Новое! </a:t>
            </a:r>
            <a:r>
              <a:rPr lang="ru-RU" sz="1600" dirty="0" smtClean="0"/>
              <a:t>Приближенный расчет собственных значений и собственных векторов методом главных координат</a:t>
            </a:r>
          </a:p>
        </p:txBody>
      </p:sp>
      <p:pic>
        <p:nvPicPr>
          <p:cNvPr id="1843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4518" y="1677184"/>
            <a:ext cx="6918960" cy="4229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7323951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lnDef>
      <a:spPr/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1400</TotalTime>
  <Words>348</Words>
  <Application>Microsoft Office PowerPoint</Application>
  <PresentationFormat>Экран (4:3)</PresentationFormat>
  <Paragraphs>57</Paragraphs>
  <Slides>14</Slides>
  <Notes>1</Notes>
  <HiddenSlides>0</HiddenSlides>
  <MMClips>3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</dc:creator>
  <cp:lastModifiedBy>Kovalev</cp:lastModifiedBy>
  <cp:revision>125</cp:revision>
  <dcterms:created xsi:type="dcterms:W3CDTF">2014-04-06T16:48:39Z</dcterms:created>
  <dcterms:modified xsi:type="dcterms:W3CDTF">2016-04-05T16:40:01Z</dcterms:modified>
</cp:coreProperties>
</file>